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8" r:id="rId4"/>
    <p:sldId id="259" r:id="rId5"/>
    <p:sldId id="260" r:id="rId6"/>
    <p:sldId id="264" r:id="rId7"/>
    <p:sldId id="261" r:id="rId8"/>
    <p:sldId id="279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0" d="100"/>
          <a:sy n="60" d="100"/>
        </p:scale>
        <p:origin x="1140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759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 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42</a:t>
            </a:r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Which of the following statements is true about the given function?</a:t>
                </a:r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False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True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807" t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449" y="2093331"/>
            <a:ext cx="3512885" cy="244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608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domain of the given function.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/>
                            </m:ctrlPr>
                          </m:radPr>
                          <m:deg/>
                          <m:e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−3</m:t>
                            </m:r>
                          </m:e>
                        </m:rad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The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domain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of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f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all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reall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numbers</m:t>
                    </m:r>
                    <m:r>
                      <a:rPr lang="en-US" sz="2400" b="0" i="0"/>
                      <m:t>−{3}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The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domain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all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real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numbers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The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domain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all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reall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numbers</m:t>
                    </m:r>
                    <m:r>
                      <a:rPr lang="en-US" sz="2400" b="0" i="0"/>
                      <m:t>−{</m:t>
                    </m:r>
                    <m:f>
                      <m:fPr>
                        <m:ctrlPr>
                          <a:rPr lang="en-US" sz="2400"/>
                        </m:ctrlPr>
                      </m:fPr>
                      <m:num>
                        <m:r>
                          <a:rPr lang="en-US" sz="2400" b="0" i="0"/>
                          <m:t>1</m:t>
                        </m:r>
                      </m:num>
                      <m:den>
                        <m:r>
                          <a:rPr lang="en-US" sz="2400" b="0" i="0"/>
                          <m:t>3</m:t>
                        </m:r>
                      </m:den>
                    </m:f>
                    <m:r>
                      <a:rPr lang="en-US" sz="2400" b="0" i="0"/>
                      <m:t>}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The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domain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positive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numbers</m:t>
                    </m:r>
                  </m:oMath>
                </a14:m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608202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The following function is continuous at  </a:t>
                </a:r>
                <a14:m>
                  <m:oMath xmlns:m="http://schemas.openxmlformats.org/officeDocument/2006/math">
                    <m:r>
                      <a:rPr lang="en-US" sz="2400" i="1"/>
                      <m:t>(0, 4)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False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True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928" t="-1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5189541" y="1415299"/>
            <a:ext cx="3256705" cy="267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65464" y="1469479"/>
                <a:ext cx="11652216" cy="3749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Which of the following is not a property of continuous functions?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/>
                        </m:ctrlPr>
                      </m:funcPr>
                      <m:fName>
                        <m:limLow>
                          <m:limLowPr>
                            <m:ctrlPr>
                              <a:rPr lang="en-US" sz="2400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lim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  <m:r>
                              <a:rPr lang="en-US" sz="2400" b="0" i="0"/>
                              <m:t>→</m:t>
                            </m:r>
                            <m:r>
                              <m:rPr>
                                <m:sty m:val="p"/>
                              </m:rPr>
                              <a:rPr lang="en-US" sz="2400" b="0" i="0"/>
                              <m:t>a</m:t>
                            </m:r>
                          </m:lim>
                        </m:limLow>
                      </m:fName>
                      <m:e>
                        <m:r>
                          <m:rPr>
                            <m:sty m:val="p"/>
                          </m:rPr>
                          <a:rPr lang="en-US" sz="2400" b="0" i="0"/>
                          <m:t>f</m:t>
                        </m:r>
                        <m:d>
                          <m:dPr>
                            <m:ctrlPr>
                              <a:rPr lang="en-US" sz="2400"/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</m:e>
                        </m:d>
                        <m:r>
                          <a:rPr lang="en-US" sz="2400" b="0" i="0"/>
                          <m:t>=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f</m:t>
                        </m:r>
                        <m:r>
                          <a:rPr lang="en-US" sz="2400" b="0" i="0"/>
                          <m:t>(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a</m:t>
                        </m:r>
                        <m:r>
                          <a:rPr lang="en-US" sz="2400" b="0" i="0"/>
                          <m:t>)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/>
                        </m:ctrlPr>
                      </m:funcPr>
                      <m:fName>
                        <m:limLow>
                          <m:limLowPr>
                            <m:ctrlPr>
                              <a:rPr lang="en-US" sz="2400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lim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  <m:r>
                              <a:rPr lang="en-US" sz="2400" b="0" i="0"/>
                              <m:t>→</m:t>
                            </m:r>
                            <m:r>
                              <m:rPr>
                                <m:sty m:val="p"/>
                              </m:rPr>
                              <a:rPr lang="en-US" sz="2400" b="0" i="0"/>
                              <m:t>a</m:t>
                            </m:r>
                          </m:lim>
                        </m:limLow>
                      </m:fName>
                      <m:e>
                        <m:r>
                          <m:rPr>
                            <m:sty m:val="p"/>
                          </m:rPr>
                          <a:rPr lang="en-US" sz="2400" b="0" i="0"/>
                          <m:t>f</m:t>
                        </m:r>
                        <m:d>
                          <m:dPr>
                            <m:ctrlPr>
                              <a:rPr lang="en-US" sz="2400"/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a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400" dirty="0"/>
                  <a:t> is defined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/>
                        </m:ctrlPr>
                      </m:funcPr>
                      <m:fName>
                        <m:limLow>
                          <m:limLowPr>
                            <m:ctrlPr>
                              <a:rPr lang="en-US" sz="2400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lim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  <m:r>
                              <a:rPr lang="en-US" sz="2400" b="0" i="0"/>
                              <m:t>→</m:t>
                            </m:r>
                            <m:r>
                              <m:rPr>
                                <m:sty m:val="p"/>
                              </m:rPr>
                              <a:rPr lang="en-US" sz="2400" b="0" i="0"/>
                              <m:t>a</m:t>
                            </m:r>
                          </m:lim>
                        </m:limLow>
                      </m:fName>
                      <m:e>
                        <m:r>
                          <m:rPr>
                            <m:sty m:val="p"/>
                          </m:rPr>
                          <a:rPr lang="en-US" sz="2400" b="0" i="0"/>
                          <m:t>f</m:t>
                        </m:r>
                        <m:d>
                          <m:dPr>
                            <m:ctrlPr>
                              <a:rPr lang="en-US" sz="2400"/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400" dirty="0"/>
                  <a:t> exists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All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of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the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above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three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are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properties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of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continuous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functions</m:t>
                    </m:r>
                  </m:oMath>
                </a14:m>
                <a:r>
                  <a:rPr lang="en-US" sz="2400" dirty="0" smtClean="0"/>
                  <a:t>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64" y="1469479"/>
                <a:ext cx="11652216" cy="3749873"/>
              </a:xfrm>
              <a:prstGeom prst="rect">
                <a:avLst/>
              </a:prstGeom>
              <a:blipFill rotWithShape="0">
                <a:blip r:embed="rId3"/>
                <a:stretch>
                  <a:fillRect l="-837" t="-1301" b="-2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0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2793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The given function is continuous on the given interval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i="1"/>
                        </m:ctrlPr>
                      </m:dPr>
                      <m:e>
                        <m:eqArr>
                          <m:eqArrPr>
                            <m:ctrlPr>
                              <a:rPr lang="en-US" sz="2400" i="1"/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400" i="1"/>
                                </m:ctrlPr>
                              </m:fPr>
                              <m:num>
                                <m:r>
                                  <a:rPr lang="en-US" sz="2400" i="1"/>
                                  <m:t>4</m:t>
                                </m:r>
                              </m:num>
                              <m:den>
                                <m:r>
                                  <a:rPr lang="en-US" sz="2400" i="1"/>
                                  <m:t>𝑥</m:t>
                                </m:r>
                                <m:r>
                                  <a:rPr lang="en-US" sz="2400" i="1"/>
                                  <m:t>−2</m:t>
                                </m:r>
                              </m:den>
                            </m:f>
                            <m:r>
                              <a:rPr lang="en-US" sz="2400" i="1"/>
                              <m:t>  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&lt;−1</m:t>
                            </m:r>
                          </m:e>
                          <m:e>
                            <m:r>
                              <a:rPr lang="en-US" sz="2400" i="1"/>
                              <m:t>3      −1≤</m:t>
                            </m:r>
                            <m:r>
                              <a:rPr lang="en-US" sz="2400" i="1"/>
                              <m:t>𝑥</m:t>
                            </m:r>
                          </m:e>
                        </m:eqArr>
                        <m:r>
                          <a:rPr lang="en-US" sz="2400" i="1"/>
                          <m:t> </m:t>
                        </m:r>
                        <m:r>
                          <a:rPr lang="en-US" sz="2400" i="1"/>
                          <m:t>𝑜𝑛</m:t>
                        </m:r>
                        <m:r>
                          <a:rPr lang="en-US" sz="2400" i="1"/>
                          <m:t> (−3, −2)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True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False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2793650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546520" cy="4721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en-US" sz="2400" dirty="0"/>
                  <a:t>Which of the following points is not a point of discontinuity of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rad>
                      <m:radPr>
                        <m:degHide m:val="on"/>
                        <m:ctrlPr>
                          <a:rPr lang="en-US" sz="2400" i="1"/>
                        </m:ctrlPr>
                      </m:radPr>
                      <m:deg/>
                      <m:e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−1</m:t>
                        </m:r>
                      </m:e>
                    </m:rad>
                  </m:oMath>
                </a14:m>
                <a:r>
                  <a:rPr lang="en-US" sz="2400" dirty="0" smtClean="0"/>
                  <a:t>?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=−1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=</m:t>
                    </m:r>
                    <m:f>
                      <m:fPr>
                        <m:ctrlPr>
                          <a:rPr lang="en-US" sz="2400"/>
                        </m:ctrlPr>
                      </m:fPr>
                      <m:num>
                        <m:r>
                          <a:rPr lang="en-US" sz="2400" b="0" i="0"/>
                          <m:t>1</m:t>
                        </m:r>
                      </m:num>
                      <m:den>
                        <m:r>
                          <a:rPr lang="en-US" sz="2400" b="0" i="0"/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=1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=0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546520" cy="4721485"/>
              </a:xfrm>
              <a:prstGeom prst="rect">
                <a:avLst/>
              </a:prstGeom>
              <a:blipFill rotWithShape="0">
                <a:blip r:embed="rId3"/>
                <a:stretch>
                  <a:fillRect l="-844" t="-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7559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Which of the following statements about this function is not </a:t>
                </a:r>
                <a:r>
                  <a:rPr lang="en-US" sz="2400" dirty="0" smtClean="0"/>
                  <a:t>true</a:t>
                </a:r>
                <a:endParaRPr lang="en-US" sz="2400" dirty="0"/>
              </a:p>
              <a:p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i="1"/>
                        </m:ctrlPr>
                      </m:dPr>
                      <m:e>
                        <m:eqArr>
                          <m:eqArrPr>
                            <m:ctrlPr>
                              <a:rPr lang="en-US" sz="2400" i="1"/>
                            </m:ctrlPr>
                          </m:eqArrPr>
                          <m:e>
                            <m:r>
                              <a:rPr lang="en-US" sz="2400" i="1"/>
                              <m:t>2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                 0&lt;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&lt;1</m:t>
                            </m:r>
                          </m:e>
                          <m:e>
                            <m:r>
                              <a:rPr lang="en-US" sz="2400" i="1"/>
                              <m:t>1                         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=1</m:t>
                            </m:r>
                          </m:e>
                          <m:e>
                            <m:r>
                              <a:rPr lang="en-US" sz="2400" i="1"/>
                              <m:t>−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+3         1&lt;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&lt;2</m:t>
                            </m:r>
                          </m:e>
                        </m:eqArr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f</m:t>
                    </m:r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/>
                          <m:t>I</m:t>
                        </m:r>
                      </m:e>
                    </m:d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does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not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exist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/>
                        </m:ctrlPr>
                      </m:funcPr>
                      <m:fName>
                        <m:limLow>
                          <m:limLowPr>
                            <m:ctrlPr>
                              <a:rPr lang="en-US" sz="2400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lim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  <m:r>
                              <a:rPr lang="en-US" sz="2400" b="0" i="0"/>
                              <m:t>→</m:t>
                            </m:r>
                            <m:sSup>
                              <m:sSupPr>
                                <m:ctrlPr>
                                  <a:rPr lang="en-US" sz="2400"/>
                                </m:ctrlPr>
                              </m:sSupPr>
                              <m:e>
                                <m:r>
                                  <a:rPr lang="en-US" sz="2400" b="0" i="0"/>
                                  <m:t>0</m:t>
                                </m:r>
                              </m:e>
                              <m:sup>
                                <m:r>
                                  <a:rPr lang="en-US" sz="2400" b="0" i="0"/>
                                  <m:t>+</m:t>
                                </m:r>
                              </m:sup>
                            </m:sSup>
                          </m:lim>
                        </m:limLow>
                      </m:fName>
                      <m:e>
                        <m:r>
                          <m:rPr>
                            <m:sty m:val="p"/>
                          </m:rPr>
                          <a:rPr lang="en-US" sz="2400" b="0" i="0"/>
                          <m:t>f</m:t>
                        </m:r>
                        <m:r>
                          <a:rPr lang="en-US" sz="2400" b="0" i="0"/>
                          <m:t>(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x</m:t>
                        </m:r>
                        <m:r>
                          <a:rPr lang="en-US" sz="2400" b="0" i="0"/>
                          <m:t>)</m:t>
                        </m:r>
                      </m:e>
                    </m:func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exists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/>
                        </m:ctrlPr>
                      </m:funcPr>
                      <m:fName>
                        <m:limLow>
                          <m:limLowPr>
                            <m:ctrlPr>
                              <a:rPr lang="en-US" sz="2400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lim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  <m:r>
                              <a:rPr lang="en-US" sz="2400" b="0" i="0"/>
                              <m:t>→</m:t>
                            </m:r>
                            <m:sSup>
                              <m:sSupPr>
                                <m:ctrlPr>
                                  <a:rPr lang="en-US" sz="2400"/>
                                </m:ctrlPr>
                              </m:sSupPr>
                              <m:e>
                                <m:r>
                                  <a:rPr lang="en-US" sz="2400" b="0" i="0"/>
                                  <m:t>2</m:t>
                                </m:r>
                              </m:e>
                              <m:sup>
                                <m:r>
                                  <a:rPr lang="en-US" sz="2400" b="0" i="0"/>
                                  <m:t>−</m:t>
                                </m:r>
                              </m:sup>
                            </m:sSup>
                          </m:lim>
                        </m:limLow>
                      </m:fName>
                      <m:e>
                        <m:r>
                          <m:rPr>
                            <m:sty m:val="p"/>
                          </m:rPr>
                          <a:rPr lang="en-US" sz="2400" b="0" i="0"/>
                          <m:t>f</m:t>
                        </m:r>
                        <m:r>
                          <a:rPr lang="en-US" sz="2400" b="0" i="0"/>
                          <m:t>(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x</m:t>
                        </m:r>
                        <m:r>
                          <a:rPr lang="en-US" sz="2400" b="0" i="0"/>
                          <m:t>)</m:t>
                        </m:r>
                      </m:e>
                    </m:func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exists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/>
                        </m:ctrlPr>
                      </m:funcPr>
                      <m:fName>
                        <m:limLow>
                          <m:limLowPr>
                            <m:ctrlPr>
                              <a:rPr lang="en-US" sz="2400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lim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  <m:r>
                              <a:rPr lang="en-US" sz="2400" b="0" i="0"/>
                              <m:t>→1</m:t>
                            </m:r>
                          </m:lim>
                        </m:limLow>
                      </m:fName>
                      <m:e>
                        <m:r>
                          <m:rPr>
                            <m:sty m:val="p"/>
                          </m:rPr>
                          <a:rPr lang="en-US" sz="2400" b="0" i="0"/>
                          <m:t>f</m:t>
                        </m:r>
                        <m:r>
                          <a:rPr lang="en-US" sz="2400" b="0" i="0"/>
                          <m:t>(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x</m:t>
                        </m:r>
                        <m:r>
                          <a:rPr lang="en-US" sz="2400" b="0" i="0"/>
                          <m:t>)</m:t>
                        </m:r>
                      </m:e>
                    </m:func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exists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7559826"/>
              </a:xfrm>
              <a:prstGeom prst="rect">
                <a:avLst/>
              </a:prstGeom>
              <a:blipFill rotWithShape="0">
                <a:blip r:embed="rId3"/>
                <a:stretch>
                  <a:fillRect l="-851" t="-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54239"/>
                <a:ext cx="11561268" cy="4595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Find the intervals on which the function is continuous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i="1"/>
                        </m:ctrlPr>
                      </m:dPr>
                      <m:e>
                        <m:eqArr>
                          <m:eqArrPr>
                            <m:ctrlPr>
                              <a:rPr lang="en-US" sz="2400" i="1"/>
                            </m:ctrlPr>
                          </m:eqArrPr>
                          <m:e>
                            <m:r>
                              <a:rPr lang="en-US" sz="2400" i="1"/>
                              <m:t>−</m:t>
                            </m:r>
                            <m:f>
                              <m:fPr>
                                <m:ctrlPr>
                                  <a:rPr lang="en-US" sz="2400" i="1"/>
                                </m:ctrlPr>
                              </m:fPr>
                              <m:num>
                                <m:r>
                                  <a:rPr lang="en-US" sz="2400" i="1"/>
                                  <m:t>𝑥</m:t>
                                </m:r>
                              </m:num>
                              <m:den>
                                <m:r>
                                  <a:rPr lang="en-US" sz="2400" i="1"/>
                                  <m:t>2</m:t>
                                </m:r>
                              </m:den>
                            </m:f>
                            <m:r>
                              <a:rPr lang="en-US" sz="2400" i="1"/>
                              <m:t>−</m:t>
                            </m:r>
                            <m:f>
                              <m:fPr>
                                <m:ctrlPr>
                                  <a:rPr lang="en-US" sz="2400" i="1"/>
                                </m:ctrlPr>
                              </m:fPr>
                              <m:num>
                                <m:r>
                                  <a:rPr lang="en-US" sz="2400" i="1"/>
                                  <m:t>7</m:t>
                                </m:r>
                              </m:num>
                              <m:den>
                                <m:r>
                                  <a:rPr lang="en-US" sz="2400" i="1"/>
                                  <m:t>2</m:t>
                                </m:r>
                              </m:den>
                            </m:f>
                            <m:r>
                              <a:rPr lang="en-US" sz="2400" i="1"/>
                              <m:t>           ,       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≤0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−</m:t>
                                </m:r>
                                <m:r>
                                  <a:rPr lang="en-US" sz="2400" i="1"/>
                                  <m:t>𝑥</m:t>
                                </m:r>
                              </m:e>
                              <m:sup>
                                <m:r>
                                  <a:rPr lang="en-US" sz="2400" i="1"/>
                                  <m:t>2</m:t>
                                </m:r>
                              </m:sup>
                            </m:sSup>
                            <m:r>
                              <a:rPr lang="en-US" sz="2400" i="1"/>
                              <m:t>+2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−2  ,    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(−∞, 0], (0, ∞)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0"/>
                          <m:t>−∞, 0</m:t>
                        </m:r>
                      </m:e>
                    </m:d>
                    <m:r>
                      <a:rPr lang="en-US" sz="2400" b="0" i="0"/>
                      <m:t>, 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400" b="0" i="0"/>
                      <m:t>0, ∞)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All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real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numberes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f</m:t>
                    </m:r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/>
                          <m:t>x</m:t>
                        </m:r>
                      </m:e>
                    </m:d>
                    <m:r>
                      <m:rPr>
                        <m:sty m:val="p"/>
                      </m:rPr>
                      <a:rPr lang="en-US" sz="2400" b="0" i="0"/>
                      <m:t>is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not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continuous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54239"/>
                <a:ext cx="11561268" cy="4595425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52417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en-US" sz="2400" dirty="0"/>
                  <a:t>Find the intervals on which the function is continuous</a:t>
                </a:r>
                <a:r>
                  <a:rPr lang="en-US" sz="2400" dirty="0" smtClean="0"/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/>
                        <m:t>𝑓</m:t>
                      </m:r>
                      <m:d>
                        <m:dPr>
                          <m:ctrlPr>
                            <a:rPr lang="en-US" sz="2400" i="1"/>
                          </m:ctrlPr>
                        </m:dPr>
                        <m:e>
                          <m:r>
                            <a:rPr lang="en-US" sz="2400" i="1"/>
                            <m:t>𝑥</m:t>
                          </m:r>
                        </m:e>
                      </m:d>
                      <m:r>
                        <a:rPr lang="en-US" sz="2400" i="1"/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i="1"/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/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sz="2400" i="1"/>
                                  </m:ctrlPr>
                                </m:sSupPr>
                                <m:e>
                                  <m:r>
                                    <a:rPr lang="en-US" sz="2400" i="1"/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/>
                                    <m:t>2</m:t>
                                  </m:r>
                                </m:sup>
                              </m:sSup>
                              <m:r>
                                <a:rPr lang="en-US" sz="2400" i="1"/>
                                <m:t>+2</m:t>
                              </m:r>
                              <m:r>
                                <a:rPr lang="en-US" sz="2400" i="1"/>
                                <m:t>𝑥</m:t>
                              </m:r>
                              <m:r>
                                <a:rPr lang="en-US" sz="2400" i="1"/>
                                <m:t>+1    </m:t>
                              </m:r>
                              <m:r>
                                <a:rPr lang="en-US" sz="2400" i="1"/>
                                <m:t>𝑥</m:t>
                              </m:r>
                              <m:r>
                                <a:rPr lang="en-US" sz="2400" i="1"/>
                                <m:t>&lt;1</m:t>
                              </m:r>
                            </m:e>
                            <m:e>
                              <m:r>
                                <a:rPr lang="en-US" sz="2400" i="1"/>
                                <m:t>−</m:t>
                              </m:r>
                              <m:f>
                                <m:fPr>
                                  <m:ctrlPr>
                                    <a:rPr lang="en-US" sz="2400" i="1"/>
                                  </m:ctrlPr>
                                </m:fPr>
                                <m:num>
                                  <m:r>
                                    <a:rPr lang="en-US" sz="2400" i="1"/>
                                    <m:t>𝑥</m:t>
                                  </m:r>
                                </m:num>
                                <m:den>
                                  <m:r>
                                    <a:rPr lang="en-US" sz="2400" i="1"/>
                                    <m:t>2</m:t>
                                  </m:r>
                                </m:den>
                              </m:f>
                              <m:r>
                                <a:rPr lang="en-US" sz="2400" i="1"/>
                                <m:t>                     </m:t>
                              </m:r>
                              <m:r>
                                <a:rPr lang="en-US" sz="2400" i="1"/>
                                <m:t>𝑥</m:t>
                              </m:r>
                              <m:r>
                                <a:rPr lang="en-US" sz="2400" i="1"/>
                                <m:t>≥1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−∞, 1</m:t>
                        </m:r>
                      </m:e>
                    </m:d>
                    <m:r>
                      <a:rPr lang="en-US" sz="2400" b="0" i="0"/>
                      <m:t>, [1, ∞)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endChr m:val="]"/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−∞, 1</m:t>
                        </m:r>
                      </m:e>
                    </m:d>
                    <m:r>
                      <a:rPr lang="en-US" sz="2400" b="0" i="0"/>
                      <m:t>, (1, ∞)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All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real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numberes</m:t>
                    </m:r>
                  </m:oMath>
                </a14:m>
                <a:endParaRPr lang="en-US" sz="2400" dirty="0" smtClean="0"/>
              </a:p>
              <a:p>
                <a:pPr marL="342900" lvl="1" indent="-342900">
                  <a:buFont typeface="+mj-lt"/>
                  <a:buAutoNum type="alphaUcPeriod"/>
                </a:pPr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f</m:t>
                    </m:r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/>
                          <m:t>x</m:t>
                        </m:r>
                      </m:e>
                    </m:d>
                    <m:r>
                      <m:rPr>
                        <m:sty m:val="p"/>
                      </m:rPr>
                      <a:rPr lang="en-US" sz="2400" b="0" i="0"/>
                      <m:t>is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not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continuous</m:t>
                    </m:r>
                  </m:oMath>
                </a14:m>
                <a:r>
                  <a:rPr lang="en-US" sz="2400" dirty="0" smtClean="0"/>
                  <a:t>  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5241756"/>
              </a:xfrm>
              <a:prstGeom prst="rect">
                <a:avLst/>
              </a:prstGeom>
              <a:blipFill rotWithShape="0">
                <a:blip r:embed="rId3"/>
                <a:stretch>
                  <a:fillRect l="-843" t="-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335" y="2007633"/>
            <a:ext cx="4851241" cy="407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2708" cy="4133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 the intervals on which the function is continuous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7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𝑥</m:t>
                            </m:r>
                          </m:e>
                          <m:sup>
                            <m:r>
                              <a:rPr lang="en-US" sz="2400" i="1"/>
                              <m:t>3</m:t>
                            </m:r>
                          </m:sup>
                        </m:sSup>
                        <m:r>
                          <a:rPr lang="en-US" sz="2400" i="1"/>
                          <m:t>−4</m:t>
                        </m:r>
                        <m:r>
                          <a:rPr lang="en-US" sz="2400" i="1"/>
                          <m:t>𝑥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−∞,</m:t>
                        </m:r>
                        <m:f>
                          <m:fPr>
                            <m:ctrlPr>
                              <a:rPr lang="en-US" sz="2400"/>
                            </m:ctrlPr>
                          </m:fPr>
                          <m:num>
                            <m:r>
                              <a:rPr lang="en-US" sz="2400" b="0" i="0"/>
                              <m:t>1</m:t>
                            </m:r>
                          </m:num>
                          <m:den>
                            <m:r>
                              <a:rPr lang="en-US" sz="2400" b="0" i="0"/>
                              <m:t>7</m:t>
                            </m:r>
                          </m:den>
                        </m:f>
                      </m:e>
                    </m:d>
                    <m:r>
                      <a:rPr lang="en-US" sz="2400" b="0" i="0"/>
                      <m:t>, (</m:t>
                    </m:r>
                    <m:f>
                      <m:fPr>
                        <m:ctrlPr>
                          <a:rPr lang="en-US" sz="2400"/>
                        </m:ctrlPr>
                      </m:fPr>
                      <m:num>
                        <m:r>
                          <a:rPr lang="en-US" sz="2400" b="0" i="0"/>
                          <m:t>1</m:t>
                        </m:r>
                      </m:num>
                      <m:den>
                        <m:r>
                          <a:rPr lang="en-US" sz="2400" b="0" i="0"/>
                          <m:t>7</m:t>
                        </m:r>
                      </m:den>
                    </m:f>
                    <m:r>
                      <a:rPr lang="en-US" sz="2400" b="0" i="0"/>
                      <m:t>, ∞)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−∞, −2</m:t>
                        </m:r>
                      </m:e>
                    </m:d>
                    <m:r>
                      <a:rPr lang="en-US" sz="2400" b="0" i="0"/>
                      <m:t>, </m:t>
                    </m:r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−2, 0</m:t>
                        </m:r>
                      </m:e>
                    </m:d>
                    <m:r>
                      <a:rPr lang="en-US" sz="2400" b="0" i="0"/>
                      <m:t>, </m:t>
                    </m:r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0, 2</m:t>
                        </m:r>
                      </m:e>
                    </m:d>
                    <m:r>
                      <a:rPr lang="en-US" sz="2400" b="0" i="0"/>
                      <m:t>, (2, ∞)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−∞, −2</m:t>
                        </m:r>
                      </m:e>
                    </m:d>
                    <m:r>
                      <a:rPr lang="en-US" sz="2400" b="0" i="0"/>
                      <m:t>, </m:t>
                    </m:r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−2, 2</m:t>
                        </m:r>
                      </m:e>
                    </m:d>
                    <m:r>
                      <a:rPr lang="en-US" sz="2400" b="0" i="0"/>
                      <m:t>, (2, ∞)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−∞, 0</m:t>
                        </m:r>
                      </m:e>
                    </m:d>
                    <m:r>
                      <a:rPr lang="en-US" sz="2400" b="0" i="0"/>
                      <m:t>, (0, ∞)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2708" cy="4133183"/>
              </a:xfrm>
              <a:prstGeom prst="rect">
                <a:avLst/>
              </a:prstGeom>
              <a:blipFill rotWithShape="0">
                <a:blip r:embed="rId3"/>
                <a:stretch>
                  <a:fillRect l="-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10314</TotalTime>
  <Words>152</Words>
  <Application>Microsoft Office PowerPoint</Application>
  <PresentationFormat>Widescreen</PresentationFormat>
  <Paragraphs>121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264</cp:revision>
  <dcterms:created xsi:type="dcterms:W3CDTF">2015-02-19T09:01:21Z</dcterms:created>
  <dcterms:modified xsi:type="dcterms:W3CDTF">2015-08-31T12:21:02Z</dcterms:modified>
</cp:coreProperties>
</file>