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80" r:id="rId7"/>
    <p:sldId id="264" r:id="rId8"/>
    <p:sldId id="261" r:id="rId9"/>
    <p:sldId id="279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54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40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329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/>
                        <m:t>What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is</m:t>
                      </m:r>
                      <m:r>
                        <m:rPr>
                          <m:nor/>
                        </m:rPr>
                        <a:rPr lang="en-US" sz="2400"/>
                        <m:t>  </m:t>
                      </m:r>
                      <m:func>
                        <m:funcPr>
                          <m:ctrlPr>
                            <a:rPr lang="en-US" sz="2400" i="1"/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/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/>
                                <m:t>lim</m:t>
                              </m:r>
                            </m:e>
                            <m:lim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→2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/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/>
                                  </m:ctrlPr>
                                </m:sSupPr>
                                <m:e>
                                  <m:r>
                                    <a:rPr lang="en-US" sz="2400" i="1"/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/>
                                    <m:t>2</m:t>
                                  </m:r>
                                </m:sup>
                              </m:sSup>
                              <m:r>
                                <a:rPr lang="en-US" sz="2400" i="1"/>
                                <m:t>−</m:t>
                              </m:r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−2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/>
                                  </m:ctrlPr>
                                </m:sSupPr>
                                <m:e>
                                  <m:r>
                                    <a:rPr lang="en-US" sz="2400" i="1"/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/>
                                    <m:t>2</m:t>
                                  </m:r>
                                </m:sup>
                              </m:sSup>
                              <m:r>
                                <a:rPr lang="en-US" sz="2400" i="1"/>
                                <m:t>−2</m:t>
                              </m:r>
                              <m:r>
                                <a:rPr lang="en-US" sz="2400" i="1"/>
                                <m:t>𝑥</m:t>
                              </m:r>
                            </m:den>
                          </m:f>
                        </m:e>
                      </m:func>
                      <m:r>
                        <m:rPr>
                          <m:nor/>
                        </m:rPr>
                        <a:rPr lang="en-US" sz="2400"/>
                        <m:t> ?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3</m:t>
                        </m:r>
                      </m:num>
                      <m:den>
                        <m:r>
                          <a:rPr lang="en-US" sz="2400" b="0" i="0"/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329327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915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Is the function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</m:oMath>
                </a14:m>
                <a:r>
                  <a:rPr lang="en-US" sz="2400" dirty="0"/>
                  <a:t> continuous at </a:t>
                </a:r>
                <a14:m>
                  <m:oMath xmlns:m="http://schemas.openxmlformats.org/officeDocument/2006/math">
                    <m:r>
                      <a:rPr lang="en-US" sz="2400" i="1"/>
                      <m:t>𝑥</m:t>
                    </m:r>
                    <m:r>
                      <a:rPr lang="en-US" sz="2400" i="1"/>
                      <m:t>=</m:t>
                    </m:r>
                    <m:r>
                      <a:rPr lang="en-US" sz="2400" i="1"/>
                      <m:t>𝑐</m:t>
                    </m:r>
                  </m:oMath>
                </a14:m>
                <a:r>
                  <a:rPr lang="en-US" sz="2400" dirty="0"/>
                  <a:t> ? If not why?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</m:t>
                        </m:r>
                      </m:num>
                      <m:den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+1</m:t>
                        </m:r>
                      </m:den>
                    </m:f>
                    <m:r>
                      <a:rPr lang="en-US" sz="2400" i="1"/>
                      <m:t>       </m:t>
                    </m:r>
                    <m:r>
                      <a:rPr lang="en-US" sz="2400" i="1"/>
                      <m:t>𝑐</m:t>
                    </m:r>
                    <m:r>
                      <a:rPr lang="en-US" sz="2400" i="1"/>
                      <m:t>=0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continuous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0</m:t>
                        </m:r>
                      </m:e>
                    </m:d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defined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but</m:t>
                    </m:r>
                    <m:r>
                      <a:rPr lang="en-US" sz="2400" b="0" i="0"/>
                      <m:t> </m:t>
                    </m:r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→0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sz="2400" b="0" i="0"/>
                          <m:t>does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not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exist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0</m:t>
                        </m:r>
                      </m:e>
                    </m:d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defined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but</m:t>
                    </m:r>
                    <m:r>
                      <a:rPr lang="en-US" sz="2400" b="0" i="0"/>
                      <m:t> </m:t>
                    </m:r>
                    <m:func>
                      <m:funcPr>
                        <m:ctrlPr>
                          <a:rPr lang="en-US" sz="2400"/>
                        </m:ctrlPr>
                      </m:funcPr>
                      <m:fName>
                        <m:limLow>
                          <m:limLowPr>
                            <m:ctrlPr>
                              <a:rPr lang="en-US" sz="2400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  <m:r>
                              <a:rPr lang="en-US" sz="2400" b="0" i="0"/>
                              <m:t>→0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n-US" sz="2400" b="0" i="0"/>
                          <m:t>f</m:t>
                        </m:r>
                        <m:d>
                          <m:dPr>
                            <m:ctrlPr>
                              <a:rPr lang="en-US" sz="2400"/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/>
                              <m:t>x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sz="2400" b="0" i="0"/>
                          <m:t>exists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but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these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two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numbers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are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not</m:t>
                        </m:r>
                        <m:r>
                          <a:rPr lang="en-US" sz="2400" b="0" i="0"/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/>
                          <m:t>equal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0" lvl="1"/>
                <a:r>
                  <a:rPr lang="en-US" sz="2400" dirty="0"/>
                  <a:t>D</a:t>
                </a:r>
                <a:r>
                  <a:rPr lang="en-US" sz="2400" dirty="0" smtClean="0"/>
                  <a:t>.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</m:t>
                    </m:r>
                    <m:d>
                      <m:dPr>
                        <m:ctrlPr>
                          <a:rPr lang="en-US" sz="2400"/>
                        </m:ctrlPr>
                      </m:dPr>
                      <m:e>
                        <m:r>
                          <a:rPr lang="en-US" sz="2400" b="0" i="0"/>
                          <m:t>0</m:t>
                        </m:r>
                      </m:e>
                    </m:d>
                    <m:r>
                      <m:rPr>
                        <m:sty m:val="p"/>
                      </m:rPr>
                      <a:rPr lang="en-US" sz="2400" b="0" i="0"/>
                      <m:t>is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defined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915385"/>
              </a:xfrm>
              <a:prstGeom prst="rect">
                <a:avLst/>
              </a:prstGeom>
              <a:blipFill rotWithShape="0">
                <a:blip r:embed="rId3"/>
                <a:stretch>
                  <a:fillRect l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Indicate whether the following function is continuous or discontinuous.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Continuous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Discontinuous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928" t="-1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266572" y="2124087"/>
            <a:ext cx="4289756" cy="209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 order for a function to be continuous at a point, which of the following conditions must be true?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The limits has to exist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/>
                      <m:t>The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limits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has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to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be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equal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to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the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value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of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the</m:t>
                    </m:r>
                    <m:r>
                      <m:rPr>
                        <m:nor/>
                      </m:rPr>
                      <a:rPr lang="en-US" sz="2400"/>
                      <m:t> </m:t>
                    </m:r>
                    <m:r>
                      <m:rPr>
                        <m:nor/>
                      </m:rPr>
                      <a:rPr lang="en-US" sz="2400"/>
                      <m:t>function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A &amp; B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None of the above.</a:t>
                </a:r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37" t="-1288" r="-1151" b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635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/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/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/>
                                <m:t>lim</m:t>
                              </m:r>
                            </m:e>
                            <m:lim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→2</m:t>
                              </m:r>
                            </m:lim>
                          </m:limLow>
                        </m:fName>
                        <m:e>
                          <m:r>
                            <a:rPr lang="en-US" sz="2400" i="1"/>
                            <m:t>𝑓</m:t>
                          </m:r>
                          <m:d>
                            <m:dPr>
                              <m:ctrlPr>
                                <a:rPr lang="en-US" sz="2400" i="1"/>
                              </m:ctrlPr>
                            </m:dPr>
                            <m:e>
                              <m:r>
                                <a:rPr lang="en-US" sz="2400" i="1"/>
                                <m:t>𝑥</m:t>
                              </m:r>
                            </m:e>
                          </m:d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𝑑𝑜𝑒𝑠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𝑛𝑜𝑡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𝑒𝑥𝑖𝑠𝑡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True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635500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182" y="1423759"/>
            <a:ext cx="3942849" cy="22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3527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/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/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/>
                                <m:t>lim</m:t>
                              </m:r>
                            </m:e>
                            <m:lim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→1</m:t>
                              </m:r>
                            </m:lim>
                          </m:limLow>
                        </m:fName>
                        <m:e>
                          <m:r>
                            <a:rPr lang="en-US" sz="2400" i="1"/>
                            <m:t>𝑓</m:t>
                          </m:r>
                          <m:d>
                            <m:dPr>
                              <m:ctrlPr>
                                <a:rPr lang="en-US" sz="2400" i="1"/>
                              </m:ctrlPr>
                            </m:dPr>
                            <m:e>
                              <m:r>
                                <a:rPr lang="en-US" sz="2400" i="1"/>
                                <m:t>𝑥</m:t>
                              </m:r>
                            </m:e>
                          </m:d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𝑑𝑜𝑒𝑠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𝑛𝑜𝑡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𝑒𝑥𝑖𝑠𝑡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True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False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3527504"/>
              </a:xfrm>
              <a:prstGeom prst="rect">
                <a:avLst/>
              </a:prstGeom>
              <a:blipFill rotWithShape="0">
                <a:blip r:embed="rId3"/>
                <a:stretch>
                  <a:fillRect l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140" y="1552095"/>
            <a:ext cx="3942849" cy="228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112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/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/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/>
                                <m:t>lim</m:t>
                              </m:r>
                            </m:e>
                            <m:lim>
                              <m:r>
                                <a:rPr lang="en-US" sz="2400" i="1"/>
                                <m:t>𝑥</m:t>
                              </m:r>
                              <m:r>
                                <a:rPr lang="en-US" sz="2400" i="1"/>
                                <m:t>→6</m:t>
                              </m:r>
                            </m:lim>
                          </m:limLow>
                        </m:fName>
                        <m:e>
                          <m:r>
                            <a:rPr lang="en-US" sz="2400" i="1"/>
                            <m:t>𝑓</m:t>
                          </m:r>
                          <m:r>
                            <a:rPr lang="en-US" sz="2400" i="1"/>
                            <m:t> </m:t>
                          </m:r>
                          <m:r>
                            <a:rPr lang="en-US" sz="2400" i="1"/>
                            <m:t>𝑖𝑠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112827"/>
              </a:xfrm>
              <a:prstGeom prst="rect">
                <a:avLst/>
              </a:prstGeom>
              <a:blipFill rotWithShape="0">
                <a:blip r:embed="rId3"/>
                <a:stretch>
                  <a:fillRect l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921153" y="1611096"/>
            <a:ext cx="4082244" cy="26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5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Where is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r>
                      <a:rPr lang="en-US" sz="2400" i="1"/>
                      <m:t>(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)</m:t>
                    </m:r>
                  </m:oMath>
                </a14:m>
                <a:r>
                  <a:rPr lang="en-US" sz="2400" dirty="0"/>
                  <a:t> discontinuous?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=−2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=0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=1 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x</m:t>
                    </m:r>
                    <m:r>
                      <a:rPr lang="en-US" sz="2400" b="0" i="0"/>
                      <m:t>=7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blipFill rotWithShape="0">
                <a:blip r:embed="rId3"/>
                <a:stretch>
                  <a:fillRect l="-851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712" y="1602022"/>
            <a:ext cx="3336576" cy="288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5743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For </a:t>
                </a:r>
                <a:r>
                  <a:rPr lang="en-US" sz="2400" dirty="0"/>
                  <a:t>which of the following graphs does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𝑓</m:t>
                        </m:r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)</m:t>
                        </m:r>
                      </m:e>
                    </m:func>
                    <m:r>
                      <a:rPr lang="en-US" sz="2400" i="1"/>
                      <m:t> </m:t>
                    </m:r>
                  </m:oMath>
                </a14:m>
                <a:r>
                  <a:rPr lang="en-US" sz="2400" dirty="0"/>
                  <a:t>exist.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0" i="0" dirty="0" smtClean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0" i="0" dirty="0" smtClean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0" i="0" dirty="0" smtClean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0" i="0" dirty="0" smtClean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only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II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only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only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III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only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5743495"/>
              </a:xfrm>
              <a:prstGeom prst="rect">
                <a:avLst/>
              </a:prstGeom>
              <a:blipFill rotWithShape="0">
                <a:blip r:embed="rId3"/>
                <a:stretch>
                  <a:fillRect l="-843" t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477" y="2103633"/>
            <a:ext cx="2041769" cy="148799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94" y="1887338"/>
            <a:ext cx="2159887" cy="17042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716" y="2008525"/>
            <a:ext cx="2134575" cy="158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3527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US" sz="2400" dirty="0"/>
                  <a:t>The following statement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</m:t>
                            </m:r>
                            <m:r>
                              <a:rPr lang="en-US" sz="2400" i="1"/>
                              <m:t>𝑎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𝑓𝑥</m:t>
                            </m:r>
                          </m:e>
                        </m:d>
                        <m:r>
                          <a:rPr lang="en-US" sz="2400" i="1"/>
                          <m:t>= 2 </m:t>
                        </m:r>
                      </m:e>
                    </m:func>
                  </m:oMath>
                </a14:m>
                <a:r>
                  <a:rPr lang="en-US" sz="2400" dirty="0"/>
                  <a:t> is: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True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False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352750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409" y="1242784"/>
            <a:ext cx="3854044" cy="254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10314</TotalTime>
  <Words>140</Words>
  <Application>Microsoft Office PowerPoint</Application>
  <PresentationFormat>Widescreen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260</cp:revision>
  <dcterms:created xsi:type="dcterms:W3CDTF">2015-02-19T09:01:21Z</dcterms:created>
  <dcterms:modified xsi:type="dcterms:W3CDTF">2015-08-28T15:29:41Z</dcterms:modified>
</cp:coreProperties>
</file>