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8" r:id="rId4"/>
    <p:sldId id="259" r:id="rId5"/>
    <p:sldId id="260" r:id="rId6"/>
    <p:sldId id="264" r:id="rId7"/>
    <p:sldId id="261" r:id="rId8"/>
    <p:sldId id="279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58" autoAdjust="0"/>
  </p:normalViewPr>
  <p:slideViewPr>
    <p:cSldViewPr snapToGrid="0">
      <p:cViewPr varScale="1">
        <p:scale>
          <a:sx n="60" d="100"/>
          <a:sy n="60" d="100"/>
        </p:scale>
        <p:origin x="11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759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 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37</a:t>
            </a:r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4775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What is the value of the limit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→0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𝑥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  <m:r>
                              <a:rPr lang="en-US" sz="2400" i="1"/>
                              <m:t>−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−2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𝑥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  <m:r>
                              <a:rPr lang="en-US" sz="2400" i="1"/>
                              <m:t>−2</m:t>
                            </m:r>
                            <m:r>
                              <a:rPr lang="en-US" sz="2400" i="1"/>
                              <m:t>𝑥</m:t>
                            </m:r>
                          </m:den>
                        </m:f>
                      </m:e>
                    </m:func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−2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Does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−∞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4775218"/>
              </a:xfrm>
              <a:prstGeom prst="rect">
                <a:avLst/>
              </a:prstGeom>
              <a:blipFill rotWithShape="0">
                <a:blip r:embed="rId3"/>
                <a:stretch>
                  <a:fillRect l="-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621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Find the limit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→−2</m:t>
                            </m:r>
                          </m:lim>
                        </m:limLow>
                      </m:fName>
                      <m:e>
                        <m:r>
                          <a:rPr lang="en-US" sz="2400" i="1"/>
                          <m:t> </m:t>
                        </m:r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r>
                              <a:rPr lang="en-US" sz="2400" i="1"/>
                              <m:t>1</m:t>
                            </m:r>
                          </m:num>
                          <m:den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+2</m:t>
                            </m:r>
                          </m:den>
                        </m:f>
                      </m:e>
                    </m:func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Does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−∞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 b="0" i="0"/>
                          <m:t>1</m:t>
                        </m:r>
                      </m:num>
                      <m:den>
                        <m:r>
                          <a:rPr lang="en-US" sz="2400" b="0" i="0"/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∞</m:t>
                    </m:r>
                  </m:oMath>
                </a14:m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621091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5793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Determine the limit by substitution.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→2</m:t>
                            </m:r>
                          </m:lim>
                        </m:limLow>
                      </m:fName>
                      <m:e>
                        <m:r>
                          <a:rPr lang="en-US" sz="2400" i="1"/>
                          <m:t> (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3</m:t>
                            </m:r>
                          </m:sup>
                        </m:sSup>
                        <m:r>
                          <a:rPr lang="en-US" sz="2400" i="1"/>
                          <m:t>+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5</m:t>
                            </m:r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−7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+1)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29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Does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15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5793574"/>
              </a:xfrm>
              <a:prstGeom prst="rect">
                <a:avLst/>
              </a:prstGeom>
              <a:blipFill rotWithShape="0">
                <a:blip r:embed="rId3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1652216" cy="3648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Determine the limit if it exists.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→6</m:t>
                            </m:r>
                          </m:lim>
                        </m:limLow>
                      </m:fName>
                      <m:e>
                        <m:r>
                          <a:rPr lang="en-US" sz="2400" i="1"/>
                          <m:t> </m:t>
                        </m:r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+6</m:t>
                            </m:r>
                          </m:num>
                          <m:den>
                            <m:r>
                              <a:rPr lang="en-US" sz="2400" i="1"/>
                              <m:t>(</m:t>
                            </m:r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𝑥</m:t>
                                </m:r>
                                <m:r>
                                  <a:rPr lang="en-US" sz="2400" i="1"/>
                                  <m:t>−6)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−6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6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Does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</m:t>
                    </m:r>
                  </m:oMath>
                </a14:m>
                <a:r>
                  <a:rPr lang="en-US" sz="2400" dirty="0" smtClean="0"/>
                  <a:t>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1652216" cy="3648306"/>
              </a:xfrm>
              <a:prstGeom prst="rect">
                <a:avLst/>
              </a:prstGeom>
              <a:blipFill rotWithShape="0">
                <a:blip r:embed="rId3"/>
                <a:stretch>
                  <a:fillRect l="-837" b="-30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3667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limit, if it exists.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→0</m:t>
                            </m:r>
                          </m:lim>
                        </m:limLow>
                      </m:fName>
                      <m:e>
                        <m:r>
                          <a:rPr lang="en-US" sz="2400" i="1"/>
                          <m:t> </m:t>
                        </m:r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𝑥</m:t>
                                </m:r>
                              </m:e>
                              <m:sup>
                                <m:r>
                                  <a:rPr lang="en-US" sz="2400" i="1"/>
                                  <m:t>3</m:t>
                                </m:r>
                              </m:sup>
                            </m:sSup>
                            <m:r>
                              <a:rPr lang="en-US" sz="2400" i="1"/>
                              <m:t>+12</m:t>
                            </m:r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𝑥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  <m:r>
                              <a:rPr lang="en-US" sz="2400" i="1"/>
                              <m:t>−5</m:t>
                            </m:r>
                            <m:r>
                              <a:rPr lang="en-US" sz="2400" i="1"/>
                              <m:t>𝑥</m:t>
                            </m:r>
                          </m:num>
                          <m:den>
                            <m:r>
                              <a:rPr lang="en-US" sz="2400" i="1"/>
                              <m:t>5</m:t>
                            </m:r>
                            <m:r>
                              <a:rPr lang="en-US" sz="2400" i="1"/>
                              <m:t>𝑥</m:t>
                            </m:r>
                          </m:den>
                        </m:f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−1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Does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</m:t>
                    </m:r>
                  </m:oMath>
                </a14:m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3667222"/>
              </a:xfrm>
              <a:prstGeom prst="rect">
                <a:avLst/>
              </a:prstGeom>
              <a:blipFill rotWithShape="0">
                <a:blip r:embed="rId3"/>
                <a:stretch>
                  <a:fillRect l="-843" b="-2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46520" cy="4756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limit, if it exists.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</m:t>
                            </m:r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6</m:t>
                                </m:r>
                              </m:e>
                              <m:sup>
                                <m:r>
                                  <a:rPr lang="en-US" sz="2400" i="1"/>
                                  <m:t>−</m:t>
                                </m:r>
                              </m:sup>
                            </m:sSup>
                          </m:lim>
                        </m:limLow>
                      </m:fName>
                      <m:e>
                        <m:r>
                          <a:rPr lang="en-US" sz="2400" i="1"/>
                          <m:t> </m:t>
                        </m:r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r>
                              <a:rPr lang="en-US" sz="2400" i="1"/>
                              <m:t>1</m:t>
                            </m:r>
                          </m:num>
                          <m:den>
                            <m:r>
                              <a:rPr lang="en-US" sz="2400" i="1"/>
                              <m:t>(</m:t>
                            </m:r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𝑥</m:t>
                                </m:r>
                                <m:r>
                                  <a:rPr lang="en-US" sz="2400" i="1"/>
                                  <m:t>−6)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∞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−∞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0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−1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46520" cy="4756302"/>
              </a:xfrm>
              <a:prstGeom prst="rect">
                <a:avLst/>
              </a:prstGeom>
              <a:blipFill rotWithShape="0">
                <a:blip r:embed="rId3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61583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Determine the </a:t>
                </a:r>
                <a:r>
                  <a:rPr lang="en-US" sz="2400" dirty="0" smtClean="0"/>
                  <a:t>limit </a:t>
                </a:r>
                <a:r>
                  <a:rPr lang="en-US" sz="2400" dirty="0"/>
                  <a:t>graphically, if it exists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</m:t>
                            </m:r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2</m:t>
                                </m:r>
                              </m:e>
                              <m:sup>
                                <m:r>
                                  <a:rPr lang="en-US" sz="2400" i="1"/>
                                  <m:t>+</m:t>
                                </m:r>
                              </m:sup>
                            </m:sSup>
                          </m:lim>
                        </m:limLow>
                      </m:fName>
                      <m:e>
                        <m:r>
                          <a:rPr lang="en-US" sz="2400" i="1"/>
                          <m:t> </m:t>
                        </m:r>
                        <m:r>
                          <a:rPr lang="en-US" sz="2400" i="1"/>
                          <m:t>𝑓</m:t>
                        </m:r>
                        <m:r>
                          <a:rPr lang="en-US" sz="2400" i="1"/>
                          <m:t>(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)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6158353"/>
              </a:xfrm>
              <a:prstGeom prst="rect">
                <a:avLst/>
              </a:prstGeom>
              <a:blipFill rotWithShape="0">
                <a:blip r:embed="rId3"/>
                <a:stretch>
                  <a:fillRect l="-798" t="-6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580" y="2321920"/>
            <a:ext cx="3511342" cy="256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54239"/>
                <a:ext cx="11561268" cy="49647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smtClean="0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2400" i="1"/>
                        </m:ctrlPr>
                      </m:dPr>
                      <m:e>
                        <m:eqArr>
                          <m:eqArrPr>
                            <m:ctrlPr>
                              <a:rPr lang="en-US" sz="2400" i="1"/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400" i="1"/>
                                </m:ctrlPr>
                              </m:fPr>
                              <m:num>
                                <m:r>
                                  <a:rPr lang="en-US" sz="2400" i="1"/>
                                  <m:t>1</m:t>
                                </m:r>
                              </m:num>
                              <m:den>
                                <m:r>
                                  <a:rPr lang="en-US" sz="2400" i="1"/>
                                  <m:t>𝑥</m:t>
                                </m:r>
                                <m:r>
                                  <a:rPr lang="en-US" sz="2400" i="1"/>
                                  <m:t>+1</m:t>
                                </m:r>
                              </m:den>
                            </m:f>
                            <m:r>
                              <a:rPr lang="en-US" sz="2400" i="1"/>
                              <m:t>,   </m:t>
                            </m:r>
                            <m:r>
                              <a:rPr lang="en-US" sz="2400" i="1"/>
                              <m:t>𝑓𝑜𝑟</m:t>
                            </m:r>
                            <m:r>
                              <a:rPr lang="en-US" sz="2400" i="1"/>
                              <m:t> 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&gt;−1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𝑥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  <m:r>
                              <a:rPr lang="en-US" sz="2400" i="1"/>
                              <m:t>−3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,   </m:t>
                            </m:r>
                            <m:r>
                              <a:rPr lang="en-US" sz="2400" i="1"/>
                              <m:t>𝑓𝑜𝑟</m:t>
                            </m:r>
                            <m:r>
                              <a:rPr lang="en-US" sz="2400" i="1"/>
                              <m:t> 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≤−1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 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</m:t>
                            </m:r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−1</m:t>
                                </m:r>
                              </m:e>
                              <m:sup>
                                <m:r>
                                  <a:rPr lang="en-US" sz="2400" i="1"/>
                                  <m:t>−</m:t>
                                </m:r>
                              </m:sup>
                            </m:sSup>
                          </m:lim>
                        </m:limLow>
                      </m:fName>
                      <m:e>
                        <m:r>
                          <a:rPr lang="en-US" sz="2400" i="1"/>
                          <m:t> </m:t>
                        </m:r>
                        <m:r>
                          <a:rPr lang="en-US" sz="2400" i="1"/>
                          <m:t>𝑓</m:t>
                        </m:r>
                        <m:r>
                          <a:rPr lang="en-US" sz="2400" i="1"/>
                          <m:t>(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)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4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Does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54239"/>
                <a:ext cx="11561268" cy="4964757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4872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2400" i="1"/>
                        </m:ctrlPr>
                      </m:dPr>
                      <m:e>
                        <m:eqArr>
                          <m:eqArrPr>
                            <m:ctrlPr>
                              <a:rPr lang="en-US" sz="2400" i="1"/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2400" i="1"/>
                                </m:ctrlPr>
                              </m:fPr>
                              <m:num>
                                <m:r>
                                  <a:rPr lang="en-US" sz="2400" i="1"/>
                                  <m:t>1</m:t>
                                </m:r>
                              </m:num>
                              <m:den>
                                <m:r>
                                  <a:rPr lang="en-US" sz="2400" i="1"/>
                                  <m:t>𝑥</m:t>
                                </m:r>
                                <m:r>
                                  <a:rPr lang="en-US" sz="2400" i="1"/>
                                  <m:t>+1</m:t>
                                </m:r>
                              </m:den>
                            </m:f>
                            <m:r>
                              <a:rPr lang="en-US" sz="2400" i="1"/>
                              <m:t>,   </m:t>
                            </m:r>
                            <m:r>
                              <a:rPr lang="en-US" sz="2400" i="1"/>
                              <m:t>𝑓𝑜𝑟</m:t>
                            </m:r>
                            <m:r>
                              <a:rPr lang="en-US" sz="2400" i="1"/>
                              <m:t> 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&gt;−1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𝑥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  <m:r>
                              <a:rPr lang="en-US" sz="2400" i="1"/>
                              <m:t>−3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,   </m:t>
                            </m:r>
                            <m:r>
                              <a:rPr lang="en-US" sz="2400" i="1"/>
                              <m:t>𝑓𝑜𝑟</m:t>
                            </m:r>
                            <m:r>
                              <a:rPr lang="en-US" sz="2400" i="1"/>
                              <m:t> </m:t>
                            </m:r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≤−1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 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→−1</m:t>
                            </m:r>
                          </m:lim>
                        </m:limLow>
                      </m:fName>
                      <m:e>
                        <m:r>
                          <a:rPr lang="en-US" sz="2400" i="1"/>
                          <m:t> </m:t>
                        </m:r>
                        <m:r>
                          <a:rPr lang="en-US" sz="2400" i="1"/>
                          <m:t>𝑓</m:t>
                        </m:r>
                        <m:r>
                          <a:rPr lang="en-US" sz="2400" i="1"/>
                          <m:t>(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)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−4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0</m:t>
                    </m:r>
                  </m:oMath>
                </a14:m>
                <a:endParaRPr lang="en-US" sz="2400" dirty="0" smtClean="0"/>
              </a:p>
              <a:p>
                <a:pPr marL="342900" lvl="1" indent="-342900">
                  <a:buFont typeface="+mj-lt"/>
                  <a:buAutoNum type="alphaUcPeriod"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Does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not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exist</m:t>
                    </m:r>
                  </m:oMath>
                </a14:m>
                <a:r>
                  <a:rPr lang="en-US" sz="2400" dirty="0" smtClean="0"/>
                  <a:t>  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4872424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4358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/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/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/>
                              <m:t>lim</m:t>
                            </m:r>
                          </m:e>
                          <m:lim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→2</m:t>
                            </m:r>
                          </m:lim>
                        </m:limLow>
                        <m:r>
                          <a:rPr lang="en-US" sz="2400" i="1"/>
                          <m:t> </m:t>
                        </m:r>
                      </m:fName>
                      <m:e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𝑥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  <m:r>
                              <a:rPr lang="en-US" sz="2400" i="1"/>
                              <m:t>−4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𝑥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  <m:r>
                              <a:rPr lang="en-US" sz="2400" i="1"/>
                              <m:t>+4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</m:t>
                    </m:r>
                    <m:f>
                      <m:fPr>
                        <m:ctrlPr>
                          <a:rPr lang="en-US" sz="2400"/>
                        </m:ctrlPr>
                      </m:fPr>
                      <m:num>
                        <m:r>
                          <a:rPr lang="en-US" sz="2400" b="0" i="0"/>
                          <m:t>1</m:t>
                        </m:r>
                      </m:num>
                      <m:den>
                        <m:r>
                          <a:rPr lang="en-US" sz="2400" b="0" i="0"/>
                          <m:t>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−1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4358694"/>
              </a:xfrm>
              <a:prstGeom prst="rect">
                <a:avLst/>
              </a:prstGeom>
              <a:blipFill rotWithShape="0">
                <a:blip r:embed="rId3"/>
                <a:stretch>
                  <a:fillRect l="-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10251</TotalTime>
  <Words>85</Words>
  <Application>Microsoft Office PowerPoint</Application>
  <PresentationFormat>Widescreen</PresentationFormat>
  <Paragraphs>132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248</cp:revision>
  <dcterms:created xsi:type="dcterms:W3CDTF">2015-02-19T09:01:21Z</dcterms:created>
  <dcterms:modified xsi:type="dcterms:W3CDTF">2015-08-28T14:16:46Z</dcterms:modified>
</cp:coreProperties>
</file>