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81" r:id="rId4"/>
    <p:sldId id="266" r:id="rId5"/>
    <p:sldId id="270" r:id="rId6"/>
    <p:sldId id="276" r:id="rId7"/>
    <p:sldId id="282" r:id="rId8"/>
    <p:sldId id="283" r:id="rId9"/>
    <p:sldId id="284" r:id="rId10"/>
    <p:sldId id="285" r:id="rId11"/>
    <p:sldId id="28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5458" autoAdjust="0"/>
  </p:normalViewPr>
  <p:slideViewPr>
    <p:cSldViewPr snapToGrid="0">
      <p:cViewPr varScale="1">
        <p:scale>
          <a:sx n="44" d="100"/>
          <a:sy n="44" d="100"/>
        </p:scale>
        <p:origin x="48" y="4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135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704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175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193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1550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620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759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 36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42842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Use the </a:t>
                </a:r>
                <a:r>
                  <a:rPr lang="en-US" sz="2400" dirty="0" err="1"/>
                  <a:t>cofunction</a:t>
                </a:r>
                <a:r>
                  <a:rPr lang="en-US" sz="2400" dirty="0"/>
                  <a:t> identities to find an angle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400" dirty="0"/>
                  <a:t> that makes the statement true.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cot</m:t>
                            </m:r>
                          </m:fNam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(30°+5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e>
                    </m:func>
                  </m:oMath>
                </a14:m>
                <a:endParaRPr lang="en-GB" sz="2400" dirty="0"/>
              </a:p>
              <a:p>
                <a:pPr lvl="0"/>
                <a:endParaRPr lang="en-US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=6°</m:t>
                    </m:r>
                  </m:oMath>
                </a14:m>
                <a:r>
                  <a:rPr lang="en-GB" sz="2400" dirty="0"/>
                  <a:t> </a:t>
                </a:r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=75°</m:t>
                    </m:r>
                  </m:oMath>
                </a14:m>
                <a:r>
                  <a:rPr lang="en-GB" sz="2400" dirty="0"/>
                  <a:t> </a:t>
                </a:r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=10°</m:t>
                    </m:r>
                  </m:oMath>
                </a14:m>
                <a:r>
                  <a:rPr lang="en-GB" sz="2400" dirty="0"/>
                  <a:t> </a:t>
                </a:r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=16°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42842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925" t="-1288" b="-22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838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41120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Use the </a:t>
                </a:r>
                <a:r>
                  <a:rPr lang="en-US" sz="2400" dirty="0" err="1"/>
                  <a:t>cofunction</a:t>
                </a:r>
                <a:r>
                  <a:rPr lang="en-US" sz="2400" dirty="0"/>
                  <a:t> identities to find an angle </a:t>
                </a:r>
                <a14:m>
                  <m:oMath xmlns:m="http://schemas.openxmlformats.org/officeDocument/2006/math">
                    <m:r>
                      <a:rPr lang="en-US" sz="2400" i="1"/>
                      <m:t>𝜃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/>
                      <m:t>that</m:t>
                    </m:r>
                    <m:r>
                      <a:rPr lang="en-US" sz="2400"/>
                      <m:t> </m:t>
                    </m:r>
                    <m:r>
                      <m:rPr>
                        <m:sty m:val="p"/>
                      </m:rPr>
                      <a:rPr lang="en-US" sz="2400"/>
                      <m:t>makes</m:t>
                    </m:r>
                    <m:r>
                      <a:rPr lang="en-US" sz="2400"/>
                      <m:t> </m:t>
                    </m:r>
                    <m:r>
                      <m:rPr>
                        <m:sty m:val="p"/>
                      </m:rPr>
                      <a:rPr lang="en-US" sz="2400"/>
                      <m:t>the</m:t>
                    </m:r>
                    <m:r>
                      <a:rPr lang="en-US" sz="2400"/>
                      <m:t> </m:t>
                    </m:r>
                    <m:r>
                      <m:rPr>
                        <m:sty m:val="p"/>
                      </m:rPr>
                      <a:rPr lang="en-US" sz="2400"/>
                      <m:t>statement</m:t>
                    </m:r>
                    <m:r>
                      <a:rPr lang="en-US" sz="2400"/>
                      <m:t> </m:t>
                    </m:r>
                    <m:r>
                      <m:rPr>
                        <m:sty m:val="p"/>
                      </m:rPr>
                      <a:rPr lang="en-US" sz="2400"/>
                      <m:t>true</m:t>
                    </m:r>
                    <m:r>
                      <a:rPr lang="en-US" sz="2400"/>
                      <m:t>. 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/>
                          <m:t>sec</m:t>
                        </m:r>
                      </m:fName>
                      <m:e>
                        <m:d>
                          <m:dPr>
                            <m:ctrlPr>
                              <a:rPr lang="en-GB" sz="2400" i="1"/>
                            </m:ctrlPr>
                          </m:dPr>
                          <m:e>
                            <m:r>
                              <a:rPr lang="en-US" sz="2400" i="1"/>
                              <m:t>6</m:t>
                            </m:r>
                            <m:r>
                              <a:rPr lang="en-US" sz="2400" i="1"/>
                              <m:t>𝜃</m:t>
                            </m:r>
                            <m:r>
                              <a:rPr lang="en-US" sz="2400" i="1"/>
                              <m:t>+17°</m:t>
                            </m:r>
                          </m:e>
                        </m:d>
                        <m:r>
                          <a:rPr lang="en-US" sz="2400" i="1"/>
                          <m:t>=</m:t>
                        </m:r>
                        <m:r>
                          <m:rPr>
                            <m:sty m:val="p"/>
                          </m:rPr>
                          <a:rPr lang="en-US" sz="2400"/>
                          <m:t>csc</m:t>
                        </m:r>
                        <m:r>
                          <a:rPr lang="en-US" sz="2400" i="1"/>
                          <m:t>(2</m:t>
                        </m:r>
                        <m:r>
                          <a:rPr lang="en-US" sz="2400" i="1"/>
                          <m:t>𝜃</m:t>
                        </m:r>
                        <m:r>
                          <a:rPr lang="en-US" sz="2400" i="1"/>
                          <m:t>−7°</m:t>
                        </m:r>
                      </m:e>
                    </m:func>
                    <m:r>
                      <a:rPr lang="en-US" sz="2400" i="1"/>
                      <m:t>)</m:t>
                    </m:r>
                  </m:oMath>
                </a14:m>
                <a:r>
                  <a:rPr lang="en-GB" sz="2400" dirty="0" smtClean="0"/>
                  <a:t>.</a:t>
                </a:r>
                <a:endParaRPr lang="en-GB" sz="2400" dirty="0"/>
              </a:p>
              <a:p>
                <a:pPr lvl="0"/>
                <a:r>
                  <a:rPr lang="en-US" sz="2400" dirty="0" smtClean="0"/>
                  <a:t> </a:t>
                </a: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1"/>
                      <m:t>𝜃</m:t>
                    </m:r>
                    <m:r>
                      <a:rPr lang="en-US" sz="2400" b="0" i="1"/>
                      <m:t>=40°</m:t>
                    </m:r>
                  </m:oMath>
                </a14:m>
                <a:r>
                  <a:rPr lang="en-GB" sz="2400" dirty="0" smtClean="0"/>
                  <a:t> </a:t>
                </a:r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1"/>
                      <m:t>𝜃</m:t>
                    </m:r>
                    <m:r>
                      <a:rPr lang="en-US" sz="2400" b="0" i="1"/>
                      <m:t>=</m:t>
                    </m:r>
                    <m:f>
                      <m:fPr>
                        <m:ctrlPr>
                          <a:rPr lang="en-GB" sz="2400" i="1"/>
                        </m:ctrlPr>
                      </m:fPr>
                      <m:num>
                        <m:r>
                          <a:rPr lang="en-US" sz="2400" b="0" i="1"/>
                          <m:t>83°</m:t>
                        </m:r>
                      </m:num>
                      <m:den>
                        <m:r>
                          <a:rPr lang="en-US" sz="2400" b="0" i="1"/>
                          <m:t>7</m:t>
                        </m:r>
                      </m:den>
                    </m:f>
                  </m:oMath>
                </a14:m>
                <a:endParaRPr lang="en-GB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1"/>
                      <m:t>𝜃</m:t>
                    </m:r>
                    <m:r>
                      <a:rPr lang="en-US" sz="2400" b="0" i="1"/>
                      <m:t>=</m:t>
                    </m:r>
                    <m:f>
                      <m:fPr>
                        <m:ctrlPr>
                          <a:rPr lang="en-GB" sz="2400" i="1"/>
                        </m:ctrlPr>
                      </m:fPr>
                      <m:num>
                        <m:r>
                          <a:rPr lang="en-US" sz="2400" b="0" i="1"/>
                          <m:t>17°</m:t>
                        </m:r>
                      </m:num>
                      <m:den>
                        <m:r>
                          <a:rPr lang="en-US" sz="2400" b="0" i="1"/>
                          <m:t>7</m:t>
                        </m:r>
                      </m:den>
                    </m:f>
                  </m:oMath>
                </a14:m>
                <a:endParaRPr lang="en-GB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1"/>
                      <m:t>𝜃</m:t>
                    </m:r>
                    <m:r>
                      <a:rPr lang="en-US" sz="2400" b="0" i="1"/>
                      <m:t>=10°</m:t>
                    </m:r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4112023"/>
              </a:xfrm>
              <a:prstGeom prst="rect">
                <a:avLst/>
              </a:prstGeom>
              <a:blipFill rotWithShape="0">
                <a:blip r:embed="rId3"/>
                <a:stretch>
                  <a:fillRect l="-872" t="-1187" b="-2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69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1623270" cy="55127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Which of the equations can be used to find the value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 in the diagram given?</a:t>
                </a:r>
                <a:endParaRPr lang="en-GB" sz="2400" dirty="0"/>
              </a:p>
              <a:p>
                <a:pPr lvl="0"/>
                <a:endParaRPr lang="en-GB" sz="2400" dirty="0" smtClean="0"/>
              </a:p>
              <a:p>
                <a:pPr lvl="0"/>
                <a:endParaRPr lang="en-GB" sz="2400" dirty="0"/>
              </a:p>
              <a:p>
                <a:pPr lvl="0"/>
                <a:endParaRPr lang="en-GB" sz="2400" dirty="0" smtClean="0"/>
              </a:p>
              <a:p>
                <a:pPr lvl="0"/>
                <a:endParaRPr lang="en-GB" sz="2400" dirty="0"/>
              </a:p>
              <a:p>
                <a:pPr lvl="0"/>
                <a:endParaRPr lang="en-GB" sz="2400" dirty="0" smtClean="0"/>
              </a:p>
              <a:p>
                <a:pPr marL="800100" lvl="1" indent="-3429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17</m:t>
                            </m:r>
                          </m:den>
                        </m:f>
                      </m:e>
                    </m:func>
                  </m:oMath>
                </a14:m>
                <a:r>
                  <a:rPr lang="en-GB" sz="2400" dirty="0" smtClean="0"/>
                  <a:t> </a:t>
                </a:r>
              </a:p>
              <a:p>
                <a:pPr marL="800100" lvl="1" indent="-342900">
                  <a:buFont typeface="+mj-lt"/>
                  <a:buAutoNum type="alphaUcPeriod"/>
                </a:pPr>
                <a:endParaRPr lang="en-GB" sz="1600" dirty="0"/>
              </a:p>
              <a:p>
                <a:pPr marL="800100" lvl="1" indent="-3429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15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17</m:t>
                            </m:r>
                          </m:den>
                        </m:f>
                      </m:e>
                    </m:func>
                  </m:oMath>
                </a14:m>
                <a:r>
                  <a:rPr lang="en-GB" sz="2400" dirty="0" smtClean="0"/>
                  <a:t> </a:t>
                </a:r>
              </a:p>
              <a:p>
                <a:pPr marL="800100" lvl="1" indent="-342900">
                  <a:buFont typeface="+mj-lt"/>
                  <a:buAutoNum type="alphaUcPeriod"/>
                </a:pPr>
                <a:endParaRPr lang="en-GB" sz="1600" dirty="0"/>
              </a:p>
              <a:p>
                <a:pPr marL="800100" lvl="1" indent="-3429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15</m:t>
                            </m:r>
                          </m:den>
                        </m:f>
                      </m:e>
                    </m:func>
                  </m:oMath>
                </a14:m>
                <a:r>
                  <a:rPr lang="en-GB" sz="2400" dirty="0" smtClean="0"/>
                  <a:t> </a:t>
                </a:r>
              </a:p>
              <a:p>
                <a:pPr marL="800100" lvl="1" indent="-342900">
                  <a:buFont typeface="+mj-lt"/>
                  <a:buAutoNum type="alphaUcPeriod"/>
                </a:pPr>
                <a:endParaRPr lang="en-GB" sz="1600" dirty="0"/>
              </a:p>
              <a:p>
                <a:pPr marL="800100" lvl="1" indent="-3429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All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choices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can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be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used</m:t>
                    </m:r>
                  </m:oMath>
                </a14:m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1623270" cy="5512791"/>
              </a:xfrm>
              <a:prstGeom prst="rect">
                <a:avLst/>
              </a:prstGeom>
              <a:blipFill rotWithShape="0">
                <a:blip r:embed="rId3"/>
                <a:stretch>
                  <a:fillRect l="-839" t="-8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17" y="1967840"/>
            <a:ext cx="1221740" cy="142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1623270" cy="5168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Which statement can NOT be used to find the length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?</a:t>
                </a:r>
                <a:endParaRPr lang="en-GB" sz="2400" dirty="0"/>
              </a:p>
              <a:p>
                <a:pPr lvl="0"/>
                <a:endParaRPr lang="en-GB" sz="2400" dirty="0" smtClean="0"/>
              </a:p>
              <a:p>
                <a:pPr lvl="0"/>
                <a:endParaRPr lang="en-GB" sz="2400" dirty="0"/>
              </a:p>
              <a:p>
                <a:pPr lvl="0"/>
                <a:endParaRPr lang="en-GB" sz="2400" dirty="0" smtClean="0"/>
              </a:p>
              <a:p>
                <a:pPr lvl="0"/>
                <a:endParaRPr lang="en-GB" sz="2400" dirty="0"/>
              </a:p>
              <a:p>
                <a:pPr lvl="0"/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16=</m:t>
                        </m:r>
                        <m:f>
                          <m:f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</m:e>
                    </m:func>
                  </m:oMath>
                </a14:m>
                <a:r>
                  <a:rPr lang="en-GB" sz="2400" dirty="0" smtClean="0"/>
                  <a:t> </a:t>
                </a:r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16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tan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16=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sz="2400" dirty="0" smtClean="0"/>
                  <a:t> </a:t>
                </a:r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16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16=</m:t>
                        </m:r>
                        <m:f>
                          <m:f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21</m:t>
                            </m:r>
                          </m:den>
                        </m:f>
                      </m:e>
                    </m:func>
                  </m:oMath>
                </a14:m>
                <a:r>
                  <a:rPr lang="en-GB" sz="2400" dirty="0" smtClean="0"/>
                  <a:t> </a:t>
                </a:r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16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74=</m:t>
                        </m:r>
                        <m:f>
                          <m:f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e>
                    </m:func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1623270" cy="5168018"/>
              </a:xfrm>
              <a:prstGeom prst="rect">
                <a:avLst/>
              </a:prstGeom>
              <a:blipFill rotWithShape="0">
                <a:blip r:embed="rId3"/>
                <a:stretch>
                  <a:fillRect l="-839" t="-9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70" y="1994047"/>
            <a:ext cx="2288184" cy="1475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07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Find the value of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/>
                          <m:t>cos</m:t>
                        </m:r>
                      </m:fName>
                      <m:e>
                        <m:r>
                          <a:rPr lang="en-US" sz="2400" i="1"/>
                          <m:t>(</m:t>
                        </m:r>
                        <m:r>
                          <a:rPr lang="en-US" sz="2400" i="1"/>
                          <m:t>𝐵</m:t>
                        </m:r>
                        <m:r>
                          <a:rPr lang="en-US" sz="2400" i="1"/>
                          <m:t>)</m:t>
                        </m:r>
                      </m:e>
                    </m:func>
                  </m:oMath>
                </a14:m>
                <a:r>
                  <a:rPr lang="en-US" sz="2400" dirty="0"/>
                  <a:t> to the nearest tenth.</a:t>
                </a:r>
                <a:endParaRPr lang="en-US" sz="2400" dirty="0" smtClean="0"/>
              </a:p>
              <a:p>
                <a:pPr lvl="0"/>
                <a:endParaRPr lang="en-US" sz="2400" dirty="0"/>
              </a:p>
              <a:p>
                <a:pPr lvl="0"/>
                <a:endParaRPr lang="en-US" sz="2400" dirty="0" smtClean="0"/>
              </a:p>
              <a:p>
                <a:pPr lvl="0"/>
                <a:endParaRPr lang="en-US" sz="2400" dirty="0" smtClean="0"/>
              </a:p>
              <a:p>
                <a:pPr lvl="0"/>
                <a:endParaRPr lang="en-US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0.6</m:t>
                    </m:r>
                  </m:oMath>
                </a14:m>
                <a:endParaRPr lang="en-GB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1.3</m:t>
                    </m:r>
                  </m:oMath>
                </a14:m>
                <a:endParaRPr lang="en-GB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.7</m:t>
                    </m:r>
                  </m:oMath>
                </a14:m>
                <a:endParaRPr lang="en-GB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0.8</m:t>
                    </m:r>
                  </m:oMath>
                </a14:m>
                <a:endParaRPr lang="en-GB" sz="2400" dirty="0"/>
              </a:p>
              <a:p>
                <a:pPr marL="800100" lvl="1" indent="-342900">
                  <a:buFont typeface="+mj-lt"/>
                  <a:buAutoNum type="alphaUcPeriod"/>
                </a:pPr>
                <a:endParaRPr lang="en-GB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4893647"/>
              </a:xfrm>
              <a:prstGeom prst="rect">
                <a:avLst/>
              </a:prstGeom>
              <a:blipFill rotWithShape="0">
                <a:blip r:embed="rId3"/>
                <a:stretch>
                  <a:fillRect l="-807" t="-9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62" y="1886539"/>
            <a:ext cx="1970995" cy="129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42842" cy="47990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Without using a calculator, give the exact trigonometric function value with rational denominator.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𝑐𝑜𝑠</m:t>
                        </m:r>
                      </m:fName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60°</m:t>
                        </m:r>
                      </m:e>
                    </m:func>
                  </m:oMath>
                </a14:m>
                <a:endParaRPr lang="en-GB" sz="2400" dirty="0"/>
              </a:p>
              <a:p>
                <a:pPr lvl="0"/>
                <a:endParaRPr lang="en-GB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GB" sz="2400" dirty="0" smtClean="0"/>
                  <a:t> </a:t>
                </a:r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400" dirty="0" smtClean="0"/>
                  <a:t> </a:t>
                </a:r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42842" cy="4799071"/>
              </a:xfrm>
              <a:prstGeom prst="rect">
                <a:avLst/>
              </a:prstGeom>
              <a:blipFill rotWithShape="0">
                <a:blip r:embed="rId3"/>
                <a:stretch>
                  <a:fillRect l="-925" t="-1017" r="-9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Find the exact value of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cos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 60°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func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30°−</m:t>
                    </m:r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45°</m:t>
                        </m:r>
                      </m:e>
                    </m:func>
                  </m:oMath>
                </a14:m>
                <a:r>
                  <a:rPr lang="en-US" sz="2400" dirty="0" smtClean="0"/>
                  <a:t>.</a:t>
                </a:r>
              </a:p>
              <a:p>
                <a:pPr lvl="0"/>
                <a:r>
                  <a:rPr lang="en-US" sz="2400" dirty="0" smtClean="0"/>
                  <a:t> </a:t>
                </a: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GB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GB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GB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872" t="-1429" b="-3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6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1623270" cy="436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Find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/>
                          <m:t>sin</m:t>
                        </m:r>
                      </m:fName>
                      <m:e>
                        <m:r>
                          <a:rPr lang="en-US" sz="2400" i="1"/>
                          <m:t>𝜃</m:t>
                        </m:r>
                        <m:r>
                          <a:rPr lang="en-US" sz="2400" i="1"/>
                          <m:t> </m:t>
                        </m:r>
                        <m:r>
                          <m:rPr>
                            <m:sty m:val="p"/>
                          </m:rPr>
                          <a:rPr lang="en-US" sz="2400"/>
                          <m:t>if</m:t>
                        </m:r>
                        <m:func>
                          <m:funcPr>
                            <m:ctrlPr>
                              <a:rPr lang="en-GB" sz="2400" i="1"/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/>
                              <m:t>cos</m:t>
                            </m:r>
                          </m:fName>
                          <m:e>
                            <m:r>
                              <a:rPr lang="en-US" sz="2400" i="1"/>
                              <m:t>𝜃</m:t>
                            </m:r>
                            <m:r>
                              <a:rPr lang="en-US" sz="2400" i="1"/>
                              <m:t>=</m:t>
                            </m:r>
                            <m:f>
                              <m:fPr>
                                <m:ctrlPr>
                                  <a:rPr lang="en-GB" sz="2400" i="1"/>
                                </m:ctrlPr>
                              </m:fPr>
                              <m:num>
                                <m:r>
                                  <a:rPr lang="en-US" sz="2400" i="1"/>
                                  <m:t>2</m:t>
                                </m:r>
                              </m:num>
                              <m:den>
                                <m:r>
                                  <a:rPr lang="en-US" sz="2400" i="1"/>
                                  <m:t>3</m:t>
                                </m:r>
                              </m:den>
                            </m:f>
                            <m:r>
                              <a:rPr lang="en-US" sz="2400" i="1"/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/>
                              <m:t>and</m:t>
                            </m:r>
                            <m:r>
                              <a:rPr lang="en-US" sz="2400" i="1"/>
                              <m:t> </m:t>
                            </m:r>
                            <m:r>
                              <a:rPr lang="en-US" sz="2400" i="1"/>
                              <m:t>𝜃</m:t>
                            </m:r>
                          </m:e>
                        </m:func>
                        <m:r>
                          <a:rPr lang="en-US" sz="2400" i="1"/>
                          <m:t> </m:t>
                        </m:r>
                      </m:e>
                    </m:func>
                  </m:oMath>
                </a14:m>
                <a:r>
                  <a:rPr lang="en-US" sz="2400" dirty="0"/>
                  <a:t>is in quadrant </a:t>
                </a:r>
                <a:r>
                  <a:rPr lang="en-US" sz="2400" dirty="0" smtClean="0"/>
                  <a:t>IV</a:t>
                </a:r>
                <a:r>
                  <a:rPr lang="en-GB" sz="2400" dirty="0" smtClean="0"/>
                  <a:t>.</a:t>
                </a:r>
                <a:endParaRPr lang="en-GB" sz="2400" dirty="0" smtClean="0"/>
              </a:p>
              <a:p>
                <a:pPr lvl="0"/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1"/>
                      <m:t>−</m:t>
                    </m:r>
                    <m:f>
                      <m:fPr>
                        <m:ctrlPr>
                          <a:rPr lang="en-GB" sz="2400" i="1"/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GB" sz="2400" i="1"/>
                            </m:ctrlPr>
                          </m:radPr>
                          <m:deg/>
                          <m:e>
                            <m:r>
                              <a:rPr lang="en-US" sz="2400" b="0" i="1"/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sz="2400" b="0" i="1"/>
                          <m:t>3</m:t>
                        </m:r>
                      </m:den>
                    </m:f>
                  </m:oMath>
                </a14:m>
                <a:endParaRPr lang="en-GB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400" i="1"/>
                        </m:ctrlPr>
                      </m:fPr>
                      <m:num>
                        <m:r>
                          <a:rPr lang="en-US" sz="2400" b="0" i="1"/>
                          <m:t>3</m:t>
                        </m:r>
                        <m:rad>
                          <m:radPr>
                            <m:degHide m:val="on"/>
                            <m:ctrlPr>
                              <a:rPr lang="en-GB" sz="2400" i="1"/>
                            </m:ctrlPr>
                          </m:radPr>
                          <m:deg/>
                          <m:e>
                            <m:r>
                              <a:rPr lang="en-US" sz="2400" b="0" i="1"/>
                              <m:t>7</m:t>
                            </m:r>
                          </m:e>
                        </m:rad>
                      </m:num>
                      <m:den>
                        <m:r>
                          <a:rPr lang="en-US" sz="2400" b="0" i="1"/>
                          <m:t>7</m:t>
                        </m:r>
                      </m:den>
                    </m:f>
                  </m:oMath>
                </a14:m>
                <a:endParaRPr lang="en-GB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1"/>
                      <m:t>−</m:t>
                    </m:r>
                    <m:f>
                      <m:fPr>
                        <m:ctrlPr>
                          <a:rPr lang="en-GB" sz="2400" i="1"/>
                        </m:ctrlPr>
                      </m:fPr>
                      <m:num>
                        <m:r>
                          <a:rPr lang="en-US" sz="2400" b="0" i="1"/>
                          <m:t>3</m:t>
                        </m:r>
                      </m:num>
                      <m:den>
                        <m:r>
                          <a:rPr lang="en-US" sz="2400" b="0" i="1"/>
                          <m:t>2</m:t>
                        </m:r>
                      </m:den>
                    </m:f>
                  </m:oMath>
                </a14:m>
                <a:endParaRPr lang="en-GB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400" i="1"/>
                        </m:ctrlPr>
                      </m:fPr>
                      <m:num>
                        <m:r>
                          <a:rPr lang="en-US" sz="2400" b="0" i="1"/>
                          <m:t>5</m:t>
                        </m:r>
                      </m:num>
                      <m:den>
                        <m:r>
                          <a:rPr lang="en-US" sz="2400" b="0" i="1"/>
                          <m:t>4</m:t>
                        </m:r>
                      </m:den>
                    </m:f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1623270" cy="4361515"/>
              </a:xfrm>
              <a:prstGeom prst="rect">
                <a:avLst/>
              </a:prstGeom>
              <a:blipFill rotWithShape="0">
                <a:blip r:embed="rId3"/>
                <a:stretch>
                  <a:fillRect l="-8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243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1623270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Write in terms of the </a:t>
                </a:r>
                <a:r>
                  <a:rPr lang="en-US" sz="2400" dirty="0" err="1"/>
                  <a:t>cofunction</a:t>
                </a:r>
                <a:r>
                  <a:rPr lang="en-US" sz="2400" dirty="0"/>
                  <a:t> of a complementary angle,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/>
                          <m:t>tan</m:t>
                        </m:r>
                      </m:fName>
                      <m:e>
                        <m:r>
                          <a:rPr lang="en-US" sz="2400" i="1"/>
                          <m:t>57°</m:t>
                        </m:r>
                      </m:e>
                    </m:func>
                  </m:oMath>
                </a14:m>
                <a:r>
                  <a:rPr lang="en-US" sz="2400" dirty="0"/>
                  <a:t>.</a:t>
                </a:r>
                <a:endParaRPr lang="en-GB" sz="2400" dirty="0"/>
              </a:p>
              <a:p>
                <a:pPr lvl="0"/>
                <a:endParaRPr lang="en-GB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/>
                          <m:t>cot</m:t>
                        </m:r>
                      </m:fName>
                      <m:e>
                        <m:r>
                          <a:rPr lang="en-US" sz="2400" i="1"/>
                          <m:t>33°</m:t>
                        </m:r>
                      </m:e>
                    </m:func>
                  </m:oMath>
                </a14:m>
                <a:endParaRPr lang="en-GB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/>
                          <m:t>cot</m:t>
                        </m:r>
                      </m:fName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n-US" sz="2400" i="1"/>
                          <m:t>3°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/>
                          <m:t>cot</m:t>
                        </m:r>
                      </m:fName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147</m:t>
                        </m:r>
                        <m:r>
                          <a:rPr lang="en-US" sz="2400" i="1"/>
                          <m:t>°</m:t>
                        </m:r>
                      </m:e>
                    </m:func>
                  </m:oMath>
                </a14:m>
                <a:endParaRPr lang="en-GB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sz="2400" i="1"/>
                          <m:t>33°</m:t>
                        </m:r>
                      </m:e>
                    </m:func>
                  </m:oMath>
                </a14:m>
                <a:endParaRPr lang="en-GB" sz="2400" dirty="0"/>
              </a:p>
              <a:p>
                <a:pPr lvl="0"/>
                <a:endParaRPr lang="en-GB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1623270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839" t="-12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626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Use </a:t>
                </a:r>
                <a:r>
                  <a:rPr lang="en-US" sz="2400" dirty="0"/>
                  <a:t>the </a:t>
                </a:r>
                <a:r>
                  <a:rPr lang="en-US" sz="2400" dirty="0" err="1"/>
                  <a:t>cofunction</a:t>
                </a:r>
                <a:r>
                  <a:rPr lang="en-US" sz="2400" dirty="0"/>
                  <a:t> identities to find an angle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400" dirty="0"/>
                  <a:t> that makes the statement true.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−17°</m:t>
                            </m:r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+43°)</m:t>
                            </m:r>
                          </m:e>
                        </m:func>
                      </m:e>
                    </m:func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sz="2400" dirty="0"/>
              </a:p>
              <a:p>
                <a:pPr lvl="0"/>
                <a:endParaRPr lang="en-US" sz="2400" dirty="0" smtClean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=6°</m:t>
                    </m:r>
                  </m:oMath>
                </a14:m>
                <a:r>
                  <a:rPr lang="en-GB" sz="2400" dirty="0" smtClean="0"/>
                  <a:t> </a:t>
                </a:r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=90°</m:t>
                    </m:r>
                  </m:oMath>
                </a14:m>
                <a:r>
                  <a:rPr lang="en-GB" sz="2400" dirty="0" smtClean="0"/>
                  <a:t> </a:t>
                </a:r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=10°</m:t>
                    </m:r>
                  </m:oMath>
                </a14:m>
                <a:r>
                  <a:rPr lang="en-GB" sz="2400" dirty="0" smtClean="0"/>
                  <a:t> </a:t>
                </a:r>
              </a:p>
              <a:p>
                <a:pPr marL="914400" lvl="1" indent="-457200">
                  <a:buFont typeface="+mj-lt"/>
                  <a:buAutoNum type="alphaUcPeriod"/>
                </a:pPr>
                <a:endParaRPr lang="en-GB" sz="2400" dirty="0"/>
              </a:p>
              <a:p>
                <a:pPr marL="914400" lvl="1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=16°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807" t="-15942" b="-22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217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9734</TotalTime>
  <Words>147</Words>
  <Application>Microsoft Office PowerPoint</Application>
  <PresentationFormat>Widescreen</PresentationFormat>
  <Paragraphs>123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Roxburgh, Joanne</cp:lastModifiedBy>
  <cp:revision>207</cp:revision>
  <dcterms:created xsi:type="dcterms:W3CDTF">2015-02-19T09:01:21Z</dcterms:created>
  <dcterms:modified xsi:type="dcterms:W3CDTF">2015-08-12T13:23:58Z</dcterms:modified>
</cp:coreProperties>
</file>