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63" r:id="rId2"/>
    <p:sldId id="256" r:id="rId3"/>
    <p:sldId id="258" r:id="rId4"/>
    <p:sldId id="259" r:id="rId5"/>
    <p:sldId id="260" r:id="rId6"/>
    <p:sldId id="264" r:id="rId7"/>
    <p:sldId id="261" r:id="rId8"/>
    <p:sldId id="279" r:id="rId9"/>
    <p:sldId id="265" r:id="rId10"/>
    <p:sldId id="266" r:id="rId11"/>
    <p:sldId id="267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85458" autoAdjust="0"/>
  </p:normalViewPr>
  <p:slideViewPr>
    <p:cSldViewPr snapToGrid="0">
      <p:cViewPr varScale="1">
        <p:scale>
          <a:sx n="60" d="100"/>
          <a:sy n="60" d="100"/>
        </p:scale>
        <p:origin x="1140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2650D3-D5D9-4669-96F7-1A1A71B9318A}" type="datetimeFigureOut">
              <a:rPr lang="en-US" smtClean="0"/>
              <a:t>8/31/2015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3C6171-4492-4A02-ACF4-7722196D74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3913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691340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85757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60614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60206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243520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847208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50419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466280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62528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658032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10103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587"/>
            <a:ext cx="12192000" cy="1019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45045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97303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54022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34104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39934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8/31/2015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1655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8/31/2015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21375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8/31/2015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32642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8/31/2015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6645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8/31/2015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0246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8/31/2015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44406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BF4DFB-127D-41C4-9F95-13A1D4E34B8F}" type="datetimeFigureOut">
              <a:rPr lang="en-US" smtClean="0"/>
              <a:t>8/31/2015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74500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2001" cy="6870096"/>
          </a:xfrm>
          <a:prstGeom prst="rect">
            <a:avLst/>
          </a:prstGeom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" y="30480"/>
            <a:ext cx="3810000" cy="82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24840" y="4861556"/>
            <a:ext cx="375910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362F20"/>
                </a:solidFill>
                <a:latin typeface="Calibri" panose="020F0502020204030204" pitchFamily="34" charset="0"/>
              </a:rPr>
              <a:t>Mathematics</a:t>
            </a:r>
            <a:r>
              <a:rPr lang="en-US" sz="2800" dirty="0" smtClean="0">
                <a:solidFill>
                  <a:srgbClr val="362F20"/>
                </a:solidFill>
                <a:latin typeface="Calibri" panose="020F0502020204030204" pitchFamily="34" charset="0"/>
              </a:rPr>
              <a:t>: Lesson 35</a:t>
            </a:r>
          </a:p>
        </p:txBody>
      </p:sp>
    </p:spTree>
    <p:extLst>
      <p:ext uri="{BB962C8B-B14F-4D97-AF65-F5344CB8AC3E}">
        <p14:creationId xmlns:p14="http://schemas.microsoft.com/office/powerpoint/2010/main" val="648499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9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244698" y="1484719"/>
                <a:ext cx="11322462" cy="489839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func>
                            <m:func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sz="2400">
                                  <a:latin typeface="Cambria Math" panose="02040503050406030204" pitchFamily="18" charset="0"/>
                                </a:rPr>
                                <m:t>sec</m:t>
                              </m:r>
                            </m:fName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𝜃</m:t>
                              </m:r>
                            </m:e>
                          </m:func>
                        </m:num>
                        <m:den>
                          <m:sSup>
                            <m:sSup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𝑠𝑖𝑛</m:t>
                              </m:r>
                            </m:e>
                            <m:sup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𝜃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+ </m:t>
                          </m:r>
                          <m:sSup>
                            <m:sSup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𝑐𝑜𝑠</m:t>
                              </m:r>
                            </m:e>
                            <m:sup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𝜃</m:t>
                          </m:r>
                        </m:den>
                      </m:f>
                      <m:r>
                        <a:rPr lang="en-US" sz="2400" i="1">
                          <a:latin typeface="Cambria Math" panose="02040503050406030204" pitchFamily="18" charset="0"/>
                        </a:rPr>
                        <m:t>= ?</m:t>
                      </m:r>
                    </m:oMath>
                  </m:oMathPara>
                </a14:m>
                <a:endParaRPr lang="en-US" sz="2400" dirty="0"/>
              </a:p>
              <a:p>
                <a:endParaRPr lang="en-US" sz="2400" dirty="0"/>
              </a:p>
              <a:p>
                <a:r>
                  <a:rPr lang="en-US" sz="2400" dirty="0" smtClean="0"/>
                  <a:t>A. 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400" b="0" i="0">
                            <a:latin typeface="Cambria Math" panose="02040503050406030204" pitchFamily="18" charset="0"/>
                          </a:rPr>
                          <m:t>cos</m:t>
                        </m:r>
                      </m:fName>
                      <m:e>
                        <m:r>
                          <m:rPr>
                            <m:sty m:val="p"/>
                          </m:rPr>
                          <a:rPr lang="en-US" sz="2400" b="0" i="0">
                            <a:latin typeface="Cambria Math" panose="02040503050406030204" pitchFamily="18" charset="0"/>
                          </a:rPr>
                          <m:t>θ</m:t>
                        </m:r>
                      </m:e>
                    </m:func>
                  </m:oMath>
                </a14:m>
                <a:endParaRPr lang="en-US" sz="2400" dirty="0" smtClean="0"/>
              </a:p>
              <a:p>
                <a:endParaRPr lang="en-US" sz="2400" dirty="0"/>
              </a:p>
              <a:p>
                <a:r>
                  <a:rPr lang="en-US" sz="2400" dirty="0" smtClean="0"/>
                  <a:t>B.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a:rPr lang="en-US" sz="2400" b="0" i="0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sz="2400" b="0" i="0">
                            <a:latin typeface="Cambria Math" panose="02040503050406030204" pitchFamily="18" charset="0"/>
                          </a:rPr>
                          <m:t>sin</m:t>
                        </m:r>
                      </m:fName>
                      <m:e>
                        <m:r>
                          <m:rPr>
                            <m:sty m:val="p"/>
                          </m:rPr>
                          <a:rPr lang="en-US" sz="2400" b="0" i="0">
                            <a:latin typeface="Cambria Math" panose="02040503050406030204" pitchFamily="18" charset="0"/>
                          </a:rPr>
                          <m:t>θ</m:t>
                        </m:r>
                      </m:e>
                    </m:func>
                  </m:oMath>
                </a14:m>
                <a:endParaRPr lang="en-US" sz="2400" dirty="0" smtClean="0"/>
              </a:p>
              <a:p>
                <a:endParaRPr lang="en-US" sz="2400" dirty="0"/>
              </a:p>
              <a:p>
                <a:r>
                  <a:rPr lang="en-US" sz="2400" dirty="0" smtClean="0"/>
                  <a:t>C. 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 b="0" i="0">
                        <a:latin typeface="Cambria Math" panose="02040503050406030204" pitchFamily="18" charset="0"/>
                      </a:rPr>
                      <m:t>sec</m:t>
                    </m:r>
                    <m:r>
                      <a:rPr lang="en-US" sz="2400" b="0" i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400" b="0" i="0">
                        <a:latin typeface="Cambria Math" panose="02040503050406030204" pitchFamily="18" charset="0"/>
                      </a:rPr>
                      <m:t>θ</m:t>
                    </m:r>
                  </m:oMath>
                </a14:m>
                <a:endParaRPr lang="en-US" sz="2400" dirty="0" smtClean="0"/>
              </a:p>
              <a:p>
                <a:endParaRPr lang="en-US" sz="2400" dirty="0"/>
              </a:p>
              <a:p>
                <a:pPr marL="0" lvl="1"/>
                <a:r>
                  <a:rPr lang="en-US" sz="2400" dirty="0" smtClean="0"/>
                  <a:t>D.</a:t>
                </a:r>
                <a14:m>
                  <m:oMath xmlns:m="http://schemas.openxmlformats.org/officeDocument/2006/math">
                    <m:r>
                      <a:rPr lang="en-US" sz="2400" b="0" i="0" smtClean="0">
                        <a:latin typeface="Cambria Math" panose="02040503050406030204" pitchFamily="18" charset="0"/>
                      </a:rPr>
                      <m:t> </m:t>
                    </m:r>
                    <m:func>
                      <m:func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a:rPr lang="en-US" sz="2400" b="0" i="0" smtClean="0">
                            <a:latin typeface="Cambria Math" panose="02040503050406030204" pitchFamily="18" charset="0"/>
                          </a:rPr>
                          <m:t>  </m:t>
                        </m:r>
                        <m:r>
                          <m:rPr>
                            <m:sty m:val="p"/>
                          </m:rPr>
                          <a:rPr lang="en-US" sz="2400" b="0" i="0">
                            <a:latin typeface="Cambria Math" panose="02040503050406030204" pitchFamily="18" charset="0"/>
                          </a:rPr>
                          <m:t>tan</m:t>
                        </m:r>
                      </m:fName>
                      <m:e>
                        <m:r>
                          <m:rPr>
                            <m:sty m:val="p"/>
                          </m:rPr>
                          <a:rPr lang="en-US" sz="2400" b="0" i="0">
                            <a:latin typeface="Cambria Math" panose="02040503050406030204" pitchFamily="18" charset="0"/>
                          </a:rPr>
                          <m:t>θ</m:t>
                        </m:r>
                      </m:e>
                    </m:func>
                  </m:oMath>
                </a14:m>
                <a:endParaRPr lang="en-US" dirty="0"/>
              </a:p>
              <a:p>
                <a:endParaRPr lang="en-US" sz="2400" dirty="0" smtClean="0"/>
              </a:p>
              <a:p>
                <a:endParaRPr lang="en-US" sz="2400" dirty="0" smtClean="0"/>
              </a:p>
              <a:p>
                <a:r>
                  <a:rPr lang="en-US" sz="2400" dirty="0" smtClean="0"/>
                  <a:t>                     </a:t>
                </a:r>
                <a:endParaRPr lang="en-US" sz="24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4698" y="1484719"/>
                <a:ext cx="11322462" cy="4898392"/>
              </a:xfrm>
              <a:prstGeom prst="rect">
                <a:avLst/>
              </a:prstGeom>
              <a:blipFill rotWithShape="0">
                <a:blip r:embed="rId3"/>
                <a:stretch>
                  <a:fillRect l="-8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37431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700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10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280212" y="1423759"/>
                <a:ext cx="11574904" cy="54750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/>
                <a14:m>
                  <m:oMath xmlns:m="http://schemas.openxmlformats.org/officeDocument/2006/math">
                    <m:func>
                      <m:func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400" i="0">
                            <a:latin typeface="Cambria Math" panose="02040503050406030204" pitchFamily="18" charset="0"/>
                          </a:rPr>
                          <m:t>cot</m:t>
                        </m:r>
                      </m:fName>
                      <m:e>
                        <m:r>
                          <m:rPr>
                            <m:sty m:val="p"/>
                          </m:rPr>
                          <a:rPr lang="en-US" sz="2400" i="0">
                            <a:latin typeface="Cambria Math" panose="02040503050406030204" pitchFamily="18" charset="0"/>
                          </a:rPr>
                          <m:t>A</m:t>
                        </m:r>
                        <m:r>
                          <a:rPr lang="en-US" sz="2400" i="0">
                            <a:latin typeface="Cambria Math" panose="02040503050406030204" pitchFamily="18" charset="0"/>
                          </a:rPr>
                          <m:t> </m:t>
                        </m:r>
                        <m:func>
                          <m:func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sz="2400" i="0">
                                <a:latin typeface="Cambria Math" panose="02040503050406030204" pitchFamily="18" charset="0"/>
                              </a:rPr>
                              <m:t>tan</m:t>
                            </m:r>
                          </m:fName>
                          <m:e>
                            <m:r>
                              <m:rPr>
                                <m:sty m:val="p"/>
                              </m:rPr>
                              <a:rPr lang="en-US" sz="2400" i="0">
                                <a:latin typeface="Cambria Math" panose="02040503050406030204" pitchFamily="18" charset="0"/>
                              </a:rPr>
                              <m:t>A</m:t>
                            </m:r>
                          </m:e>
                        </m:func>
                      </m:e>
                    </m:func>
                  </m:oMath>
                </a14:m>
                <a:r>
                  <a:rPr lang="en-US" sz="2400" dirty="0"/>
                  <a:t>  = </a:t>
                </a:r>
              </a:p>
              <a:p>
                <a:endParaRPr lang="en-US" sz="2400" dirty="0"/>
              </a:p>
              <a:p>
                <a:r>
                  <a:rPr lang="en-US" sz="2400" dirty="0" smtClean="0"/>
                  <a:t>A.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2400" b="0" i="0">
                            <a:latin typeface="Cambria Math" panose="02040503050406030204" pitchFamily="18" charset="0"/>
                          </a:rPr>
                          <m:t>(</m:t>
                        </m:r>
                        <m:func>
                          <m:func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sz="2400" b="0" i="0">
                                <a:latin typeface="Cambria Math" panose="02040503050406030204" pitchFamily="18" charset="0"/>
                              </a:rPr>
                              <m:t>sin</m:t>
                            </m:r>
                          </m:fName>
                          <m:e>
                            <m:r>
                              <m:rPr>
                                <m:sty m:val="p"/>
                              </m:rPr>
                              <a:rPr lang="en-US" sz="2400" b="0" i="0">
                                <a:latin typeface="Cambria Math" panose="02040503050406030204" pitchFamily="18" charset="0"/>
                              </a:rPr>
                              <m:t>A</m:t>
                            </m:r>
                            <m:func>
                              <m:func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</a:rPr>
                                </m:ctrlPr>
                              </m:funcPr>
                              <m:fName>
                                <m:r>
                                  <m:rPr>
                                    <m:sty m:val="p"/>
                                  </m:rPr>
                                  <a:rPr lang="en-US" sz="2400" b="0" i="0">
                                    <a:latin typeface="Cambria Math" panose="02040503050406030204" pitchFamily="18" charset="0"/>
                                  </a:rPr>
                                  <m:t>cos</m:t>
                                </m:r>
                              </m:fName>
                              <m:e>
                                <m:r>
                                  <m:rPr>
                                    <m:sty m:val="p"/>
                                  </m:rPr>
                                  <a:rPr lang="en-US" sz="2400" b="0" i="0">
                                    <a:latin typeface="Cambria Math" panose="02040503050406030204" pitchFamily="18" charset="0"/>
                                  </a:rPr>
                                  <m:t>A</m:t>
                                </m:r>
                                <m:r>
                                  <a:rPr lang="en-US" sz="2400" b="0" i="0"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e>
                            </m:func>
                          </m:e>
                        </m:func>
                      </m:den>
                    </m:f>
                  </m:oMath>
                </a14:m>
                <a:endParaRPr lang="en-US" sz="2400" dirty="0" smtClean="0"/>
              </a:p>
              <a:p>
                <a:endParaRPr lang="en-US" sz="2400" dirty="0" smtClean="0"/>
              </a:p>
              <a:p>
                <a:r>
                  <a:rPr lang="en-US" sz="2400" dirty="0" smtClean="0"/>
                  <a:t>B. 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400" b="0" i="0">
                            <a:latin typeface="Cambria Math" panose="02040503050406030204" pitchFamily="18" charset="0"/>
                          </a:rPr>
                          <m:t>sin</m:t>
                        </m:r>
                      </m:fName>
                      <m:e>
                        <m:r>
                          <m:rPr>
                            <m:sty m:val="p"/>
                          </m:rPr>
                          <a:rPr lang="en-US" sz="2400" b="0" i="0">
                            <a:latin typeface="Cambria Math" panose="02040503050406030204" pitchFamily="18" charset="0"/>
                          </a:rPr>
                          <m:t>A</m:t>
                        </m:r>
                        <m:r>
                          <a:rPr lang="en-US" sz="2400" b="0" i="0">
                            <a:latin typeface="Cambria Math" panose="02040503050406030204" pitchFamily="18" charset="0"/>
                          </a:rPr>
                          <m:t> </m:t>
                        </m:r>
                        <m:func>
                          <m:func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sz="2400" b="0" i="0">
                                <a:latin typeface="Cambria Math" panose="02040503050406030204" pitchFamily="18" charset="0"/>
                              </a:rPr>
                              <m:t>cos</m:t>
                            </m:r>
                          </m:fName>
                          <m:e>
                            <m:r>
                              <m:rPr>
                                <m:sty m:val="p"/>
                              </m:rPr>
                              <a:rPr lang="en-US" sz="2400" b="0" i="0">
                                <a:latin typeface="Cambria Math" panose="02040503050406030204" pitchFamily="18" charset="0"/>
                              </a:rPr>
                              <m:t>A</m:t>
                            </m:r>
                          </m:e>
                        </m:func>
                      </m:e>
                    </m:func>
                  </m:oMath>
                </a14:m>
                <a:endParaRPr lang="en-US" sz="2400" dirty="0" smtClean="0"/>
              </a:p>
              <a:p>
                <a:endParaRPr lang="en-US" sz="2400" dirty="0"/>
              </a:p>
              <a:p>
                <a:r>
                  <a:rPr lang="en-US" sz="2400" dirty="0" smtClean="0"/>
                  <a:t>C. 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400" b="0" i="0">
                            <a:latin typeface="Cambria Math" panose="02040503050406030204" pitchFamily="18" charset="0"/>
                          </a:rPr>
                          <m:t>sin</m:t>
                        </m:r>
                      </m:fName>
                      <m:e>
                        <m:r>
                          <m:rPr>
                            <m:sty m:val="p"/>
                          </m:rPr>
                          <a:rPr lang="en-US" sz="2400" b="0" i="0">
                            <a:latin typeface="Cambria Math" panose="02040503050406030204" pitchFamily="18" charset="0"/>
                          </a:rPr>
                          <m:t>A</m:t>
                        </m:r>
                      </m:e>
                    </m:func>
                  </m:oMath>
                </a14:m>
                <a:endParaRPr lang="en-US" sz="2400" dirty="0" smtClean="0"/>
              </a:p>
              <a:p>
                <a:endParaRPr lang="en-US" sz="2400" dirty="0"/>
              </a:p>
              <a:p>
                <a:r>
                  <a:rPr lang="en-US" sz="2400" dirty="0" smtClean="0"/>
                  <a:t>D.  </a:t>
                </a:r>
                <a14:m>
                  <m:oMath xmlns:m="http://schemas.openxmlformats.org/officeDocument/2006/math">
                    <m:r>
                      <a:rPr lang="en-US" sz="2400" b="0" i="0">
                        <a:latin typeface="Cambria Math" panose="02040503050406030204" pitchFamily="18" charset="0"/>
                      </a:rPr>
                      <m:t>1</m:t>
                    </m:r>
                  </m:oMath>
                </a14:m>
                <a:r>
                  <a:rPr lang="en-US" sz="2400" dirty="0" smtClean="0"/>
                  <a:t/>
                </a:r>
                <a:br>
                  <a:rPr lang="en-US" sz="2400" dirty="0" smtClean="0"/>
                </a:br>
                <a:endParaRPr lang="en-US" sz="2400" dirty="0" smtClean="0"/>
              </a:p>
              <a:p>
                <a:endParaRPr lang="en-US" sz="2400" dirty="0" smtClean="0"/>
              </a:p>
              <a:p>
                <a:endParaRPr lang="en-US" sz="2400" dirty="0" smtClean="0"/>
              </a:p>
              <a:p>
                <a:endParaRPr lang="en-US" sz="2400" dirty="0" smtClean="0"/>
              </a:p>
              <a:p>
                <a:r>
                  <a:rPr lang="en-US" sz="2400" dirty="0" smtClean="0"/>
                  <a:t>                     </a:t>
                </a:r>
                <a:endParaRPr lang="en-US" sz="24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212" y="1423759"/>
                <a:ext cx="11574904" cy="5475025"/>
              </a:xfrm>
              <a:prstGeom prst="rect">
                <a:avLst/>
              </a:prstGeom>
              <a:blipFill rotWithShape="0">
                <a:blip r:embed="rId3"/>
                <a:stretch>
                  <a:fillRect l="-843" t="-8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30425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1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431570" y="1415299"/>
                <a:ext cx="10509708" cy="563231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func>
                      <m:func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tan</m:t>
                        </m:r>
                      </m:fName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𝜃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𝑎𝑛𝑑</m:t>
                        </m:r>
                        <m:func>
                          <m:func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sz="2400">
                                <a:latin typeface="Cambria Math" panose="02040503050406030204" pitchFamily="18" charset="0"/>
                              </a:rPr>
                              <m:t>cot</m:t>
                            </m:r>
                          </m:fName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𝜃</m:t>
                            </m:r>
                          </m:e>
                        </m:func>
                      </m:e>
                    </m:func>
                  </m:oMath>
                </a14:m>
                <a:r>
                  <a:rPr lang="en-US" sz="2400" dirty="0"/>
                  <a:t> are negative in the _______ and _________ quadrants.</a:t>
                </a:r>
                <a:r>
                  <a:rPr lang="en-US" sz="2400" dirty="0" smtClean="0"/>
                  <a:t> </a:t>
                </a:r>
                <a:endParaRPr lang="en-US" sz="2400" dirty="0"/>
              </a:p>
              <a:p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US" sz="2400" b="0" i="0">
                        <a:latin typeface="Cambria Math" panose="02040503050406030204" pitchFamily="18" charset="0"/>
                      </a:rPr>
                      <m:t>2</m:t>
                    </m:r>
                    <m:r>
                      <m:rPr>
                        <m:sty m:val="p"/>
                      </m:rPr>
                      <a:rPr lang="en-US" sz="2400" b="0" i="0">
                        <a:latin typeface="Cambria Math" panose="02040503050406030204" pitchFamily="18" charset="0"/>
                      </a:rPr>
                      <m:t>nd</m:t>
                    </m:r>
                    <m:r>
                      <a:rPr lang="en-US" sz="2400" b="0" i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400" b="0" i="0">
                        <a:latin typeface="Cambria Math" panose="02040503050406030204" pitchFamily="18" charset="0"/>
                      </a:rPr>
                      <m:t>and</m:t>
                    </m:r>
                    <m:r>
                      <a:rPr lang="en-US" sz="2400" b="0" i="0">
                        <a:latin typeface="Cambria Math" panose="02040503050406030204" pitchFamily="18" charset="0"/>
                      </a:rPr>
                      <m:t> 4</m:t>
                    </m:r>
                    <m:r>
                      <m:rPr>
                        <m:sty m:val="p"/>
                      </m:rPr>
                      <a:rPr lang="en-US" sz="2400" b="0" i="0">
                        <a:latin typeface="Cambria Math" panose="02040503050406030204" pitchFamily="18" charset="0"/>
                      </a:rPr>
                      <m:t>th</m:t>
                    </m:r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US" sz="2400" b="0" i="0">
                        <a:latin typeface="Cambria Math" panose="02040503050406030204" pitchFamily="18" charset="0"/>
                      </a:rPr>
                      <m:t>2</m:t>
                    </m:r>
                    <m:r>
                      <m:rPr>
                        <m:sty m:val="p"/>
                      </m:rPr>
                      <a:rPr lang="en-US" sz="2400" b="0" i="0">
                        <a:latin typeface="Cambria Math" panose="02040503050406030204" pitchFamily="18" charset="0"/>
                      </a:rPr>
                      <m:t>nd</m:t>
                    </m:r>
                    <m:r>
                      <a:rPr lang="en-US" sz="2400" b="0" i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400" b="0" i="0">
                        <a:latin typeface="Cambria Math" panose="02040503050406030204" pitchFamily="18" charset="0"/>
                      </a:rPr>
                      <m:t>and</m:t>
                    </m:r>
                    <m:r>
                      <a:rPr lang="en-US" sz="2400" b="0" i="0">
                        <a:latin typeface="Cambria Math" panose="02040503050406030204" pitchFamily="18" charset="0"/>
                      </a:rPr>
                      <m:t> 3</m:t>
                    </m:r>
                    <m:r>
                      <m:rPr>
                        <m:sty m:val="p"/>
                      </m:rPr>
                      <a:rPr lang="en-US" sz="2400" b="0" i="0">
                        <a:latin typeface="Cambria Math" panose="02040503050406030204" pitchFamily="18" charset="0"/>
                      </a:rPr>
                      <m:t>rd</m:t>
                    </m:r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US" sz="2400" b="0" i="0">
                        <a:latin typeface="Cambria Math" panose="02040503050406030204" pitchFamily="18" charset="0"/>
                      </a:rPr>
                      <m:t>1</m:t>
                    </m:r>
                    <m:r>
                      <m:rPr>
                        <m:sty m:val="p"/>
                      </m:rPr>
                      <a:rPr lang="en-US" sz="2400" b="0" i="0">
                        <a:latin typeface="Cambria Math" panose="02040503050406030204" pitchFamily="18" charset="0"/>
                      </a:rPr>
                      <m:t>st</m:t>
                    </m:r>
                    <m:r>
                      <a:rPr lang="en-US" sz="2400" b="0" i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400" b="0" i="0">
                        <a:latin typeface="Cambria Math" panose="02040503050406030204" pitchFamily="18" charset="0"/>
                      </a:rPr>
                      <m:t>and</m:t>
                    </m:r>
                    <m:r>
                      <a:rPr lang="en-US" sz="2400" b="0" i="0">
                        <a:latin typeface="Cambria Math" panose="02040503050406030204" pitchFamily="18" charset="0"/>
                      </a:rPr>
                      <m:t> 3</m:t>
                    </m:r>
                    <m:r>
                      <m:rPr>
                        <m:sty m:val="p"/>
                      </m:rPr>
                      <a:rPr lang="en-US" sz="2400" b="0" i="0">
                        <a:latin typeface="Cambria Math" panose="02040503050406030204" pitchFamily="18" charset="0"/>
                      </a:rPr>
                      <m:t>rd</m:t>
                    </m:r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US" sz="2400" b="0" i="0">
                        <a:latin typeface="Cambria Math" panose="02040503050406030204" pitchFamily="18" charset="0"/>
                      </a:rPr>
                      <m:t>1</m:t>
                    </m:r>
                    <m:r>
                      <m:rPr>
                        <m:sty m:val="p"/>
                      </m:rPr>
                      <a:rPr lang="en-US" sz="2400" b="0" i="0">
                        <a:latin typeface="Cambria Math" panose="02040503050406030204" pitchFamily="18" charset="0"/>
                      </a:rPr>
                      <m:t>st</m:t>
                    </m:r>
                    <m:r>
                      <a:rPr lang="en-US" sz="2400" b="0" i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400" b="0" i="0">
                        <a:latin typeface="Cambria Math" panose="02040503050406030204" pitchFamily="18" charset="0"/>
                      </a:rPr>
                      <m:t>and</m:t>
                    </m:r>
                    <m:r>
                      <a:rPr lang="en-US" sz="2400" b="0" i="0">
                        <a:latin typeface="Cambria Math" panose="02040503050406030204" pitchFamily="18" charset="0"/>
                      </a:rPr>
                      <m:t> 2</m:t>
                    </m:r>
                    <m:r>
                      <m:rPr>
                        <m:sty m:val="p"/>
                      </m:rPr>
                      <a:rPr lang="en-US" sz="2400" b="0" i="0">
                        <a:latin typeface="Cambria Math" panose="02040503050406030204" pitchFamily="18" charset="0"/>
                      </a:rPr>
                      <m:t>nd</m:t>
                    </m:r>
                  </m:oMath>
                </a14:m>
                <a:endParaRPr lang="en-US" sz="2400" dirty="0"/>
              </a:p>
              <a:p>
                <a:endParaRPr lang="en-US" sz="2400" dirty="0" smtClean="0"/>
              </a:p>
              <a:p>
                <a:endParaRPr lang="en-US" sz="2400" dirty="0"/>
              </a:p>
              <a:p>
                <a:endParaRPr lang="en-US" sz="2400" dirty="0" smtClean="0"/>
              </a:p>
              <a:p>
                <a:endParaRPr lang="en-US" sz="2400" dirty="0"/>
              </a:p>
              <a:p>
                <a:endParaRPr lang="en-US" sz="2400" dirty="0" smtClean="0"/>
              </a:p>
              <a:p>
                <a:endParaRPr lang="en-US" sz="2400" dirty="0" smtClean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1570" y="1415299"/>
                <a:ext cx="10509708" cy="5632311"/>
              </a:xfrm>
              <a:prstGeom prst="rect">
                <a:avLst/>
              </a:prstGeom>
              <a:blipFill rotWithShape="0">
                <a:blip r:embed="rId3"/>
                <a:stretch>
                  <a:fillRect l="-870" t="-86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23247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2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265464" y="1469479"/>
                <a:ext cx="11652216" cy="34163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/>
                  <a:t>Identify the quadrant of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𝑎𝑛𝑔𝑙𝑒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𝜃</m:t>
                    </m:r>
                  </m:oMath>
                </a14:m>
                <a:r>
                  <a:rPr lang="en-US" sz="2400" dirty="0"/>
                  <a:t> that satisfies the given condition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sin</m:t>
                        </m:r>
                      </m:fName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𝜃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&gt;0,  </m:t>
                        </m:r>
                        <m:func>
                          <m:func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sz="2400">
                                <a:latin typeface="Cambria Math" panose="02040503050406030204" pitchFamily="18" charset="0"/>
                              </a:rPr>
                              <m:t>tan</m:t>
                            </m:r>
                          </m:fName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𝜃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&gt;0</m:t>
                            </m:r>
                          </m:e>
                        </m:func>
                      </m:e>
                    </m:func>
                  </m:oMath>
                </a14:m>
                <a:r>
                  <a:rPr lang="en-US" sz="2400" dirty="0" smtClean="0"/>
                  <a:t> </a:t>
                </a:r>
              </a:p>
              <a:p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 b="0" i="0">
                        <a:latin typeface="Cambria Math" panose="02040503050406030204" pitchFamily="18" charset="0"/>
                      </a:rPr>
                      <m:t>Q</m:t>
                    </m:r>
                    <m:r>
                      <a:rPr lang="en-US" sz="2400" b="0" i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400" b="0" i="0">
                        <a:latin typeface="Cambria Math" panose="02040503050406030204" pitchFamily="18" charset="0"/>
                      </a:rPr>
                      <m:t>II</m:t>
                    </m:r>
                  </m:oMath>
                </a14:m>
                <a:r>
                  <a:rPr lang="en-US" sz="2400" dirty="0" smtClean="0"/>
                  <a:t> </a:t>
                </a:r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 b="0" i="0">
                        <a:latin typeface="Cambria Math" panose="02040503050406030204" pitchFamily="18" charset="0"/>
                      </a:rPr>
                      <m:t>Q</m:t>
                    </m:r>
                    <m:r>
                      <a:rPr lang="en-US" sz="2400" b="0" i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400" b="0" i="0">
                        <a:latin typeface="Cambria Math" panose="02040503050406030204" pitchFamily="18" charset="0"/>
                      </a:rPr>
                      <m:t>I</m:t>
                    </m:r>
                  </m:oMath>
                </a14:m>
                <a:r>
                  <a:rPr lang="en-US" sz="2400" dirty="0" smtClean="0"/>
                  <a:t> </a:t>
                </a:r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 b="0" i="0">
                        <a:latin typeface="Cambria Math" panose="02040503050406030204" pitchFamily="18" charset="0"/>
                      </a:rPr>
                      <m:t>Q</m:t>
                    </m:r>
                    <m:r>
                      <a:rPr lang="en-US" sz="2400" b="0" i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400" b="0" i="0">
                        <a:latin typeface="Cambria Math" panose="02040503050406030204" pitchFamily="18" charset="0"/>
                      </a:rPr>
                      <m:t>III</m:t>
                    </m:r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 b="0" i="0">
                        <a:latin typeface="Cambria Math" panose="02040503050406030204" pitchFamily="18" charset="0"/>
                      </a:rPr>
                      <m:t>Q</m:t>
                    </m:r>
                    <m:r>
                      <a:rPr lang="en-US" sz="2400" b="0" i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400" b="0" i="0">
                        <a:latin typeface="Cambria Math" panose="02040503050406030204" pitchFamily="18" charset="0"/>
                      </a:rPr>
                      <m:t>IV</m:t>
                    </m:r>
                  </m:oMath>
                </a14:m>
                <a:r>
                  <a:rPr lang="en-US" sz="2400" dirty="0" smtClean="0"/>
                  <a:t>    </a:t>
                </a:r>
                <a:endParaRPr lang="en-US" sz="24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5464" y="1469479"/>
                <a:ext cx="11652216" cy="3416320"/>
              </a:xfrm>
              <a:prstGeom prst="rect">
                <a:avLst/>
              </a:prstGeom>
              <a:blipFill rotWithShape="0">
                <a:blip r:embed="rId3"/>
                <a:stretch>
                  <a:fillRect l="-837" t="-1429" b="-339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84037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3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280212" y="1423759"/>
                <a:ext cx="11576508" cy="423821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/>
                  <a:t>Find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sin</m:t>
                        </m:r>
                      </m:fName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𝜃</m:t>
                        </m:r>
                      </m:e>
                    </m:func>
                  </m:oMath>
                </a14:m>
                <a:r>
                  <a:rPr lang="en-US" sz="2400" dirty="0"/>
                  <a:t>, given that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cos</m:t>
                        </m:r>
                      </m:fName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𝜃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4</m:t>
                            </m:r>
                          </m:num>
                          <m:den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5</m:t>
                            </m:r>
                          </m:den>
                        </m:f>
                      </m:e>
                    </m:func>
                    <m:r>
                      <a:rPr lang="en-US" sz="2400" i="1">
                        <a:latin typeface="Cambria Math" panose="02040503050406030204" pitchFamily="18" charset="0"/>
                      </a:rPr>
                      <m:t>  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𝑎𝑛𝑑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𝜃</m:t>
                    </m:r>
                  </m:oMath>
                </a14:m>
                <a:r>
                  <a:rPr lang="en-US" sz="2400" dirty="0"/>
                  <a:t> is in quadrant IV.</a:t>
                </a:r>
                <a:r>
                  <a:rPr lang="en-US" sz="2400" dirty="0" smtClean="0"/>
                  <a:t> </a:t>
                </a:r>
                <a:endParaRPr lang="en-US" sz="2400" dirty="0"/>
              </a:p>
              <a:p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func>
                      <m:func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400" b="0" i="0">
                            <a:latin typeface="Cambria Math" panose="02040503050406030204" pitchFamily="18" charset="0"/>
                          </a:rPr>
                          <m:t>sin</m:t>
                        </m:r>
                      </m:fName>
                      <m:e>
                        <m:r>
                          <m:rPr>
                            <m:sty m:val="p"/>
                          </m:rPr>
                          <a:rPr lang="en-US" sz="2400" b="0" i="0">
                            <a:latin typeface="Cambria Math" panose="02040503050406030204" pitchFamily="18" charset="0"/>
                          </a:rPr>
                          <m:t>θ</m:t>
                        </m:r>
                        <m:r>
                          <a:rPr lang="en-US" sz="2400" b="0" i="0">
                            <a:latin typeface="Cambria Math" panose="02040503050406030204" pitchFamily="18" charset="0"/>
                          </a:rPr>
                          <m:t>=−</m:t>
                        </m:r>
                        <m:f>
                          <m:f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400" b="0" i="0">
                                <a:latin typeface="Cambria Math" panose="02040503050406030204" pitchFamily="18" charset="0"/>
                              </a:rPr>
                              <m:t>−3</m:t>
                            </m:r>
                          </m:num>
                          <m:den>
                            <m:r>
                              <a:rPr lang="en-US" sz="2400" b="0" i="0">
                                <a:latin typeface="Cambria Math" panose="02040503050406030204" pitchFamily="18" charset="0"/>
                              </a:rPr>
                              <m:t>5</m:t>
                            </m:r>
                          </m:den>
                        </m:f>
                      </m:e>
                    </m:func>
                  </m:oMath>
                </a14:m>
                <a:r>
                  <a:rPr lang="en-US" sz="2400" dirty="0" smtClean="0"/>
                  <a:t> </a:t>
                </a:r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func>
                      <m:func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400" b="0" i="0">
                            <a:latin typeface="Cambria Math" panose="02040503050406030204" pitchFamily="18" charset="0"/>
                          </a:rPr>
                          <m:t>sin</m:t>
                        </m:r>
                      </m:fName>
                      <m:e>
                        <m:r>
                          <m:rPr>
                            <m:sty m:val="p"/>
                          </m:rPr>
                          <a:rPr lang="en-US" sz="2400" b="0" i="0">
                            <a:latin typeface="Cambria Math" panose="02040503050406030204" pitchFamily="18" charset="0"/>
                          </a:rPr>
                          <m:t>θ</m:t>
                        </m:r>
                        <m:r>
                          <a:rPr lang="en-US" sz="2400" b="0" i="0"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400" b="0" i="0">
                                <a:latin typeface="Cambria Math" panose="02040503050406030204" pitchFamily="18" charset="0"/>
                              </a:rPr>
                              <m:t>5</m:t>
                            </m:r>
                          </m:num>
                          <m:den>
                            <m:r>
                              <a:rPr lang="en-US" sz="2400" b="0" i="0">
                                <a:latin typeface="Cambria Math" panose="02040503050406030204" pitchFamily="18" charset="0"/>
                              </a:rPr>
                              <m:t>4</m:t>
                            </m:r>
                          </m:den>
                        </m:f>
                      </m:e>
                    </m:func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func>
                      <m:func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400" b="0" i="0">
                            <a:latin typeface="Cambria Math" panose="02040503050406030204" pitchFamily="18" charset="0"/>
                          </a:rPr>
                          <m:t>sin</m:t>
                        </m:r>
                      </m:fName>
                      <m:e>
                        <m:r>
                          <m:rPr>
                            <m:sty m:val="p"/>
                          </m:rPr>
                          <a:rPr lang="en-US" sz="2400" b="0" i="0">
                            <a:latin typeface="Cambria Math" panose="02040503050406030204" pitchFamily="18" charset="0"/>
                          </a:rPr>
                          <m:t>θ</m:t>
                        </m:r>
                        <m:r>
                          <a:rPr lang="en-US" sz="2400" b="0" i="0"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400" b="0" i="0">
                                <a:latin typeface="Cambria Math" panose="02040503050406030204" pitchFamily="18" charset="0"/>
                              </a:rPr>
                              <m:t>3</m:t>
                            </m:r>
                          </m:num>
                          <m:den>
                            <m:r>
                              <a:rPr lang="en-US" sz="2400" b="0" i="0">
                                <a:latin typeface="Cambria Math" panose="02040503050406030204" pitchFamily="18" charset="0"/>
                              </a:rPr>
                              <m:t>5</m:t>
                            </m:r>
                          </m:den>
                        </m:f>
                      </m:e>
                    </m:func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 b="0" i="0">
                        <a:latin typeface="Cambria Math" panose="02040503050406030204" pitchFamily="18" charset="0"/>
                      </a:rPr>
                      <m:t>sin</m:t>
                    </m:r>
                    <m:r>
                      <a:rPr lang="en-US" sz="2400" b="0" i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400" b="0" i="0">
                        <a:latin typeface="Cambria Math" panose="02040503050406030204" pitchFamily="18" charset="0"/>
                      </a:rPr>
                      <m:t>θ</m:t>
                    </m:r>
                    <m:r>
                      <a:rPr lang="en-US" sz="2400" b="0" i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0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sz="2400" b="0" i="0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</m:oMath>
                </a14:m>
                <a:endParaRPr lang="en-US" sz="2400" dirty="0" smtClean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212" y="1423759"/>
                <a:ext cx="11576508" cy="4238212"/>
              </a:xfrm>
              <a:prstGeom prst="rect">
                <a:avLst/>
              </a:prstGeom>
              <a:blipFill rotWithShape="0">
                <a:blip r:embed="rId3"/>
                <a:stretch>
                  <a:fillRect l="-8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60884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4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294960" y="1423759"/>
                <a:ext cx="11546520" cy="497033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/>
                  <a:t>If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a:rPr lang="en-US" sz="2400">
                            <a:latin typeface="Cambria Math" panose="02040503050406030204" pitchFamily="18" charset="0"/>
                          </a:rPr>
                          <m:t> </m:t>
                        </m:r>
                      </m:fName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𝜃</m:t>
                        </m:r>
                      </m:e>
                    </m:func>
                  </m:oMath>
                </a14:m>
                <a:r>
                  <a:rPr lang="en-US" sz="2400" dirty="0"/>
                  <a:t> is a positive, acute angle and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sin</m:t>
                        </m:r>
                      </m:fName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𝜃</m:t>
                        </m:r>
                      </m:e>
                    </m:func>
                    <m:r>
                      <a:rPr lang="en-US" sz="2400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3</m:t>
                            </m:r>
                          </m:e>
                        </m:rad>
                      </m:num>
                      <m:den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sz="2400" dirty="0"/>
                  <a:t>,  then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(</m:t>
                    </m:r>
                    <m:func>
                      <m:func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cos</m:t>
                        </m:r>
                      </m:fName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𝜃</m:t>
                        </m:r>
                      </m:e>
                    </m:func>
                    <m:r>
                      <a:rPr lang="en-US" sz="2400" i="1">
                        <a:latin typeface="Cambria Math" panose="02040503050406030204" pitchFamily="18" charset="0"/>
                      </a:rPr>
                      <m:t>+</m:t>
                    </m:r>
                    <m:func>
                      <m:func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sin</m:t>
                        </m:r>
                      </m:fName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𝜃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)</m:t>
                        </m:r>
                        <m:sSup>
                          <m:sSup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e>
                    </m:func>
                    <m:r>
                      <a:rPr lang="en-US" sz="2400" i="1">
                        <a:latin typeface="Cambria Math" panose="02040503050406030204" pitchFamily="18" charset="0"/>
                      </a:rPr>
                      <m:t>= ?</m:t>
                    </m:r>
                  </m:oMath>
                </a14:m>
                <a:endParaRPr lang="en-US" sz="2400" dirty="0" smtClean="0"/>
              </a:p>
              <a:p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US" sz="2400" b="0" i="0">
                        <a:latin typeface="Cambria Math" panose="02040503050406030204" pitchFamily="18" charset="0"/>
                      </a:rPr>
                      <m:t>1</m:t>
                    </m:r>
                  </m:oMath>
                </a14:m>
                <a:r>
                  <a:rPr lang="en-US" sz="2400" dirty="0" smtClean="0"/>
                  <a:t> </a:t>
                </a:r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US" sz="2400" b="0" i="0">
                        <a:latin typeface="Cambria Math" panose="02040503050406030204" pitchFamily="18" charset="0"/>
                      </a:rPr>
                      <m:t>30°</m:t>
                    </m:r>
                  </m:oMath>
                </a14:m>
                <a:r>
                  <a:rPr lang="en-US" sz="2400" dirty="0" smtClean="0"/>
                  <a:t> </a:t>
                </a:r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US" sz="2400" b="0" i="0">
                        <a:latin typeface="Cambria Math" panose="02040503050406030204" pitchFamily="18" charset="0"/>
                      </a:rPr>
                      <m:t>1+</m:t>
                    </m:r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sz="2400" b="0" i="0">
                                <a:latin typeface="Cambria Math" panose="02040503050406030204" pitchFamily="18" charset="0"/>
                              </a:rPr>
                              <m:t>3</m:t>
                            </m:r>
                          </m:e>
                        </m:rad>
                      </m:num>
                      <m:den>
                        <m:r>
                          <a:rPr lang="en-US" sz="2400" b="0" i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sz="2400" dirty="0" smtClean="0"/>
                  <a:t> </a:t>
                </a:r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US" sz="2400" b="0" i="0">
                        <a:latin typeface="Cambria Math" panose="02040503050406030204" pitchFamily="18" charset="0"/>
                      </a:rPr>
                      <m:t>60°</m:t>
                    </m:r>
                  </m:oMath>
                </a14:m>
                <a:endParaRPr lang="en-US" sz="2400" dirty="0"/>
              </a:p>
              <a:p>
                <a:endParaRPr lang="en-US" sz="2400" dirty="0" smtClean="0"/>
              </a:p>
              <a:p>
                <a:endParaRPr lang="en-US" sz="2400" dirty="0"/>
              </a:p>
              <a:p>
                <a:r>
                  <a:rPr lang="en-US" sz="2400" dirty="0" smtClean="0"/>
                  <a:t> </a:t>
                </a: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4960" y="1423759"/>
                <a:ext cx="11546520" cy="4970335"/>
              </a:xfrm>
              <a:prstGeom prst="rect">
                <a:avLst/>
              </a:prstGeom>
              <a:blipFill rotWithShape="0">
                <a:blip r:embed="rId3"/>
                <a:stretch>
                  <a:fillRect l="-84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82991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5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294960" y="1423759"/>
                <a:ext cx="11455080" cy="66330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/>
                  <a:t>From the figure, the value of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cot</m:t>
                        </m:r>
                      </m:fName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</m:func>
                    <m:r>
                      <a:rPr lang="en-US" sz="2400" i="1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𝑐𝑜𝑠𝑒𝑐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𝐶</m:t>
                    </m:r>
                  </m:oMath>
                </a14:m>
                <a:r>
                  <a:rPr lang="en-US" sz="2400" dirty="0"/>
                  <a:t> is</a:t>
                </a:r>
                <a:endParaRPr lang="en-US" sz="2400" dirty="0" smtClean="0"/>
              </a:p>
              <a:p>
                <a:endParaRPr lang="en-US" sz="2400" dirty="0"/>
              </a:p>
              <a:p>
                <a:r>
                  <a:rPr lang="en-US" sz="2400" dirty="0" smtClean="0"/>
                  <a:t>A.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m:rPr>
                            <m:sty m:val="p"/>
                          </m:rPr>
                          <a:rPr lang="en-US" sz="2400" b="0" i="0">
                            <a:latin typeface="Cambria Math" panose="02040503050406030204" pitchFamily="18" charset="0"/>
                          </a:rPr>
                          <m:t>a</m:t>
                        </m:r>
                        <m:r>
                          <a:rPr lang="en-US" sz="2400" b="0" i="0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m:rPr>
                            <m:sty m:val="p"/>
                          </m:rPr>
                          <a:rPr lang="en-US" sz="2400" b="0" i="0">
                            <a:latin typeface="Cambria Math" panose="02040503050406030204" pitchFamily="18" charset="0"/>
                          </a:rPr>
                          <m:t>b</m:t>
                        </m:r>
                        <m:r>
                          <a:rPr lang="en-US" sz="2400" b="0" i="0">
                            <a:latin typeface="Cambria Math" panose="02040503050406030204" pitchFamily="18" charset="0"/>
                          </a:rPr>
                          <m:t>)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sz="2400" b="0" i="0">
                            <a:latin typeface="Cambria Math" panose="02040503050406030204" pitchFamily="18" charset="0"/>
                          </a:rPr>
                          <m:t>c</m:t>
                        </m:r>
                      </m:den>
                    </m:f>
                  </m:oMath>
                </a14:m>
                <a:endParaRPr lang="en-US" sz="2400" dirty="0" smtClean="0"/>
              </a:p>
              <a:p>
                <a:endParaRPr lang="en-US" sz="2400" dirty="0"/>
              </a:p>
              <a:p>
                <a:r>
                  <a:rPr lang="en-US" sz="2400" dirty="0" smtClean="0"/>
                  <a:t>B.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sz="2400" b="0" i="0">
                            <a:latin typeface="Cambria Math" panose="02040503050406030204" pitchFamily="18" charset="0"/>
                          </a:rPr>
                          <m:t>a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sz="2400" b="0" i="0">
                            <a:latin typeface="Cambria Math" panose="02040503050406030204" pitchFamily="18" charset="0"/>
                          </a:rPr>
                          <m:t>c</m:t>
                        </m:r>
                      </m:den>
                    </m:f>
                    <m:r>
                      <a:rPr lang="en-US" sz="2400" b="0" i="0">
                        <a:latin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sz="2400" b="0" i="0">
                            <a:latin typeface="Cambria Math" panose="02040503050406030204" pitchFamily="18" charset="0"/>
                          </a:rPr>
                          <m:t>c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sz="2400" b="0" i="0">
                            <a:latin typeface="Cambria Math" panose="02040503050406030204" pitchFamily="18" charset="0"/>
                          </a:rPr>
                          <m:t>b</m:t>
                        </m:r>
                      </m:den>
                    </m:f>
                  </m:oMath>
                </a14:m>
                <a:endParaRPr lang="en-US" sz="2400" dirty="0" smtClean="0"/>
              </a:p>
              <a:p>
                <a:endParaRPr lang="en-US" sz="2400" dirty="0"/>
              </a:p>
              <a:p>
                <a:r>
                  <a:rPr lang="en-US" sz="2400" dirty="0" smtClean="0"/>
                  <a:t>C.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sz="2400" b="0" i="0">
                            <a:latin typeface="Cambria Math" panose="02040503050406030204" pitchFamily="18" charset="0"/>
                          </a:rPr>
                          <m:t>c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sz="2400" b="0" i="0">
                            <a:latin typeface="Cambria Math" panose="02040503050406030204" pitchFamily="18" charset="0"/>
                          </a:rPr>
                          <m:t>a</m:t>
                        </m:r>
                      </m:den>
                    </m:f>
                    <m:r>
                      <a:rPr lang="en-US" sz="2400" b="0" i="0">
                        <a:latin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sz="2400" b="0" i="0">
                            <a:latin typeface="Cambria Math" panose="02040503050406030204" pitchFamily="18" charset="0"/>
                          </a:rPr>
                          <m:t>b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sz="2400" b="0" i="0">
                            <a:latin typeface="Cambria Math" panose="02040503050406030204" pitchFamily="18" charset="0"/>
                          </a:rPr>
                          <m:t>c</m:t>
                        </m:r>
                      </m:den>
                    </m:f>
                  </m:oMath>
                </a14:m>
                <a:endParaRPr lang="en-US" sz="2400" dirty="0" smtClean="0"/>
              </a:p>
              <a:p>
                <a:endParaRPr lang="en-US" sz="2400" dirty="0"/>
              </a:p>
              <a:p>
                <a:r>
                  <a:rPr lang="en-US" sz="2400" dirty="0" smtClean="0"/>
                  <a:t>D.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m:rPr>
                            <m:sty m:val="p"/>
                          </m:rPr>
                          <a:rPr lang="en-US" sz="2400" b="0" i="0">
                            <a:latin typeface="Cambria Math" panose="02040503050406030204" pitchFamily="18" charset="0"/>
                          </a:rPr>
                          <m:t>c</m:t>
                        </m:r>
                        <m:r>
                          <a:rPr lang="en-US" sz="2400" b="0" i="0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m:rPr>
                            <m:sty m:val="p"/>
                          </m:rPr>
                          <a:rPr lang="en-US" sz="2400" b="0" i="0">
                            <a:latin typeface="Cambria Math" panose="02040503050406030204" pitchFamily="18" charset="0"/>
                          </a:rPr>
                          <m:t>b</m:t>
                        </m:r>
                        <m:r>
                          <a:rPr lang="en-US" sz="2400" b="0" i="0">
                            <a:latin typeface="Cambria Math" panose="02040503050406030204" pitchFamily="18" charset="0"/>
                          </a:rPr>
                          <m:t>)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sz="2400" b="0" i="0">
                            <a:latin typeface="Cambria Math" panose="02040503050406030204" pitchFamily="18" charset="0"/>
                          </a:rPr>
                          <m:t>a</m:t>
                        </m:r>
                      </m:den>
                    </m:f>
                  </m:oMath>
                </a14:m>
                <a:endParaRPr lang="en-US" sz="2400" dirty="0"/>
              </a:p>
              <a:p>
                <a:endParaRPr lang="en-US" sz="2400" dirty="0" smtClean="0"/>
              </a:p>
              <a:p>
                <a:endParaRPr lang="en-US" sz="2400" dirty="0"/>
              </a:p>
              <a:p>
                <a:endParaRPr lang="en-US" sz="2400" dirty="0" smtClean="0"/>
              </a:p>
              <a:p>
                <a:endParaRPr lang="en-US" sz="2400" dirty="0"/>
              </a:p>
              <a:p>
                <a:endParaRPr lang="en-US" sz="2400" dirty="0" smtClean="0"/>
              </a:p>
              <a:p>
                <a:endParaRPr lang="en-US" sz="2400" dirty="0"/>
              </a:p>
              <a:p>
                <a:endParaRPr lang="en-US" sz="2400" dirty="0" smtClean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4960" y="1423759"/>
                <a:ext cx="11455080" cy="6633098"/>
              </a:xfrm>
              <a:prstGeom prst="rect">
                <a:avLst/>
              </a:prstGeom>
              <a:blipFill rotWithShape="0">
                <a:blip r:embed="rId3"/>
                <a:stretch>
                  <a:fillRect l="-798" t="-73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5556" y="1622468"/>
            <a:ext cx="2960566" cy="2668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2945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6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280212" y="1454239"/>
                <a:ext cx="11561268" cy="268599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/>
                  <a:t>Is the following equation correct?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2</m:t>
                    </m:r>
                    <m:func>
                      <m:func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sin</m:t>
                        </m:r>
                      </m:fName>
                      <m:e>
                        <m:d>
                          <m:d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</m:d>
                      </m:e>
                    </m:func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 </m:t>
                        </m:r>
                      </m:e>
                      <m:sup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sz="2400" i="1">
                        <a:latin typeface="Cambria Math" panose="02040503050406030204" pitchFamily="18" charset="0"/>
                      </a:rPr>
                      <m:t>+2</m:t>
                    </m:r>
                    <m:func>
                      <m:func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cos</m:t>
                        </m:r>
                      </m:fName>
                      <m:e>
                        <m:d>
                          <m:d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</m:d>
                      </m:e>
                    </m:func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 </m:t>
                        </m:r>
                      </m:e>
                      <m:sup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sz="2400" i="1">
                        <a:latin typeface="Cambria Math" panose="02040503050406030204" pitchFamily="18" charset="0"/>
                      </a:rPr>
                      <m:t>=2</m:t>
                    </m:r>
                  </m:oMath>
                </a14:m>
                <a:endParaRPr lang="en-US" sz="2400" dirty="0" smtClean="0"/>
              </a:p>
              <a:p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 b="0" i="0">
                        <a:latin typeface="Cambria Math" panose="02040503050406030204" pitchFamily="18" charset="0"/>
                      </a:rPr>
                      <m:t>Yes</m:t>
                    </m:r>
                  </m:oMath>
                </a14:m>
                <a:r>
                  <a:rPr lang="en-US" sz="2400" dirty="0" smtClean="0"/>
                  <a:t> </a:t>
                </a:r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 b="0" i="0">
                        <a:latin typeface="Cambria Math" panose="02040503050406030204" pitchFamily="18" charset="0"/>
                      </a:rPr>
                      <m:t>No</m:t>
                    </m:r>
                  </m:oMath>
                </a14:m>
                <a:r>
                  <a:rPr lang="en-US" sz="2400" dirty="0" smtClean="0"/>
                  <a:t> </a:t>
                </a:r>
              </a:p>
              <a:p>
                <a:endParaRPr lang="en-US" sz="2400" dirty="0"/>
              </a:p>
              <a:p>
                <a:endParaRPr lang="en-US" sz="2400" dirty="0" smtClean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212" y="1454239"/>
                <a:ext cx="11561268" cy="2685992"/>
              </a:xfrm>
              <a:prstGeom prst="rect">
                <a:avLst/>
              </a:prstGeom>
              <a:blipFill rotWithShape="0">
                <a:blip r:embed="rId3"/>
                <a:stretch>
                  <a:fillRect l="-843" t="-136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51168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7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280212" y="1423759"/>
                <a:ext cx="11561268" cy="42427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400" i="1">
                          <a:latin typeface="Cambria Math" panose="02040503050406030204" pitchFamily="18" charset="0"/>
                        </a:rPr>
                        <m:t>1−</m:t>
                      </m:r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𝑠𝑖𝑛</m:t>
                              </m:r>
                            </m:e>
                            <m:sup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𝜃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+ </m:t>
                          </m:r>
                          <m:sSup>
                            <m:sSup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𝑐𝑜𝑠</m:t>
                              </m:r>
                            </m:e>
                            <m:sup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𝜃</m:t>
                          </m:r>
                        </m:e>
                      </m:d>
                      <m:r>
                        <a:rPr lang="en-US" sz="2400" i="1">
                          <a:latin typeface="Cambria Math" panose="02040503050406030204" pitchFamily="18" charset="0"/>
                        </a:rPr>
                        <m:t>=   </m:t>
                      </m:r>
                      <m:r>
                        <a:rPr lang="en-US" sz="2400" i="1" smtClean="0">
                          <a:latin typeface="Cambria Math" panose="02040503050406030204" pitchFamily="18" charset="0"/>
                        </a:rPr>
                        <m:t>?</m:t>
                      </m:r>
                    </m:oMath>
                  </m:oMathPara>
                </a14:m>
                <a:endParaRPr lang="en-US" sz="2400" dirty="0" smtClean="0"/>
              </a:p>
              <a:p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US" sz="2400" b="0" i="0">
                        <a:latin typeface="Cambria Math" panose="02040503050406030204" pitchFamily="18" charset="0"/>
                      </a:rPr>
                      <m:t>0</m:t>
                    </m:r>
                  </m:oMath>
                </a14:m>
                <a:r>
                  <a:rPr lang="en-US" sz="2400" dirty="0" smtClean="0"/>
                  <a:t> </a:t>
                </a:r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US" sz="2400" b="0" i="0">
                        <a:latin typeface="Cambria Math" panose="02040503050406030204" pitchFamily="18" charset="0"/>
                      </a:rPr>
                      <m:t>1</m:t>
                    </m:r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400" b="0" i="0">
                            <a:latin typeface="Cambria Math" panose="02040503050406030204" pitchFamily="18" charset="0"/>
                          </a:rPr>
                          <m:t>sin</m:t>
                        </m:r>
                      </m:e>
                      <m:sup>
                        <m:r>
                          <a:rPr lang="en-US" sz="2400" b="0" i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m:rPr>
                        <m:sty m:val="p"/>
                      </m:rPr>
                      <a:rPr lang="en-US" sz="2400" b="0" i="0">
                        <a:latin typeface="Cambria Math" panose="02040503050406030204" pitchFamily="18" charset="0"/>
                      </a:rPr>
                      <m:t>θ</m:t>
                    </m:r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400" b="0" i="0">
                            <a:latin typeface="Cambria Math" panose="02040503050406030204" pitchFamily="18" charset="0"/>
                          </a:rPr>
                          <m:t>cos</m:t>
                        </m:r>
                      </m:e>
                      <m:sup>
                        <m:r>
                          <a:rPr lang="en-US" sz="2400" b="0" i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m:rPr>
                        <m:sty m:val="p"/>
                      </m:rPr>
                      <a:rPr lang="en-US" sz="2400" b="0" i="0">
                        <a:latin typeface="Cambria Math" panose="02040503050406030204" pitchFamily="18" charset="0"/>
                      </a:rPr>
                      <m:t>θ</m:t>
                    </m:r>
                  </m:oMath>
                </a14:m>
                <a:r>
                  <a:rPr lang="en-US" sz="2400" dirty="0" smtClean="0"/>
                  <a:t>   </a:t>
                </a:r>
                <a:endParaRPr lang="en-US" sz="2400" dirty="0"/>
              </a:p>
              <a:p>
                <a:endParaRPr lang="en-US" sz="2400" dirty="0" smtClean="0"/>
              </a:p>
              <a:p>
                <a:endParaRPr lang="en-US" sz="2400" dirty="0" smtClean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212" y="1423759"/>
                <a:ext cx="11561268" cy="4242700"/>
              </a:xfrm>
              <a:prstGeom prst="rect">
                <a:avLst/>
              </a:prstGeom>
              <a:blipFill rotWithShape="0">
                <a:blip r:embed="rId3"/>
                <a:stretch>
                  <a:fillRect l="-8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025" name="Picture 17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00025" cy="180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18097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kumimoji="0" lang="en-US" alt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5667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8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280212" y="1423759"/>
                <a:ext cx="11652708" cy="39579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/>
                <a14:m>
                  <m:oMath xmlns:m="http://schemas.openxmlformats.org/officeDocument/2006/math">
                    <m:f>
                      <m:f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func>
                          <m:func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sz="2400">
                                <a:latin typeface="Cambria Math" panose="02040503050406030204" pitchFamily="18" charset="0"/>
                              </a:rPr>
                              <m:t>sin</m:t>
                            </m:r>
                          </m:fName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𝜃</m:t>
                            </m:r>
                          </m:e>
                        </m:func>
                      </m:num>
                      <m:den>
                        <m:sSup>
                          <m:sSup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𝑠𝑖𝑛</m:t>
                            </m:r>
                          </m:e>
                          <m:sup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𝜃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+</m:t>
                        </m:r>
                        <m:sSup>
                          <m:sSup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𝑐𝑜𝑠</m:t>
                            </m:r>
                          </m:e>
                          <m:sup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𝜃</m:t>
                        </m:r>
                      </m:den>
                    </m:f>
                    <m:r>
                      <a:rPr lang="en-US" sz="2400" i="1">
                        <a:latin typeface="Cambria Math" panose="02040503050406030204" pitchFamily="18" charset="0"/>
                      </a:rPr>
                      <m:t>= </m:t>
                    </m:r>
                  </m:oMath>
                </a14:m>
                <a:r>
                  <a:rPr lang="en-US" sz="2400" dirty="0"/>
                  <a:t>?</a:t>
                </a:r>
              </a:p>
              <a:p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 b="0" i="0">
                        <a:latin typeface="Cambria Math" panose="02040503050406030204" pitchFamily="18" charset="0"/>
                      </a:rPr>
                      <m:t>sin</m:t>
                    </m:r>
                    <m:r>
                      <a:rPr lang="en-US" sz="2400" b="0" i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400" b="0" i="0">
                        <a:latin typeface="Cambria Math" panose="02040503050406030204" pitchFamily="18" charset="0"/>
                      </a:rPr>
                      <m:t>θ</m:t>
                    </m:r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func>
                      <m:func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400" b="0" i="0">
                            <a:latin typeface="Cambria Math" panose="02040503050406030204" pitchFamily="18" charset="0"/>
                          </a:rPr>
                          <m:t>sec</m:t>
                        </m:r>
                      </m:fName>
                      <m:e>
                        <m:r>
                          <m:rPr>
                            <m:sty m:val="p"/>
                          </m:rPr>
                          <a:rPr lang="en-US" sz="2400" b="0" i="0">
                            <a:latin typeface="Cambria Math" panose="02040503050406030204" pitchFamily="18" charset="0"/>
                          </a:rPr>
                          <m:t>θ</m:t>
                        </m:r>
                      </m:e>
                    </m:func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func>
                      <m:func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400" b="0" i="0">
                            <a:latin typeface="Cambria Math" panose="02040503050406030204" pitchFamily="18" charset="0"/>
                          </a:rPr>
                          <m:t>tan</m:t>
                        </m:r>
                      </m:fName>
                      <m:e>
                        <m:r>
                          <m:rPr>
                            <m:sty m:val="p"/>
                          </m:rPr>
                          <a:rPr lang="en-US" sz="2400" b="0" i="0">
                            <a:latin typeface="Cambria Math" panose="02040503050406030204" pitchFamily="18" charset="0"/>
                          </a:rPr>
                          <m:t>θ</m:t>
                        </m:r>
                      </m:e>
                    </m:func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func>
                      <m:func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400" b="0" i="0">
                            <a:latin typeface="Cambria Math" panose="02040503050406030204" pitchFamily="18" charset="0"/>
                          </a:rPr>
                          <m:t>csc</m:t>
                        </m:r>
                      </m:fName>
                      <m:e>
                        <m:r>
                          <m:rPr>
                            <m:sty m:val="p"/>
                          </m:rPr>
                          <a:rPr lang="en-US" sz="2400" b="0" i="0">
                            <a:latin typeface="Cambria Math" panose="02040503050406030204" pitchFamily="18" charset="0"/>
                          </a:rPr>
                          <m:t>θ</m:t>
                        </m:r>
                      </m:e>
                    </m:func>
                  </m:oMath>
                </a14:m>
                <a:r>
                  <a:rPr lang="en-US" sz="2400" dirty="0" smtClean="0"/>
                  <a:t> </a:t>
                </a:r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212" y="1423759"/>
                <a:ext cx="11652708" cy="3957943"/>
              </a:xfrm>
              <a:prstGeom prst="rect">
                <a:avLst/>
              </a:prstGeom>
              <a:blipFill rotWithShape="0">
                <a:blip r:embed="rId3"/>
                <a:stretch>
                  <a:fillRect l="-7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72159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10089</TotalTime>
  <Words>65</Words>
  <Application>Microsoft Office PowerPoint</Application>
  <PresentationFormat>Widescreen</PresentationFormat>
  <Paragraphs>128</Paragraphs>
  <Slides>11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Arial Unicode MS</vt:lpstr>
      <vt:lpstr>Arial</vt:lpstr>
      <vt:lpstr>Calibri</vt:lpstr>
      <vt:lpstr>Calibri Light</vt:lpstr>
      <vt:lpstr>Cambria Math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Snehal Velhankar</dc:creator>
  <cp:lastModifiedBy>Shrikant Gadewar</cp:lastModifiedBy>
  <cp:revision>239</cp:revision>
  <dcterms:created xsi:type="dcterms:W3CDTF">2015-02-19T09:01:21Z</dcterms:created>
  <dcterms:modified xsi:type="dcterms:W3CDTF">2015-08-31T04:43:02Z</dcterms:modified>
</cp:coreProperties>
</file>