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56" r:id="rId3"/>
    <p:sldId id="279" r:id="rId4"/>
    <p:sldId id="258" r:id="rId5"/>
    <p:sldId id="280" r:id="rId6"/>
    <p:sldId id="259" r:id="rId7"/>
    <p:sldId id="281" r:id="rId8"/>
    <p:sldId id="282" r:id="rId9"/>
    <p:sldId id="260" r:id="rId10"/>
    <p:sldId id="264" r:id="rId11"/>
    <p:sldId id="26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458" autoAdjust="0"/>
  </p:normalViewPr>
  <p:slideViewPr>
    <p:cSldViewPr snapToGrid="0">
      <p:cViewPr varScale="1">
        <p:scale>
          <a:sx n="60" d="100"/>
          <a:sy n="60" d="100"/>
        </p:scale>
        <p:origin x="114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25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4496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4352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9469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3093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9680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04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27603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Physics: 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Lesson34</a:t>
            </a:r>
            <a:endParaRPr lang="en-US" sz="2800" dirty="0">
              <a:solidFill>
                <a:srgbClr val="362F2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9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94960" y="1423759"/>
                <a:ext cx="10174920" cy="55127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From </a:t>
                </a:r>
                <a:r>
                  <a:rPr lang="en-US" sz="2400" dirty="0"/>
                  <a:t>the figure given, find the value of cot𝐴 </a:t>
                </a:r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cos𝐶/sin</a:t>
                </a:r>
                <a:r>
                  <a:rPr lang="en-US" sz="2400" dirty="0" smtClean="0"/>
                  <a:t>𝐶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tan C</a:t>
                </a:r>
                <a:endParaRPr lang="en-US" sz="2400" dirty="0" smtClean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960" y="1423759"/>
                <a:ext cx="10174920" cy="5512791"/>
              </a:xfrm>
              <a:prstGeom prst="rect">
                <a:avLst/>
              </a:prstGeom>
              <a:blipFill rotWithShape="0">
                <a:blip r:embed="rId3"/>
                <a:stretch>
                  <a:fillRect l="-958" t="-11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8020" y="2798297"/>
            <a:ext cx="3117925" cy="2527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096690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Given</a:t>
            </a:r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A.</a:t>
            </a:r>
            <a:endParaRPr lang="en-US" sz="2400" dirty="0" smtClean="0"/>
          </a:p>
          <a:p>
            <a:r>
              <a:rPr lang="en-US" sz="2400" dirty="0"/>
              <a:t> 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B.      1 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r>
              <a:rPr lang="en-US" sz="2400" dirty="0" smtClean="0"/>
              <a:t>C.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r>
              <a:rPr lang="en-US" sz="2400" dirty="0" smtClean="0"/>
              <a:t>D.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9225" y="1769142"/>
            <a:ext cx="2508586" cy="49648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910" y="2579256"/>
            <a:ext cx="486426" cy="62764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8910" y="4033492"/>
            <a:ext cx="352425" cy="4857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3963" y="4733426"/>
            <a:ext cx="385262" cy="456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16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1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48764" y="1409161"/>
                <a:ext cx="11378388" cy="54291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Answer </a:t>
                </a:r>
                <a:r>
                  <a:rPr lang="en-US" sz="2400" dirty="0"/>
                  <a:t>the following trigonometric function </a:t>
                </a:r>
                <a:r>
                  <a:rPr lang="en-US" sz="2400" dirty="0" smtClean="0"/>
                  <a:t>sin 𝜃 = </a:t>
                </a:r>
                <a:endParaRPr lang="en-US" sz="2400" dirty="0"/>
              </a:p>
              <a:p>
                <a:r>
                  <a:rPr lang="en-US" sz="2400" dirty="0" smtClean="0"/>
                  <a:t> </a:t>
                </a:r>
                <a:r>
                  <a:rPr lang="en-IN" sz="2400" dirty="0" smtClean="0"/>
                  <a:t> </a:t>
                </a:r>
                <a:r>
                  <a:rPr lang="en-US" sz="2400" dirty="0"/>
                  <a:t> </a:t>
                </a:r>
                <a:r>
                  <a:rPr lang="en-US" sz="2400" dirty="0" smtClean="0"/>
                  <a:t>  </a:t>
                </a:r>
              </a:p>
              <a:p>
                <a:r>
                  <a:rPr lang="en-US" sz="2400" dirty="0" smtClean="0"/>
                  <a:t>  A.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𝑜𝑝𝑝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h𝑦𝑝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  B.</a:t>
                </a:r>
                <a:endParaRPr lang="en-US" sz="2400" dirty="0" smtClean="0"/>
              </a:p>
              <a:p>
                <a:r>
                  <a:rPr lang="en-US" sz="2400" dirty="0" smtClean="0"/>
                  <a:t>           </a:t>
                </a:r>
                <a:endParaRPr lang="en-US" sz="2400" dirty="0" smtClean="0"/>
              </a:p>
              <a:p>
                <a:r>
                  <a:rPr lang="en-US" sz="2400" dirty="0" smtClean="0"/>
                  <a:t>  C.</a:t>
                </a:r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D.</a:t>
                </a:r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764" y="1409161"/>
                <a:ext cx="11378388" cy="5429115"/>
              </a:xfrm>
              <a:prstGeom prst="rect">
                <a:avLst/>
              </a:prstGeom>
              <a:blipFill rotWithShape="0">
                <a:blip r:embed="rId3"/>
                <a:stretch>
                  <a:fillRect l="-857" t="-11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730922" y="4510686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sz="3600" dirty="0">
              <a:solidFill>
                <a:srgbClr val="000000"/>
              </a:solidFill>
              <a:latin typeface="Cambria Math" panose="02040503050406030204" pitchFamily="18" charset="0"/>
            </a:endParaRPr>
          </a:p>
          <a:p>
            <a:endParaRPr lang="en-US" dirty="0">
              <a:solidFill>
                <a:srgbClr val="000000"/>
              </a:solidFill>
              <a:latin typeface="Cambria Math" panose="02040503050406030204" pitchFamily="18" charset="0"/>
            </a:endParaRPr>
          </a:p>
        </p:txBody>
      </p:sp>
      <p:pic>
        <p:nvPicPr>
          <p:cNvPr id="16" name="Picture 15"/>
          <p:cNvPicPr/>
          <p:nvPr/>
        </p:nvPicPr>
        <p:blipFill>
          <a:blip r:embed="rId4"/>
          <a:stretch>
            <a:fillRect/>
          </a:stretch>
        </p:blipFill>
        <p:spPr>
          <a:xfrm>
            <a:off x="804409" y="3106426"/>
            <a:ext cx="425935" cy="523006"/>
          </a:xfrm>
          <a:prstGeom prst="rect">
            <a:avLst/>
          </a:prstGeom>
        </p:spPr>
      </p:pic>
      <p:pic>
        <p:nvPicPr>
          <p:cNvPr id="17" name="Picture 16"/>
          <p:cNvPicPr/>
          <p:nvPr/>
        </p:nvPicPr>
        <p:blipFill>
          <a:blip r:embed="rId5"/>
          <a:stretch>
            <a:fillRect/>
          </a:stretch>
        </p:blipFill>
        <p:spPr>
          <a:xfrm>
            <a:off x="828471" y="3846173"/>
            <a:ext cx="377809" cy="555090"/>
          </a:xfrm>
          <a:prstGeom prst="rect">
            <a:avLst/>
          </a:prstGeom>
        </p:spPr>
      </p:pic>
      <p:pic>
        <p:nvPicPr>
          <p:cNvPr id="18" name="Picture 17"/>
          <p:cNvPicPr/>
          <p:nvPr/>
        </p:nvPicPr>
        <p:blipFill>
          <a:blip r:embed="rId6"/>
          <a:stretch>
            <a:fillRect/>
          </a:stretch>
        </p:blipFill>
        <p:spPr>
          <a:xfrm>
            <a:off x="821456" y="4618004"/>
            <a:ext cx="393851" cy="464085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5047972" y="2804616"/>
            <a:ext cx="3486428" cy="1813388"/>
            <a:chOff x="0" y="0"/>
            <a:chExt cx="2737866" cy="1126689"/>
          </a:xfrm>
        </p:grpSpPr>
        <p:pic>
          <p:nvPicPr>
            <p:cNvPr id="20" name="Picture 19"/>
            <p:cNvPicPr/>
            <p:nvPr/>
          </p:nvPicPr>
          <p:blipFill>
            <a:blip r:embed="rId7"/>
            <a:stretch>
              <a:fillRect/>
            </a:stretch>
          </p:blipFill>
          <p:spPr>
            <a:xfrm rot="-1206734">
              <a:off x="903079" y="156189"/>
              <a:ext cx="469390" cy="155453"/>
            </a:xfrm>
            <a:prstGeom prst="rect">
              <a:avLst/>
            </a:prstGeom>
          </p:spPr>
        </p:pic>
        <p:sp>
          <p:nvSpPr>
            <p:cNvPr id="21" name="Shape 4686"/>
            <p:cNvSpPr/>
            <p:nvPr/>
          </p:nvSpPr>
          <p:spPr>
            <a:xfrm>
              <a:off x="1009777" y="233300"/>
              <a:ext cx="67691" cy="99695"/>
            </a:xfrm>
            <a:custGeom>
              <a:avLst/>
              <a:gdLst/>
              <a:ahLst/>
              <a:cxnLst/>
              <a:rect l="0" t="0" r="0" b="0"/>
              <a:pathLst>
                <a:path w="67691" h="99695">
                  <a:moveTo>
                    <a:pt x="14224" y="0"/>
                  </a:moveTo>
                  <a:cubicBezTo>
                    <a:pt x="14859" y="126"/>
                    <a:pt x="15240" y="253"/>
                    <a:pt x="15621" y="508"/>
                  </a:cubicBezTo>
                  <a:cubicBezTo>
                    <a:pt x="15875" y="762"/>
                    <a:pt x="16002" y="1143"/>
                    <a:pt x="16129" y="1650"/>
                  </a:cubicBezTo>
                  <a:lnTo>
                    <a:pt x="20066" y="26543"/>
                  </a:lnTo>
                  <a:cubicBezTo>
                    <a:pt x="20193" y="27559"/>
                    <a:pt x="20320" y="28701"/>
                    <a:pt x="20447" y="29845"/>
                  </a:cubicBezTo>
                  <a:cubicBezTo>
                    <a:pt x="20574" y="30988"/>
                    <a:pt x="20701" y="32131"/>
                    <a:pt x="20828" y="33400"/>
                  </a:cubicBezTo>
                  <a:cubicBezTo>
                    <a:pt x="20828" y="34544"/>
                    <a:pt x="20955" y="35687"/>
                    <a:pt x="20955" y="36702"/>
                  </a:cubicBezTo>
                  <a:cubicBezTo>
                    <a:pt x="20955" y="37846"/>
                    <a:pt x="20955" y="38862"/>
                    <a:pt x="20955" y="39750"/>
                  </a:cubicBezTo>
                  <a:cubicBezTo>
                    <a:pt x="21336" y="38100"/>
                    <a:pt x="21844" y="36322"/>
                    <a:pt x="22860" y="34417"/>
                  </a:cubicBezTo>
                  <a:cubicBezTo>
                    <a:pt x="23749" y="32512"/>
                    <a:pt x="24892" y="30607"/>
                    <a:pt x="26289" y="28828"/>
                  </a:cubicBezTo>
                  <a:cubicBezTo>
                    <a:pt x="27686" y="27050"/>
                    <a:pt x="29337" y="25526"/>
                    <a:pt x="31242" y="24002"/>
                  </a:cubicBezTo>
                  <a:cubicBezTo>
                    <a:pt x="33020" y="22478"/>
                    <a:pt x="35179" y="21336"/>
                    <a:pt x="37338" y="20574"/>
                  </a:cubicBezTo>
                  <a:cubicBezTo>
                    <a:pt x="40259" y="19431"/>
                    <a:pt x="42926" y="18923"/>
                    <a:pt x="45212" y="19050"/>
                  </a:cubicBezTo>
                  <a:cubicBezTo>
                    <a:pt x="47498" y="19176"/>
                    <a:pt x="49530" y="19685"/>
                    <a:pt x="51435" y="20700"/>
                  </a:cubicBezTo>
                  <a:cubicBezTo>
                    <a:pt x="53213" y="21589"/>
                    <a:pt x="54737" y="22987"/>
                    <a:pt x="56134" y="24764"/>
                  </a:cubicBezTo>
                  <a:cubicBezTo>
                    <a:pt x="57404" y="26670"/>
                    <a:pt x="58547" y="28701"/>
                    <a:pt x="59436" y="31114"/>
                  </a:cubicBezTo>
                  <a:cubicBezTo>
                    <a:pt x="59944" y="32638"/>
                    <a:pt x="60452" y="34289"/>
                    <a:pt x="60833" y="35813"/>
                  </a:cubicBezTo>
                  <a:cubicBezTo>
                    <a:pt x="61214" y="37464"/>
                    <a:pt x="61468" y="38988"/>
                    <a:pt x="61722" y="40639"/>
                  </a:cubicBezTo>
                  <a:lnTo>
                    <a:pt x="67691" y="78613"/>
                  </a:lnTo>
                  <a:cubicBezTo>
                    <a:pt x="67691" y="79121"/>
                    <a:pt x="67691" y="79501"/>
                    <a:pt x="67437" y="80010"/>
                  </a:cubicBezTo>
                  <a:cubicBezTo>
                    <a:pt x="67310" y="80390"/>
                    <a:pt x="66802" y="80899"/>
                    <a:pt x="66294" y="81280"/>
                  </a:cubicBezTo>
                  <a:cubicBezTo>
                    <a:pt x="65659" y="81788"/>
                    <a:pt x="64897" y="82296"/>
                    <a:pt x="63881" y="82803"/>
                  </a:cubicBezTo>
                  <a:cubicBezTo>
                    <a:pt x="62865" y="83185"/>
                    <a:pt x="61595" y="83820"/>
                    <a:pt x="59944" y="84327"/>
                  </a:cubicBezTo>
                  <a:cubicBezTo>
                    <a:pt x="58420" y="84963"/>
                    <a:pt x="57023" y="85344"/>
                    <a:pt x="56007" y="85598"/>
                  </a:cubicBezTo>
                  <a:cubicBezTo>
                    <a:pt x="54991" y="85851"/>
                    <a:pt x="54102" y="85978"/>
                    <a:pt x="53467" y="85978"/>
                  </a:cubicBezTo>
                  <a:cubicBezTo>
                    <a:pt x="52832" y="85978"/>
                    <a:pt x="52451" y="85851"/>
                    <a:pt x="52070" y="85598"/>
                  </a:cubicBezTo>
                  <a:cubicBezTo>
                    <a:pt x="51816" y="85344"/>
                    <a:pt x="51562" y="84963"/>
                    <a:pt x="51562" y="84582"/>
                  </a:cubicBezTo>
                  <a:lnTo>
                    <a:pt x="45847" y="47625"/>
                  </a:lnTo>
                  <a:cubicBezTo>
                    <a:pt x="45593" y="46609"/>
                    <a:pt x="45466" y="45593"/>
                    <a:pt x="45085" y="44450"/>
                  </a:cubicBezTo>
                  <a:cubicBezTo>
                    <a:pt x="44831" y="43180"/>
                    <a:pt x="44577" y="42163"/>
                    <a:pt x="44196" y="41275"/>
                  </a:cubicBezTo>
                  <a:cubicBezTo>
                    <a:pt x="43815" y="40386"/>
                    <a:pt x="43434" y="39497"/>
                    <a:pt x="42926" y="38735"/>
                  </a:cubicBezTo>
                  <a:cubicBezTo>
                    <a:pt x="42545" y="38100"/>
                    <a:pt x="41910" y="37464"/>
                    <a:pt x="41275" y="37084"/>
                  </a:cubicBezTo>
                  <a:cubicBezTo>
                    <a:pt x="40640" y="36702"/>
                    <a:pt x="39878" y="36449"/>
                    <a:pt x="39116" y="36322"/>
                  </a:cubicBezTo>
                  <a:cubicBezTo>
                    <a:pt x="38354" y="36195"/>
                    <a:pt x="37465" y="36449"/>
                    <a:pt x="36449" y="36702"/>
                  </a:cubicBezTo>
                  <a:cubicBezTo>
                    <a:pt x="34798" y="37338"/>
                    <a:pt x="33147" y="38608"/>
                    <a:pt x="31623" y="40386"/>
                  </a:cubicBezTo>
                  <a:cubicBezTo>
                    <a:pt x="30099" y="42290"/>
                    <a:pt x="28829" y="44450"/>
                    <a:pt x="27940" y="46989"/>
                  </a:cubicBezTo>
                  <a:cubicBezTo>
                    <a:pt x="26924" y="49530"/>
                    <a:pt x="26162" y="52324"/>
                    <a:pt x="25781" y="55372"/>
                  </a:cubicBezTo>
                  <a:cubicBezTo>
                    <a:pt x="25400" y="58420"/>
                    <a:pt x="25527" y="61468"/>
                    <a:pt x="26035" y="64515"/>
                  </a:cubicBezTo>
                  <a:lnTo>
                    <a:pt x="30226" y="92328"/>
                  </a:lnTo>
                  <a:cubicBezTo>
                    <a:pt x="30353" y="92837"/>
                    <a:pt x="30226" y="93218"/>
                    <a:pt x="30099" y="93725"/>
                  </a:cubicBezTo>
                  <a:cubicBezTo>
                    <a:pt x="29845" y="94107"/>
                    <a:pt x="29464" y="94614"/>
                    <a:pt x="28829" y="94996"/>
                  </a:cubicBezTo>
                  <a:cubicBezTo>
                    <a:pt x="28321" y="95503"/>
                    <a:pt x="27432" y="96012"/>
                    <a:pt x="26416" y="96393"/>
                  </a:cubicBezTo>
                  <a:cubicBezTo>
                    <a:pt x="25400" y="96900"/>
                    <a:pt x="24130" y="97536"/>
                    <a:pt x="22606" y="98044"/>
                  </a:cubicBezTo>
                  <a:cubicBezTo>
                    <a:pt x="20955" y="98678"/>
                    <a:pt x="19685" y="99060"/>
                    <a:pt x="18669" y="99313"/>
                  </a:cubicBezTo>
                  <a:cubicBezTo>
                    <a:pt x="17526" y="99568"/>
                    <a:pt x="16764" y="99695"/>
                    <a:pt x="16129" y="99695"/>
                  </a:cubicBezTo>
                  <a:cubicBezTo>
                    <a:pt x="15367" y="99695"/>
                    <a:pt x="14986" y="99568"/>
                    <a:pt x="14605" y="99313"/>
                  </a:cubicBezTo>
                  <a:cubicBezTo>
                    <a:pt x="14351" y="99060"/>
                    <a:pt x="14224" y="98678"/>
                    <a:pt x="14097" y="98171"/>
                  </a:cubicBezTo>
                  <a:lnTo>
                    <a:pt x="0" y="7493"/>
                  </a:lnTo>
                  <a:cubicBezTo>
                    <a:pt x="0" y="6985"/>
                    <a:pt x="0" y="6603"/>
                    <a:pt x="254" y="6096"/>
                  </a:cubicBezTo>
                  <a:cubicBezTo>
                    <a:pt x="381" y="5714"/>
                    <a:pt x="762" y="5207"/>
                    <a:pt x="1397" y="4699"/>
                  </a:cubicBezTo>
                  <a:cubicBezTo>
                    <a:pt x="2032" y="4190"/>
                    <a:pt x="2794" y="3683"/>
                    <a:pt x="3810" y="3175"/>
                  </a:cubicBezTo>
                  <a:cubicBezTo>
                    <a:pt x="4826" y="2667"/>
                    <a:pt x="6096" y="2159"/>
                    <a:pt x="7620" y="1650"/>
                  </a:cubicBezTo>
                  <a:cubicBezTo>
                    <a:pt x="9271" y="1015"/>
                    <a:pt x="10541" y="635"/>
                    <a:pt x="11557" y="381"/>
                  </a:cubicBezTo>
                  <a:cubicBezTo>
                    <a:pt x="12700" y="126"/>
                    <a:pt x="13462" y="0"/>
                    <a:pt x="14224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22" name="Shape 4687"/>
            <p:cNvSpPr/>
            <p:nvPr/>
          </p:nvSpPr>
          <p:spPr>
            <a:xfrm>
              <a:off x="1077468" y="224410"/>
              <a:ext cx="57785" cy="105487"/>
            </a:xfrm>
            <a:custGeom>
              <a:avLst/>
              <a:gdLst/>
              <a:ahLst/>
              <a:cxnLst/>
              <a:rect l="0" t="0" r="0" b="0"/>
              <a:pathLst>
                <a:path w="57785" h="105487">
                  <a:moveTo>
                    <a:pt x="54864" y="0"/>
                  </a:moveTo>
                  <a:cubicBezTo>
                    <a:pt x="56007" y="0"/>
                    <a:pt x="56769" y="508"/>
                    <a:pt x="57023" y="1397"/>
                  </a:cubicBezTo>
                  <a:cubicBezTo>
                    <a:pt x="57277" y="1905"/>
                    <a:pt x="57404" y="2540"/>
                    <a:pt x="57531" y="3302"/>
                  </a:cubicBezTo>
                  <a:cubicBezTo>
                    <a:pt x="57658" y="4064"/>
                    <a:pt x="57785" y="4826"/>
                    <a:pt x="57785" y="5588"/>
                  </a:cubicBezTo>
                  <a:cubicBezTo>
                    <a:pt x="57785" y="10160"/>
                    <a:pt x="57658" y="14732"/>
                    <a:pt x="57531" y="19558"/>
                  </a:cubicBezTo>
                  <a:cubicBezTo>
                    <a:pt x="57277" y="24384"/>
                    <a:pt x="57023" y="29464"/>
                    <a:pt x="56388" y="34671"/>
                  </a:cubicBezTo>
                  <a:cubicBezTo>
                    <a:pt x="55880" y="40005"/>
                    <a:pt x="55118" y="45465"/>
                    <a:pt x="53975" y="51181"/>
                  </a:cubicBezTo>
                  <a:cubicBezTo>
                    <a:pt x="52959" y="57023"/>
                    <a:pt x="51562" y="63119"/>
                    <a:pt x="49911" y="69469"/>
                  </a:cubicBezTo>
                  <a:lnTo>
                    <a:pt x="42291" y="97536"/>
                  </a:lnTo>
                  <a:lnTo>
                    <a:pt x="41535" y="99156"/>
                  </a:lnTo>
                  <a:lnTo>
                    <a:pt x="24248" y="105487"/>
                  </a:lnTo>
                  <a:lnTo>
                    <a:pt x="23876" y="105156"/>
                  </a:lnTo>
                  <a:cubicBezTo>
                    <a:pt x="23749" y="104648"/>
                    <a:pt x="23749" y="103886"/>
                    <a:pt x="24003" y="102997"/>
                  </a:cubicBezTo>
                  <a:lnTo>
                    <a:pt x="31623" y="78359"/>
                  </a:lnTo>
                  <a:lnTo>
                    <a:pt x="1905" y="26670"/>
                  </a:lnTo>
                  <a:cubicBezTo>
                    <a:pt x="1651" y="26162"/>
                    <a:pt x="1397" y="25653"/>
                    <a:pt x="1016" y="25019"/>
                  </a:cubicBezTo>
                  <a:cubicBezTo>
                    <a:pt x="762" y="24511"/>
                    <a:pt x="508" y="24003"/>
                    <a:pt x="381" y="23622"/>
                  </a:cubicBezTo>
                  <a:cubicBezTo>
                    <a:pt x="127" y="22860"/>
                    <a:pt x="0" y="22098"/>
                    <a:pt x="127" y="21590"/>
                  </a:cubicBezTo>
                  <a:cubicBezTo>
                    <a:pt x="254" y="20955"/>
                    <a:pt x="508" y="20447"/>
                    <a:pt x="1143" y="19939"/>
                  </a:cubicBezTo>
                  <a:cubicBezTo>
                    <a:pt x="1651" y="19431"/>
                    <a:pt x="2540" y="18923"/>
                    <a:pt x="3556" y="18415"/>
                  </a:cubicBezTo>
                  <a:cubicBezTo>
                    <a:pt x="4699" y="17907"/>
                    <a:pt x="5969" y="17399"/>
                    <a:pt x="7620" y="16764"/>
                  </a:cubicBezTo>
                  <a:cubicBezTo>
                    <a:pt x="9398" y="16128"/>
                    <a:pt x="10795" y="15621"/>
                    <a:pt x="11811" y="15367"/>
                  </a:cubicBezTo>
                  <a:cubicBezTo>
                    <a:pt x="12827" y="14986"/>
                    <a:pt x="13589" y="14859"/>
                    <a:pt x="14224" y="14986"/>
                  </a:cubicBezTo>
                  <a:cubicBezTo>
                    <a:pt x="14732" y="14986"/>
                    <a:pt x="15240" y="15113"/>
                    <a:pt x="15621" y="15494"/>
                  </a:cubicBezTo>
                  <a:cubicBezTo>
                    <a:pt x="16002" y="15875"/>
                    <a:pt x="16256" y="16383"/>
                    <a:pt x="16637" y="17018"/>
                  </a:cubicBezTo>
                  <a:lnTo>
                    <a:pt x="37211" y="54990"/>
                  </a:lnTo>
                  <a:lnTo>
                    <a:pt x="37338" y="54990"/>
                  </a:lnTo>
                  <a:cubicBezTo>
                    <a:pt x="38354" y="50927"/>
                    <a:pt x="39116" y="46990"/>
                    <a:pt x="39624" y="43053"/>
                  </a:cubicBezTo>
                  <a:cubicBezTo>
                    <a:pt x="40259" y="39115"/>
                    <a:pt x="40640" y="35178"/>
                    <a:pt x="40767" y="31242"/>
                  </a:cubicBezTo>
                  <a:cubicBezTo>
                    <a:pt x="41021" y="27305"/>
                    <a:pt x="41021" y="23368"/>
                    <a:pt x="41021" y="19431"/>
                  </a:cubicBezTo>
                  <a:cubicBezTo>
                    <a:pt x="40894" y="15367"/>
                    <a:pt x="40767" y="11430"/>
                    <a:pt x="40513" y="7620"/>
                  </a:cubicBezTo>
                  <a:cubicBezTo>
                    <a:pt x="40386" y="7112"/>
                    <a:pt x="40513" y="6603"/>
                    <a:pt x="40640" y="6223"/>
                  </a:cubicBezTo>
                  <a:cubicBezTo>
                    <a:pt x="40894" y="5842"/>
                    <a:pt x="41275" y="5334"/>
                    <a:pt x="41910" y="4953"/>
                  </a:cubicBezTo>
                  <a:cubicBezTo>
                    <a:pt x="42545" y="4445"/>
                    <a:pt x="43434" y="3937"/>
                    <a:pt x="44577" y="3428"/>
                  </a:cubicBezTo>
                  <a:cubicBezTo>
                    <a:pt x="45720" y="2921"/>
                    <a:pt x="47117" y="2286"/>
                    <a:pt x="49022" y="1651"/>
                  </a:cubicBezTo>
                  <a:cubicBezTo>
                    <a:pt x="51689" y="635"/>
                    <a:pt x="53721" y="127"/>
                    <a:pt x="54864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23" name="Shape 4688"/>
            <p:cNvSpPr/>
            <p:nvPr/>
          </p:nvSpPr>
          <p:spPr>
            <a:xfrm>
              <a:off x="1145921" y="205561"/>
              <a:ext cx="33132" cy="103078"/>
            </a:xfrm>
            <a:custGeom>
              <a:avLst/>
              <a:gdLst/>
              <a:ahLst/>
              <a:cxnLst/>
              <a:rect l="0" t="0" r="0" b="0"/>
              <a:pathLst>
                <a:path w="33132" h="103078">
                  <a:moveTo>
                    <a:pt x="33132" y="0"/>
                  </a:moveTo>
                  <a:lnTo>
                    <a:pt x="33132" y="15666"/>
                  </a:lnTo>
                  <a:lnTo>
                    <a:pt x="32258" y="15800"/>
                  </a:lnTo>
                  <a:cubicBezTo>
                    <a:pt x="30353" y="16562"/>
                    <a:pt x="28575" y="17832"/>
                    <a:pt x="27051" y="19610"/>
                  </a:cubicBezTo>
                  <a:cubicBezTo>
                    <a:pt x="25527" y="21515"/>
                    <a:pt x="24257" y="23674"/>
                    <a:pt x="23241" y="26214"/>
                  </a:cubicBezTo>
                  <a:cubicBezTo>
                    <a:pt x="22225" y="28881"/>
                    <a:pt x="21590" y="31675"/>
                    <a:pt x="21209" y="34723"/>
                  </a:cubicBezTo>
                  <a:cubicBezTo>
                    <a:pt x="20828" y="37898"/>
                    <a:pt x="20955" y="40946"/>
                    <a:pt x="21463" y="44121"/>
                  </a:cubicBezTo>
                  <a:lnTo>
                    <a:pt x="22860" y="53519"/>
                  </a:lnTo>
                  <a:cubicBezTo>
                    <a:pt x="25146" y="55297"/>
                    <a:pt x="27559" y="56440"/>
                    <a:pt x="29718" y="56948"/>
                  </a:cubicBezTo>
                  <a:lnTo>
                    <a:pt x="33132" y="56700"/>
                  </a:lnTo>
                  <a:lnTo>
                    <a:pt x="33132" y="71169"/>
                  </a:lnTo>
                  <a:lnTo>
                    <a:pt x="33020" y="71172"/>
                  </a:lnTo>
                  <a:cubicBezTo>
                    <a:pt x="31496" y="70918"/>
                    <a:pt x="30099" y="70664"/>
                    <a:pt x="28829" y="70156"/>
                  </a:cubicBezTo>
                  <a:cubicBezTo>
                    <a:pt x="27432" y="69775"/>
                    <a:pt x="26289" y="69140"/>
                    <a:pt x="25146" y="68505"/>
                  </a:cubicBezTo>
                  <a:lnTo>
                    <a:pt x="29464" y="96318"/>
                  </a:lnTo>
                  <a:lnTo>
                    <a:pt x="29366" y="97394"/>
                  </a:lnTo>
                  <a:lnTo>
                    <a:pt x="13845" y="103078"/>
                  </a:lnTo>
                  <a:lnTo>
                    <a:pt x="13335" y="102160"/>
                  </a:lnTo>
                  <a:lnTo>
                    <a:pt x="127" y="16181"/>
                  </a:lnTo>
                  <a:cubicBezTo>
                    <a:pt x="0" y="15165"/>
                    <a:pt x="381" y="14276"/>
                    <a:pt x="1397" y="13514"/>
                  </a:cubicBezTo>
                  <a:cubicBezTo>
                    <a:pt x="2413" y="12625"/>
                    <a:pt x="4191" y="11736"/>
                    <a:pt x="6858" y="10847"/>
                  </a:cubicBezTo>
                  <a:cubicBezTo>
                    <a:pt x="8255" y="10339"/>
                    <a:pt x="9271" y="9958"/>
                    <a:pt x="10160" y="9831"/>
                  </a:cubicBezTo>
                  <a:cubicBezTo>
                    <a:pt x="11049" y="9577"/>
                    <a:pt x="11811" y="9450"/>
                    <a:pt x="12319" y="9450"/>
                  </a:cubicBezTo>
                  <a:cubicBezTo>
                    <a:pt x="12954" y="9450"/>
                    <a:pt x="13335" y="9704"/>
                    <a:pt x="13589" y="9958"/>
                  </a:cubicBezTo>
                  <a:cubicBezTo>
                    <a:pt x="13970" y="10212"/>
                    <a:pt x="14097" y="10466"/>
                    <a:pt x="14224" y="10974"/>
                  </a:cubicBezTo>
                  <a:lnTo>
                    <a:pt x="15748" y="21007"/>
                  </a:lnTo>
                  <a:cubicBezTo>
                    <a:pt x="15875" y="19356"/>
                    <a:pt x="16383" y="17451"/>
                    <a:pt x="17272" y="15419"/>
                  </a:cubicBezTo>
                  <a:cubicBezTo>
                    <a:pt x="18034" y="13387"/>
                    <a:pt x="19177" y="11355"/>
                    <a:pt x="20701" y="9450"/>
                  </a:cubicBezTo>
                  <a:cubicBezTo>
                    <a:pt x="22225" y="7418"/>
                    <a:pt x="24003" y="5640"/>
                    <a:pt x="26035" y="3989"/>
                  </a:cubicBezTo>
                  <a:cubicBezTo>
                    <a:pt x="28067" y="2338"/>
                    <a:pt x="30353" y="941"/>
                    <a:pt x="32766" y="52"/>
                  </a:cubicBezTo>
                  <a:lnTo>
                    <a:pt x="3313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24" name="Shape 4689"/>
            <p:cNvSpPr/>
            <p:nvPr/>
          </p:nvSpPr>
          <p:spPr>
            <a:xfrm>
              <a:off x="1179053" y="204343"/>
              <a:ext cx="29098" cy="72387"/>
            </a:xfrm>
            <a:custGeom>
              <a:avLst/>
              <a:gdLst/>
              <a:ahLst/>
              <a:cxnLst/>
              <a:rect l="0" t="0" r="0" b="0"/>
              <a:pathLst>
                <a:path w="29098" h="72387">
                  <a:moveTo>
                    <a:pt x="8651" y="0"/>
                  </a:moveTo>
                  <a:cubicBezTo>
                    <a:pt x="11318" y="254"/>
                    <a:pt x="13731" y="1143"/>
                    <a:pt x="15763" y="2667"/>
                  </a:cubicBezTo>
                  <a:cubicBezTo>
                    <a:pt x="17922" y="4064"/>
                    <a:pt x="19700" y="5969"/>
                    <a:pt x="21351" y="8509"/>
                  </a:cubicBezTo>
                  <a:cubicBezTo>
                    <a:pt x="23002" y="10922"/>
                    <a:pt x="24272" y="13589"/>
                    <a:pt x="25415" y="16637"/>
                  </a:cubicBezTo>
                  <a:cubicBezTo>
                    <a:pt x="26431" y="19431"/>
                    <a:pt x="27320" y="22479"/>
                    <a:pt x="27955" y="25908"/>
                  </a:cubicBezTo>
                  <a:cubicBezTo>
                    <a:pt x="28590" y="29337"/>
                    <a:pt x="28971" y="32893"/>
                    <a:pt x="29098" y="36449"/>
                  </a:cubicBezTo>
                  <a:cubicBezTo>
                    <a:pt x="29098" y="40005"/>
                    <a:pt x="28844" y="43561"/>
                    <a:pt x="28336" y="47117"/>
                  </a:cubicBezTo>
                  <a:cubicBezTo>
                    <a:pt x="27701" y="50546"/>
                    <a:pt x="26685" y="53975"/>
                    <a:pt x="25161" y="57023"/>
                  </a:cubicBezTo>
                  <a:cubicBezTo>
                    <a:pt x="23637" y="60071"/>
                    <a:pt x="21605" y="62865"/>
                    <a:pt x="19065" y="65278"/>
                  </a:cubicBezTo>
                  <a:cubicBezTo>
                    <a:pt x="16525" y="67691"/>
                    <a:pt x="13350" y="69596"/>
                    <a:pt x="9540" y="70993"/>
                  </a:cubicBezTo>
                  <a:cubicBezTo>
                    <a:pt x="7889" y="71628"/>
                    <a:pt x="6238" y="72009"/>
                    <a:pt x="4587" y="72263"/>
                  </a:cubicBezTo>
                  <a:lnTo>
                    <a:pt x="0" y="72387"/>
                  </a:lnTo>
                  <a:lnTo>
                    <a:pt x="0" y="57918"/>
                  </a:lnTo>
                  <a:lnTo>
                    <a:pt x="3571" y="57658"/>
                  </a:lnTo>
                  <a:cubicBezTo>
                    <a:pt x="5349" y="57023"/>
                    <a:pt x="6873" y="56007"/>
                    <a:pt x="8016" y="54610"/>
                  </a:cubicBezTo>
                  <a:cubicBezTo>
                    <a:pt x="9159" y="53213"/>
                    <a:pt x="10048" y="51562"/>
                    <a:pt x="10683" y="49657"/>
                  </a:cubicBezTo>
                  <a:cubicBezTo>
                    <a:pt x="11318" y="47879"/>
                    <a:pt x="11826" y="45847"/>
                    <a:pt x="11953" y="43561"/>
                  </a:cubicBezTo>
                  <a:cubicBezTo>
                    <a:pt x="12207" y="41402"/>
                    <a:pt x="12207" y="39116"/>
                    <a:pt x="11953" y="36830"/>
                  </a:cubicBezTo>
                  <a:cubicBezTo>
                    <a:pt x="11826" y="34671"/>
                    <a:pt x="11445" y="32385"/>
                    <a:pt x="11064" y="30226"/>
                  </a:cubicBezTo>
                  <a:cubicBezTo>
                    <a:pt x="10556" y="28067"/>
                    <a:pt x="9921" y="26035"/>
                    <a:pt x="9286" y="24130"/>
                  </a:cubicBezTo>
                  <a:cubicBezTo>
                    <a:pt x="8778" y="22733"/>
                    <a:pt x="8143" y="21463"/>
                    <a:pt x="7508" y="20320"/>
                  </a:cubicBezTo>
                  <a:cubicBezTo>
                    <a:pt x="6746" y="19177"/>
                    <a:pt x="5984" y="18288"/>
                    <a:pt x="5222" y="17653"/>
                  </a:cubicBezTo>
                  <a:cubicBezTo>
                    <a:pt x="4333" y="17018"/>
                    <a:pt x="3444" y="16637"/>
                    <a:pt x="2428" y="16510"/>
                  </a:cubicBezTo>
                  <a:lnTo>
                    <a:pt x="0" y="16884"/>
                  </a:lnTo>
                  <a:lnTo>
                    <a:pt x="0" y="1218"/>
                  </a:lnTo>
                  <a:lnTo>
                    <a:pt x="865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25" name="Shape 4690"/>
            <p:cNvSpPr/>
            <p:nvPr/>
          </p:nvSpPr>
          <p:spPr>
            <a:xfrm>
              <a:off x="0" y="0"/>
              <a:ext cx="2162556" cy="787909"/>
            </a:xfrm>
            <a:custGeom>
              <a:avLst/>
              <a:gdLst/>
              <a:ahLst/>
              <a:cxnLst/>
              <a:rect l="0" t="0" r="0" b="0"/>
              <a:pathLst>
                <a:path w="2162556" h="787909">
                  <a:moveTo>
                    <a:pt x="2162556" y="787909"/>
                  </a:moveTo>
                  <a:lnTo>
                    <a:pt x="2162556" y="0"/>
                  </a:lnTo>
                  <a:lnTo>
                    <a:pt x="0" y="787909"/>
                  </a:lnTo>
                  <a:close/>
                </a:path>
              </a:pathLst>
            </a:custGeom>
            <a:ln w="38100" cap="flat">
              <a:miter lim="127000"/>
            </a:ln>
          </p:spPr>
          <p:style>
            <a:lnRef idx="1">
              <a:srgbClr val="41719C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26" name="Shape 44953"/>
            <p:cNvSpPr/>
            <p:nvPr/>
          </p:nvSpPr>
          <p:spPr>
            <a:xfrm>
              <a:off x="881634" y="503682"/>
              <a:ext cx="126492" cy="248412"/>
            </a:xfrm>
            <a:custGeom>
              <a:avLst/>
              <a:gdLst/>
              <a:ahLst/>
              <a:cxnLst/>
              <a:rect l="0" t="0" r="0" b="0"/>
              <a:pathLst>
                <a:path w="126492" h="248412">
                  <a:moveTo>
                    <a:pt x="0" y="0"/>
                  </a:moveTo>
                  <a:lnTo>
                    <a:pt x="126492" y="0"/>
                  </a:lnTo>
                  <a:lnTo>
                    <a:pt x="126492" y="248412"/>
                  </a:lnTo>
                  <a:lnTo>
                    <a:pt x="0" y="248412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pic>
          <p:nvPicPr>
            <p:cNvPr id="27" name="Picture 26"/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886206" y="553974"/>
              <a:ext cx="182880" cy="146304"/>
            </a:xfrm>
            <a:prstGeom prst="rect">
              <a:avLst/>
            </a:prstGeom>
          </p:spPr>
        </p:pic>
        <p:sp>
          <p:nvSpPr>
            <p:cNvPr id="28" name="Rectangle 27"/>
            <p:cNvSpPr/>
            <p:nvPr/>
          </p:nvSpPr>
          <p:spPr>
            <a:xfrm>
              <a:off x="978535" y="577758"/>
              <a:ext cx="116361" cy="18647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indent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𝜽</a:t>
              </a:r>
              <a:endParaRPr lang="en-US" sz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065403" y="581660"/>
              <a:ext cx="42143" cy="1899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indent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 b="1" i="1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endParaRPr lang="en-US" sz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" name="Shape 4695"/>
            <p:cNvSpPr/>
            <p:nvPr/>
          </p:nvSpPr>
          <p:spPr>
            <a:xfrm>
              <a:off x="720090" y="500507"/>
              <a:ext cx="124841" cy="292227"/>
            </a:xfrm>
            <a:custGeom>
              <a:avLst/>
              <a:gdLst/>
              <a:ahLst/>
              <a:cxnLst/>
              <a:rect l="0" t="0" r="0" b="0"/>
              <a:pathLst>
                <a:path w="124841" h="292227">
                  <a:moveTo>
                    <a:pt x="85090" y="0"/>
                  </a:moveTo>
                  <a:lnTo>
                    <a:pt x="71551" y="29807"/>
                  </a:lnTo>
                  <a:lnTo>
                    <a:pt x="76835" y="32766"/>
                  </a:lnTo>
                  <a:lnTo>
                    <a:pt x="86360" y="43307"/>
                  </a:lnTo>
                  <a:lnTo>
                    <a:pt x="94615" y="54102"/>
                  </a:lnTo>
                  <a:lnTo>
                    <a:pt x="102108" y="65532"/>
                  </a:lnTo>
                  <a:lnTo>
                    <a:pt x="108712" y="77724"/>
                  </a:lnTo>
                  <a:lnTo>
                    <a:pt x="114173" y="90424"/>
                  </a:lnTo>
                  <a:lnTo>
                    <a:pt x="118745" y="103632"/>
                  </a:lnTo>
                  <a:lnTo>
                    <a:pt x="122047" y="117094"/>
                  </a:lnTo>
                  <a:lnTo>
                    <a:pt x="124206" y="130810"/>
                  </a:lnTo>
                  <a:lnTo>
                    <a:pt x="124841" y="144653"/>
                  </a:lnTo>
                  <a:lnTo>
                    <a:pt x="124206" y="171323"/>
                  </a:lnTo>
                  <a:lnTo>
                    <a:pt x="122682" y="197231"/>
                  </a:lnTo>
                  <a:lnTo>
                    <a:pt x="121412" y="209550"/>
                  </a:lnTo>
                  <a:lnTo>
                    <a:pt x="120142" y="221361"/>
                  </a:lnTo>
                  <a:lnTo>
                    <a:pt x="118618" y="232664"/>
                  </a:lnTo>
                  <a:lnTo>
                    <a:pt x="116967" y="243205"/>
                  </a:lnTo>
                  <a:lnTo>
                    <a:pt x="114935" y="252857"/>
                  </a:lnTo>
                  <a:lnTo>
                    <a:pt x="113030" y="261747"/>
                  </a:lnTo>
                  <a:lnTo>
                    <a:pt x="110871" y="269621"/>
                  </a:lnTo>
                  <a:lnTo>
                    <a:pt x="108458" y="276352"/>
                  </a:lnTo>
                  <a:lnTo>
                    <a:pt x="105918" y="282194"/>
                  </a:lnTo>
                  <a:lnTo>
                    <a:pt x="102997" y="287020"/>
                  </a:lnTo>
                  <a:lnTo>
                    <a:pt x="99187" y="290957"/>
                  </a:lnTo>
                  <a:lnTo>
                    <a:pt x="95504" y="292227"/>
                  </a:lnTo>
                  <a:lnTo>
                    <a:pt x="91373" y="280806"/>
                  </a:lnTo>
                  <a:lnTo>
                    <a:pt x="91186" y="280924"/>
                  </a:lnTo>
                  <a:lnTo>
                    <a:pt x="91355" y="280755"/>
                  </a:lnTo>
                  <a:lnTo>
                    <a:pt x="91186" y="280289"/>
                  </a:lnTo>
                  <a:lnTo>
                    <a:pt x="92191" y="279919"/>
                  </a:lnTo>
                  <a:lnTo>
                    <a:pt x="93154" y="278956"/>
                  </a:lnTo>
                  <a:lnTo>
                    <a:pt x="94869" y="276098"/>
                  </a:lnTo>
                  <a:lnTo>
                    <a:pt x="94488" y="276733"/>
                  </a:lnTo>
                  <a:lnTo>
                    <a:pt x="96774" y="271526"/>
                  </a:lnTo>
                  <a:lnTo>
                    <a:pt x="96520" y="272034"/>
                  </a:lnTo>
                  <a:lnTo>
                    <a:pt x="98806" y="265684"/>
                  </a:lnTo>
                  <a:lnTo>
                    <a:pt x="98679" y="265938"/>
                  </a:lnTo>
                  <a:lnTo>
                    <a:pt x="100711" y="258445"/>
                  </a:lnTo>
                  <a:lnTo>
                    <a:pt x="100711" y="258826"/>
                  </a:lnTo>
                  <a:lnTo>
                    <a:pt x="102616" y="250190"/>
                  </a:lnTo>
                  <a:lnTo>
                    <a:pt x="102489" y="250317"/>
                  </a:lnTo>
                  <a:lnTo>
                    <a:pt x="104394" y="240792"/>
                  </a:lnTo>
                  <a:lnTo>
                    <a:pt x="104394" y="241046"/>
                  </a:lnTo>
                  <a:lnTo>
                    <a:pt x="106045" y="230759"/>
                  </a:lnTo>
                  <a:lnTo>
                    <a:pt x="107569" y="219710"/>
                  </a:lnTo>
                  <a:lnTo>
                    <a:pt x="107569" y="219964"/>
                  </a:lnTo>
                  <a:lnTo>
                    <a:pt x="108839" y="208153"/>
                  </a:lnTo>
                  <a:lnTo>
                    <a:pt x="108839" y="208280"/>
                  </a:lnTo>
                  <a:lnTo>
                    <a:pt x="109982" y="196088"/>
                  </a:lnTo>
                  <a:lnTo>
                    <a:pt x="109982" y="196342"/>
                  </a:lnTo>
                  <a:lnTo>
                    <a:pt x="111633" y="170688"/>
                  </a:lnTo>
                  <a:lnTo>
                    <a:pt x="111633" y="170942"/>
                  </a:lnTo>
                  <a:lnTo>
                    <a:pt x="112134" y="144889"/>
                  </a:lnTo>
                  <a:lnTo>
                    <a:pt x="111506" y="131826"/>
                  </a:lnTo>
                  <a:lnTo>
                    <a:pt x="111506" y="132461"/>
                  </a:lnTo>
                  <a:lnTo>
                    <a:pt x="109601" y="119253"/>
                  </a:lnTo>
                  <a:lnTo>
                    <a:pt x="109601" y="119888"/>
                  </a:lnTo>
                  <a:lnTo>
                    <a:pt x="106545" y="107420"/>
                  </a:lnTo>
                  <a:lnTo>
                    <a:pt x="102235" y="94742"/>
                  </a:lnTo>
                  <a:lnTo>
                    <a:pt x="102489" y="95250"/>
                  </a:lnTo>
                  <a:lnTo>
                    <a:pt x="97248" y="83270"/>
                  </a:lnTo>
                  <a:lnTo>
                    <a:pt x="91059" y="71882"/>
                  </a:lnTo>
                  <a:lnTo>
                    <a:pt x="91313" y="72263"/>
                  </a:lnTo>
                  <a:lnTo>
                    <a:pt x="84074" y="61214"/>
                  </a:lnTo>
                  <a:lnTo>
                    <a:pt x="84455" y="61595"/>
                  </a:lnTo>
                  <a:lnTo>
                    <a:pt x="76454" y="51308"/>
                  </a:lnTo>
                  <a:lnTo>
                    <a:pt x="76708" y="51689"/>
                  </a:lnTo>
                  <a:lnTo>
                    <a:pt x="68693" y="42849"/>
                  </a:lnTo>
                  <a:lnTo>
                    <a:pt x="66256" y="41465"/>
                  </a:lnTo>
                  <a:lnTo>
                    <a:pt x="53594" y="69342"/>
                  </a:lnTo>
                  <a:lnTo>
                    <a:pt x="0" y="3175"/>
                  </a:lnTo>
                  <a:lnTo>
                    <a:pt x="8509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C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pic>
          <p:nvPicPr>
            <p:cNvPr id="31" name="Picture 30"/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2268474" y="288799"/>
              <a:ext cx="469392" cy="155448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2361184" y="316484"/>
              <a:ext cx="295006" cy="1899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indent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 b="1" i="1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opp</a:t>
              </a:r>
              <a:endParaRPr lang="en-US" sz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583689" y="316484"/>
              <a:ext cx="42144" cy="1899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indent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 b="1" i="1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endParaRPr lang="en-US" sz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34" name="Picture 33"/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886206" y="909066"/>
              <a:ext cx="467868" cy="155448"/>
            </a:xfrm>
            <a:prstGeom prst="rect">
              <a:avLst/>
            </a:prstGeom>
          </p:spPr>
        </p:pic>
        <p:sp>
          <p:nvSpPr>
            <p:cNvPr id="35" name="Rectangle 34"/>
            <p:cNvSpPr/>
            <p:nvPr/>
          </p:nvSpPr>
          <p:spPr>
            <a:xfrm>
              <a:off x="978535" y="936752"/>
              <a:ext cx="244098" cy="1899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indent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 b="1" i="1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adj</a:t>
              </a:r>
              <a:endParaRPr lang="en-US" sz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163320" y="936752"/>
              <a:ext cx="42143" cy="1899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indent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 b="1" i="1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endParaRPr lang="en-US" sz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2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00059"/>
                <a:ext cx="11378388" cy="50980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 smtClean="0"/>
                  <a:t>Answer the following trigonometric function sec 𝜃 =</a:t>
                </a:r>
                <a:r>
                  <a:rPr lang="en-US" sz="2400" dirty="0" smtClean="0"/>
                  <a:t> </a:t>
                </a:r>
                <a:r>
                  <a:rPr lang="en-IN" sz="2400" dirty="0" smtClean="0"/>
                  <a:t> </a:t>
                </a:r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endParaRPr lang="en-IN" sz="2400" dirty="0" smtClean="0"/>
              </a:p>
              <a:p>
                <a:r>
                  <a:rPr lang="en-IN" sz="2400" dirty="0" smtClean="0"/>
                  <a:t> A.</a:t>
                </a:r>
                <a:endParaRPr lang="en-IN" sz="2400" dirty="0"/>
              </a:p>
              <a:p>
                <a:endParaRPr lang="en-IN" sz="2400" dirty="0" smtClean="0"/>
              </a:p>
              <a:p>
                <a:r>
                  <a:rPr lang="en-IN" sz="2400" dirty="0" smtClean="0"/>
                  <a:t> B.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N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h𝑦𝑝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𝑎𝑑𝑗</m:t>
                        </m:r>
                      </m:den>
                    </m:f>
                  </m:oMath>
                </a14:m>
                <a:r>
                  <a:rPr lang="en-IN" sz="2400" dirty="0" smtClean="0"/>
                  <a:t> </a:t>
                </a:r>
                <a:endParaRPr lang="en-IN" sz="2400" dirty="0"/>
              </a:p>
              <a:p>
                <a:r>
                  <a:rPr lang="en-IN" sz="2400" dirty="0" smtClean="0"/>
                  <a:t> </a:t>
                </a:r>
              </a:p>
              <a:p>
                <a:r>
                  <a:rPr lang="en-IN" sz="2400" dirty="0" smtClean="0"/>
                  <a:t>C.</a:t>
                </a:r>
              </a:p>
              <a:p>
                <a:endParaRPr lang="en-IN" sz="2400" dirty="0"/>
              </a:p>
              <a:p>
                <a:r>
                  <a:rPr lang="en-IN" sz="2400" dirty="0" smtClean="0"/>
                  <a:t>D.</a:t>
                </a:r>
              </a:p>
              <a:p>
                <a:endParaRPr lang="en-IN" sz="2400" dirty="0"/>
              </a:p>
              <a:p>
                <a:endParaRPr lang="en-IN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00059"/>
                <a:ext cx="11378388" cy="5098062"/>
              </a:xfrm>
              <a:prstGeom prst="rect">
                <a:avLst/>
              </a:prstGeom>
              <a:blipFill rotWithShape="0">
                <a:blip r:embed="rId3"/>
                <a:stretch>
                  <a:fillRect l="-857" t="-11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6331467" y="2669980"/>
            <a:ext cx="3197543" cy="1725556"/>
            <a:chOff x="0" y="0"/>
            <a:chExt cx="2737866" cy="1125800"/>
          </a:xfrm>
        </p:grpSpPr>
        <p:pic>
          <p:nvPicPr>
            <p:cNvPr id="7" name="Picture 6"/>
            <p:cNvPicPr/>
            <p:nvPr/>
          </p:nvPicPr>
          <p:blipFill>
            <a:blip r:embed="rId4"/>
            <a:stretch>
              <a:fillRect/>
            </a:stretch>
          </p:blipFill>
          <p:spPr>
            <a:xfrm rot="-1206734">
              <a:off x="902571" y="156189"/>
              <a:ext cx="469389" cy="155453"/>
            </a:xfrm>
            <a:prstGeom prst="rect">
              <a:avLst/>
            </a:prstGeom>
          </p:spPr>
        </p:pic>
        <p:sp>
          <p:nvSpPr>
            <p:cNvPr id="8" name="Shape 4726"/>
            <p:cNvSpPr/>
            <p:nvPr/>
          </p:nvSpPr>
          <p:spPr>
            <a:xfrm>
              <a:off x="1009269" y="233426"/>
              <a:ext cx="67691" cy="99695"/>
            </a:xfrm>
            <a:custGeom>
              <a:avLst/>
              <a:gdLst/>
              <a:ahLst/>
              <a:cxnLst/>
              <a:rect l="0" t="0" r="0" b="0"/>
              <a:pathLst>
                <a:path w="67691" h="99695">
                  <a:moveTo>
                    <a:pt x="14097" y="0"/>
                  </a:moveTo>
                  <a:cubicBezTo>
                    <a:pt x="14732" y="0"/>
                    <a:pt x="15240" y="254"/>
                    <a:pt x="15621" y="508"/>
                  </a:cubicBezTo>
                  <a:cubicBezTo>
                    <a:pt x="15875" y="762"/>
                    <a:pt x="16002" y="1143"/>
                    <a:pt x="16129" y="1524"/>
                  </a:cubicBezTo>
                  <a:lnTo>
                    <a:pt x="20066" y="26543"/>
                  </a:lnTo>
                  <a:cubicBezTo>
                    <a:pt x="20193" y="27559"/>
                    <a:pt x="20320" y="28702"/>
                    <a:pt x="20447" y="29845"/>
                  </a:cubicBezTo>
                  <a:cubicBezTo>
                    <a:pt x="20574" y="30988"/>
                    <a:pt x="20701" y="32131"/>
                    <a:pt x="20828" y="33274"/>
                  </a:cubicBezTo>
                  <a:cubicBezTo>
                    <a:pt x="20828" y="34417"/>
                    <a:pt x="20828" y="35560"/>
                    <a:pt x="20955" y="36703"/>
                  </a:cubicBezTo>
                  <a:cubicBezTo>
                    <a:pt x="20955" y="37846"/>
                    <a:pt x="20955" y="38862"/>
                    <a:pt x="20955" y="39751"/>
                  </a:cubicBezTo>
                  <a:cubicBezTo>
                    <a:pt x="21209" y="37973"/>
                    <a:pt x="21844" y="36195"/>
                    <a:pt x="22733" y="34417"/>
                  </a:cubicBezTo>
                  <a:cubicBezTo>
                    <a:pt x="23749" y="32512"/>
                    <a:pt x="24892" y="30607"/>
                    <a:pt x="26289" y="28829"/>
                  </a:cubicBezTo>
                  <a:cubicBezTo>
                    <a:pt x="27686" y="27051"/>
                    <a:pt x="29337" y="25400"/>
                    <a:pt x="31242" y="24003"/>
                  </a:cubicBezTo>
                  <a:cubicBezTo>
                    <a:pt x="33020" y="22479"/>
                    <a:pt x="35052" y="21336"/>
                    <a:pt x="37338" y="20447"/>
                  </a:cubicBezTo>
                  <a:cubicBezTo>
                    <a:pt x="40259" y="19431"/>
                    <a:pt x="42799" y="18923"/>
                    <a:pt x="45212" y="19050"/>
                  </a:cubicBezTo>
                  <a:cubicBezTo>
                    <a:pt x="47498" y="19050"/>
                    <a:pt x="49530" y="19685"/>
                    <a:pt x="51308" y="20574"/>
                  </a:cubicBezTo>
                  <a:cubicBezTo>
                    <a:pt x="53213" y="21590"/>
                    <a:pt x="54737" y="22987"/>
                    <a:pt x="56134" y="24765"/>
                  </a:cubicBezTo>
                  <a:cubicBezTo>
                    <a:pt x="57404" y="26543"/>
                    <a:pt x="58547" y="28702"/>
                    <a:pt x="59309" y="31115"/>
                  </a:cubicBezTo>
                  <a:cubicBezTo>
                    <a:pt x="59944" y="32639"/>
                    <a:pt x="60452" y="34163"/>
                    <a:pt x="60833" y="35814"/>
                  </a:cubicBezTo>
                  <a:cubicBezTo>
                    <a:pt x="61214" y="37338"/>
                    <a:pt x="61468" y="38989"/>
                    <a:pt x="61722" y="40640"/>
                  </a:cubicBezTo>
                  <a:lnTo>
                    <a:pt x="67691" y="78613"/>
                  </a:lnTo>
                  <a:cubicBezTo>
                    <a:pt x="67691" y="78994"/>
                    <a:pt x="67691" y="79502"/>
                    <a:pt x="67437" y="79883"/>
                  </a:cubicBezTo>
                  <a:cubicBezTo>
                    <a:pt x="67183" y="80391"/>
                    <a:pt x="66802" y="80772"/>
                    <a:pt x="66294" y="81280"/>
                  </a:cubicBezTo>
                  <a:cubicBezTo>
                    <a:pt x="65659" y="81788"/>
                    <a:pt x="64897" y="82169"/>
                    <a:pt x="63881" y="82677"/>
                  </a:cubicBezTo>
                  <a:cubicBezTo>
                    <a:pt x="62865" y="83185"/>
                    <a:pt x="61595" y="83693"/>
                    <a:pt x="59944" y="84328"/>
                  </a:cubicBezTo>
                  <a:cubicBezTo>
                    <a:pt x="58420" y="84963"/>
                    <a:pt x="57023" y="85344"/>
                    <a:pt x="56007" y="85598"/>
                  </a:cubicBezTo>
                  <a:cubicBezTo>
                    <a:pt x="54991" y="85852"/>
                    <a:pt x="54102" y="85979"/>
                    <a:pt x="53467" y="85979"/>
                  </a:cubicBezTo>
                  <a:cubicBezTo>
                    <a:pt x="52832" y="85979"/>
                    <a:pt x="52451" y="85852"/>
                    <a:pt x="52070" y="85598"/>
                  </a:cubicBezTo>
                  <a:cubicBezTo>
                    <a:pt x="51816" y="85344"/>
                    <a:pt x="51562" y="84963"/>
                    <a:pt x="51562" y="84455"/>
                  </a:cubicBezTo>
                  <a:lnTo>
                    <a:pt x="45847" y="47625"/>
                  </a:lnTo>
                  <a:cubicBezTo>
                    <a:pt x="45593" y="46609"/>
                    <a:pt x="45466" y="45593"/>
                    <a:pt x="45085" y="44323"/>
                  </a:cubicBezTo>
                  <a:cubicBezTo>
                    <a:pt x="44831" y="43180"/>
                    <a:pt x="44577" y="42164"/>
                    <a:pt x="44196" y="41275"/>
                  </a:cubicBezTo>
                  <a:cubicBezTo>
                    <a:pt x="43815" y="40259"/>
                    <a:pt x="43434" y="39497"/>
                    <a:pt x="42926" y="38735"/>
                  </a:cubicBezTo>
                  <a:cubicBezTo>
                    <a:pt x="42418" y="37973"/>
                    <a:pt x="41910" y="37465"/>
                    <a:pt x="41275" y="37084"/>
                  </a:cubicBezTo>
                  <a:cubicBezTo>
                    <a:pt x="40640" y="36576"/>
                    <a:pt x="39878" y="36322"/>
                    <a:pt x="39116" y="36322"/>
                  </a:cubicBezTo>
                  <a:cubicBezTo>
                    <a:pt x="38354" y="36195"/>
                    <a:pt x="37465" y="36322"/>
                    <a:pt x="36449" y="36703"/>
                  </a:cubicBezTo>
                  <a:cubicBezTo>
                    <a:pt x="34671" y="37338"/>
                    <a:pt x="33147" y="38608"/>
                    <a:pt x="31623" y="40386"/>
                  </a:cubicBezTo>
                  <a:cubicBezTo>
                    <a:pt x="30099" y="42164"/>
                    <a:pt x="28829" y="44323"/>
                    <a:pt x="27813" y="46990"/>
                  </a:cubicBezTo>
                  <a:cubicBezTo>
                    <a:pt x="26924" y="49530"/>
                    <a:pt x="26162" y="52324"/>
                    <a:pt x="25781" y="55372"/>
                  </a:cubicBezTo>
                  <a:cubicBezTo>
                    <a:pt x="25400" y="58420"/>
                    <a:pt x="25527" y="61468"/>
                    <a:pt x="25908" y="64516"/>
                  </a:cubicBezTo>
                  <a:lnTo>
                    <a:pt x="30226" y="92329"/>
                  </a:lnTo>
                  <a:cubicBezTo>
                    <a:pt x="30353" y="92710"/>
                    <a:pt x="30226" y="93218"/>
                    <a:pt x="29972" y="93599"/>
                  </a:cubicBezTo>
                  <a:cubicBezTo>
                    <a:pt x="29845" y="94107"/>
                    <a:pt x="29464" y="94488"/>
                    <a:pt x="28829" y="94996"/>
                  </a:cubicBezTo>
                  <a:cubicBezTo>
                    <a:pt x="28321" y="95504"/>
                    <a:pt x="27432" y="95885"/>
                    <a:pt x="26416" y="96393"/>
                  </a:cubicBezTo>
                  <a:cubicBezTo>
                    <a:pt x="25400" y="96901"/>
                    <a:pt x="24130" y="97409"/>
                    <a:pt x="22606" y="98044"/>
                  </a:cubicBezTo>
                  <a:cubicBezTo>
                    <a:pt x="20955" y="98552"/>
                    <a:pt x="19685" y="99060"/>
                    <a:pt x="18669" y="99314"/>
                  </a:cubicBezTo>
                  <a:cubicBezTo>
                    <a:pt x="17526" y="99568"/>
                    <a:pt x="16764" y="99695"/>
                    <a:pt x="16002" y="99695"/>
                  </a:cubicBezTo>
                  <a:cubicBezTo>
                    <a:pt x="15367" y="99695"/>
                    <a:pt x="14859" y="99568"/>
                    <a:pt x="14605" y="99314"/>
                  </a:cubicBezTo>
                  <a:cubicBezTo>
                    <a:pt x="14351" y="99060"/>
                    <a:pt x="14224" y="98679"/>
                    <a:pt x="14097" y="98171"/>
                  </a:cubicBezTo>
                  <a:lnTo>
                    <a:pt x="0" y="7493"/>
                  </a:lnTo>
                  <a:cubicBezTo>
                    <a:pt x="0" y="6985"/>
                    <a:pt x="0" y="6604"/>
                    <a:pt x="254" y="6096"/>
                  </a:cubicBezTo>
                  <a:cubicBezTo>
                    <a:pt x="381" y="5588"/>
                    <a:pt x="762" y="5207"/>
                    <a:pt x="1397" y="4699"/>
                  </a:cubicBezTo>
                  <a:cubicBezTo>
                    <a:pt x="1905" y="4191"/>
                    <a:pt x="2794" y="3683"/>
                    <a:pt x="3810" y="3175"/>
                  </a:cubicBezTo>
                  <a:cubicBezTo>
                    <a:pt x="4826" y="2667"/>
                    <a:pt x="6096" y="2159"/>
                    <a:pt x="7620" y="1524"/>
                  </a:cubicBezTo>
                  <a:cubicBezTo>
                    <a:pt x="9271" y="1016"/>
                    <a:pt x="10541" y="508"/>
                    <a:pt x="11557" y="381"/>
                  </a:cubicBezTo>
                  <a:cubicBezTo>
                    <a:pt x="12700" y="127"/>
                    <a:pt x="13462" y="0"/>
                    <a:pt x="14097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9" name="Shape 4727"/>
            <p:cNvSpPr/>
            <p:nvPr/>
          </p:nvSpPr>
          <p:spPr>
            <a:xfrm>
              <a:off x="1076960" y="224536"/>
              <a:ext cx="57785" cy="105417"/>
            </a:xfrm>
            <a:custGeom>
              <a:avLst/>
              <a:gdLst/>
              <a:ahLst/>
              <a:cxnLst/>
              <a:rect l="0" t="0" r="0" b="0"/>
              <a:pathLst>
                <a:path w="57785" h="105417">
                  <a:moveTo>
                    <a:pt x="54864" y="0"/>
                  </a:moveTo>
                  <a:cubicBezTo>
                    <a:pt x="56007" y="0"/>
                    <a:pt x="56769" y="381"/>
                    <a:pt x="57023" y="1270"/>
                  </a:cubicBezTo>
                  <a:cubicBezTo>
                    <a:pt x="57277" y="1905"/>
                    <a:pt x="57404" y="2540"/>
                    <a:pt x="57531" y="3302"/>
                  </a:cubicBezTo>
                  <a:cubicBezTo>
                    <a:pt x="57658" y="3937"/>
                    <a:pt x="57658" y="4826"/>
                    <a:pt x="57785" y="5588"/>
                  </a:cubicBezTo>
                  <a:cubicBezTo>
                    <a:pt x="57658" y="10033"/>
                    <a:pt x="57658" y="14732"/>
                    <a:pt x="57531" y="19558"/>
                  </a:cubicBezTo>
                  <a:cubicBezTo>
                    <a:pt x="57277" y="24384"/>
                    <a:pt x="57023" y="29337"/>
                    <a:pt x="56388" y="34671"/>
                  </a:cubicBezTo>
                  <a:cubicBezTo>
                    <a:pt x="55880" y="39878"/>
                    <a:pt x="55118" y="45466"/>
                    <a:pt x="53975" y="51181"/>
                  </a:cubicBezTo>
                  <a:cubicBezTo>
                    <a:pt x="52959" y="57023"/>
                    <a:pt x="51562" y="63119"/>
                    <a:pt x="49911" y="69469"/>
                  </a:cubicBezTo>
                  <a:lnTo>
                    <a:pt x="42291" y="97536"/>
                  </a:lnTo>
                  <a:lnTo>
                    <a:pt x="41588" y="99042"/>
                  </a:lnTo>
                  <a:lnTo>
                    <a:pt x="24169" y="105417"/>
                  </a:lnTo>
                  <a:lnTo>
                    <a:pt x="23876" y="105156"/>
                  </a:lnTo>
                  <a:cubicBezTo>
                    <a:pt x="23622" y="104648"/>
                    <a:pt x="23749" y="103886"/>
                    <a:pt x="24003" y="102997"/>
                  </a:cubicBezTo>
                  <a:lnTo>
                    <a:pt x="31623" y="78359"/>
                  </a:lnTo>
                  <a:lnTo>
                    <a:pt x="1905" y="26670"/>
                  </a:lnTo>
                  <a:cubicBezTo>
                    <a:pt x="1651" y="26162"/>
                    <a:pt x="1397" y="25654"/>
                    <a:pt x="1016" y="25019"/>
                  </a:cubicBezTo>
                  <a:cubicBezTo>
                    <a:pt x="762" y="24511"/>
                    <a:pt x="508" y="24003"/>
                    <a:pt x="381" y="23495"/>
                  </a:cubicBezTo>
                  <a:cubicBezTo>
                    <a:pt x="127" y="22733"/>
                    <a:pt x="0" y="22098"/>
                    <a:pt x="127" y="21463"/>
                  </a:cubicBezTo>
                  <a:cubicBezTo>
                    <a:pt x="254" y="20955"/>
                    <a:pt x="508" y="20447"/>
                    <a:pt x="1143" y="19939"/>
                  </a:cubicBezTo>
                  <a:cubicBezTo>
                    <a:pt x="1651" y="19431"/>
                    <a:pt x="2540" y="18923"/>
                    <a:pt x="3556" y="18415"/>
                  </a:cubicBezTo>
                  <a:cubicBezTo>
                    <a:pt x="4699" y="17907"/>
                    <a:pt x="5969" y="17272"/>
                    <a:pt x="7620" y="16764"/>
                  </a:cubicBezTo>
                  <a:cubicBezTo>
                    <a:pt x="9271" y="16129"/>
                    <a:pt x="10668" y="15621"/>
                    <a:pt x="11811" y="15367"/>
                  </a:cubicBezTo>
                  <a:cubicBezTo>
                    <a:pt x="12827" y="14986"/>
                    <a:pt x="13589" y="14859"/>
                    <a:pt x="14224" y="14859"/>
                  </a:cubicBezTo>
                  <a:cubicBezTo>
                    <a:pt x="14732" y="14986"/>
                    <a:pt x="15240" y="15113"/>
                    <a:pt x="15621" y="15494"/>
                  </a:cubicBezTo>
                  <a:cubicBezTo>
                    <a:pt x="16002" y="15875"/>
                    <a:pt x="16256" y="16256"/>
                    <a:pt x="16637" y="16891"/>
                  </a:cubicBezTo>
                  <a:lnTo>
                    <a:pt x="37211" y="54991"/>
                  </a:lnTo>
                  <a:lnTo>
                    <a:pt x="37338" y="54864"/>
                  </a:lnTo>
                  <a:cubicBezTo>
                    <a:pt x="38354" y="50927"/>
                    <a:pt x="39116" y="46863"/>
                    <a:pt x="39624" y="42926"/>
                  </a:cubicBezTo>
                  <a:cubicBezTo>
                    <a:pt x="40132" y="38989"/>
                    <a:pt x="40513" y="35052"/>
                    <a:pt x="40767" y="31115"/>
                  </a:cubicBezTo>
                  <a:cubicBezTo>
                    <a:pt x="41021" y="27178"/>
                    <a:pt x="41021" y="23241"/>
                    <a:pt x="41021" y="19304"/>
                  </a:cubicBezTo>
                  <a:cubicBezTo>
                    <a:pt x="40894" y="15367"/>
                    <a:pt x="40767" y="11430"/>
                    <a:pt x="40513" y="7493"/>
                  </a:cubicBezTo>
                  <a:cubicBezTo>
                    <a:pt x="40386" y="7112"/>
                    <a:pt x="40513" y="6604"/>
                    <a:pt x="40640" y="6223"/>
                  </a:cubicBezTo>
                  <a:cubicBezTo>
                    <a:pt x="40894" y="5715"/>
                    <a:pt x="41275" y="5334"/>
                    <a:pt x="41910" y="4826"/>
                  </a:cubicBezTo>
                  <a:cubicBezTo>
                    <a:pt x="42545" y="4445"/>
                    <a:pt x="43434" y="3937"/>
                    <a:pt x="44577" y="3429"/>
                  </a:cubicBezTo>
                  <a:cubicBezTo>
                    <a:pt x="45593" y="2921"/>
                    <a:pt x="47117" y="2286"/>
                    <a:pt x="49022" y="1524"/>
                  </a:cubicBezTo>
                  <a:cubicBezTo>
                    <a:pt x="51689" y="635"/>
                    <a:pt x="53721" y="0"/>
                    <a:pt x="54864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0" name="Shape 4728"/>
            <p:cNvSpPr/>
            <p:nvPr/>
          </p:nvSpPr>
          <p:spPr>
            <a:xfrm>
              <a:off x="1145286" y="205684"/>
              <a:ext cx="33259" cy="103009"/>
            </a:xfrm>
            <a:custGeom>
              <a:avLst/>
              <a:gdLst/>
              <a:ahLst/>
              <a:cxnLst/>
              <a:rect l="0" t="0" r="0" b="0"/>
              <a:pathLst>
                <a:path w="33259" h="103009">
                  <a:moveTo>
                    <a:pt x="33259" y="0"/>
                  </a:moveTo>
                  <a:lnTo>
                    <a:pt x="33259" y="15670"/>
                  </a:lnTo>
                  <a:lnTo>
                    <a:pt x="32385" y="15804"/>
                  </a:lnTo>
                  <a:cubicBezTo>
                    <a:pt x="30480" y="16439"/>
                    <a:pt x="28702" y="17709"/>
                    <a:pt x="27178" y="19614"/>
                  </a:cubicBezTo>
                  <a:cubicBezTo>
                    <a:pt x="25654" y="21392"/>
                    <a:pt x="24384" y="23678"/>
                    <a:pt x="23368" y="26219"/>
                  </a:cubicBezTo>
                  <a:cubicBezTo>
                    <a:pt x="22352" y="28885"/>
                    <a:pt x="21717" y="31679"/>
                    <a:pt x="21336" y="34727"/>
                  </a:cubicBezTo>
                  <a:cubicBezTo>
                    <a:pt x="20955" y="37775"/>
                    <a:pt x="21082" y="40950"/>
                    <a:pt x="21590" y="44125"/>
                  </a:cubicBezTo>
                  <a:lnTo>
                    <a:pt x="22987" y="53523"/>
                  </a:lnTo>
                  <a:cubicBezTo>
                    <a:pt x="25273" y="55301"/>
                    <a:pt x="27559" y="56444"/>
                    <a:pt x="29845" y="56952"/>
                  </a:cubicBezTo>
                  <a:lnTo>
                    <a:pt x="33259" y="56704"/>
                  </a:lnTo>
                  <a:lnTo>
                    <a:pt x="33259" y="71050"/>
                  </a:lnTo>
                  <a:lnTo>
                    <a:pt x="33147" y="71050"/>
                  </a:lnTo>
                  <a:cubicBezTo>
                    <a:pt x="31623" y="70922"/>
                    <a:pt x="30226" y="70669"/>
                    <a:pt x="28956" y="70160"/>
                  </a:cubicBezTo>
                  <a:cubicBezTo>
                    <a:pt x="27559" y="69652"/>
                    <a:pt x="26289" y="69144"/>
                    <a:pt x="25273" y="68509"/>
                  </a:cubicBezTo>
                  <a:lnTo>
                    <a:pt x="29591" y="96195"/>
                  </a:lnTo>
                  <a:lnTo>
                    <a:pt x="29489" y="97315"/>
                  </a:lnTo>
                  <a:lnTo>
                    <a:pt x="13932" y="103009"/>
                  </a:lnTo>
                  <a:lnTo>
                    <a:pt x="13462" y="102164"/>
                  </a:lnTo>
                  <a:lnTo>
                    <a:pt x="254" y="16058"/>
                  </a:lnTo>
                  <a:cubicBezTo>
                    <a:pt x="0" y="15169"/>
                    <a:pt x="508" y="14281"/>
                    <a:pt x="1524" y="13391"/>
                  </a:cubicBezTo>
                  <a:cubicBezTo>
                    <a:pt x="2540" y="12629"/>
                    <a:pt x="4318" y="11740"/>
                    <a:pt x="6985" y="10725"/>
                  </a:cubicBezTo>
                  <a:cubicBezTo>
                    <a:pt x="8382" y="10344"/>
                    <a:pt x="9398" y="9963"/>
                    <a:pt x="10287" y="9708"/>
                  </a:cubicBezTo>
                  <a:cubicBezTo>
                    <a:pt x="11176" y="9582"/>
                    <a:pt x="11938" y="9454"/>
                    <a:pt x="12446" y="9454"/>
                  </a:cubicBezTo>
                  <a:cubicBezTo>
                    <a:pt x="13081" y="9454"/>
                    <a:pt x="13462" y="9582"/>
                    <a:pt x="13716" y="9835"/>
                  </a:cubicBezTo>
                  <a:cubicBezTo>
                    <a:pt x="14097" y="10089"/>
                    <a:pt x="14224" y="10470"/>
                    <a:pt x="14351" y="10978"/>
                  </a:cubicBezTo>
                  <a:lnTo>
                    <a:pt x="15875" y="20884"/>
                  </a:lnTo>
                  <a:cubicBezTo>
                    <a:pt x="16002" y="19233"/>
                    <a:pt x="16510" y="17456"/>
                    <a:pt x="17399" y="15423"/>
                  </a:cubicBezTo>
                  <a:cubicBezTo>
                    <a:pt x="18161" y="13391"/>
                    <a:pt x="19304" y="11359"/>
                    <a:pt x="20828" y="9454"/>
                  </a:cubicBezTo>
                  <a:cubicBezTo>
                    <a:pt x="22352" y="7422"/>
                    <a:pt x="24130" y="5644"/>
                    <a:pt x="26162" y="3866"/>
                  </a:cubicBezTo>
                  <a:cubicBezTo>
                    <a:pt x="28194" y="2215"/>
                    <a:pt x="30480" y="945"/>
                    <a:pt x="32893" y="57"/>
                  </a:cubicBezTo>
                  <a:lnTo>
                    <a:pt x="33259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1" name="Shape 4729"/>
            <p:cNvSpPr/>
            <p:nvPr/>
          </p:nvSpPr>
          <p:spPr>
            <a:xfrm>
              <a:off x="1178545" y="204343"/>
              <a:ext cx="29098" cy="72390"/>
            </a:xfrm>
            <a:custGeom>
              <a:avLst/>
              <a:gdLst/>
              <a:ahLst/>
              <a:cxnLst/>
              <a:rect l="0" t="0" r="0" b="0"/>
              <a:pathLst>
                <a:path w="29098" h="72390">
                  <a:moveTo>
                    <a:pt x="8651" y="0"/>
                  </a:moveTo>
                  <a:cubicBezTo>
                    <a:pt x="11318" y="381"/>
                    <a:pt x="13604" y="1270"/>
                    <a:pt x="15763" y="2667"/>
                  </a:cubicBezTo>
                  <a:cubicBezTo>
                    <a:pt x="17922" y="4191"/>
                    <a:pt x="19700" y="6096"/>
                    <a:pt x="21351" y="8509"/>
                  </a:cubicBezTo>
                  <a:cubicBezTo>
                    <a:pt x="22875" y="10922"/>
                    <a:pt x="24272" y="13716"/>
                    <a:pt x="25416" y="16764"/>
                  </a:cubicBezTo>
                  <a:cubicBezTo>
                    <a:pt x="26431" y="19558"/>
                    <a:pt x="27193" y="22606"/>
                    <a:pt x="27955" y="26035"/>
                  </a:cubicBezTo>
                  <a:cubicBezTo>
                    <a:pt x="28591" y="29464"/>
                    <a:pt x="28971" y="32893"/>
                    <a:pt x="29098" y="36449"/>
                  </a:cubicBezTo>
                  <a:cubicBezTo>
                    <a:pt x="29098" y="40005"/>
                    <a:pt x="28844" y="43561"/>
                    <a:pt x="28336" y="47117"/>
                  </a:cubicBezTo>
                  <a:cubicBezTo>
                    <a:pt x="27701" y="50673"/>
                    <a:pt x="26685" y="53975"/>
                    <a:pt x="25161" y="57150"/>
                  </a:cubicBezTo>
                  <a:cubicBezTo>
                    <a:pt x="23637" y="60198"/>
                    <a:pt x="21605" y="62992"/>
                    <a:pt x="19066" y="65405"/>
                  </a:cubicBezTo>
                  <a:cubicBezTo>
                    <a:pt x="16525" y="67818"/>
                    <a:pt x="13350" y="69723"/>
                    <a:pt x="9541" y="71120"/>
                  </a:cubicBezTo>
                  <a:cubicBezTo>
                    <a:pt x="7889" y="71755"/>
                    <a:pt x="6238" y="72136"/>
                    <a:pt x="4587" y="72390"/>
                  </a:cubicBezTo>
                  <a:lnTo>
                    <a:pt x="0" y="72390"/>
                  </a:lnTo>
                  <a:lnTo>
                    <a:pt x="0" y="58045"/>
                  </a:lnTo>
                  <a:lnTo>
                    <a:pt x="3571" y="57785"/>
                  </a:lnTo>
                  <a:cubicBezTo>
                    <a:pt x="5349" y="57150"/>
                    <a:pt x="6873" y="56134"/>
                    <a:pt x="8016" y="54737"/>
                  </a:cubicBezTo>
                  <a:cubicBezTo>
                    <a:pt x="9159" y="53340"/>
                    <a:pt x="10048" y="51689"/>
                    <a:pt x="10683" y="49784"/>
                  </a:cubicBezTo>
                  <a:cubicBezTo>
                    <a:pt x="11318" y="47879"/>
                    <a:pt x="11826" y="45847"/>
                    <a:pt x="11953" y="43688"/>
                  </a:cubicBezTo>
                  <a:cubicBezTo>
                    <a:pt x="12207" y="41529"/>
                    <a:pt x="12207" y="39243"/>
                    <a:pt x="11953" y="36957"/>
                  </a:cubicBezTo>
                  <a:cubicBezTo>
                    <a:pt x="11826" y="34671"/>
                    <a:pt x="11445" y="32512"/>
                    <a:pt x="10937" y="30353"/>
                  </a:cubicBezTo>
                  <a:cubicBezTo>
                    <a:pt x="10556" y="28067"/>
                    <a:pt x="9921" y="26162"/>
                    <a:pt x="9286" y="24257"/>
                  </a:cubicBezTo>
                  <a:cubicBezTo>
                    <a:pt x="8778" y="22860"/>
                    <a:pt x="8143" y="21463"/>
                    <a:pt x="7508" y="20447"/>
                  </a:cubicBezTo>
                  <a:cubicBezTo>
                    <a:pt x="6746" y="19304"/>
                    <a:pt x="5984" y="18415"/>
                    <a:pt x="5222" y="17780"/>
                  </a:cubicBezTo>
                  <a:cubicBezTo>
                    <a:pt x="4333" y="17145"/>
                    <a:pt x="3444" y="16764"/>
                    <a:pt x="2428" y="16637"/>
                  </a:cubicBezTo>
                  <a:lnTo>
                    <a:pt x="0" y="17011"/>
                  </a:lnTo>
                  <a:lnTo>
                    <a:pt x="0" y="1341"/>
                  </a:lnTo>
                  <a:lnTo>
                    <a:pt x="8651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2" name="Shape 4730"/>
            <p:cNvSpPr/>
            <p:nvPr/>
          </p:nvSpPr>
          <p:spPr>
            <a:xfrm>
              <a:off x="0" y="0"/>
              <a:ext cx="2162556" cy="787908"/>
            </a:xfrm>
            <a:custGeom>
              <a:avLst/>
              <a:gdLst/>
              <a:ahLst/>
              <a:cxnLst/>
              <a:rect l="0" t="0" r="0" b="0"/>
              <a:pathLst>
                <a:path w="2162556" h="787908">
                  <a:moveTo>
                    <a:pt x="2162556" y="787908"/>
                  </a:moveTo>
                  <a:lnTo>
                    <a:pt x="2162556" y="0"/>
                  </a:lnTo>
                  <a:lnTo>
                    <a:pt x="0" y="787908"/>
                  </a:lnTo>
                  <a:close/>
                </a:path>
              </a:pathLst>
            </a:custGeom>
            <a:ln w="38100" cap="flat">
              <a:miter lim="127000"/>
            </a:ln>
          </p:spPr>
          <p:style>
            <a:lnRef idx="1">
              <a:srgbClr val="41719C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sp>
          <p:nvSpPr>
            <p:cNvPr id="13" name="Shape 44955"/>
            <p:cNvSpPr/>
            <p:nvPr/>
          </p:nvSpPr>
          <p:spPr>
            <a:xfrm>
              <a:off x="881634" y="503682"/>
              <a:ext cx="126492" cy="248412"/>
            </a:xfrm>
            <a:custGeom>
              <a:avLst/>
              <a:gdLst/>
              <a:ahLst/>
              <a:cxnLst/>
              <a:rect l="0" t="0" r="0" b="0"/>
              <a:pathLst>
                <a:path w="126492" h="248412">
                  <a:moveTo>
                    <a:pt x="0" y="0"/>
                  </a:moveTo>
                  <a:lnTo>
                    <a:pt x="126492" y="0"/>
                  </a:lnTo>
                  <a:lnTo>
                    <a:pt x="126492" y="248412"/>
                  </a:lnTo>
                  <a:lnTo>
                    <a:pt x="0" y="248412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pic>
          <p:nvPicPr>
            <p:cNvPr id="14" name="Picture 13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886206" y="553974"/>
              <a:ext cx="182880" cy="146304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978535" y="578393"/>
              <a:ext cx="116361" cy="18647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indent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𝜽</a:t>
              </a:r>
              <a:endParaRPr lang="en-US" sz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065403" y="582295"/>
              <a:ext cx="42143" cy="1899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indent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 b="1" i="1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endParaRPr lang="en-US" sz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" name="Shape 4735"/>
            <p:cNvSpPr/>
            <p:nvPr/>
          </p:nvSpPr>
          <p:spPr>
            <a:xfrm>
              <a:off x="720090" y="500507"/>
              <a:ext cx="124841" cy="292227"/>
            </a:xfrm>
            <a:custGeom>
              <a:avLst/>
              <a:gdLst/>
              <a:ahLst/>
              <a:cxnLst/>
              <a:rect l="0" t="0" r="0" b="0"/>
              <a:pathLst>
                <a:path w="124841" h="292227">
                  <a:moveTo>
                    <a:pt x="85090" y="0"/>
                  </a:moveTo>
                  <a:lnTo>
                    <a:pt x="71551" y="29807"/>
                  </a:lnTo>
                  <a:lnTo>
                    <a:pt x="76835" y="32766"/>
                  </a:lnTo>
                  <a:lnTo>
                    <a:pt x="86360" y="43307"/>
                  </a:lnTo>
                  <a:lnTo>
                    <a:pt x="94615" y="54102"/>
                  </a:lnTo>
                  <a:lnTo>
                    <a:pt x="102108" y="65532"/>
                  </a:lnTo>
                  <a:lnTo>
                    <a:pt x="108712" y="77724"/>
                  </a:lnTo>
                  <a:lnTo>
                    <a:pt x="114173" y="90424"/>
                  </a:lnTo>
                  <a:lnTo>
                    <a:pt x="118745" y="103632"/>
                  </a:lnTo>
                  <a:lnTo>
                    <a:pt x="122047" y="117094"/>
                  </a:lnTo>
                  <a:lnTo>
                    <a:pt x="124206" y="130810"/>
                  </a:lnTo>
                  <a:lnTo>
                    <a:pt x="124841" y="144653"/>
                  </a:lnTo>
                  <a:lnTo>
                    <a:pt x="124206" y="171323"/>
                  </a:lnTo>
                  <a:lnTo>
                    <a:pt x="122682" y="197231"/>
                  </a:lnTo>
                  <a:lnTo>
                    <a:pt x="121412" y="209550"/>
                  </a:lnTo>
                  <a:lnTo>
                    <a:pt x="120142" y="221361"/>
                  </a:lnTo>
                  <a:lnTo>
                    <a:pt x="118618" y="232664"/>
                  </a:lnTo>
                  <a:lnTo>
                    <a:pt x="116967" y="243205"/>
                  </a:lnTo>
                  <a:lnTo>
                    <a:pt x="114935" y="252857"/>
                  </a:lnTo>
                  <a:lnTo>
                    <a:pt x="113030" y="261747"/>
                  </a:lnTo>
                  <a:lnTo>
                    <a:pt x="110871" y="269621"/>
                  </a:lnTo>
                  <a:lnTo>
                    <a:pt x="108458" y="276352"/>
                  </a:lnTo>
                  <a:lnTo>
                    <a:pt x="105918" y="282194"/>
                  </a:lnTo>
                  <a:lnTo>
                    <a:pt x="102997" y="287020"/>
                  </a:lnTo>
                  <a:lnTo>
                    <a:pt x="99187" y="290957"/>
                  </a:lnTo>
                  <a:lnTo>
                    <a:pt x="95504" y="292227"/>
                  </a:lnTo>
                  <a:lnTo>
                    <a:pt x="91373" y="280806"/>
                  </a:lnTo>
                  <a:lnTo>
                    <a:pt x="91186" y="280924"/>
                  </a:lnTo>
                  <a:lnTo>
                    <a:pt x="91355" y="280755"/>
                  </a:lnTo>
                  <a:lnTo>
                    <a:pt x="91186" y="280289"/>
                  </a:lnTo>
                  <a:lnTo>
                    <a:pt x="92191" y="279919"/>
                  </a:lnTo>
                  <a:lnTo>
                    <a:pt x="93154" y="278955"/>
                  </a:lnTo>
                  <a:lnTo>
                    <a:pt x="94488" y="276732"/>
                  </a:lnTo>
                  <a:lnTo>
                    <a:pt x="96774" y="271526"/>
                  </a:lnTo>
                  <a:lnTo>
                    <a:pt x="96520" y="272034"/>
                  </a:lnTo>
                  <a:lnTo>
                    <a:pt x="98806" y="265684"/>
                  </a:lnTo>
                  <a:lnTo>
                    <a:pt x="98679" y="265938"/>
                  </a:lnTo>
                  <a:lnTo>
                    <a:pt x="100711" y="258445"/>
                  </a:lnTo>
                  <a:lnTo>
                    <a:pt x="100711" y="258826"/>
                  </a:lnTo>
                  <a:lnTo>
                    <a:pt x="102616" y="250190"/>
                  </a:lnTo>
                  <a:lnTo>
                    <a:pt x="102489" y="250317"/>
                  </a:lnTo>
                  <a:lnTo>
                    <a:pt x="104394" y="240792"/>
                  </a:lnTo>
                  <a:lnTo>
                    <a:pt x="104394" y="241046"/>
                  </a:lnTo>
                  <a:lnTo>
                    <a:pt x="106045" y="230759"/>
                  </a:lnTo>
                  <a:lnTo>
                    <a:pt x="107569" y="219710"/>
                  </a:lnTo>
                  <a:lnTo>
                    <a:pt x="107569" y="219964"/>
                  </a:lnTo>
                  <a:lnTo>
                    <a:pt x="108839" y="208153"/>
                  </a:lnTo>
                  <a:lnTo>
                    <a:pt x="108839" y="208280"/>
                  </a:lnTo>
                  <a:lnTo>
                    <a:pt x="109982" y="196088"/>
                  </a:lnTo>
                  <a:lnTo>
                    <a:pt x="109982" y="196342"/>
                  </a:lnTo>
                  <a:lnTo>
                    <a:pt x="111633" y="170688"/>
                  </a:lnTo>
                  <a:lnTo>
                    <a:pt x="111633" y="170942"/>
                  </a:lnTo>
                  <a:lnTo>
                    <a:pt x="112134" y="144889"/>
                  </a:lnTo>
                  <a:lnTo>
                    <a:pt x="111506" y="131826"/>
                  </a:lnTo>
                  <a:lnTo>
                    <a:pt x="111506" y="132461"/>
                  </a:lnTo>
                  <a:lnTo>
                    <a:pt x="109601" y="119253"/>
                  </a:lnTo>
                  <a:lnTo>
                    <a:pt x="109601" y="119888"/>
                  </a:lnTo>
                  <a:lnTo>
                    <a:pt x="106545" y="107419"/>
                  </a:lnTo>
                  <a:lnTo>
                    <a:pt x="102235" y="94742"/>
                  </a:lnTo>
                  <a:lnTo>
                    <a:pt x="102489" y="95250"/>
                  </a:lnTo>
                  <a:lnTo>
                    <a:pt x="97246" y="83266"/>
                  </a:lnTo>
                  <a:lnTo>
                    <a:pt x="91059" y="71882"/>
                  </a:lnTo>
                  <a:lnTo>
                    <a:pt x="91313" y="72263"/>
                  </a:lnTo>
                  <a:lnTo>
                    <a:pt x="84074" y="61214"/>
                  </a:lnTo>
                  <a:lnTo>
                    <a:pt x="84455" y="61595"/>
                  </a:lnTo>
                  <a:lnTo>
                    <a:pt x="76454" y="51308"/>
                  </a:lnTo>
                  <a:lnTo>
                    <a:pt x="76708" y="51689"/>
                  </a:lnTo>
                  <a:lnTo>
                    <a:pt x="68693" y="42849"/>
                  </a:lnTo>
                  <a:lnTo>
                    <a:pt x="66256" y="41465"/>
                  </a:lnTo>
                  <a:lnTo>
                    <a:pt x="53594" y="69342"/>
                  </a:lnTo>
                  <a:lnTo>
                    <a:pt x="0" y="3175"/>
                  </a:lnTo>
                  <a:lnTo>
                    <a:pt x="8509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C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US"/>
            </a:p>
          </p:txBody>
        </p:sp>
        <p:pic>
          <p:nvPicPr>
            <p:cNvPr id="18" name="Picture 17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2268474" y="288798"/>
              <a:ext cx="469392" cy="155448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2361184" y="317119"/>
              <a:ext cx="295006" cy="1899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indent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 b="1" i="1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opp</a:t>
              </a:r>
              <a:endParaRPr lang="en-US" sz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583689" y="317119"/>
              <a:ext cx="42144" cy="1899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indent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 b="1" i="1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endParaRPr lang="en-US" sz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21" name="Picture 20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886206" y="907542"/>
              <a:ext cx="467868" cy="156972"/>
            </a:xfrm>
            <a:prstGeom prst="rect">
              <a:avLst/>
            </a:prstGeom>
          </p:spPr>
        </p:pic>
        <p:sp>
          <p:nvSpPr>
            <p:cNvPr id="22" name="Rectangle 21"/>
            <p:cNvSpPr/>
            <p:nvPr/>
          </p:nvSpPr>
          <p:spPr>
            <a:xfrm>
              <a:off x="978535" y="935863"/>
              <a:ext cx="244098" cy="1899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indent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 b="1" i="1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adj</a:t>
              </a:r>
              <a:endParaRPr lang="en-US" sz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162939" y="935863"/>
              <a:ext cx="42143" cy="1899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indent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 b="1" i="1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endParaRPr lang="en-US" sz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24" name="Picture 23"/>
          <p:cNvPicPr/>
          <p:nvPr/>
        </p:nvPicPr>
        <p:blipFill>
          <a:blip r:embed="rId6"/>
          <a:stretch>
            <a:fillRect/>
          </a:stretch>
        </p:blipFill>
        <p:spPr>
          <a:xfrm>
            <a:off x="828932" y="2223259"/>
            <a:ext cx="406310" cy="446721"/>
          </a:xfrm>
          <a:prstGeom prst="rect">
            <a:avLst/>
          </a:prstGeom>
        </p:spPr>
      </p:pic>
      <p:pic>
        <p:nvPicPr>
          <p:cNvPr id="25" name="Picture 24"/>
          <p:cNvPicPr/>
          <p:nvPr/>
        </p:nvPicPr>
        <p:blipFill>
          <a:blip r:embed="rId7"/>
          <a:stretch>
            <a:fillRect/>
          </a:stretch>
        </p:blipFill>
        <p:spPr>
          <a:xfrm>
            <a:off x="828932" y="3802538"/>
            <a:ext cx="406310" cy="516932"/>
          </a:xfrm>
          <a:prstGeom prst="rect">
            <a:avLst/>
          </a:prstGeom>
        </p:spPr>
      </p:pic>
      <p:pic>
        <p:nvPicPr>
          <p:cNvPr id="26" name="Picture 25"/>
          <p:cNvPicPr/>
          <p:nvPr/>
        </p:nvPicPr>
        <p:blipFill>
          <a:blip r:embed="rId8"/>
          <a:stretch>
            <a:fillRect/>
          </a:stretch>
        </p:blipFill>
        <p:spPr>
          <a:xfrm>
            <a:off x="802240" y="4484612"/>
            <a:ext cx="406310" cy="527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348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3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65464" y="1469479"/>
                <a:ext cx="10509216" cy="4780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If point </a:t>
                </a:r>
                <a:r>
                  <a:rPr lang="en-US" sz="2400" dirty="0"/>
                  <a:t>M is located at (-8, -15). Find </a:t>
                </a:r>
                <a:r>
                  <a:rPr lang="en-US" sz="2400" dirty="0" smtClean="0"/>
                  <a:t>tan 𝜃.</a:t>
                </a:r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0" dirty="0">
                            <a:latin typeface="Cambria Math" panose="02040503050406030204" pitchFamily="18" charset="0"/>
                          </a:rPr>
                          <m:t>17</m:t>
                        </m:r>
                      </m:num>
                      <m:den>
                        <m:r>
                          <a:rPr lang="en-US" sz="2400" b="0" i="0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i="0" dirty="0"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m:rPr>
                            <m:nor/>
                          </m:rPr>
                          <a:rPr lang="en-US" sz="2400" dirty="0"/>
                          <m:t> 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 dirty="0" smtClean="0">
                            <a:latin typeface="Cambria Math" panose="02040503050406030204" pitchFamily="18" charset="0"/>
                          </a:rPr>
                          <m:t>17</m:t>
                        </m:r>
                      </m:num>
                      <m:den>
                        <m:r>
                          <a:rPr lang="en-US" sz="2400" b="0" i="0" dirty="0" smtClean="0">
                            <a:latin typeface="Cambria Math" panose="02040503050406030204" pitchFamily="18" charset="0"/>
                          </a:rPr>
                          <m:t>−15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−8</m:t>
                        </m:r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−15</m:t>
                        </m:r>
                      </m:den>
                    </m:f>
                  </m:oMath>
                </a14:m>
                <a:r>
                  <a:rPr lang="en-US" sz="2400" b="1" i="1" dirty="0" smtClean="0"/>
                  <a:t>                                                            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b="1" i="1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b="1" i="1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 dirty="0" smtClean="0">
                            <a:latin typeface="Cambria Math" panose="02040503050406030204" pitchFamily="18" charset="0"/>
                          </a:rPr>
                          <m:t>−15</m:t>
                        </m:r>
                      </m:num>
                      <m:den>
                        <m:r>
                          <a:rPr lang="en-US" sz="2400" b="0" i="0" dirty="0" smtClean="0">
                            <a:latin typeface="Cambria Math" panose="02040503050406030204" pitchFamily="18" charset="0"/>
                          </a:rPr>
                          <m:t>−8</m:t>
                        </m:r>
                      </m:den>
                    </m:f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464" y="1469479"/>
                <a:ext cx="10509216" cy="4780283"/>
              </a:xfrm>
              <a:prstGeom prst="rect">
                <a:avLst/>
              </a:prstGeom>
              <a:blipFill rotWithShape="0">
                <a:blip r:embed="rId3"/>
                <a:stretch>
                  <a:fillRect l="-928" t="-12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8468" y="2268954"/>
            <a:ext cx="3120377" cy="2848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03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4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65464" y="1469479"/>
                <a:ext cx="10370452" cy="49875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If sin 𝜃</a:t>
                </a:r>
                <a:r>
                  <a:rPr lang="en-US" sz="2400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  9   </m:t>
                        </m:r>
                      </m:den>
                    </m:f>
                  </m:oMath>
                </a14:m>
                <a:r>
                  <a:rPr lang="en-US" sz="2400" dirty="0" smtClean="0"/>
                  <a:t> , 𝑓𝑖𝑛𝑑 </a:t>
                </a:r>
                <a:r>
                  <a:rPr lang="en-US" sz="2400" dirty="0" err="1" smtClean="0"/>
                  <a:t>csc</a:t>
                </a:r>
                <a:r>
                  <a:rPr lang="en-US" sz="2400" dirty="0" smtClean="0"/>
                  <a:t>  𝜃 </a:t>
                </a:r>
                <a:endParaRPr lang="en-US" sz="2400" dirty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r>
                  <a:rPr lang="en-US" sz="2400" dirty="0" smtClean="0"/>
                  <a:t>         </a:t>
                </a:r>
              </a:p>
              <a:p>
                <a:pPr marL="457200" indent="-457200">
                  <a:buFont typeface="+mj-lt"/>
                  <a:buAutoNum type="alphaUcPeriod" startAt="3"/>
                </a:pPr>
                <a:r>
                  <a:rPr lang="en-US" sz="2400" dirty="0"/>
                  <a:t> </a:t>
                </a:r>
                <a:r>
                  <a:rPr lang="en-US" sz="2400" dirty="0" smtClean="0"/>
                  <a:t> 9 </a:t>
                </a:r>
                <a:endParaRPr lang="en-US" sz="2400" dirty="0"/>
              </a:p>
              <a:p>
                <a:pPr marL="457200" indent="-457200">
                  <a:buFont typeface="+mj-lt"/>
                  <a:buAutoNum type="alphaUcPeriod" startAt="3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 startAt="3"/>
                </a:pPr>
                <a:r>
                  <a:rPr lang="en-US" sz="2400" dirty="0"/>
                  <a:t>𝑈𝑛𝑑𝑒𝑓𝑖𝑛𝑒𝑑 </a:t>
                </a:r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 startAt="3"/>
                </a:pPr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464" y="1469479"/>
                <a:ext cx="10370452" cy="4987519"/>
              </a:xfrm>
              <a:prstGeom prst="rect">
                <a:avLst/>
              </a:prstGeom>
              <a:blipFill rotWithShape="0">
                <a:blip r:embed="rId3"/>
                <a:stretch>
                  <a:fillRect l="-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2731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5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0342068" cy="5805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Which </a:t>
                </a:r>
                <a:r>
                  <a:rPr lang="en-US" sz="2400" dirty="0"/>
                  <a:t>of the following would be used to </a:t>
                </a:r>
                <a:r>
                  <a:rPr lang="en-US" sz="2400" dirty="0" smtClean="0"/>
                  <a:t>calculate </a:t>
                </a:r>
                <a:r>
                  <a:rPr lang="en-US" sz="2400" i="1" dirty="0" smtClean="0"/>
                  <a:t> BC  </a:t>
                </a:r>
                <a:r>
                  <a:rPr lang="en-US" sz="2400" dirty="0" smtClean="0"/>
                  <a:t>?</a:t>
                </a:r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000" dirty="0"/>
                  <a:t>𝒔𝒊𝒏 ∠𝑨</a:t>
                </a:r>
                <a:r>
                  <a:rPr lang="en-US" sz="2400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𝑜𝑝𝑝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𝑦𝑝</m:t>
                        </m:r>
                      </m:den>
                    </m:f>
                  </m:oMath>
                </a14:m>
                <a:r>
                  <a:rPr lang="en-US" sz="2400" dirty="0" smtClean="0"/>
                  <a:t> 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(</a:t>
                </a:r>
                <a:r>
                  <a:rPr lang="en-US" sz="2400" dirty="0" smtClean="0"/>
                  <a:t>ℎ)</a:t>
                </a:r>
                <a:r>
                  <a:rPr lang="en-US" sz="2400" baseline="30000" dirty="0" smtClean="0"/>
                  <a:t>2</a:t>
                </a:r>
                <a:r>
                  <a:rPr lang="en-US" sz="2400" dirty="0"/>
                  <a:t>=(𝑠</a:t>
                </a:r>
                <a:r>
                  <a:rPr lang="en-US" sz="2400" baseline="-25000" dirty="0" smtClean="0"/>
                  <a:t>1</a:t>
                </a:r>
                <a:r>
                  <a:rPr lang="en-US" sz="2400" dirty="0" smtClean="0"/>
                  <a:t>)</a:t>
                </a:r>
                <a:r>
                  <a:rPr lang="en-US" sz="2400" baseline="30000" dirty="0" smtClean="0"/>
                  <a:t>2</a:t>
                </a:r>
                <a:r>
                  <a:rPr lang="en-US" sz="2400" dirty="0"/>
                  <a:t>+(𝑠</a:t>
                </a:r>
                <a:r>
                  <a:rPr lang="en-US" sz="2400" baseline="-25000" dirty="0" smtClean="0"/>
                  <a:t>2</a:t>
                </a:r>
                <a:r>
                  <a:rPr lang="en-US" sz="2400" dirty="0" smtClean="0"/>
                  <a:t>)</a:t>
                </a:r>
                <a:r>
                  <a:rPr lang="en-US" sz="2400" baseline="30000" dirty="0" smtClean="0"/>
                  <a:t>2</a:t>
                </a:r>
                <a:r>
                  <a:rPr lang="en-US" sz="2400" dirty="0" smtClean="0"/>
                  <a:t> </a:t>
                </a: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𝑐𝑜𝑠∠𝐴</a:t>
                </a:r>
                <a:r>
                  <a:rPr lang="en-US" sz="2400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𝑎𝑑𝑗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𝑦𝑝</m:t>
                        </m:r>
                      </m:den>
                    </m:f>
                  </m:oMath>
                </a14:m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tan∠𝐴</a:t>
                </a:r>
                <a:r>
                  <a:rPr lang="en-US" sz="2400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𝑜𝑝𝑝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𝑎𝑑𝑗</m:t>
                        </m:r>
                      </m:den>
                    </m:f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0342068" cy="5805051"/>
              </a:xfrm>
              <a:prstGeom prst="rect">
                <a:avLst/>
              </a:prstGeom>
              <a:blipFill rotWithShape="0">
                <a:blip r:embed="rId3"/>
                <a:stretch>
                  <a:fillRect l="-943" t="-8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8490464" y="3973312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000" dirty="0">
              <a:cs typeface="Times New Roman" panose="02020603050405020304" pitchFamily="18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6689558" y="1491916"/>
            <a:ext cx="35292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1246" y="2895187"/>
            <a:ext cx="2506823" cy="215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034206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From </a:t>
            </a:r>
            <a:r>
              <a:rPr lang="en-US" sz="2400" dirty="0"/>
              <a:t>the figure given find the value of sin𝐶 </a:t>
            </a:r>
          </a:p>
          <a:p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𝑎/𝑏 </a:t>
            </a:r>
          </a:p>
          <a:p>
            <a:r>
              <a:rPr lang="en-US" sz="2400" dirty="0" smtClean="0"/>
              <a:t>  </a:t>
            </a:r>
            <a:endParaRPr lang="en-US" sz="2400" dirty="0"/>
          </a:p>
          <a:p>
            <a:pPr marL="457200" indent="-457200">
              <a:buFont typeface="+mj-lt"/>
              <a:buAutoNum type="alphaUcPeriod" startAt="2"/>
            </a:pPr>
            <a:r>
              <a:rPr lang="en-US" sz="2400" dirty="0"/>
              <a:t>𝑏/𝑎 </a:t>
            </a:r>
          </a:p>
          <a:p>
            <a:pPr marL="457200" indent="-457200">
              <a:buFont typeface="+mj-lt"/>
              <a:buAutoNum type="alphaUcPeriod" startAt="2"/>
            </a:pPr>
            <a:endParaRPr lang="en-US" sz="2400" dirty="0"/>
          </a:p>
          <a:p>
            <a:pPr marL="457200" indent="-457200">
              <a:buFont typeface="+mj-lt"/>
              <a:buAutoNum type="alphaUcPeriod" startAt="2"/>
            </a:pPr>
            <a:r>
              <a:rPr lang="en-US" sz="2400" dirty="0"/>
              <a:t>𝑎/𝑐 </a:t>
            </a:r>
          </a:p>
          <a:p>
            <a:pPr marL="457200" indent="-457200">
              <a:buFont typeface="+mj-lt"/>
              <a:buAutoNum type="alphaUcPeriod" startAt="2"/>
            </a:pPr>
            <a:endParaRPr lang="en-US" sz="2400" dirty="0"/>
          </a:p>
          <a:p>
            <a:pPr marL="457200" indent="-457200">
              <a:buFont typeface="+mj-lt"/>
              <a:buAutoNum type="alphaUcPeriod" startAt="2"/>
            </a:pPr>
            <a:r>
              <a:rPr lang="en-US" sz="2400" dirty="0"/>
              <a:t>𝒄 /𝒃 </a:t>
            </a:r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1114" y="2558703"/>
            <a:ext cx="2953475" cy="2141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69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7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0342068" cy="47977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From </a:t>
                </a:r>
                <a:r>
                  <a:rPr lang="en-US" sz="2400" dirty="0"/>
                  <a:t>the figure given, find the value of cos𝐶+sin𝐴 </a:t>
                </a:r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num>
                      <m:den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num>
                      <m:den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sz="2400" dirty="0" smtClean="0"/>
                  <a:t> 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0342068" cy="4797788"/>
              </a:xfrm>
              <a:prstGeom prst="rect">
                <a:avLst/>
              </a:prstGeom>
              <a:blipFill rotWithShape="0">
                <a:blip r:embed="rId3"/>
                <a:stretch>
                  <a:fillRect l="-943" t="-12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4231" y="2751468"/>
            <a:ext cx="2637142" cy="1788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14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8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94960" y="1423759"/>
                <a:ext cx="10799760" cy="47768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Which </a:t>
                </a:r>
                <a:r>
                  <a:rPr lang="en-US" sz="2400" dirty="0"/>
                  <a:t>ratio represents </a:t>
                </a:r>
                <a:r>
                  <a:rPr lang="en-US" sz="2400" dirty="0" err="1"/>
                  <a:t>csc</a:t>
                </a:r>
                <a:r>
                  <a:rPr lang="en-US" sz="2400" dirty="0"/>
                  <a:t>𝐴 in the right triangle shown below? </a:t>
                </a:r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13</m:t>
                        </m:r>
                      </m:num>
                      <m:den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13</m:t>
                        </m:r>
                      </m:num>
                      <m:den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960" y="1423759"/>
                <a:ext cx="10799760" cy="4776820"/>
              </a:xfrm>
              <a:prstGeom prst="rect">
                <a:avLst/>
              </a:prstGeom>
              <a:blipFill rotWithShape="0">
                <a:blip r:embed="rId3"/>
                <a:stretch>
                  <a:fillRect l="-847" t="-12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6682" y="2447646"/>
            <a:ext cx="3241582" cy="202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99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9116</TotalTime>
  <Words>191</Words>
  <Application>Microsoft Office PowerPoint</Application>
  <PresentationFormat>Widescreen</PresentationFormat>
  <Paragraphs>154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Shamika Inamdar</cp:lastModifiedBy>
  <cp:revision>107</cp:revision>
  <dcterms:created xsi:type="dcterms:W3CDTF">2015-02-19T09:01:21Z</dcterms:created>
  <dcterms:modified xsi:type="dcterms:W3CDTF">2015-08-28T16:11:00Z</dcterms:modified>
</cp:coreProperties>
</file>