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3" r:id="rId2"/>
    <p:sldId id="256" r:id="rId3"/>
    <p:sldId id="259" r:id="rId4"/>
    <p:sldId id="264" r:id="rId5"/>
    <p:sldId id="279" r:id="rId6"/>
    <p:sldId id="266" r:id="rId7"/>
    <p:sldId id="268" r:id="rId8"/>
    <p:sldId id="270" r:id="rId9"/>
    <p:sldId id="272" r:id="rId10"/>
    <p:sldId id="274" r:id="rId11"/>
    <p:sldId id="27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5458" autoAdjust="0"/>
  </p:normalViewPr>
  <p:slideViewPr>
    <p:cSldViewPr snapToGrid="0">
      <p:cViewPr varScale="1">
        <p:scale>
          <a:sx n="63" d="100"/>
          <a:sy n="63" d="100"/>
        </p:scale>
        <p:origin x="1020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650D3-D5D9-4669-96F7-1A1A71B9318A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6171-4492-4A02-ACF4-7722196D7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13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3811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108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20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72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62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5803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575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7178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8256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647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21920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0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3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1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9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6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3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2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5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40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wmf"/><Relationship Id="rId5" Type="http://schemas.openxmlformats.org/officeDocument/2006/relationships/image" Target="../media/image38.wmf"/><Relationship Id="rId4" Type="http://schemas.openxmlformats.org/officeDocument/2006/relationships/image" Target="../media/image37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wmf"/><Relationship Id="rId5" Type="http://schemas.openxmlformats.org/officeDocument/2006/relationships/image" Target="../media/image43.wmf"/><Relationship Id="rId4" Type="http://schemas.openxmlformats.org/officeDocument/2006/relationships/image" Target="../media/image42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wmf"/><Relationship Id="rId5" Type="http://schemas.openxmlformats.org/officeDocument/2006/relationships/image" Target="../media/image33.wmf"/><Relationship Id="rId4" Type="http://schemas.openxmlformats.org/officeDocument/2006/relationships/image" Target="../media/image3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009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30480"/>
            <a:ext cx="38100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840" y="4861556"/>
            <a:ext cx="3677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362F20"/>
                </a:solidFill>
                <a:latin typeface="Calibri" panose="020F0502020204030204" pitchFamily="34" charset="0"/>
              </a:rPr>
              <a:t>Mathematics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: Lesson24</a:t>
            </a:r>
          </a:p>
        </p:txBody>
      </p:sp>
    </p:spTree>
    <p:extLst>
      <p:ext uri="{BB962C8B-B14F-4D97-AF65-F5344CB8AC3E}">
        <p14:creationId xmlns:p14="http://schemas.microsoft.com/office/powerpoint/2010/main" val="6484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17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1" y="1423759"/>
                <a:ext cx="10580294" cy="41549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What is the equation of the line perpendicular to </a:t>
                </a:r>
                <a14:m>
                  <m:oMath xmlns:m="http://schemas.openxmlformats.org/officeDocument/2006/math">
                    <m:r>
                      <a:rPr lang="en-US" sz="2400" i="1"/>
                      <m:t>2</m:t>
                    </m:r>
                    <m:r>
                      <a:rPr lang="en-US" sz="2400" i="1"/>
                      <m:t>𝑥</m:t>
                    </m:r>
                    <m:r>
                      <a:rPr lang="en-US" sz="2400" i="1"/>
                      <m:t>+5</m:t>
                    </m:r>
                    <m:r>
                      <a:rPr lang="en-US" sz="2400" i="1"/>
                      <m:t>𝑦</m:t>
                    </m:r>
                    <m:r>
                      <a:rPr lang="en-US" sz="2400" i="1"/>
                      <m:t>+7=0</m:t>
                    </m:r>
                  </m:oMath>
                </a14:m>
                <a:r>
                  <a:rPr lang="en-US" sz="2400" dirty="0"/>
                  <a:t> that has a </a:t>
                </a:r>
                <a:r>
                  <a:rPr lang="en-US" sz="2400" i="1" dirty="0"/>
                  <a:t>y</a:t>
                </a:r>
                <a:r>
                  <a:rPr lang="en-US" sz="2400" dirty="0"/>
                  <a:t>-intercept of −3.</a:t>
                </a:r>
                <a:r>
                  <a:rPr lang="en-US" sz="2400" dirty="0" smtClean="0"/>
                  <a:t> </a:t>
                </a:r>
                <a:endParaRPr lang="en-US" sz="2400" dirty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A.</a:t>
                </a:r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B.</a:t>
                </a:r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C.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D.</a:t>
                </a:r>
                <a:endParaRPr lang="en-US" sz="2400" dirty="0"/>
              </a:p>
              <a:p>
                <a:r>
                  <a:rPr lang="en-US" sz="2400" dirty="0" smtClean="0"/>
                  <a:t>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1" y="1423759"/>
                <a:ext cx="10580294" cy="4154984"/>
              </a:xfrm>
              <a:prstGeom prst="rect">
                <a:avLst/>
              </a:prstGeom>
              <a:blipFill rotWithShape="0">
                <a:blip r:embed="rId3"/>
                <a:stretch>
                  <a:fillRect l="-922" t="-11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271" y="2590799"/>
            <a:ext cx="1665923" cy="3438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271" y="3346451"/>
            <a:ext cx="1683386" cy="3374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271" y="4078784"/>
            <a:ext cx="1683386" cy="366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271" y="4826944"/>
            <a:ext cx="1660751" cy="3965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1977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0" y="1423759"/>
            <a:ext cx="1118026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Write the equation of the line perpendicular to </a:t>
            </a:r>
            <a:r>
              <a:rPr lang="en-US" sz="2400" i="1" dirty="0"/>
              <a:t>y </a:t>
            </a:r>
            <a:r>
              <a:rPr lang="en-US" sz="2400" dirty="0"/>
              <a:t>+ 5</a:t>
            </a:r>
            <a:r>
              <a:rPr lang="en-US" sz="2400" i="1" dirty="0"/>
              <a:t>x </a:t>
            </a:r>
            <a:r>
              <a:rPr lang="en-US" sz="2400" dirty="0"/>
              <a:t>= 7 and passes </a:t>
            </a:r>
            <a:r>
              <a:rPr lang="en-US" sz="2400" dirty="0" smtClean="0"/>
              <a:t>through the point </a:t>
            </a:r>
            <a:r>
              <a:rPr lang="en-US" sz="2400" dirty="0"/>
              <a:t>(10,-4) ?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 smtClean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  <a:endParaRPr lang="en-US" sz="2400" dirty="0"/>
          </a:p>
          <a:p>
            <a:r>
              <a:rPr lang="en-US" sz="2400" dirty="0" smtClean="0"/>
              <a:t> 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523" y="2484120"/>
            <a:ext cx="1546860" cy="655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523" y="3196818"/>
            <a:ext cx="1546860" cy="6219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523" y="3876179"/>
            <a:ext cx="1546860" cy="6236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523" y="4754881"/>
            <a:ext cx="1296266" cy="3478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308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1570" y="1415299"/>
            <a:ext cx="105097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Which equation represents a line parallel to the </a:t>
            </a:r>
            <a:r>
              <a:rPr lang="en-US" sz="2400" i="1" dirty="0"/>
              <a:t>y</a:t>
            </a:r>
            <a:r>
              <a:rPr lang="en-US" sz="2400" dirty="0"/>
              <a:t>-axis? </a:t>
            </a:r>
            <a:endParaRPr lang="en-US" sz="2400" b="1" dirty="0"/>
          </a:p>
          <a:p>
            <a:endParaRPr lang="en-US" sz="2400" dirty="0"/>
          </a:p>
          <a:p>
            <a:pPr marL="457200" indent="-457200">
              <a:buAutoNum type="alphaUcPeriod"/>
            </a:pPr>
            <a:r>
              <a:rPr lang="en-US" sz="2400" dirty="0" smtClean="0"/>
              <a:t> </a:t>
            </a:r>
          </a:p>
          <a:p>
            <a:endParaRPr lang="en-US" sz="2400" dirty="0" smtClean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 </a:t>
            </a:r>
          </a:p>
        </p:txBody>
      </p:sp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7" y="2194083"/>
            <a:ext cx="613410" cy="3952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356" y="2924805"/>
            <a:ext cx="994303" cy="3973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356" y="3392369"/>
            <a:ext cx="1056323" cy="8048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7" y="4342499"/>
            <a:ext cx="1022985" cy="3438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2324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3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76508" cy="41549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Determine the slope and the point at which the equation </a:t>
                </a:r>
                <a14:m>
                  <m:oMath xmlns:m="http://schemas.openxmlformats.org/officeDocument/2006/math">
                    <m:r>
                      <a:rPr lang="en-US" sz="2400" i="1"/>
                      <m:t>𝑥</m:t>
                    </m:r>
                    <m:r>
                      <a:rPr lang="en-US" sz="2400" i="1"/>
                      <m:t>+</m:t>
                    </m:r>
                    <m:r>
                      <a:rPr lang="en-US" sz="2400" i="1"/>
                      <m:t>𝑦</m:t>
                    </m:r>
                    <m:r>
                      <a:rPr lang="en-US" sz="2400" i="1"/>
                      <m:t>−7=0</m:t>
                    </m:r>
                  </m:oMath>
                </a14:m>
                <a:r>
                  <a:rPr lang="en-US" sz="2400" dirty="0"/>
                  <a:t> intercepts the </a:t>
                </a:r>
                <a:r>
                  <a:rPr lang="en-US" sz="2400" i="1" dirty="0"/>
                  <a:t>y</a:t>
                </a:r>
                <a:r>
                  <a:rPr lang="en-US" sz="2400" dirty="0"/>
                  <a:t>-axis.</a:t>
                </a:r>
                <a:r>
                  <a:rPr lang="en-US" sz="2400" dirty="0" smtClean="0"/>
                  <a:t> </a:t>
                </a:r>
                <a:endParaRPr lang="en-US" sz="2400" dirty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m= -1; (0,7)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m=1; (0,7)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m= -1; (0,-7)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m=0; (0,7) </a:t>
                </a:r>
                <a:r>
                  <a:rPr lang="en-US" sz="2400" dirty="0" smtClean="0"/>
                  <a:t/>
                </a:r>
                <a:br>
                  <a:rPr lang="en-US" sz="2400" dirty="0" smtClean="0"/>
                </a:br>
                <a:endParaRPr lang="en-US" sz="2400" dirty="0" smtClean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76508" cy="4154984"/>
              </a:xfrm>
              <a:prstGeom prst="rect">
                <a:avLst/>
              </a:prstGeom>
              <a:blipFill rotWithShape="0">
                <a:blip r:embed="rId3"/>
                <a:stretch>
                  <a:fillRect l="-843" t="-11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08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4960" y="1423759"/>
            <a:ext cx="114550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What is the equation of the line that has a slope of 4 and passes through the point (3, -10)? </a:t>
            </a:r>
          </a:p>
          <a:p>
            <a:endParaRPr lang="en-US" sz="2400" dirty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</a:p>
        </p:txBody>
      </p:sp>
      <p:pic>
        <p:nvPicPr>
          <p:cNvPr id="13" name="Picture 1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498" y="2225040"/>
            <a:ext cx="1281113" cy="3505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498" y="2979582"/>
            <a:ext cx="1281113" cy="3440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Picture 2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498" y="3727684"/>
            <a:ext cx="1281113" cy="3286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2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498" y="4460320"/>
            <a:ext cx="1281113" cy="3797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294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7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123677"/>
                <a:ext cx="11561268" cy="63709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Graph the equation of </a:t>
                </a:r>
                <a14:m>
                  <m:oMath xmlns:m="http://schemas.openxmlformats.org/officeDocument/2006/math">
                    <m:r>
                      <a:rPr lang="en-US" sz="2400" i="1"/>
                      <m:t>2</m:t>
                    </m:r>
                    <m:r>
                      <a:rPr lang="en-US" sz="2400" i="1"/>
                      <m:t>𝑥</m:t>
                    </m:r>
                    <m:r>
                      <a:rPr lang="en-US" sz="2400" i="1"/>
                      <m:t>+</m:t>
                    </m:r>
                    <m:r>
                      <a:rPr lang="en-US" sz="2400" i="1"/>
                      <m:t>𝑦</m:t>
                    </m:r>
                    <m:r>
                      <a:rPr lang="en-US" sz="2400" i="1"/>
                      <m:t>=4</m:t>
                    </m:r>
                  </m:oMath>
                </a14:m>
                <a:r>
                  <a:rPr lang="en-US" sz="2400" dirty="0"/>
                  <a:t> by using the slope and </a:t>
                </a:r>
                <a:r>
                  <a:rPr lang="en-US" sz="2400" i="1" dirty="0"/>
                  <a:t>y</a:t>
                </a:r>
                <a:r>
                  <a:rPr lang="en-US" sz="2400" dirty="0"/>
                  <a:t>-intercept</a:t>
                </a:r>
                <a:r>
                  <a:rPr lang="en-US" sz="2400" dirty="0" smtClean="0"/>
                  <a:t> </a:t>
                </a:r>
                <a:endParaRPr lang="en-US" sz="2400" dirty="0"/>
              </a:p>
              <a:p>
                <a:r>
                  <a:rPr lang="en-US" sz="2400" dirty="0" smtClean="0"/>
                  <a:t>          </a:t>
                </a:r>
              </a:p>
              <a:p>
                <a:r>
                  <a:rPr lang="en-US" sz="2400" dirty="0"/>
                  <a:t> </a:t>
                </a:r>
                <a:r>
                  <a:rPr lang="en-US" sz="2400" dirty="0" smtClean="0"/>
                  <a:t>      I                                                                                                                             II</a:t>
                </a:r>
                <a:endParaRPr lang="en-US" sz="2400" dirty="0"/>
              </a:p>
              <a:p>
                <a:r>
                  <a:rPr lang="en-US" sz="2400" dirty="0" smtClean="0"/>
                  <a:t>A.                                                                                 B.</a:t>
                </a:r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                                                                                                                IV</a:t>
                </a:r>
                <a:endParaRPr lang="en-US" sz="2400" dirty="0" smtClean="0"/>
              </a:p>
              <a:p>
                <a:r>
                  <a:rPr lang="en-US" sz="2400" dirty="0" smtClean="0"/>
                  <a:t>                                                                                          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C.                                                                                 </a:t>
                </a:r>
                <a:r>
                  <a:rPr lang="en-US" sz="2400" dirty="0" smtClean="0"/>
                  <a:t>D.</a:t>
                </a:r>
                <a:r>
                  <a:rPr lang="en-US" sz="2400" dirty="0" smtClean="0"/>
                  <a:t>         </a:t>
                </a:r>
              </a:p>
              <a:p>
                <a:r>
                  <a:rPr lang="en-US" sz="2400" dirty="0"/>
                  <a:t> </a:t>
                </a:r>
                <a:r>
                  <a:rPr lang="en-US" sz="2400" dirty="0" smtClean="0"/>
                  <a:t>    III</a:t>
                </a:r>
                <a:endParaRPr lang="en-US" sz="2400" dirty="0" smtClean="0"/>
              </a:p>
              <a:p>
                <a:endParaRPr lang="en-US" sz="2400" dirty="0" smtClean="0"/>
              </a:p>
              <a:p>
                <a:pPr marL="342900" lvl="1" indent="-342900">
                  <a:buFont typeface="+mj-lt"/>
                  <a:buAutoNum type="alphaLcPeriod"/>
                </a:pPr>
                <a:r>
                  <a:rPr lang="en-US" dirty="0"/>
                  <a:t>I</a:t>
                </a:r>
              </a:p>
              <a:p>
                <a:pPr marL="342900" lvl="1" indent="-342900">
                  <a:buFont typeface="+mj-lt"/>
                  <a:buAutoNum type="alphaLcPeriod"/>
                </a:pPr>
                <a:r>
                  <a:rPr lang="en-US" dirty="0"/>
                  <a:t>II</a:t>
                </a:r>
              </a:p>
              <a:p>
                <a:pPr marL="342900" lvl="1" indent="-342900">
                  <a:buFont typeface="+mj-lt"/>
                  <a:buAutoNum type="alphaLcPeriod"/>
                </a:pPr>
                <a:r>
                  <a:rPr lang="en-US" dirty="0"/>
                  <a:t>III</a:t>
                </a:r>
              </a:p>
              <a:p>
                <a:pPr marL="342900" lvl="1" indent="-342900">
                  <a:buFont typeface="+mj-lt"/>
                  <a:buAutoNum type="alphaLcPeriod"/>
                </a:pPr>
                <a:r>
                  <a:rPr lang="en-US" dirty="0"/>
                  <a:t>IV</a:t>
                </a:r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123677"/>
                <a:ext cx="11561268" cy="6370975"/>
              </a:xfrm>
              <a:prstGeom prst="rect">
                <a:avLst/>
              </a:prstGeom>
              <a:blipFill rotWithShape="0">
                <a:blip r:embed="rId3"/>
                <a:stretch>
                  <a:fillRect l="-843" t="-7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7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0025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809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Picture 11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7711" y="2293419"/>
            <a:ext cx="1357326" cy="11443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7334" y="3670523"/>
            <a:ext cx="1215385" cy="12587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7711" y="3643370"/>
            <a:ext cx="1357326" cy="1295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7334" y="2499525"/>
            <a:ext cx="1215385" cy="10474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7566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4698" y="1484719"/>
            <a:ext cx="1132246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Write the slope-intercept form of the equation that passes through </a:t>
            </a:r>
            <a:r>
              <a:rPr lang="en-US" sz="2400" dirty="0" smtClean="0"/>
              <a:t>points </a:t>
            </a:r>
            <a:r>
              <a:rPr lang="en-US" sz="2400" dirty="0"/>
              <a:t>(-3, 0) and </a:t>
            </a:r>
            <a:r>
              <a:rPr lang="en-US" sz="2400" dirty="0" smtClean="0"/>
              <a:t>     (</a:t>
            </a:r>
            <a:r>
              <a:rPr lang="en-US" sz="2400" dirty="0"/>
              <a:t>0, -7).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57" y="2471737"/>
            <a:ext cx="1612583" cy="6067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56" y="3309937"/>
            <a:ext cx="1612583" cy="5305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55" y="4080738"/>
            <a:ext cx="1612583" cy="564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55" y="4754155"/>
            <a:ext cx="1612583" cy="6219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3743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11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393279"/>
                <a:ext cx="10509708" cy="54271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 </a:t>
                </a:r>
                <a:r>
                  <a:rPr lang="en-US" sz="2400" dirty="0"/>
                  <a:t>What is the slope of a line parallel to the line </a:t>
                </a:r>
                <a14:m>
                  <m:oMath xmlns:m="http://schemas.openxmlformats.org/officeDocument/2006/math">
                    <m:r>
                      <a:rPr lang="en-US" sz="2400" i="1"/>
                      <m:t>𝑦</m:t>
                    </m:r>
                    <m:r>
                      <a:rPr lang="en-US" sz="2400" i="1"/>
                      <m:t>=</m:t>
                    </m:r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2</m:t>
                        </m:r>
                      </m:num>
                      <m:den>
                        <m:r>
                          <a:rPr lang="en-US" sz="2400" i="1"/>
                          <m:t>3</m:t>
                        </m:r>
                      </m:den>
                    </m:f>
                    <m:r>
                      <a:rPr lang="en-US" sz="2400" i="1"/>
                      <m:t>𝑥</m:t>
                    </m:r>
                    <m:r>
                      <a:rPr lang="en-US" sz="2400" i="1"/>
                      <m:t>−6</m:t>
                    </m:r>
                  </m:oMath>
                </a14:m>
                <a:r>
                  <a:rPr lang="en-US" sz="2400" dirty="0"/>
                  <a:t>?</a:t>
                </a:r>
                <a:endParaRPr lang="en-US" sz="2400" dirty="0"/>
              </a:p>
              <a:p>
                <a:r>
                  <a:rPr lang="en-US" sz="2400" dirty="0" smtClean="0"/>
                  <a:t> </a:t>
                </a:r>
                <a:endParaRPr lang="en-US" sz="2400" dirty="0"/>
              </a:p>
              <a:p>
                <a:r>
                  <a:rPr lang="en-US" sz="2400" dirty="0" smtClean="0"/>
                  <a:t>A. 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B.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C.</a:t>
                </a:r>
                <a:r>
                  <a:rPr lang="en-US" sz="2400" dirty="0"/>
                  <a:t> </a:t>
                </a:r>
                <a:r>
                  <a:rPr lang="en-US" sz="2400" dirty="0" smtClean="0"/>
                  <a:t>       6</a:t>
                </a:r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D.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393279"/>
                <a:ext cx="10509708" cy="5427127"/>
              </a:xfrm>
              <a:prstGeom prst="rect">
                <a:avLst/>
              </a:prstGeom>
              <a:blipFill rotWithShape="0">
                <a:blip r:embed="rId3"/>
                <a:stretch>
                  <a:fillRect l="-9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5885045" y="3167390"/>
            <a:ext cx="2840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lang="en-US" dirty="0"/>
          </a:p>
        </p:txBody>
      </p:sp>
      <p:pic>
        <p:nvPicPr>
          <p:cNvPr id="11" name="Picture 1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272" y="2343557"/>
            <a:ext cx="563880" cy="5915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272" y="3105987"/>
            <a:ext cx="494348" cy="4568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272" y="4527135"/>
            <a:ext cx="300038" cy="5181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2058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1" y="1423759"/>
            <a:ext cx="1054284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Which </a:t>
            </a:r>
            <a:r>
              <a:rPr lang="en-US" sz="2400" dirty="0" smtClean="0"/>
              <a:t>of these equation </a:t>
            </a:r>
            <a:r>
              <a:rPr lang="en-US" sz="2400" dirty="0"/>
              <a:t>is parallel to 3</a:t>
            </a:r>
            <a:r>
              <a:rPr lang="en-US" sz="2400" i="1" dirty="0"/>
              <a:t>x </a:t>
            </a:r>
            <a:r>
              <a:rPr lang="en-US" sz="2400" dirty="0"/>
              <a:t>- 5</a:t>
            </a:r>
            <a:r>
              <a:rPr lang="en-US" sz="2400" i="1" dirty="0"/>
              <a:t>y </a:t>
            </a:r>
            <a:r>
              <a:rPr lang="en-US" sz="2400" dirty="0"/>
              <a:t>= 10 ? </a:t>
            </a:r>
            <a:endParaRPr lang="en-US" sz="2400" b="1" dirty="0"/>
          </a:p>
          <a:p>
            <a:endParaRPr lang="en-US" sz="2400" dirty="0" smtClean="0"/>
          </a:p>
          <a:p>
            <a:r>
              <a:rPr lang="en-US" sz="2400" dirty="0" smtClean="0"/>
              <a:t>A.   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           </a:t>
            </a:r>
            <a:endParaRPr lang="en-US" sz="2400" dirty="0"/>
          </a:p>
        </p:txBody>
      </p:sp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402" y="2075497"/>
            <a:ext cx="1754757" cy="5762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402" y="2990473"/>
            <a:ext cx="983933" cy="2828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402" y="3473028"/>
            <a:ext cx="1263015" cy="5457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402" y="4262502"/>
            <a:ext cx="1015366" cy="5305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6811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6516" y="1429019"/>
            <a:ext cx="1158068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What is the slope of a line parallel to the line below? </a:t>
            </a:r>
            <a:endParaRPr lang="en-US" sz="2400" b="1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A. 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          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  <a:endParaRPr lang="en-US" sz="2400" dirty="0"/>
          </a:p>
        </p:txBody>
      </p:sp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683" y="3995737"/>
            <a:ext cx="753428" cy="56102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683" y="4764135"/>
            <a:ext cx="463868" cy="5000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683" y="5403482"/>
            <a:ext cx="396240" cy="5915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683" y="6222976"/>
            <a:ext cx="396240" cy="5305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276" y="1860499"/>
            <a:ext cx="4158804" cy="1995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04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9740</TotalTime>
  <Words>326</Words>
  <Application>Microsoft Office PowerPoint</Application>
  <PresentationFormat>Widescreen</PresentationFormat>
  <Paragraphs>139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 Unicode MS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Snehal Velhankar</dc:creator>
  <cp:lastModifiedBy>Shrikant Gadewar</cp:lastModifiedBy>
  <cp:revision>190</cp:revision>
  <dcterms:created xsi:type="dcterms:W3CDTF">2015-02-19T09:01:21Z</dcterms:created>
  <dcterms:modified xsi:type="dcterms:W3CDTF">2015-07-24T13:00:38Z</dcterms:modified>
</cp:coreProperties>
</file>