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Lesson23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slope of this </a:t>
                </a:r>
                <a:r>
                  <a:rPr lang="en-US" sz="2400" dirty="0" smtClean="0"/>
                  <a:t>line</a:t>
                </a:r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−1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−2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22" t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1811377"/>
            <a:ext cx="1519238" cy="128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the equation for this line.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pPr lvl="0"/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/>
                      <m:t>𝑦</m:t>
                    </m:r>
                    <m:r>
                      <a:rPr lang="en-US" sz="2400" b="0" i="1"/>
                      <m:t>=2</m:t>
                    </m:r>
                    <m:r>
                      <a:rPr lang="en-US" sz="2400" b="0" i="1"/>
                      <m:t>𝑥</m:t>
                    </m:r>
                  </m:oMath>
                </a14:m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lvl="0"/>
                <a:r>
                  <a:rPr lang="en-US" sz="2400" b="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b="0" i="1"/>
                      <m:t>𝑦</m:t>
                    </m:r>
                    <m:r>
                      <a:rPr lang="en-US" sz="2400" b="0" i="1"/>
                      <m:t>=3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lvl="0"/>
                <a:r>
                  <a:rPr lang="en-US" sz="2400" dirty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𝑦</m:t>
                    </m:r>
                    <m:r>
                      <a:rPr lang="en-US" sz="2400" b="0" i="1"/>
                      <m:t>=2</m:t>
                    </m:r>
                    <m:r>
                      <a:rPr lang="en-US" sz="2400" b="0" i="1"/>
                      <m:t>𝑥</m:t>
                    </m:r>
                    <m:r>
                      <a:rPr lang="en-US" sz="2400" b="0" i="1"/>
                      <m:t>+3</m:t>
                    </m:r>
                  </m:oMath>
                </a14:m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lvl="0"/>
                <a:r>
                  <a:rPr lang="en-US" sz="2400" dirty="0"/>
                  <a:t>D</a:t>
                </a:r>
                <a:r>
                  <a:rPr lang="en-US" sz="2400" dirty="0" smtClean="0"/>
                  <a:t>. </a:t>
                </a:r>
                <a14:m>
                  <m:oMath xmlns:m="http://schemas.openxmlformats.org/officeDocument/2006/math">
                    <m:r>
                      <a:rPr lang="en-US" sz="2400" b="0" i="1"/>
                      <m:t>𝑦</m:t>
                    </m:r>
                    <m:r>
                      <a:rPr lang="en-US" sz="2400" b="0" i="1"/>
                      <m:t>=</m:t>
                    </m:r>
                    <m:r>
                      <a:rPr lang="en-US" sz="2400" b="0" i="1"/>
                      <m:t>𝑥</m:t>
                    </m:r>
                  </m:oMath>
                </a14:m>
                <a:r>
                  <a:rPr lang="en-US" sz="2400" dirty="0" smtClean="0"/>
                  <a:t>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872" t="-998" b="-1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0" y="1844041"/>
            <a:ext cx="2152650" cy="1517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All the ordered pairs in the table lie on the line given by the </a:t>
            </a:r>
            <a:r>
              <a:rPr lang="en-US" sz="2400" dirty="0" smtClean="0"/>
              <a:t>equation </a:t>
            </a:r>
            <a:r>
              <a:rPr lang="en-US" sz="2400" i="1" dirty="0" smtClean="0"/>
              <a:t>y </a:t>
            </a:r>
            <a:r>
              <a:rPr lang="en-US" sz="2400" dirty="0"/>
              <a:t>= 3</a:t>
            </a:r>
            <a:r>
              <a:rPr lang="en-US" sz="2400" i="1" dirty="0"/>
              <a:t>x </a:t>
            </a:r>
            <a:r>
              <a:rPr lang="en-US" sz="2400" dirty="0"/>
              <a:t>+ 4.</a:t>
            </a:r>
            <a:endParaRPr lang="en-US" sz="2400" b="1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" y="2133600"/>
            <a:ext cx="1675448" cy="1120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graph shows the line </a:t>
            </a:r>
            <a:r>
              <a:rPr lang="en-US" sz="2400" i="1" dirty="0"/>
              <a:t>y </a:t>
            </a:r>
            <a:r>
              <a:rPr lang="en-US" sz="2400" dirty="0"/>
              <a:t>= 2</a:t>
            </a:r>
            <a:r>
              <a:rPr lang="en-US" sz="2400" i="1" dirty="0"/>
              <a:t>x </a:t>
            </a:r>
            <a:r>
              <a:rPr lang="en-US" sz="2400" dirty="0"/>
              <a:t>+ 4?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    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             B.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       D.                                                                            </a:t>
            </a:r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 smtClean="0"/>
              <a:t>I</a:t>
            </a:r>
            <a:endParaRPr lang="en-US" sz="2400" dirty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IV 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89" y="2183287"/>
            <a:ext cx="1983005" cy="1180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343" y="2183287"/>
            <a:ext cx="2196976" cy="1180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89" y="3674500"/>
            <a:ext cx="1983005" cy="122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343" y="3737536"/>
            <a:ext cx="2196976" cy="11736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graph represents the equation </a:t>
            </a:r>
            <a:r>
              <a:rPr lang="en-US" sz="2400" i="1" dirty="0"/>
              <a:t>x </a:t>
            </a:r>
            <a:r>
              <a:rPr lang="en-US" sz="2400" dirty="0"/>
              <a:t>= -2</a:t>
            </a:r>
            <a:r>
              <a:rPr lang="en-US" sz="2400" i="1" dirty="0"/>
              <a:t>x</a:t>
            </a:r>
            <a:r>
              <a:rPr lang="en-US" sz="2400" dirty="0"/>
              <a:t>? </a:t>
            </a:r>
          </a:p>
          <a:p>
            <a:endParaRPr lang="en-US" sz="2400" dirty="0"/>
          </a:p>
          <a:p>
            <a:r>
              <a:rPr lang="en-US" sz="2400" dirty="0" smtClean="0"/>
              <a:t>A.                                                                             B.    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  D.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IV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951" y="2148213"/>
            <a:ext cx="1206912" cy="896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269" y="2300613"/>
            <a:ext cx="1072259" cy="896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951" y="3679065"/>
            <a:ext cx="1206912" cy="870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697" y="3480527"/>
            <a:ext cx="1203062" cy="1023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line is the graph of the equation = -</a:t>
            </a:r>
            <a:r>
              <a:rPr lang="en-US" sz="2400" i="1" dirty="0"/>
              <a:t>x </a:t>
            </a:r>
            <a:r>
              <a:rPr lang="en-US" sz="2400" dirty="0"/>
              <a:t>+ 3 ?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  <a:r>
              <a:rPr lang="en-US" sz="2400" dirty="0"/>
              <a:t>  </a:t>
            </a:r>
            <a:r>
              <a:rPr lang="en-US" sz="2400" dirty="0" smtClean="0"/>
              <a:t>                                                                            B.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  D.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IV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201" y="2424872"/>
            <a:ext cx="1514268" cy="1037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947" y="2424872"/>
            <a:ext cx="1422667" cy="1037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201" y="3796075"/>
            <a:ext cx="1514268" cy="111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945" y="3796074"/>
            <a:ext cx="1422669" cy="1112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graph has a positive slope? 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 </a:t>
            </a: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         B.  </a:t>
            </a:r>
          </a:p>
          <a:p>
            <a:r>
              <a:rPr lang="en-US" sz="2400" dirty="0" smtClean="0"/>
              <a:t>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 D.    </a:t>
            </a:r>
          </a:p>
          <a:p>
            <a:endParaRPr lang="en-US" sz="2400" dirty="0"/>
          </a:p>
          <a:p>
            <a:endParaRPr lang="en-US" sz="2400" dirty="0" smtClean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IV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74" y="2197842"/>
            <a:ext cx="1300162" cy="99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286" y="2197841"/>
            <a:ext cx="1245419" cy="99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74" y="3547767"/>
            <a:ext cx="1300162" cy="979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134" y="3547766"/>
            <a:ext cx="1267904" cy="9797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09708" cy="5220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What is the slope of a line that passes through points (5, −4) and (1, 0)?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L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L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LcPeriod"/>
                </a:pPr>
                <a14:m>
                  <m:oMath xmlns:m="http://schemas.openxmlformats.org/officeDocument/2006/math">
                    <m:r>
                      <a:rPr lang="en-US" sz="2400" i="0"/>
                      <m:t>1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L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L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i="0"/>
                          <m:t>2</m:t>
                        </m:r>
                      </m:num>
                      <m:den>
                        <m:r>
                          <a:rPr lang="en-US" sz="2400" i="0"/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L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LcPeriod"/>
                </a:pPr>
                <a14:m>
                  <m:oMath xmlns:m="http://schemas.openxmlformats.org/officeDocument/2006/math">
                    <m:r>
                      <a:rPr lang="en-US" sz="2400" i="0"/>
                      <m:t>−</m:t>
                    </m:r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i="0"/>
                          <m:t>4</m:t>
                        </m:r>
                      </m:num>
                      <m:den>
                        <m:r>
                          <a:rPr lang="en-US" sz="2400" i="0"/>
                          <m:t>6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09708" cy="5220916"/>
              </a:xfrm>
              <a:prstGeom prst="rect">
                <a:avLst/>
              </a:prstGeom>
              <a:blipFill rotWithShape="0">
                <a:blip r:embed="rId3"/>
                <a:stretch>
                  <a:fillRect l="-928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4255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is the </a:t>
                </a:r>
                <a:r>
                  <a:rPr lang="en-US" sz="2400" i="1" dirty="0"/>
                  <a:t>y</a:t>
                </a:r>
                <a:r>
                  <a:rPr lang="en-US" sz="2400" dirty="0"/>
                  <a:t>-intercept of the line whose equation is </a:t>
                </a:r>
                <a14:m>
                  <m:oMath xmlns:m="http://schemas.openxmlformats.org/officeDocument/2006/math">
                    <m:r>
                      <a:rPr lang="en-US" sz="2400" i="1"/>
                      <m:t>7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−3</m:t>
                    </m:r>
                    <m:r>
                      <a:rPr lang="en-US" sz="2400" i="1"/>
                      <m:t>𝑦</m:t>
                    </m:r>
                    <m:r>
                      <a:rPr lang="en-US" sz="2400" i="1"/>
                      <m:t>=42</m:t>
                    </m:r>
                  </m:oMath>
                </a14:m>
                <a:r>
                  <a:rPr lang="en-US" sz="2400" dirty="0"/>
                  <a:t>?</a:t>
                </a:r>
                <a:r>
                  <a:rPr lang="en-US" sz="2400" dirty="0" smtClean="0"/>
                  <a:t> </a:t>
                </a:r>
                <a:endParaRPr lang="en-US" sz="2400" b="1" dirty="0"/>
              </a:p>
              <a:p>
                <a:endParaRPr lang="en-US" sz="2400" dirty="0" smtClean="0"/>
              </a:p>
              <a:p>
                <a:pPr marL="342900" lvl="1" indent="-342900">
                  <a:buAutoNum type="alphaUcPeriod"/>
                </a:pPr>
                <a14:m>
                  <m:oMath xmlns:m="http://schemas.openxmlformats.org/officeDocument/2006/math">
                    <m:r>
                      <a:rPr lang="en-US" sz="2800" i="0"/>
                      <m:t>6</m:t>
                    </m:r>
                  </m:oMath>
                </a14:m>
                <a:endParaRPr lang="en-US" sz="2400" dirty="0" smtClean="0"/>
              </a:p>
              <a:p>
                <a:pPr marL="342900" lvl="1" indent="-342900">
                  <a:buAutoNum type="alphaUcPeriod"/>
                </a:pPr>
                <a:endParaRPr lang="en-US" sz="2400" dirty="0" smtClean="0"/>
              </a:p>
              <a:p>
                <a:pPr marL="342900" lvl="1" indent="-342900">
                  <a:buFontTx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i="0"/>
                          <m:t>7</m:t>
                        </m:r>
                      </m:num>
                      <m:den>
                        <m:r>
                          <a:rPr lang="en-US" sz="2400" i="0"/>
                          <m:t>3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342900" lvl="1" indent="-342900">
                  <a:buAutoNum type="alphaUcPeriod"/>
                </a:pPr>
                <a:endParaRPr lang="en-US" sz="2400" dirty="0" smtClean="0"/>
              </a:p>
              <a:p>
                <a:pPr marL="342900" lvl="1" indent="-342900">
                  <a:buFontTx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45</m:t>
                    </m:r>
                  </m:oMath>
                </a14:m>
                <a:endParaRPr lang="en-US" sz="2400" dirty="0"/>
              </a:p>
              <a:p>
                <a:pPr marL="342900" lvl="1" indent="-342900">
                  <a:buAutoNum type="alphaUcPeriod"/>
                </a:pPr>
                <a:endParaRPr lang="en-US" sz="2400" b="1" dirty="0"/>
              </a:p>
              <a:p>
                <a:pPr marL="342900" lvl="1" indent="-342900">
                  <a:buFontTx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−14</m:t>
                    </m:r>
                  </m:oMath>
                </a14:m>
                <a:endParaRPr lang="en-US" sz="2400" dirty="0"/>
              </a:p>
              <a:p>
                <a:pPr marL="342900" lvl="1" indent="-342900">
                  <a:buAutoNum type="alphaUcPeriod"/>
                </a:pPr>
                <a:endParaRPr lang="en-US" sz="16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4255780"/>
              </a:xfrm>
              <a:prstGeom prst="rect">
                <a:avLst/>
              </a:prstGeom>
              <a:blipFill rotWithShape="0">
                <a:blip r:embed="rId3"/>
                <a:stretch>
                  <a:fillRect l="-925" t="-1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42558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the slope of this equation </a:t>
                </a:r>
                <a14:m>
                  <m:oMath xmlns:m="http://schemas.openxmlformats.org/officeDocument/2006/math">
                    <m:r>
                      <a:rPr lang="en-US" sz="2400" b="0" i="1"/>
                      <m:t>3</m:t>
                    </m:r>
                    <m:r>
                      <a:rPr lang="en-US" sz="2400" b="0" i="1"/>
                      <m:t>𝑥</m:t>
                    </m:r>
                    <m:r>
                      <a:rPr lang="en-US" sz="2400" b="0" i="1"/>
                      <m:t>−4</m:t>
                    </m:r>
                    <m:r>
                      <a:rPr lang="en-US" sz="2400" b="0" i="1"/>
                      <m:t>𝑦</m:t>
                    </m:r>
                    <m:r>
                      <a:rPr lang="en-US" sz="2400" b="0" i="1"/>
                      <m:t>=8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/>
                  <a:t> </a:t>
                </a:r>
                <a:endParaRPr lang="en-US" sz="2400" dirty="0" smtClean="0"/>
              </a:p>
              <a:p>
                <a:pPr marL="514350" lvl="1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800" b="0" i="0"/>
                      <m:t>3</m:t>
                    </m:r>
                  </m:oMath>
                </a14:m>
                <a:endParaRPr lang="en-US" sz="2400" dirty="0" smtClean="0"/>
              </a:p>
              <a:p>
                <a:pPr lvl="1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−4</m:t>
                    </m:r>
                  </m:oMath>
                </a14:m>
                <a:endParaRPr lang="en-US" sz="2400" dirty="0"/>
              </a:p>
              <a:p>
                <a:pPr lvl="1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3</m:t>
                        </m:r>
                      </m:num>
                      <m:den>
                        <m:r>
                          <a:rPr lang="en-US" sz="2400" b="0" i="0"/>
                          <m:t>4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lvl="1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8</m:t>
                    </m:r>
                  </m:oMath>
                </a14:m>
                <a:endParaRPr lang="en-US" sz="2400" dirty="0"/>
              </a:p>
              <a:p>
                <a:pPr marL="0" lvl="1"/>
                <a:endParaRPr lang="en-US" sz="16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4255845"/>
              </a:xfrm>
              <a:prstGeom prst="rect">
                <a:avLst/>
              </a:prstGeom>
              <a:blipFill rotWithShape="0">
                <a:blip r:embed="rId3"/>
                <a:stretch>
                  <a:fillRect l="-842" t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9994</TotalTime>
  <Words>253</Words>
  <Application>Microsoft Office PowerPoint</Application>
  <PresentationFormat>Widescreen</PresentationFormat>
  <Paragraphs>152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215</cp:revision>
  <dcterms:created xsi:type="dcterms:W3CDTF">2015-02-19T09:01:21Z</dcterms:created>
  <dcterms:modified xsi:type="dcterms:W3CDTF">2015-07-24T12:42:32Z</dcterms:modified>
</cp:coreProperties>
</file>