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9" r:id="rId4"/>
    <p:sldId id="264" r:id="rId5"/>
    <p:sldId id="279" r:id="rId6"/>
    <p:sldId id="266" r:id="rId7"/>
    <p:sldId id="268" r:id="rId8"/>
    <p:sldId id="270" r:id="rId9"/>
    <p:sldId id="272" r:id="rId10"/>
    <p:sldId id="274" r:id="rId11"/>
    <p:sldId id="27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81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80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717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256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47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wmf"/><Relationship Id="rId5" Type="http://schemas.openxmlformats.org/officeDocument/2006/relationships/image" Target="../media/image43.wmf"/><Relationship Id="rId4" Type="http://schemas.openxmlformats.org/officeDocument/2006/relationships/image" Target="../media/image42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2.png"/><Relationship Id="rId7" Type="http://schemas.openxmlformats.org/officeDocument/2006/relationships/image" Target="../media/image1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Lesson22</a:t>
            </a: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1" y="1423759"/>
            <a:ext cx="1058029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Determine the domain (D) and range (R) of this graph.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  <a:r>
              <a:rPr lang="en-US" sz="2400" dirty="0"/>
              <a:t> </a:t>
            </a:r>
            <a:endParaRPr lang="en-US" sz="2400" dirty="0" smtClean="0"/>
          </a:p>
          <a:p>
            <a:r>
              <a:rPr lang="en-US" sz="2400" dirty="0" smtClean="0"/>
              <a:t>                </a:t>
            </a:r>
          </a:p>
          <a:p>
            <a:r>
              <a:rPr lang="en-US" sz="2400" dirty="0" smtClean="0"/>
              <a:t>B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smtClean="0"/>
              <a:t>C. 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  <a:r>
              <a:rPr lang="en-US" sz="2400" dirty="0"/>
              <a:t> </a:t>
            </a:r>
            <a:r>
              <a:rPr lang="en-US" sz="2400" dirty="0" smtClean="0"/>
              <a:t>  </a:t>
            </a:r>
            <a:endParaRPr lang="en-US" sz="2400" dirty="0"/>
          </a:p>
          <a:p>
            <a:r>
              <a:rPr lang="en-US" sz="2400" dirty="0" smtClean="0"/>
              <a:t> </a:t>
            </a:r>
            <a:endParaRPr lang="en-US" sz="2400" dirty="0"/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1" y="1981200"/>
            <a:ext cx="2604135" cy="150304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152" y="4075607"/>
            <a:ext cx="2942273" cy="328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152" y="4830184"/>
            <a:ext cx="3749993" cy="330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152" y="5580180"/>
            <a:ext cx="3749993" cy="339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152" y="6339339"/>
            <a:ext cx="2942273" cy="3053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977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Question </a:t>
            </a:r>
            <a:r>
              <a:rPr lang="en-US" sz="2400" smtClean="0">
                <a:solidFill>
                  <a:schemeClr val="bg1"/>
                </a:solidFill>
              </a:rPr>
              <a:t>10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0" y="1423759"/>
            <a:ext cx="11180269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Identify the intervals where the function is changing as constant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 smtClean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  <a:r>
              <a:rPr lang="en-US" sz="2400" dirty="0"/>
              <a:t> </a:t>
            </a:r>
            <a:r>
              <a:rPr lang="en-US" sz="2400" dirty="0" smtClean="0"/>
              <a:t>  </a:t>
            </a:r>
            <a:endParaRPr lang="en-US" sz="2400" dirty="0"/>
          </a:p>
          <a:p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98" y="1828801"/>
            <a:ext cx="3260502" cy="1691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842" y="4019956"/>
            <a:ext cx="840106" cy="372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842" y="4794250"/>
            <a:ext cx="908571" cy="3244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842" y="5500413"/>
            <a:ext cx="908571" cy="3315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842" y="6372355"/>
            <a:ext cx="908571" cy="321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30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1570" y="1415299"/>
            <a:ext cx="105097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diagram shows the relationship between number of players on a team and </a:t>
            </a:r>
            <a:r>
              <a:rPr lang="en-US" sz="2400" dirty="0" smtClean="0"/>
              <a:t>different </a:t>
            </a:r>
            <a:r>
              <a:rPr lang="en-US" sz="2400" dirty="0"/>
              <a:t>sports. This is a function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 </a:t>
            </a:r>
            <a:endParaRPr lang="en-US" sz="2400" b="1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True 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False </a:t>
            </a:r>
            <a:endParaRPr lang="en-US" sz="2400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635952" y="2316480"/>
            <a:ext cx="4164648" cy="2042477"/>
            <a:chOff x="0" y="0"/>
            <a:chExt cx="3737113" cy="2713383"/>
          </a:xfrm>
        </p:grpSpPr>
        <p:grpSp>
          <p:nvGrpSpPr>
            <p:cNvPr id="8" name="Group 7"/>
            <p:cNvGrpSpPr/>
            <p:nvPr/>
          </p:nvGrpSpPr>
          <p:grpSpPr>
            <a:xfrm>
              <a:off x="0" y="0"/>
              <a:ext cx="3737113" cy="2713383"/>
              <a:chOff x="-560623" y="-1"/>
              <a:chExt cx="3903596" cy="2652868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-560623" y="0"/>
                <a:ext cx="1713562" cy="2652840"/>
              </a:xfrm>
              <a:prstGeom prst="ellipse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lnSpc>
                    <a:spcPct val="106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5</a:t>
                </a:r>
                <a:endParaRPr lang="en-US" sz="1100">
                  <a:effectLst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ctr">
                  <a:lnSpc>
                    <a:spcPct val="106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6</a:t>
                </a:r>
                <a:endParaRPr lang="en-US" sz="1100">
                  <a:effectLst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ctr">
                  <a:lnSpc>
                    <a:spcPct val="106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9</a:t>
                </a:r>
                <a:endParaRPr lang="en-US" sz="1100">
                  <a:effectLst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ctr">
                  <a:lnSpc>
                    <a:spcPct val="106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11</a:t>
                </a:r>
                <a:endParaRPr lang="en-US" sz="1100">
                  <a:effectLst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1570380" y="-1"/>
                <a:ext cx="1772593" cy="2652868"/>
              </a:xfrm>
              <a:prstGeom prst="ellipse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lnSpc>
                    <a:spcPct val="106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 dirty="0"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Baseball</a:t>
                </a:r>
                <a:endParaRPr lang="en-US" sz="1100" dirty="0">
                  <a:effectLst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ctr">
                  <a:lnSpc>
                    <a:spcPct val="106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 dirty="0"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Basketball</a:t>
                </a:r>
                <a:endParaRPr lang="en-US" sz="1100" dirty="0">
                  <a:effectLst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ctr">
                  <a:lnSpc>
                    <a:spcPct val="106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 dirty="0"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Volleyball</a:t>
                </a:r>
                <a:endParaRPr lang="en-US" sz="1100" dirty="0">
                  <a:effectLst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ctr">
                  <a:lnSpc>
                    <a:spcPct val="106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 dirty="0"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Hockey</a:t>
                </a:r>
                <a:endParaRPr lang="en-US" sz="1100" dirty="0">
                  <a:effectLst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ctr">
                  <a:lnSpc>
                    <a:spcPct val="106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800" b="1" dirty="0"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Soccer</a:t>
                </a:r>
                <a:endParaRPr lang="en-US" sz="1100" dirty="0">
                  <a:effectLst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" name="Straight Arrow Connector 12"/>
              <p:cNvCxnSpPr/>
              <p:nvPr/>
            </p:nvCxnSpPr>
            <p:spPr>
              <a:xfrm>
                <a:off x="361268" y="743704"/>
                <a:ext cx="1611293" cy="26690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>
                <a:off x="417642" y="1082306"/>
                <a:ext cx="1554826" cy="24991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>
                <a:off x="361234" y="1082296"/>
                <a:ext cx="1569523" cy="67653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 flipV="1">
                <a:off x="326436" y="621917"/>
                <a:ext cx="1604229" cy="90107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Straight Arrow Connector 9"/>
            <p:cNvCxnSpPr/>
            <p:nvPr/>
          </p:nvCxnSpPr>
          <p:spPr>
            <a:xfrm>
              <a:off x="993913" y="1928191"/>
              <a:ext cx="1510748" cy="2390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57650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Which of the following sets is a Function? </a:t>
            </a:r>
            <a:br>
              <a:rPr lang="en-US" sz="2400" dirty="0"/>
            </a:br>
            <a:endParaRPr lang="en-US" sz="2400" dirty="0" smtClean="0"/>
          </a:p>
          <a:p>
            <a:r>
              <a:rPr lang="en-US" sz="2400" dirty="0" smtClean="0"/>
              <a:t>                                                                                   </a:t>
            </a:r>
          </a:p>
          <a:p>
            <a:endParaRPr lang="en-US" sz="2400" dirty="0" smtClean="0"/>
          </a:p>
          <a:p>
            <a:r>
              <a:rPr lang="en-US" sz="2400" dirty="0" smtClean="0"/>
              <a:t>A.                                                                                        B.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C.                                                                                         D.</a:t>
            </a:r>
            <a:endParaRPr lang="en-US" sz="2400" dirty="0"/>
          </a:p>
          <a:p>
            <a:pPr marL="457200" indent="-457200">
              <a:buAutoNum type="alphaUcPeriod" startAt="3"/>
            </a:pPr>
            <a:endParaRPr lang="en-US" sz="2400" dirty="0" smtClean="0"/>
          </a:p>
          <a:p>
            <a:pPr marL="457200" lvl="0" indent="-457200">
              <a:buFont typeface="+mj-lt"/>
              <a:buAutoNum type="alphaLcPeriod"/>
            </a:pPr>
            <a:r>
              <a:rPr lang="en-US" sz="2400" dirty="0"/>
              <a:t>I</a:t>
            </a:r>
          </a:p>
          <a:p>
            <a:pPr marL="457200" lvl="0" indent="-457200">
              <a:buFont typeface="+mj-lt"/>
              <a:buAutoNum type="alphaLcPeriod"/>
            </a:pPr>
            <a:r>
              <a:rPr lang="en-US" sz="2400" dirty="0"/>
              <a:t>II</a:t>
            </a:r>
          </a:p>
          <a:p>
            <a:pPr marL="457200" lvl="0" indent="-457200">
              <a:buFont typeface="+mj-lt"/>
              <a:buAutoNum type="alphaLcPeriod"/>
            </a:pPr>
            <a:r>
              <a:rPr lang="en-US" sz="2400" dirty="0"/>
              <a:t>III</a:t>
            </a:r>
          </a:p>
          <a:p>
            <a:pPr marL="457200" lvl="0" indent="-457200">
              <a:buFont typeface="+mj-lt"/>
              <a:buAutoNum type="alphaLcPeriod"/>
            </a:pPr>
            <a:r>
              <a:rPr lang="en-US" sz="2400" dirty="0"/>
              <a:t>IV</a:t>
            </a:r>
          </a:p>
          <a:p>
            <a:endParaRPr lang="en-US" sz="2400" dirty="0"/>
          </a:p>
          <a:p>
            <a:pPr marL="457200" indent="-457200">
              <a:buAutoNum type="alphaUcPeriod" startAt="3"/>
            </a:pPr>
            <a:endParaRPr lang="en-US" sz="2400" dirty="0" smtClean="0"/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665" y="2096671"/>
            <a:ext cx="2110457" cy="1244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0510" y="2096010"/>
            <a:ext cx="1896341" cy="1238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955" y="3512881"/>
            <a:ext cx="1708130" cy="1472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400" y="3663026"/>
            <a:ext cx="1733394" cy="14720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960" y="1423759"/>
            <a:ext cx="1145508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Which of these relations choices represent a function?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      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2926080"/>
            <a:ext cx="2450783" cy="4029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2230580"/>
            <a:ext cx="2450783" cy="436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3672013"/>
            <a:ext cx="2450783" cy="3971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4372896"/>
            <a:ext cx="2450783" cy="4124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61268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Given the </a:t>
                </a:r>
                <a:r>
                  <a:rPr lang="en-US" sz="2400" dirty="0" smtClean="0"/>
                  <a:t>relation</a:t>
                </a:r>
                <a14:m>
                  <m:oMath xmlns:m="http://schemas.openxmlformats.org/officeDocument/2006/math">
                    <m:r>
                      <a:rPr lang="en-US" sz="2400" i="1"/>
                      <m:t>𝐷</m:t>
                    </m:r>
                    <m:r>
                      <a:rPr lang="en-US" sz="2400" i="1"/>
                      <m:t>={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6, 4</m:t>
                        </m:r>
                      </m:e>
                    </m:d>
                    <m:r>
                      <a:rPr lang="en-US" sz="2400" i="1"/>
                      <m:t>, 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8,−1</m:t>
                        </m:r>
                      </m:e>
                    </m:d>
                    <m:r>
                      <a:rPr lang="en-US" sz="2400" i="1"/>
                      <m:t>, 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𝑥</m:t>
                        </m:r>
                        <m:r>
                          <a:rPr lang="en-US" sz="2400" i="1"/>
                          <m:t>, 7</m:t>
                        </m:r>
                      </m:e>
                    </m:d>
                    <m:r>
                      <a:rPr lang="en-US" sz="2400" i="1"/>
                      <m:t>, 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−3, −6</m:t>
                        </m:r>
                      </m:e>
                    </m:d>
                    <m:r>
                      <a:rPr lang="en-US" sz="2400" i="1"/>
                      <m:t>}</m:t>
                    </m:r>
                  </m:oMath>
                </a14:m>
                <a:r>
                  <a:rPr lang="en-US" sz="2400" dirty="0"/>
                  <a:t>. 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Which </a:t>
                </a:r>
                <a:r>
                  <a:rPr lang="en-US" sz="2400" dirty="0"/>
                  <a:t>of the following values for </a:t>
                </a:r>
                <a:r>
                  <a:rPr lang="en-US" sz="2400" i="1" dirty="0"/>
                  <a:t>x</a:t>
                </a:r>
                <a:r>
                  <a:rPr lang="en-US" sz="2400" dirty="0"/>
                  <a:t> will make relation D a function? </a:t>
                </a:r>
                <a:r>
                  <a:rPr lang="en-US" sz="2400" dirty="0" smtClean="0"/>
                  <a:t> 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A.</a:t>
                </a:r>
                <a:r>
                  <a:rPr lang="en-US" sz="2400" dirty="0"/>
                  <a:t> </a:t>
                </a:r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  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C.  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D.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61268" cy="3785652"/>
              </a:xfrm>
              <a:prstGeom prst="rect">
                <a:avLst/>
              </a:prstGeom>
              <a:blipFill rotWithShape="0">
                <a:blip r:embed="rId3"/>
                <a:stretch>
                  <a:fillRect l="-843" t="-1288" r="-685" b="-27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7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0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147" y="2552975"/>
            <a:ext cx="420053" cy="3731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006" y="3316585"/>
            <a:ext cx="374333" cy="384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690" y="3976733"/>
            <a:ext cx="270510" cy="3842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690" y="4751499"/>
            <a:ext cx="412433" cy="3663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56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4698" y="1484719"/>
            <a:ext cx="1132246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Which relation is </a:t>
            </a:r>
            <a:r>
              <a:rPr lang="en-US" sz="2400" b="1" dirty="0"/>
              <a:t>not</a:t>
            </a:r>
            <a:r>
              <a:rPr lang="en-US" sz="2400" dirty="0"/>
              <a:t> a function?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   </a:t>
            </a:r>
          </a:p>
          <a:p>
            <a:endParaRPr lang="en-US" sz="2400" dirty="0"/>
          </a:p>
          <a:p>
            <a:r>
              <a:rPr lang="en-US" sz="2400" dirty="0" smtClean="0"/>
              <a:t>B.   </a:t>
            </a:r>
          </a:p>
          <a:p>
            <a:endParaRPr lang="en-US" sz="2400" dirty="0"/>
          </a:p>
          <a:p>
            <a:r>
              <a:rPr lang="en-US" sz="2400" dirty="0" smtClean="0"/>
              <a:t>C.               </a:t>
            </a:r>
            <a:br>
              <a:rPr lang="en-US" sz="2400" dirty="0" smtClean="0"/>
            </a:br>
            <a:endParaRPr lang="en-US" sz="2400" dirty="0"/>
          </a:p>
          <a:p>
            <a:r>
              <a:rPr lang="en-US" sz="2400" dirty="0" smtClean="0"/>
              <a:t>D.</a:t>
            </a:r>
            <a:endParaRPr lang="en-US" sz="2400" dirty="0"/>
          </a:p>
        </p:txBody>
      </p:sp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2286000"/>
            <a:ext cx="2714626" cy="387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2987041"/>
            <a:ext cx="2714626" cy="376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3677227"/>
            <a:ext cx="2714626" cy="3699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4488317"/>
            <a:ext cx="2714626" cy="3768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050970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Identify the range of this relation.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5885045" y="3167390"/>
            <a:ext cx="2840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98" y="1900535"/>
            <a:ext cx="2102262" cy="14522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207" y="3690610"/>
            <a:ext cx="1342073" cy="390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207" y="4418617"/>
            <a:ext cx="1448753" cy="390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207" y="5146624"/>
            <a:ext cx="1342073" cy="370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207" y="5885844"/>
            <a:ext cx="1750696" cy="3901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05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1" y="1423759"/>
            <a:ext cx="1054284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Determine the range of the following relation.</a:t>
            </a:r>
            <a:endParaRPr lang="en-US" sz="2400" b="1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   </a:t>
            </a:r>
          </a:p>
          <a:p>
            <a:endParaRPr lang="en-US" sz="2400" dirty="0"/>
          </a:p>
          <a:p>
            <a:r>
              <a:rPr lang="en-US" sz="2400" dirty="0" smtClean="0"/>
              <a:t>B.          </a:t>
            </a:r>
          </a:p>
          <a:p>
            <a:endParaRPr lang="en-US" sz="2400" dirty="0"/>
          </a:p>
          <a:p>
            <a:r>
              <a:rPr lang="en-US" sz="2400" dirty="0" smtClean="0"/>
              <a:t>C.    </a:t>
            </a:r>
          </a:p>
          <a:p>
            <a:endParaRPr lang="en-US" sz="2400" dirty="0"/>
          </a:p>
          <a:p>
            <a:r>
              <a:rPr lang="en-US" sz="2400" dirty="0" smtClean="0"/>
              <a:t>D.           </a:t>
            </a:r>
            <a:endParaRPr lang="en-US" sz="2400" dirty="0"/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1" y="1860233"/>
            <a:ext cx="2425066" cy="1827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216" y="4055248"/>
            <a:ext cx="821055" cy="357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400" y="4779602"/>
            <a:ext cx="908685" cy="3876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306" y="5503956"/>
            <a:ext cx="864871" cy="3939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306" y="6234562"/>
            <a:ext cx="820103" cy="3724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811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6516" y="1398539"/>
            <a:ext cx="1158068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Use the vertical line test to determine which of the following is a function? 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                                                                                    B.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C.                                                                                    D.                                                                           </a:t>
            </a:r>
          </a:p>
          <a:p>
            <a:r>
              <a:rPr lang="en-US" sz="2400" dirty="0" smtClean="0"/>
              <a:t>     </a:t>
            </a:r>
          </a:p>
          <a:p>
            <a:pPr marL="457200" lvl="0" indent="-457200">
              <a:buFont typeface="+mj-lt"/>
              <a:buAutoNum type="alphaLcPeriod"/>
            </a:pPr>
            <a:r>
              <a:rPr lang="en-US" sz="2400" dirty="0"/>
              <a:t>I</a:t>
            </a:r>
          </a:p>
          <a:p>
            <a:pPr marL="457200" lvl="0" indent="-457200">
              <a:buFont typeface="+mj-lt"/>
              <a:buAutoNum type="alphaLcPeriod"/>
            </a:pPr>
            <a:r>
              <a:rPr lang="en-US" sz="2400" dirty="0"/>
              <a:t>II</a:t>
            </a:r>
          </a:p>
          <a:p>
            <a:pPr marL="457200" lvl="0" indent="-457200">
              <a:buFont typeface="+mj-lt"/>
              <a:buAutoNum type="alphaLcPeriod"/>
            </a:pPr>
            <a:r>
              <a:rPr lang="en-US" sz="2400" dirty="0"/>
              <a:t>III</a:t>
            </a:r>
          </a:p>
          <a:p>
            <a:pPr marL="457200" lvl="0" indent="-457200">
              <a:buFont typeface="+mj-lt"/>
              <a:buAutoNum type="alphaLcPeriod"/>
            </a:pPr>
            <a:r>
              <a:rPr lang="en-US" sz="2400" dirty="0"/>
              <a:t>IV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                                                </a:t>
            </a:r>
            <a:endParaRPr lang="en-US" sz="2400" dirty="0"/>
          </a:p>
        </p:txBody>
      </p:sp>
      <p:pic>
        <p:nvPicPr>
          <p:cNvPr id="19" name="Picture 1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8416" y="2174521"/>
            <a:ext cx="1332368" cy="1076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058" y="2152857"/>
            <a:ext cx="1331717" cy="1005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8718" y="3594986"/>
            <a:ext cx="1333669" cy="1100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2007" y="3607411"/>
            <a:ext cx="1197050" cy="10409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004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9947</TotalTime>
  <Words>223</Words>
  <Application>Microsoft Office PowerPoint</Application>
  <PresentationFormat>Widescreen</PresentationFormat>
  <Paragraphs>165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 Unicode MS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Shrikant Gadewar</cp:lastModifiedBy>
  <cp:revision>216</cp:revision>
  <dcterms:created xsi:type="dcterms:W3CDTF">2015-02-19T09:01:21Z</dcterms:created>
  <dcterms:modified xsi:type="dcterms:W3CDTF">2015-07-24T11:52:18Z</dcterms:modified>
</cp:coreProperties>
</file>