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79" r:id="rId6"/>
    <p:sldId id="266" r:id="rId7"/>
    <p:sldId id="268" r:id="rId8"/>
    <p:sldId id="270" r:id="rId9"/>
    <p:sldId id="272" r:id="rId10"/>
    <p:sldId id="274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81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717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25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47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21.png"/><Relationship Id="rId7" Type="http://schemas.openxmlformats.org/officeDocument/2006/relationships/image" Target="../media/image25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7" Type="http://schemas.openxmlformats.org/officeDocument/2006/relationships/image" Target="../media/image36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Lesson21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             or  </a:t>
                </a:r>
              </a:p>
              <a:p>
                <a:r>
                  <a:rPr lang="en-US" sz="2400" dirty="0" smtClean="0"/>
                  <a:t>                </a:t>
                </a:r>
              </a:p>
              <a:p>
                <a:r>
                  <a:rPr lang="en-US" sz="2400" dirty="0" smtClean="0"/>
                  <a:t>B.</a:t>
                </a:r>
              </a:p>
              <a:p>
                <a:endParaRPr lang="en-US" sz="2400" dirty="0" smtClean="0"/>
              </a:p>
              <a:p>
                <a:pPr lvl="0"/>
                <a:r>
                  <a:rPr lang="en-US" sz="2400" dirty="0" smtClean="0"/>
                  <a:t>C.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400" b="1" i="1"/>
                      <m:t>∅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lvl="0"/>
                <a:r>
                  <a:rPr lang="en-US" sz="2400" dirty="0" smtClean="0"/>
                  <a:t>D.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/>
                      <m:t>(−∞, ∞)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 smtClean="0"/>
                  <a:t>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4154984"/>
              </a:xfrm>
              <a:prstGeom prst="rect">
                <a:avLst/>
              </a:prstGeom>
              <a:blipFill rotWithShape="0">
                <a:blip r:embed="rId3"/>
                <a:stretch>
                  <a:fillRect l="-9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1" y="1423759"/>
            <a:ext cx="1822133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855" y="2209800"/>
            <a:ext cx="644843" cy="319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5548" y="2209800"/>
            <a:ext cx="582930" cy="334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855" y="2993573"/>
            <a:ext cx="926783" cy="3190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97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5632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Solve</a:t>
                </a:r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</a:t>
                </a:r>
              </a:p>
              <a:p>
                <a:endParaRPr lang="en-US" sz="2400" dirty="0"/>
              </a:p>
              <a:p>
                <a:pPr lvl="0"/>
                <a:r>
                  <a:rPr lang="en-US" sz="2400" dirty="0" smtClean="0"/>
                  <a:t>B.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  </m:t>
                    </m:r>
                    <m:r>
                      <a:rPr lang="en-US" sz="2400" i="1"/>
                      <m:t>(−∞, ∞)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C.</a:t>
                </a:r>
              </a:p>
              <a:p>
                <a:endParaRPr lang="en-US" sz="2400" dirty="0"/>
              </a:p>
              <a:p>
                <a:pPr lvl="0"/>
                <a:r>
                  <a:rPr lang="en-US" sz="2400" dirty="0" smtClean="0"/>
                  <a:t>D.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en-US" sz="2400" b="1" i="1"/>
                      <m:t>∅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 smtClean="0"/>
                  <a:t> </a:t>
                </a:r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5632311"/>
              </a:xfrm>
              <a:prstGeom prst="rect">
                <a:avLst/>
              </a:prstGeom>
              <a:blipFill rotWithShape="0">
                <a:blip r:embed="rId3"/>
                <a:stretch>
                  <a:fillRect l="-872" t="-8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145" y="1469479"/>
            <a:ext cx="1621156" cy="426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4" y="2225040"/>
            <a:ext cx="1773556" cy="387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4" y="3696994"/>
            <a:ext cx="1128304" cy="381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30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31570" y="1415299"/>
                <a:ext cx="10509708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Solve</a:t>
                </a:r>
                <a:endParaRPr lang="en-US" sz="2400" b="1" dirty="0" smtClean="0"/>
              </a:p>
              <a:p>
                <a:endParaRPr lang="en-US" sz="2400" dirty="0" smtClean="0"/>
              </a:p>
              <a:p>
                <a:pPr lvl="0"/>
                <a:r>
                  <a:rPr lang="en-US" sz="2400" b="0" dirty="0" smtClean="0"/>
                  <a:t>A.  </a:t>
                </a:r>
                <a14:m>
                  <m:oMath xmlns:m="http://schemas.openxmlformats.org/officeDocument/2006/math">
                    <m:r>
                      <a:rPr lang="en-US" sz="2400" b="0" i="0"/>
                      <m:t>−5≤</m:t>
                    </m:r>
                    <m:r>
                      <m:rPr>
                        <m:sty m:val="p"/>
                      </m:rPr>
                      <a:rPr lang="en-US" sz="2400" b="0" i="0"/>
                      <m:t>x</m:t>
                    </m:r>
                    <m:r>
                      <a:rPr lang="en-US" sz="2400" b="0" i="0"/>
                      <m:t>≤−1</m:t>
                    </m:r>
                  </m:oMath>
                </a14:m>
                <a:endParaRPr lang="en-US" sz="2400" dirty="0" smtClean="0"/>
              </a:p>
              <a:p>
                <a:pPr lvl="0"/>
                <a:endParaRPr lang="en-US" sz="2400" dirty="0"/>
              </a:p>
              <a:p>
                <a:pPr lvl="0"/>
                <a:r>
                  <a:rPr lang="en-US" sz="2400" b="0" dirty="0"/>
                  <a:t>B</a:t>
                </a:r>
                <a:r>
                  <a:rPr lang="en-US" sz="2400" b="0" dirty="0" smtClean="0"/>
                  <a:t>.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x</m:t>
                    </m:r>
                    <m:r>
                      <a:rPr lang="en-US" sz="2400" b="0" i="0"/>
                      <m:t>≤−5 </m:t>
                    </m:r>
                    <m:r>
                      <m:rPr>
                        <m:sty m:val="p"/>
                      </m:rPr>
                      <a:rPr lang="en-US" sz="2400" b="0" i="0"/>
                      <m:t>and</m:t>
                    </m:r>
                    <m:r>
                      <a:rPr lang="en-US" sz="2400" b="0" i="0"/>
                      <m:t>  </m:t>
                    </m:r>
                    <m:r>
                      <m:rPr>
                        <m:sty m:val="p"/>
                      </m:rPr>
                      <a:rPr lang="en-US" sz="2400" b="0" i="0"/>
                      <m:t>x</m:t>
                    </m:r>
                    <m:r>
                      <a:rPr lang="en-US" sz="2400" b="0" i="0"/>
                      <m:t>≥−1</m:t>
                    </m:r>
                  </m:oMath>
                </a14:m>
                <a:endParaRPr lang="en-US" sz="2400" dirty="0" smtClean="0"/>
              </a:p>
              <a:p>
                <a:pPr lvl="0"/>
                <a:endParaRPr lang="en-US" sz="2400" dirty="0"/>
              </a:p>
              <a:p>
                <a:pPr lvl="0"/>
                <a:r>
                  <a:rPr lang="en-US" sz="2400" b="0" dirty="0"/>
                  <a:t>C</a:t>
                </a:r>
                <a:r>
                  <a:rPr lang="en-US" sz="2400" b="0" dirty="0" smtClean="0"/>
                  <a:t>.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x</m:t>
                    </m:r>
                    <m:r>
                      <a:rPr lang="en-US" sz="2400" b="0" i="0"/>
                      <m:t>≥−5</m:t>
                    </m:r>
                  </m:oMath>
                </a14:m>
                <a:endParaRPr lang="en-US" sz="2400" dirty="0" smtClean="0"/>
              </a:p>
              <a:p>
                <a:pPr lvl="0"/>
                <a:endParaRPr lang="en-US" sz="2400" dirty="0"/>
              </a:p>
              <a:p>
                <a:pPr lvl="0"/>
                <a:r>
                  <a:rPr lang="en-US" sz="2400" b="0" dirty="0"/>
                  <a:t>D</a:t>
                </a:r>
                <a:r>
                  <a:rPr lang="en-US" sz="2400" b="0" dirty="0" smtClean="0"/>
                  <a:t>.  </a:t>
                </a:r>
                <a14:m>
                  <m:oMath xmlns:m="http://schemas.openxmlformats.org/officeDocument/2006/math">
                    <m:r>
                      <a:rPr lang="en-US" sz="2400" b="0" i="0"/>
                      <m:t>∅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70" y="1415299"/>
                <a:ext cx="10509708" cy="3785652"/>
              </a:xfrm>
              <a:prstGeom prst="rect">
                <a:avLst/>
              </a:prstGeom>
              <a:blipFill rotWithShape="0">
                <a:blip r:embed="rId3"/>
                <a:stretch>
                  <a:fillRect l="-928" t="-12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770" y="1394609"/>
            <a:ext cx="2281150" cy="5006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6508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Solve </a:t>
                </a:r>
                <a:r>
                  <a:rPr lang="en-US" sz="2400" dirty="0"/>
                  <a:t/>
                </a:r>
                <a:br>
                  <a:rPr lang="en-US" sz="2400" dirty="0"/>
                </a:br>
                <a:endParaRPr lang="en-US" sz="2400" dirty="0" smtClean="0"/>
              </a:p>
              <a:p>
                <a:pPr lvl="0"/>
                <a:r>
                  <a:rPr lang="en-US" sz="2400" dirty="0" smtClean="0"/>
                  <a:t>A</a:t>
                </a:r>
                <a:r>
                  <a:rPr lang="en-US" sz="2400" dirty="0" smtClean="0"/>
                  <a:t>.    </a:t>
                </a:r>
                <a14:m>
                  <m:oMath xmlns:m="http://schemas.openxmlformats.org/officeDocument/2006/math">
                    <m:r>
                      <a:rPr lang="en-US" sz="2400" b="1" i="1"/>
                      <m:t>∅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 smtClean="0"/>
                  <a:t>B.  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C. 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D.</a:t>
                </a:r>
                <a:br>
                  <a:rPr lang="en-US" sz="2400" dirty="0" smtClean="0"/>
                </a:br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6508" cy="3785652"/>
              </a:xfrm>
              <a:prstGeom prst="rect">
                <a:avLst/>
              </a:prstGeom>
              <a:blipFill rotWithShape="0">
                <a:blip r:embed="rId3"/>
                <a:stretch>
                  <a:fillRect l="-843" t="-12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578" y="1438999"/>
            <a:ext cx="2120266" cy="487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294" y="2962793"/>
            <a:ext cx="1205866" cy="372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294" y="3697512"/>
            <a:ext cx="1205866" cy="360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294" y="4307269"/>
            <a:ext cx="1849756" cy="472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5632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Solve</a:t>
                </a:r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A.</a:t>
                </a:r>
              </a:p>
              <a:p>
                <a:endParaRPr lang="en-US" sz="2400" dirty="0"/>
              </a:p>
              <a:p>
                <a:pPr lvl="0"/>
                <a:r>
                  <a:rPr lang="en-US" sz="2400" dirty="0" smtClean="0"/>
                  <a:t>B. </a:t>
                </a:r>
                <a14:m>
                  <m:oMath xmlns:m="http://schemas.openxmlformats.org/officeDocument/2006/math">
                    <m:r>
                      <a:rPr lang="en-US" sz="2400" i="1"/>
                      <m:t>(−∞, ∞)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 smtClean="0"/>
                  <a:t>C.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D.</a:t>
                </a:r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5632311"/>
              </a:xfrm>
              <a:prstGeom prst="rect">
                <a:avLst/>
              </a:prstGeom>
              <a:blipFill rotWithShape="0">
                <a:blip r:embed="rId3"/>
                <a:stretch>
                  <a:fillRect l="-798" t="-8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640" y="1393279"/>
            <a:ext cx="2069783" cy="670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735" y="2195688"/>
            <a:ext cx="458153" cy="404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735" y="3730482"/>
            <a:ext cx="1291590" cy="319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735" y="4450080"/>
            <a:ext cx="1291590" cy="3195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61268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400" dirty="0" smtClean="0"/>
              </a:p>
              <a:p>
                <a:endParaRPr lang="en-US" sz="2400" dirty="0" smtClean="0"/>
              </a:p>
              <a:p>
                <a:pPr lvl="0"/>
                <a:r>
                  <a:rPr lang="en-US" sz="2400" b="0" dirty="0" smtClean="0"/>
                  <a:t>A.  </a:t>
                </a:r>
                <a14:m>
                  <m:oMath xmlns:m="http://schemas.openxmlformats.org/officeDocument/2006/math">
                    <m:r>
                      <a:rPr lang="en-US" sz="2400" b="0" i="1"/>
                      <m:t>−6≤</m:t>
                    </m:r>
                    <m:r>
                      <a:rPr lang="en-US" sz="2400" b="0" i="1"/>
                      <m:t>𝑥</m:t>
                    </m:r>
                    <m:r>
                      <a:rPr lang="en-US" sz="2400" b="0"/>
                      <m:t>≤</m:t>
                    </m:r>
                    <m:r>
                      <a:rPr lang="en-US" sz="2400" b="0" i="1"/>
                      <m:t>12</m:t>
                    </m:r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lvl="0"/>
                <a:r>
                  <a:rPr lang="en-US" sz="2400" dirty="0" smtClean="0"/>
                  <a:t>B.   </a:t>
                </a:r>
                <a14:m>
                  <m:oMath xmlns:m="http://schemas.openxmlformats.org/officeDocument/2006/math">
                    <m:r>
                      <a:rPr lang="en-US" sz="2400" i="1"/>
                      <m:t>𝑥</m:t>
                    </m:r>
                    <m:r>
                      <a:rPr lang="en-US" sz="2400" i="1"/>
                      <m:t>≤−6   </m:t>
                    </m:r>
                    <m:r>
                      <a:rPr lang="en-US" sz="2400" i="1"/>
                      <m:t>𝑜𝑟</m:t>
                    </m:r>
                    <m:r>
                      <a:rPr lang="en-US" sz="2400" i="1"/>
                      <m:t>  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≥12</m:t>
                    </m:r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lvl="0"/>
                <a:r>
                  <a:rPr lang="en-US" sz="2400" dirty="0" smtClean="0"/>
                  <a:t>C.  </a:t>
                </a:r>
                <a14:m>
                  <m:oMath xmlns:m="http://schemas.openxmlformats.org/officeDocument/2006/math">
                    <m:r>
                      <a:rPr lang="en-US" sz="2400" i="0"/>
                      <m:t>(−∞, ∞</m:t>
                    </m:r>
                    <m:r>
                      <a:rPr lang="en-US" sz="2400" i="1"/>
                      <m:t>)</m:t>
                    </m:r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lvl="0"/>
                <a:r>
                  <a:rPr lang="en-US" sz="2400" b="0" dirty="0" smtClean="0"/>
                  <a:t>D.  </a:t>
                </a:r>
                <a14:m>
                  <m:oMath xmlns:m="http://schemas.openxmlformats.org/officeDocument/2006/math">
                    <m:r>
                      <a:rPr lang="en-US" sz="2400" b="0" i="0"/>
                      <m:t>∅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61268" cy="3785652"/>
              </a:xfrm>
              <a:prstGeom prst="rect">
                <a:avLst/>
              </a:prstGeom>
              <a:blipFill rotWithShape="0">
                <a:blip r:embed="rId3"/>
                <a:stretch>
                  <a:fillRect l="-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7" name="Picture 1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2" y="1423759"/>
            <a:ext cx="1710690" cy="4419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44698" y="1484719"/>
                <a:ext cx="11322462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Solve</a:t>
                </a:r>
                <a:endParaRPr lang="en-US" sz="2400" dirty="0" smtClean="0"/>
              </a:p>
              <a:p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∅</m:t>
                    </m:r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lvl="0"/>
                <a:r>
                  <a:rPr lang="en-US" sz="2400" dirty="0" smtClean="0"/>
                  <a:t>B.  </a:t>
                </a:r>
                <a14:m>
                  <m:oMath xmlns:m="http://schemas.openxmlformats.org/officeDocument/2006/math">
                    <m:r>
                      <a:rPr lang="en-US" sz="2400" i="1"/>
                      <m:t>(−∞, ∞)</m:t>
                    </m:r>
                  </m:oMath>
                </a14:m>
                <a:endParaRPr lang="en-US" sz="2400" dirty="0" smtClean="0"/>
              </a:p>
              <a:p>
                <a:pPr lvl="0"/>
                <a:endParaRPr lang="en-US" sz="2400" dirty="0"/>
              </a:p>
              <a:p>
                <a:pPr lvl="0"/>
                <a:r>
                  <a:rPr lang="en-US" sz="2400" dirty="0"/>
                  <a:t>C</a:t>
                </a:r>
                <a:r>
                  <a:rPr lang="en-US" sz="2400" dirty="0" smtClean="0"/>
                  <a:t>.  </a:t>
                </a:r>
                <a14:m>
                  <m:oMath xmlns:m="http://schemas.openxmlformats.org/officeDocument/2006/math">
                    <m:r>
                      <a:rPr lang="en-US" sz="2400" i="1"/>
                      <m:t>𝑥</m:t>
                    </m:r>
                    <m:r>
                      <a:rPr lang="en-US" sz="2400" i="1"/>
                      <m:t>≤−15   </m:t>
                    </m:r>
                    <m:r>
                      <a:rPr lang="en-US" sz="2400" i="1"/>
                      <m:t>𝑜𝑟</m:t>
                    </m:r>
                    <m:r>
                      <a:rPr lang="en-US" sz="2400" i="1"/>
                      <m:t>   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≥−5</m:t>
                    </m:r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lvl="0"/>
                <a:r>
                  <a:rPr lang="en-US" sz="2400" b="0" dirty="0" smtClean="0"/>
                  <a:t>D.  </a:t>
                </a:r>
                <a14:m>
                  <m:oMath xmlns:m="http://schemas.openxmlformats.org/officeDocument/2006/math">
                    <m:r>
                      <a:rPr lang="en-US" sz="2400" b="0" i="1"/>
                      <m:t>−15≤</m:t>
                    </m:r>
                    <m:r>
                      <a:rPr lang="en-US" sz="2400" b="0" i="1"/>
                      <m:t>𝑥</m:t>
                    </m:r>
                    <m:r>
                      <a:rPr lang="en-US" sz="2400" b="0" i="1"/>
                      <m:t>≤−5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484719"/>
                <a:ext cx="11322462" cy="3785652"/>
              </a:xfrm>
              <a:prstGeom prst="rect">
                <a:avLst/>
              </a:prstGeom>
              <a:blipFill rotWithShape="0">
                <a:blip r:embed="rId3"/>
                <a:stretch>
                  <a:fillRect l="-861" t="-12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578" y="1441904"/>
            <a:ext cx="2452782" cy="5240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0509708" cy="4893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Solve </a:t>
                </a:r>
                <a:endParaRPr lang="en-US" sz="2400" dirty="0"/>
              </a:p>
              <a:p>
                <a:endParaRPr lang="en-US" sz="2400" dirty="0" smtClean="0"/>
              </a:p>
              <a:p>
                <a:pPr lvl="0"/>
                <a:r>
                  <a:rPr lang="en-US" sz="2400" dirty="0" smtClean="0"/>
                  <a:t>A. </a:t>
                </a:r>
                <a14:m>
                  <m:oMath xmlns:m="http://schemas.openxmlformats.org/officeDocument/2006/math">
                    <m:r>
                      <a:rPr lang="en-US" sz="2400" b="1" i="1"/>
                      <m:t>∅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 smtClean="0"/>
                  <a:t>B.              or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C.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D.</a:t>
                </a:r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0509708" cy="4893647"/>
              </a:xfrm>
              <a:prstGeom prst="rect">
                <a:avLst/>
              </a:prstGeom>
              <a:blipFill rotWithShape="0">
                <a:blip r:embed="rId3"/>
                <a:stretch>
                  <a:fillRect l="-928" t="-9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5885045" y="3167390"/>
            <a:ext cx="28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183" y="1423759"/>
            <a:ext cx="1630680" cy="5232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97" y="2991341"/>
            <a:ext cx="701993" cy="35209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5548" y="2991341"/>
            <a:ext cx="613410" cy="3520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97" y="3690610"/>
            <a:ext cx="1162050" cy="3520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97" y="4386817"/>
            <a:ext cx="930593" cy="3520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05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42842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Solve</a:t>
                </a:r>
                <a:endParaRPr lang="en-US" sz="2400" b="1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   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B.          </a:t>
                </a:r>
              </a:p>
              <a:p>
                <a:endParaRPr lang="en-US" sz="2400" dirty="0"/>
              </a:p>
              <a:p>
                <a:pPr lvl="0"/>
                <a:r>
                  <a:rPr lang="en-US" sz="2400" dirty="0" smtClean="0"/>
                  <a:t>C.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/>
                          <m:t>−∞, ∞</m:t>
                        </m:r>
                      </m:e>
                    </m:d>
                  </m:oMath>
                </a14:m>
                <a:endParaRPr lang="en-US" sz="2400" b="1" dirty="0" smtClean="0"/>
              </a:p>
              <a:p>
                <a:pPr lvl="0"/>
                <a:endParaRPr lang="en-US" sz="2400" dirty="0"/>
              </a:p>
              <a:p>
                <a:r>
                  <a:rPr lang="en-US" sz="2400" dirty="0" smtClean="0"/>
                  <a:t>D.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42842" cy="3416320"/>
              </a:xfrm>
              <a:prstGeom prst="rect">
                <a:avLst/>
              </a:prstGeom>
              <a:blipFill rotWithShape="0">
                <a:blip r:embed="rId3"/>
                <a:stretch>
                  <a:fillRect l="-925" t="-1429" b="-3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338" y="1423759"/>
            <a:ext cx="2305050" cy="487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65" y="2164080"/>
            <a:ext cx="427673" cy="426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65" y="2971899"/>
            <a:ext cx="1075373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65" y="4428599"/>
            <a:ext cx="1395413" cy="3170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811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6516" y="1398539"/>
            <a:ext cx="115806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Solve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 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 </a:t>
            </a:r>
          </a:p>
          <a:p>
            <a:r>
              <a:rPr lang="en-US" sz="2400" dirty="0" smtClean="0"/>
              <a:t>         </a:t>
            </a:r>
            <a:endParaRPr lang="en-US" sz="2400" dirty="0"/>
          </a:p>
          <a:p>
            <a:r>
              <a:rPr lang="en-US" sz="2400" dirty="0" smtClean="0"/>
              <a:t>D.</a:t>
            </a:r>
            <a:endParaRPr lang="en-US" sz="2400" dirty="0"/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512" y="1417320"/>
            <a:ext cx="1575436" cy="44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326" y="2030461"/>
            <a:ext cx="838200" cy="6067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326" y="2939013"/>
            <a:ext cx="1219200" cy="350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100" y="3591342"/>
            <a:ext cx="290513" cy="2968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326" y="4287888"/>
            <a:ext cx="767715" cy="5305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00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9862</TotalTime>
  <Words>193</Words>
  <Application>Microsoft Office PowerPoint</Application>
  <PresentationFormat>Widescreen</PresentationFormat>
  <Paragraphs>129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 Unicode MS</vt:lpstr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Shrikant Gadewar</cp:lastModifiedBy>
  <cp:revision>207</cp:revision>
  <dcterms:created xsi:type="dcterms:W3CDTF">2015-02-19T09:01:21Z</dcterms:created>
  <dcterms:modified xsi:type="dcterms:W3CDTF">2015-07-24T11:31:07Z</dcterms:modified>
</cp:coreProperties>
</file>