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114800" y="5486400"/>
            <a:ext cx="13843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Company</a:t>
            </a:r>
          </a:p>
          <a:p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0F391-2E9D-45E4-9F18-F8F48AD00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155F3-7C3C-4D35-A22B-F4A9481CB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457325"/>
            <a:ext cx="8229600" cy="4943475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228600" y="990600"/>
            <a:ext cx="23622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048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A4FAE26-6EBD-419D-8F92-098076709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9872-8AF4-4E9E-A4F9-083364055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9C94-C44F-4EDF-9D3A-D91E7B6AA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34A68-899C-466D-AB86-3317C312F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CBA8-B22A-439A-A7C3-CC24A38C5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F7315-A130-428B-A241-F993DF15A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F16A-F998-4F37-A79E-DCFECEB3F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966FD-D494-45CF-9F05-70F3B8ACD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EA3AD-C136-41E1-B180-7D642AB2C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p:oleObj spid="_x0000_s1039" name="Image" r:id="rId15" imgW="9346032" imgH="1282540" progId="Photoshop.Image.6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28600" y="990600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457950"/>
            <a:ext cx="2895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206E7AD-F0D8-4E31-8D9B-68D1799ED0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5400" dirty="0" smtClean="0">
                <a:latin typeface="Estrangelo Edessa" pitchFamily="66" charset="0"/>
                <a:cs typeface="Estrangelo Edessa" pitchFamily="66" charset="0"/>
              </a:rPr>
              <a:t>مهارات استخدام المعاجم</a:t>
            </a:r>
            <a:endParaRPr lang="en-US" sz="54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-857288" y="5857892"/>
            <a:ext cx="6505532" cy="609600"/>
          </a:xfrm>
        </p:spPr>
        <p:txBody>
          <a:bodyPr/>
          <a:lstStyle/>
          <a:p>
            <a:r>
              <a:rPr lang="ar-SA" dirty="0" smtClean="0"/>
              <a:t>إعداد الأستاذ / محمد </a:t>
            </a:r>
            <a:r>
              <a:rPr lang="ar-SA" dirty="0" err="1" smtClean="0"/>
              <a:t>الغامدي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600" b="1" dirty="0" smtClean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rPr>
              <a:t>مقدمة</a:t>
            </a:r>
            <a:endParaRPr lang="en-US" sz="6600" b="1" dirty="0">
              <a:solidFill>
                <a:srgbClr val="FFFF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54188"/>
            <a:ext cx="7824788" cy="4572000"/>
          </a:xfrm>
        </p:spPr>
        <p:txBody>
          <a:bodyPr/>
          <a:lstStyle/>
          <a:p>
            <a:pPr lvl="1" algn="ctr">
              <a:lnSpc>
                <a:spcPct val="80000"/>
              </a:lnSpc>
            </a:pP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أهتم المسلمون الأوائل باللغة العربية كونها لغة القرآن . ومع انتشار الإسلام واعتناق كثير من الشعوب غير العربية للإسلام ظهرت الحاجة إلى معاجم تشرح مفردات اللغة تفسر معانيها وتوضح استخداماتها .</a:t>
            </a:r>
          </a:p>
          <a:p>
            <a:pPr lvl="1" algn="ctr">
              <a:lnSpc>
                <a:spcPct val="80000"/>
              </a:lnSpc>
            </a:pP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فقام المسلمون بتأليف العديد من المعاجم العامة والمتخصصة . فكانت بداية التأليف مع </a:t>
            </a:r>
            <a:r>
              <a:rPr lang="ar-SA" sz="4000" b="1" dirty="0" smtClean="0">
                <a:solidFill>
                  <a:srgbClr val="FF0000"/>
                </a:solidFill>
                <a:latin typeface="Estrangelo Edessa" pitchFamily="66" charset="0"/>
                <a:cs typeface="Estrangelo Edessa" pitchFamily="66" charset="0"/>
              </a:rPr>
              <a:t>الخليل بن أحمد </a:t>
            </a:r>
            <a:r>
              <a:rPr lang="ar-SA" sz="4000" b="1" dirty="0" err="1" smtClean="0">
                <a:solidFill>
                  <a:srgbClr val="FF0000"/>
                </a:solidFill>
                <a:latin typeface="Estrangelo Edessa" pitchFamily="66" charset="0"/>
                <a:cs typeface="Estrangelo Edessa" pitchFamily="66" charset="0"/>
              </a:rPr>
              <a:t>الفراهيدي</a:t>
            </a:r>
            <a:r>
              <a:rPr lang="ar-SA" sz="4000" b="1" dirty="0" smtClean="0">
                <a:solidFill>
                  <a:srgbClr val="FF0000"/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في القرن </a:t>
            </a:r>
            <a:r>
              <a:rPr lang="ar-SA" sz="4000" b="1" dirty="0" smtClean="0">
                <a:solidFill>
                  <a:srgbClr val="FF0000"/>
                </a:solidFill>
                <a:latin typeface="Estrangelo Edessa" pitchFamily="66" charset="0"/>
                <a:cs typeface="Estrangelo Edessa" pitchFamily="66" charset="0"/>
              </a:rPr>
              <a:t>الثاني الهجري </a:t>
            </a: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وهو معجم شامل للغة العربية </a:t>
            </a:r>
            <a:r>
              <a:rPr lang="ar-SA" sz="4000" b="1" dirty="0" err="1" smtClean="0">
                <a:latin typeface="Estrangelo Edessa" pitchFamily="66" charset="0"/>
                <a:cs typeface="Estrangelo Edessa" pitchFamily="66" charset="0"/>
              </a:rPr>
              <a:t>بمسى</a:t>
            </a: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( </a:t>
            </a:r>
            <a:r>
              <a:rPr lang="ar-SA" sz="4000" b="1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العين</a:t>
            </a:r>
            <a:r>
              <a:rPr lang="ar-SA" sz="4000" b="1" dirty="0" smtClean="0">
                <a:latin typeface="Estrangelo Edessa" pitchFamily="66" charset="0"/>
                <a:cs typeface="Estrangelo Edessa" pitchFamily="66" charset="0"/>
              </a:rPr>
              <a:t> )</a:t>
            </a:r>
            <a:endParaRPr lang="en-US" sz="4000" b="1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 smtClean="0">
                <a:latin typeface="Estrangelo Edessa" pitchFamily="66" charset="0"/>
                <a:cs typeface="Estrangelo Edessa" pitchFamily="66" charset="0"/>
              </a:rPr>
              <a:t>ما المقصود بالمعاجم ؟</a:t>
            </a:r>
            <a:endParaRPr lang="en-US" sz="5400" b="1" dirty="0">
              <a:solidFill>
                <a:schemeClr val="accent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9680" name="AutoShape 48"/>
          <p:cNvSpPr>
            <a:spLocks noChangeArrowheads="1"/>
          </p:cNvSpPr>
          <p:nvPr/>
        </p:nvSpPr>
        <p:spPr bwMode="gray">
          <a:xfrm>
            <a:off x="1822450" y="5099050"/>
            <a:ext cx="532131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 dirty="0" smtClean="0">
                <a:latin typeface="Estrangelo Edessa" pitchFamily="66" charset="0"/>
                <a:cs typeface="Estrangelo Edessa" pitchFamily="66" charset="0"/>
              </a:rPr>
              <a:t>تترجم من لغة إلى أخرى .... التعرف </a:t>
            </a:r>
            <a:r>
              <a:rPr lang="ar-SA" sz="2800" b="1" dirty="0" err="1" smtClean="0">
                <a:latin typeface="Estrangelo Edessa" pitchFamily="66" charset="0"/>
                <a:cs typeface="Estrangelo Edessa" pitchFamily="66" charset="0"/>
              </a:rPr>
              <a:t>ع</a:t>
            </a:r>
            <a:r>
              <a:rPr lang="ar-SA" sz="2800" b="1" dirty="0" smtClean="0">
                <a:latin typeface="Estrangelo Edessa" pitchFamily="66" charset="0"/>
                <a:cs typeface="Estrangelo Edessa" pitchFamily="66" charset="0"/>
              </a:rPr>
              <a:t> مرادفات المفردات وأضدادها</a:t>
            </a:r>
            <a:endParaRPr lang="en-US" sz="28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681" name="AutoShape 49"/>
          <p:cNvSpPr>
            <a:spLocks noChangeArrowheads="1"/>
          </p:cNvSpPr>
          <p:nvPr/>
        </p:nvSpPr>
        <p:spPr bwMode="gray">
          <a:xfrm>
            <a:off x="2317750" y="4271963"/>
            <a:ext cx="589758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 dirty="0" smtClean="0">
                <a:solidFill>
                  <a:schemeClr val="tx2"/>
                </a:solidFill>
              </a:rPr>
              <a:t>ا</a:t>
            </a:r>
            <a:r>
              <a:rPr lang="ar-SA" sz="2800" b="1" dirty="0" smtClean="0">
                <a:solidFill>
                  <a:srgbClr val="00B050"/>
                </a:solidFill>
                <a:latin typeface="Estrangelo Edessa" pitchFamily="66" charset="0"/>
                <a:cs typeface="Estrangelo Edessa" pitchFamily="66" charset="0"/>
              </a:rPr>
              <a:t>لتمييز بين المفردات الصحيحة والدخيلة ... تتبع أصول المفردات واشتقاقاتها</a:t>
            </a:r>
            <a:endParaRPr lang="en-US" b="1" dirty="0">
              <a:solidFill>
                <a:srgbClr val="00B05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682" name="AutoShape 50"/>
          <p:cNvSpPr>
            <a:spLocks noChangeArrowheads="1"/>
          </p:cNvSpPr>
          <p:nvPr/>
        </p:nvSpPr>
        <p:spPr bwMode="gray">
          <a:xfrm>
            <a:off x="2438400" y="3459163"/>
            <a:ext cx="520543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 dirty="0" smtClean="0">
                <a:latin typeface="Estrangelo Edessa" pitchFamily="66" charset="0"/>
                <a:cs typeface="Estrangelo Edessa" pitchFamily="66" charset="0"/>
              </a:rPr>
              <a:t>يقدم معاني المفردات ..... عرض الطريقة الصحيحة لنطق المفردات</a:t>
            </a:r>
            <a:endParaRPr lang="en-US" sz="28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683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وظائف المعاجم</a:t>
            </a:r>
            <a:endParaRPr lang="en-US" sz="3600" b="1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684" name="AutoShape 52"/>
          <p:cNvSpPr>
            <a:spLocks noChangeArrowheads="1"/>
          </p:cNvSpPr>
          <p:nvPr/>
        </p:nvSpPr>
        <p:spPr bwMode="gray">
          <a:xfrm>
            <a:off x="1765300" y="1820863"/>
            <a:ext cx="652147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ar-SA" sz="2800" b="1" dirty="0" smtClean="0">
                <a:latin typeface="Estrangelo Edessa" pitchFamily="66" charset="0"/>
                <a:cs typeface="Estrangelo Edessa" pitchFamily="66" charset="0"/>
              </a:rPr>
              <a:t>عمل مرجعي </a:t>
            </a:r>
            <a:r>
              <a:rPr lang="ar-SA" sz="3600" b="1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يحوي</a:t>
            </a:r>
            <a:r>
              <a:rPr lang="ar-SA" sz="2800" b="1" dirty="0" smtClean="0">
                <a:latin typeface="Estrangelo Edessa" pitchFamily="66" charset="0"/>
                <a:cs typeface="Estrangelo Edessa" pitchFamily="66" charset="0"/>
              </a:rPr>
              <a:t> مفردات اللغة أو المصطلحات المتخصصة في أحد فروع المعرفة.</a:t>
            </a:r>
            <a:endParaRPr lang="en-US" sz="2800" b="1" dirty="0">
              <a:latin typeface="Estrangelo Edessa" pitchFamily="66" charset="0"/>
              <a:cs typeface="Estrangelo Edessa" pitchFamily="66" charset="0"/>
            </a:endParaRPr>
          </a:p>
        </p:txBody>
      </p:sp>
      <p:grpSp>
        <p:nvGrpSpPr>
          <p:cNvPr id="69685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6968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8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692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69693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94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96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698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699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1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03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705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706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69707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8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712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713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1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71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80" grpId="0" animBg="1"/>
      <p:bldP spid="69681" grpId="0" animBg="1"/>
      <p:bldP spid="69682" grpId="0" animBg="1"/>
      <p:bldP spid="69683" grpId="0" animBg="1"/>
      <p:bldP spid="696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ar-SA" sz="3200" b="1" dirty="0" smtClean="0">
                <a:solidFill>
                  <a:schemeClr val="accent2"/>
                </a:solidFill>
                <a:latin typeface="Estrangelo Edessa" pitchFamily="66" charset="0"/>
                <a:cs typeface="Estrangelo Edessa" pitchFamily="66" charset="0"/>
              </a:rPr>
              <a:t>المعاجم المتخصصة</a:t>
            </a:r>
          </a:p>
          <a:p>
            <a:pPr algn="ctr" eaLnBrk="0" hangingPunct="0"/>
            <a:r>
              <a:rPr lang="ar-SA" sz="3200" b="1" dirty="0" smtClean="0">
                <a:solidFill>
                  <a:schemeClr val="accent2"/>
                </a:solidFill>
                <a:latin typeface="Estrangelo Edessa" pitchFamily="66" charset="0"/>
                <a:cs typeface="Estrangelo Edessa" pitchFamily="66" charset="0"/>
              </a:rPr>
              <a:t>وهي التي تتناول مفردات اللغة في مجال معين من المعرفة</a:t>
            </a:r>
            <a:endParaRPr lang="en-US" sz="2000" dirty="0">
              <a:solidFill>
                <a:schemeClr val="accent2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714744" y="1785926"/>
            <a:ext cx="169149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نواع المعاجم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791200" y="3581400"/>
            <a:ext cx="20383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ar-SA" sz="3200" b="1" dirty="0" smtClean="0">
                <a:solidFill>
                  <a:schemeClr val="accent2"/>
                </a:solidFill>
                <a:latin typeface="Estrangelo Edessa" pitchFamily="66" charset="0"/>
                <a:cs typeface="Estrangelo Edessa" pitchFamily="66" charset="0"/>
              </a:rPr>
              <a:t>المعاجم العامة</a:t>
            </a:r>
          </a:p>
          <a:p>
            <a:pPr algn="ctr" eaLnBrk="0" hangingPunct="0"/>
            <a:r>
              <a:rPr lang="ar-SA" sz="3200" b="1" dirty="0" smtClean="0">
                <a:solidFill>
                  <a:schemeClr val="accent2"/>
                </a:solidFill>
                <a:latin typeface="Estrangelo Edessa" pitchFamily="66" charset="0"/>
                <a:cs typeface="Estrangelo Edessa" pitchFamily="66" charset="0"/>
              </a:rPr>
              <a:t>وهي التي تتناول مفردات اللغة دون التقيد بتخصص معين</a:t>
            </a:r>
            <a:r>
              <a:rPr lang="ar-SA" sz="2000" b="1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  <p:bldP spid="71685" grpId="0" animBg="1"/>
      <p:bldP spid="71686" grpId="0"/>
      <p:bldP spid="71687" grpId="0" animBg="1"/>
      <p:bldP spid="71689" grpId="0" animBg="1"/>
      <p:bldP spid="71698" grpId="0"/>
      <p:bldP spid="716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19"/>
          <p:cNvSpPr>
            <a:spLocks noChangeArrowheads="1"/>
          </p:cNvSpPr>
          <p:nvPr/>
        </p:nvSpPr>
        <p:spPr bwMode="gray">
          <a:xfrm>
            <a:off x="5572132" y="4500570"/>
            <a:ext cx="2816087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714582" y="1357509"/>
            <a:ext cx="7600502" cy="3794078"/>
            <a:chOff x="228" y="705"/>
            <a:chExt cx="5182" cy="2516"/>
          </a:xfrm>
        </p:grpSpPr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666" y="1179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3589" y="2931"/>
              <a:ext cx="182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2000" b="1" dirty="0" smtClean="0">
                  <a:solidFill>
                    <a:schemeClr val="bg1"/>
                  </a:solidFill>
                </a:rPr>
                <a:t>لسان العرب / ابن منظور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3930" y="1131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3930" y="1794"/>
              <a:ext cx="112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2800" b="1" dirty="0" smtClean="0">
                  <a:solidFill>
                    <a:schemeClr val="accent2"/>
                  </a:solidFill>
                  <a:latin typeface="Estrangelo Edessa" pitchFamily="66" charset="0"/>
                  <a:cs typeface="Estrangelo Edessa" pitchFamily="66" charset="0"/>
                </a:rPr>
                <a:t>تجمع ألفاظ لغة</a:t>
              </a:r>
            </a:p>
            <a:p>
              <a:pPr algn="ctr" eaLnBrk="0" hangingPunct="0"/>
              <a:r>
                <a:rPr lang="ar-SA" sz="2800" b="1" dirty="0" smtClean="0">
                  <a:solidFill>
                    <a:schemeClr val="accent2"/>
                  </a:solidFill>
                  <a:latin typeface="Estrangelo Edessa" pitchFamily="66" charset="0"/>
                  <a:cs typeface="Estrangelo Edessa" pitchFamily="66" charset="0"/>
                </a:rPr>
                <a:t> معينة </a:t>
              </a:r>
            </a:p>
            <a:p>
              <a:pPr algn="ctr" eaLnBrk="0" hangingPunct="0"/>
              <a:r>
                <a:rPr lang="ar-SA" sz="2800" b="1" dirty="0" smtClean="0">
                  <a:solidFill>
                    <a:schemeClr val="accent2"/>
                  </a:solidFill>
                  <a:latin typeface="Estrangelo Edessa" pitchFamily="66" charset="0"/>
                  <a:cs typeface="Estrangelo Edessa" pitchFamily="66" charset="0"/>
                </a:rPr>
                <a:t>وترتبها هجائياً</a:t>
              </a:r>
              <a:endParaRPr lang="en-US" sz="2800" b="1" dirty="0">
                <a:solidFill>
                  <a:schemeClr val="accent2"/>
                </a:solidFill>
                <a:latin typeface="Estrangelo Edessa" pitchFamily="66" charset="0"/>
                <a:cs typeface="Estrangelo Edessa" pitchFamily="66" charset="0"/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812" y="1273"/>
              <a:ext cx="87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ar-SA" sz="2000" b="1" dirty="0" smtClean="0">
                  <a:solidFill>
                    <a:schemeClr val="bg1"/>
                  </a:solidFill>
                </a:rPr>
                <a:t>متعددة اللغات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4076" y="1226"/>
              <a:ext cx="78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ar-SA" sz="2000" b="1" dirty="0" smtClean="0">
                  <a:solidFill>
                    <a:schemeClr val="bg1"/>
                  </a:solidFill>
                </a:rPr>
                <a:t>أحادية اللغة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700"/>
              <a:ext cx="1152" cy="104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ar-SA">
                <a:latin typeface="Verdana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66" y="1889"/>
              <a:ext cx="1056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ar-SA" sz="2400" b="1" dirty="0" smtClean="0">
                  <a:solidFill>
                    <a:schemeClr val="accent2"/>
                  </a:solidFill>
                  <a:latin typeface="Estrangelo Edessa" pitchFamily="66" charset="0"/>
                  <a:cs typeface="Estrangelo Edessa" pitchFamily="66" charset="0"/>
                </a:rPr>
                <a:t>تجمع ألفاظ وما يقابلها في لغة أخرى أو أكثر وترتب هجائياً</a:t>
              </a:r>
              <a:endParaRPr lang="en-US" sz="1400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652"/>
              <a:ext cx="1152" cy="104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ar-SA">
                <a:latin typeface="Verdana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400" dirty="0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786" y="705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835" y="800"/>
              <a:ext cx="185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2400" b="1" dirty="0" smtClean="0">
                  <a:solidFill>
                    <a:schemeClr val="bg1"/>
                  </a:solidFill>
                </a:rPr>
                <a:t>وتكون هذه المعاجم</a:t>
              </a:r>
              <a:r>
                <a:rPr lang="ar-SA" b="1" dirty="0" smtClean="0">
                  <a:solidFill>
                    <a:schemeClr val="bg1"/>
                  </a:solidFill>
                </a:rPr>
                <a:t> </a:t>
              </a:r>
              <a:r>
                <a:rPr lang="ar-SA" sz="2400" b="1" dirty="0" smtClean="0">
                  <a:solidFill>
                    <a:schemeClr val="bg1"/>
                  </a:solidFill>
                </a:rPr>
                <a:t>إما </a:t>
              </a:r>
              <a:r>
                <a:rPr lang="ar-SA" b="1" dirty="0" smtClean="0">
                  <a:solidFill>
                    <a:schemeClr val="bg1"/>
                  </a:solidFill>
                </a:rPr>
                <a:t>:-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228" y="2837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المورد : قاموس عربي - انجليزي</a:t>
              </a:r>
              <a:endParaRPr lang="ar-SA" dirty="0"/>
            </a:p>
          </p:txBody>
        </p:sp>
      </p:grpSp>
      <p:sp>
        <p:nvSpPr>
          <p:cNvPr id="25" name="AutoShape 19"/>
          <p:cNvSpPr>
            <a:spLocks noChangeArrowheads="1"/>
          </p:cNvSpPr>
          <p:nvPr/>
        </p:nvSpPr>
        <p:spPr bwMode="gray">
          <a:xfrm>
            <a:off x="5572132" y="5143512"/>
            <a:ext cx="2816087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القاموس المحيط / الفيروز آبادي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gray">
          <a:xfrm>
            <a:off x="714348" y="5929330"/>
            <a:ext cx="2816087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المعجم القانوني : إنجليزي - عربي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7" name="AutoShape 19"/>
          <p:cNvSpPr>
            <a:spLocks noChangeArrowheads="1"/>
          </p:cNvSpPr>
          <p:nvPr/>
        </p:nvSpPr>
        <p:spPr bwMode="gray">
          <a:xfrm>
            <a:off x="714348" y="5214950"/>
            <a:ext cx="2816087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ar-SA" sz="2000" b="1" dirty="0" smtClean="0">
                <a:solidFill>
                  <a:schemeClr val="bg1"/>
                </a:solidFill>
              </a:rPr>
              <a:t>المعجم الطبي / ( متخصص 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gray">
          <a:xfrm>
            <a:off x="5643570" y="5786454"/>
            <a:ext cx="2816087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</a:rPr>
              <a:t>معجم ألفاظ القرآن الكريم </a:t>
            </a:r>
            <a:endParaRPr lang="ar-S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438400" y="4267200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4800" dirty="0" smtClean="0">
                <a:solidFill>
                  <a:srgbClr val="FFFF00"/>
                </a:solidFill>
                <a:latin typeface="Verdana" pitchFamily="34" charset="0"/>
              </a:rPr>
              <a:t>لا إله إلا الله</a:t>
            </a:r>
            <a:endParaRPr lang="en-US" sz="48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gray">
          <a:xfrm>
            <a:off x="2051050" y="2997200"/>
            <a:ext cx="5041900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شكراً لكم</a:t>
            </a:r>
            <a:endParaRPr lang="ar-SA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 animBg="1"/>
      <p:bldP spid="88068" grpId="1"/>
    </p:bldLst>
  </p:timing>
</p:sld>
</file>

<file path=ppt/theme/theme1.xml><?xml version="1.0" encoding="utf-8"?>
<a:theme xmlns:a="http://schemas.openxmlformats.org/drawingml/2006/main" name="template (17)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(17)</Template>
  <TotalTime>72</TotalTime>
  <Words>217</Words>
  <Application>Microsoft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Verdana</vt:lpstr>
      <vt:lpstr>Wingdings</vt:lpstr>
      <vt:lpstr>template (17)</vt:lpstr>
      <vt:lpstr>Adobe Photoshop Image</vt:lpstr>
      <vt:lpstr>مهارات استخدام المعاجم</vt:lpstr>
      <vt:lpstr>مقدمة</vt:lpstr>
      <vt:lpstr>ما المقصود بالمعاجم ؟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استخدام المعاجم</dc:title>
  <dc:creator>win 7</dc:creator>
  <cp:lastModifiedBy>win 7</cp:lastModifiedBy>
  <cp:revision>8</cp:revision>
  <dcterms:created xsi:type="dcterms:W3CDTF">2015-09-03T05:27:23Z</dcterms:created>
  <dcterms:modified xsi:type="dcterms:W3CDTF">2015-09-03T06:39:53Z</dcterms:modified>
</cp:coreProperties>
</file>