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2" r:id="rId6"/>
    <p:sldId id="276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0" autoAdjust="0"/>
    <p:restoredTop sz="94660" autoAdjust="0"/>
  </p:normalViewPr>
  <p:slideViewPr>
    <p:cSldViewPr>
      <p:cViewPr varScale="1">
        <p:scale>
          <a:sx n="69" d="100"/>
          <a:sy n="69" d="100"/>
        </p:scale>
        <p:origin x="-8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 bwMode="lt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92" name="Group 20"/>
          <p:cNvGrpSpPr>
            <a:grpSpLocks/>
          </p:cNvGrpSpPr>
          <p:nvPr/>
        </p:nvGrpSpPr>
        <p:grpSpPr bwMode="auto">
          <a:xfrm>
            <a:off x="0" y="3019425"/>
            <a:ext cx="9144000" cy="696913"/>
            <a:chOff x="0" y="1902"/>
            <a:chExt cx="5760" cy="439"/>
          </a:xfrm>
        </p:grpSpPr>
        <p:sp>
          <p:nvSpPr>
            <p:cNvPr id="3089" name="Rectangle 17"/>
            <p:cNvSpPr>
              <a:spLocks noChangeArrowheads="1"/>
            </p:cNvSpPr>
            <p:nvPr userDrawn="1"/>
          </p:nvSpPr>
          <p:spPr bwMode="gray">
            <a:xfrm>
              <a:off x="1066" y="1902"/>
              <a:ext cx="4694" cy="439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3090" name="Rectangle 18"/>
            <p:cNvSpPr>
              <a:spLocks noChangeArrowheads="1"/>
            </p:cNvSpPr>
            <p:nvPr userDrawn="1"/>
          </p:nvSpPr>
          <p:spPr bwMode="gray">
            <a:xfrm>
              <a:off x="0" y="2242"/>
              <a:ext cx="1152" cy="96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2057400" y="2987675"/>
            <a:ext cx="7086600" cy="685800"/>
          </a:xfrm>
        </p:spPr>
        <p:txBody>
          <a:bodyPr/>
          <a:lstStyle>
            <a:lvl1pPr algn="l">
              <a:defRPr sz="4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228600" y="4114800"/>
            <a:ext cx="8305800" cy="609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gray">
          <a:xfrm>
            <a:off x="4114800" y="5486400"/>
            <a:ext cx="13843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Verdana" pitchFamily="34" charset="0"/>
              </a:rPr>
              <a:t>Company</a:t>
            </a:r>
          </a:p>
          <a:p>
            <a:r>
              <a:rPr lang="en-US" sz="2800" b="1">
                <a:solidFill>
                  <a:schemeClr val="bg1"/>
                </a:solidFill>
                <a:latin typeface="Verdana" pitchFamily="34" charset="0"/>
              </a:rPr>
              <a:t>LOGO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D0F391-2E9D-45E4-9F18-F8F48AD001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00850" y="152400"/>
            <a:ext cx="2190750" cy="62484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419850" cy="62484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E155F3-7C3C-4D35-A22B-F4A9481CB7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عنوان وجدو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6397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جدول 2"/>
          <p:cNvSpPr>
            <a:spLocks noGrp="1"/>
          </p:cNvSpPr>
          <p:nvPr>
            <p:ph type="tbl" idx="1"/>
          </p:nvPr>
        </p:nvSpPr>
        <p:spPr>
          <a:xfrm>
            <a:off x="457200" y="1457325"/>
            <a:ext cx="8229600" cy="4943475"/>
          </a:xfrm>
        </p:spPr>
        <p:txBody>
          <a:bodyPr/>
          <a:lstStyle/>
          <a:p>
            <a:r>
              <a:rPr lang="ar-SA" smtClean="0"/>
              <a:t>انقر فوق الرمز لإضافة جدول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228600" y="990600"/>
            <a:ext cx="2362200" cy="3206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5638800" y="6457950"/>
            <a:ext cx="2895600" cy="3143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3048000" y="64484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5A4FAE26-6EBD-419D-8F92-0980767094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C39872-8AF4-4E9E-A4F9-0833640551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009C94-C44F-4EDF-9D3A-D91E7B6AAE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57325"/>
            <a:ext cx="4038600" cy="4943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57325"/>
            <a:ext cx="4038600" cy="4943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D34A68-899C-466D-AB86-3317C312F6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5ACBA8-B22A-439A-A7C3-CC24A38C58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6F7315-A130-428B-A241-F993DF15A1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3CF16A-F998-4F37-A79E-DCFECEB3F2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6966FD-D494-45CF-9F05-70F3B8ACD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الرمز لإضافة صورة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7EA3AD-C136-41E1-B180-7D642AB2C5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0" y="0"/>
          <a:ext cx="9144000" cy="962025"/>
        </p:xfrm>
        <a:graphic>
          <a:graphicData uri="http://schemas.openxmlformats.org/presentationml/2006/ole">
            <p:oleObj spid="_x0000_s1039" name="Image" r:id="rId15" imgW="9346032" imgH="1282540" progId="Photoshop.Image.6">
              <p:embed/>
            </p:oleObj>
          </a:graphicData>
        </a:graphic>
      </p:graphicFrame>
      <p:sp>
        <p:nvSpPr>
          <p:cNvPr id="1040" name="Rectangle 16"/>
          <p:cNvSpPr>
            <a:spLocks noChangeArrowheads="1"/>
          </p:cNvSpPr>
          <p:nvPr/>
        </p:nvSpPr>
        <p:spPr bwMode="black">
          <a:xfrm>
            <a:off x="0" y="962025"/>
            <a:ext cx="9144000" cy="319088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57325"/>
            <a:ext cx="8229600" cy="494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228600" y="990600"/>
            <a:ext cx="23622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638800" y="6457950"/>
            <a:ext cx="28956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n-lt"/>
              </a:defRPr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0" y="6448425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D206E7AD-F0D8-4E31-8D9B-68D1799ED09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228600" y="152400"/>
            <a:ext cx="87630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/>
  <p:txStyles>
    <p:titleStyle>
      <a:lvl1pPr algn="r" rtl="1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r" rtl="1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2pPr>
      <a:lvl3pPr algn="r" rtl="1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3pPr>
      <a:lvl4pPr algn="r" rtl="1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4pPr>
      <a:lvl5pPr algn="r" rtl="1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5pPr>
      <a:lvl6pPr marL="457200" algn="r" rtl="1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6pPr>
      <a:lvl7pPr marL="914400" algn="r" rtl="1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7pPr>
      <a:lvl8pPr marL="1371600" algn="r" rtl="1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8pPr>
      <a:lvl9pPr marL="1828800" algn="r" rtl="1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Arial" charset="0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ar-SA" sz="5400" dirty="0" smtClean="0">
                <a:latin typeface="Estrangelo Edessa" pitchFamily="66" charset="0"/>
                <a:cs typeface="Estrangelo Edessa" pitchFamily="66" charset="0"/>
              </a:rPr>
              <a:t>مهارات استخدام المعاجم</a:t>
            </a:r>
            <a:endParaRPr lang="en-US" sz="5400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-857288" y="5857892"/>
            <a:ext cx="6505532" cy="609600"/>
          </a:xfrm>
        </p:spPr>
        <p:txBody>
          <a:bodyPr/>
          <a:lstStyle/>
          <a:p>
            <a:r>
              <a:rPr lang="ar-SA" dirty="0" smtClean="0"/>
              <a:t>إعداد الأستاذ / محمد </a:t>
            </a:r>
            <a:r>
              <a:rPr lang="ar-SA" dirty="0" err="1" smtClean="0"/>
              <a:t>الغامدي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Logo</a:t>
            </a:r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6600" b="1" dirty="0" smtClean="0">
                <a:solidFill>
                  <a:srgbClr val="FFFF00"/>
                </a:solidFill>
                <a:latin typeface="Estrangelo Edessa" pitchFamily="66" charset="0"/>
                <a:cs typeface="Estrangelo Edessa" pitchFamily="66" charset="0"/>
              </a:rPr>
              <a:t>مقدمة</a:t>
            </a:r>
            <a:endParaRPr lang="en-US" sz="6600" b="1" dirty="0">
              <a:solidFill>
                <a:srgbClr val="FFFF00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9125" y="1754188"/>
            <a:ext cx="7824788" cy="4572000"/>
          </a:xfrm>
        </p:spPr>
        <p:txBody>
          <a:bodyPr/>
          <a:lstStyle/>
          <a:p>
            <a:pPr lvl="1" algn="ctr">
              <a:lnSpc>
                <a:spcPct val="80000"/>
              </a:lnSpc>
            </a:pPr>
            <a:r>
              <a:rPr lang="ar-SA" sz="4000" b="1" dirty="0" smtClean="0">
                <a:latin typeface="Estrangelo Edessa" pitchFamily="66" charset="0"/>
                <a:cs typeface="Estrangelo Edessa" pitchFamily="66" charset="0"/>
              </a:rPr>
              <a:t>أهتم المسلمون الأوائل باللغة العربية كونها لغة القرآن . ومع انتشار الإسلام واعتناق كثير من الشعوب غير العربية للإسلام ظهرت الحاجة إلى معاجم تشرح مفردات اللغة تفسر معانيها وتوضح استخداماتها .</a:t>
            </a:r>
          </a:p>
          <a:p>
            <a:pPr lvl="1" algn="ctr">
              <a:lnSpc>
                <a:spcPct val="80000"/>
              </a:lnSpc>
            </a:pPr>
            <a:r>
              <a:rPr lang="ar-SA" sz="4000" b="1" dirty="0" smtClean="0">
                <a:latin typeface="Estrangelo Edessa" pitchFamily="66" charset="0"/>
                <a:cs typeface="Estrangelo Edessa" pitchFamily="66" charset="0"/>
              </a:rPr>
              <a:t>فقام المسلمون بتأليف العديد من المعاجم العامة والمتخصصة . فكانت بداية التأليف مع </a:t>
            </a:r>
            <a:r>
              <a:rPr lang="ar-SA" sz="40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الخليل بن أحمد </a:t>
            </a:r>
            <a:r>
              <a:rPr lang="ar-SA" sz="4000" b="1" dirty="0" err="1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الفراهيدي</a:t>
            </a:r>
            <a:r>
              <a:rPr lang="ar-SA" sz="40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ar-SA" sz="4000" b="1" dirty="0" smtClean="0">
                <a:latin typeface="Estrangelo Edessa" pitchFamily="66" charset="0"/>
                <a:cs typeface="Estrangelo Edessa" pitchFamily="66" charset="0"/>
              </a:rPr>
              <a:t>في القرن </a:t>
            </a:r>
            <a:r>
              <a:rPr lang="ar-SA" sz="40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الثاني الهجري </a:t>
            </a:r>
            <a:r>
              <a:rPr lang="ar-SA" sz="4000" b="1" dirty="0" smtClean="0">
                <a:latin typeface="Estrangelo Edessa" pitchFamily="66" charset="0"/>
                <a:cs typeface="Estrangelo Edessa" pitchFamily="66" charset="0"/>
              </a:rPr>
              <a:t>وهو معجم شامل للغة العربية </a:t>
            </a:r>
            <a:r>
              <a:rPr lang="ar-SA" sz="4000" b="1" dirty="0" err="1" smtClean="0">
                <a:latin typeface="Estrangelo Edessa" pitchFamily="66" charset="0"/>
                <a:cs typeface="Estrangelo Edessa" pitchFamily="66" charset="0"/>
              </a:rPr>
              <a:t>بمسى</a:t>
            </a:r>
            <a:r>
              <a:rPr lang="ar-SA" sz="4000" b="1" dirty="0" smtClean="0">
                <a:latin typeface="Estrangelo Edessa" pitchFamily="66" charset="0"/>
                <a:cs typeface="Estrangelo Edessa" pitchFamily="66" charset="0"/>
              </a:rPr>
              <a:t>( </a:t>
            </a:r>
            <a:r>
              <a:rPr lang="ar-SA" sz="4000" b="1" dirty="0" smtClean="0">
                <a:solidFill>
                  <a:srgbClr val="C00000"/>
                </a:solidFill>
                <a:latin typeface="Estrangelo Edessa" pitchFamily="66" charset="0"/>
                <a:cs typeface="Estrangelo Edessa" pitchFamily="66" charset="0"/>
              </a:rPr>
              <a:t>العين</a:t>
            </a:r>
            <a:r>
              <a:rPr lang="ar-SA" sz="4000" b="1" dirty="0" smtClean="0">
                <a:latin typeface="Estrangelo Edessa" pitchFamily="66" charset="0"/>
                <a:cs typeface="Estrangelo Edessa" pitchFamily="66" charset="0"/>
              </a:rPr>
              <a:t> )</a:t>
            </a:r>
            <a:endParaRPr lang="en-US" sz="4000" b="1" dirty="0">
              <a:latin typeface="Estrangelo Edessa" pitchFamily="66" charset="0"/>
              <a:cs typeface="Estrangelo Edess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3000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Logo</a:t>
            </a:r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5400" b="1" dirty="0" smtClean="0">
                <a:latin typeface="Estrangelo Edessa" pitchFamily="66" charset="0"/>
                <a:cs typeface="Estrangelo Edessa" pitchFamily="66" charset="0"/>
              </a:rPr>
              <a:t>ما المقصود بالمعاجم ؟</a:t>
            </a:r>
            <a:endParaRPr lang="en-US" sz="5400" b="1" dirty="0">
              <a:solidFill>
                <a:schemeClr val="accent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1660525" y="722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/>
          </a:p>
        </p:txBody>
      </p:sp>
      <p:sp>
        <p:nvSpPr>
          <p:cNvPr id="69678" name="AutoShape 46"/>
          <p:cNvSpPr>
            <a:spLocks noChangeArrowheads="1"/>
          </p:cNvSpPr>
          <p:nvPr/>
        </p:nvSpPr>
        <p:spPr bwMode="ltGray">
          <a:xfrm rot="5400000">
            <a:off x="-2422526" y="1474788"/>
            <a:ext cx="4824413" cy="4770438"/>
          </a:xfrm>
          <a:custGeom>
            <a:avLst/>
            <a:gdLst>
              <a:gd name="G0" fmla="+- 10478 0 0"/>
              <a:gd name="G1" fmla="+- -11739500 0 0"/>
              <a:gd name="G2" fmla="+- 0 0 -11739500"/>
              <a:gd name="T0" fmla="*/ 0 256 1"/>
              <a:gd name="T1" fmla="*/ 180 256 1"/>
              <a:gd name="G3" fmla="+- -11739500 T0 T1"/>
              <a:gd name="T2" fmla="*/ 0 256 1"/>
              <a:gd name="T3" fmla="*/ 90 256 1"/>
              <a:gd name="G4" fmla="+- -11739500 T2 T3"/>
              <a:gd name="G5" fmla="*/ G4 2 1"/>
              <a:gd name="T4" fmla="*/ 90 256 1"/>
              <a:gd name="T5" fmla="*/ 0 256 1"/>
              <a:gd name="G6" fmla="+- -11739500 T4 T5"/>
              <a:gd name="G7" fmla="*/ G6 2 1"/>
              <a:gd name="G8" fmla="abs -1173950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478"/>
              <a:gd name="G18" fmla="*/ 10478 1 2"/>
              <a:gd name="G19" fmla="+- G18 5400 0"/>
              <a:gd name="G20" fmla="cos G19 -11739500"/>
              <a:gd name="G21" fmla="sin G19 -11739500"/>
              <a:gd name="G22" fmla="+- G20 10800 0"/>
              <a:gd name="G23" fmla="+- G21 10800 0"/>
              <a:gd name="G24" fmla="+- 10800 0 G20"/>
              <a:gd name="G25" fmla="+- 10478 10800 0"/>
              <a:gd name="G26" fmla="?: G9 G17 G25"/>
              <a:gd name="G27" fmla="?: G9 0 21600"/>
              <a:gd name="G28" fmla="cos 10800 -11739500"/>
              <a:gd name="G29" fmla="sin 10800 -11739500"/>
              <a:gd name="G30" fmla="sin 10478 -11739500"/>
              <a:gd name="G31" fmla="+- G28 10800 0"/>
              <a:gd name="G32" fmla="+- G29 10800 0"/>
              <a:gd name="G33" fmla="+- G30 10800 0"/>
              <a:gd name="G34" fmla="?: G4 0 G31"/>
              <a:gd name="G35" fmla="?: -11739500 G34 0"/>
              <a:gd name="G36" fmla="?: G6 G35 G31"/>
              <a:gd name="G37" fmla="+- 21600 0 G36"/>
              <a:gd name="G38" fmla="?: G4 0 G33"/>
              <a:gd name="G39" fmla="?: -1173950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62 w 21600"/>
              <a:gd name="T15" fmla="*/ 10638 h 21600"/>
              <a:gd name="T16" fmla="*/ 10800 w 21600"/>
              <a:gd name="T17" fmla="*/ 322 h 21600"/>
              <a:gd name="T18" fmla="*/ 21438 w 21600"/>
              <a:gd name="T19" fmla="*/ 10638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1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-1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gradFill rotWithShape="1">
            <a:gsLst>
              <a:gs pos="0">
                <a:schemeClr val="bg2">
                  <a:gamma/>
                  <a:tint val="45490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tint val="45490"/>
                  <a:invGamma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69679" name="AutoShape 47"/>
          <p:cNvSpPr>
            <a:spLocks noChangeArrowheads="1"/>
          </p:cNvSpPr>
          <p:nvPr/>
        </p:nvSpPr>
        <p:spPr bwMode="ltGray">
          <a:xfrm rot="5400000" flipH="1">
            <a:off x="-2016918" y="1910556"/>
            <a:ext cx="4032250" cy="3929063"/>
          </a:xfrm>
          <a:custGeom>
            <a:avLst/>
            <a:gdLst>
              <a:gd name="G0" fmla="+- 56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6"/>
              <a:gd name="G18" fmla="*/ 56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6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6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5372 w 21600"/>
              <a:gd name="T15" fmla="*/ 10800 h 21600"/>
              <a:gd name="T16" fmla="*/ 10800 w 21600"/>
              <a:gd name="T17" fmla="*/ 10744 h 21600"/>
              <a:gd name="T18" fmla="*/ 16228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10744" y="10800"/>
                </a:moveTo>
                <a:cubicBezTo>
                  <a:pt x="10744" y="10769"/>
                  <a:pt x="10769" y="10744"/>
                  <a:pt x="10800" y="10744"/>
                </a:cubicBezTo>
                <a:cubicBezTo>
                  <a:pt x="10830" y="10743"/>
                  <a:pt x="10855" y="10769"/>
                  <a:pt x="1085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gradFill rotWithShape="1">
            <a:gsLst>
              <a:gs pos="0">
                <a:schemeClr val="hlink">
                  <a:alpha val="36000"/>
                </a:schemeClr>
              </a:gs>
              <a:gs pos="100000">
                <a:schemeClr val="hlink">
                  <a:gamma/>
                  <a:tint val="33725"/>
                  <a:invGamma/>
                </a:schemeClr>
              </a:gs>
            </a:gsLst>
            <a:lin ang="540000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69680" name="AutoShape 48"/>
          <p:cNvSpPr>
            <a:spLocks noChangeArrowheads="1"/>
          </p:cNvSpPr>
          <p:nvPr/>
        </p:nvSpPr>
        <p:spPr bwMode="gray">
          <a:xfrm>
            <a:off x="1822450" y="5099050"/>
            <a:ext cx="5321318" cy="508000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ar-SA" sz="2800" b="1" dirty="0" smtClean="0">
                <a:latin typeface="Estrangelo Edessa" pitchFamily="66" charset="0"/>
                <a:cs typeface="Estrangelo Edessa" pitchFamily="66" charset="0"/>
              </a:rPr>
              <a:t>تترجم من لغة إلى أخرى .... التعرف </a:t>
            </a:r>
            <a:r>
              <a:rPr lang="ar-SA" sz="2800" b="1" dirty="0" err="1" smtClean="0">
                <a:latin typeface="Estrangelo Edessa" pitchFamily="66" charset="0"/>
                <a:cs typeface="Estrangelo Edessa" pitchFamily="66" charset="0"/>
              </a:rPr>
              <a:t>ع</a:t>
            </a:r>
            <a:r>
              <a:rPr lang="ar-SA" sz="2800" b="1" dirty="0" smtClean="0">
                <a:latin typeface="Estrangelo Edessa" pitchFamily="66" charset="0"/>
                <a:cs typeface="Estrangelo Edessa" pitchFamily="66" charset="0"/>
              </a:rPr>
              <a:t> مرادفات المفردات وأضدادها</a:t>
            </a:r>
            <a:endParaRPr lang="en-US" sz="28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69681" name="AutoShape 49"/>
          <p:cNvSpPr>
            <a:spLocks noChangeArrowheads="1"/>
          </p:cNvSpPr>
          <p:nvPr/>
        </p:nvSpPr>
        <p:spPr bwMode="gray">
          <a:xfrm>
            <a:off x="2317750" y="4271963"/>
            <a:ext cx="5897588" cy="508000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ar-SA" b="1" dirty="0" smtClean="0">
                <a:solidFill>
                  <a:schemeClr val="tx2"/>
                </a:solidFill>
              </a:rPr>
              <a:t>ا</a:t>
            </a:r>
            <a:r>
              <a:rPr lang="ar-SA" sz="2800" b="1" dirty="0" smtClean="0">
                <a:solidFill>
                  <a:srgbClr val="00B050"/>
                </a:solidFill>
                <a:latin typeface="Estrangelo Edessa" pitchFamily="66" charset="0"/>
                <a:cs typeface="Estrangelo Edessa" pitchFamily="66" charset="0"/>
              </a:rPr>
              <a:t>لتمييز بين المفردات الصحيحة والدخيلة ... تتبع أصول المفردات واشتقاقاتها</a:t>
            </a:r>
            <a:endParaRPr lang="en-US" b="1" dirty="0">
              <a:solidFill>
                <a:srgbClr val="00B050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69682" name="AutoShape 50"/>
          <p:cNvSpPr>
            <a:spLocks noChangeArrowheads="1"/>
          </p:cNvSpPr>
          <p:nvPr/>
        </p:nvSpPr>
        <p:spPr bwMode="gray">
          <a:xfrm>
            <a:off x="2438400" y="3459163"/>
            <a:ext cx="5205434" cy="508000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ar-SA" sz="2800" b="1" dirty="0" smtClean="0">
                <a:latin typeface="Estrangelo Edessa" pitchFamily="66" charset="0"/>
                <a:cs typeface="Estrangelo Edessa" pitchFamily="66" charset="0"/>
              </a:rPr>
              <a:t>يقدم معاني المفردات ..... عرض الطريقة الصحيحة لنطق المفردات</a:t>
            </a:r>
            <a:endParaRPr lang="en-US" sz="28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69683" name="AutoShape 51"/>
          <p:cNvSpPr>
            <a:spLocks noChangeArrowheads="1"/>
          </p:cNvSpPr>
          <p:nvPr/>
        </p:nvSpPr>
        <p:spPr bwMode="gray">
          <a:xfrm>
            <a:off x="2286000" y="2590800"/>
            <a:ext cx="4419600" cy="508000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ar-SA" sz="3600" b="1" dirty="0" smtClean="0">
                <a:solidFill>
                  <a:srgbClr val="C00000"/>
                </a:solidFill>
                <a:latin typeface="Estrangelo Edessa" pitchFamily="66" charset="0"/>
                <a:cs typeface="Estrangelo Edessa" pitchFamily="66" charset="0"/>
              </a:rPr>
              <a:t>وظائف المعاجم</a:t>
            </a:r>
            <a:endParaRPr lang="en-US" sz="3600" b="1" dirty="0">
              <a:solidFill>
                <a:srgbClr val="C00000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69684" name="AutoShape 52"/>
          <p:cNvSpPr>
            <a:spLocks noChangeArrowheads="1"/>
          </p:cNvSpPr>
          <p:nvPr/>
        </p:nvSpPr>
        <p:spPr bwMode="gray">
          <a:xfrm>
            <a:off x="1765300" y="1820863"/>
            <a:ext cx="6521476" cy="508000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ar-SA" sz="2800" b="1" dirty="0" smtClean="0">
                <a:latin typeface="Estrangelo Edessa" pitchFamily="66" charset="0"/>
                <a:cs typeface="Estrangelo Edessa" pitchFamily="66" charset="0"/>
              </a:rPr>
              <a:t>عمل مرجعي </a:t>
            </a:r>
            <a:r>
              <a:rPr lang="ar-SA" sz="3600" b="1" dirty="0" smtClean="0">
                <a:solidFill>
                  <a:srgbClr val="C00000"/>
                </a:solidFill>
                <a:latin typeface="Estrangelo Edessa" pitchFamily="66" charset="0"/>
                <a:cs typeface="Estrangelo Edessa" pitchFamily="66" charset="0"/>
              </a:rPr>
              <a:t>يحوي</a:t>
            </a:r>
            <a:r>
              <a:rPr lang="ar-SA" sz="2800" b="1" dirty="0" smtClean="0">
                <a:latin typeface="Estrangelo Edessa" pitchFamily="66" charset="0"/>
                <a:cs typeface="Estrangelo Edessa" pitchFamily="66" charset="0"/>
              </a:rPr>
              <a:t> مفردات اللغة أو المصطلحات المتخصصة في أحد فروع المعرفة.</a:t>
            </a:r>
            <a:endParaRPr lang="en-US" sz="2800" b="1" dirty="0">
              <a:latin typeface="Estrangelo Edessa" pitchFamily="66" charset="0"/>
              <a:cs typeface="Estrangelo Edessa" pitchFamily="66" charset="0"/>
            </a:endParaRPr>
          </a:p>
        </p:txBody>
      </p:sp>
      <p:grpSp>
        <p:nvGrpSpPr>
          <p:cNvPr id="69685" name="Group 53"/>
          <p:cNvGrpSpPr>
            <a:grpSpLocks/>
          </p:cNvGrpSpPr>
          <p:nvPr/>
        </p:nvGrpSpPr>
        <p:grpSpPr bwMode="auto">
          <a:xfrm>
            <a:off x="1447800" y="1909763"/>
            <a:ext cx="381000" cy="381000"/>
            <a:chOff x="2078" y="1680"/>
            <a:chExt cx="1615" cy="1615"/>
          </a:xfrm>
        </p:grpSpPr>
        <p:sp>
          <p:nvSpPr>
            <p:cNvPr id="69686" name="Oval 5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5715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9687" name="Oval 5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63529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63529"/>
                    <a:invGamma/>
                  </a:srgb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9688" name="Oval 56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ar-SA"/>
            </a:p>
          </p:txBody>
        </p:sp>
        <p:sp>
          <p:nvSpPr>
            <p:cNvPr id="69689" name="Oval 57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FFCC00">
                    <a:gamma/>
                    <a:shade val="0"/>
                    <a:invGamma/>
                  </a:srgbClr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ar-SA"/>
            </a:p>
          </p:txBody>
        </p:sp>
        <p:sp>
          <p:nvSpPr>
            <p:cNvPr id="69690" name="Oval 58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  <p:sp>
          <p:nvSpPr>
            <p:cNvPr id="69691" name="Oval 59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FFCC00">
                    <a:gamma/>
                    <a:shade val="48627"/>
                    <a:invGamma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</p:grpSp>
      <p:grpSp>
        <p:nvGrpSpPr>
          <p:cNvPr id="69692" name="Group 60"/>
          <p:cNvGrpSpPr>
            <a:grpSpLocks/>
          </p:cNvGrpSpPr>
          <p:nvPr/>
        </p:nvGrpSpPr>
        <p:grpSpPr bwMode="auto">
          <a:xfrm>
            <a:off x="1981200" y="2697163"/>
            <a:ext cx="381000" cy="381000"/>
            <a:chOff x="2078" y="1680"/>
            <a:chExt cx="1615" cy="1615"/>
          </a:xfrm>
        </p:grpSpPr>
        <p:sp>
          <p:nvSpPr>
            <p:cNvPr id="69693" name="Oval 61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5715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9694" name="Oval 62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63529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63529"/>
                    <a:invGamma/>
                  </a:srgb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9695" name="Oval 63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ar-SA"/>
            </a:p>
          </p:txBody>
        </p:sp>
        <p:sp>
          <p:nvSpPr>
            <p:cNvPr id="69696" name="Oval 64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48BE67">
                    <a:gamma/>
                    <a:shade val="0"/>
                    <a:invGamma/>
                  </a:srgbClr>
                </a:gs>
                <a:gs pos="100000">
                  <a:srgbClr val="48BE67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ar-SA"/>
            </a:p>
          </p:txBody>
        </p:sp>
        <p:sp>
          <p:nvSpPr>
            <p:cNvPr id="69697" name="Oval 65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  <p:sp>
          <p:nvSpPr>
            <p:cNvPr id="69698" name="Oval 66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48BE67"/>
                </a:gs>
                <a:gs pos="100000">
                  <a:srgbClr val="48BE67">
                    <a:gamma/>
                    <a:shade val="48627"/>
                    <a:invGamma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</p:grpSp>
      <p:grpSp>
        <p:nvGrpSpPr>
          <p:cNvPr id="69699" name="Group 67"/>
          <p:cNvGrpSpPr>
            <a:grpSpLocks/>
          </p:cNvGrpSpPr>
          <p:nvPr/>
        </p:nvGrpSpPr>
        <p:grpSpPr bwMode="auto">
          <a:xfrm>
            <a:off x="2133600" y="3535363"/>
            <a:ext cx="381000" cy="381000"/>
            <a:chOff x="2078" y="1680"/>
            <a:chExt cx="1615" cy="1615"/>
          </a:xfrm>
        </p:grpSpPr>
        <p:sp>
          <p:nvSpPr>
            <p:cNvPr id="69700" name="Oval 68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5715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9701" name="Oval 69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63529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63529"/>
                    <a:invGamma/>
                  </a:srgb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9702" name="Oval 70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ar-SA"/>
            </a:p>
          </p:txBody>
        </p:sp>
        <p:sp>
          <p:nvSpPr>
            <p:cNvPr id="69703" name="Oval 71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21B3E1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ar-SA"/>
            </a:p>
          </p:txBody>
        </p:sp>
        <p:sp>
          <p:nvSpPr>
            <p:cNvPr id="69704" name="Oval 72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  <p:sp>
          <p:nvSpPr>
            <p:cNvPr id="69705" name="Oval 73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21B3E1">
                    <a:gamma/>
                    <a:shade val="48627"/>
                    <a:invGamma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</p:grpSp>
      <p:grpSp>
        <p:nvGrpSpPr>
          <p:cNvPr id="69706" name="Group 74"/>
          <p:cNvGrpSpPr>
            <a:grpSpLocks/>
          </p:cNvGrpSpPr>
          <p:nvPr/>
        </p:nvGrpSpPr>
        <p:grpSpPr bwMode="auto">
          <a:xfrm>
            <a:off x="1981200" y="4373563"/>
            <a:ext cx="381000" cy="381000"/>
            <a:chOff x="2078" y="1680"/>
            <a:chExt cx="1615" cy="1615"/>
          </a:xfrm>
        </p:grpSpPr>
        <p:sp>
          <p:nvSpPr>
            <p:cNvPr id="69707" name="Oval 75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5715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9708" name="Oval 76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63529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63529"/>
                    <a:invGamma/>
                  </a:srgb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9709" name="Oval 77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ar-SA"/>
            </a:p>
          </p:txBody>
        </p:sp>
        <p:sp>
          <p:nvSpPr>
            <p:cNvPr id="69710" name="Oval 78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8D67E1">
                    <a:gamma/>
                    <a:shade val="0"/>
                    <a:invGamma/>
                  </a:srgbClr>
                </a:gs>
                <a:gs pos="100000">
                  <a:srgbClr val="8D67E1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ar-SA"/>
            </a:p>
          </p:txBody>
        </p:sp>
        <p:sp>
          <p:nvSpPr>
            <p:cNvPr id="69711" name="Oval 79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  <p:sp>
          <p:nvSpPr>
            <p:cNvPr id="69712" name="Oval 80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8D67E1"/>
                </a:gs>
                <a:gs pos="100000">
                  <a:srgbClr val="8D67E1">
                    <a:gamma/>
                    <a:shade val="48627"/>
                    <a:invGamma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</p:grpSp>
      <p:grpSp>
        <p:nvGrpSpPr>
          <p:cNvPr id="69713" name="Group 81"/>
          <p:cNvGrpSpPr>
            <a:grpSpLocks/>
          </p:cNvGrpSpPr>
          <p:nvPr/>
        </p:nvGrpSpPr>
        <p:grpSpPr bwMode="auto">
          <a:xfrm>
            <a:off x="1524000" y="5148263"/>
            <a:ext cx="355600" cy="381000"/>
            <a:chOff x="2078" y="1680"/>
            <a:chExt cx="1615" cy="1615"/>
          </a:xfrm>
        </p:grpSpPr>
        <p:sp>
          <p:nvSpPr>
            <p:cNvPr id="69714" name="Oval 82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5715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9715" name="Oval 83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63529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63529"/>
                    <a:invGamma/>
                  </a:srgb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9716" name="Oval 84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ar-SA"/>
            </a:p>
          </p:txBody>
        </p:sp>
        <p:sp>
          <p:nvSpPr>
            <p:cNvPr id="69717" name="Oval 85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E35E23">
                    <a:gamma/>
                    <a:shade val="0"/>
                    <a:invGamma/>
                  </a:srgbClr>
                </a:gs>
                <a:gs pos="100000">
                  <a:srgbClr val="E35E23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ar-SA"/>
            </a:p>
          </p:txBody>
        </p:sp>
        <p:sp>
          <p:nvSpPr>
            <p:cNvPr id="69718" name="Oval 86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  <p:sp>
          <p:nvSpPr>
            <p:cNvPr id="69719" name="Oval 87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E35E23"/>
                </a:gs>
                <a:gs pos="100000">
                  <a:srgbClr val="E35E23">
                    <a:gamma/>
                    <a:shade val="48627"/>
                    <a:invGamma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69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3000"/>
                                        <p:tgtEl>
                                          <p:spTgt spid="69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0"/>
                                        <p:tgtEl>
                                          <p:spTgt spid="69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2000"/>
                                        <p:tgtEl>
                                          <p:spTgt spid="69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2000"/>
                                        <p:tgtEl>
                                          <p:spTgt spid="69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2000"/>
                                        <p:tgtEl>
                                          <p:spTgt spid="69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/>
      <p:bldP spid="69680" grpId="0" animBg="1"/>
      <p:bldP spid="69681" grpId="0" animBg="1"/>
      <p:bldP spid="69682" grpId="0" animBg="1"/>
      <p:bldP spid="69683" grpId="0" animBg="1"/>
      <p:bldP spid="6968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Logo</a:t>
            </a:r>
          </a:p>
        </p:txBody>
      </p:sp>
      <p:sp>
        <p:nvSpPr>
          <p:cNvPr id="71683" name="AutoShape 3"/>
          <p:cNvSpPr>
            <a:spLocks noChangeArrowheads="1"/>
          </p:cNvSpPr>
          <p:nvPr/>
        </p:nvSpPr>
        <p:spPr bwMode="auto">
          <a:xfrm>
            <a:off x="5562600" y="3352800"/>
            <a:ext cx="2286000" cy="26670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ar-SA">
              <a:latin typeface="Verdana" pitchFamily="34" charset="0"/>
            </a:endParaRPr>
          </a:p>
        </p:txBody>
      </p:sp>
      <p:sp>
        <p:nvSpPr>
          <p:cNvPr id="71685" name="AutoShape 5"/>
          <p:cNvSpPr>
            <a:spLocks noChangeArrowheads="1"/>
          </p:cNvSpPr>
          <p:nvPr/>
        </p:nvSpPr>
        <p:spPr bwMode="auto">
          <a:xfrm>
            <a:off x="1143000" y="3352800"/>
            <a:ext cx="2286000" cy="26670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ar-SA">
              <a:latin typeface="Verdana" pitchFamily="34" charset="0"/>
            </a:endParaRPr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1238250" y="3552825"/>
            <a:ext cx="203835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ar-SA" sz="3200" b="1" dirty="0" smtClean="0">
                <a:solidFill>
                  <a:schemeClr val="accent2"/>
                </a:solidFill>
                <a:latin typeface="Estrangelo Edessa" pitchFamily="66" charset="0"/>
                <a:cs typeface="Estrangelo Edessa" pitchFamily="66" charset="0"/>
              </a:rPr>
              <a:t>المعاجم المتخصصة</a:t>
            </a:r>
          </a:p>
          <a:p>
            <a:pPr algn="ctr" eaLnBrk="0" hangingPunct="0"/>
            <a:r>
              <a:rPr lang="ar-SA" sz="3200" b="1" dirty="0" smtClean="0">
                <a:solidFill>
                  <a:schemeClr val="accent2"/>
                </a:solidFill>
                <a:latin typeface="Estrangelo Edessa" pitchFamily="66" charset="0"/>
                <a:cs typeface="Estrangelo Edessa" pitchFamily="66" charset="0"/>
              </a:rPr>
              <a:t>وهي التي تتناول مفردات اللغة في مجال معين من المعرفة</a:t>
            </a:r>
            <a:endParaRPr lang="en-US" sz="2000" dirty="0">
              <a:solidFill>
                <a:schemeClr val="accent2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71687" name="Freeform 7"/>
          <p:cNvSpPr>
            <a:spLocks/>
          </p:cNvSpPr>
          <p:nvPr/>
        </p:nvSpPr>
        <p:spPr bwMode="gray">
          <a:xfrm>
            <a:off x="3222625" y="3255963"/>
            <a:ext cx="903288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3529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71688" name="AutoShape 8"/>
          <p:cNvSpPr>
            <a:spLocks noChangeAspect="1" noChangeArrowheads="1" noTextEdit="1"/>
          </p:cNvSpPr>
          <p:nvPr/>
        </p:nvSpPr>
        <p:spPr bwMode="gray">
          <a:xfrm flipH="1">
            <a:off x="4868863" y="3252788"/>
            <a:ext cx="909637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71689" name="Freeform 9"/>
          <p:cNvSpPr>
            <a:spLocks/>
          </p:cNvSpPr>
          <p:nvPr/>
        </p:nvSpPr>
        <p:spPr bwMode="gray">
          <a:xfrm flipH="1">
            <a:off x="4875213" y="3255963"/>
            <a:ext cx="903287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grpSp>
        <p:nvGrpSpPr>
          <p:cNvPr id="71690" name="Group 10"/>
          <p:cNvGrpSpPr>
            <a:grpSpLocks/>
          </p:cNvGrpSpPr>
          <p:nvPr/>
        </p:nvGrpSpPr>
        <p:grpSpPr bwMode="auto">
          <a:xfrm>
            <a:off x="3048000" y="1628775"/>
            <a:ext cx="2998788" cy="1601788"/>
            <a:chOff x="1997" y="1314"/>
            <a:chExt cx="1889" cy="1009"/>
          </a:xfrm>
        </p:grpSpPr>
        <p:grpSp>
          <p:nvGrpSpPr>
            <p:cNvPr id="71691" name="Group 11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71692" name="Oval 12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8627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71693" name="Oval 13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44314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</p:grpSp>
        <p:sp>
          <p:nvSpPr>
            <p:cNvPr id="71694" name="Oval 14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ar-SA"/>
            </a:p>
          </p:txBody>
        </p:sp>
        <p:sp>
          <p:nvSpPr>
            <p:cNvPr id="71695" name="Oval 15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ar-SA"/>
            </a:p>
          </p:txBody>
        </p:sp>
        <p:sp>
          <p:nvSpPr>
            <p:cNvPr id="71696" name="Oval 16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79216"/>
                    <a:invGamma/>
                  </a:schemeClr>
                </a:gs>
                <a:gs pos="100000">
                  <a:schemeClr val="accent1">
                    <a:alpha val="4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ar-SA"/>
            </a:p>
          </p:txBody>
        </p:sp>
        <p:sp>
          <p:nvSpPr>
            <p:cNvPr id="71697" name="Oval 17"/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>
                    <a:alpha val="3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ar-SA"/>
            </a:p>
          </p:txBody>
        </p:sp>
      </p:grpSp>
      <p:sp>
        <p:nvSpPr>
          <p:cNvPr id="71698" name="Text Box 18"/>
          <p:cNvSpPr txBox="1">
            <a:spLocks noChangeArrowheads="1"/>
          </p:cNvSpPr>
          <p:nvPr/>
        </p:nvSpPr>
        <p:spPr bwMode="auto">
          <a:xfrm>
            <a:off x="3714744" y="1785926"/>
            <a:ext cx="169149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</a:t>
            </a:r>
            <a:r>
              <a:rPr lang="ar-SA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Estrangelo Edessa" pitchFamily="66" charset="0"/>
                <a:cs typeface="Estrangelo Edessa" pitchFamily="66" charset="0"/>
              </a:rPr>
              <a:t>نواع المعاجم</a:t>
            </a:r>
            <a:endParaRPr lang="en-US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71699" name="Text Box 19"/>
          <p:cNvSpPr txBox="1">
            <a:spLocks noChangeArrowheads="1"/>
          </p:cNvSpPr>
          <p:nvPr/>
        </p:nvSpPr>
        <p:spPr bwMode="auto">
          <a:xfrm>
            <a:off x="5791200" y="3581400"/>
            <a:ext cx="203835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ar-SA" sz="3200" b="1" dirty="0" smtClean="0">
                <a:solidFill>
                  <a:schemeClr val="accent2"/>
                </a:solidFill>
                <a:latin typeface="Estrangelo Edessa" pitchFamily="66" charset="0"/>
                <a:cs typeface="Estrangelo Edessa" pitchFamily="66" charset="0"/>
              </a:rPr>
              <a:t>المعاجم العامة</a:t>
            </a:r>
          </a:p>
          <a:p>
            <a:pPr algn="ctr" eaLnBrk="0" hangingPunct="0"/>
            <a:r>
              <a:rPr lang="ar-SA" sz="3200" b="1" dirty="0" smtClean="0">
                <a:solidFill>
                  <a:schemeClr val="accent2"/>
                </a:solidFill>
                <a:latin typeface="Estrangelo Edessa" pitchFamily="66" charset="0"/>
                <a:cs typeface="Estrangelo Edessa" pitchFamily="66" charset="0"/>
              </a:rPr>
              <a:t>وهي التي تتناول مفردات اللغة دون التقيد بتخصص معين</a:t>
            </a:r>
            <a:r>
              <a:rPr lang="ar-SA" sz="2000" b="1" dirty="0" smtClean="0">
                <a:solidFill>
                  <a:srgbClr val="000000"/>
                </a:solidFill>
              </a:rPr>
              <a:t> </a:t>
            </a:r>
            <a:endParaRPr lang="en-US" sz="1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71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3000"/>
                                        <p:tgtEl>
                                          <p:spTgt spid="71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2000"/>
                                        <p:tgtEl>
                                          <p:spTgt spid="71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1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2000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1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2000"/>
                                        <p:tgtEl>
                                          <p:spTgt spid="71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animBg="1"/>
      <p:bldP spid="71685" grpId="0" animBg="1"/>
      <p:bldP spid="71686" grpId="0"/>
      <p:bldP spid="71687" grpId="0" animBg="1"/>
      <p:bldP spid="71689" grpId="0" animBg="1"/>
      <p:bldP spid="71698" grpId="0"/>
      <p:bldP spid="7169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utoShape 19"/>
          <p:cNvSpPr>
            <a:spLocks noChangeArrowheads="1"/>
          </p:cNvSpPr>
          <p:nvPr/>
        </p:nvSpPr>
        <p:spPr bwMode="gray">
          <a:xfrm>
            <a:off x="5572132" y="4500570"/>
            <a:ext cx="2816087" cy="579064"/>
          </a:xfrm>
          <a:prstGeom prst="can">
            <a:avLst>
              <a:gd name="adj" fmla="val 32032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Logo</a:t>
            </a:r>
          </a:p>
        </p:txBody>
      </p:sp>
      <p:grpSp>
        <p:nvGrpSpPr>
          <p:cNvPr id="73731" name="Group 3"/>
          <p:cNvGrpSpPr>
            <a:grpSpLocks/>
          </p:cNvGrpSpPr>
          <p:nvPr/>
        </p:nvGrpSpPr>
        <p:grpSpPr bwMode="auto">
          <a:xfrm>
            <a:off x="714582" y="1357509"/>
            <a:ext cx="7600502" cy="3794078"/>
            <a:chOff x="228" y="705"/>
            <a:chExt cx="5182" cy="2516"/>
          </a:xfrm>
        </p:grpSpPr>
        <p:sp>
          <p:nvSpPr>
            <p:cNvPr id="73733" name="AutoShape 5"/>
            <p:cNvSpPr>
              <a:spLocks noChangeArrowheads="1"/>
            </p:cNvSpPr>
            <p:nvPr/>
          </p:nvSpPr>
          <p:spPr bwMode="gray">
            <a:xfrm>
              <a:off x="666" y="1179"/>
              <a:ext cx="1056" cy="384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73748" name="Text Box 20"/>
            <p:cNvSpPr txBox="1">
              <a:spLocks noChangeArrowheads="1"/>
            </p:cNvSpPr>
            <p:nvPr/>
          </p:nvSpPr>
          <p:spPr bwMode="gray">
            <a:xfrm>
              <a:off x="3589" y="2931"/>
              <a:ext cx="1821" cy="2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ar-SA" sz="2000" b="1" dirty="0" smtClean="0">
                  <a:solidFill>
                    <a:schemeClr val="bg1"/>
                  </a:solidFill>
                </a:rPr>
                <a:t>لسان العرب / ابن منظور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73734" name="AutoShape 6"/>
            <p:cNvSpPr>
              <a:spLocks noChangeArrowheads="1"/>
            </p:cNvSpPr>
            <p:nvPr/>
          </p:nvSpPr>
          <p:spPr bwMode="gray">
            <a:xfrm>
              <a:off x="3930" y="1131"/>
              <a:ext cx="1056" cy="384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73735" name="Text Box 7"/>
            <p:cNvSpPr txBox="1">
              <a:spLocks noChangeArrowheads="1"/>
            </p:cNvSpPr>
            <p:nvPr/>
          </p:nvSpPr>
          <p:spPr bwMode="gray">
            <a:xfrm>
              <a:off x="3930" y="1794"/>
              <a:ext cx="1122" cy="9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ar-SA" sz="2800" b="1" dirty="0" smtClean="0">
                  <a:solidFill>
                    <a:schemeClr val="accent2"/>
                  </a:solidFill>
                  <a:latin typeface="Estrangelo Edessa" pitchFamily="66" charset="0"/>
                  <a:cs typeface="Estrangelo Edessa" pitchFamily="66" charset="0"/>
                </a:rPr>
                <a:t>تجمع ألفاظ لغة</a:t>
              </a:r>
            </a:p>
            <a:p>
              <a:pPr algn="ctr" eaLnBrk="0" hangingPunct="0"/>
              <a:r>
                <a:rPr lang="ar-SA" sz="2800" b="1" dirty="0" smtClean="0">
                  <a:solidFill>
                    <a:schemeClr val="accent2"/>
                  </a:solidFill>
                  <a:latin typeface="Estrangelo Edessa" pitchFamily="66" charset="0"/>
                  <a:cs typeface="Estrangelo Edessa" pitchFamily="66" charset="0"/>
                </a:rPr>
                <a:t> معينة </a:t>
              </a:r>
            </a:p>
            <a:p>
              <a:pPr algn="ctr" eaLnBrk="0" hangingPunct="0"/>
              <a:r>
                <a:rPr lang="ar-SA" sz="2800" b="1" dirty="0" smtClean="0">
                  <a:solidFill>
                    <a:schemeClr val="accent2"/>
                  </a:solidFill>
                  <a:latin typeface="Estrangelo Edessa" pitchFamily="66" charset="0"/>
                  <a:cs typeface="Estrangelo Edessa" pitchFamily="66" charset="0"/>
                </a:rPr>
                <a:t>وترتبها هجائياً</a:t>
              </a:r>
              <a:endParaRPr lang="en-US" sz="2800" b="1" dirty="0">
                <a:solidFill>
                  <a:schemeClr val="accent2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  <p:sp>
          <p:nvSpPr>
            <p:cNvPr id="73736" name="Text Box 8"/>
            <p:cNvSpPr txBox="1">
              <a:spLocks noChangeArrowheads="1"/>
            </p:cNvSpPr>
            <p:nvPr/>
          </p:nvSpPr>
          <p:spPr bwMode="gray">
            <a:xfrm>
              <a:off x="812" y="1273"/>
              <a:ext cx="877" cy="2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ar-SA" sz="2000" b="1" dirty="0" smtClean="0">
                  <a:solidFill>
                    <a:schemeClr val="bg1"/>
                  </a:solidFill>
                </a:rPr>
                <a:t>متعددة اللغات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73737" name="Text Box 9"/>
            <p:cNvSpPr txBox="1">
              <a:spLocks noChangeArrowheads="1"/>
            </p:cNvSpPr>
            <p:nvPr/>
          </p:nvSpPr>
          <p:spPr bwMode="gray">
            <a:xfrm>
              <a:off x="4076" y="1226"/>
              <a:ext cx="782" cy="2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ar-SA" sz="2000" b="1" dirty="0" smtClean="0">
                  <a:solidFill>
                    <a:schemeClr val="bg1"/>
                  </a:solidFill>
                </a:rPr>
                <a:t>أحادية اللغة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73739" name="AutoShape 11"/>
            <p:cNvSpPr>
              <a:spLocks noChangeArrowheads="1"/>
            </p:cNvSpPr>
            <p:nvPr/>
          </p:nvSpPr>
          <p:spPr bwMode="auto">
            <a:xfrm>
              <a:off x="624" y="1700"/>
              <a:ext cx="1152" cy="1042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ar-SA">
                <a:latin typeface="Verdana" pitchFamily="34" charset="0"/>
              </a:endParaRPr>
            </a:p>
          </p:txBody>
        </p:sp>
        <p:sp>
          <p:nvSpPr>
            <p:cNvPr id="73740" name="Text Box 12"/>
            <p:cNvSpPr txBox="1">
              <a:spLocks noChangeArrowheads="1"/>
            </p:cNvSpPr>
            <p:nvPr/>
          </p:nvSpPr>
          <p:spPr bwMode="auto">
            <a:xfrm>
              <a:off x="666" y="1889"/>
              <a:ext cx="1056" cy="7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ar-SA" sz="2400" b="1" dirty="0" smtClean="0">
                  <a:solidFill>
                    <a:schemeClr val="accent2"/>
                  </a:solidFill>
                  <a:latin typeface="Estrangelo Edessa" pitchFamily="66" charset="0"/>
                  <a:cs typeface="Estrangelo Edessa" pitchFamily="66" charset="0"/>
                </a:rPr>
                <a:t>تجمع ألفاظ وما يقابلها في لغة أخرى أو أكثر وترتب هجائياً</a:t>
              </a:r>
              <a:endParaRPr lang="en-US" sz="1400" dirty="0">
                <a:solidFill>
                  <a:schemeClr val="accent2"/>
                </a:solidFill>
                <a:latin typeface="Verdana" pitchFamily="34" charset="0"/>
              </a:endParaRPr>
            </a:p>
          </p:txBody>
        </p:sp>
        <p:sp>
          <p:nvSpPr>
            <p:cNvPr id="73741" name="AutoShape 13"/>
            <p:cNvSpPr>
              <a:spLocks noChangeArrowheads="1"/>
            </p:cNvSpPr>
            <p:nvPr/>
          </p:nvSpPr>
          <p:spPr bwMode="auto">
            <a:xfrm>
              <a:off x="3888" y="1652"/>
              <a:ext cx="1152" cy="1043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ar-SA">
                <a:latin typeface="Verdana" pitchFamily="34" charset="0"/>
              </a:endParaRPr>
            </a:p>
          </p:txBody>
        </p:sp>
        <p:sp>
          <p:nvSpPr>
            <p:cNvPr id="73742" name="Text Box 14"/>
            <p:cNvSpPr txBox="1">
              <a:spLocks noChangeArrowheads="1"/>
            </p:cNvSpPr>
            <p:nvPr/>
          </p:nvSpPr>
          <p:spPr bwMode="auto">
            <a:xfrm>
              <a:off x="3936" y="1488"/>
              <a:ext cx="1056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endParaRPr lang="en-US" sz="1400" dirty="0">
                <a:solidFill>
                  <a:srgbClr val="001D3A"/>
                </a:solidFill>
                <a:latin typeface="Verdana" pitchFamily="34" charset="0"/>
              </a:endParaRPr>
            </a:p>
          </p:txBody>
        </p:sp>
        <p:sp>
          <p:nvSpPr>
            <p:cNvPr id="73744" name="AutoShape 16"/>
            <p:cNvSpPr>
              <a:spLocks noChangeArrowheads="1"/>
            </p:cNvSpPr>
            <p:nvPr/>
          </p:nvSpPr>
          <p:spPr bwMode="gray">
            <a:xfrm>
              <a:off x="1786" y="705"/>
              <a:ext cx="1920" cy="384"/>
            </a:xfrm>
            <a:prstGeom prst="can">
              <a:avLst>
                <a:gd name="adj" fmla="val 27866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73746" name="Text Box 18"/>
            <p:cNvSpPr txBox="1">
              <a:spLocks noChangeArrowheads="1"/>
            </p:cNvSpPr>
            <p:nvPr/>
          </p:nvSpPr>
          <p:spPr bwMode="gray">
            <a:xfrm>
              <a:off x="1835" y="800"/>
              <a:ext cx="1855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ar-SA" sz="2400" b="1" dirty="0" smtClean="0">
                  <a:solidFill>
                    <a:schemeClr val="bg1"/>
                  </a:solidFill>
                </a:rPr>
                <a:t>وتكون هذه المعاجم</a:t>
              </a:r>
              <a:r>
                <a:rPr lang="ar-SA" b="1" dirty="0" smtClean="0">
                  <a:solidFill>
                    <a:schemeClr val="bg1"/>
                  </a:solidFill>
                </a:rPr>
                <a:t> </a:t>
              </a:r>
              <a:r>
                <a:rPr lang="ar-SA" sz="2400" b="1" dirty="0" smtClean="0">
                  <a:solidFill>
                    <a:schemeClr val="bg1"/>
                  </a:solidFill>
                </a:rPr>
                <a:t>إما </a:t>
              </a:r>
              <a:r>
                <a:rPr lang="ar-SA" b="1" dirty="0" smtClean="0">
                  <a:solidFill>
                    <a:schemeClr val="bg1"/>
                  </a:solidFill>
                </a:rPr>
                <a:t>:-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73747" name="AutoShape 19"/>
            <p:cNvSpPr>
              <a:spLocks noChangeArrowheads="1"/>
            </p:cNvSpPr>
            <p:nvPr/>
          </p:nvSpPr>
          <p:spPr bwMode="gray">
            <a:xfrm>
              <a:off x="228" y="2837"/>
              <a:ext cx="1920" cy="384"/>
            </a:xfrm>
            <a:prstGeom prst="can">
              <a:avLst>
                <a:gd name="adj" fmla="val 32032"/>
              </a:avLst>
            </a:pr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ar-SA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المورد : قاموس عربي - انجليزي</a:t>
              </a:r>
              <a:endParaRPr lang="ar-SA" dirty="0"/>
            </a:p>
          </p:txBody>
        </p:sp>
      </p:grpSp>
      <p:sp>
        <p:nvSpPr>
          <p:cNvPr id="25" name="AutoShape 19"/>
          <p:cNvSpPr>
            <a:spLocks noChangeArrowheads="1"/>
          </p:cNvSpPr>
          <p:nvPr/>
        </p:nvSpPr>
        <p:spPr bwMode="gray">
          <a:xfrm>
            <a:off x="5572132" y="5143512"/>
            <a:ext cx="2816087" cy="579064"/>
          </a:xfrm>
          <a:prstGeom prst="can">
            <a:avLst>
              <a:gd name="adj" fmla="val 32032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000" b="1" dirty="0" smtClean="0">
                <a:solidFill>
                  <a:schemeClr val="bg1"/>
                </a:solidFill>
              </a:rPr>
              <a:t>القاموس المحيط / الفيروز آبادي </a:t>
            </a:r>
            <a:endParaRPr lang="ar-SA" sz="2000" b="1" dirty="0">
              <a:solidFill>
                <a:schemeClr val="bg1"/>
              </a:solidFill>
            </a:endParaRPr>
          </a:p>
        </p:txBody>
      </p:sp>
      <p:sp>
        <p:nvSpPr>
          <p:cNvPr id="26" name="AutoShape 19"/>
          <p:cNvSpPr>
            <a:spLocks noChangeArrowheads="1"/>
          </p:cNvSpPr>
          <p:nvPr/>
        </p:nvSpPr>
        <p:spPr bwMode="gray">
          <a:xfrm>
            <a:off x="714348" y="5929330"/>
            <a:ext cx="2816087" cy="579064"/>
          </a:xfrm>
          <a:prstGeom prst="can">
            <a:avLst>
              <a:gd name="adj" fmla="val 32032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000" b="1" dirty="0" smtClean="0">
                <a:solidFill>
                  <a:schemeClr val="bg1"/>
                </a:solidFill>
              </a:rPr>
              <a:t>المعجم القانوني : إنجليزي - عربي</a:t>
            </a:r>
            <a:endParaRPr lang="ar-SA" sz="2000" b="1" dirty="0">
              <a:solidFill>
                <a:schemeClr val="bg1"/>
              </a:solidFill>
            </a:endParaRPr>
          </a:p>
        </p:txBody>
      </p:sp>
      <p:sp>
        <p:nvSpPr>
          <p:cNvPr id="27" name="AutoShape 19"/>
          <p:cNvSpPr>
            <a:spLocks noChangeArrowheads="1"/>
          </p:cNvSpPr>
          <p:nvPr/>
        </p:nvSpPr>
        <p:spPr bwMode="gray">
          <a:xfrm>
            <a:off x="714348" y="5214950"/>
            <a:ext cx="2816087" cy="579064"/>
          </a:xfrm>
          <a:prstGeom prst="can">
            <a:avLst>
              <a:gd name="adj" fmla="val 32032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ar-SA" sz="2000" b="1" dirty="0" smtClean="0">
                <a:solidFill>
                  <a:schemeClr val="bg1"/>
                </a:solidFill>
              </a:rPr>
              <a:t>المعجم الطبي / ( متخصص </a:t>
            </a:r>
            <a:r>
              <a:rPr lang="ar-SA" dirty="0" smtClean="0"/>
              <a:t>)</a:t>
            </a:r>
            <a:endParaRPr lang="ar-SA" dirty="0"/>
          </a:p>
        </p:txBody>
      </p:sp>
      <p:sp>
        <p:nvSpPr>
          <p:cNvPr id="28" name="AutoShape 19"/>
          <p:cNvSpPr>
            <a:spLocks noChangeArrowheads="1"/>
          </p:cNvSpPr>
          <p:nvPr/>
        </p:nvSpPr>
        <p:spPr bwMode="gray">
          <a:xfrm>
            <a:off x="5643570" y="5786454"/>
            <a:ext cx="2816087" cy="579064"/>
          </a:xfrm>
          <a:prstGeom prst="can">
            <a:avLst>
              <a:gd name="adj" fmla="val 32032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dirty="0" smtClean="0">
                <a:solidFill>
                  <a:schemeClr val="bg1"/>
                </a:solidFill>
              </a:rPr>
              <a:t>معجم ألفاظ القرآن الكريم </a:t>
            </a:r>
            <a:endParaRPr lang="ar-SA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73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 Box 2"/>
          <p:cNvSpPr txBox="1">
            <a:spLocks noChangeArrowheads="1"/>
          </p:cNvSpPr>
          <p:nvPr/>
        </p:nvSpPr>
        <p:spPr bwMode="auto">
          <a:xfrm>
            <a:off x="2438400" y="4267200"/>
            <a:ext cx="4724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ar-SA" sz="4800" dirty="0" smtClean="0">
                <a:solidFill>
                  <a:srgbClr val="FFFF00"/>
                </a:solidFill>
                <a:latin typeface="Verdana" pitchFamily="34" charset="0"/>
              </a:rPr>
              <a:t>لا إله إلا الله</a:t>
            </a:r>
            <a:endParaRPr lang="en-US" sz="4800" dirty="0">
              <a:solidFill>
                <a:srgbClr val="FFFF00"/>
              </a:solidFill>
              <a:latin typeface="Verdana" pitchFamily="34" charset="0"/>
            </a:endParaRPr>
          </a:p>
        </p:txBody>
      </p:sp>
      <p:sp>
        <p:nvSpPr>
          <p:cNvPr id="88068" name="WordArt 4"/>
          <p:cNvSpPr>
            <a:spLocks noChangeArrowheads="1" noChangeShapeType="1" noTextEdit="1"/>
          </p:cNvSpPr>
          <p:nvPr/>
        </p:nvSpPr>
        <p:spPr bwMode="gray">
          <a:xfrm>
            <a:off x="2051050" y="2997200"/>
            <a:ext cx="5041900" cy="6477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ar-SA" sz="3600" b="1" kern="10" dirty="0" smtClean="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tx1"/>
                    </a:gs>
                    <a:gs pos="100000">
                      <a:schemeClr val="hlink"/>
                    </a:gs>
                  </a:gsLst>
                  <a:lin ang="0" scaled="1"/>
                </a:gradFill>
                <a:effectLst>
                  <a:outerShdw dist="63500" dir="2212194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Arial"/>
              </a:rPr>
              <a:t>شكراً لكم</a:t>
            </a:r>
            <a:endParaRPr lang="ar-SA" sz="3600" b="1" kern="10" dirty="0">
              <a:ln w="19050">
                <a:solidFill>
                  <a:schemeClr val="bg1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tx1"/>
                  </a:gs>
                  <a:gs pos="100000">
                    <a:schemeClr val="hlink"/>
                  </a:gs>
                </a:gsLst>
                <a:lin ang="0" scaled="1"/>
              </a:gradFill>
              <a:effectLst>
                <a:outerShdw dist="63500" dir="2212194" algn="ctr" rotWithShape="0">
                  <a:srgbClr val="868686">
                    <a:alpha val="50000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8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6" grpId="0"/>
      <p:bldP spid="88068" grpId="0" animBg="1"/>
      <p:bldP spid="88068" grpId="1"/>
    </p:bldLst>
  </p:timing>
</p:sld>
</file>

<file path=ppt/theme/theme1.xml><?xml version="1.0" encoding="utf-8"?>
<a:theme xmlns:a="http://schemas.openxmlformats.org/drawingml/2006/main" name="template (17)">
  <a:themeElements>
    <a:clrScheme name="sample 3">
      <a:dk1>
        <a:srgbClr val="1D528D"/>
      </a:dk1>
      <a:lt1>
        <a:srgbClr val="FFFFFF"/>
      </a:lt1>
      <a:dk2>
        <a:srgbClr val="000000"/>
      </a:dk2>
      <a:lt2>
        <a:srgbClr val="C0C0C0"/>
      </a:lt2>
      <a:accent1>
        <a:srgbClr val="72B143"/>
      </a:accent1>
      <a:accent2>
        <a:srgbClr val="0099CC"/>
      </a:accent2>
      <a:accent3>
        <a:srgbClr val="FFFFFF"/>
      </a:accent3>
      <a:accent4>
        <a:srgbClr val="174578"/>
      </a:accent4>
      <a:accent5>
        <a:srgbClr val="BCD5B0"/>
      </a:accent5>
      <a:accent6>
        <a:srgbClr val="008AB9"/>
      </a:accent6>
      <a:hlink>
        <a:srgbClr val="6699FF"/>
      </a:hlink>
      <a:folHlink>
        <a:srgbClr val="AC7AD2"/>
      </a:folHlink>
    </a:clrScheme>
    <a:fontScheme name="samp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ample 1">
        <a:dk1>
          <a:srgbClr val="666699"/>
        </a:dk1>
        <a:lt1>
          <a:srgbClr val="FFFFFF"/>
        </a:lt1>
        <a:dk2>
          <a:srgbClr val="000000"/>
        </a:dk2>
        <a:lt2>
          <a:srgbClr val="C0C0C0"/>
        </a:lt2>
        <a:accent1>
          <a:srgbClr val="3F97D3"/>
        </a:accent1>
        <a:accent2>
          <a:srgbClr val="75AD94"/>
        </a:accent2>
        <a:accent3>
          <a:srgbClr val="FFFFFF"/>
        </a:accent3>
        <a:accent4>
          <a:srgbClr val="565682"/>
        </a:accent4>
        <a:accent5>
          <a:srgbClr val="AFC9E6"/>
        </a:accent5>
        <a:accent6>
          <a:srgbClr val="699C86"/>
        </a:accent6>
        <a:hlink>
          <a:srgbClr val="BAA2C8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3E2787"/>
        </a:dk1>
        <a:lt1>
          <a:srgbClr val="FFFFFF"/>
        </a:lt1>
        <a:dk2>
          <a:srgbClr val="000000"/>
        </a:dk2>
        <a:lt2>
          <a:srgbClr val="C0C0C0"/>
        </a:lt2>
        <a:accent1>
          <a:srgbClr val="445DC6"/>
        </a:accent1>
        <a:accent2>
          <a:srgbClr val="6699FF"/>
        </a:accent2>
        <a:accent3>
          <a:srgbClr val="FFFFFF"/>
        </a:accent3>
        <a:accent4>
          <a:srgbClr val="342072"/>
        </a:accent4>
        <a:accent5>
          <a:srgbClr val="B0B6DF"/>
        </a:accent5>
        <a:accent6>
          <a:srgbClr val="5C8AE7"/>
        </a:accent6>
        <a:hlink>
          <a:srgbClr val="69BD97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72B143"/>
        </a:accent1>
        <a:accent2>
          <a:srgbClr val="0099CC"/>
        </a:accent2>
        <a:accent3>
          <a:srgbClr val="FFFFFF"/>
        </a:accent3>
        <a:accent4>
          <a:srgbClr val="174578"/>
        </a:accent4>
        <a:accent5>
          <a:srgbClr val="BCD5B0"/>
        </a:accent5>
        <a:accent6>
          <a:srgbClr val="008AB9"/>
        </a:accent6>
        <a:hlink>
          <a:srgbClr val="6699FF"/>
        </a:hlink>
        <a:folHlink>
          <a:srgbClr val="AC7AD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(17)</Template>
  <TotalTime>72</TotalTime>
  <Words>217</Words>
  <Application>Microsoft PowerPoint</Application>
  <PresentationFormat>عرض على الشاشة (3:4)‏</PresentationFormat>
  <Paragraphs>35</Paragraphs>
  <Slides>6</Slides>
  <Notes>0</Notes>
  <HiddenSlides>0</HiddenSlides>
  <MMClips>0</MMClips>
  <ScaleCrop>false</ScaleCrop>
  <HeadingPairs>
    <vt:vector size="8" baseType="variant">
      <vt:variant>
        <vt:lpstr>الخطوط المستخدمة</vt:lpstr>
      </vt:variant>
      <vt:variant>
        <vt:i4>3</vt:i4>
      </vt:variant>
      <vt:variant>
        <vt:lpstr>سمة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Arial</vt:lpstr>
      <vt:lpstr>Verdana</vt:lpstr>
      <vt:lpstr>Wingdings</vt:lpstr>
      <vt:lpstr>template (17)</vt:lpstr>
      <vt:lpstr>Adobe Photoshop Image</vt:lpstr>
      <vt:lpstr>مهارات استخدام المعاجم</vt:lpstr>
      <vt:lpstr>مقدمة</vt:lpstr>
      <vt:lpstr>ما المقصود بالمعاجم ؟</vt:lpstr>
      <vt:lpstr>الشريحة 4</vt:lpstr>
      <vt:lpstr>الشريحة 5</vt:lpstr>
      <vt:lpstr>الشريحة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مهارات استخدام المعاجم</dc:title>
  <dc:creator>win 7</dc:creator>
  <cp:lastModifiedBy>win 7</cp:lastModifiedBy>
  <cp:revision>8</cp:revision>
  <dcterms:created xsi:type="dcterms:W3CDTF">2015-09-03T05:27:23Z</dcterms:created>
  <dcterms:modified xsi:type="dcterms:W3CDTF">2015-09-03T06:39:53Z</dcterms:modified>
</cp:coreProperties>
</file>