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3" r:id="rId2"/>
    <p:sldMasterId id="2147484457" r:id="rId3"/>
  </p:sldMasterIdLst>
  <p:notesMasterIdLst>
    <p:notesMasterId r:id="rId37"/>
  </p:notesMasterIdLst>
  <p:handoutMasterIdLst>
    <p:handoutMasterId r:id="rId38"/>
  </p:handoutMasterIdLst>
  <p:sldIdLst>
    <p:sldId id="807" r:id="rId4"/>
    <p:sldId id="803" r:id="rId5"/>
    <p:sldId id="583" r:id="rId6"/>
    <p:sldId id="588" r:id="rId7"/>
    <p:sldId id="590" r:id="rId8"/>
    <p:sldId id="593" r:id="rId9"/>
    <p:sldId id="594" r:id="rId10"/>
    <p:sldId id="595" r:id="rId11"/>
    <p:sldId id="599" r:id="rId12"/>
    <p:sldId id="600" r:id="rId13"/>
    <p:sldId id="774" r:id="rId14"/>
    <p:sldId id="605" r:id="rId15"/>
    <p:sldId id="606" r:id="rId16"/>
    <p:sldId id="608" r:id="rId17"/>
    <p:sldId id="609" r:id="rId18"/>
    <p:sldId id="610" r:id="rId19"/>
    <p:sldId id="611" r:id="rId20"/>
    <p:sldId id="612" r:id="rId21"/>
    <p:sldId id="615" r:id="rId22"/>
    <p:sldId id="617" r:id="rId23"/>
    <p:sldId id="618" r:id="rId24"/>
    <p:sldId id="632" r:id="rId25"/>
    <p:sldId id="633" r:id="rId26"/>
    <p:sldId id="635" r:id="rId27"/>
    <p:sldId id="636" r:id="rId28"/>
    <p:sldId id="637" r:id="rId29"/>
    <p:sldId id="808" r:id="rId30"/>
    <p:sldId id="809" r:id="rId31"/>
    <p:sldId id="810" r:id="rId32"/>
    <p:sldId id="811" r:id="rId33"/>
    <p:sldId id="812" r:id="rId34"/>
    <p:sldId id="813" r:id="rId35"/>
    <p:sldId id="814" r:id="rId36"/>
  </p:sldIdLst>
  <p:sldSz cx="9144000" cy="6858000" type="screen4x3"/>
  <p:notesSz cx="6858000" cy="9144000"/>
  <p:custDataLst>
    <p:tags r:id="rId39"/>
  </p:custDataLst>
  <p:defaultTextStyle>
    <a:defPPr>
      <a:defRPr lang="en-US"/>
    </a:defPPr>
    <a:lvl1pPr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324">
          <p15:clr>
            <a:srgbClr val="A4A3A4"/>
          </p15:clr>
        </p15:guide>
        <p15:guide id="2" orient="horz" pos="935">
          <p15:clr>
            <a:srgbClr val="A4A3A4"/>
          </p15:clr>
        </p15:guide>
        <p15:guide id="3" orient="horz" pos="1285">
          <p15:clr>
            <a:srgbClr val="A4A3A4"/>
          </p15:clr>
        </p15:guide>
        <p15:guide id="4" pos="113">
          <p15:clr>
            <a:srgbClr val="A4A3A4"/>
          </p15:clr>
        </p15:guide>
        <p15:guide id="5" pos="1736">
          <p15:clr>
            <a:srgbClr val="A4A3A4"/>
          </p15:clr>
        </p15:guide>
        <p15:guide id="6" pos="2874">
          <p15:clr>
            <a:srgbClr val="A4A3A4"/>
          </p15:clr>
        </p15:guide>
        <p15:guide id="7" pos="340">
          <p15:clr>
            <a:srgbClr val="A4A3A4"/>
          </p15:clr>
        </p15:guide>
        <p15:guide id="8" pos="404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6600"/>
    <a:srgbClr val="0000FF"/>
    <a:srgbClr val="009247"/>
    <a:srgbClr val="FF0000"/>
    <a:srgbClr val="33CC33"/>
    <a:srgbClr val="F9D209"/>
    <a:srgbClr val="990066"/>
    <a:srgbClr val="EAEAEA"/>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60" autoAdjust="0"/>
    <p:restoredTop sz="93081" autoAdjust="0"/>
  </p:normalViewPr>
  <p:slideViewPr>
    <p:cSldViewPr snapToGrid="0">
      <p:cViewPr varScale="1">
        <p:scale>
          <a:sx n="68" d="100"/>
          <a:sy n="68" d="100"/>
        </p:scale>
        <p:origin x="-1524" y="-90"/>
      </p:cViewPr>
      <p:guideLst>
        <p:guide orient="horz" pos="324"/>
        <p:guide orient="horz" pos="935"/>
        <p:guide orient="horz" pos="1285"/>
        <p:guide pos="113"/>
        <p:guide pos="1736"/>
        <p:guide pos="2874"/>
        <p:guide pos="34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6" d="100"/>
          <a:sy n="96" d="100"/>
        </p:scale>
        <p:origin x="-2456"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200">
                <a:latin typeface="Times New Roman" pitchFamily="18"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0" hangingPunct="0">
              <a:defRPr sz="1200">
                <a:latin typeface="Times New Roman" panose="02020603050405020304" pitchFamily="18" charset="0"/>
                <a:cs typeface="Times New Roman" panose="02020603050405020304" pitchFamily="18" charset="0"/>
              </a:defRPr>
            </a:lvl1pPr>
          </a:lstStyle>
          <a:p>
            <a:fld id="{08C35CC8-5CEC-4C41-BAA9-9F537A6FA744}" type="slidenum">
              <a:rPr lang="ar-SA"/>
              <a:pPr/>
              <a:t>‹#›</a:t>
            </a:fld>
            <a:endParaRPr lang="en-US"/>
          </a:p>
        </p:txBody>
      </p:sp>
    </p:spTree>
    <p:extLst>
      <p:ext uri="{BB962C8B-B14F-4D97-AF65-F5344CB8AC3E}">
        <p14:creationId xmlns="" xmlns:p14="http://schemas.microsoft.com/office/powerpoint/2010/main" val="584980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en-US"/>
          </a:p>
        </p:txBody>
      </p:sp>
      <p:sp>
        <p:nvSpPr>
          <p:cNvPr id="588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200">
                <a:latin typeface="Times New Roman" pitchFamily="18" charset="0"/>
                <a:cs typeface="+mn-cs"/>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8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8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en-US"/>
          </a:p>
        </p:txBody>
      </p:sp>
      <p:sp>
        <p:nvSpPr>
          <p:cNvPr id="588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0" hangingPunct="0">
              <a:defRPr sz="1200">
                <a:latin typeface="Times New Roman" panose="02020603050405020304" pitchFamily="18" charset="0"/>
                <a:cs typeface="Times New Roman" panose="02020603050405020304" pitchFamily="18" charset="0"/>
              </a:defRPr>
            </a:lvl1pPr>
          </a:lstStyle>
          <a:p>
            <a:fld id="{5395B6FC-E12F-4D22-94B2-A98478B6F7AC}" type="slidenum">
              <a:rPr lang="ar-SA"/>
              <a:pPr/>
              <a:t>‹#›</a:t>
            </a:fld>
            <a:endParaRPr lang="en-US"/>
          </a:p>
        </p:txBody>
      </p:sp>
    </p:spTree>
    <p:extLst>
      <p:ext uri="{BB962C8B-B14F-4D97-AF65-F5344CB8AC3E}">
        <p14:creationId xmlns="" xmlns:p14="http://schemas.microsoft.com/office/powerpoint/2010/main" val="3144511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5C46890-510A-47C1-B868-042D38AD8382}" type="slidenum">
              <a:rPr lang="ar-SA" sz="1200">
                <a:latin typeface="Times New Roman" panose="02020603050405020304" pitchFamily="18" charset="0"/>
                <a:cs typeface="Times New Roman" panose="02020603050405020304" pitchFamily="18" charset="0"/>
              </a:rPr>
              <a:pPr/>
              <a:t>3</a:t>
            </a:fld>
            <a:endParaRPr lang="en-US" sz="1200">
              <a:latin typeface="Times New Roman" panose="02020603050405020304" pitchFamily="18" charset="0"/>
              <a:cs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dirty="0" smtClean="0">
                <a:latin typeface="Times" panose="02020603050405020304" pitchFamily="18" charset="0"/>
              </a:rPr>
              <a:t> </a:t>
            </a:r>
          </a:p>
          <a:p>
            <a:pPr eaLnBrk="1" hangingPunct="1"/>
            <a:r>
              <a:rPr lang="en-US" dirty="0" smtClean="0"/>
              <a:t>1. Students do not often understand the costs and benefits of asexual and sexual reproduction. Consider discussing the advantages and disadvantages of each of these forms of reproduction. Encourage students to focus on the compromises involved in any adaptation. There is simply no one “best” way for all animals to reproduce.</a:t>
            </a:r>
          </a:p>
          <a:p>
            <a:pPr eaLnBrk="1" hangingPunct="1"/>
            <a:endParaRPr lang="en-US" dirty="0" smtClean="0"/>
          </a:p>
          <a:p>
            <a:pPr eaLnBrk="1" hangingPunct="1"/>
            <a:r>
              <a:rPr lang="en-US" b="1" dirty="0" smtClean="0"/>
              <a:t>Teaching Tips</a:t>
            </a:r>
          </a:p>
          <a:p>
            <a:pPr eaLnBrk="1" hangingPunct="1"/>
            <a:r>
              <a:rPr lang="en-US" dirty="0" smtClean="0"/>
              <a:t>1. Aphid life cycles also alternate between asexual and sexual reproductive strategies. Consider challenging your class to explain why aphids (and other animals) do this. In general, sexual reproduction is most common in times of stress, and may be related to overpopulation or environmental change.</a:t>
            </a:r>
          </a:p>
          <a:p>
            <a:pPr eaLnBrk="1" hangingPunct="1"/>
            <a:endParaRPr lang="en-US" dirty="0" smtClean="0"/>
          </a:p>
          <a:p>
            <a:pPr eaLnBrk="1" hangingPunct="1"/>
            <a:endParaRPr lang="en-US" dirty="0" smtClean="0"/>
          </a:p>
        </p:txBody>
      </p:sp>
    </p:spTree>
    <p:extLst>
      <p:ext uri="{BB962C8B-B14F-4D97-AF65-F5344CB8AC3E}">
        <p14:creationId xmlns="" xmlns:p14="http://schemas.microsoft.com/office/powerpoint/2010/main" val="225016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90A3754-72C3-4C42-9C24-72082068097F}" type="slidenum">
              <a:rPr lang="ar-SA" sz="1200">
                <a:latin typeface="Times New Roman" panose="02020603050405020304" pitchFamily="18" charset="0"/>
                <a:cs typeface="Times New Roman" panose="02020603050405020304" pitchFamily="18" charset="0"/>
              </a:rPr>
              <a:pPr/>
              <a:t>12</a:t>
            </a:fld>
            <a:endParaRPr lang="en-US" sz="1200">
              <a:latin typeface="Times New Roman" panose="02020603050405020304" pitchFamily="18" charset="0"/>
              <a:cs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3293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2B267BC-E78B-4767-ABCC-BE252CE7549A}" type="slidenum">
              <a:rPr lang="ar-SA" sz="1200">
                <a:latin typeface="Times New Roman" panose="02020603050405020304" pitchFamily="18" charset="0"/>
                <a:cs typeface="Times New Roman" panose="02020603050405020304" pitchFamily="18" charset="0"/>
              </a:rPr>
              <a:pPr/>
              <a:t>13</a:t>
            </a:fld>
            <a:endParaRPr lang="en-US" sz="1200">
              <a:latin typeface="Times New Roman" panose="02020603050405020304" pitchFamily="18" charset="0"/>
              <a:cs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smtClean="0"/>
          </a:p>
        </p:txBody>
      </p:sp>
    </p:spTree>
    <p:extLst>
      <p:ext uri="{BB962C8B-B14F-4D97-AF65-F5344CB8AC3E}">
        <p14:creationId xmlns="" xmlns:p14="http://schemas.microsoft.com/office/powerpoint/2010/main" val="4232726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6E719D9-419B-4432-B40E-18F62459F2FE}" type="slidenum">
              <a:rPr lang="ar-SA" sz="1200">
                <a:latin typeface="Times New Roman" panose="02020603050405020304" pitchFamily="18" charset="0"/>
                <a:cs typeface="Times New Roman" panose="02020603050405020304" pitchFamily="18" charset="0"/>
              </a:rPr>
              <a:pPr/>
              <a:t>14</a:t>
            </a:fld>
            <a:endParaRPr lang="en-US" sz="1200">
              <a:latin typeface="Times New Roman" panose="02020603050405020304" pitchFamily="18" charset="0"/>
              <a:cs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273237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8CC3F78-7089-4AF7-AC48-F84754D8C0E5}" type="slidenum">
              <a:rPr lang="ar-SA" sz="1200">
                <a:latin typeface="Times New Roman" panose="02020603050405020304" pitchFamily="18" charset="0"/>
                <a:cs typeface="Times New Roman" panose="02020603050405020304" pitchFamily="18" charset="0"/>
              </a:rPr>
              <a:pPr/>
              <a:t>15</a:t>
            </a:fld>
            <a:endParaRPr lang="en-US" sz="1200">
              <a:latin typeface="Times New Roman" panose="02020603050405020304" pitchFamily="18" charset="0"/>
              <a:cs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353753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DCB8AB2-B074-4F32-85D3-CD4A10ABCCCA}" type="slidenum">
              <a:rPr lang="ar-SA" sz="1200">
                <a:latin typeface="Times New Roman" panose="02020603050405020304" pitchFamily="18" charset="0"/>
                <a:cs typeface="Times New Roman" panose="02020603050405020304" pitchFamily="18" charset="0"/>
              </a:rPr>
              <a:pPr/>
              <a:t>16</a:t>
            </a:fld>
            <a:endParaRPr lang="en-US" sz="1200">
              <a:latin typeface="Times New Roman" panose="02020603050405020304" pitchFamily="18" charset="0"/>
              <a:cs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954621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6134822-6242-4421-BFB0-82DDB0F6B1AE}" type="slidenum">
              <a:rPr lang="ar-SA" sz="1200">
                <a:latin typeface="Times New Roman" panose="02020603050405020304" pitchFamily="18" charset="0"/>
                <a:cs typeface="Times New Roman" panose="02020603050405020304" pitchFamily="18" charset="0"/>
              </a:rPr>
              <a:pPr/>
              <a:t>17</a:t>
            </a:fld>
            <a:endParaRPr lang="en-US" sz="1200">
              <a:latin typeface="Times New Roman" panose="02020603050405020304" pitchFamily="18" charset="0"/>
              <a:cs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p>
          <a:p>
            <a:pPr eaLnBrk="1" hangingPunct="1"/>
            <a:r>
              <a:rPr lang="en-US" smtClean="0"/>
              <a:t> </a:t>
            </a:r>
          </a:p>
        </p:txBody>
      </p:sp>
    </p:spTree>
    <p:extLst>
      <p:ext uri="{BB962C8B-B14F-4D97-AF65-F5344CB8AC3E}">
        <p14:creationId xmlns="" xmlns:p14="http://schemas.microsoft.com/office/powerpoint/2010/main" val="64726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90D0073-1680-40BD-BFFA-A54B8D7AD5B4}" type="slidenum">
              <a:rPr lang="ar-SA" sz="1200">
                <a:latin typeface="Times New Roman" panose="02020603050405020304" pitchFamily="18" charset="0"/>
                <a:cs typeface="Times New Roman" panose="02020603050405020304" pitchFamily="18" charset="0"/>
              </a:rPr>
              <a:pPr/>
              <a:t>18</a:t>
            </a:fld>
            <a:endParaRPr lang="en-US" sz="1200">
              <a:latin typeface="Times New Roman" panose="02020603050405020304" pitchFamily="18" charset="0"/>
              <a:cs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420557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AAF2150-FC93-4C6E-A58A-8573313E5819}" type="slidenum">
              <a:rPr lang="ar-SA" sz="1200">
                <a:latin typeface="Times New Roman" panose="02020603050405020304" pitchFamily="18" charset="0"/>
                <a:cs typeface="Times New Roman" panose="02020603050405020304" pitchFamily="18" charset="0"/>
              </a:rPr>
              <a:pPr/>
              <a:t>19</a:t>
            </a:fld>
            <a:endParaRPr lang="en-US" sz="1200">
              <a:latin typeface="Times New Roman" panose="02020603050405020304" pitchFamily="18" charset="0"/>
              <a:cs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Times" panose="02020603050405020304" pitchFamily="18" charset="0"/>
              </a:rPr>
              <a:t>  </a:t>
            </a:r>
          </a:p>
          <a:p>
            <a:pPr eaLnBrk="1" hangingPunct="1"/>
            <a:endParaRPr lang="en-US" smtClean="0">
              <a:latin typeface="Times" panose="02020603050405020304" pitchFamily="18" charset="0"/>
            </a:endParaRPr>
          </a:p>
          <a:p>
            <a:pPr eaLnBrk="1" hangingPunct="1"/>
            <a:r>
              <a:rPr lang="en-US" b="1" smtClean="0">
                <a:latin typeface="Times" panose="02020603050405020304" pitchFamily="18" charset="0"/>
              </a:rPr>
              <a:t> </a:t>
            </a:r>
            <a:endParaRPr lang="en-US" smtClean="0"/>
          </a:p>
        </p:txBody>
      </p:sp>
    </p:spTree>
    <p:extLst>
      <p:ext uri="{BB962C8B-B14F-4D97-AF65-F5344CB8AC3E}">
        <p14:creationId xmlns="" xmlns:p14="http://schemas.microsoft.com/office/powerpoint/2010/main" val="233730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421293C-BEB8-40D0-BEDE-A43CC49E4A0A}" type="slidenum">
              <a:rPr lang="ar-SA" sz="1200">
                <a:latin typeface="Times New Roman" panose="02020603050405020304" pitchFamily="18" charset="0"/>
                <a:cs typeface="Times New Roman" panose="02020603050405020304" pitchFamily="18" charset="0"/>
              </a:rPr>
              <a:pPr/>
              <a:t>20</a:t>
            </a:fld>
            <a:endParaRPr lang="en-US" sz="1200">
              <a:latin typeface="Times New Roman" panose="02020603050405020304" pitchFamily="18" charset="0"/>
              <a:cs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b="1" smtClean="0"/>
          </a:p>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2167106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A4A0A23-C02E-4E45-A81B-A32466121283}" type="slidenum">
              <a:rPr lang="ar-SA" sz="1200">
                <a:latin typeface="Times New Roman" panose="02020603050405020304" pitchFamily="18" charset="0"/>
                <a:cs typeface="Times New Roman" panose="02020603050405020304" pitchFamily="18" charset="0"/>
              </a:rPr>
              <a:pPr/>
              <a:t>21</a:t>
            </a:fld>
            <a:endParaRPr lang="en-US" sz="1200">
              <a:latin typeface="Times New Roman" panose="02020603050405020304" pitchFamily="18" charset="0"/>
              <a:cs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134573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0234F5C-844D-4CFC-AC95-2A81DFE88D2A}" type="slidenum">
              <a:rPr lang="ar-SA" sz="1200">
                <a:latin typeface="Times New Roman" panose="02020603050405020304" pitchFamily="18" charset="0"/>
                <a:cs typeface="Times New Roman" panose="02020603050405020304" pitchFamily="18" charset="0"/>
              </a:rPr>
              <a:pPr/>
              <a:t>4</a:t>
            </a:fld>
            <a:endParaRPr lang="en-US" sz="1200">
              <a:latin typeface="Times New Roman" panose="02020603050405020304" pitchFamily="18" charset="0"/>
              <a:cs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p>
          <a:p>
            <a:pPr eaLnBrk="1" hangingPunct="1"/>
            <a:r>
              <a:rPr lang="en-US" smtClean="0"/>
              <a:t> </a:t>
            </a:r>
          </a:p>
          <a:p>
            <a:pPr eaLnBrk="1" hangingPunct="1"/>
            <a:endParaRPr lang="en-US" smtClean="0">
              <a:latin typeface="Times" panose="02020603050405020304" pitchFamily="18" charset="0"/>
            </a:endParaRP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2324143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E4D83A7-8336-4989-AA0B-6274131B00CA}" type="slidenum">
              <a:rPr lang="ar-SA" sz="1200">
                <a:latin typeface="Times New Roman" panose="02020603050405020304" pitchFamily="18" charset="0"/>
                <a:cs typeface="Times New Roman" panose="02020603050405020304" pitchFamily="18" charset="0"/>
              </a:rPr>
              <a:pPr/>
              <a:t>22</a:t>
            </a:fld>
            <a:endParaRPr lang="en-US" sz="1200">
              <a:latin typeface="Times New Roman" panose="02020603050405020304" pitchFamily="18" charset="0"/>
              <a:cs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 xmlns:p14="http://schemas.microsoft.com/office/powerpoint/2010/main" val="242419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1BD4986-75A1-42C9-844E-55442C3297ED}" type="slidenum">
              <a:rPr lang="ar-SA" sz="1200">
                <a:latin typeface="Times New Roman" panose="02020603050405020304" pitchFamily="18" charset="0"/>
                <a:cs typeface="Times New Roman" panose="02020603050405020304" pitchFamily="18" charset="0"/>
              </a:rPr>
              <a:pPr/>
              <a:t>23</a:t>
            </a:fld>
            <a:endParaRPr lang="en-US" sz="1200">
              <a:latin typeface="Times New Roman" panose="02020603050405020304" pitchFamily="18" charset="0"/>
              <a:cs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smtClean="0"/>
          </a:p>
        </p:txBody>
      </p:sp>
    </p:spTree>
    <p:extLst>
      <p:ext uri="{BB962C8B-B14F-4D97-AF65-F5344CB8AC3E}">
        <p14:creationId xmlns="" xmlns:p14="http://schemas.microsoft.com/office/powerpoint/2010/main" val="1064955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9BF49C7-7F8E-4829-B8E6-9054502D110F}" type="slidenum">
              <a:rPr lang="ar-SA" sz="1200">
                <a:latin typeface="Times New Roman" panose="02020603050405020304" pitchFamily="18" charset="0"/>
                <a:cs typeface="Times New Roman" panose="02020603050405020304" pitchFamily="18" charset="0"/>
              </a:rPr>
              <a:pPr/>
              <a:t>24</a:t>
            </a:fld>
            <a:endParaRPr lang="en-US" sz="1200">
              <a:latin typeface="Times New Roman" panose="02020603050405020304" pitchFamily="18" charset="0"/>
              <a:cs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153403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3D09B1B2-D0E3-4765-B409-579BDC5403B9}" type="slidenum">
              <a:rPr lang="ar-SA" sz="1200">
                <a:latin typeface="Times New Roman" panose="02020603050405020304" pitchFamily="18" charset="0"/>
                <a:cs typeface="Times New Roman" panose="02020603050405020304" pitchFamily="18" charset="0"/>
              </a:rPr>
              <a:pPr/>
              <a:t>25</a:t>
            </a:fld>
            <a:endParaRPr lang="en-US" sz="1200">
              <a:latin typeface="Times New Roman" panose="02020603050405020304" pitchFamily="18" charset="0"/>
              <a:cs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r>
              <a:rPr lang="en-US" smtClean="0"/>
              <a:t> </a:t>
            </a:r>
          </a:p>
          <a:p>
            <a:pPr eaLnBrk="1" hangingPunct="1"/>
            <a:endParaRPr lang="en-US" smtClean="0">
              <a:latin typeface="Times" panose="02020603050405020304" pitchFamily="18" charset="0"/>
            </a:endParaRP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1779661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92DE566-F198-454B-AEA4-99D0B375E90E}" type="slidenum">
              <a:rPr lang="ar-SA" sz="1200">
                <a:latin typeface="Times New Roman" panose="02020603050405020304" pitchFamily="18" charset="0"/>
                <a:cs typeface="Times New Roman" panose="02020603050405020304" pitchFamily="18" charset="0"/>
              </a:rPr>
              <a:pPr/>
              <a:t>26</a:t>
            </a:fld>
            <a:endParaRPr lang="en-US" sz="1200">
              <a:latin typeface="Times New Roman" panose="02020603050405020304" pitchFamily="18" charset="0"/>
              <a:cs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192046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8118C73-8666-4A60-ADF3-99807895AEB2}" type="slidenum">
              <a:rPr lang="ar-SA" sz="1200">
                <a:latin typeface="Times New Roman" panose="02020603050405020304" pitchFamily="18" charset="0"/>
                <a:cs typeface="Times New Roman" panose="02020603050405020304" pitchFamily="18" charset="0"/>
              </a:rPr>
              <a:pPr/>
              <a:t>27</a:t>
            </a:fld>
            <a:endParaRPr lang="en-US" sz="1200">
              <a:latin typeface="Times New Roman" panose="02020603050405020304" pitchFamily="18" charset="0"/>
              <a:cs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 xmlns:p14="http://schemas.microsoft.com/office/powerpoint/2010/main" val="203440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3D13353-BD4D-4172-9F97-2C45D0FB0180}" type="slidenum">
              <a:rPr lang="ar-SA" sz="1200">
                <a:latin typeface="Times New Roman" panose="02020603050405020304" pitchFamily="18" charset="0"/>
                <a:cs typeface="Times New Roman" panose="02020603050405020304" pitchFamily="18" charset="0"/>
              </a:rPr>
              <a:pPr/>
              <a:t>28</a:t>
            </a:fld>
            <a:endParaRPr lang="en-US" sz="1200">
              <a:latin typeface="Times New Roman" panose="02020603050405020304" pitchFamily="18" charset="0"/>
              <a:cs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1040015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90B12E4-26AE-4704-B056-BB8E35147A6C}" type="slidenum">
              <a:rPr lang="ar-SA" sz="1200">
                <a:latin typeface="Times New Roman" panose="02020603050405020304" pitchFamily="18" charset="0"/>
                <a:cs typeface="Times New Roman" panose="02020603050405020304" pitchFamily="18" charset="0"/>
              </a:rPr>
              <a:pPr/>
              <a:t>29</a:t>
            </a:fld>
            <a:endParaRPr lang="en-US" sz="1200">
              <a:latin typeface="Times New Roman" panose="02020603050405020304" pitchFamily="18" charset="0"/>
              <a:cs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smtClean="0"/>
          </a:p>
          <a:p>
            <a:pPr eaLnBrk="1" hangingPunct="1"/>
            <a:endParaRPr lang="en-US" b="1" smtClean="0">
              <a:latin typeface="Times" panose="02020603050405020304" pitchFamily="18" charset="0"/>
            </a:endParaRPr>
          </a:p>
          <a:p>
            <a:pPr eaLnBrk="1" hangingPunct="1"/>
            <a:r>
              <a:rPr lang="en-US" b="1" smtClean="0">
                <a:latin typeface="Times" panose="02020603050405020304" pitchFamily="18" charset="0"/>
              </a:rPr>
              <a:t>Teaching Tips</a:t>
            </a:r>
          </a:p>
          <a:p>
            <a:pPr eaLnBrk="1" hangingPunct="1"/>
            <a:r>
              <a:rPr lang="en-US" smtClean="0"/>
              <a:t>1. You might wish to reflect on the somewhat-famous quote of Lewis Wolpert, who in 1986 said, “It is not birth, marriage, or death, but gastrulation, which is truly the most important time in your life.” The development and arrangement of the basic embryonic layers (ectoderm : skin and nervous system; mesoderm : muscle and bone; and endoderm : digestive tract) establishes the basic body plan.</a:t>
            </a:r>
          </a:p>
          <a:p>
            <a:pPr eaLnBrk="1" hangingPunct="1"/>
            <a:r>
              <a:rPr lang="en-US" smtClean="0"/>
              <a:t>2. Gastrulation establishes the basic body plan by positioning the future systems of the body in relationship to each other. This essential element of gastrulation is a crucial event that is a prerequisite for later developmental events (and thus is the basis of the quote directly above).</a:t>
            </a:r>
          </a:p>
          <a:p>
            <a:pPr eaLnBrk="1" hangingPunct="1"/>
            <a:r>
              <a:rPr lang="en-US" smtClean="0"/>
              <a:t>3. The colors used in the text to depict the three layers of embryonic tissue are standards used in embryology. Blue represents ectoderm and its derivatives, red represents mesoderm and its derivatives, and yellow represents endoderm and its derivatives.</a:t>
            </a:r>
          </a:p>
          <a:p>
            <a:pPr eaLnBrk="1" hangingPunct="1"/>
            <a:r>
              <a:rPr lang="en-US" smtClean="0"/>
              <a:t>4. Neural crest cells are often referred to as the fourth layer of embryonic tissue because these cells give rise to a variety of tissues in diverse locations in the body. Neural crest cells and their derivatives are not addressed in Chapter 27.</a:t>
            </a:r>
          </a:p>
        </p:txBody>
      </p:sp>
    </p:spTree>
    <p:extLst>
      <p:ext uri="{BB962C8B-B14F-4D97-AF65-F5344CB8AC3E}">
        <p14:creationId xmlns="" xmlns:p14="http://schemas.microsoft.com/office/powerpoint/2010/main" val="139519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0C2A186-9D4D-4887-B616-BAE0131C9CBB}" type="slidenum">
              <a:rPr lang="ar-SA" sz="1200">
                <a:latin typeface="Times New Roman" panose="02020603050405020304" pitchFamily="18" charset="0"/>
                <a:cs typeface="Times New Roman" panose="02020603050405020304" pitchFamily="18" charset="0"/>
              </a:rPr>
              <a:pPr/>
              <a:t>30</a:t>
            </a:fld>
            <a:endParaRPr lang="en-US" sz="1200">
              <a:latin typeface="Times New Roman" panose="02020603050405020304" pitchFamily="18" charset="0"/>
              <a:cs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p:txBody>
      </p:sp>
    </p:spTree>
    <p:extLst>
      <p:ext uri="{BB962C8B-B14F-4D97-AF65-F5344CB8AC3E}">
        <p14:creationId xmlns="" xmlns:p14="http://schemas.microsoft.com/office/powerpoint/2010/main" val="3374756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177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E333778-87B0-4116-A978-A9D72B466E23}" type="slidenum">
              <a:rPr lang="ar-SA" sz="1200">
                <a:latin typeface="Times New Roman" panose="02020603050405020304" pitchFamily="18" charset="0"/>
                <a:cs typeface="Times New Roman" panose="02020603050405020304" pitchFamily="18" charset="0"/>
              </a:rPr>
              <a:pPr/>
              <a:t>31</a:t>
            </a:fld>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1708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1EF4180-029A-4E90-9CAD-14D9516581A4}" type="slidenum">
              <a:rPr lang="ar-SA" sz="1200">
                <a:latin typeface="Times New Roman" panose="02020603050405020304" pitchFamily="18" charset="0"/>
                <a:cs typeface="Times New Roman" panose="02020603050405020304" pitchFamily="18" charset="0"/>
              </a:rPr>
              <a:pPr/>
              <a:t>5</a:t>
            </a:fld>
            <a:endParaRPr lang="en-US" sz="1200">
              <a:latin typeface="Times New Roman" panose="02020603050405020304" pitchFamily="18" charset="0"/>
              <a:cs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  </a:t>
            </a:r>
            <a:endParaRPr lang="en-US" smtClean="0"/>
          </a:p>
          <a:p>
            <a:pPr eaLnBrk="1" hangingPunct="1"/>
            <a:endParaRPr lang="en-US" smtClean="0"/>
          </a:p>
        </p:txBody>
      </p:sp>
    </p:spTree>
    <p:extLst>
      <p:ext uri="{BB962C8B-B14F-4D97-AF65-F5344CB8AC3E}">
        <p14:creationId xmlns="" xmlns:p14="http://schemas.microsoft.com/office/powerpoint/2010/main" val="1370109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187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B5CA33A-2345-47AA-ABC0-C7FDB94F85B0}" type="slidenum">
              <a:rPr lang="ar-SA" sz="1200">
                <a:latin typeface="Times New Roman" panose="02020603050405020304" pitchFamily="18" charset="0"/>
                <a:cs typeface="Times New Roman" panose="02020603050405020304" pitchFamily="18" charset="0"/>
              </a:rPr>
              <a:pPr/>
              <a:t>32</a:t>
            </a:fld>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25630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ar-SA" smtClean="0"/>
          </a:p>
        </p:txBody>
      </p:sp>
      <p:sp>
        <p:nvSpPr>
          <p:cNvPr id="1198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E1E6EB4-22A9-4DD0-B61D-B73DC563E222}" type="slidenum">
              <a:rPr lang="ar-SA" sz="1200">
                <a:latin typeface="Times New Roman" panose="02020603050405020304" pitchFamily="18" charset="0"/>
                <a:cs typeface="Times New Roman" panose="02020603050405020304" pitchFamily="18" charset="0"/>
              </a:rPr>
              <a:pPr/>
              <a:t>33</a:t>
            </a:fld>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400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94E739C-AB04-4471-BFE9-AD429F8ABE65}" type="slidenum">
              <a:rPr lang="ar-SA" sz="1200">
                <a:latin typeface="Times New Roman" panose="02020603050405020304" pitchFamily="18" charset="0"/>
                <a:cs typeface="Times New Roman" panose="02020603050405020304" pitchFamily="18" charset="0"/>
              </a:rPr>
              <a:pPr/>
              <a:t>6</a:t>
            </a:fld>
            <a:endParaRPr lang="en-US" sz="1200">
              <a:latin typeface="Times New Roman" panose="02020603050405020304" pitchFamily="18" charset="0"/>
              <a:cs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r>
              <a:rPr lang="en-US" smtClean="0"/>
              <a:t> </a:t>
            </a:r>
          </a:p>
        </p:txBody>
      </p:sp>
    </p:spTree>
    <p:extLst>
      <p:ext uri="{BB962C8B-B14F-4D97-AF65-F5344CB8AC3E}">
        <p14:creationId xmlns="" xmlns:p14="http://schemas.microsoft.com/office/powerpoint/2010/main" val="291440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20C38D0-E550-49E0-A99E-54D85F6C20C2}" type="slidenum">
              <a:rPr lang="ar-SA" sz="1200">
                <a:latin typeface="Times New Roman" panose="02020603050405020304" pitchFamily="18" charset="0"/>
                <a:cs typeface="Times New Roman" panose="02020603050405020304" pitchFamily="18" charset="0"/>
              </a:rPr>
              <a:pPr/>
              <a:t>7</a:t>
            </a:fld>
            <a:endParaRPr lang="en-US" sz="1200">
              <a:latin typeface="Times New Roman" panose="02020603050405020304" pitchFamily="18" charset="0"/>
              <a:cs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ar-SA" smtClean="0"/>
          </a:p>
        </p:txBody>
      </p:sp>
    </p:spTree>
    <p:extLst>
      <p:ext uri="{BB962C8B-B14F-4D97-AF65-F5344CB8AC3E}">
        <p14:creationId xmlns="" xmlns:p14="http://schemas.microsoft.com/office/powerpoint/2010/main" val="332597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9AC65E9-D530-481D-B594-277BAECFE663}" type="slidenum">
              <a:rPr lang="ar-SA" sz="1200">
                <a:latin typeface="Times New Roman" panose="02020603050405020304" pitchFamily="18" charset="0"/>
                <a:cs typeface="Times New Roman" panose="02020603050405020304" pitchFamily="18" charset="0"/>
              </a:rPr>
              <a:pPr/>
              <a:t>8</a:t>
            </a:fld>
            <a:endParaRPr lang="en-US" sz="1200">
              <a:latin typeface="Times New Roman" panose="02020603050405020304" pitchFamily="18" charset="0"/>
              <a:cs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extLst>
      <p:ext uri="{BB962C8B-B14F-4D97-AF65-F5344CB8AC3E}">
        <p14:creationId xmlns="" xmlns:p14="http://schemas.microsoft.com/office/powerpoint/2010/main" val="327657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EA63C0C-FD07-4DD1-9D44-4D919C15E67E}" type="slidenum">
              <a:rPr lang="ar-SA" sz="1200">
                <a:latin typeface="Times New Roman" panose="02020603050405020304" pitchFamily="18" charset="0"/>
                <a:cs typeface="Times New Roman" panose="02020603050405020304" pitchFamily="18" charset="0"/>
              </a:rPr>
              <a:pPr/>
              <a:t>9</a:t>
            </a:fld>
            <a:endParaRPr lang="en-US" sz="1200">
              <a:latin typeface="Times New Roman" panose="02020603050405020304" pitchFamily="18" charset="0"/>
              <a:cs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latin typeface="Times" panose="02020603050405020304" pitchFamily="18" charset="0"/>
              </a:rPr>
              <a:t>  </a:t>
            </a:r>
            <a:endParaRPr lang="en-US" smtClean="0"/>
          </a:p>
        </p:txBody>
      </p:sp>
    </p:spTree>
    <p:extLst>
      <p:ext uri="{BB962C8B-B14F-4D97-AF65-F5344CB8AC3E}">
        <p14:creationId xmlns="" xmlns:p14="http://schemas.microsoft.com/office/powerpoint/2010/main" val="236623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341DA0C-94D1-404F-882C-77C742A6FE45}" type="slidenum">
              <a:rPr lang="ar-SA" sz="1200">
                <a:latin typeface="Times New Roman" panose="02020603050405020304" pitchFamily="18" charset="0"/>
                <a:cs typeface="Times New Roman" panose="02020603050405020304" pitchFamily="18" charset="0"/>
              </a:rPr>
              <a:pPr/>
              <a:t>10</a:t>
            </a:fld>
            <a:endParaRPr lang="en-US" sz="1200">
              <a:latin typeface="Times New Roman" panose="02020603050405020304" pitchFamily="18" charset="0"/>
              <a:cs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 </a:t>
            </a:r>
          </a:p>
          <a:p>
            <a:pPr eaLnBrk="1" hangingPunct="1"/>
            <a:endParaRPr lang="en-US" smtClean="0"/>
          </a:p>
          <a:p>
            <a:pPr eaLnBrk="1" hangingPunct="1"/>
            <a:endParaRPr lang="en-US" smtClean="0"/>
          </a:p>
        </p:txBody>
      </p:sp>
    </p:spTree>
    <p:extLst>
      <p:ext uri="{BB962C8B-B14F-4D97-AF65-F5344CB8AC3E}">
        <p14:creationId xmlns="" xmlns:p14="http://schemas.microsoft.com/office/powerpoint/2010/main" val="233998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D4376F2-E638-4DA9-B0B3-AA6641593DCA}" type="slidenum">
              <a:rPr lang="en-US" sz="1200">
                <a:latin typeface="Times New Roman" panose="02020603050405020304" pitchFamily="18" charset="0"/>
                <a:cs typeface="Times New Roman" panose="02020603050405020304" pitchFamily="18" charset="0"/>
              </a:rPr>
              <a:pPr/>
              <a:t>11</a:t>
            </a:fld>
            <a:endParaRPr lang="en-US" sz="1200">
              <a:latin typeface="Times New Roman" panose="02020603050405020304" pitchFamily="18" charset="0"/>
              <a:cs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76804"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smtClean="0">
                <a:solidFill>
                  <a:srgbClr val="231A06"/>
                </a:solidFill>
                <a:cs typeface="Arial" panose="020B0604020202020204" pitchFamily="34" charset="0"/>
              </a:rPr>
              <a:t> </a:t>
            </a:r>
          </a:p>
          <a:p>
            <a:r>
              <a:rPr lang="el-GR" smtClean="0">
                <a:solidFill>
                  <a:srgbClr val="231A06"/>
                </a:solidFill>
                <a:cs typeface="Arial" panose="020B0604020202020204" pitchFamily="34" charset="0"/>
              </a:rPr>
              <a:t>Half of the brain has been cut away, exposing structures normally covered by the cerebrum. Compare the diagram (a) with the photograph of the human brain (b).</a:t>
            </a:r>
            <a:endParaRPr lang="el-GR" smtClean="0">
              <a:solidFill>
                <a:srgbClr val="000000"/>
              </a:solidFill>
              <a:cs typeface="Arial" panose="020B0604020202020204" pitchFamily="34" charset="0"/>
            </a:endParaRPr>
          </a:p>
        </p:txBody>
      </p:sp>
    </p:spTree>
    <p:extLst>
      <p:ext uri="{BB962C8B-B14F-4D97-AF65-F5344CB8AC3E}">
        <p14:creationId xmlns="" xmlns:p14="http://schemas.microsoft.com/office/powerpoint/2010/main" val="230911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 xmlns:p14="http://schemas.microsoft.com/office/powerpoint/2010/main" val="120868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29630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70473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 xmlns:p14="http://schemas.microsoft.com/office/powerpoint/2010/main" val="390098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91063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87347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80223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47101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1435077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4998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1208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904239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50040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823102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198025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872988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2277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45662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0626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7007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429208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652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12758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90716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9" descr="art_hires_leopardfront"/>
          <p:cNvPicPr>
            <a:picLocks noChangeAspect="1" noChangeArrowheads="1"/>
          </p:cNvPicPr>
          <p:nvPr/>
        </p:nvPicPr>
        <p:blipFill>
          <a:blip r:embed="rId14" cstate="print">
            <a:extLst>
              <a:ext uri="{28A0092B-C50C-407E-A947-70E740481C1C}">
                <a14:useLocalDpi xmlns="" xmlns:a14="http://schemas.microsoft.com/office/drawing/2010/main" val="0"/>
              </a:ext>
            </a:extLst>
          </a:blip>
          <a:srcRect t="40196" b="4932"/>
          <a:stretch>
            <a:fillRect/>
          </a:stretch>
        </p:blipFill>
        <p:spPr bwMode="auto">
          <a:xfrm>
            <a:off x="3175" y="0"/>
            <a:ext cx="9140825"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0" y="0"/>
            <a:ext cx="9140825" cy="6856413"/>
          </a:xfrm>
          <a:prstGeom prst="rect">
            <a:avLst/>
          </a:prstGeom>
          <a:solidFill>
            <a:schemeClr val="bg1">
              <a:alpha val="64999"/>
            </a:schemeClr>
          </a:solidFill>
          <a:ln w="9525">
            <a:noFill/>
            <a:miter lim="800000"/>
            <a:headEnd/>
            <a:tailEnd/>
          </a:ln>
        </p:spPr>
        <p:txBody>
          <a:bodyPr wrap="none" anchor="ctr"/>
          <a:lstStyle/>
          <a:p>
            <a:pPr rtl="0" eaLnBrk="0" hangingPunct="0">
              <a:defRPr/>
            </a:pPr>
            <a:endParaRPr lang="ar-SA">
              <a:cs typeface="+mn-cs"/>
            </a:endParaRPr>
          </a:p>
        </p:txBody>
      </p:sp>
      <p:sp>
        <p:nvSpPr>
          <p:cNvPr id="6" name="Rectangle 11"/>
          <p:cNvSpPr>
            <a:spLocks noChangeArrowheads="1"/>
          </p:cNvSpPr>
          <p:nvPr/>
        </p:nvSpPr>
        <p:spPr bwMode="auto">
          <a:xfrm>
            <a:off x="0" y="190500"/>
            <a:ext cx="3271838" cy="1096963"/>
          </a:xfrm>
          <a:prstGeom prst="rect">
            <a:avLst/>
          </a:prstGeom>
          <a:solidFill>
            <a:srgbClr val="F99D28"/>
          </a:solidFill>
          <a:ln w="9525">
            <a:noFill/>
            <a:miter lim="800000"/>
            <a:headEnd/>
            <a:tailEnd/>
          </a:ln>
        </p:spPr>
        <p:txBody>
          <a:bodyPr wrap="none" anchor="ctr"/>
          <a:lstStyle/>
          <a:p>
            <a:pPr rtl="0" eaLnBrk="0" hangingPunct="0">
              <a:defRPr/>
            </a:pPr>
            <a:endParaRPr lang="ar-SA">
              <a:cs typeface="+mn-cs"/>
            </a:endParaRPr>
          </a:p>
        </p:txBody>
      </p:sp>
      <p:sp>
        <p:nvSpPr>
          <p:cNvPr id="7" name="Rectangle 12"/>
          <p:cNvSpPr>
            <a:spLocks noChangeArrowheads="1"/>
          </p:cNvSpPr>
          <p:nvPr/>
        </p:nvSpPr>
        <p:spPr bwMode="auto">
          <a:xfrm>
            <a:off x="3271838" y="190500"/>
            <a:ext cx="5868987" cy="1096963"/>
          </a:xfrm>
          <a:prstGeom prst="rect">
            <a:avLst/>
          </a:prstGeom>
          <a:solidFill>
            <a:srgbClr val="64888C"/>
          </a:solidFill>
          <a:ln w="9525">
            <a:noFill/>
            <a:miter lim="800000"/>
            <a:headEnd/>
            <a:tailEnd/>
          </a:ln>
        </p:spPr>
        <p:txBody>
          <a:bodyPr wrap="none" anchor="ctr"/>
          <a:lstStyle/>
          <a:p>
            <a:pPr rtl="0" eaLnBrk="0" hangingPunct="0">
              <a:defRPr/>
            </a:pPr>
            <a:endParaRPr lang="ar-SA">
              <a:cs typeface="+mn-cs"/>
            </a:endParaRPr>
          </a:p>
        </p:txBody>
      </p:sp>
      <p:sp>
        <p:nvSpPr>
          <p:cNvPr id="8" name="Rectangle 13"/>
          <p:cNvSpPr>
            <a:spLocks noChangeArrowheads="1"/>
          </p:cNvSpPr>
          <p:nvPr/>
        </p:nvSpPr>
        <p:spPr bwMode="auto">
          <a:xfrm>
            <a:off x="0" y="6126163"/>
            <a:ext cx="9144000" cy="731837"/>
          </a:xfrm>
          <a:prstGeom prst="rect">
            <a:avLst/>
          </a:prstGeom>
          <a:solidFill>
            <a:srgbClr val="F4E06C"/>
          </a:solidFill>
          <a:ln w="9525">
            <a:noFill/>
            <a:miter lim="800000"/>
            <a:headEnd/>
            <a:tailEnd/>
          </a:ln>
        </p:spPr>
        <p:txBody>
          <a:bodyPr wrap="none" anchor="ctr"/>
          <a:lstStyle/>
          <a:p>
            <a:pPr rtl="0" eaLnBrk="0" hangingPunct="0">
              <a:defRPr/>
            </a:pPr>
            <a:endParaRPr lang="ar-SA">
              <a:cs typeface="+mn-cs"/>
            </a:endParaRPr>
          </a:p>
        </p:txBody>
      </p:sp>
      <p:sp>
        <p:nvSpPr>
          <p:cNvPr id="9" name="Text Box 14"/>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rtl="0" eaLnBrk="0" hangingPunct="0">
              <a:spcBef>
                <a:spcPct val="50000"/>
              </a:spcBef>
              <a:defRPr/>
            </a:pPr>
            <a:r>
              <a:rPr lang="en-US" sz="900">
                <a:cs typeface="+mn-cs"/>
              </a:rPr>
              <a:t>Copyright © 2009 Pearson Education, Inc.</a:t>
            </a:r>
            <a:endParaRPr lang="en-US">
              <a:cs typeface="+mn-cs"/>
            </a:endParaRPr>
          </a:p>
        </p:txBody>
      </p:sp>
      <p:sp>
        <p:nvSpPr>
          <p:cNvPr id="10" name="Rectangle 15"/>
          <p:cNvSpPr>
            <a:spLocks noChangeArrowheads="1"/>
          </p:cNvSpPr>
          <p:nvPr/>
        </p:nvSpPr>
        <p:spPr bwMode="auto">
          <a:xfrm>
            <a:off x="0" y="0"/>
            <a:ext cx="9140825" cy="155575"/>
          </a:xfrm>
          <a:prstGeom prst="rect">
            <a:avLst/>
          </a:prstGeom>
          <a:solidFill>
            <a:srgbClr val="84A05E"/>
          </a:solidFill>
          <a:ln w="9525">
            <a:noFill/>
            <a:miter lim="800000"/>
            <a:headEnd/>
            <a:tailEnd/>
          </a:ln>
        </p:spPr>
        <p:txBody>
          <a:bodyPr wrap="none" anchor="ctr"/>
          <a:lstStyle/>
          <a:p>
            <a:pPr rtl="0" eaLnBrk="0" hangingPunct="0">
              <a:defRPr/>
            </a:pPr>
            <a:endParaRPr lang="ar-SA">
              <a:cs typeface="+mn-cs"/>
            </a:endParaRPr>
          </a:p>
        </p:txBody>
      </p:sp>
      <p:sp>
        <p:nvSpPr>
          <p:cNvPr id="11" name="Text Box 18"/>
          <p:cNvSpPr txBox="1">
            <a:spLocks noChangeArrowheads="1"/>
          </p:cNvSpPr>
          <p:nvPr/>
        </p:nvSpPr>
        <p:spPr bwMode="auto">
          <a:xfrm>
            <a:off x="0" y="5027613"/>
            <a:ext cx="9140825" cy="1004887"/>
          </a:xfrm>
          <a:prstGeom prst="rect">
            <a:avLst/>
          </a:prstGeom>
          <a:solidFill>
            <a:srgbClr val="C2D6B2">
              <a:alpha val="59000"/>
            </a:srgbClr>
          </a:solidFill>
          <a:ln w="9525">
            <a:noFill/>
            <a:miter lim="800000"/>
            <a:headEnd/>
            <a:tailEnd/>
          </a:ln>
        </p:spPr>
        <p:txBody>
          <a:bodyPr lIns="182880" tIns="0" rIns="0" bIns="0" anchor="ctr"/>
          <a:lstStyle/>
          <a:p>
            <a:pPr algn="l" rtl="0" eaLnBrk="0" hangingPunct="0">
              <a:defRPr/>
            </a:pPr>
            <a:r>
              <a:rPr lang="en-US" sz="1800">
                <a:latin typeface="Arial Narrow" pitchFamily="34" charset="0"/>
                <a:cs typeface="+mn-cs"/>
              </a:rPr>
              <a:t>PowerPoint Lectures for</a:t>
            </a:r>
          </a:p>
          <a:p>
            <a:pPr algn="l" rtl="0" eaLnBrk="0" hangingPunct="0">
              <a:defRPr/>
            </a:pPr>
            <a:r>
              <a:rPr lang="en-US" sz="2200" b="1" i="1">
                <a:latin typeface="Arial Narrow" pitchFamily="34" charset="0"/>
                <a:cs typeface="+mn-cs"/>
              </a:rPr>
              <a:t>Biology: Concepts &amp; Connections, </a:t>
            </a:r>
            <a:r>
              <a:rPr lang="en-US" sz="1800" b="1" i="1">
                <a:latin typeface="Arial Narrow" pitchFamily="34" charset="0"/>
                <a:cs typeface="+mn-cs"/>
              </a:rPr>
              <a:t>Sixth Edition</a:t>
            </a:r>
          </a:p>
          <a:p>
            <a:pPr algn="l" rtl="0" eaLnBrk="0" hangingPunct="0">
              <a:defRPr/>
            </a:pPr>
            <a:r>
              <a:rPr lang="en-US" sz="1800" b="1" i="1">
                <a:latin typeface="Arial Narrow" pitchFamily="34" charset="0"/>
                <a:cs typeface="+mn-cs"/>
              </a:rPr>
              <a:t>Campbell, Reece, Taylor, Simon, and Dickey</a:t>
            </a:r>
            <a:endParaRPr lang="en-US">
              <a:cs typeface="+mn-cs"/>
            </a:endParaRPr>
          </a:p>
        </p:txBody>
      </p:sp>
      <p:sp>
        <p:nvSpPr>
          <p:cNvPr id="12" name="Rectangle 19"/>
          <p:cNvSpPr>
            <a:spLocks noChangeArrowheads="1"/>
          </p:cNvSpPr>
          <p:nvPr/>
        </p:nvSpPr>
        <p:spPr bwMode="auto">
          <a:xfrm>
            <a:off x="0" y="6122988"/>
            <a:ext cx="9144000" cy="109537"/>
          </a:xfrm>
          <a:prstGeom prst="rect">
            <a:avLst/>
          </a:prstGeom>
          <a:solidFill>
            <a:srgbClr val="F4CA2F"/>
          </a:solidFill>
          <a:ln w="9525">
            <a:noFill/>
            <a:miter lim="800000"/>
            <a:headEnd/>
            <a:tailEnd/>
          </a:ln>
        </p:spPr>
        <p:txBody>
          <a:bodyPr wrap="none" anchor="ctr"/>
          <a:lstStyle/>
          <a:p>
            <a:pPr rtl="0" eaLnBrk="0" hangingPunct="0">
              <a:defRPr/>
            </a:pPr>
            <a:endParaRPr lang="ar-SA">
              <a:cs typeface="+mn-cs"/>
            </a:endParaRPr>
          </a:p>
        </p:txBody>
      </p:sp>
      <p:sp>
        <p:nvSpPr>
          <p:cNvPr id="2059"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60" name="Rectangle 8"/>
          <p:cNvSpPr>
            <a:spLocks noGrp="1" noChangeArrowheads="1"/>
          </p:cNvSpPr>
          <p:nvPr>
            <p:ph type="body" idx="1"/>
          </p:nvPr>
        </p:nvSpPr>
        <p:spPr bwMode="auto">
          <a:xfrm>
            <a:off x="182563" y="1279525"/>
            <a:ext cx="8775700" cy="507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Lst>
  <p:timing>
    <p:tnLst>
      <p:par>
        <p:cTn id="1" dur="indefinite" restart="never" nodeType="tmRoot"/>
      </p:par>
    </p:tnLst>
  </p:timing>
  <p:txStyles>
    <p:titleStyle>
      <a:lvl1pPr marL="450850" indent="-450850" algn="l" rtl="1"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1"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1"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42900" indent="-342900" algn="r" rtl="1" eaLnBrk="0" fontAlgn="base" hangingPunct="0">
        <a:spcBef>
          <a:spcPct val="45000"/>
        </a:spcBef>
        <a:spcAft>
          <a:spcPct val="20000"/>
        </a:spcAft>
        <a:buClr>
          <a:schemeClr val="tx2"/>
        </a:buClr>
        <a:buFont typeface="Wingdings" panose="05000000000000000000" pitchFamily="2" charset="2"/>
        <a:buChar char="§"/>
        <a:defRPr sz="2800">
          <a:solidFill>
            <a:schemeClr val="tx1"/>
          </a:solidFill>
          <a:latin typeface="+mn-lt"/>
          <a:ea typeface="+mn-ea"/>
          <a:cs typeface="+mn-cs"/>
        </a:defRPr>
      </a:lvl1pPr>
      <a:lvl2pPr marL="798513" indent="-341313" algn="r" rtl="1" eaLnBrk="0" fontAlgn="base" hangingPunct="0">
        <a:spcBef>
          <a:spcPct val="45000"/>
        </a:spcBef>
        <a:spcAft>
          <a:spcPct val="20000"/>
        </a:spcAft>
        <a:buClr>
          <a:schemeClr val="tx2"/>
        </a:buClr>
        <a:buFont typeface="Wingdings" panose="05000000000000000000" pitchFamily="2" charset="2"/>
        <a:buChar char="§"/>
        <a:defRPr sz="2400">
          <a:solidFill>
            <a:schemeClr val="tx1"/>
          </a:solidFill>
          <a:latin typeface="+mn-lt"/>
          <a:cs typeface="+mn-cs"/>
        </a:defRPr>
      </a:lvl2pPr>
      <a:lvl3pPr marL="1485900" indent="-339725"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3pPr>
      <a:lvl4pPr marL="2176463" indent="-347663"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4pPr>
      <a:lvl5pPr marL="2859088" indent="-347663" algn="r" rtl="1"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5pPr>
      <a:lvl6pPr marL="33162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r" rtl="1"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8"/>
          <p:cNvSpPr>
            <a:spLocks noGrp="1" noChangeArrowheads="1"/>
          </p:cNvSpPr>
          <p:nvPr>
            <p:ph type="body" idx="1"/>
          </p:nvPr>
        </p:nvSpPr>
        <p:spPr bwMode="auto">
          <a:xfrm>
            <a:off x="182563" y="1279525"/>
            <a:ext cx="8775700" cy="507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42900" indent="-342900" algn="l" rtl="0" eaLnBrk="0" fontAlgn="base" hangingPunct="0">
        <a:spcBef>
          <a:spcPct val="45000"/>
        </a:spcBef>
        <a:spcAft>
          <a:spcPct val="20000"/>
        </a:spcAft>
        <a:buClr>
          <a:schemeClr val="tx2"/>
        </a:buClr>
        <a:buFont typeface="Wingdings" panose="05000000000000000000" pitchFamily="2" charset="2"/>
        <a:buChar char="§"/>
        <a:defRPr sz="2800">
          <a:solidFill>
            <a:schemeClr val="tx1"/>
          </a:solidFill>
          <a:latin typeface="+mn-lt"/>
          <a:ea typeface="+mn-ea"/>
          <a:cs typeface="+mn-cs"/>
        </a:defRPr>
      </a:lvl1pPr>
      <a:lvl2pPr marL="798513" indent="-341313" algn="l" rtl="0" eaLnBrk="0" fontAlgn="base" hangingPunct="0">
        <a:spcBef>
          <a:spcPct val="45000"/>
        </a:spcBef>
        <a:spcAft>
          <a:spcPct val="20000"/>
        </a:spcAft>
        <a:buClr>
          <a:schemeClr val="tx2"/>
        </a:buClr>
        <a:buFont typeface="Wingdings" panose="05000000000000000000" pitchFamily="2" charset="2"/>
        <a:buChar char="§"/>
        <a:defRPr sz="2400">
          <a:solidFill>
            <a:schemeClr val="tx1"/>
          </a:solidFill>
          <a:latin typeface="+mn-lt"/>
          <a:cs typeface="+mn-cs"/>
        </a:defRPr>
      </a:lvl2pPr>
      <a:lvl3pPr marL="1485900" indent="-339725"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3pPr>
      <a:lvl4pPr marL="2176463" indent="-347663"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4pPr>
      <a:lvl5pPr marL="2859088" indent="-347663" algn="l" rtl="0" eaLnBrk="0" fontAlgn="base" hangingPunct="0">
        <a:spcBef>
          <a:spcPct val="45000"/>
        </a:spcBef>
        <a:spcAft>
          <a:spcPct val="20000"/>
        </a:spcAft>
        <a:buClr>
          <a:schemeClr val="tx2"/>
        </a:buClr>
        <a:buFont typeface="Wingdings" panose="05000000000000000000" pitchFamily="2" charset="2"/>
        <a:buChar char="§"/>
        <a:defRPr sz="2000">
          <a:solidFill>
            <a:schemeClr val="tx1"/>
          </a:solidFill>
          <a:latin typeface="+mn-lt"/>
          <a:cs typeface="+mn-cs"/>
        </a:defRPr>
      </a:lvl5pPr>
      <a:lvl6pPr marL="33162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lum/>
          </a:blip>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182563" y="182563"/>
            <a:ext cx="87757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8"/>
          <p:cNvSpPr>
            <a:spLocks noGrp="1" noChangeArrowheads="1"/>
          </p:cNvSpPr>
          <p:nvPr>
            <p:ph type="body" idx="1"/>
          </p:nvPr>
        </p:nvSpPr>
        <p:spPr bwMode="auto">
          <a:xfrm>
            <a:off x="182563" y="1279525"/>
            <a:ext cx="8775700" cy="5073650"/>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58" r:id="rId1"/>
    <p:sldLayoutId id="2147484460" r:id="rId2"/>
    <p:sldLayoutId id="2147484462" r:id="rId3"/>
  </p:sldLayoutIdLst>
  <p:timing>
    <p:tnLst>
      <p:par>
        <p:cTn id="1" dur="indefinite" restart="never" nodeType="tmRoot"/>
      </p:par>
    </p:tnLst>
  </p:timing>
  <p:txStyles>
    <p:titleStyle>
      <a:lvl1pPr marL="450850" indent="-450850" algn="l" rtl="0" eaLnBrk="1" fontAlgn="base" hangingPunct="1">
        <a:lnSpc>
          <a:spcPct val="90000"/>
        </a:lnSpc>
        <a:spcBef>
          <a:spcPct val="0"/>
        </a:spcBef>
        <a:spcAft>
          <a:spcPct val="0"/>
        </a:spcAft>
        <a:defRPr sz="30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42900" indent="-342900" algn="l" rtl="0" eaLnBrk="1" fontAlgn="base" hangingPunct="1">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1" fontAlgn="base" hangingPunct="1">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10.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23.xml"/><Relationship Id="rId4" Type="http://schemas.openxmlformats.org/officeDocument/2006/relationships/hyperlink" Target="file:///\\localhost\..\..\Program%20Files\TurningPoint\2003\Questions.html"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ags" Target="../tags/tag24.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hyperlink" Target="file:///\\localhost\..\..\Program%20Files\TurningPoint\2003\Questions.htm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ags" Target="../tags/tag27.xml"/><Relationship Id="rId4" Type="http://schemas.openxmlformats.org/officeDocument/2006/relationships/hyperlink" Target="file:///\\localhost\..\..\Program%20Files\TurningPoint\2003\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hyperlink" Target="file:///\\localhost\..\..\Program%20Files\TurningPoint\2003\Questions.html"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28.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hyperlink" Target="file:///\\localhos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hyperlink" Target="file:///\\localhost\..\..\Program%20Files\TurningPoint\2003\Questions.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04107" y="1222528"/>
            <a:ext cx="5766955" cy="1041400"/>
          </a:xfrm>
          <a:prstGeom prst="rect">
            <a:avLst/>
          </a:prstGeom>
        </p:spPr>
        <p:txBody>
          <a:bodyPr/>
          <a:lstStyle/>
          <a:p>
            <a:pPr marL="450850" marR="0" lvl="0" indent="9525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00FF"/>
                </a:solidFill>
                <a:effectLst>
                  <a:outerShdw blurRad="38100" dist="38100" dir="2700000" algn="tl">
                    <a:srgbClr val="C0C0C0"/>
                  </a:outerShdw>
                </a:effectLst>
                <a:uLnTx/>
                <a:uFillTx/>
                <a:latin typeface="+mj-lt"/>
                <a:ea typeface="+mj-ea"/>
                <a:cs typeface="+mj-cs"/>
              </a:rPr>
              <a:t>Chapter 11</a:t>
            </a:r>
            <a:endParaRPr kumimoji="0" lang="en-US" sz="4200" b="1" i="0" u="none" strike="noStrike" kern="0" cap="none" spc="0" normalizeH="0" baseline="0" noProof="0" dirty="0" smtClean="0">
              <a:ln>
                <a:noFill/>
              </a:ln>
              <a:solidFill>
                <a:srgbClr val="0000FF"/>
              </a:solidFill>
              <a:effectLst/>
              <a:uLnTx/>
              <a:uFillTx/>
              <a:latin typeface="+mj-lt"/>
              <a:ea typeface="+mj-ea"/>
              <a:cs typeface="+mj-cs"/>
            </a:endParaRPr>
          </a:p>
        </p:txBody>
      </p:sp>
      <p:sp>
        <p:nvSpPr>
          <p:cNvPr id="3" name="عنوان 1"/>
          <p:cNvSpPr txBox="1">
            <a:spLocks/>
          </p:cNvSpPr>
          <p:nvPr/>
        </p:nvSpPr>
        <p:spPr bwMode="auto">
          <a:xfrm>
            <a:off x="950196" y="2593975"/>
            <a:ext cx="7414491" cy="1874116"/>
          </a:xfrm>
          <a:prstGeom prst="rect">
            <a:avLst/>
          </a:prstGeom>
          <a:noFill/>
          <a:ln w="9525">
            <a:noFill/>
            <a:miter lim="800000"/>
            <a:headEnd/>
            <a:tailEnd/>
          </a:ln>
        </p:spPr>
        <p:txBody>
          <a:bodyPr lIns="0" tIns="0" rIns="0" bIns="0" anchor="ctr"/>
          <a:lstStyle/>
          <a:p>
            <a:pPr algn="ctr" rtl="0" eaLnBrk="0" hangingPunct="0">
              <a:lnSpc>
                <a:spcPct val="150000"/>
              </a:lnSpc>
              <a:spcBef>
                <a:spcPct val="45000"/>
              </a:spcBef>
              <a:spcAft>
                <a:spcPct val="20000"/>
              </a:spcAft>
              <a:defRPr/>
            </a:pPr>
            <a:r>
              <a:rPr lang="en-US" sz="4400" b="1" kern="0"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Reproduction </a:t>
            </a:r>
            <a:r>
              <a:rPr lang="en-US" sz="4400" b="1" kern="0"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and Embryonic Development</a:t>
            </a:r>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a:t>
            </a:r>
            <a:endParaRPr lang="en-US" sz="2700" b="1" kern="0" dirty="0">
              <a:solidFill>
                <a:srgbClr val="0033CC"/>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27_04aMaleReproAnatomy-U"/>
          <p:cNvPicPr>
            <a:picLocks noChangeAspect="1" noChangeArrowheads="1"/>
          </p:cNvPicPr>
          <p:nvPr/>
        </p:nvPicPr>
        <p:blipFill>
          <a:blip r:embed="rId4" cstate="print">
            <a:extLst>
              <a:ext uri="{28A0092B-C50C-407E-A947-70E740481C1C}">
                <a14:useLocalDpi xmlns="" xmlns:a14="http://schemas.microsoft.com/office/drawing/2010/main" val="0"/>
              </a:ext>
            </a:extLst>
          </a:blip>
          <a:srcRect t="2437"/>
          <a:stretch>
            <a:fillRect/>
          </a:stretch>
        </p:blipFill>
        <p:spPr bwMode="auto">
          <a:xfrm>
            <a:off x="277813" y="0"/>
            <a:ext cx="8486775" cy="641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 Box 9"/>
          <p:cNvSpPr txBox="1">
            <a:spLocks noChangeArrowheads="1"/>
          </p:cNvSpPr>
          <p:nvPr/>
        </p:nvSpPr>
        <p:spPr bwMode="auto">
          <a:xfrm>
            <a:off x="2259884" y="767918"/>
            <a:ext cx="1317625" cy="65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Urinary </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a:p>
            <a:pPr algn="ctr" rtl="0">
              <a:lnSpc>
                <a:spcPct val="90000"/>
              </a:lnSpc>
            </a:pPr>
            <a:r>
              <a:rPr lang="en-US" sz="2000" b="1" dirty="0">
                <a:solidFill>
                  <a:srgbClr val="0000FF"/>
                </a:solidFill>
                <a:latin typeface="Times New Roman" pitchFamily="18" charset="0"/>
                <a:cs typeface="Times New Roman" pitchFamily="18" charset="0"/>
              </a:rPr>
              <a:t>Bladder </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16388" name="Text Box 10"/>
          <p:cNvSpPr txBox="1">
            <a:spLocks noChangeArrowheads="1"/>
          </p:cNvSpPr>
          <p:nvPr/>
        </p:nvSpPr>
        <p:spPr bwMode="auto">
          <a:xfrm>
            <a:off x="1893888" y="2290763"/>
            <a:ext cx="1868487"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Prostate gland</a:t>
            </a:r>
          </a:p>
          <a:p>
            <a:pPr algn="ctr" rtl="0">
              <a:lnSpc>
                <a:spcPct val="90000"/>
              </a:lnSpc>
            </a:pPr>
            <a:r>
              <a:rPr lang="en-US" b="1">
                <a:solidFill>
                  <a:srgbClr val="0000FF"/>
                </a:solidFill>
                <a:latin typeface="Times New Roman" pitchFamily="18" charset="0"/>
                <a:cs typeface="Times New Roman" pitchFamily="18" charset="0"/>
              </a:rPr>
              <a:t> </a:t>
            </a: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16389" name="Line 11"/>
          <p:cNvSpPr>
            <a:spLocks noChangeShapeType="1"/>
          </p:cNvSpPr>
          <p:nvPr/>
        </p:nvSpPr>
        <p:spPr bwMode="auto">
          <a:xfrm>
            <a:off x="3384550" y="1128713"/>
            <a:ext cx="1047750" cy="142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0" name="Line 12"/>
          <p:cNvSpPr>
            <a:spLocks noChangeShapeType="1"/>
          </p:cNvSpPr>
          <p:nvPr/>
        </p:nvSpPr>
        <p:spPr bwMode="auto">
          <a:xfrm>
            <a:off x="3700463" y="2616200"/>
            <a:ext cx="150177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1" name="Line 13"/>
          <p:cNvSpPr>
            <a:spLocks noChangeShapeType="1"/>
          </p:cNvSpPr>
          <p:nvPr/>
        </p:nvSpPr>
        <p:spPr bwMode="auto">
          <a:xfrm flipV="1">
            <a:off x="3971925" y="3116263"/>
            <a:ext cx="1430338" cy="11271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2" name="Line 14"/>
          <p:cNvSpPr>
            <a:spLocks noChangeShapeType="1"/>
          </p:cNvSpPr>
          <p:nvPr/>
        </p:nvSpPr>
        <p:spPr bwMode="auto">
          <a:xfrm>
            <a:off x="3241675" y="4222750"/>
            <a:ext cx="2151063" cy="142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3" name="Line 15"/>
          <p:cNvSpPr>
            <a:spLocks noChangeShapeType="1"/>
          </p:cNvSpPr>
          <p:nvPr/>
        </p:nvSpPr>
        <p:spPr bwMode="auto">
          <a:xfrm>
            <a:off x="3513138" y="4792663"/>
            <a:ext cx="4492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4" name="Text Box 16"/>
          <p:cNvSpPr txBox="1">
            <a:spLocks noChangeArrowheads="1"/>
          </p:cNvSpPr>
          <p:nvPr/>
        </p:nvSpPr>
        <p:spPr bwMode="auto">
          <a:xfrm>
            <a:off x="1704255" y="3102411"/>
            <a:ext cx="2414587" cy="35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Bulbourethral gland</a:t>
            </a:r>
          </a:p>
          <a:p>
            <a:pPr algn="l" rtl="0">
              <a:lnSpc>
                <a:spcPct val="90000"/>
              </a:lnSpc>
            </a:pPr>
            <a:endParaRPr lang="en-US" sz="2000" b="1" dirty="0">
              <a:solidFill>
                <a:srgbClr val="0000FF"/>
              </a:solidFill>
              <a:latin typeface="Times New Roman" pitchFamily="18" charset="0"/>
              <a:cs typeface="Times New Roman" pitchFamily="18" charset="0"/>
            </a:endParaRPr>
          </a:p>
        </p:txBody>
      </p:sp>
      <p:sp>
        <p:nvSpPr>
          <p:cNvPr id="16395" name="Text Box 17"/>
          <p:cNvSpPr txBox="1">
            <a:spLocks noChangeArrowheads="1"/>
          </p:cNvSpPr>
          <p:nvPr/>
        </p:nvSpPr>
        <p:spPr bwMode="auto">
          <a:xfrm>
            <a:off x="644376" y="4031387"/>
            <a:ext cx="2744787" cy="312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Erectile tissue of </a:t>
            </a:r>
            <a:r>
              <a:rPr lang="en-US" sz="2000" b="1" dirty="0" smtClean="0">
                <a:solidFill>
                  <a:srgbClr val="0000FF"/>
                </a:solidFill>
                <a:latin typeface="Times New Roman" pitchFamily="18" charset="0"/>
                <a:cs typeface="Times New Roman" pitchFamily="18" charset="0"/>
              </a:rPr>
              <a:t>penis</a:t>
            </a:r>
            <a:endParaRPr lang="en-US" sz="2000" b="1" dirty="0">
              <a:solidFill>
                <a:srgbClr val="0000FF"/>
              </a:solidFill>
              <a:latin typeface="Times New Roman" pitchFamily="18" charset="0"/>
              <a:cs typeface="Times New Roman" pitchFamily="18" charset="0"/>
            </a:endParaRPr>
          </a:p>
        </p:txBody>
      </p:sp>
      <p:sp>
        <p:nvSpPr>
          <p:cNvPr id="16396" name="Line 18"/>
          <p:cNvSpPr>
            <a:spLocks noChangeShapeType="1"/>
          </p:cNvSpPr>
          <p:nvPr/>
        </p:nvSpPr>
        <p:spPr bwMode="auto">
          <a:xfrm>
            <a:off x="3289300" y="5241925"/>
            <a:ext cx="812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7" name="Line 19"/>
          <p:cNvSpPr>
            <a:spLocks noChangeShapeType="1"/>
          </p:cNvSpPr>
          <p:nvPr/>
        </p:nvSpPr>
        <p:spPr bwMode="auto">
          <a:xfrm>
            <a:off x="2667000" y="5745163"/>
            <a:ext cx="18542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398" name="Text Box 20"/>
          <p:cNvSpPr txBox="1">
            <a:spLocks noChangeArrowheads="1"/>
          </p:cNvSpPr>
          <p:nvPr/>
        </p:nvSpPr>
        <p:spPr bwMode="auto">
          <a:xfrm>
            <a:off x="1019175" y="4637088"/>
            <a:ext cx="2470150"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rtl="0">
              <a:lnSpc>
                <a:spcPct val="90000"/>
              </a:lnSpc>
            </a:pPr>
            <a:r>
              <a:rPr lang="en-US" sz="2000" b="1" dirty="0">
                <a:solidFill>
                  <a:srgbClr val="0000FF"/>
                </a:solidFill>
                <a:latin typeface="Times New Roman" pitchFamily="18" charset="0"/>
                <a:cs typeface="Times New Roman" pitchFamily="18" charset="0"/>
              </a:rPr>
              <a:t>Vas deferens</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16399" name="Text Box 21"/>
          <p:cNvSpPr txBox="1">
            <a:spLocks noChangeArrowheads="1"/>
          </p:cNvSpPr>
          <p:nvPr/>
        </p:nvSpPr>
        <p:spPr bwMode="auto">
          <a:xfrm>
            <a:off x="1641761" y="5086350"/>
            <a:ext cx="1550122"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rtl="0">
              <a:lnSpc>
                <a:spcPct val="90000"/>
              </a:lnSpc>
            </a:pPr>
            <a:r>
              <a:rPr lang="en-US" sz="2000" b="1" dirty="0">
                <a:solidFill>
                  <a:srgbClr val="0000FF"/>
                </a:solidFill>
                <a:latin typeface="Times New Roman" pitchFamily="18" charset="0"/>
                <a:cs typeface="Times New Roman" pitchFamily="18" charset="0"/>
              </a:rPr>
              <a:t>Epididymis  </a:t>
            </a:r>
          </a:p>
        </p:txBody>
      </p:sp>
      <p:sp>
        <p:nvSpPr>
          <p:cNvPr id="16400" name="Text Box 22"/>
          <p:cNvSpPr txBox="1">
            <a:spLocks noChangeArrowheads="1"/>
          </p:cNvSpPr>
          <p:nvPr/>
        </p:nvSpPr>
        <p:spPr bwMode="auto">
          <a:xfrm>
            <a:off x="1854062" y="5597525"/>
            <a:ext cx="712498"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Testis </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16401" name="Text Box 23"/>
          <p:cNvSpPr txBox="1">
            <a:spLocks noChangeArrowheads="1"/>
          </p:cNvSpPr>
          <p:nvPr/>
        </p:nvSpPr>
        <p:spPr bwMode="auto">
          <a:xfrm>
            <a:off x="7672388" y="5616575"/>
            <a:ext cx="1103312" cy="74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Glans of</a:t>
            </a:r>
          </a:p>
          <a:p>
            <a:pPr algn="l" rtl="0">
              <a:lnSpc>
                <a:spcPct val="90000"/>
              </a:lnSpc>
            </a:pPr>
            <a:r>
              <a:rPr lang="en-US" sz="2000" b="1">
                <a:solidFill>
                  <a:srgbClr val="0000FF"/>
                </a:solidFill>
                <a:latin typeface="Times New Roman" pitchFamily="18" charset="0"/>
                <a:cs typeface="Times New Roman" pitchFamily="18" charset="0"/>
              </a:rPr>
              <a:t>Penis</a:t>
            </a:r>
          </a:p>
          <a:p>
            <a:pPr algn="l"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16402" name="Text Box 24"/>
          <p:cNvSpPr txBox="1">
            <a:spLocks noChangeArrowheads="1"/>
          </p:cNvSpPr>
          <p:nvPr/>
        </p:nvSpPr>
        <p:spPr bwMode="auto">
          <a:xfrm>
            <a:off x="7691582" y="4713290"/>
            <a:ext cx="1047750" cy="367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smtClean="0">
                <a:solidFill>
                  <a:srgbClr val="0000FF"/>
                </a:solidFill>
                <a:latin typeface="Times New Roman" pitchFamily="18" charset="0"/>
                <a:cs typeface="Times New Roman" pitchFamily="18" charset="0"/>
              </a:rPr>
              <a:t>Scrotum</a:t>
            </a:r>
            <a:endParaRPr lang="en-US" sz="2000" b="1" dirty="0">
              <a:solidFill>
                <a:srgbClr val="0000FF"/>
              </a:solidFill>
              <a:latin typeface="Times New Roman" pitchFamily="18" charset="0"/>
              <a:cs typeface="Times New Roman" pitchFamily="18" charset="0"/>
            </a:endParaRPr>
          </a:p>
        </p:txBody>
      </p:sp>
      <p:sp>
        <p:nvSpPr>
          <p:cNvPr id="16403" name="Text Box 25"/>
          <p:cNvSpPr txBox="1">
            <a:spLocks noChangeArrowheads="1"/>
          </p:cNvSpPr>
          <p:nvPr/>
        </p:nvSpPr>
        <p:spPr bwMode="auto">
          <a:xfrm>
            <a:off x="7670800" y="3633788"/>
            <a:ext cx="10477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Urethra </a:t>
            </a:r>
          </a:p>
          <a:p>
            <a:pPr algn="ctr"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16404" name="Line 26"/>
          <p:cNvSpPr>
            <a:spLocks noChangeShapeType="1"/>
          </p:cNvSpPr>
          <p:nvPr/>
        </p:nvSpPr>
        <p:spPr bwMode="auto">
          <a:xfrm>
            <a:off x="5668963" y="3789363"/>
            <a:ext cx="195897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405" name="Line 27"/>
          <p:cNvSpPr>
            <a:spLocks noChangeShapeType="1"/>
          </p:cNvSpPr>
          <p:nvPr/>
        </p:nvSpPr>
        <p:spPr bwMode="auto">
          <a:xfrm>
            <a:off x="7340600" y="4859338"/>
            <a:ext cx="3349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406" name="Line 28"/>
          <p:cNvSpPr>
            <a:spLocks noChangeShapeType="1"/>
          </p:cNvSpPr>
          <p:nvPr/>
        </p:nvSpPr>
        <p:spPr bwMode="auto">
          <a:xfrm>
            <a:off x="5938838" y="5761038"/>
            <a:ext cx="16859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407" name="Text Box 29"/>
          <p:cNvSpPr txBox="1">
            <a:spLocks noChangeArrowheads="1"/>
          </p:cNvSpPr>
          <p:nvPr/>
        </p:nvSpPr>
        <p:spPr bwMode="auto">
          <a:xfrm>
            <a:off x="7021799" y="1846557"/>
            <a:ext cx="1852037" cy="68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Seminal  </a:t>
            </a:r>
            <a:r>
              <a:rPr lang="en-US" sz="2000" b="1" dirty="0" smtClean="0">
                <a:solidFill>
                  <a:srgbClr val="0000FF"/>
                </a:solidFill>
                <a:latin typeface="Times New Roman" pitchFamily="18" charset="0"/>
                <a:cs typeface="Times New Roman" pitchFamily="18" charset="0"/>
              </a:rPr>
              <a:t>Vesicle </a:t>
            </a:r>
            <a:r>
              <a:rPr lang="ar-SA" sz="2000" b="1" dirty="0" smtClean="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a:p>
            <a:pPr algn="l" rtl="0">
              <a:lnSpc>
                <a:spcPct val="90000"/>
              </a:lnSpc>
            </a:pPr>
            <a:r>
              <a:rPr lang="en-US" sz="2000" b="1" dirty="0">
                <a:solidFill>
                  <a:srgbClr val="0000FF"/>
                </a:solidFill>
                <a:latin typeface="Times New Roman" pitchFamily="18" charset="0"/>
                <a:cs typeface="Times New Roman" pitchFamily="18" charset="0"/>
              </a:rPr>
              <a:t>(</a:t>
            </a:r>
            <a:r>
              <a:rPr lang="en-US" sz="2000" b="1" dirty="0" smtClean="0">
                <a:solidFill>
                  <a:srgbClr val="0000FF"/>
                </a:solidFill>
                <a:latin typeface="Times New Roman" pitchFamily="18" charset="0"/>
                <a:cs typeface="Times New Roman" pitchFamily="18" charset="0"/>
              </a:rPr>
              <a:t>behind bladder</a:t>
            </a:r>
            <a:r>
              <a:rPr lang="en-US" sz="2000" b="1" dirty="0">
                <a:solidFill>
                  <a:srgbClr val="0000FF"/>
                </a:solidFill>
                <a:latin typeface="Times New Roman" pitchFamily="18" charset="0"/>
                <a:cs typeface="Times New Roman" pitchFamily="18" charset="0"/>
              </a:rPr>
              <a:t>)  </a:t>
            </a: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16409" name="Line 31"/>
          <p:cNvSpPr>
            <a:spLocks noChangeShapeType="1"/>
          </p:cNvSpPr>
          <p:nvPr/>
        </p:nvSpPr>
        <p:spPr bwMode="auto">
          <a:xfrm>
            <a:off x="6726238" y="1606550"/>
            <a:ext cx="485053" cy="180686"/>
          </a:xfrm>
          <a:prstGeom prst="line">
            <a:avLst/>
          </a:prstGeom>
          <a:noFill/>
          <a:ln w="15875">
            <a:solidFill>
              <a:schemeClr val="tx1"/>
            </a:solidFill>
            <a:prstDash val="dash"/>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6410" name="Text Box 32"/>
          <p:cNvSpPr txBox="1">
            <a:spLocks noChangeArrowheads="1"/>
          </p:cNvSpPr>
          <p:nvPr/>
        </p:nvSpPr>
        <p:spPr bwMode="auto">
          <a:xfrm>
            <a:off x="939800" y="6445829"/>
            <a:ext cx="7437438" cy="34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80000"/>
              </a:lnSpc>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Front </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view of male reproductive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anatomy</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Oval 2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10</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4111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3488" y="0"/>
            <a:ext cx="60690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Rectangle 3" hidden="1"/>
          <p:cNvSpPr>
            <a:spLocks noGrp="1" noChangeArrowheads="1"/>
          </p:cNvSpPr>
          <p:nvPr>
            <p:ph type="title"/>
          </p:nvPr>
        </p:nvSpPr>
        <p:spPr>
          <a:xfrm>
            <a:off x="152400" y="274638"/>
            <a:ext cx="8229600" cy="1143000"/>
          </a:xfrm>
        </p:spPr>
        <p:txBody>
          <a:bodyPr/>
          <a:lstStyle/>
          <a:p>
            <a:r>
              <a:rPr lang="en-US" smtClean="0"/>
              <a:t>	</a:t>
            </a:r>
          </a:p>
        </p:txBody>
      </p:sp>
      <p:sp>
        <p:nvSpPr>
          <p:cNvPr id="18437" name="Text Box 5"/>
          <p:cNvSpPr txBox="1">
            <a:spLocks noChangeArrowheads="1"/>
          </p:cNvSpPr>
          <p:nvPr/>
        </p:nvSpPr>
        <p:spPr bwMode="auto">
          <a:xfrm>
            <a:off x="3236913" y="914400"/>
            <a:ext cx="127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0000FF"/>
                </a:solidFill>
                <a:latin typeface="Times New Roman" pitchFamily="18" charset="0"/>
                <a:cs typeface="Times New Roman" pitchFamily="18" charset="0"/>
              </a:rPr>
              <a:t>Cerebrum</a:t>
            </a:r>
          </a:p>
        </p:txBody>
      </p:sp>
      <p:sp>
        <p:nvSpPr>
          <p:cNvPr id="18438" name="Text Box 7"/>
          <p:cNvSpPr txBox="1">
            <a:spLocks noChangeArrowheads="1"/>
          </p:cNvSpPr>
          <p:nvPr/>
        </p:nvSpPr>
        <p:spPr bwMode="auto">
          <a:xfrm>
            <a:off x="5815013" y="2452688"/>
            <a:ext cx="12573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0000FF"/>
                </a:solidFill>
                <a:latin typeface="Times New Roman" pitchFamily="18" charset="0"/>
                <a:cs typeface="Times New Roman" pitchFamily="18" charset="0"/>
              </a:rPr>
              <a:t>Thalamus</a:t>
            </a:r>
          </a:p>
        </p:txBody>
      </p:sp>
      <p:sp>
        <p:nvSpPr>
          <p:cNvPr id="18439" name="Text Box 9"/>
          <p:cNvSpPr txBox="1">
            <a:spLocks noChangeArrowheads="1"/>
          </p:cNvSpPr>
          <p:nvPr/>
        </p:nvSpPr>
        <p:spPr bwMode="auto">
          <a:xfrm>
            <a:off x="5815013" y="2757488"/>
            <a:ext cx="17653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FF0000"/>
                </a:solidFill>
                <a:latin typeface="Times New Roman" pitchFamily="18" charset="0"/>
                <a:cs typeface="Times New Roman" pitchFamily="18" charset="0"/>
              </a:rPr>
              <a:t>Hypothalamus</a:t>
            </a:r>
          </a:p>
        </p:txBody>
      </p:sp>
      <p:sp>
        <p:nvSpPr>
          <p:cNvPr id="18440" name="Text Box 11"/>
          <p:cNvSpPr txBox="1">
            <a:spLocks noChangeArrowheads="1"/>
          </p:cNvSpPr>
          <p:nvPr/>
        </p:nvSpPr>
        <p:spPr bwMode="auto">
          <a:xfrm>
            <a:off x="41561" y="3896447"/>
            <a:ext cx="149903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dirty="0">
                <a:solidFill>
                  <a:srgbClr val="0000FF"/>
                </a:solidFill>
                <a:latin typeface="Times New Roman" pitchFamily="18" charset="0"/>
                <a:cs typeface="Times New Roman" pitchFamily="18" charset="0"/>
              </a:rPr>
              <a:t>Cerebellu</a:t>
            </a:r>
            <a:r>
              <a:rPr lang="en-US" sz="1600" b="1" dirty="0">
                <a:solidFill>
                  <a:srgbClr val="0000FF"/>
                </a:solidFill>
                <a:latin typeface="Times New Roman" pitchFamily="18" charset="0"/>
                <a:cs typeface="Times New Roman" pitchFamily="18" charset="0"/>
              </a:rPr>
              <a:t>m</a:t>
            </a:r>
          </a:p>
        </p:txBody>
      </p:sp>
      <p:sp>
        <p:nvSpPr>
          <p:cNvPr id="18441" name="Text Box 13"/>
          <p:cNvSpPr txBox="1">
            <a:spLocks noChangeArrowheads="1"/>
          </p:cNvSpPr>
          <p:nvPr/>
        </p:nvSpPr>
        <p:spPr bwMode="auto">
          <a:xfrm>
            <a:off x="4787900" y="4656138"/>
            <a:ext cx="1778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FF0000"/>
                </a:solidFill>
                <a:latin typeface="Times New Roman" pitchFamily="18" charset="0"/>
                <a:cs typeface="Times New Roman" pitchFamily="18" charset="0"/>
              </a:rPr>
              <a:t>Pituitary gland</a:t>
            </a:r>
          </a:p>
        </p:txBody>
      </p:sp>
      <p:sp>
        <p:nvSpPr>
          <p:cNvPr id="18442" name="Text Box 14"/>
          <p:cNvSpPr txBox="1">
            <a:spLocks noChangeArrowheads="1"/>
          </p:cNvSpPr>
          <p:nvPr/>
        </p:nvSpPr>
        <p:spPr bwMode="auto">
          <a:xfrm>
            <a:off x="4524662" y="5292869"/>
            <a:ext cx="13668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2000" b="1" dirty="0">
                <a:solidFill>
                  <a:srgbClr val="0000FF"/>
                </a:solidFill>
                <a:latin typeface="Times New Roman" pitchFamily="18" charset="0"/>
                <a:cs typeface="Times New Roman" pitchFamily="18" charset="0"/>
              </a:rPr>
              <a:t>Medulla</a:t>
            </a:r>
          </a:p>
        </p:txBody>
      </p:sp>
      <p:sp>
        <p:nvSpPr>
          <p:cNvPr id="18443" name="Text Box 15"/>
          <p:cNvSpPr txBox="1">
            <a:spLocks noChangeArrowheads="1"/>
          </p:cNvSpPr>
          <p:nvPr/>
        </p:nvSpPr>
        <p:spPr bwMode="auto">
          <a:xfrm>
            <a:off x="990600" y="5805488"/>
            <a:ext cx="14351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800" b="1">
                <a:solidFill>
                  <a:srgbClr val="0000FF"/>
                </a:solidFill>
                <a:latin typeface="Times New Roman" pitchFamily="18" charset="0"/>
                <a:cs typeface="Times New Roman" pitchFamily="18" charset="0"/>
              </a:rPr>
              <a:t>Spinal cord</a:t>
            </a:r>
          </a:p>
        </p:txBody>
      </p:sp>
      <p:sp>
        <p:nvSpPr>
          <p:cNvPr id="18445" name="Line 17"/>
          <p:cNvSpPr>
            <a:spLocks noChangeShapeType="1"/>
          </p:cNvSpPr>
          <p:nvPr/>
        </p:nvSpPr>
        <p:spPr bwMode="auto">
          <a:xfrm>
            <a:off x="3810000" y="1295400"/>
            <a:ext cx="0" cy="1066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46" name="Line 21"/>
          <p:cNvSpPr>
            <a:spLocks noChangeShapeType="1"/>
          </p:cNvSpPr>
          <p:nvPr/>
        </p:nvSpPr>
        <p:spPr bwMode="auto">
          <a:xfrm>
            <a:off x="4267200" y="4267200"/>
            <a:ext cx="5334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47" name="Line 22"/>
          <p:cNvSpPr>
            <a:spLocks noChangeShapeType="1"/>
          </p:cNvSpPr>
          <p:nvPr/>
        </p:nvSpPr>
        <p:spPr bwMode="auto">
          <a:xfrm>
            <a:off x="1371600" y="4114800"/>
            <a:ext cx="1219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48" name="Line 24"/>
          <p:cNvSpPr>
            <a:spLocks noChangeShapeType="1"/>
          </p:cNvSpPr>
          <p:nvPr/>
        </p:nvSpPr>
        <p:spPr bwMode="auto">
          <a:xfrm flipH="1" flipV="1">
            <a:off x="3456708" y="5257800"/>
            <a:ext cx="1219200" cy="15586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49" name="Line 25"/>
          <p:cNvSpPr>
            <a:spLocks noChangeShapeType="1"/>
          </p:cNvSpPr>
          <p:nvPr/>
        </p:nvSpPr>
        <p:spPr bwMode="auto">
          <a:xfrm flipV="1">
            <a:off x="2438400" y="5715000"/>
            <a:ext cx="838200" cy="304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50" name="Line 30"/>
          <p:cNvSpPr>
            <a:spLocks noChangeShapeType="1"/>
          </p:cNvSpPr>
          <p:nvPr/>
        </p:nvSpPr>
        <p:spPr bwMode="auto">
          <a:xfrm flipH="1">
            <a:off x="4038600" y="2971800"/>
            <a:ext cx="1828800" cy="7620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51" name="Line 31"/>
          <p:cNvSpPr>
            <a:spLocks noChangeShapeType="1"/>
          </p:cNvSpPr>
          <p:nvPr/>
        </p:nvSpPr>
        <p:spPr bwMode="auto">
          <a:xfrm flipH="1">
            <a:off x="4038600" y="2667000"/>
            <a:ext cx="1828800" cy="838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solidFill>
                <a:srgbClr val="0000FF"/>
              </a:solidFill>
              <a:latin typeface="Times New Roman" pitchFamily="18" charset="0"/>
              <a:cs typeface="Times New Roman" pitchFamily="18" charset="0"/>
            </a:endParaRPr>
          </a:p>
        </p:txBody>
      </p:sp>
      <p:sp>
        <p:nvSpPr>
          <p:cNvPr id="18452" name="Rectangle 33"/>
          <p:cNvSpPr>
            <a:spLocks noChangeArrowheads="1"/>
          </p:cNvSpPr>
          <p:nvPr/>
        </p:nvSpPr>
        <p:spPr bwMode="auto">
          <a:xfrm>
            <a:off x="155141" y="83128"/>
            <a:ext cx="4572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l-GR" b="1" dirty="0">
                <a:solidFill>
                  <a:srgbClr val="FF0000"/>
                </a:solidFill>
                <a:latin typeface="Times New Roman" pitchFamily="18" charset="0"/>
                <a:cs typeface="Times New Roman" pitchFamily="18" charset="0"/>
              </a:rPr>
              <a:t>Midsagittal section through the human brain</a:t>
            </a:r>
            <a:r>
              <a:rPr lang="en-US" b="1" dirty="0">
                <a:solidFill>
                  <a:srgbClr val="FF0000"/>
                </a:solidFill>
                <a:latin typeface="Times New Roman" pitchFamily="18" charset="0"/>
                <a:cs typeface="Times New Roman" pitchFamily="18" charset="0"/>
              </a:rPr>
              <a:t>.</a:t>
            </a:r>
            <a:r>
              <a:rPr lang="el-GR" b="1" dirty="0">
                <a:solidFill>
                  <a:srgbClr val="FF0000"/>
                </a:solidFill>
                <a:latin typeface="Times New Roman" pitchFamily="18" charset="0"/>
                <a:cs typeface="Times New Roman" pitchFamily="18" charset="0"/>
              </a:rPr>
              <a:t> </a:t>
            </a:r>
            <a:endParaRPr lang="ar-SA" b="1" dirty="0">
              <a:solidFill>
                <a:srgbClr val="FF0000"/>
              </a:solidFill>
              <a:latin typeface="Times New Roman" pitchFamily="18" charset="0"/>
              <a:cs typeface="Times New Roman" pitchFamily="18" charset="0"/>
            </a:endParaRPr>
          </a:p>
        </p:txBody>
      </p:sp>
      <p:sp>
        <p:nvSpPr>
          <p:cNvPr id="21" name="Oval 20"/>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11</a:t>
            </a:r>
            <a:endParaRPr lang="en-US" sz="2700" b="1" kern="0"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27_04dHormonControlTeste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00225" y="136525"/>
            <a:ext cx="5541963"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Text Box 9"/>
          <p:cNvSpPr txBox="1">
            <a:spLocks noChangeArrowheads="1"/>
          </p:cNvSpPr>
          <p:nvPr/>
        </p:nvSpPr>
        <p:spPr bwMode="auto">
          <a:xfrm>
            <a:off x="5849938" y="744538"/>
            <a:ext cx="1660525"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a:solidFill>
                  <a:srgbClr val="0000FF"/>
                </a:solidFill>
                <a:latin typeface="Times New Roman" pitchFamily="18" charset="0"/>
                <a:cs typeface="Times New Roman" pitchFamily="18" charset="0"/>
              </a:rPr>
              <a:t>Hypothalamus</a:t>
            </a:r>
          </a:p>
          <a:p>
            <a:pPr algn="ctr" rtl="0">
              <a:lnSpc>
                <a:spcPct val="90000"/>
              </a:lnSpc>
            </a:pP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19460" name="Line 10"/>
          <p:cNvSpPr>
            <a:spLocks noChangeShapeType="1"/>
          </p:cNvSpPr>
          <p:nvPr/>
        </p:nvSpPr>
        <p:spPr bwMode="auto">
          <a:xfrm>
            <a:off x="4500563" y="846138"/>
            <a:ext cx="13081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sz="1800" b="1">
              <a:solidFill>
                <a:srgbClr val="0000FF"/>
              </a:solidFill>
              <a:latin typeface="Times New Roman" pitchFamily="18" charset="0"/>
              <a:cs typeface="Times New Roman" pitchFamily="18" charset="0"/>
            </a:endParaRPr>
          </a:p>
        </p:txBody>
      </p:sp>
      <p:sp>
        <p:nvSpPr>
          <p:cNvPr id="19461" name="Line 11"/>
          <p:cNvSpPr>
            <a:spLocks noChangeShapeType="1"/>
          </p:cNvSpPr>
          <p:nvPr/>
        </p:nvSpPr>
        <p:spPr bwMode="auto">
          <a:xfrm flipV="1">
            <a:off x="4203700" y="2501900"/>
            <a:ext cx="482600" cy="254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sz="1800" b="1">
              <a:solidFill>
                <a:srgbClr val="0000FF"/>
              </a:solidFill>
              <a:latin typeface="Times New Roman" pitchFamily="18" charset="0"/>
              <a:cs typeface="Times New Roman" pitchFamily="18" charset="0"/>
            </a:endParaRPr>
          </a:p>
        </p:txBody>
      </p:sp>
      <p:sp>
        <p:nvSpPr>
          <p:cNvPr id="19462" name="Text Box 12"/>
          <p:cNvSpPr txBox="1">
            <a:spLocks noChangeArrowheads="1"/>
          </p:cNvSpPr>
          <p:nvPr/>
        </p:nvSpPr>
        <p:spPr bwMode="auto">
          <a:xfrm>
            <a:off x="4729163" y="2278063"/>
            <a:ext cx="903287"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a:solidFill>
                  <a:srgbClr val="0000FF"/>
                </a:solidFill>
                <a:latin typeface="Times New Roman" pitchFamily="18" charset="0"/>
                <a:cs typeface="Times New Roman" pitchFamily="18" charset="0"/>
              </a:rPr>
              <a:t>Anterior</a:t>
            </a:r>
          </a:p>
          <a:p>
            <a:pPr algn="ctr" rtl="0">
              <a:lnSpc>
                <a:spcPct val="90000"/>
              </a:lnSpc>
            </a:pPr>
            <a:r>
              <a:rPr lang="en-US" sz="1800" b="1">
                <a:solidFill>
                  <a:srgbClr val="0000FF"/>
                </a:solidFill>
                <a:latin typeface="Times New Roman" pitchFamily="18" charset="0"/>
                <a:cs typeface="Times New Roman" pitchFamily="18" charset="0"/>
              </a:rPr>
              <a:t>Pituitary</a:t>
            </a:r>
          </a:p>
          <a:p>
            <a:pPr algn="ctr" rtl="0">
              <a:lnSpc>
                <a:spcPct val="90000"/>
              </a:lnSpc>
            </a:pPr>
            <a:r>
              <a:rPr lang="en-US" sz="1800" b="1">
                <a:solidFill>
                  <a:srgbClr val="0000FF"/>
                </a:solidFill>
                <a:latin typeface="Times New Roman" pitchFamily="18" charset="0"/>
                <a:cs typeface="Times New Roman" pitchFamily="18" charset="0"/>
              </a:rPr>
              <a:t> </a:t>
            </a:r>
            <a:endParaRPr lang="ar-SA" sz="1800" b="1">
              <a:solidFill>
                <a:srgbClr val="0000FF"/>
              </a:solidFill>
              <a:latin typeface="Times New Roman" pitchFamily="18" charset="0"/>
              <a:cs typeface="Times New Roman" pitchFamily="18" charset="0"/>
            </a:endParaRPr>
          </a:p>
          <a:p>
            <a:pPr algn="ctr" rtl="0">
              <a:lnSpc>
                <a:spcPct val="90000"/>
              </a:lnSpc>
            </a:pPr>
            <a:r>
              <a:rPr lang="en-US" sz="1800" b="1">
                <a:solidFill>
                  <a:srgbClr val="0000FF"/>
                </a:solidFill>
                <a:latin typeface="Times New Roman" pitchFamily="18" charset="0"/>
                <a:cs typeface="Times New Roman" pitchFamily="18" charset="0"/>
              </a:rPr>
              <a:t> </a:t>
            </a:r>
          </a:p>
        </p:txBody>
      </p:sp>
      <p:sp>
        <p:nvSpPr>
          <p:cNvPr id="19463" name="Text Box 13"/>
          <p:cNvSpPr txBox="1">
            <a:spLocks noChangeArrowheads="1"/>
          </p:cNvSpPr>
          <p:nvPr/>
        </p:nvSpPr>
        <p:spPr bwMode="auto">
          <a:xfrm>
            <a:off x="2714625" y="165100"/>
            <a:ext cx="189230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700" b="1">
                <a:latin typeface="Times New Roman" pitchFamily="18" charset="0"/>
                <a:cs typeface="Times New Roman" pitchFamily="18" charset="0"/>
              </a:rPr>
              <a:t>Stimuli from other</a:t>
            </a:r>
          </a:p>
          <a:p>
            <a:pPr algn="ctr" rtl="0">
              <a:lnSpc>
                <a:spcPct val="90000"/>
              </a:lnSpc>
            </a:pPr>
            <a:r>
              <a:rPr lang="en-US" sz="1700" b="1">
                <a:latin typeface="Times New Roman" pitchFamily="18" charset="0"/>
                <a:cs typeface="Times New Roman" pitchFamily="18" charset="0"/>
              </a:rPr>
              <a:t>areas in the brain</a:t>
            </a:r>
          </a:p>
        </p:txBody>
      </p:sp>
      <p:sp>
        <p:nvSpPr>
          <p:cNvPr id="19464" name="Line 14"/>
          <p:cNvSpPr>
            <a:spLocks noChangeShapeType="1"/>
          </p:cNvSpPr>
          <p:nvPr/>
        </p:nvSpPr>
        <p:spPr bwMode="auto">
          <a:xfrm>
            <a:off x="3014663" y="2273300"/>
            <a:ext cx="60483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sz="1800" b="1">
              <a:solidFill>
                <a:srgbClr val="0000FF"/>
              </a:solidFill>
              <a:latin typeface="Times New Roman" pitchFamily="18" charset="0"/>
              <a:cs typeface="Times New Roman" pitchFamily="18" charset="0"/>
            </a:endParaRPr>
          </a:p>
        </p:txBody>
      </p:sp>
      <p:sp>
        <p:nvSpPr>
          <p:cNvPr id="19465" name="Text Box 15"/>
          <p:cNvSpPr txBox="1">
            <a:spLocks noChangeArrowheads="1"/>
          </p:cNvSpPr>
          <p:nvPr/>
        </p:nvSpPr>
        <p:spPr bwMode="auto">
          <a:xfrm>
            <a:off x="2065338" y="1897063"/>
            <a:ext cx="1144587"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800" b="1">
                <a:solidFill>
                  <a:srgbClr val="0000FF"/>
                </a:solidFill>
                <a:latin typeface="Times New Roman" pitchFamily="18" charset="0"/>
                <a:cs typeface="Times New Roman" pitchFamily="18" charset="0"/>
              </a:rPr>
              <a:t>Releasing</a:t>
            </a:r>
          </a:p>
          <a:p>
            <a:pPr algn="l" rtl="0">
              <a:lnSpc>
                <a:spcPct val="90000"/>
              </a:lnSpc>
            </a:pPr>
            <a:r>
              <a:rPr lang="en-US" sz="1800" b="1">
                <a:solidFill>
                  <a:srgbClr val="0000FF"/>
                </a:solidFill>
                <a:latin typeface="Times New Roman" pitchFamily="18" charset="0"/>
                <a:cs typeface="Times New Roman" pitchFamily="18" charset="0"/>
              </a:rPr>
              <a:t>Hormone</a:t>
            </a:r>
          </a:p>
          <a:p>
            <a:pPr algn="l" rtl="0">
              <a:lnSpc>
                <a:spcPct val="90000"/>
              </a:lnSpc>
            </a:pP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19466" name="Text Box 16"/>
          <p:cNvSpPr txBox="1">
            <a:spLocks noChangeArrowheads="1"/>
          </p:cNvSpPr>
          <p:nvPr/>
        </p:nvSpPr>
        <p:spPr bwMode="auto">
          <a:xfrm>
            <a:off x="311730" y="4025900"/>
            <a:ext cx="3090863" cy="535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solidFill>
                  <a:srgbClr val="0000FF"/>
                </a:solidFill>
                <a:latin typeface="Times New Roman" pitchFamily="18" charset="0"/>
                <a:cs typeface="Times New Roman" pitchFamily="18" charset="0"/>
              </a:rPr>
              <a:t>Follicle stimulating </a:t>
            </a:r>
            <a:r>
              <a:rPr lang="en-US" sz="1800" b="1" dirty="0" smtClean="0">
                <a:solidFill>
                  <a:srgbClr val="0000FF"/>
                </a:solidFill>
                <a:latin typeface="Times New Roman" pitchFamily="18" charset="0"/>
                <a:cs typeface="Times New Roman" pitchFamily="18" charset="0"/>
              </a:rPr>
              <a:t>hormone</a:t>
            </a:r>
          </a:p>
          <a:p>
            <a:pPr algn="ctr" rtl="0">
              <a:lnSpc>
                <a:spcPct val="90000"/>
              </a:lnSpc>
            </a:pPr>
            <a:r>
              <a:rPr lang="en-US" sz="1800" b="1" dirty="0" smtClean="0">
                <a:solidFill>
                  <a:srgbClr val="0000FF"/>
                </a:solidFill>
                <a:latin typeface="Times New Roman" pitchFamily="18" charset="0"/>
                <a:cs typeface="Times New Roman" pitchFamily="18" charset="0"/>
              </a:rPr>
              <a:t>(</a:t>
            </a:r>
            <a:r>
              <a:rPr lang="en-US" sz="1800" b="1" dirty="0">
                <a:solidFill>
                  <a:srgbClr val="0000FF"/>
                </a:solidFill>
                <a:latin typeface="Times New Roman" pitchFamily="18" charset="0"/>
                <a:cs typeface="Times New Roman" pitchFamily="18" charset="0"/>
              </a:rPr>
              <a:t>FSH)</a:t>
            </a:r>
          </a:p>
        </p:txBody>
      </p:sp>
      <p:sp>
        <p:nvSpPr>
          <p:cNvPr id="19467" name="Text Box 17"/>
          <p:cNvSpPr txBox="1">
            <a:spLocks noChangeArrowheads="1"/>
          </p:cNvSpPr>
          <p:nvPr/>
        </p:nvSpPr>
        <p:spPr bwMode="auto">
          <a:xfrm>
            <a:off x="4452938" y="4113213"/>
            <a:ext cx="3270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800" b="1">
                <a:solidFill>
                  <a:srgbClr val="0000FF"/>
                </a:solidFill>
                <a:latin typeface="Times New Roman" pitchFamily="18" charset="0"/>
                <a:cs typeface="Times New Roman" pitchFamily="18" charset="0"/>
              </a:rPr>
              <a:t>Luteinizing hormone(LH)</a:t>
            </a:r>
          </a:p>
        </p:txBody>
      </p:sp>
      <p:sp>
        <p:nvSpPr>
          <p:cNvPr id="19468" name="Text Box 18"/>
          <p:cNvSpPr txBox="1">
            <a:spLocks noChangeArrowheads="1"/>
          </p:cNvSpPr>
          <p:nvPr/>
        </p:nvSpPr>
        <p:spPr bwMode="auto">
          <a:xfrm>
            <a:off x="1984375" y="5594350"/>
            <a:ext cx="663575"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800" b="1">
                <a:solidFill>
                  <a:srgbClr val="0000FF"/>
                </a:solidFill>
                <a:latin typeface="Times New Roman" pitchFamily="18" charset="0"/>
                <a:cs typeface="Times New Roman" pitchFamily="18" charset="0"/>
              </a:rPr>
              <a:t>Testis</a:t>
            </a:r>
          </a:p>
          <a:p>
            <a:pPr algn="l" rtl="0">
              <a:lnSpc>
                <a:spcPct val="90000"/>
              </a:lnSpc>
            </a:pPr>
            <a:r>
              <a:rPr lang="en-US" sz="1800" b="1">
                <a:solidFill>
                  <a:srgbClr val="0000FF"/>
                </a:solidFill>
                <a:latin typeface="Times New Roman" pitchFamily="18" charset="0"/>
                <a:cs typeface="Times New Roman" pitchFamily="18" charset="0"/>
              </a:rPr>
              <a:t> </a:t>
            </a: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19469" name="Line 19"/>
          <p:cNvSpPr>
            <a:spLocks noChangeShapeType="1"/>
          </p:cNvSpPr>
          <p:nvPr/>
        </p:nvSpPr>
        <p:spPr bwMode="auto">
          <a:xfrm>
            <a:off x="2646363" y="5710238"/>
            <a:ext cx="4953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sz="1800" b="1">
              <a:solidFill>
                <a:srgbClr val="0000FF"/>
              </a:solidFill>
              <a:latin typeface="Times New Roman" pitchFamily="18" charset="0"/>
              <a:cs typeface="Times New Roman" pitchFamily="18" charset="0"/>
            </a:endParaRPr>
          </a:p>
        </p:txBody>
      </p:sp>
      <p:sp>
        <p:nvSpPr>
          <p:cNvPr id="19470" name="Text Box 20"/>
          <p:cNvSpPr txBox="1">
            <a:spLocks noChangeArrowheads="1"/>
          </p:cNvSpPr>
          <p:nvPr/>
        </p:nvSpPr>
        <p:spPr bwMode="auto">
          <a:xfrm>
            <a:off x="3687763" y="5099050"/>
            <a:ext cx="117475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a:solidFill>
                  <a:srgbClr val="0000FF"/>
                </a:solidFill>
                <a:latin typeface="Times New Roman" pitchFamily="18" charset="0"/>
                <a:cs typeface="Times New Roman" pitchFamily="18" charset="0"/>
              </a:rPr>
              <a:t>Androgen</a:t>
            </a:r>
          </a:p>
          <a:p>
            <a:pPr algn="ctr" rtl="0">
              <a:lnSpc>
                <a:spcPct val="90000"/>
              </a:lnSpc>
            </a:pPr>
            <a:r>
              <a:rPr lang="en-US" sz="1800" b="1">
                <a:solidFill>
                  <a:srgbClr val="0000FF"/>
                </a:solidFill>
                <a:latin typeface="Times New Roman" pitchFamily="18" charset="0"/>
                <a:cs typeface="Times New Roman" pitchFamily="18" charset="0"/>
              </a:rPr>
              <a:t>production</a:t>
            </a:r>
          </a:p>
        </p:txBody>
      </p:sp>
      <p:sp>
        <p:nvSpPr>
          <p:cNvPr id="19471" name="Text Box 21"/>
          <p:cNvSpPr txBox="1">
            <a:spLocks noChangeArrowheads="1"/>
          </p:cNvSpPr>
          <p:nvPr/>
        </p:nvSpPr>
        <p:spPr bwMode="auto">
          <a:xfrm>
            <a:off x="3068638" y="5907088"/>
            <a:ext cx="1784350" cy="5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a:solidFill>
                  <a:srgbClr val="0000FF"/>
                </a:solidFill>
                <a:latin typeface="Times New Roman" pitchFamily="18" charset="0"/>
                <a:cs typeface="Times New Roman" pitchFamily="18" charset="0"/>
              </a:rPr>
              <a:t>Sperm production</a:t>
            </a:r>
          </a:p>
          <a:p>
            <a:pPr algn="ctr" rtl="0">
              <a:lnSpc>
                <a:spcPct val="90000"/>
              </a:lnSpc>
            </a:pP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19472" name="Text Box 22"/>
          <p:cNvSpPr txBox="1">
            <a:spLocks noChangeArrowheads="1"/>
          </p:cNvSpPr>
          <p:nvPr/>
        </p:nvSpPr>
        <p:spPr bwMode="auto">
          <a:xfrm rot="-5400000">
            <a:off x="5166519" y="2775744"/>
            <a:ext cx="23066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EC1653"/>
                </a:solidFill>
                <a:latin typeface="Times New Roman" pitchFamily="18" charset="0"/>
                <a:cs typeface="Times New Roman" pitchFamily="18" charset="0"/>
              </a:rPr>
              <a:t>Negative feedback</a:t>
            </a:r>
          </a:p>
          <a:p>
            <a:pPr algn="ctr" rtl="0">
              <a:lnSpc>
                <a:spcPct val="90000"/>
              </a:lnSpc>
            </a:pPr>
            <a:r>
              <a:rPr lang="ar-SA" sz="2000" b="1" dirty="0">
                <a:solidFill>
                  <a:srgbClr val="EC1653"/>
                </a:solidFill>
                <a:latin typeface="Times New Roman" pitchFamily="18" charset="0"/>
                <a:cs typeface="Times New Roman" pitchFamily="18" charset="0"/>
              </a:rPr>
              <a:t> </a:t>
            </a:r>
            <a:endParaRPr lang="en-US" sz="2000" b="1" dirty="0">
              <a:solidFill>
                <a:srgbClr val="EC1653"/>
              </a:solidFill>
              <a:latin typeface="Times New Roman" pitchFamily="18" charset="0"/>
              <a:cs typeface="Times New Roman" pitchFamily="18" charset="0"/>
            </a:endParaRPr>
          </a:p>
        </p:txBody>
      </p:sp>
      <p:sp>
        <p:nvSpPr>
          <p:cNvPr id="19473" name="Text Box 23"/>
          <p:cNvSpPr txBox="1">
            <a:spLocks noChangeArrowheads="1"/>
          </p:cNvSpPr>
          <p:nvPr/>
        </p:nvSpPr>
        <p:spPr bwMode="auto">
          <a:xfrm>
            <a:off x="5101074" y="5853543"/>
            <a:ext cx="3998913"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b="1" dirty="0">
                <a:solidFill>
                  <a:srgbClr val="8F2170"/>
                </a:solidFill>
                <a:latin typeface="Times New Roman" pitchFamily="18" charset="0"/>
                <a:cs typeface="Times New Roman" pitchFamily="18" charset="0"/>
              </a:rPr>
              <a:t>Hormonal control of the testis</a:t>
            </a:r>
          </a:p>
          <a:p>
            <a:pPr algn="ctr">
              <a:lnSpc>
                <a:spcPct val="80000"/>
              </a:lnSpc>
            </a:pPr>
            <a:r>
              <a:rPr lang="ar-SA" b="1" dirty="0">
                <a:solidFill>
                  <a:srgbClr val="8F2170"/>
                </a:solidFill>
                <a:latin typeface="Times New Roman" pitchFamily="18" charset="0"/>
                <a:cs typeface="Times New Roman" pitchFamily="18" charset="0"/>
              </a:rPr>
              <a:t> </a:t>
            </a:r>
            <a:endParaRPr lang="en-US" b="1" dirty="0">
              <a:solidFill>
                <a:srgbClr val="8F2170"/>
              </a:solidFill>
              <a:latin typeface="Times New Roman" pitchFamily="18" charset="0"/>
              <a:cs typeface="Times New Roman" pitchFamily="18" charset="0"/>
            </a:endParaRPr>
          </a:p>
        </p:txBody>
      </p:sp>
      <p:sp>
        <p:nvSpPr>
          <p:cNvPr id="19474" name="Text Box 24"/>
          <p:cNvSpPr txBox="1">
            <a:spLocks noChangeArrowheads="1"/>
          </p:cNvSpPr>
          <p:nvPr/>
        </p:nvSpPr>
        <p:spPr bwMode="auto">
          <a:xfrm>
            <a:off x="2525713" y="5099050"/>
            <a:ext cx="117475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90000"/>
              </a:lnSpc>
            </a:pPr>
            <a:r>
              <a:rPr lang="ar-SA" sz="1800" b="1">
                <a:solidFill>
                  <a:srgbClr val="0000FF"/>
                </a:solidFill>
                <a:latin typeface="Times New Roman" pitchFamily="18" charset="0"/>
                <a:cs typeface="Times New Roman" pitchFamily="18" charset="0"/>
              </a:rPr>
              <a:t> </a:t>
            </a:r>
            <a:endParaRPr lang="en-US" sz="1800" b="1">
              <a:solidFill>
                <a:srgbClr val="0000FF"/>
              </a:solidFill>
              <a:latin typeface="Times New Roman" pitchFamily="18" charset="0"/>
              <a:cs typeface="Times New Roman" pitchFamily="18" charset="0"/>
            </a:endParaRPr>
          </a:p>
        </p:txBody>
      </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12</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0483" name="Line 3"/>
          <p:cNvSpPr>
            <a:spLocks noChangeShapeType="1"/>
          </p:cNvSpPr>
          <p:nvPr/>
        </p:nvSpPr>
        <p:spPr bwMode="auto">
          <a:xfrm>
            <a:off x="182563" y="79475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0484"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0485" name="Rectangle 8"/>
          <p:cNvSpPr>
            <a:spLocks noGrp="1" noChangeArrowheads="1"/>
          </p:cNvSpPr>
          <p:nvPr>
            <p:ph type="title"/>
          </p:nvPr>
        </p:nvSpPr>
        <p:spPr>
          <a:xfrm>
            <a:off x="182563" y="182563"/>
            <a:ext cx="8775700" cy="544801"/>
          </a:xfrm>
        </p:spPr>
        <p:txBody>
          <a:bodyPr/>
          <a:lstStyle/>
          <a:p>
            <a:pPr marL="0" indent="0" algn="ctr" eaLnBrk="1" hangingPunct="1"/>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Spermatogenesis</a:t>
            </a:r>
            <a:r>
              <a:rPr lang="en-US" sz="2800" dirty="0" smtClean="0">
                <a:latin typeface="Times New Roman" pitchFamily="18" charset="0"/>
                <a:cs typeface="Times New Roman" pitchFamily="18" charset="0"/>
              </a:rPr>
              <a:t> (The formation of sperm)    </a:t>
            </a:r>
            <a:br>
              <a:rPr lang="en-US" sz="2800" dirty="0" smtClean="0">
                <a:latin typeface="Times New Roman" pitchFamily="18" charset="0"/>
                <a:cs typeface="Times New Roman" pitchFamily="18" charset="0"/>
              </a:rPr>
            </a:br>
            <a:r>
              <a:rPr lang="ar-SA" sz="2800" dirty="0" smtClean="0">
                <a:solidFill>
                  <a:srgbClr val="FF0000"/>
                </a:solidFill>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20486" name="Rectangle 9"/>
          <p:cNvSpPr>
            <a:spLocks noGrp="1" noChangeArrowheads="1"/>
          </p:cNvSpPr>
          <p:nvPr>
            <p:ph idx="1"/>
          </p:nvPr>
        </p:nvSpPr>
        <p:spPr>
          <a:xfrm>
            <a:off x="182563" y="1030141"/>
            <a:ext cx="8775700" cy="5321300"/>
          </a:xfrm>
        </p:spPr>
        <p:txBody>
          <a:bodyPr/>
          <a:lstStyle/>
          <a:p>
            <a:pPr marL="179388" indent="-179388" eaLnBrk="1" hangingPunct="1">
              <a:spcBef>
                <a:spcPts val="600"/>
              </a:spcBef>
              <a:spcAft>
                <a:spcPts val="0"/>
              </a:spcAft>
            </a:pPr>
            <a:r>
              <a:rPr lang="en-US" b="1" dirty="0" smtClean="0">
                <a:solidFill>
                  <a:srgbClr val="0000FF"/>
                </a:solidFill>
                <a:latin typeface="Times New Roman" pitchFamily="18" charset="0"/>
                <a:cs typeface="Times New Roman" pitchFamily="18" charset="0"/>
              </a:rPr>
              <a:t>Spermatogenesis </a:t>
            </a:r>
            <a:r>
              <a:rPr lang="en-US" b="1" dirty="0" smtClean="0">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a:p>
            <a:pPr marL="630238" lvl="1" indent="-271463" eaLnBrk="1" hangingPunct="1">
              <a:spcBef>
                <a:spcPts val="600"/>
              </a:spcBef>
              <a:spcAft>
                <a:spcPts val="0"/>
              </a:spcAft>
              <a:buFontTx/>
              <a:buChar char="–"/>
            </a:pPr>
            <a:r>
              <a:rPr lang="en-US" sz="2800" b="1" dirty="0" smtClean="0">
                <a:solidFill>
                  <a:srgbClr val="FF0000"/>
                </a:solidFill>
                <a:latin typeface="Times New Roman" pitchFamily="18" charset="0"/>
                <a:cs typeface="Times New Roman" pitchFamily="18" charset="0"/>
              </a:rPr>
              <a:t>Occurs in seminiferous tubules</a:t>
            </a:r>
            <a:r>
              <a:rPr lang="en-US"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marL="630238" lvl="1" indent="-271463" eaLnBrk="1" hangingPunct="1">
              <a:spcBef>
                <a:spcPts val="600"/>
              </a:spcBef>
              <a:spcAft>
                <a:spcPts val="0"/>
              </a:spcAft>
              <a:buFontTx/>
              <a:buChar char="–"/>
            </a:pPr>
            <a:r>
              <a:rPr lang="en-US" sz="2800" b="1" dirty="0" smtClean="0">
                <a:solidFill>
                  <a:srgbClr val="0000FF"/>
                </a:solidFill>
                <a:latin typeface="Times New Roman" pitchFamily="18" charset="0"/>
                <a:cs typeface="Times New Roman" pitchFamily="18" charset="0"/>
              </a:rPr>
              <a:t>Primary spermatocytes</a:t>
            </a:r>
            <a:r>
              <a:rPr lang="en-US" sz="2800" b="1" dirty="0" smtClean="0">
                <a:latin typeface="Times New Roman" pitchFamily="18" charset="0"/>
                <a:cs typeface="Times New Roman" pitchFamily="18" charset="0"/>
              </a:rPr>
              <a:t>                                               </a:t>
            </a:r>
          </a:p>
          <a:p>
            <a:pPr marL="1079500" lvl="2" indent="-269875" eaLnBrk="1" hangingPunct="1">
              <a:spcBef>
                <a:spcPts val="600"/>
              </a:spcBef>
              <a:spcAft>
                <a:spcPts val="0"/>
              </a:spcAft>
              <a:buFontTx/>
              <a:buChar char="–"/>
            </a:pPr>
            <a:r>
              <a:rPr lang="en-US" sz="2800" b="1" dirty="0" smtClean="0">
                <a:solidFill>
                  <a:srgbClr val="336600"/>
                </a:solidFill>
                <a:latin typeface="Times New Roman" pitchFamily="18" charset="0"/>
                <a:cs typeface="Times New Roman" pitchFamily="18" charset="0"/>
              </a:rPr>
              <a:t>Formed by mitosis</a:t>
            </a:r>
          </a:p>
          <a:p>
            <a:pPr marL="1079500" lvl="2" indent="-269875" eaLnBrk="1" hangingPunct="1">
              <a:spcBef>
                <a:spcPts val="600"/>
              </a:spcBef>
              <a:spcAft>
                <a:spcPts val="0"/>
              </a:spcAft>
              <a:buFontTx/>
              <a:buChar char="–"/>
            </a:pPr>
            <a:r>
              <a:rPr lang="en-US" sz="2800" b="1" dirty="0" smtClean="0">
                <a:solidFill>
                  <a:srgbClr val="0000FF"/>
                </a:solidFill>
                <a:latin typeface="Times New Roman" pitchFamily="18" charset="0"/>
                <a:cs typeface="Times New Roman" pitchFamily="18" charset="0"/>
              </a:rPr>
              <a:t>Divide by </a:t>
            </a:r>
            <a:r>
              <a:rPr lang="en-US" sz="2800" b="1" dirty="0" smtClean="0">
                <a:solidFill>
                  <a:srgbClr val="FF0000"/>
                </a:solidFill>
                <a:latin typeface="Times New Roman" pitchFamily="18" charset="0"/>
                <a:cs typeface="Times New Roman" pitchFamily="18" charset="0"/>
              </a:rPr>
              <a:t>meiosis I</a:t>
            </a:r>
            <a:r>
              <a:rPr lang="en-US" sz="2800" b="1" dirty="0" smtClean="0">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to produce </a:t>
            </a:r>
            <a:r>
              <a:rPr lang="en-US" sz="2800" b="1" dirty="0" smtClean="0">
                <a:solidFill>
                  <a:srgbClr val="FF0000"/>
                </a:solidFill>
                <a:latin typeface="Times New Roman" pitchFamily="18" charset="0"/>
                <a:cs typeface="Times New Roman" pitchFamily="18" charset="0"/>
              </a:rPr>
              <a:t>secondary spermatocytes</a:t>
            </a:r>
          </a:p>
          <a:p>
            <a:pPr marL="630238" lvl="1" indent="-271463" eaLnBrk="1" hangingPunct="1">
              <a:spcBef>
                <a:spcPts val="600"/>
              </a:spcBef>
              <a:spcAft>
                <a:spcPts val="0"/>
              </a:spcAft>
              <a:buFontTx/>
              <a:buChar char="–"/>
            </a:pPr>
            <a:r>
              <a:rPr lang="en-US" sz="2800" b="1" dirty="0" smtClean="0">
                <a:solidFill>
                  <a:srgbClr val="0000FF"/>
                </a:solidFill>
                <a:latin typeface="Times New Roman" pitchFamily="18" charset="0"/>
                <a:cs typeface="Times New Roman" pitchFamily="18" charset="0"/>
              </a:rPr>
              <a:t>Secondary spermatocytes divide by </a:t>
            </a:r>
            <a:r>
              <a:rPr lang="en-US" sz="2800" b="1" dirty="0" smtClean="0">
                <a:solidFill>
                  <a:srgbClr val="FF0000"/>
                </a:solidFill>
                <a:latin typeface="Times New Roman" pitchFamily="18" charset="0"/>
                <a:cs typeface="Times New Roman" pitchFamily="18" charset="0"/>
              </a:rPr>
              <a:t>meiosis II </a:t>
            </a:r>
            <a:r>
              <a:rPr lang="en-US" sz="2800" b="1" dirty="0" smtClean="0">
                <a:solidFill>
                  <a:srgbClr val="0000FF"/>
                </a:solidFill>
                <a:latin typeface="Times New Roman" pitchFamily="18" charset="0"/>
                <a:cs typeface="Times New Roman" pitchFamily="18" charset="0"/>
              </a:rPr>
              <a:t>to produce</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spermatids</a:t>
            </a:r>
          </a:p>
          <a:p>
            <a:pPr marL="630238" lvl="1" indent="-271463" eaLnBrk="1" hangingPunct="1">
              <a:spcBef>
                <a:spcPts val="600"/>
              </a:spcBef>
              <a:spcAft>
                <a:spcPts val="0"/>
              </a:spcAft>
              <a:buFontTx/>
              <a:buChar char="–"/>
            </a:pPr>
            <a:r>
              <a:rPr lang="en-US" sz="2800" b="1" dirty="0" smtClean="0">
                <a:solidFill>
                  <a:srgbClr val="336600"/>
                </a:solidFill>
                <a:latin typeface="Times New Roman" pitchFamily="18" charset="0"/>
                <a:cs typeface="Times New Roman" pitchFamily="18" charset="0"/>
              </a:rPr>
              <a:t>Round spermatids differentiate into elongate sperm</a:t>
            </a:r>
          </a:p>
          <a:p>
            <a:pPr marL="630238" lvl="1" indent="-271463" eaLnBrk="1" hangingPunct="1">
              <a:spcBef>
                <a:spcPts val="600"/>
              </a:spcBef>
              <a:spcAft>
                <a:spcPts val="0"/>
              </a:spcAft>
              <a:buFontTx/>
              <a:buChar char="–"/>
            </a:pPr>
            <a:r>
              <a:rPr lang="en-US" sz="2800" b="1" dirty="0" smtClean="0">
                <a:solidFill>
                  <a:srgbClr val="0000FF"/>
                </a:solidFill>
                <a:latin typeface="Times New Roman" pitchFamily="18" charset="0"/>
                <a:cs typeface="Times New Roman" pitchFamily="18" charset="0"/>
              </a:rPr>
              <a:t>Mature sperm released into seminiferous tubule and stored in the epididymis  </a:t>
            </a: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13</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27_05aaSpermatogenesi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4125" y="136525"/>
            <a:ext cx="6634163"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ext Box 9"/>
          <p:cNvSpPr txBox="1">
            <a:spLocks noChangeArrowheads="1"/>
          </p:cNvSpPr>
          <p:nvPr/>
        </p:nvSpPr>
        <p:spPr bwMode="auto">
          <a:xfrm>
            <a:off x="822325" y="1200150"/>
            <a:ext cx="11668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rtl="0">
              <a:lnSpc>
                <a:spcPct val="90000"/>
              </a:lnSpc>
            </a:pPr>
            <a:r>
              <a:rPr lang="en-US" sz="2000" b="1" dirty="0">
                <a:solidFill>
                  <a:srgbClr val="0000FF"/>
                </a:solidFill>
                <a:latin typeface="Times New Roman" pitchFamily="18" charset="0"/>
                <a:cs typeface="Times New Roman" pitchFamily="18" charset="0"/>
              </a:rPr>
              <a:t>Testis  </a:t>
            </a:r>
          </a:p>
        </p:txBody>
      </p:sp>
      <p:sp>
        <p:nvSpPr>
          <p:cNvPr id="21508" name="Text Box 10"/>
          <p:cNvSpPr txBox="1">
            <a:spLocks noChangeArrowheads="1"/>
          </p:cNvSpPr>
          <p:nvPr/>
        </p:nvSpPr>
        <p:spPr bwMode="auto">
          <a:xfrm>
            <a:off x="3467100" y="3411538"/>
            <a:ext cx="1370013"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Testis </a:t>
            </a: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21509" name="Text Box 11"/>
          <p:cNvSpPr txBox="1">
            <a:spLocks noChangeArrowheads="1"/>
          </p:cNvSpPr>
          <p:nvPr/>
        </p:nvSpPr>
        <p:spPr bwMode="auto">
          <a:xfrm>
            <a:off x="1290638" y="1846263"/>
            <a:ext cx="1038225"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Scrotum</a:t>
            </a:r>
          </a:p>
          <a:p>
            <a:pPr algn="l" rtl="0">
              <a:lnSpc>
                <a:spcPct val="90000"/>
              </a:lnSpc>
            </a:pPr>
            <a:r>
              <a:rPr lang="ar-SA" sz="2000" b="1" dirty="0">
                <a:solidFill>
                  <a:srgbClr val="0000FF"/>
                </a:solidFill>
                <a:latin typeface="Times New Roman" pitchFamily="18" charset="0"/>
                <a:cs typeface="Times New Roman" pitchFamily="18" charset="0"/>
              </a:rPr>
              <a:t> </a:t>
            </a:r>
            <a:endParaRPr lang="en-US" sz="2000" b="1" dirty="0">
              <a:solidFill>
                <a:srgbClr val="0000FF"/>
              </a:solidFill>
              <a:latin typeface="Times New Roman" pitchFamily="18" charset="0"/>
              <a:cs typeface="Times New Roman" pitchFamily="18" charset="0"/>
            </a:endParaRPr>
          </a:p>
        </p:txBody>
      </p:sp>
      <p:sp>
        <p:nvSpPr>
          <p:cNvPr id="21510" name="Text Box 12"/>
          <p:cNvSpPr txBox="1">
            <a:spLocks noChangeArrowheads="1"/>
          </p:cNvSpPr>
          <p:nvPr/>
        </p:nvSpPr>
        <p:spPr bwMode="auto">
          <a:xfrm>
            <a:off x="3989388" y="1104900"/>
            <a:ext cx="779462"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Penis</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21511" name="Text Box 13"/>
          <p:cNvSpPr txBox="1">
            <a:spLocks noChangeArrowheads="1"/>
          </p:cNvSpPr>
          <p:nvPr/>
        </p:nvSpPr>
        <p:spPr bwMode="auto">
          <a:xfrm>
            <a:off x="3824288" y="311150"/>
            <a:ext cx="2024062" cy="30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Epididymis </a:t>
            </a: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21512" name="Text Box 14"/>
          <p:cNvSpPr txBox="1">
            <a:spLocks noChangeArrowheads="1"/>
          </p:cNvSpPr>
          <p:nvPr/>
        </p:nvSpPr>
        <p:spPr bwMode="auto">
          <a:xfrm>
            <a:off x="4714875" y="3798888"/>
            <a:ext cx="1679575" cy="744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Seminiferous</a:t>
            </a:r>
          </a:p>
          <a:p>
            <a:pPr algn="ctr" rtl="0">
              <a:lnSpc>
                <a:spcPct val="90000"/>
              </a:lnSpc>
            </a:pPr>
            <a:r>
              <a:rPr lang="en-US" sz="2000" b="1">
                <a:solidFill>
                  <a:srgbClr val="0000FF"/>
                </a:solidFill>
                <a:latin typeface="Times New Roman" pitchFamily="18" charset="0"/>
                <a:cs typeface="Times New Roman" pitchFamily="18" charset="0"/>
              </a:rPr>
              <a:t>Tubule</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21513" name="Text Box 15"/>
          <p:cNvSpPr txBox="1">
            <a:spLocks noChangeArrowheads="1"/>
          </p:cNvSpPr>
          <p:nvPr/>
        </p:nvSpPr>
        <p:spPr bwMode="auto">
          <a:xfrm>
            <a:off x="3295650" y="4862513"/>
            <a:ext cx="2501900" cy="104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Cross section of</a:t>
            </a:r>
          </a:p>
          <a:p>
            <a:pPr algn="l" rtl="0">
              <a:lnSpc>
                <a:spcPct val="90000"/>
              </a:lnSpc>
            </a:pPr>
            <a:r>
              <a:rPr lang="en-US" sz="2000" b="1">
                <a:solidFill>
                  <a:srgbClr val="0000FF"/>
                </a:solidFill>
                <a:latin typeface="Times New Roman" pitchFamily="18" charset="0"/>
                <a:cs typeface="Times New Roman" pitchFamily="18" charset="0"/>
              </a:rPr>
              <a:t>seminiferous tubule</a:t>
            </a:r>
          </a:p>
          <a:p>
            <a:pPr algn="l"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21514" name="Line 16"/>
          <p:cNvSpPr>
            <a:spLocks noChangeShapeType="1"/>
          </p:cNvSpPr>
          <p:nvPr/>
        </p:nvSpPr>
        <p:spPr bwMode="auto">
          <a:xfrm flipH="1">
            <a:off x="3568700" y="1244600"/>
            <a:ext cx="3762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5" name="Line 17"/>
          <p:cNvSpPr>
            <a:spLocks noChangeShapeType="1"/>
          </p:cNvSpPr>
          <p:nvPr/>
        </p:nvSpPr>
        <p:spPr bwMode="auto">
          <a:xfrm>
            <a:off x="4516438" y="609600"/>
            <a:ext cx="352425" cy="89376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6" name="Line 18"/>
          <p:cNvSpPr>
            <a:spLocks noChangeShapeType="1"/>
          </p:cNvSpPr>
          <p:nvPr/>
        </p:nvSpPr>
        <p:spPr bwMode="auto">
          <a:xfrm flipH="1" flipV="1">
            <a:off x="1922317" y="1361209"/>
            <a:ext cx="863745" cy="7547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7" name="Line 19"/>
          <p:cNvSpPr>
            <a:spLocks noChangeShapeType="1"/>
          </p:cNvSpPr>
          <p:nvPr/>
        </p:nvSpPr>
        <p:spPr bwMode="auto">
          <a:xfrm flipH="1">
            <a:off x="2370138" y="1871663"/>
            <a:ext cx="241300" cy="12541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8" name="Line 20"/>
          <p:cNvSpPr>
            <a:spLocks noChangeShapeType="1"/>
          </p:cNvSpPr>
          <p:nvPr/>
        </p:nvSpPr>
        <p:spPr bwMode="auto">
          <a:xfrm flipV="1">
            <a:off x="4208318" y="3335338"/>
            <a:ext cx="816120" cy="17678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19" name="Line 21"/>
          <p:cNvSpPr>
            <a:spLocks noChangeShapeType="1"/>
          </p:cNvSpPr>
          <p:nvPr/>
        </p:nvSpPr>
        <p:spPr bwMode="auto">
          <a:xfrm>
            <a:off x="5427663" y="3179763"/>
            <a:ext cx="0" cy="6127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21520" name="Line 22"/>
          <p:cNvSpPr>
            <a:spLocks noChangeShapeType="1"/>
          </p:cNvSpPr>
          <p:nvPr/>
        </p:nvSpPr>
        <p:spPr bwMode="auto">
          <a:xfrm flipH="1">
            <a:off x="5308600" y="5008563"/>
            <a:ext cx="7318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7" name="Oval 1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14</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27_05abSpermatogenesi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54100" y="136525"/>
            <a:ext cx="7035800"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9"/>
          <p:cNvSpPr txBox="1">
            <a:spLocks noChangeArrowheads="1"/>
          </p:cNvSpPr>
          <p:nvPr/>
        </p:nvSpPr>
        <p:spPr bwMode="auto">
          <a:xfrm>
            <a:off x="1795029" y="5691765"/>
            <a:ext cx="1017588"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800" b="1" dirty="0">
                <a:latin typeface="Times New Roman" pitchFamily="18" charset="0"/>
                <a:cs typeface="Times New Roman" pitchFamily="18" charset="0"/>
              </a:rPr>
              <a:t>Sperm cells</a:t>
            </a:r>
          </a:p>
        </p:txBody>
      </p:sp>
      <p:sp>
        <p:nvSpPr>
          <p:cNvPr id="22532" name="Text Box 10"/>
          <p:cNvSpPr txBox="1">
            <a:spLocks noChangeArrowheads="1"/>
          </p:cNvSpPr>
          <p:nvPr/>
        </p:nvSpPr>
        <p:spPr bwMode="auto">
          <a:xfrm>
            <a:off x="1875275" y="6007245"/>
            <a:ext cx="919884"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solidFill>
                  <a:srgbClr val="0000FF"/>
                </a:solidFill>
                <a:latin typeface="Times New Roman" pitchFamily="18" charset="0"/>
                <a:cs typeface="Times New Roman" pitchFamily="18" charset="0"/>
              </a:rPr>
              <a:t>(haploid)</a:t>
            </a:r>
          </a:p>
          <a:p>
            <a:pPr algn="ctr" rtl="0">
              <a:lnSpc>
                <a:spcPct val="90000"/>
              </a:lnSpc>
            </a:pPr>
            <a:r>
              <a:rPr lang="ar-SA" sz="1800" b="1" dirty="0">
                <a:solidFill>
                  <a:srgbClr val="0000FF"/>
                </a:solidFill>
                <a:latin typeface="Times New Roman" pitchFamily="18" charset="0"/>
                <a:cs typeface="Times New Roman" pitchFamily="18" charset="0"/>
              </a:rPr>
              <a:t> </a:t>
            </a:r>
            <a:endParaRPr lang="en-US" sz="1800" b="1" dirty="0">
              <a:solidFill>
                <a:srgbClr val="0000FF"/>
              </a:solidFill>
              <a:latin typeface="Times New Roman" pitchFamily="18" charset="0"/>
              <a:cs typeface="Times New Roman" pitchFamily="18" charset="0"/>
            </a:endParaRPr>
          </a:p>
        </p:txBody>
      </p:sp>
      <p:sp>
        <p:nvSpPr>
          <p:cNvPr id="22533" name="Text Box 11"/>
          <p:cNvSpPr txBox="1">
            <a:spLocks noChangeArrowheads="1"/>
          </p:cNvSpPr>
          <p:nvPr/>
        </p:nvSpPr>
        <p:spPr bwMode="auto">
          <a:xfrm>
            <a:off x="2784764" y="4424364"/>
            <a:ext cx="1246909" cy="345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rtl="0"/>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spermatids</a:t>
            </a:r>
            <a:r>
              <a:rPr lang="en-US" sz="1800" b="1" dirty="0">
                <a:solidFill>
                  <a:srgbClr val="0000FF"/>
                </a:solidFill>
                <a:latin typeface="Times New Roman" pitchFamily="18" charset="0"/>
                <a:cs typeface="Times New Roman" pitchFamily="18" charset="0"/>
              </a:rPr>
              <a:t> </a:t>
            </a:r>
          </a:p>
          <a:p>
            <a:pPr algn="ctr" rtl="0"/>
            <a:r>
              <a:rPr lang="en-US" sz="1800" b="1" dirty="0">
                <a:solidFill>
                  <a:srgbClr val="0000FF"/>
                </a:solidFill>
                <a:latin typeface="Times New Roman" pitchFamily="18" charset="0"/>
                <a:cs typeface="Times New Roman" pitchFamily="18" charset="0"/>
              </a:rPr>
              <a:t> </a:t>
            </a:r>
          </a:p>
        </p:txBody>
      </p:sp>
      <p:sp>
        <p:nvSpPr>
          <p:cNvPr id="22534" name="Text Box 12"/>
          <p:cNvSpPr txBox="1">
            <a:spLocks noChangeArrowheads="1"/>
          </p:cNvSpPr>
          <p:nvPr/>
        </p:nvSpPr>
        <p:spPr bwMode="auto">
          <a:xfrm>
            <a:off x="843974" y="2843791"/>
            <a:ext cx="2981325" cy="585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latin typeface="Times New Roman" pitchFamily="18" charset="0"/>
                <a:cs typeface="Times New Roman" pitchFamily="18" charset="0"/>
              </a:rPr>
              <a:t>Secondary </a:t>
            </a:r>
            <a:r>
              <a:rPr lang="en-US" sz="1800" b="1" dirty="0" err="1">
                <a:latin typeface="Times New Roman" pitchFamily="18" charset="0"/>
                <a:cs typeface="Times New Roman" pitchFamily="18" charset="0"/>
              </a:rPr>
              <a:t>spermatocyte</a:t>
            </a:r>
            <a:endParaRPr lang="en-US" sz="1800" b="1" dirty="0">
              <a:latin typeface="Times New Roman" pitchFamily="18" charset="0"/>
              <a:cs typeface="Times New Roman" pitchFamily="18" charset="0"/>
            </a:endParaRPr>
          </a:p>
          <a:p>
            <a:pPr algn="ctr" rtl="0">
              <a:lnSpc>
                <a:spcPct val="150000"/>
              </a:lnSpc>
            </a:pPr>
            <a:r>
              <a:rPr lang="en-US" sz="1800" b="1" dirty="0">
                <a:solidFill>
                  <a:srgbClr val="0000FF"/>
                </a:solidFill>
                <a:latin typeface="Times New Roman" pitchFamily="18" charset="0"/>
                <a:cs typeface="Times New Roman" pitchFamily="18" charset="0"/>
              </a:rPr>
              <a:t>(haploid; double </a:t>
            </a:r>
            <a:r>
              <a:rPr lang="en-US" sz="1800" b="1" dirty="0" err="1">
                <a:solidFill>
                  <a:srgbClr val="0000FF"/>
                </a:solidFill>
                <a:latin typeface="Times New Roman" pitchFamily="18" charset="0"/>
                <a:cs typeface="Times New Roman" pitchFamily="18" charset="0"/>
              </a:rPr>
              <a:t>chromatids</a:t>
            </a:r>
            <a:r>
              <a:rPr lang="en-US" sz="1800" b="1" dirty="0">
                <a:solidFill>
                  <a:srgbClr val="0000FF"/>
                </a:solidFill>
                <a:latin typeface="Times New Roman" pitchFamily="18" charset="0"/>
                <a:cs typeface="Times New Roman" pitchFamily="18" charset="0"/>
              </a:rPr>
              <a:t>) </a:t>
            </a:r>
          </a:p>
          <a:p>
            <a:pPr algn="ctr">
              <a:lnSpc>
                <a:spcPct val="150000"/>
              </a:lnSpc>
            </a:pPr>
            <a:r>
              <a:rPr lang="ar-SA" sz="1800" b="1" dirty="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sp>
        <p:nvSpPr>
          <p:cNvPr id="22535" name="Text Box 13"/>
          <p:cNvSpPr txBox="1">
            <a:spLocks noChangeArrowheads="1"/>
          </p:cNvSpPr>
          <p:nvPr/>
        </p:nvSpPr>
        <p:spPr bwMode="auto">
          <a:xfrm>
            <a:off x="773402" y="1263650"/>
            <a:ext cx="3121025" cy="544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latin typeface="Times New Roman" pitchFamily="18" charset="0"/>
                <a:cs typeface="Times New Roman" pitchFamily="18" charset="0"/>
              </a:rPr>
              <a:t>Primary </a:t>
            </a:r>
            <a:r>
              <a:rPr lang="en-US" sz="1800" b="1" dirty="0" err="1">
                <a:latin typeface="Times New Roman" pitchFamily="18" charset="0"/>
                <a:cs typeface="Times New Roman" pitchFamily="18" charset="0"/>
              </a:rPr>
              <a:t>spermatocyte</a:t>
            </a:r>
            <a:endParaRPr lang="en-US" sz="1800" b="1" dirty="0">
              <a:latin typeface="Times New Roman" pitchFamily="18" charset="0"/>
              <a:cs typeface="Times New Roman" pitchFamily="18" charset="0"/>
            </a:endParaRPr>
          </a:p>
          <a:p>
            <a:pPr algn="ctr" rtl="0">
              <a:lnSpc>
                <a:spcPct val="160000"/>
              </a:lnSpc>
            </a:pPr>
            <a:r>
              <a:rPr lang="en-US" sz="1800" b="1" dirty="0">
                <a:solidFill>
                  <a:srgbClr val="0000FF"/>
                </a:solidFill>
                <a:latin typeface="Times New Roman" pitchFamily="18" charset="0"/>
                <a:cs typeface="Times New Roman" pitchFamily="18" charset="0"/>
              </a:rPr>
              <a:t>(in prophase of Meiosis I)</a:t>
            </a:r>
          </a:p>
          <a:p>
            <a:pPr algn="ctr" rtl="0">
              <a:lnSpc>
                <a:spcPct val="110000"/>
              </a:lnSpc>
            </a:pPr>
            <a:r>
              <a:rPr lang="ar-SA" sz="1800" b="1" dirty="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sp>
        <p:nvSpPr>
          <p:cNvPr id="22536" name="Text Box 14"/>
          <p:cNvSpPr txBox="1">
            <a:spLocks noChangeArrowheads="1"/>
          </p:cNvSpPr>
          <p:nvPr/>
        </p:nvSpPr>
        <p:spPr bwMode="auto">
          <a:xfrm>
            <a:off x="1572635" y="200314"/>
            <a:ext cx="1346200" cy="319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800" b="1" dirty="0">
                <a:solidFill>
                  <a:srgbClr val="0000FF"/>
                </a:solidFill>
                <a:latin typeface="Times New Roman" pitchFamily="18" charset="0"/>
                <a:cs typeface="Times New Roman" pitchFamily="18" charset="0"/>
              </a:rPr>
              <a:t>Diploid </a:t>
            </a:r>
            <a:r>
              <a:rPr lang="en-US" sz="1800" b="1" dirty="0" smtClean="0">
                <a:solidFill>
                  <a:srgbClr val="0000FF"/>
                </a:solidFill>
                <a:latin typeface="Times New Roman" pitchFamily="18" charset="0"/>
                <a:cs typeface="Times New Roman" pitchFamily="18" charset="0"/>
              </a:rPr>
              <a:t>cell</a:t>
            </a:r>
            <a:endParaRPr lang="en-US" sz="1800" b="1" dirty="0">
              <a:solidFill>
                <a:srgbClr val="0000FF"/>
              </a:solidFill>
              <a:latin typeface="Times New Roman" pitchFamily="18" charset="0"/>
              <a:cs typeface="Times New Roman" pitchFamily="18" charset="0"/>
            </a:endParaRPr>
          </a:p>
        </p:txBody>
      </p:sp>
      <p:sp>
        <p:nvSpPr>
          <p:cNvPr id="22537" name="Text Box 15"/>
          <p:cNvSpPr txBox="1">
            <a:spLocks noChangeArrowheads="1"/>
          </p:cNvSpPr>
          <p:nvPr/>
        </p:nvSpPr>
        <p:spPr bwMode="auto">
          <a:xfrm>
            <a:off x="5318125" y="6089650"/>
            <a:ext cx="27066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Center of </a:t>
            </a:r>
            <a:r>
              <a:rPr lang="en-US" sz="2000" b="1" dirty="0" err="1">
                <a:solidFill>
                  <a:srgbClr val="0000FF"/>
                </a:solidFill>
                <a:latin typeface="Times New Roman" pitchFamily="18" charset="0"/>
                <a:cs typeface="Times New Roman" pitchFamily="18" charset="0"/>
              </a:rPr>
              <a:t>seminiferous</a:t>
            </a:r>
            <a:r>
              <a:rPr lang="en-US" sz="2000" b="1" dirty="0">
                <a:solidFill>
                  <a:srgbClr val="0000FF"/>
                </a:solidFill>
                <a:latin typeface="Times New Roman" pitchFamily="18" charset="0"/>
                <a:cs typeface="Times New Roman" pitchFamily="18" charset="0"/>
              </a:rPr>
              <a:t> tubule</a:t>
            </a:r>
          </a:p>
          <a:p>
            <a:pPr algn="ctr" rtl="0">
              <a:lnSpc>
                <a:spcPct val="90000"/>
              </a:lnSpc>
            </a:pPr>
            <a:r>
              <a:rPr lang="en-US" sz="2000" b="1" dirty="0">
                <a:solidFill>
                  <a:srgbClr val="0000FF"/>
                </a:solidFill>
                <a:latin typeface="Times New Roman" pitchFamily="18" charset="0"/>
                <a:cs typeface="Times New Roman" pitchFamily="18" charset="0"/>
              </a:rPr>
              <a:t> </a:t>
            </a:r>
          </a:p>
        </p:txBody>
      </p:sp>
      <p:sp>
        <p:nvSpPr>
          <p:cNvPr id="22538" name="Line 16"/>
          <p:cNvSpPr>
            <a:spLocks noChangeShapeType="1"/>
          </p:cNvSpPr>
          <p:nvPr/>
        </p:nvSpPr>
        <p:spPr bwMode="auto">
          <a:xfrm flipV="1">
            <a:off x="2959100" y="5365750"/>
            <a:ext cx="2063750" cy="438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latin typeface="Times New Roman" pitchFamily="18" charset="0"/>
              <a:cs typeface="Times New Roman" pitchFamily="18" charset="0"/>
            </a:endParaRPr>
          </a:p>
        </p:txBody>
      </p:sp>
      <p:sp>
        <p:nvSpPr>
          <p:cNvPr id="22539" name="Freeform 17"/>
          <p:cNvSpPr>
            <a:spLocks/>
          </p:cNvSpPr>
          <p:nvPr/>
        </p:nvSpPr>
        <p:spPr bwMode="auto">
          <a:xfrm>
            <a:off x="4156075" y="3735388"/>
            <a:ext cx="2266950" cy="800100"/>
          </a:xfrm>
          <a:custGeom>
            <a:avLst/>
            <a:gdLst>
              <a:gd name="T0" fmla="*/ 2147483647 w 1428"/>
              <a:gd name="T1" fmla="*/ 0 h 504"/>
              <a:gd name="T2" fmla="*/ 0 w 1428"/>
              <a:gd name="T3" fmla="*/ 2147483647 h 504"/>
              <a:gd name="T4" fmla="*/ 2147483647 w 1428"/>
              <a:gd name="T5" fmla="*/ 2147483647 h 504"/>
              <a:gd name="T6" fmla="*/ 0 60000 65536"/>
              <a:gd name="T7" fmla="*/ 0 60000 65536"/>
              <a:gd name="T8" fmla="*/ 0 60000 65536"/>
              <a:gd name="T9" fmla="*/ 0 w 1428"/>
              <a:gd name="T10" fmla="*/ 0 h 504"/>
              <a:gd name="T11" fmla="*/ 1428 w 1428"/>
              <a:gd name="T12" fmla="*/ 504 h 504"/>
            </a:gdLst>
            <a:ahLst/>
            <a:cxnLst>
              <a:cxn ang="T6">
                <a:pos x="T0" y="T1"/>
              </a:cxn>
              <a:cxn ang="T7">
                <a:pos x="T2" y="T3"/>
              </a:cxn>
              <a:cxn ang="T8">
                <a:pos x="T4" y="T5"/>
              </a:cxn>
            </a:cxnLst>
            <a:rect l="T9" t="T10" r="T11" b="T12"/>
            <a:pathLst>
              <a:path w="1428" h="504">
                <a:moveTo>
                  <a:pt x="1292" y="0"/>
                </a:moveTo>
                <a:lnTo>
                  <a:pt x="0" y="504"/>
                </a:lnTo>
                <a:lnTo>
                  <a:pt x="1428" y="300"/>
                </a:ln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a:latin typeface="Times New Roman" pitchFamily="18" charset="0"/>
                <a:cs typeface="Times New Roman" pitchFamily="18" charset="0"/>
              </a:rPr>
              <a:t> </a:t>
            </a:r>
            <a:endParaRPr lang="ar-SA">
              <a:latin typeface="Times New Roman" pitchFamily="18" charset="0"/>
              <a:cs typeface="Times New Roman" pitchFamily="18" charset="0"/>
            </a:endParaRPr>
          </a:p>
        </p:txBody>
      </p:sp>
      <p:sp>
        <p:nvSpPr>
          <p:cNvPr id="22540" name="Line 18"/>
          <p:cNvSpPr>
            <a:spLocks noChangeShapeType="1"/>
          </p:cNvSpPr>
          <p:nvPr/>
        </p:nvSpPr>
        <p:spPr bwMode="auto">
          <a:xfrm>
            <a:off x="3530600" y="2971800"/>
            <a:ext cx="2336800" cy="152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latin typeface="Times New Roman" pitchFamily="18" charset="0"/>
              <a:cs typeface="Times New Roman" pitchFamily="18" charset="0"/>
            </a:endParaRPr>
          </a:p>
        </p:txBody>
      </p:sp>
      <p:sp>
        <p:nvSpPr>
          <p:cNvPr id="22541" name="Line 19"/>
          <p:cNvSpPr>
            <a:spLocks noChangeShapeType="1"/>
          </p:cNvSpPr>
          <p:nvPr/>
        </p:nvSpPr>
        <p:spPr bwMode="auto">
          <a:xfrm>
            <a:off x="3536950" y="1416050"/>
            <a:ext cx="2647950" cy="12319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latin typeface="Times New Roman" pitchFamily="18" charset="0"/>
              <a:cs typeface="Times New Roman" pitchFamily="18" charset="0"/>
            </a:endParaRPr>
          </a:p>
        </p:txBody>
      </p:sp>
      <p:sp>
        <p:nvSpPr>
          <p:cNvPr id="22542" name="Line 20"/>
          <p:cNvSpPr>
            <a:spLocks noChangeShapeType="1"/>
          </p:cNvSpPr>
          <p:nvPr/>
        </p:nvSpPr>
        <p:spPr bwMode="auto">
          <a:xfrm>
            <a:off x="2876550" y="266700"/>
            <a:ext cx="2571750" cy="1066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latin typeface="Times New Roman" pitchFamily="18" charset="0"/>
              <a:cs typeface="Times New Roman" pitchFamily="18" charset="0"/>
            </a:endParaRPr>
          </a:p>
        </p:txBody>
      </p:sp>
      <p:sp>
        <p:nvSpPr>
          <p:cNvPr id="22543" name="Text Box 22"/>
          <p:cNvSpPr txBox="1">
            <a:spLocks noChangeArrowheads="1"/>
          </p:cNvSpPr>
          <p:nvPr/>
        </p:nvSpPr>
        <p:spPr bwMode="auto">
          <a:xfrm>
            <a:off x="1460500" y="2381250"/>
            <a:ext cx="21097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ar-SA" sz="1600" b="1">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sp>
        <p:nvSpPr>
          <p:cNvPr id="22544" name="Text Box 23"/>
          <p:cNvSpPr txBox="1">
            <a:spLocks noChangeArrowheads="1"/>
          </p:cNvSpPr>
          <p:nvPr/>
        </p:nvSpPr>
        <p:spPr bwMode="auto">
          <a:xfrm>
            <a:off x="1524000" y="933450"/>
            <a:ext cx="21097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r>
              <a:rPr lang="ar-SA" sz="1600" b="1">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sp>
        <p:nvSpPr>
          <p:cNvPr id="22545" name="Text Box 24"/>
          <p:cNvSpPr txBox="1">
            <a:spLocks noChangeArrowheads="1"/>
          </p:cNvSpPr>
          <p:nvPr/>
        </p:nvSpPr>
        <p:spPr bwMode="auto">
          <a:xfrm>
            <a:off x="500063" y="152400"/>
            <a:ext cx="13462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ar-SA" sz="1600" b="1">
                <a:latin typeface="Times New Roman" pitchFamily="18" charset="0"/>
                <a:cs typeface="Times New Roman" pitchFamily="18" charset="0"/>
              </a:rPr>
              <a:t> </a:t>
            </a:r>
          </a:p>
          <a:p>
            <a:pPr algn="ctr" rtl="0">
              <a:lnSpc>
                <a:spcPct val="90000"/>
              </a:lnSpc>
            </a:pPr>
            <a:r>
              <a:rPr lang="ar-SA" sz="1600" b="1">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sp>
        <p:nvSpPr>
          <p:cNvPr id="22546" name="Text Box 25"/>
          <p:cNvSpPr txBox="1">
            <a:spLocks noChangeArrowheads="1"/>
          </p:cNvSpPr>
          <p:nvPr/>
        </p:nvSpPr>
        <p:spPr bwMode="auto">
          <a:xfrm>
            <a:off x="1973263" y="4287838"/>
            <a:ext cx="2109787"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ar-SA" sz="1600" b="1">
                <a:latin typeface="Times New Roman" pitchFamily="18" charset="0"/>
                <a:cs typeface="Times New Roman" pitchFamily="18" charset="0"/>
              </a:rPr>
              <a:t> </a:t>
            </a:r>
            <a:endParaRPr lang="en-US" sz="1600" b="1">
              <a:latin typeface="Times New Roman" pitchFamily="18" charset="0"/>
              <a:cs typeface="Times New Roman" pitchFamily="18" charset="0"/>
            </a:endParaRPr>
          </a:p>
        </p:txBody>
      </p:sp>
      <p:sp>
        <p:nvSpPr>
          <p:cNvPr id="22547" name="Text Box 26"/>
          <p:cNvSpPr txBox="1">
            <a:spLocks noChangeArrowheads="1"/>
          </p:cNvSpPr>
          <p:nvPr/>
        </p:nvSpPr>
        <p:spPr bwMode="auto">
          <a:xfrm>
            <a:off x="1244600" y="5403850"/>
            <a:ext cx="21097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600" b="1">
                <a:latin typeface="Times New Roman" pitchFamily="18" charset="0"/>
                <a:cs typeface="Times New Roman" pitchFamily="18" charset="0"/>
              </a:rPr>
              <a:t> </a:t>
            </a:r>
          </a:p>
        </p:txBody>
      </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15</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27_05acSpermatogenesi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8363" y="136525"/>
            <a:ext cx="4865687" cy="65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Text Box 9"/>
          <p:cNvSpPr txBox="1">
            <a:spLocks noChangeArrowheads="1"/>
          </p:cNvSpPr>
          <p:nvPr/>
        </p:nvSpPr>
        <p:spPr bwMode="auto">
          <a:xfrm>
            <a:off x="3028950" y="374650"/>
            <a:ext cx="1793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2</a:t>
            </a:r>
            <a:r>
              <a:rPr lang="en-US" sz="1200" b="1" i="1"/>
              <a:t>n</a:t>
            </a:r>
            <a:endParaRPr lang="en-US" sz="1200" b="1"/>
          </a:p>
        </p:txBody>
      </p:sp>
      <p:sp>
        <p:nvSpPr>
          <p:cNvPr id="23556" name="Text Box 10"/>
          <p:cNvSpPr txBox="1">
            <a:spLocks noChangeArrowheads="1"/>
          </p:cNvSpPr>
          <p:nvPr/>
        </p:nvSpPr>
        <p:spPr bwMode="auto">
          <a:xfrm>
            <a:off x="3017838" y="1608138"/>
            <a:ext cx="1793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2</a:t>
            </a:r>
            <a:r>
              <a:rPr lang="en-US" sz="1200" b="1" i="1"/>
              <a:t>n</a:t>
            </a:r>
            <a:endParaRPr lang="en-US" sz="1200" b="1"/>
          </a:p>
        </p:txBody>
      </p:sp>
      <p:sp>
        <p:nvSpPr>
          <p:cNvPr id="23557" name="Text Box 11"/>
          <p:cNvSpPr txBox="1">
            <a:spLocks noChangeArrowheads="1"/>
          </p:cNvSpPr>
          <p:nvPr/>
        </p:nvSpPr>
        <p:spPr bwMode="auto">
          <a:xfrm>
            <a:off x="2543175" y="2882900"/>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58" name="Text Box 12"/>
          <p:cNvSpPr txBox="1">
            <a:spLocks noChangeArrowheads="1"/>
          </p:cNvSpPr>
          <p:nvPr/>
        </p:nvSpPr>
        <p:spPr bwMode="auto">
          <a:xfrm>
            <a:off x="3589338" y="2882900"/>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59" name="Text Box 13"/>
          <p:cNvSpPr txBox="1">
            <a:spLocks noChangeArrowheads="1"/>
          </p:cNvSpPr>
          <p:nvPr/>
        </p:nvSpPr>
        <p:spPr bwMode="auto">
          <a:xfrm>
            <a:off x="2324100" y="4092575"/>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0" name="Text Box 14"/>
          <p:cNvSpPr txBox="1">
            <a:spLocks noChangeArrowheads="1"/>
          </p:cNvSpPr>
          <p:nvPr/>
        </p:nvSpPr>
        <p:spPr bwMode="auto">
          <a:xfrm>
            <a:off x="2841625" y="4092575"/>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1" name="Text Box 15"/>
          <p:cNvSpPr txBox="1">
            <a:spLocks noChangeArrowheads="1"/>
          </p:cNvSpPr>
          <p:nvPr/>
        </p:nvSpPr>
        <p:spPr bwMode="auto">
          <a:xfrm>
            <a:off x="3373438" y="4092575"/>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2" name="Text Box 16"/>
          <p:cNvSpPr txBox="1">
            <a:spLocks noChangeArrowheads="1"/>
          </p:cNvSpPr>
          <p:nvPr/>
        </p:nvSpPr>
        <p:spPr bwMode="auto">
          <a:xfrm>
            <a:off x="3887788" y="4092575"/>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3" name="Text Box 17"/>
          <p:cNvSpPr txBox="1">
            <a:spLocks noChangeArrowheads="1"/>
          </p:cNvSpPr>
          <p:nvPr/>
        </p:nvSpPr>
        <p:spPr bwMode="auto">
          <a:xfrm>
            <a:off x="3941763" y="5211763"/>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4" name="Text Box 18"/>
          <p:cNvSpPr txBox="1">
            <a:spLocks noChangeArrowheads="1"/>
          </p:cNvSpPr>
          <p:nvPr/>
        </p:nvSpPr>
        <p:spPr bwMode="auto">
          <a:xfrm>
            <a:off x="3411538" y="5211763"/>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5" name="Text Box 19"/>
          <p:cNvSpPr txBox="1">
            <a:spLocks noChangeArrowheads="1"/>
          </p:cNvSpPr>
          <p:nvPr/>
        </p:nvSpPr>
        <p:spPr bwMode="auto">
          <a:xfrm>
            <a:off x="2871788" y="5211763"/>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6" name="Text Box 20"/>
          <p:cNvSpPr txBox="1">
            <a:spLocks noChangeArrowheads="1"/>
          </p:cNvSpPr>
          <p:nvPr/>
        </p:nvSpPr>
        <p:spPr bwMode="auto">
          <a:xfrm>
            <a:off x="2341563" y="5211763"/>
            <a:ext cx="85725" cy="10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i="1"/>
              <a:t>n</a:t>
            </a:r>
            <a:endParaRPr lang="en-US" sz="1200" b="1"/>
          </a:p>
        </p:txBody>
      </p:sp>
      <p:sp>
        <p:nvSpPr>
          <p:cNvPr id="23567" name="Text Box 21"/>
          <p:cNvSpPr txBox="1">
            <a:spLocks noChangeArrowheads="1"/>
          </p:cNvSpPr>
          <p:nvPr/>
        </p:nvSpPr>
        <p:spPr bwMode="auto">
          <a:xfrm>
            <a:off x="4081463" y="4618038"/>
            <a:ext cx="1042987"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Differentiation</a:t>
            </a:r>
          </a:p>
          <a:p>
            <a:pPr algn="l" rtl="0">
              <a:lnSpc>
                <a:spcPct val="90000"/>
              </a:lnSpc>
            </a:pPr>
            <a:r>
              <a:rPr lang="ar-SA" sz="1400" b="1"/>
              <a:t> </a:t>
            </a:r>
            <a:endParaRPr lang="en-US" sz="1400" b="1"/>
          </a:p>
        </p:txBody>
      </p:sp>
      <p:sp>
        <p:nvSpPr>
          <p:cNvPr id="23568" name="Text Box 22"/>
          <p:cNvSpPr txBox="1">
            <a:spLocks noChangeArrowheads="1"/>
          </p:cNvSpPr>
          <p:nvPr/>
        </p:nvSpPr>
        <p:spPr bwMode="auto">
          <a:xfrm>
            <a:off x="5551488" y="5133975"/>
            <a:ext cx="903287"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Sperm cells</a:t>
            </a:r>
          </a:p>
        </p:txBody>
      </p:sp>
      <p:sp>
        <p:nvSpPr>
          <p:cNvPr id="23569" name="Text Box 23"/>
          <p:cNvSpPr txBox="1">
            <a:spLocks noChangeArrowheads="1"/>
          </p:cNvSpPr>
          <p:nvPr/>
        </p:nvSpPr>
        <p:spPr bwMode="auto">
          <a:xfrm>
            <a:off x="5659438" y="5372100"/>
            <a:ext cx="657225" cy="19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(haploid)</a:t>
            </a:r>
          </a:p>
        </p:txBody>
      </p:sp>
      <p:sp>
        <p:nvSpPr>
          <p:cNvPr id="23570" name="Text Box 24"/>
          <p:cNvSpPr txBox="1">
            <a:spLocks noChangeArrowheads="1"/>
          </p:cNvSpPr>
          <p:nvPr/>
        </p:nvSpPr>
        <p:spPr bwMode="auto">
          <a:xfrm>
            <a:off x="4851313" y="4097908"/>
            <a:ext cx="2679701" cy="273051"/>
          </a:xfrm>
          <a:prstGeom prst="rect">
            <a:avLst/>
          </a:prstGeom>
          <a:solidFill>
            <a:srgbClr val="92D050"/>
          </a:solidFill>
          <a:ln>
            <a:noFill/>
          </a:ln>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200" b="1" dirty="0"/>
              <a:t>Spermatids</a:t>
            </a:r>
            <a:r>
              <a:rPr lang="en-US" sz="1200" b="1" dirty="0" smtClean="0"/>
              <a:t>: Developing </a:t>
            </a:r>
            <a:r>
              <a:rPr lang="en-US" sz="1200" b="1" dirty="0"/>
              <a:t>sperm cells</a:t>
            </a:r>
          </a:p>
          <a:p>
            <a:pPr algn="ctr" rtl="0">
              <a:lnSpc>
                <a:spcPct val="90000"/>
              </a:lnSpc>
            </a:pPr>
            <a:r>
              <a:rPr lang="en-US" sz="1200" b="1" dirty="0"/>
              <a:t> </a:t>
            </a:r>
          </a:p>
        </p:txBody>
      </p:sp>
      <p:sp>
        <p:nvSpPr>
          <p:cNvPr id="23571" name="Text Box 25"/>
          <p:cNvSpPr txBox="1">
            <a:spLocks noChangeArrowheads="1"/>
          </p:cNvSpPr>
          <p:nvPr/>
        </p:nvSpPr>
        <p:spPr bwMode="auto">
          <a:xfrm>
            <a:off x="3900488" y="3495675"/>
            <a:ext cx="1003300"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Meiosis </a:t>
            </a:r>
            <a:r>
              <a:rPr lang="en-US" sz="1200" b="1">
                <a:latin typeface="Times" panose="02020603050405020304" pitchFamily="18" charset="0"/>
              </a:rPr>
              <a:t>II</a:t>
            </a:r>
          </a:p>
          <a:p>
            <a:pPr algn="l" rtl="0">
              <a:lnSpc>
                <a:spcPct val="90000"/>
              </a:lnSpc>
            </a:pPr>
            <a:r>
              <a:rPr lang="en-US" sz="1400" b="1"/>
              <a:t> </a:t>
            </a:r>
          </a:p>
        </p:txBody>
      </p:sp>
      <p:sp>
        <p:nvSpPr>
          <p:cNvPr id="23572" name="Text Box 26"/>
          <p:cNvSpPr txBox="1">
            <a:spLocks noChangeArrowheads="1"/>
          </p:cNvSpPr>
          <p:nvPr/>
        </p:nvSpPr>
        <p:spPr bwMode="auto">
          <a:xfrm>
            <a:off x="4927600" y="2863850"/>
            <a:ext cx="2105025"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200" b="1"/>
              <a:t>Secondary spermatocyte</a:t>
            </a:r>
          </a:p>
          <a:p>
            <a:pPr algn="ctr" rtl="0">
              <a:lnSpc>
                <a:spcPct val="150000"/>
              </a:lnSpc>
            </a:pPr>
            <a:r>
              <a:rPr lang="en-US" sz="1200" b="1"/>
              <a:t>(haploid; double chromatids)</a:t>
            </a:r>
          </a:p>
        </p:txBody>
      </p:sp>
      <p:sp>
        <p:nvSpPr>
          <p:cNvPr id="23573" name="Text Box 27"/>
          <p:cNvSpPr txBox="1">
            <a:spLocks noChangeArrowheads="1"/>
          </p:cNvSpPr>
          <p:nvPr/>
        </p:nvSpPr>
        <p:spPr bwMode="auto">
          <a:xfrm>
            <a:off x="5029200" y="1619250"/>
            <a:ext cx="189865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200" b="1"/>
              <a:t>Primary spermatocyte</a:t>
            </a:r>
          </a:p>
          <a:p>
            <a:pPr algn="ctr" rtl="0">
              <a:lnSpc>
                <a:spcPct val="150000"/>
              </a:lnSpc>
            </a:pPr>
            <a:r>
              <a:rPr lang="en-US" sz="1200" b="1"/>
              <a:t>(in prophase of Meiosis </a:t>
            </a:r>
            <a:r>
              <a:rPr lang="en-US" sz="1200" b="1">
                <a:latin typeface="Times" panose="02020603050405020304" pitchFamily="18" charset="0"/>
              </a:rPr>
              <a:t>I</a:t>
            </a:r>
            <a:r>
              <a:rPr lang="en-US" sz="1200" b="1"/>
              <a:t>)</a:t>
            </a:r>
          </a:p>
        </p:txBody>
      </p:sp>
      <p:sp>
        <p:nvSpPr>
          <p:cNvPr id="23574" name="Text Box 28"/>
          <p:cNvSpPr txBox="1">
            <a:spLocks noChangeArrowheads="1"/>
          </p:cNvSpPr>
          <p:nvPr/>
        </p:nvSpPr>
        <p:spPr bwMode="auto">
          <a:xfrm>
            <a:off x="3489325" y="2189163"/>
            <a:ext cx="1495425" cy="414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Meiosis </a:t>
            </a:r>
            <a:r>
              <a:rPr lang="en-US" sz="1200" b="1">
                <a:latin typeface="Times" panose="02020603050405020304" pitchFamily="18" charset="0"/>
              </a:rPr>
              <a:t>I </a:t>
            </a:r>
            <a:r>
              <a:rPr lang="en-US" sz="1200" b="1"/>
              <a:t>completed</a:t>
            </a:r>
          </a:p>
          <a:p>
            <a:pPr algn="l" rtl="0">
              <a:lnSpc>
                <a:spcPct val="90000"/>
              </a:lnSpc>
            </a:pPr>
            <a:r>
              <a:rPr lang="ar-SA" sz="1400" b="1"/>
              <a:t> </a:t>
            </a:r>
            <a:endParaRPr lang="en-US" sz="1400" b="1"/>
          </a:p>
        </p:txBody>
      </p:sp>
      <p:sp>
        <p:nvSpPr>
          <p:cNvPr id="23575" name="Text Box 29"/>
          <p:cNvSpPr txBox="1">
            <a:spLocks noChangeArrowheads="1"/>
          </p:cNvSpPr>
          <p:nvPr/>
        </p:nvSpPr>
        <p:spPr bwMode="auto">
          <a:xfrm>
            <a:off x="3270250" y="827088"/>
            <a:ext cx="91122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Differentiation and</a:t>
            </a:r>
          </a:p>
          <a:p>
            <a:pPr algn="l" rtl="0">
              <a:lnSpc>
                <a:spcPct val="90000"/>
              </a:lnSpc>
            </a:pPr>
            <a:r>
              <a:rPr lang="en-US" sz="1200" b="1"/>
              <a:t>onset of Meiosis </a:t>
            </a:r>
            <a:r>
              <a:rPr lang="en-US" sz="1200" b="1">
                <a:latin typeface="Times" panose="02020603050405020304" pitchFamily="18" charset="0"/>
              </a:rPr>
              <a:t>I </a:t>
            </a:r>
            <a:endParaRPr lang="en-US" sz="1200" b="1"/>
          </a:p>
        </p:txBody>
      </p:sp>
      <p:sp>
        <p:nvSpPr>
          <p:cNvPr id="23576" name="Text Box 30"/>
          <p:cNvSpPr txBox="1">
            <a:spLocks noChangeArrowheads="1"/>
          </p:cNvSpPr>
          <p:nvPr/>
        </p:nvSpPr>
        <p:spPr bwMode="auto">
          <a:xfrm>
            <a:off x="5572125" y="393700"/>
            <a:ext cx="889000"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200" b="1"/>
              <a:t>Diploid cell</a:t>
            </a:r>
          </a:p>
        </p:txBody>
      </p:sp>
      <p:sp>
        <p:nvSpPr>
          <p:cNvPr id="23577" name="Line 31"/>
          <p:cNvSpPr>
            <a:spLocks noChangeShapeType="1"/>
          </p:cNvSpPr>
          <p:nvPr/>
        </p:nvSpPr>
        <p:spPr bwMode="auto">
          <a:xfrm>
            <a:off x="4051300" y="5211763"/>
            <a:ext cx="14398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78" name="Line 32"/>
          <p:cNvSpPr>
            <a:spLocks noChangeShapeType="1"/>
          </p:cNvSpPr>
          <p:nvPr/>
        </p:nvSpPr>
        <p:spPr bwMode="auto">
          <a:xfrm>
            <a:off x="4135438" y="4190999"/>
            <a:ext cx="703495" cy="31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79" name="Line 33"/>
          <p:cNvSpPr>
            <a:spLocks noChangeShapeType="1"/>
          </p:cNvSpPr>
          <p:nvPr/>
        </p:nvSpPr>
        <p:spPr bwMode="auto">
          <a:xfrm>
            <a:off x="3413125" y="471488"/>
            <a:ext cx="21288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80" name="Line 34"/>
          <p:cNvSpPr>
            <a:spLocks noChangeShapeType="1"/>
          </p:cNvSpPr>
          <p:nvPr/>
        </p:nvSpPr>
        <p:spPr bwMode="auto">
          <a:xfrm>
            <a:off x="3403600" y="1697038"/>
            <a:ext cx="16303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81" name="Line 35"/>
          <p:cNvSpPr>
            <a:spLocks noChangeShapeType="1"/>
          </p:cNvSpPr>
          <p:nvPr/>
        </p:nvSpPr>
        <p:spPr bwMode="auto">
          <a:xfrm>
            <a:off x="3902075" y="2930525"/>
            <a:ext cx="11271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23582" name="Text Box 36"/>
          <p:cNvSpPr txBox="1">
            <a:spLocks noChangeArrowheads="1"/>
          </p:cNvSpPr>
          <p:nvPr/>
        </p:nvSpPr>
        <p:spPr bwMode="auto">
          <a:xfrm>
            <a:off x="6653213" y="384175"/>
            <a:ext cx="1631950"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pPr>
            <a:r>
              <a:rPr lang="ar-SA" sz="1400" b="1"/>
              <a:t>  </a:t>
            </a:r>
            <a:endParaRPr lang="en-US" sz="1400" b="1"/>
          </a:p>
        </p:txBody>
      </p:sp>
      <p:sp>
        <p:nvSpPr>
          <p:cNvPr id="23583" name="Text Box 37"/>
          <p:cNvSpPr txBox="1">
            <a:spLocks noChangeArrowheads="1"/>
          </p:cNvSpPr>
          <p:nvPr/>
        </p:nvSpPr>
        <p:spPr bwMode="auto">
          <a:xfrm>
            <a:off x="4464050" y="793750"/>
            <a:ext cx="16319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90000"/>
              </a:lnSpc>
            </a:pPr>
            <a:r>
              <a:rPr lang="ar-SA" sz="1400" b="1"/>
              <a:t> </a:t>
            </a:r>
            <a:endParaRPr lang="en-US" sz="1400" b="1"/>
          </a:p>
        </p:txBody>
      </p:sp>
      <p:sp>
        <p:nvSpPr>
          <p:cNvPr id="23584" name="Text Box 39"/>
          <p:cNvSpPr txBox="1">
            <a:spLocks noChangeArrowheads="1"/>
          </p:cNvSpPr>
          <p:nvPr/>
        </p:nvSpPr>
        <p:spPr bwMode="auto">
          <a:xfrm>
            <a:off x="7159625" y="1631950"/>
            <a:ext cx="1984375"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90000"/>
              </a:lnSpc>
            </a:pPr>
            <a:r>
              <a:rPr lang="ar-SA" sz="1400" b="1"/>
              <a:t>  </a:t>
            </a:r>
            <a:endParaRPr lang="en-US" sz="1000" b="1"/>
          </a:p>
        </p:txBody>
      </p:sp>
      <p:sp>
        <p:nvSpPr>
          <p:cNvPr id="23585" name="Text Box 41"/>
          <p:cNvSpPr txBox="1">
            <a:spLocks noChangeArrowheads="1"/>
          </p:cNvSpPr>
          <p:nvPr/>
        </p:nvSpPr>
        <p:spPr bwMode="auto">
          <a:xfrm>
            <a:off x="6997700" y="2803525"/>
            <a:ext cx="1984375"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80000"/>
              </a:lnSpc>
            </a:pPr>
            <a:r>
              <a:rPr lang="ar-SA" sz="1400" b="1"/>
              <a:t> </a:t>
            </a:r>
            <a:endParaRPr lang="en-US" sz="1000" b="1"/>
          </a:p>
        </p:txBody>
      </p:sp>
      <p:sp>
        <p:nvSpPr>
          <p:cNvPr id="23586" name="Text Box 42"/>
          <p:cNvSpPr txBox="1">
            <a:spLocks noChangeArrowheads="1"/>
          </p:cNvSpPr>
          <p:nvPr/>
        </p:nvSpPr>
        <p:spPr bwMode="auto">
          <a:xfrm>
            <a:off x="6978650" y="4025900"/>
            <a:ext cx="210978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600" b="1"/>
              <a:t> </a:t>
            </a:r>
            <a:endParaRPr lang="en-US" sz="1000" b="1"/>
          </a:p>
          <a:p>
            <a:pPr algn="ctr" rtl="0"/>
            <a:endParaRPr lang="en-US" sz="700" b="1"/>
          </a:p>
        </p:txBody>
      </p:sp>
      <p:sp>
        <p:nvSpPr>
          <p:cNvPr id="23587" name="Text Box 43"/>
          <p:cNvSpPr txBox="1">
            <a:spLocks noChangeArrowheads="1"/>
          </p:cNvSpPr>
          <p:nvPr/>
        </p:nvSpPr>
        <p:spPr bwMode="auto">
          <a:xfrm>
            <a:off x="6530975" y="5127625"/>
            <a:ext cx="1984375"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80000"/>
              </a:lnSpc>
            </a:pPr>
            <a:r>
              <a:rPr lang="ar-SA" sz="1400" b="1"/>
              <a:t> </a:t>
            </a:r>
          </a:p>
        </p:txBody>
      </p:sp>
      <p:sp>
        <p:nvSpPr>
          <p:cNvPr id="36" name="Oval 3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16</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4579" name="Line 3"/>
          <p:cNvSpPr>
            <a:spLocks noChangeShapeType="1"/>
          </p:cNvSpPr>
          <p:nvPr/>
        </p:nvSpPr>
        <p:spPr bwMode="auto">
          <a:xfrm>
            <a:off x="182563" y="732412"/>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80"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81" name="Rectangle 8"/>
          <p:cNvSpPr>
            <a:spLocks noGrp="1" noChangeArrowheads="1"/>
          </p:cNvSpPr>
          <p:nvPr>
            <p:ph type="title"/>
          </p:nvPr>
        </p:nvSpPr>
        <p:spPr/>
        <p:txBody>
          <a:bodyPr/>
          <a:lstStyle/>
          <a:p>
            <a:pPr marL="0" indent="0" algn="ctr" eaLnBrk="1" hangingPunct="1"/>
            <a:r>
              <a:rPr lang="en-US" sz="2800" smtClean="0">
                <a:solidFill>
                  <a:srgbClr val="FF0000"/>
                </a:solidFill>
              </a:rPr>
              <a:t> Oogenesis </a:t>
            </a:r>
            <a:r>
              <a:rPr lang="en-US" sz="2800" smtClean="0"/>
              <a:t>(The formation of egg)</a:t>
            </a:r>
            <a:endParaRPr lang="en-US" sz="2800" smtClean="0">
              <a:solidFill>
                <a:srgbClr val="FF0000"/>
              </a:solidFill>
            </a:endParaRPr>
          </a:p>
        </p:txBody>
      </p:sp>
      <p:sp>
        <p:nvSpPr>
          <p:cNvPr id="24582" name="Rectangle 11"/>
          <p:cNvSpPr>
            <a:spLocks noGrp="1" noChangeArrowheads="1"/>
          </p:cNvSpPr>
          <p:nvPr>
            <p:ph idx="1"/>
          </p:nvPr>
        </p:nvSpPr>
        <p:spPr>
          <a:xfrm>
            <a:off x="182563" y="957404"/>
            <a:ext cx="8775700" cy="4799160"/>
          </a:xfrm>
        </p:spPr>
        <p:txBody>
          <a:bodyPr/>
          <a:lstStyle/>
          <a:p>
            <a:pPr marL="269875" indent="-269875" eaLnBrk="1" hangingPunct="1"/>
            <a:r>
              <a:rPr lang="en-US" b="1" dirty="0" smtClean="0">
                <a:solidFill>
                  <a:srgbClr val="FF0000"/>
                </a:solidFill>
                <a:latin typeface="Times New Roman" pitchFamily="18" charset="0"/>
                <a:cs typeface="Times New Roman" pitchFamily="18" charset="0"/>
              </a:rPr>
              <a:t>Oogenesis</a:t>
            </a:r>
            <a:r>
              <a:rPr lang="en-US" b="1" dirty="0" smtClean="0">
                <a:latin typeface="Times New Roman" pitchFamily="18" charset="0"/>
                <a:cs typeface="Times New Roman" pitchFamily="18" charset="0"/>
              </a:rPr>
              <a:t>  </a:t>
            </a:r>
          </a:p>
          <a:p>
            <a:pPr marL="719138" lvl="1" indent="-269875" eaLnBrk="1" hangingPunct="1">
              <a:buFontTx/>
              <a:buChar char="–"/>
            </a:pPr>
            <a:r>
              <a:rPr lang="en-US" sz="2800" b="1" dirty="0" smtClean="0">
                <a:solidFill>
                  <a:srgbClr val="FF0000"/>
                </a:solidFill>
                <a:latin typeface="Times New Roman" pitchFamily="18" charset="0"/>
                <a:cs typeface="Times New Roman" pitchFamily="18" charset="0"/>
              </a:rPr>
              <a:t>Begins before birth</a:t>
            </a:r>
            <a:r>
              <a:rPr lang="en-US" sz="2800" b="1" dirty="0" smtClean="0">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diploid cells start meiosis and stop</a:t>
            </a:r>
          </a:p>
          <a:p>
            <a:pPr marL="719138" lvl="1" indent="-269875" eaLnBrk="1" hangingPunct="1">
              <a:buFontTx/>
              <a:buChar char="–"/>
            </a:pPr>
            <a:r>
              <a:rPr lang="en-US" sz="2800" b="1" dirty="0" smtClean="0">
                <a:solidFill>
                  <a:schemeClr val="accent6">
                    <a:lumMod val="50000"/>
                  </a:schemeClr>
                </a:solidFill>
                <a:latin typeface="Times New Roman" pitchFamily="18" charset="0"/>
                <a:cs typeface="Times New Roman" pitchFamily="18" charset="0"/>
              </a:rPr>
              <a:t>Each month about one </a:t>
            </a:r>
            <a:r>
              <a:rPr lang="en-US" sz="2800" b="1" dirty="0" smtClean="0">
                <a:solidFill>
                  <a:srgbClr val="FF0000"/>
                </a:solidFill>
                <a:latin typeface="Times New Roman" pitchFamily="18" charset="0"/>
                <a:cs typeface="Times New Roman" pitchFamily="18" charset="0"/>
              </a:rPr>
              <a:t>primary oocyte </a:t>
            </a:r>
            <a:r>
              <a:rPr lang="en-US" sz="2800" b="1" dirty="0" smtClean="0">
                <a:solidFill>
                  <a:schemeClr val="accent6">
                    <a:lumMod val="50000"/>
                  </a:schemeClr>
                </a:solidFill>
                <a:latin typeface="Times New Roman" pitchFamily="18" charset="0"/>
                <a:cs typeface="Times New Roman" pitchFamily="18" charset="0"/>
              </a:rPr>
              <a:t>resumes meiosis</a:t>
            </a:r>
          </a:p>
          <a:p>
            <a:pPr marL="719138" lvl="1" indent="-269875" eaLnBrk="1" hangingPunct="1">
              <a:buFontTx/>
              <a:buChar char="–"/>
            </a:pPr>
            <a:r>
              <a:rPr lang="en-US" sz="2800" b="1" dirty="0" smtClean="0">
                <a:solidFill>
                  <a:srgbClr val="0000FF"/>
                </a:solidFill>
                <a:latin typeface="Times New Roman" pitchFamily="18" charset="0"/>
                <a:cs typeface="Times New Roman" pitchFamily="18" charset="0"/>
              </a:rPr>
              <a:t>A</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secondary oocyte </a:t>
            </a:r>
            <a:r>
              <a:rPr lang="en-US" sz="2800" b="1" dirty="0" smtClean="0">
                <a:solidFill>
                  <a:srgbClr val="0000FF"/>
                </a:solidFill>
                <a:latin typeface="Times New Roman" pitchFamily="18" charset="0"/>
                <a:cs typeface="Times New Roman" pitchFamily="18" charset="0"/>
              </a:rPr>
              <a:t>arrested at metaphase of meiosis II is ovulated</a:t>
            </a:r>
          </a:p>
          <a:p>
            <a:pPr marL="719138" lvl="1" indent="-269875" eaLnBrk="1" hangingPunct="1">
              <a:buFontTx/>
              <a:buChar char="–"/>
            </a:pPr>
            <a:r>
              <a:rPr lang="en-US" sz="2800" b="1" dirty="0" smtClean="0">
                <a:solidFill>
                  <a:schemeClr val="accent6">
                    <a:lumMod val="50000"/>
                  </a:schemeClr>
                </a:solidFill>
                <a:latin typeface="Times New Roman" pitchFamily="18" charset="0"/>
                <a:cs typeface="Times New Roman" pitchFamily="18" charset="0"/>
              </a:rPr>
              <a:t>Meiosis of the ovum is completed after </a:t>
            </a:r>
            <a:r>
              <a:rPr lang="en-US" sz="2800" b="1" dirty="0" smtClean="0">
                <a:solidFill>
                  <a:srgbClr val="FF0000"/>
                </a:solidFill>
                <a:latin typeface="Times New Roman" pitchFamily="18" charset="0"/>
                <a:cs typeface="Times New Roman" pitchFamily="18" charset="0"/>
              </a:rPr>
              <a:t>fertilization</a:t>
            </a: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17</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27_05b_Oogenesis-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863" y="524305"/>
            <a:ext cx="8548687" cy="5018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Text Box 9"/>
          <p:cNvSpPr txBox="1">
            <a:spLocks noChangeArrowheads="1"/>
          </p:cNvSpPr>
          <p:nvPr/>
        </p:nvSpPr>
        <p:spPr bwMode="auto">
          <a:xfrm>
            <a:off x="1768475" y="1089455"/>
            <a:ext cx="1793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2</a:t>
            </a: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04" name="Text Box 10"/>
          <p:cNvSpPr txBox="1">
            <a:spLocks noChangeArrowheads="1"/>
          </p:cNvSpPr>
          <p:nvPr/>
        </p:nvSpPr>
        <p:spPr bwMode="auto">
          <a:xfrm>
            <a:off x="1773238" y="2227692"/>
            <a:ext cx="1793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2</a:t>
            </a: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05" name="Text Box 11"/>
          <p:cNvSpPr txBox="1">
            <a:spLocks noChangeArrowheads="1"/>
          </p:cNvSpPr>
          <p:nvPr/>
        </p:nvSpPr>
        <p:spPr bwMode="auto">
          <a:xfrm>
            <a:off x="558800" y="1483155"/>
            <a:ext cx="1060450"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Differentiation</a:t>
            </a:r>
          </a:p>
          <a:p>
            <a:pPr algn="ctr" rtl="0">
              <a:lnSpc>
                <a:spcPct val="90000"/>
              </a:lnSpc>
            </a:pPr>
            <a:r>
              <a:rPr lang="en-US" sz="1400" b="1" dirty="0">
                <a:solidFill>
                  <a:srgbClr val="0000FF"/>
                </a:solidFill>
                <a:latin typeface="Times New Roman" pitchFamily="18" charset="0"/>
                <a:cs typeface="Times New Roman" pitchFamily="18" charset="0"/>
              </a:rPr>
              <a:t>and onset of</a:t>
            </a:r>
          </a:p>
          <a:p>
            <a:pPr algn="ctr" rtl="0">
              <a:lnSpc>
                <a:spcPct val="90000"/>
              </a:lnSpc>
            </a:pPr>
            <a:r>
              <a:rPr lang="en-US" sz="1400" b="1" dirty="0">
                <a:solidFill>
                  <a:srgbClr val="0000FF"/>
                </a:solidFill>
                <a:latin typeface="Times New Roman" pitchFamily="18" charset="0"/>
                <a:cs typeface="Times New Roman" pitchFamily="18" charset="0"/>
              </a:rPr>
              <a:t>Meiosis I</a:t>
            </a:r>
          </a:p>
        </p:txBody>
      </p:sp>
      <p:sp>
        <p:nvSpPr>
          <p:cNvPr id="25606" name="Text Box 12"/>
          <p:cNvSpPr txBox="1">
            <a:spLocks noChangeArrowheads="1"/>
          </p:cNvSpPr>
          <p:nvPr/>
        </p:nvSpPr>
        <p:spPr bwMode="auto">
          <a:xfrm>
            <a:off x="2201863" y="979918"/>
            <a:ext cx="1609725" cy="266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Diploid cell in </a:t>
            </a:r>
            <a:r>
              <a:rPr lang="en-US" sz="1400" b="1" dirty="0" smtClean="0">
                <a:solidFill>
                  <a:srgbClr val="0000FF"/>
                </a:solidFill>
                <a:latin typeface="Times New Roman" pitchFamily="18" charset="0"/>
                <a:cs typeface="Times New Roman" pitchFamily="18" charset="0"/>
              </a:rPr>
              <a:t>embryo </a:t>
            </a:r>
            <a:endParaRPr lang="ar-SA" sz="1400" b="1" dirty="0">
              <a:solidFill>
                <a:srgbClr val="0000FF"/>
              </a:solidFill>
              <a:latin typeface="Times New Roman" pitchFamily="18" charset="0"/>
              <a:cs typeface="Times New Roman" pitchFamily="18" charset="0"/>
            </a:endParaRPr>
          </a:p>
        </p:txBody>
      </p:sp>
      <p:sp>
        <p:nvSpPr>
          <p:cNvPr id="25607" name="Text Box 13"/>
          <p:cNvSpPr txBox="1">
            <a:spLocks noChangeArrowheads="1"/>
          </p:cNvSpPr>
          <p:nvPr/>
        </p:nvSpPr>
        <p:spPr bwMode="auto">
          <a:xfrm>
            <a:off x="2448935" y="3148300"/>
            <a:ext cx="82867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50000"/>
              </a:lnSpc>
            </a:pPr>
            <a:r>
              <a:rPr lang="en-US" sz="1400" b="1" dirty="0">
                <a:solidFill>
                  <a:srgbClr val="0000FF"/>
                </a:solidFill>
                <a:latin typeface="Times New Roman" pitchFamily="18" charset="0"/>
                <a:cs typeface="Times New Roman" pitchFamily="18" charset="0"/>
              </a:rPr>
              <a:t>First</a:t>
            </a:r>
          </a:p>
          <a:p>
            <a:pPr algn="ctr" rtl="0">
              <a:lnSpc>
                <a:spcPct val="50000"/>
              </a:lnSpc>
            </a:pPr>
            <a:r>
              <a:rPr lang="en-US" sz="1400" b="1" dirty="0">
                <a:solidFill>
                  <a:srgbClr val="0000FF"/>
                </a:solidFill>
                <a:latin typeface="Times New Roman" pitchFamily="18" charset="0"/>
                <a:cs typeface="Times New Roman" pitchFamily="18" charset="0"/>
              </a:rPr>
              <a:t>polar body</a:t>
            </a:r>
          </a:p>
        </p:txBody>
      </p:sp>
      <p:sp>
        <p:nvSpPr>
          <p:cNvPr id="25608" name="Line 14"/>
          <p:cNvSpPr>
            <a:spLocks noChangeShapeType="1"/>
          </p:cNvSpPr>
          <p:nvPr/>
        </p:nvSpPr>
        <p:spPr bwMode="auto">
          <a:xfrm>
            <a:off x="2133600" y="2292780"/>
            <a:ext cx="7318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09" name="Line 15"/>
          <p:cNvSpPr>
            <a:spLocks noChangeShapeType="1"/>
          </p:cNvSpPr>
          <p:nvPr/>
        </p:nvSpPr>
        <p:spPr bwMode="auto">
          <a:xfrm>
            <a:off x="2171700" y="3531030"/>
            <a:ext cx="6937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10" name="Text Box 16"/>
          <p:cNvSpPr txBox="1">
            <a:spLocks noChangeArrowheads="1"/>
          </p:cNvSpPr>
          <p:nvPr/>
        </p:nvSpPr>
        <p:spPr bwMode="auto">
          <a:xfrm>
            <a:off x="2416175" y="3037317"/>
            <a:ext cx="14128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11" name="Text Box 17"/>
          <p:cNvSpPr txBox="1">
            <a:spLocks noChangeArrowheads="1"/>
          </p:cNvSpPr>
          <p:nvPr/>
        </p:nvSpPr>
        <p:spPr bwMode="auto">
          <a:xfrm>
            <a:off x="1804988" y="3373867"/>
            <a:ext cx="1412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12" name="Text Box 18"/>
          <p:cNvSpPr txBox="1">
            <a:spLocks noChangeArrowheads="1"/>
          </p:cNvSpPr>
          <p:nvPr/>
        </p:nvSpPr>
        <p:spPr bwMode="auto">
          <a:xfrm>
            <a:off x="558800" y="2567417"/>
            <a:ext cx="1060450" cy="68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Completion</a:t>
            </a:r>
          </a:p>
          <a:p>
            <a:pPr algn="ctr" rtl="0">
              <a:lnSpc>
                <a:spcPct val="90000"/>
              </a:lnSpc>
            </a:pPr>
            <a:r>
              <a:rPr lang="en-US" sz="1400" b="1" dirty="0">
                <a:solidFill>
                  <a:srgbClr val="0000FF"/>
                </a:solidFill>
                <a:latin typeface="Times New Roman" pitchFamily="18" charset="0"/>
                <a:cs typeface="Times New Roman" pitchFamily="18" charset="0"/>
              </a:rPr>
              <a:t>of Meiosis I</a:t>
            </a:r>
          </a:p>
          <a:p>
            <a:pPr algn="ctr" rtl="0">
              <a:lnSpc>
                <a:spcPct val="90000"/>
              </a:lnSpc>
            </a:pPr>
            <a:r>
              <a:rPr lang="en-US" sz="1400" b="1" dirty="0">
                <a:solidFill>
                  <a:srgbClr val="0000FF"/>
                </a:solidFill>
                <a:latin typeface="Times New Roman" pitchFamily="18" charset="0"/>
                <a:cs typeface="Times New Roman" pitchFamily="18" charset="0"/>
              </a:rPr>
              <a:t>and onset of</a:t>
            </a:r>
          </a:p>
          <a:p>
            <a:pPr algn="ctr" rtl="0">
              <a:lnSpc>
                <a:spcPct val="90000"/>
              </a:lnSpc>
            </a:pPr>
            <a:r>
              <a:rPr lang="en-US" sz="1400" b="1" dirty="0">
                <a:solidFill>
                  <a:srgbClr val="0000FF"/>
                </a:solidFill>
                <a:latin typeface="Times New Roman" pitchFamily="18" charset="0"/>
                <a:cs typeface="Times New Roman" pitchFamily="18" charset="0"/>
              </a:rPr>
              <a:t>Meiosis II</a:t>
            </a:r>
          </a:p>
        </p:txBody>
      </p:sp>
      <p:sp>
        <p:nvSpPr>
          <p:cNvPr id="25613" name="Text Box 19"/>
          <p:cNvSpPr txBox="1">
            <a:spLocks noChangeArrowheads="1"/>
          </p:cNvSpPr>
          <p:nvPr/>
        </p:nvSpPr>
        <p:spPr bwMode="auto">
          <a:xfrm>
            <a:off x="2408238" y="4388280"/>
            <a:ext cx="1412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14" name="Text Box 20"/>
          <p:cNvSpPr txBox="1">
            <a:spLocks noChangeArrowheads="1"/>
          </p:cNvSpPr>
          <p:nvPr/>
        </p:nvSpPr>
        <p:spPr bwMode="auto">
          <a:xfrm>
            <a:off x="1735138" y="4850242"/>
            <a:ext cx="14128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i="1">
                <a:solidFill>
                  <a:srgbClr val="0000FF"/>
                </a:solidFill>
                <a:latin typeface="Times New Roman" pitchFamily="18" charset="0"/>
                <a:cs typeface="Times New Roman" pitchFamily="18" charset="0"/>
              </a:rPr>
              <a:t>n</a:t>
            </a:r>
            <a:endParaRPr lang="en-US" sz="1400" b="1">
              <a:solidFill>
                <a:srgbClr val="0000FF"/>
              </a:solidFill>
              <a:latin typeface="Times New Roman" pitchFamily="18" charset="0"/>
              <a:cs typeface="Times New Roman" pitchFamily="18" charset="0"/>
            </a:endParaRPr>
          </a:p>
        </p:txBody>
      </p:sp>
      <p:sp>
        <p:nvSpPr>
          <p:cNvPr id="25615" name="Text Box 21"/>
          <p:cNvSpPr txBox="1">
            <a:spLocks noChangeArrowheads="1"/>
          </p:cNvSpPr>
          <p:nvPr/>
        </p:nvSpPr>
        <p:spPr bwMode="auto">
          <a:xfrm>
            <a:off x="247218" y="3691512"/>
            <a:ext cx="1428750"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Entry of sperm</a:t>
            </a:r>
          </a:p>
          <a:p>
            <a:pPr algn="ctr" rtl="0">
              <a:lnSpc>
                <a:spcPct val="90000"/>
              </a:lnSpc>
            </a:pPr>
            <a:r>
              <a:rPr lang="en-US" sz="1400" b="1" dirty="0">
                <a:solidFill>
                  <a:srgbClr val="0000FF"/>
                </a:solidFill>
                <a:latin typeface="Times New Roman" pitchFamily="18" charset="0"/>
                <a:cs typeface="Times New Roman" pitchFamily="18" charset="0"/>
              </a:rPr>
              <a:t>triggers completion</a:t>
            </a:r>
          </a:p>
          <a:p>
            <a:pPr algn="ctr" rtl="0">
              <a:lnSpc>
                <a:spcPct val="90000"/>
              </a:lnSpc>
            </a:pPr>
            <a:r>
              <a:rPr lang="en-US" sz="1400" b="1" dirty="0">
                <a:solidFill>
                  <a:srgbClr val="0000FF"/>
                </a:solidFill>
                <a:latin typeface="Times New Roman" pitchFamily="18" charset="0"/>
                <a:cs typeface="Times New Roman" pitchFamily="18" charset="0"/>
              </a:rPr>
              <a:t>of Meiosis II</a:t>
            </a:r>
          </a:p>
        </p:txBody>
      </p:sp>
      <p:sp>
        <p:nvSpPr>
          <p:cNvPr id="25616" name="Text Box 22"/>
          <p:cNvSpPr txBox="1">
            <a:spLocks noChangeArrowheads="1"/>
          </p:cNvSpPr>
          <p:nvPr/>
        </p:nvSpPr>
        <p:spPr bwMode="auto">
          <a:xfrm>
            <a:off x="2598738" y="4312080"/>
            <a:ext cx="82867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Second</a:t>
            </a:r>
          </a:p>
          <a:p>
            <a:pPr algn="ctr" rtl="0">
              <a:lnSpc>
                <a:spcPct val="90000"/>
              </a:lnSpc>
            </a:pPr>
            <a:r>
              <a:rPr lang="en-US" sz="1400" b="1">
                <a:solidFill>
                  <a:srgbClr val="0000FF"/>
                </a:solidFill>
                <a:latin typeface="Times New Roman" pitchFamily="18" charset="0"/>
                <a:cs typeface="Times New Roman" pitchFamily="18" charset="0"/>
              </a:rPr>
              <a:t>polar body</a:t>
            </a:r>
          </a:p>
        </p:txBody>
      </p:sp>
      <p:sp>
        <p:nvSpPr>
          <p:cNvPr id="25617" name="Text Box 23"/>
          <p:cNvSpPr txBox="1">
            <a:spLocks noChangeArrowheads="1"/>
          </p:cNvSpPr>
          <p:nvPr/>
        </p:nvSpPr>
        <p:spPr bwMode="auto">
          <a:xfrm>
            <a:off x="3200400" y="4767692"/>
            <a:ext cx="650875"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Ovum</a:t>
            </a:r>
          </a:p>
          <a:p>
            <a:pPr algn="ctr" rtl="0">
              <a:lnSpc>
                <a:spcPct val="120000"/>
              </a:lnSpc>
            </a:pPr>
            <a:r>
              <a:rPr lang="en-US" sz="1400" b="1">
                <a:solidFill>
                  <a:srgbClr val="0000FF"/>
                </a:solidFill>
                <a:latin typeface="Times New Roman" pitchFamily="18" charset="0"/>
                <a:cs typeface="Times New Roman" pitchFamily="18" charset="0"/>
              </a:rPr>
              <a:t>(haploid)</a:t>
            </a:r>
          </a:p>
        </p:txBody>
      </p:sp>
      <p:sp>
        <p:nvSpPr>
          <p:cNvPr id="25618" name="Line 24"/>
          <p:cNvSpPr>
            <a:spLocks noChangeShapeType="1"/>
          </p:cNvSpPr>
          <p:nvPr/>
        </p:nvSpPr>
        <p:spPr bwMode="auto">
          <a:xfrm>
            <a:off x="2235200" y="4842305"/>
            <a:ext cx="10239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19" name="Line 25"/>
          <p:cNvSpPr>
            <a:spLocks noChangeShapeType="1"/>
          </p:cNvSpPr>
          <p:nvPr/>
        </p:nvSpPr>
        <p:spPr bwMode="auto">
          <a:xfrm>
            <a:off x="3787775" y="4842305"/>
            <a:ext cx="7794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0" name="Line 26"/>
          <p:cNvSpPr>
            <a:spLocks noChangeShapeType="1"/>
          </p:cNvSpPr>
          <p:nvPr/>
        </p:nvSpPr>
        <p:spPr bwMode="auto">
          <a:xfrm>
            <a:off x="4656138" y="5083605"/>
            <a:ext cx="1238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1" name="Text Box 27"/>
          <p:cNvSpPr txBox="1">
            <a:spLocks noChangeArrowheads="1"/>
          </p:cNvSpPr>
          <p:nvPr/>
        </p:nvSpPr>
        <p:spPr bwMode="auto">
          <a:xfrm>
            <a:off x="4059238" y="5001055"/>
            <a:ext cx="511175"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Sperm</a:t>
            </a:r>
          </a:p>
          <a:p>
            <a:pPr algn="ctr" rtl="0">
              <a:lnSpc>
                <a:spcPct val="90000"/>
              </a:lnSpc>
            </a:pPr>
            <a:r>
              <a:rPr lang="ar-SA" sz="1400" b="1">
                <a:solidFill>
                  <a:srgbClr val="0000FF"/>
                </a:solidFill>
                <a:latin typeface="Times New Roman" pitchFamily="18" charset="0"/>
                <a:cs typeface="Times New Roman" pitchFamily="18" charset="0"/>
              </a:rPr>
              <a:t> </a:t>
            </a:r>
            <a:endParaRPr lang="en-US" sz="1400" b="1">
              <a:solidFill>
                <a:srgbClr val="0000FF"/>
              </a:solidFill>
              <a:latin typeface="Times New Roman" pitchFamily="18" charset="0"/>
              <a:cs typeface="Times New Roman" pitchFamily="18" charset="0"/>
            </a:endParaRPr>
          </a:p>
        </p:txBody>
      </p:sp>
      <p:sp>
        <p:nvSpPr>
          <p:cNvPr id="25622" name="Text Box 28"/>
          <p:cNvSpPr txBox="1">
            <a:spLocks noChangeArrowheads="1"/>
          </p:cNvSpPr>
          <p:nvPr/>
        </p:nvSpPr>
        <p:spPr bwMode="auto">
          <a:xfrm>
            <a:off x="4008438" y="2880155"/>
            <a:ext cx="566737"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Corpus</a:t>
            </a:r>
          </a:p>
          <a:p>
            <a:pPr algn="ctr" rtl="0">
              <a:lnSpc>
                <a:spcPct val="90000"/>
              </a:lnSpc>
            </a:pPr>
            <a:r>
              <a:rPr lang="en-US" sz="1400" b="1">
                <a:solidFill>
                  <a:srgbClr val="0000FF"/>
                </a:solidFill>
                <a:latin typeface="Times New Roman" pitchFamily="18" charset="0"/>
                <a:cs typeface="Times New Roman" pitchFamily="18" charset="0"/>
              </a:rPr>
              <a:t>luteum</a:t>
            </a:r>
          </a:p>
        </p:txBody>
      </p:sp>
      <p:sp>
        <p:nvSpPr>
          <p:cNvPr id="25623" name="Line 29"/>
          <p:cNvSpPr>
            <a:spLocks noChangeShapeType="1"/>
          </p:cNvSpPr>
          <p:nvPr/>
        </p:nvSpPr>
        <p:spPr bwMode="auto">
          <a:xfrm flipH="1">
            <a:off x="4584700" y="2953180"/>
            <a:ext cx="4619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4" name="Freeform 30"/>
          <p:cNvSpPr>
            <a:spLocks/>
          </p:cNvSpPr>
          <p:nvPr/>
        </p:nvSpPr>
        <p:spPr bwMode="auto">
          <a:xfrm>
            <a:off x="4198938" y="3524680"/>
            <a:ext cx="822325" cy="619125"/>
          </a:xfrm>
          <a:custGeom>
            <a:avLst/>
            <a:gdLst>
              <a:gd name="T0" fmla="*/ 0 w 518"/>
              <a:gd name="T1" fmla="*/ 0 h 390"/>
              <a:gd name="T2" fmla="*/ 2147483647 w 518"/>
              <a:gd name="T3" fmla="*/ 0 h 390"/>
              <a:gd name="T4" fmla="*/ 2147483647 w 518"/>
              <a:gd name="T5" fmla="*/ 2147483647 h 390"/>
              <a:gd name="T6" fmla="*/ 0 60000 65536"/>
              <a:gd name="T7" fmla="*/ 0 60000 65536"/>
              <a:gd name="T8" fmla="*/ 0 60000 65536"/>
              <a:gd name="T9" fmla="*/ 0 w 518"/>
              <a:gd name="T10" fmla="*/ 0 h 390"/>
              <a:gd name="T11" fmla="*/ 518 w 518"/>
              <a:gd name="T12" fmla="*/ 390 h 390"/>
            </a:gdLst>
            <a:ahLst/>
            <a:cxnLst>
              <a:cxn ang="T6">
                <a:pos x="T0" y="T1"/>
              </a:cxn>
              <a:cxn ang="T7">
                <a:pos x="T2" y="T3"/>
              </a:cxn>
              <a:cxn ang="T8">
                <a:pos x="T4" y="T5"/>
              </a:cxn>
            </a:cxnLst>
            <a:rect l="T9" t="T10" r="T11" b="T12"/>
            <a:pathLst>
              <a:path w="518" h="390">
                <a:moveTo>
                  <a:pt x="0" y="0"/>
                </a:moveTo>
                <a:lnTo>
                  <a:pt x="46" y="0"/>
                </a:lnTo>
                <a:lnTo>
                  <a:pt x="518" y="390"/>
                </a:ln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GB" sz="1400" b="1">
              <a:solidFill>
                <a:srgbClr val="0000FF"/>
              </a:solidFill>
              <a:latin typeface="Times New Roman" pitchFamily="18" charset="0"/>
              <a:cs typeface="Times New Roman" pitchFamily="18" charset="0"/>
            </a:endParaRPr>
          </a:p>
        </p:txBody>
      </p:sp>
      <p:sp>
        <p:nvSpPr>
          <p:cNvPr id="25625" name="Text Box 31"/>
          <p:cNvSpPr txBox="1">
            <a:spLocks noChangeArrowheads="1"/>
          </p:cNvSpPr>
          <p:nvPr/>
        </p:nvSpPr>
        <p:spPr bwMode="auto">
          <a:xfrm>
            <a:off x="5087938" y="5001055"/>
            <a:ext cx="722312" cy="268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Ovulation</a:t>
            </a:r>
          </a:p>
          <a:p>
            <a:pPr algn="ctr" rtl="0">
              <a:lnSpc>
                <a:spcPct val="90000"/>
              </a:lnSpc>
            </a:pPr>
            <a:r>
              <a:rPr lang="en-US" sz="1400" b="1">
                <a:solidFill>
                  <a:srgbClr val="0000FF"/>
                </a:solidFill>
                <a:latin typeface="Times New Roman" pitchFamily="18" charset="0"/>
                <a:cs typeface="Times New Roman" pitchFamily="18" charset="0"/>
              </a:rPr>
              <a:t> </a:t>
            </a:r>
          </a:p>
        </p:txBody>
      </p:sp>
      <p:sp>
        <p:nvSpPr>
          <p:cNvPr id="25626" name="Text Box 32"/>
          <p:cNvSpPr txBox="1">
            <a:spLocks noChangeArrowheads="1"/>
          </p:cNvSpPr>
          <p:nvPr/>
        </p:nvSpPr>
        <p:spPr bwMode="auto">
          <a:xfrm>
            <a:off x="6532563" y="4994705"/>
            <a:ext cx="1235075"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Ruptured follicle</a:t>
            </a:r>
          </a:p>
          <a:p>
            <a:pPr algn="ctr" rtl="0">
              <a:lnSpc>
                <a:spcPct val="90000"/>
              </a:lnSpc>
            </a:pPr>
            <a:r>
              <a:rPr lang="en-US" sz="1400" b="1">
                <a:solidFill>
                  <a:srgbClr val="0000FF"/>
                </a:solidFill>
                <a:latin typeface="Times New Roman" pitchFamily="18" charset="0"/>
                <a:cs typeface="Times New Roman" pitchFamily="18" charset="0"/>
              </a:rPr>
              <a:t> </a:t>
            </a:r>
          </a:p>
        </p:txBody>
      </p:sp>
      <p:sp>
        <p:nvSpPr>
          <p:cNvPr id="25627" name="Line 33"/>
          <p:cNvSpPr>
            <a:spLocks noChangeShapeType="1"/>
          </p:cNvSpPr>
          <p:nvPr/>
        </p:nvSpPr>
        <p:spPr bwMode="auto">
          <a:xfrm>
            <a:off x="5448300" y="4100942"/>
            <a:ext cx="0" cy="88423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8" name="Line 34"/>
          <p:cNvSpPr>
            <a:spLocks noChangeShapeType="1"/>
          </p:cNvSpPr>
          <p:nvPr/>
        </p:nvSpPr>
        <p:spPr bwMode="auto">
          <a:xfrm>
            <a:off x="5740400" y="3991405"/>
            <a:ext cx="769938" cy="9985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29" name="Line 35"/>
          <p:cNvSpPr>
            <a:spLocks noChangeShapeType="1"/>
          </p:cNvSpPr>
          <p:nvPr/>
        </p:nvSpPr>
        <p:spPr bwMode="auto">
          <a:xfrm>
            <a:off x="7188200" y="3969180"/>
            <a:ext cx="541338" cy="69056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30" name="Line 36"/>
          <p:cNvSpPr>
            <a:spLocks noChangeShapeType="1"/>
          </p:cNvSpPr>
          <p:nvPr/>
        </p:nvSpPr>
        <p:spPr bwMode="auto">
          <a:xfrm>
            <a:off x="7874000" y="3292905"/>
            <a:ext cx="292100" cy="4857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31" name="Text Box 37"/>
          <p:cNvSpPr txBox="1">
            <a:spLocks noChangeArrowheads="1"/>
          </p:cNvSpPr>
          <p:nvPr/>
        </p:nvSpPr>
        <p:spPr bwMode="auto">
          <a:xfrm>
            <a:off x="7773988" y="4521630"/>
            <a:ext cx="10493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Mature follicle</a:t>
            </a:r>
          </a:p>
          <a:p>
            <a:pPr algn="ctr" rtl="0">
              <a:lnSpc>
                <a:spcPct val="90000"/>
              </a:lnSpc>
            </a:pPr>
            <a:r>
              <a:rPr lang="ar-SA" sz="1400" b="1">
                <a:solidFill>
                  <a:srgbClr val="0000FF"/>
                </a:solidFill>
                <a:latin typeface="Times New Roman" pitchFamily="18" charset="0"/>
                <a:cs typeface="Times New Roman" pitchFamily="18" charset="0"/>
              </a:rPr>
              <a:t> </a:t>
            </a:r>
            <a:endParaRPr lang="en-US" sz="1400" b="1">
              <a:solidFill>
                <a:srgbClr val="0000FF"/>
              </a:solidFill>
              <a:latin typeface="Times New Roman" pitchFamily="18" charset="0"/>
              <a:cs typeface="Times New Roman" pitchFamily="18" charset="0"/>
            </a:endParaRPr>
          </a:p>
        </p:txBody>
      </p:sp>
      <p:sp>
        <p:nvSpPr>
          <p:cNvPr id="25632" name="Text Box 38"/>
          <p:cNvSpPr txBox="1">
            <a:spLocks noChangeArrowheads="1"/>
          </p:cNvSpPr>
          <p:nvPr/>
        </p:nvSpPr>
        <p:spPr bwMode="auto">
          <a:xfrm>
            <a:off x="8229600" y="3608817"/>
            <a:ext cx="630238"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Growing</a:t>
            </a:r>
          </a:p>
          <a:p>
            <a:pPr algn="ctr" rtl="0">
              <a:lnSpc>
                <a:spcPct val="90000"/>
              </a:lnSpc>
            </a:pPr>
            <a:r>
              <a:rPr lang="en-US" sz="1400" b="1">
                <a:solidFill>
                  <a:srgbClr val="0000FF"/>
                </a:solidFill>
                <a:latin typeface="Times New Roman" pitchFamily="18" charset="0"/>
                <a:cs typeface="Times New Roman" pitchFamily="18" charset="0"/>
              </a:rPr>
              <a:t>Follicle</a:t>
            </a:r>
          </a:p>
          <a:p>
            <a:pPr algn="ctr" rtl="0">
              <a:lnSpc>
                <a:spcPct val="90000"/>
              </a:lnSpc>
            </a:pPr>
            <a:r>
              <a:rPr lang="ar-SA" sz="1400" b="1">
                <a:solidFill>
                  <a:srgbClr val="0000FF"/>
                </a:solidFill>
                <a:latin typeface="Times New Roman" pitchFamily="18" charset="0"/>
                <a:cs typeface="Times New Roman" pitchFamily="18" charset="0"/>
              </a:rPr>
              <a:t> </a:t>
            </a:r>
            <a:endParaRPr lang="en-US" sz="1400" b="1">
              <a:solidFill>
                <a:srgbClr val="0000FF"/>
              </a:solidFill>
              <a:latin typeface="Times New Roman" pitchFamily="18" charset="0"/>
              <a:cs typeface="Times New Roman" pitchFamily="18" charset="0"/>
            </a:endParaRPr>
          </a:p>
        </p:txBody>
      </p:sp>
      <p:sp>
        <p:nvSpPr>
          <p:cNvPr id="25633" name="Text Box 39"/>
          <p:cNvSpPr txBox="1">
            <a:spLocks noChangeArrowheads="1"/>
          </p:cNvSpPr>
          <p:nvPr/>
        </p:nvSpPr>
        <p:spPr bwMode="auto">
          <a:xfrm>
            <a:off x="6121400" y="1672067"/>
            <a:ext cx="465138"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smtClean="0">
                <a:solidFill>
                  <a:srgbClr val="0000FF"/>
                </a:solidFill>
                <a:latin typeface="Times New Roman" pitchFamily="18" charset="0"/>
                <a:cs typeface="Times New Roman" pitchFamily="18" charset="0"/>
              </a:rPr>
              <a:t>Ovary</a:t>
            </a:r>
            <a:endParaRPr lang="en-US" sz="1400" b="1" dirty="0">
              <a:solidFill>
                <a:srgbClr val="0000FF"/>
              </a:solidFill>
              <a:latin typeface="Times New Roman" pitchFamily="18" charset="0"/>
              <a:cs typeface="Times New Roman" pitchFamily="18" charset="0"/>
            </a:endParaRPr>
          </a:p>
        </p:txBody>
      </p:sp>
      <p:sp>
        <p:nvSpPr>
          <p:cNvPr id="25634" name="Line 40"/>
          <p:cNvSpPr>
            <a:spLocks noChangeShapeType="1"/>
          </p:cNvSpPr>
          <p:nvPr/>
        </p:nvSpPr>
        <p:spPr bwMode="auto">
          <a:xfrm>
            <a:off x="6332538" y="1937180"/>
            <a:ext cx="0" cy="203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pPr algn="ctr"/>
            <a:endParaRPr lang="en-US" sz="1400" b="1">
              <a:solidFill>
                <a:srgbClr val="0000FF"/>
              </a:solidFill>
              <a:latin typeface="Times New Roman" pitchFamily="18" charset="0"/>
              <a:cs typeface="Times New Roman" pitchFamily="18" charset="0"/>
            </a:endParaRPr>
          </a:p>
        </p:txBody>
      </p:sp>
      <p:sp>
        <p:nvSpPr>
          <p:cNvPr id="25635" name="Text Box 41"/>
          <p:cNvSpPr txBox="1">
            <a:spLocks noChangeArrowheads="1"/>
          </p:cNvSpPr>
          <p:nvPr/>
        </p:nvSpPr>
        <p:spPr bwMode="auto">
          <a:xfrm>
            <a:off x="2868613" y="2426130"/>
            <a:ext cx="1633537"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(arrested in prophase</a:t>
            </a:r>
          </a:p>
          <a:p>
            <a:pPr algn="l" rtl="0">
              <a:lnSpc>
                <a:spcPct val="90000"/>
              </a:lnSpc>
            </a:pPr>
            <a:r>
              <a:rPr lang="en-US" sz="1400" b="1" dirty="0">
                <a:solidFill>
                  <a:srgbClr val="0000FF"/>
                </a:solidFill>
                <a:latin typeface="Times New Roman" pitchFamily="18" charset="0"/>
                <a:cs typeface="Times New Roman" pitchFamily="18" charset="0"/>
              </a:rPr>
              <a:t>of Meiosis I; present</a:t>
            </a:r>
          </a:p>
          <a:p>
            <a:pPr algn="l" rtl="0">
              <a:lnSpc>
                <a:spcPct val="90000"/>
              </a:lnSpc>
            </a:pPr>
            <a:r>
              <a:rPr lang="en-US" sz="1400" b="1" dirty="0">
                <a:solidFill>
                  <a:srgbClr val="0000FF"/>
                </a:solidFill>
                <a:latin typeface="Times New Roman" pitchFamily="18" charset="0"/>
                <a:cs typeface="Times New Roman" pitchFamily="18" charset="0"/>
              </a:rPr>
              <a:t>at birth)</a:t>
            </a:r>
          </a:p>
        </p:txBody>
      </p:sp>
      <p:sp>
        <p:nvSpPr>
          <p:cNvPr id="25636" name="Text Box 42"/>
          <p:cNvSpPr txBox="1">
            <a:spLocks noChangeArrowheads="1"/>
          </p:cNvSpPr>
          <p:nvPr/>
        </p:nvSpPr>
        <p:spPr bwMode="auto">
          <a:xfrm>
            <a:off x="2986088" y="2211817"/>
            <a:ext cx="1116012"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Primary </a:t>
            </a:r>
            <a:r>
              <a:rPr lang="en-US" sz="1400" b="1" dirty="0" err="1">
                <a:solidFill>
                  <a:srgbClr val="0000FF"/>
                </a:solidFill>
                <a:latin typeface="Times New Roman" pitchFamily="18" charset="0"/>
                <a:cs typeface="Times New Roman" pitchFamily="18" charset="0"/>
              </a:rPr>
              <a:t>oocyte</a:t>
            </a:r>
            <a:endParaRPr lang="en-US" sz="1400" b="1" dirty="0">
              <a:solidFill>
                <a:srgbClr val="0000FF"/>
              </a:solidFill>
              <a:latin typeface="Times New Roman" pitchFamily="18" charset="0"/>
              <a:cs typeface="Times New Roman" pitchFamily="18" charset="0"/>
            </a:endParaRPr>
          </a:p>
        </p:txBody>
      </p:sp>
      <p:sp>
        <p:nvSpPr>
          <p:cNvPr id="25637" name="Text Box 43"/>
          <p:cNvSpPr txBox="1">
            <a:spLocks noChangeArrowheads="1"/>
          </p:cNvSpPr>
          <p:nvPr/>
        </p:nvSpPr>
        <p:spPr bwMode="auto">
          <a:xfrm>
            <a:off x="2878138" y="3440542"/>
            <a:ext cx="13160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dirty="0">
                <a:solidFill>
                  <a:srgbClr val="0000FF"/>
                </a:solidFill>
                <a:latin typeface="Times New Roman" pitchFamily="18" charset="0"/>
                <a:cs typeface="Times New Roman" pitchFamily="18" charset="0"/>
              </a:rPr>
              <a:t>Secondary </a:t>
            </a:r>
            <a:r>
              <a:rPr lang="en-US" sz="1400" b="1" dirty="0" err="1">
                <a:solidFill>
                  <a:srgbClr val="0000FF"/>
                </a:solidFill>
                <a:latin typeface="Times New Roman" pitchFamily="18" charset="0"/>
                <a:cs typeface="Times New Roman" pitchFamily="18" charset="0"/>
              </a:rPr>
              <a:t>oocyte</a:t>
            </a:r>
            <a:endParaRPr lang="en-US" sz="1400" b="1" dirty="0">
              <a:solidFill>
                <a:srgbClr val="0000FF"/>
              </a:solidFill>
              <a:latin typeface="Times New Roman" pitchFamily="18" charset="0"/>
              <a:cs typeface="Times New Roman" pitchFamily="18" charset="0"/>
            </a:endParaRPr>
          </a:p>
        </p:txBody>
      </p:sp>
      <p:sp>
        <p:nvSpPr>
          <p:cNvPr id="25638" name="Text Box 44"/>
          <p:cNvSpPr txBox="1">
            <a:spLocks noChangeArrowheads="1"/>
          </p:cNvSpPr>
          <p:nvPr/>
        </p:nvSpPr>
        <p:spPr bwMode="auto">
          <a:xfrm>
            <a:off x="2894013" y="3646917"/>
            <a:ext cx="1633537"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1400" b="1">
                <a:solidFill>
                  <a:srgbClr val="0000FF"/>
                </a:solidFill>
                <a:latin typeface="Times New Roman" pitchFamily="18" charset="0"/>
                <a:cs typeface="Times New Roman" pitchFamily="18" charset="0"/>
              </a:rPr>
              <a:t>(arrested at meta-</a:t>
            </a:r>
          </a:p>
          <a:p>
            <a:pPr algn="ctr" rtl="0">
              <a:lnSpc>
                <a:spcPct val="90000"/>
              </a:lnSpc>
            </a:pPr>
            <a:r>
              <a:rPr lang="en-US" sz="1400" b="1">
                <a:solidFill>
                  <a:srgbClr val="0000FF"/>
                </a:solidFill>
                <a:latin typeface="Times New Roman" pitchFamily="18" charset="0"/>
                <a:cs typeface="Times New Roman" pitchFamily="18" charset="0"/>
              </a:rPr>
              <a:t>phase of Meiosis II;</a:t>
            </a:r>
          </a:p>
          <a:p>
            <a:pPr algn="ctr" rtl="0">
              <a:lnSpc>
                <a:spcPct val="90000"/>
              </a:lnSpc>
            </a:pPr>
            <a:r>
              <a:rPr lang="en-US" sz="1400" b="1">
                <a:solidFill>
                  <a:srgbClr val="0000FF"/>
                </a:solidFill>
                <a:latin typeface="Times New Roman" pitchFamily="18" charset="0"/>
                <a:cs typeface="Times New Roman" pitchFamily="18" charset="0"/>
              </a:rPr>
              <a:t>released from ovary)</a:t>
            </a:r>
          </a:p>
        </p:txBody>
      </p:sp>
      <p:sp>
        <p:nvSpPr>
          <p:cNvPr id="25639" name="Text Box 45"/>
          <p:cNvSpPr txBox="1">
            <a:spLocks noChangeArrowheads="1"/>
          </p:cNvSpPr>
          <p:nvPr/>
        </p:nvSpPr>
        <p:spPr bwMode="auto">
          <a:xfrm>
            <a:off x="1895475" y="5672567"/>
            <a:ext cx="6313488"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b="1" dirty="0" err="1">
                <a:solidFill>
                  <a:srgbClr val="8F2170"/>
                </a:solidFill>
                <a:latin typeface="Times New Roman" pitchFamily="18" charset="0"/>
                <a:cs typeface="Times New Roman" pitchFamily="18" charset="0"/>
              </a:rPr>
              <a:t>Oogenesis</a:t>
            </a:r>
            <a:r>
              <a:rPr lang="en-US" b="1" dirty="0">
                <a:solidFill>
                  <a:srgbClr val="8F2170"/>
                </a:solidFill>
                <a:latin typeface="Times New Roman" pitchFamily="18" charset="0"/>
                <a:cs typeface="Times New Roman" pitchFamily="18" charset="0"/>
              </a:rPr>
              <a:t> and the development of an ovarian follicle</a:t>
            </a:r>
          </a:p>
          <a:p>
            <a:pPr algn="ctr">
              <a:lnSpc>
                <a:spcPct val="80000"/>
              </a:lnSpc>
            </a:pPr>
            <a:r>
              <a:rPr lang="ar-SA" b="1" dirty="0">
                <a:solidFill>
                  <a:srgbClr val="8F2170"/>
                </a:solidFill>
                <a:latin typeface="Times New Roman" pitchFamily="18" charset="0"/>
                <a:cs typeface="Times New Roman" pitchFamily="18" charset="0"/>
              </a:rPr>
              <a:t> </a:t>
            </a:r>
            <a:endParaRPr lang="en-US" b="1" dirty="0">
              <a:solidFill>
                <a:srgbClr val="8F2170"/>
              </a:solidFill>
              <a:latin typeface="Times New Roman" pitchFamily="18" charset="0"/>
              <a:cs typeface="Times New Roman" pitchFamily="18" charset="0"/>
            </a:endParaRPr>
          </a:p>
        </p:txBody>
      </p:sp>
      <p:sp>
        <p:nvSpPr>
          <p:cNvPr id="25640" name="Text Box 47"/>
          <p:cNvSpPr txBox="1">
            <a:spLocks noChangeArrowheads="1"/>
          </p:cNvSpPr>
          <p:nvPr/>
        </p:nvSpPr>
        <p:spPr bwMode="auto">
          <a:xfrm>
            <a:off x="2757488" y="4734355"/>
            <a:ext cx="339725" cy="223837"/>
          </a:xfrm>
          <a:prstGeom prst="rect">
            <a:avLst/>
          </a:prstGeom>
          <a:solidFill>
            <a:srgbClr val="F7955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ar-SA" sz="1400" b="1">
                <a:solidFill>
                  <a:srgbClr val="0000FF"/>
                </a:solidFill>
                <a:latin typeface="Times New Roman" pitchFamily="18" charset="0"/>
                <a:cs typeface="Times New Roman" pitchFamily="18" charset="0"/>
              </a:rPr>
              <a:t> </a:t>
            </a:r>
            <a:endParaRPr lang="en-US" sz="1400" b="1">
              <a:solidFill>
                <a:srgbClr val="0000FF"/>
              </a:solidFill>
              <a:latin typeface="Times New Roman" pitchFamily="18" charset="0"/>
              <a:cs typeface="Times New Roman" pitchFamily="18" charset="0"/>
            </a:endParaRPr>
          </a:p>
        </p:txBody>
      </p:sp>
      <p:sp>
        <p:nvSpPr>
          <p:cNvPr id="25643" name="Text Box 50"/>
          <p:cNvSpPr txBox="1">
            <a:spLocks noChangeArrowheads="1"/>
          </p:cNvSpPr>
          <p:nvPr/>
        </p:nvSpPr>
        <p:spPr bwMode="auto">
          <a:xfrm>
            <a:off x="8270875" y="870380"/>
            <a:ext cx="280988" cy="2698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endParaRPr lang="en-GB" sz="1400" b="1">
              <a:solidFill>
                <a:srgbClr val="0000FF"/>
              </a:solidFill>
              <a:latin typeface="Times New Roman" pitchFamily="18" charset="0"/>
              <a:cs typeface="Times New Roman" pitchFamily="18" charset="0"/>
            </a:endParaRPr>
          </a:p>
        </p:txBody>
      </p:sp>
      <p:sp>
        <p:nvSpPr>
          <p:cNvPr id="44" name="Oval 4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18</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6627" name="Line 3"/>
          <p:cNvSpPr>
            <a:spLocks noChangeShapeType="1"/>
          </p:cNvSpPr>
          <p:nvPr/>
        </p:nvSpPr>
        <p:spPr bwMode="auto">
          <a:xfrm>
            <a:off x="182563" y="974001"/>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6628"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6629" name="Rectangle 8"/>
          <p:cNvSpPr>
            <a:spLocks noGrp="1" noChangeArrowheads="1"/>
          </p:cNvSpPr>
          <p:nvPr>
            <p:ph type="title"/>
          </p:nvPr>
        </p:nvSpPr>
        <p:spPr>
          <a:xfrm>
            <a:off x="182563" y="69851"/>
            <a:ext cx="8775700" cy="844550"/>
          </a:xfrm>
        </p:spPr>
        <p:txBody>
          <a:bodyPr/>
          <a:lstStyle/>
          <a:p>
            <a:pPr marL="0" indent="0" algn="ctr" eaLnBrk="1" hangingPunct="1"/>
            <a:r>
              <a:rPr lang="en-US" sz="2800" dirty="0" smtClean="0">
                <a:latin typeface="Times New Roman" pitchFamily="18" charset="0"/>
                <a:cs typeface="Times New Roman" pitchFamily="18" charset="0"/>
              </a:rPr>
              <a:t>  Hormones synchronize cyclic changes in the ovary and uterus</a:t>
            </a:r>
            <a:br>
              <a:rPr lang="en-US" sz="2800" dirty="0" smtClean="0">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 </a:t>
            </a:r>
          </a:p>
        </p:txBody>
      </p:sp>
      <p:sp>
        <p:nvSpPr>
          <p:cNvPr id="26630" name="Rectangle 9"/>
          <p:cNvSpPr>
            <a:spLocks noGrp="1" noChangeArrowheads="1"/>
          </p:cNvSpPr>
          <p:nvPr>
            <p:ph idx="1"/>
          </p:nvPr>
        </p:nvSpPr>
        <p:spPr>
          <a:xfrm>
            <a:off x="286473" y="1198993"/>
            <a:ext cx="8597755" cy="4287407"/>
          </a:xfrm>
        </p:spPr>
        <p:txBody>
          <a:bodyPr/>
          <a:lstStyle/>
          <a:p>
            <a:pPr marL="269875" indent="-269875" eaLnBrk="1" hangingPunct="1"/>
            <a:r>
              <a:rPr lang="en-US" b="1" dirty="0" smtClean="0">
                <a:solidFill>
                  <a:srgbClr val="FF0000"/>
                </a:solidFill>
                <a:latin typeface="Times New Roman" pitchFamily="18" charset="0"/>
                <a:cs typeface="Times New Roman" pitchFamily="18" charset="0"/>
              </a:rPr>
              <a:t>Ovarian and menstrual cycles</a:t>
            </a:r>
            <a:endParaRPr lang="ar-SA" b="1" dirty="0" smtClean="0">
              <a:solidFill>
                <a:srgbClr val="FF0000"/>
              </a:solidFill>
              <a:latin typeface="Times New Roman" pitchFamily="18" charset="0"/>
              <a:cs typeface="Times New Roman" pitchFamily="18" charset="0"/>
            </a:endParaRPr>
          </a:p>
          <a:p>
            <a:pPr marL="633413" indent="-269875" eaLnBrk="1" hangingPunct="1">
              <a:buFont typeface="Wingdings" panose="05000000000000000000" pitchFamily="2" charset="2"/>
              <a:buNone/>
            </a:pPr>
            <a:r>
              <a:rPr lang="en-US" b="1" dirty="0" smtClean="0">
                <a:solidFill>
                  <a:schemeClr val="accent6">
                    <a:lumMod val="50000"/>
                  </a:schemeClr>
                </a:solidFill>
                <a:latin typeface="Times New Roman" pitchFamily="18" charset="0"/>
                <a:cs typeface="Times New Roman" pitchFamily="18" charset="0"/>
              </a:rPr>
              <a:t>Occur about every 28 days </a:t>
            </a:r>
            <a:r>
              <a:rPr lang="ar-SA" b="1" dirty="0" smtClean="0">
                <a:solidFill>
                  <a:schemeClr val="accent6">
                    <a:lumMod val="50000"/>
                  </a:schemeClr>
                </a:solidFill>
                <a:latin typeface="Times New Roman" pitchFamily="18" charset="0"/>
                <a:cs typeface="Times New Roman" pitchFamily="18" charset="0"/>
              </a:rPr>
              <a:t> </a:t>
            </a:r>
          </a:p>
          <a:p>
            <a:pPr marL="404813" indent="11113" eaLnBrk="1" hangingPunct="1">
              <a:buFont typeface="Wingdings" panose="05000000000000000000" pitchFamily="2" charset="2"/>
              <a:buNone/>
            </a:pPr>
            <a:r>
              <a:rPr lang="en-US" b="1" dirty="0" smtClean="0">
                <a:solidFill>
                  <a:srgbClr val="0000FF"/>
                </a:solidFill>
                <a:latin typeface="Times New Roman" pitchFamily="18" charset="0"/>
                <a:cs typeface="Times New Roman" pitchFamily="18" charset="0"/>
              </a:rPr>
              <a:t>Hypothalamus signals the anterior pituitary to secrete </a:t>
            </a:r>
            <a:r>
              <a:rPr lang="en-US" b="1" dirty="0" smtClean="0">
                <a:solidFill>
                  <a:srgbClr val="FF0000"/>
                </a:solidFill>
                <a:latin typeface="Times New Roman" pitchFamily="18" charset="0"/>
                <a:cs typeface="Times New Roman" pitchFamily="18" charset="0"/>
              </a:rPr>
              <a:t>follicle-stimulating hormone (FSH) </a:t>
            </a:r>
            <a:r>
              <a:rPr lang="en-US" b="1" dirty="0" smtClean="0">
                <a:solidFill>
                  <a:srgbClr val="0000FF"/>
                </a:solidFill>
                <a:latin typeface="Times New Roman" pitchFamily="18" charset="0"/>
                <a:cs typeface="Times New Roman" pitchFamily="18" charset="0"/>
              </a:rPr>
              <a:t>and </a:t>
            </a:r>
            <a:r>
              <a:rPr lang="en-US" b="1" dirty="0" err="1" smtClean="0">
                <a:solidFill>
                  <a:srgbClr val="FF0000"/>
                </a:solidFill>
                <a:latin typeface="Times New Roman" pitchFamily="18" charset="0"/>
                <a:cs typeface="Times New Roman" pitchFamily="18" charset="0"/>
              </a:rPr>
              <a:t>leuteinizing</a:t>
            </a:r>
            <a:r>
              <a:rPr lang="en-US" b="1" dirty="0" smtClean="0">
                <a:solidFill>
                  <a:srgbClr val="FF0000"/>
                </a:solidFill>
                <a:latin typeface="Times New Roman" pitchFamily="18" charset="0"/>
                <a:cs typeface="Times New Roman" pitchFamily="18" charset="0"/>
              </a:rPr>
              <a:t> hormone (LH)</a:t>
            </a:r>
            <a:r>
              <a:rPr lang="en-US" b="1" dirty="0" smtClean="0">
                <a:solidFill>
                  <a:srgbClr val="0000FF"/>
                </a:solidFill>
                <a:latin typeface="Times New Roman" pitchFamily="18" charset="0"/>
                <a:cs typeface="Times New Roman" pitchFamily="18" charset="0"/>
              </a:rPr>
              <a:t>, which trigger</a:t>
            </a:r>
            <a:endParaRPr lang="en-US" sz="2800" b="1" dirty="0" smtClean="0">
              <a:solidFill>
                <a:srgbClr val="0000FF"/>
              </a:solidFill>
              <a:latin typeface="Times New Roman" pitchFamily="18" charset="0"/>
              <a:cs typeface="Times New Roman" pitchFamily="18" charset="0"/>
            </a:endParaRPr>
          </a:p>
          <a:p>
            <a:pPr marL="1169988" lvl="2" indent="-271463" eaLnBrk="1" hangingPunct="1">
              <a:buFontTx/>
              <a:buChar char="–"/>
            </a:pPr>
            <a:r>
              <a:rPr lang="en-US" sz="2800" b="1" dirty="0" smtClean="0">
                <a:solidFill>
                  <a:schemeClr val="accent6">
                    <a:lumMod val="50000"/>
                  </a:schemeClr>
                </a:solidFill>
                <a:latin typeface="Times New Roman" pitchFamily="18" charset="0"/>
                <a:cs typeface="Times New Roman" pitchFamily="18" charset="0"/>
              </a:rPr>
              <a:t>Growth of a follicle</a:t>
            </a:r>
          </a:p>
          <a:p>
            <a:pPr marL="1169988" lvl="2" indent="-271463" eaLnBrk="1" hangingPunct="1">
              <a:buFontTx/>
              <a:buChar char="–"/>
            </a:pPr>
            <a:r>
              <a:rPr lang="en-US" sz="2800" b="1" dirty="0" smtClean="0">
                <a:solidFill>
                  <a:schemeClr val="accent6">
                    <a:lumMod val="50000"/>
                  </a:schemeClr>
                </a:solidFill>
                <a:latin typeface="Times New Roman" pitchFamily="18" charset="0"/>
                <a:cs typeface="Times New Roman" pitchFamily="18" charset="0"/>
              </a:rPr>
              <a:t>Ovulation</a:t>
            </a: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19</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935181" y="2371877"/>
            <a:ext cx="7491847" cy="2304031"/>
          </a:xfrm>
          <a:prstGeom prst="rect">
            <a:avLst/>
          </a:prstGeom>
        </p:spPr>
        <p:txBody>
          <a:bodyPr/>
          <a:lstStyle/>
          <a:p>
            <a:pPr marL="0" marR="0" lvl="0" indent="0" algn="ctr" defTabSz="914400" rtl="0" eaLnBrk="1" fontAlgn="base" latinLnBrk="0" hangingPunct="1">
              <a:lnSpc>
                <a:spcPct val="150000"/>
              </a:lnSpc>
              <a:spcBef>
                <a:spcPct val="45000"/>
              </a:spcBef>
              <a:spcAft>
                <a:spcPct val="20000"/>
              </a:spcAft>
              <a:buClr>
                <a:schemeClr val="tx2"/>
              </a:buClr>
              <a:buSzTx/>
              <a:buFont typeface="Wingdings" panose="05000000000000000000" pitchFamily="2" charset="2"/>
              <a:buNone/>
              <a:tabLst/>
              <a:defRPr/>
            </a:pPr>
            <a:r>
              <a:rPr kumimoji="0" lang="en-US" sz="4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ASEXUAL AND SEXUAL REPRODUCTION </a:t>
            </a:r>
          </a:p>
        </p:txBody>
      </p:sp>
      <p:sp>
        <p:nvSpPr>
          <p:cNvPr id="3" name="Line 3"/>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 name="Oval 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a:t>
            </a:r>
            <a:endParaRPr lang="en-US" sz="2700" b="1" kern="0"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8675" name="Line 3"/>
          <p:cNvSpPr>
            <a:spLocks noChangeShapeType="1"/>
          </p:cNvSpPr>
          <p:nvPr/>
        </p:nvSpPr>
        <p:spPr bwMode="auto">
          <a:xfrm>
            <a:off x="182563" y="58694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8676"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8677" name="Rectangle 8"/>
          <p:cNvSpPr>
            <a:spLocks noGrp="1" noChangeArrowheads="1"/>
          </p:cNvSpPr>
          <p:nvPr>
            <p:ph type="title"/>
          </p:nvPr>
        </p:nvSpPr>
        <p:spPr>
          <a:xfrm>
            <a:off x="172172" y="105209"/>
            <a:ext cx="8775700" cy="466292"/>
          </a:xfrm>
        </p:spPr>
        <p:txBody>
          <a:bodyPr/>
          <a:lstStyle/>
          <a:p>
            <a:pPr marL="0" indent="0" algn="ctr" eaLnBrk="1" hangingPunct="1"/>
            <a:r>
              <a:rPr lang="en-US" sz="2400" dirty="0" smtClean="0">
                <a:latin typeface="Times New Roman" pitchFamily="18" charset="0"/>
                <a:cs typeface="Times New Roman" pitchFamily="18" charset="0"/>
              </a:rPr>
              <a:t> Hormones synchronize cyclic changes in the ovary and uterus</a:t>
            </a:r>
            <a:endParaRPr lang="en-US" sz="2400" dirty="0" smtClean="0">
              <a:solidFill>
                <a:srgbClr val="FF0000"/>
              </a:solidFill>
              <a:latin typeface="Times New Roman" pitchFamily="18" charset="0"/>
              <a:cs typeface="Times New Roman" pitchFamily="18" charset="0"/>
            </a:endParaRPr>
          </a:p>
        </p:txBody>
      </p:sp>
      <p:sp>
        <p:nvSpPr>
          <p:cNvPr id="27654" name="Rectangle 9"/>
          <p:cNvSpPr>
            <a:spLocks noGrp="1" noChangeArrowheads="1"/>
          </p:cNvSpPr>
          <p:nvPr>
            <p:ph idx="1"/>
          </p:nvPr>
        </p:nvSpPr>
        <p:spPr>
          <a:xfrm>
            <a:off x="182563" y="853494"/>
            <a:ext cx="8775700" cy="4290002"/>
          </a:xfrm>
        </p:spPr>
        <p:txBody>
          <a:bodyPr/>
          <a:lstStyle/>
          <a:p>
            <a:pPr marL="354013" indent="-354013" eaLnBrk="1" hangingPunct="1">
              <a:lnSpc>
                <a:spcPct val="80000"/>
              </a:lnSpc>
              <a:defRPr/>
            </a:pPr>
            <a:r>
              <a:rPr lang="en-US" b="1" dirty="0" smtClean="0">
                <a:solidFill>
                  <a:srgbClr val="0000FF"/>
                </a:solidFill>
                <a:latin typeface="Times New Roman" pitchFamily="18" charset="0"/>
                <a:cs typeface="Times New Roman" pitchFamily="18" charset="0"/>
              </a:rPr>
              <a:t>After ovulation, </a:t>
            </a:r>
            <a:r>
              <a:rPr lang="en-US" b="1" dirty="0" smtClean="0">
                <a:solidFill>
                  <a:srgbClr val="FF0000"/>
                </a:solidFill>
                <a:latin typeface="Times New Roman" pitchFamily="18" charset="0"/>
                <a:cs typeface="Times New Roman" pitchFamily="18" charset="0"/>
              </a:rPr>
              <a:t>empty ovarian follicle </a:t>
            </a:r>
            <a:r>
              <a:rPr lang="en-US" b="1" dirty="0" smtClean="0">
                <a:solidFill>
                  <a:srgbClr val="0000FF"/>
                </a:solidFill>
                <a:latin typeface="Times New Roman" pitchFamily="18" charset="0"/>
                <a:cs typeface="Times New Roman" pitchFamily="18" charset="0"/>
              </a:rPr>
              <a:t>becomes</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corpus </a:t>
            </a:r>
            <a:r>
              <a:rPr lang="en-US" b="1" dirty="0" err="1" smtClean="0">
                <a:solidFill>
                  <a:srgbClr val="FF0000"/>
                </a:solidFill>
                <a:latin typeface="Times New Roman" pitchFamily="18" charset="0"/>
                <a:cs typeface="Times New Roman" pitchFamily="18" charset="0"/>
              </a:rPr>
              <a:t>luteum</a:t>
            </a:r>
            <a:endParaRPr lang="en-US" b="1" dirty="0" smtClean="0">
              <a:solidFill>
                <a:srgbClr val="FF0000"/>
              </a:solidFill>
              <a:latin typeface="Times New Roman" pitchFamily="18" charset="0"/>
              <a:cs typeface="Times New Roman" pitchFamily="18" charset="0"/>
            </a:endParaRPr>
          </a:p>
          <a:p>
            <a:pPr marL="354013" indent="-354013" eaLnBrk="1" hangingPunct="1">
              <a:lnSpc>
                <a:spcPct val="80000"/>
              </a:lnSpc>
              <a:defRPr/>
            </a:pPr>
            <a:r>
              <a:rPr lang="en-US" b="1" dirty="0" smtClean="0">
                <a:solidFill>
                  <a:srgbClr val="FF0000"/>
                </a:solidFill>
                <a:latin typeface="Times New Roman" pitchFamily="18" charset="0"/>
                <a:cs typeface="Times New Roman" pitchFamily="18" charset="0"/>
              </a:rPr>
              <a:t>Corpus </a:t>
            </a:r>
            <a:r>
              <a:rPr lang="en-US" b="1" dirty="0" err="1" smtClean="0">
                <a:solidFill>
                  <a:srgbClr val="FF0000"/>
                </a:solidFill>
                <a:latin typeface="Times New Roman" pitchFamily="18" charset="0"/>
                <a:cs typeface="Times New Roman" pitchFamily="18" charset="0"/>
              </a:rPr>
              <a:t>luteum</a:t>
            </a:r>
            <a:r>
              <a:rPr lang="en-US" b="1" dirty="0" smtClean="0">
                <a:solidFill>
                  <a:srgbClr val="FF0000"/>
                </a:solidFill>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secretes</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estrogen and progesterone hormones</a:t>
            </a:r>
            <a:r>
              <a:rPr lang="en-US" b="1" dirty="0" smtClean="0">
                <a:solidFill>
                  <a:schemeClr val="accent6">
                    <a:lumMod val="50000"/>
                  </a:schemeClr>
                </a:solidFill>
                <a:latin typeface="Times New Roman" pitchFamily="18" charset="0"/>
                <a:cs typeface="Times New Roman" pitchFamily="18" charset="0"/>
              </a:rPr>
              <a:t>, which</a:t>
            </a:r>
          </a:p>
          <a:p>
            <a:pPr marL="1252538" lvl="1" indent="-457200" eaLnBrk="1" hangingPunct="1">
              <a:lnSpc>
                <a:spcPct val="80000"/>
              </a:lnSpc>
              <a:buFont typeface="+mj-lt"/>
              <a:buAutoNum type="arabicParenR"/>
              <a:defRPr/>
            </a:pPr>
            <a:r>
              <a:rPr lang="en-US" sz="2800" b="1" dirty="0" smtClean="0">
                <a:solidFill>
                  <a:srgbClr val="0000FF"/>
                </a:solidFill>
                <a:latin typeface="Times New Roman" pitchFamily="18" charset="0"/>
                <a:cs typeface="Times New Roman" pitchFamily="18" charset="0"/>
              </a:rPr>
              <a:t>Stimulate the endometrium to thicken</a:t>
            </a:r>
          </a:p>
          <a:p>
            <a:pPr marL="1252538" lvl="1" indent="-457200" eaLnBrk="1" hangingPunct="1">
              <a:lnSpc>
                <a:spcPct val="80000"/>
              </a:lnSpc>
              <a:buFont typeface="+mj-lt"/>
              <a:buAutoNum type="arabicParenR"/>
              <a:defRPr/>
            </a:pPr>
            <a:r>
              <a:rPr lang="en-US" sz="2800" b="1" dirty="0" smtClean="0">
                <a:solidFill>
                  <a:schemeClr val="accent6">
                    <a:lumMod val="50000"/>
                  </a:schemeClr>
                </a:solidFill>
                <a:latin typeface="Times New Roman" pitchFamily="18" charset="0"/>
                <a:cs typeface="Times New Roman" pitchFamily="18" charset="0"/>
              </a:rPr>
              <a:t>Prepare the uterus for implantation of the embryo</a:t>
            </a:r>
          </a:p>
          <a:p>
            <a:pPr marL="1252538" lvl="1" indent="-457200" eaLnBrk="1" hangingPunct="1">
              <a:lnSpc>
                <a:spcPct val="80000"/>
              </a:lnSpc>
              <a:buFont typeface="+mj-lt"/>
              <a:buAutoNum type="arabicParenR"/>
              <a:defRPr/>
            </a:pPr>
            <a:r>
              <a:rPr lang="en-US" sz="2800" b="1" dirty="0" smtClean="0">
                <a:solidFill>
                  <a:srgbClr val="0000FF"/>
                </a:solidFill>
                <a:latin typeface="Times New Roman" pitchFamily="18" charset="0"/>
                <a:cs typeface="Times New Roman" pitchFamily="18" charset="0"/>
              </a:rPr>
              <a:t>Inhibit hypothalamus, reducing FSH and LH secretion</a:t>
            </a:r>
          </a:p>
          <a:p>
            <a:pPr marL="1138238" lvl="1" indent="-342900" algn="r" rtl="1" eaLnBrk="1" hangingPunct="1">
              <a:lnSpc>
                <a:spcPct val="80000"/>
              </a:lnSpc>
              <a:buFont typeface="Wingdings" panose="05000000000000000000" pitchFamily="2" charset="2"/>
              <a:buNone/>
              <a:defRPr/>
            </a:pPr>
            <a:r>
              <a:rPr lang="ar-SA"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20</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29699" name="Line 3"/>
          <p:cNvSpPr>
            <a:spLocks noChangeShapeType="1"/>
          </p:cNvSpPr>
          <p:nvPr/>
        </p:nvSpPr>
        <p:spPr bwMode="auto">
          <a:xfrm>
            <a:off x="182563" y="631679"/>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9700"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29701" name="Rectangle 8"/>
          <p:cNvSpPr>
            <a:spLocks noGrp="1" noChangeArrowheads="1"/>
          </p:cNvSpPr>
          <p:nvPr>
            <p:ph type="title"/>
          </p:nvPr>
        </p:nvSpPr>
        <p:spPr>
          <a:xfrm>
            <a:off x="182563" y="177946"/>
            <a:ext cx="8775700" cy="476682"/>
          </a:xfrm>
        </p:spPr>
        <p:txBody>
          <a:bodyPr/>
          <a:lstStyle/>
          <a:p>
            <a:pPr marL="0" indent="0" algn="ctr" eaLnBrk="1" hangingPunct="1"/>
            <a:r>
              <a:rPr lang="en-US" sz="2400" dirty="0" smtClean="0">
                <a:latin typeface="Times New Roman" pitchFamily="18" charset="0"/>
                <a:cs typeface="Times New Roman" pitchFamily="18" charset="0"/>
              </a:rPr>
              <a:t>  Hormones synchronize cyclic changes in the ovary and uterus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p>
        </p:txBody>
      </p:sp>
      <p:sp>
        <p:nvSpPr>
          <p:cNvPr id="29702" name="Rectangle 9"/>
          <p:cNvSpPr>
            <a:spLocks noGrp="1" noChangeArrowheads="1"/>
          </p:cNvSpPr>
          <p:nvPr>
            <p:ph idx="1"/>
          </p:nvPr>
        </p:nvSpPr>
        <p:spPr>
          <a:xfrm>
            <a:off x="224127" y="780038"/>
            <a:ext cx="8649710" cy="5605462"/>
          </a:xfrm>
        </p:spPr>
        <p:txBody>
          <a:bodyPr/>
          <a:lstStyle/>
          <a:p>
            <a:pPr marL="354013" indent="-354013" eaLnBrk="1" hangingPunct="1">
              <a:spcBef>
                <a:spcPct val="40000"/>
              </a:spcBef>
            </a:pPr>
            <a:r>
              <a:rPr lang="en-US" sz="2600" b="1" dirty="0" smtClean="0">
                <a:solidFill>
                  <a:srgbClr val="C00000"/>
                </a:solidFill>
                <a:latin typeface="Times New Roman" pitchFamily="18" charset="0"/>
                <a:cs typeface="Times New Roman" pitchFamily="18" charset="0"/>
              </a:rPr>
              <a:t>If egg is fertilized  </a:t>
            </a:r>
          </a:p>
          <a:p>
            <a:pPr marL="809625" lvl="1" indent="-276225" eaLnBrk="1" hangingPunct="1">
              <a:spcBef>
                <a:spcPct val="40000"/>
              </a:spcBef>
              <a:buFontTx/>
              <a:buChar char="–"/>
            </a:pPr>
            <a:r>
              <a:rPr lang="en-US" sz="2600" b="1" dirty="0" smtClean="0">
                <a:solidFill>
                  <a:srgbClr val="0000FF"/>
                </a:solidFill>
                <a:latin typeface="Times New Roman" pitchFamily="18" charset="0"/>
                <a:cs typeface="Times New Roman" pitchFamily="18" charset="0"/>
              </a:rPr>
              <a:t>Embryo releases hormones that maintain the uterine lining</a:t>
            </a:r>
          </a:p>
          <a:p>
            <a:pPr marL="809625" lvl="1" indent="-276225" eaLnBrk="1" hangingPunct="1">
              <a:spcBef>
                <a:spcPct val="40000"/>
              </a:spcBef>
              <a:buFontTx/>
              <a:buChar char="–"/>
            </a:pPr>
            <a:r>
              <a:rPr lang="en-US" sz="2600" b="1" dirty="0" smtClean="0">
                <a:solidFill>
                  <a:srgbClr val="FF0000"/>
                </a:solidFill>
                <a:latin typeface="Times New Roman" pitchFamily="18" charset="0"/>
                <a:cs typeface="Times New Roman" pitchFamily="18" charset="0"/>
              </a:rPr>
              <a:t>Menstruation does not occur</a:t>
            </a:r>
          </a:p>
          <a:p>
            <a:pPr marL="354013" indent="-354013" eaLnBrk="1" hangingPunct="1">
              <a:spcBef>
                <a:spcPct val="40000"/>
              </a:spcBef>
            </a:pPr>
            <a:r>
              <a:rPr lang="en-US" sz="2600" b="1" dirty="0" smtClean="0">
                <a:solidFill>
                  <a:srgbClr val="C00000"/>
                </a:solidFill>
                <a:latin typeface="Times New Roman" pitchFamily="18" charset="0"/>
                <a:cs typeface="Times New Roman" pitchFamily="18" charset="0"/>
              </a:rPr>
              <a:t>If egg is not fertilized</a:t>
            </a:r>
          </a:p>
          <a:p>
            <a:pPr marL="809625" lvl="1" indent="-276225" eaLnBrk="1" hangingPunct="1">
              <a:spcBef>
                <a:spcPct val="40000"/>
              </a:spcBef>
              <a:buFontTx/>
              <a:buChar char="–"/>
            </a:pPr>
            <a:r>
              <a:rPr lang="en-US" sz="2600" b="1" dirty="0" smtClean="0">
                <a:solidFill>
                  <a:srgbClr val="0000FF"/>
                </a:solidFill>
                <a:latin typeface="Times New Roman" pitchFamily="18" charset="0"/>
                <a:cs typeface="Times New Roman" pitchFamily="18" charset="0"/>
              </a:rPr>
              <a:t>Drop in LH shuts down corpus </a:t>
            </a:r>
            <a:r>
              <a:rPr lang="en-US" sz="2600" b="1" dirty="0" err="1" smtClean="0">
                <a:solidFill>
                  <a:srgbClr val="0000FF"/>
                </a:solidFill>
                <a:latin typeface="Times New Roman" pitchFamily="18" charset="0"/>
                <a:cs typeface="Times New Roman" pitchFamily="18" charset="0"/>
              </a:rPr>
              <a:t>luteum</a:t>
            </a:r>
            <a:r>
              <a:rPr lang="en-US" sz="2600" b="1" dirty="0" smtClean="0">
                <a:solidFill>
                  <a:srgbClr val="0000FF"/>
                </a:solidFill>
                <a:latin typeface="Times New Roman" pitchFamily="18" charset="0"/>
                <a:cs typeface="Times New Roman" pitchFamily="18" charset="0"/>
              </a:rPr>
              <a:t> and its hormones</a:t>
            </a:r>
          </a:p>
          <a:p>
            <a:pPr marL="809625" lvl="1" indent="-276225" eaLnBrk="1" hangingPunct="1">
              <a:spcBef>
                <a:spcPct val="40000"/>
              </a:spcBef>
              <a:buFontTx/>
              <a:buChar char="–"/>
            </a:pPr>
            <a:r>
              <a:rPr lang="en-US" sz="2600" b="1" dirty="0" smtClean="0">
                <a:solidFill>
                  <a:srgbClr val="FF0000"/>
                </a:solidFill>
                <a:latin typeface="Times New Roman" pitchFamily="18" charset="0"/>
                <a:cs typeface="Times New Roman" pitchFamily="18" charset="0"/>
              </a:rPr>
              <a:t>Menstruation is triggered</a:t>
            </a:r>
          </a:p>
          <a:p>
            <a:pPr marL="809625" lvl="1" indent="-276225" eaLnBrk="1" hangingPunct="1">
              <a:spcBef>
                <a:spcPct val="40000"/>
              </a:spcBef>
              <a:buFontTx/>
              <a:buChar char="–"/>
            </a:pPr>
            <a:r>
              <a:rPr lang="en-US" sz="2600" b="1" dirty="0" smtClean="0">
                <a:solidFill>
                  <a:srgbClr val="0000FF"/>
                </a:solidFill>
                <a:latin typeface="Times New Roman" pitchFamily="18" charset="0"/>
                <a:cs typeface="Times New Roman" pitchFamily="18" charset="0"/>
              </a:rPr>
              <a:t>Hypothalamus and pituitary stimulate development of a new follicle</a:t>
            </a: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21</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0723" name="Line 3"/>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24"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701" name="Rectangle 8"/>
          <p:cNvSpPr>
            <a:spLocks noGrp="1" noChangeArrowheads="1"/>
          </p:cNvSpPr>
          <p:nvPr>
            <p:ph idx="1"/>
          </p:nvPr>
        </p:nvSpPr>
        <p:spPr/>
        <p:txBody>
          <a:bodyPr/>
          <a:lstStyle/>
          <a:p>
            <a:pPr marL="1138238" lvl="1" indent="-342900" eaLnBrk="1" hangingPunct="1">
              <a:lnSpc>
                <a:spcPct val="85000"/>
              </a:lnSpc>
              <a:spcBef>
                <a:spcPct val="20000"/>
              </a:spcBef>
              <a:buFontTx/>
              <a:buChar char="–"/>
              <a:defRPr/>
            </a:pPr>
            <a:endParaRPr lang="en-US" sz="2800" b="1" dirty="0" smtClean="0">
              <a:solidFill>
                <a:srgbClr val="0000FF"/>
              </a:solidFill>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r>
              <a:rPr lang="en-US" sz="2800" b="1" dirty="0" smtClean="0">
                <a:solidFill>
                  <a:srgbClr val="0000FF"/>
                </a:solidFill>
                <a:latin typeface="Times New Roman" pitchFamily="18" charset="0"/>
                <a:cs typeface="Times New Roman" pitchFamily="18" charset="0"/>
              </a:rPr>
              <a:t>Embryonic development begins with </a:t>
            </a:r>
            <a:r>
              <a:rPr lang="en-US" sz="2800" b="1" dirty="0" smtClean="0">
                <a:solidFill>
                  <a:srgbClr val="FF0000"/>
                </a:solidFill>
                <a:latin typeface="Times New Roman" pitchFamily="18" charset="0"/>
                <a:cs typeface="Times New Roman" pitchFamily="18" charset="0"/>
              </a:rPr>
              <a:t>fertilization</a:t>
            </a:r>
            <a:endParaRPr lang="ar-SA" sz="2800" b="1" dirty="0" smtClean="0">
              <a:solidFill>
                <a:srgbClr val="FF0000"/>
              </a:solidFill>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endParaRPr lang="ar-SA" sz="2800" b="1" dirty="0" smtClean="0">
              <a:solidFill>
                <a:srgbClr val="FF0000"/>
              </a:solidFill>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r>
              <a:rPr lang="en-US" sz="2800" b="1" dirty="0" smtClean="0">
                <a:solidFill>
                  <a:srgbClr val="FF0000"/>
                </a:solidFill>
                <a:latin typeface="Times New Roman" pitchFamily="18" charset="0"/>
                <a:cs typeface="Times New Roman" pitchFamily="18" charset="0"/>
              </a:rPr>
              <a:t>Fertilization</a:t>
            </a:r>
            <a:r>
              <a:rPr lang="ar-SA" sz="2800" b="1" dirty="0" smtClean="0">
                <a:latin typeface="Times New Roman" pitchFamily="18" charset="0"/>
                <a:cs typeface="Times New Roman" pitchFamily="18" charset="0"/>
              </a:rPr>
              <a:t> is the</a:t>
            </a:r>
            <a:r>
              <a:rPr lang="en-US" sz="2800" b="1" dirty="0" smtClean="0">
                <a:solidFill>
                  <a:srgbClr val="FF0000"/>
                </a:solidFill>
                <a:latin typeface="Times New Roman" pitchFamily="18" charset="0"/>
                <a:cs typeface="Times New Roman" pitchFamily="18" charset="0"/>
              </a:rPr>
              <a:t> union </a:t>
            </a:r>
            <a:r>
              <a:rPr lang="en-US" sz="2800" b="1" dirty="0" smtClean="0">
                <a:latin typeface="Times New Roman" pitchFamily="18" charset="0"/>
                <a:cs typeface="Times New Roman" pitchFamily="18" charset="0"/>
              </a:rPr>
              <a:t>of </a:t>
            </a:r>
            <a:r>
              <a:rPr lang="en-US" sz="2800" b="1" dirty="0" smtClean="0">
                <a:solidFill>
                  <a:srgbClr val="FF0000"/>
                </a:solidFill>
                <a:latin typeface="Times New Roman" pitchFamily="18" charset="0"/>
                <a:cs typeface="Times New Roman" pitchFamily="18" charset="0"/>
              </a:rPr>
              <a:t>sperm and egg</a:t>
            </a:r>
            <a:r>
              <a:rPr lang="ar-SA" sz="2800" b="1" dirty="0" smtClean="0">
                <a:solidFill>
                  <a:srgbClr val="FF000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to form a diploid zygote</a:t>
            </a:r>
            <a:endParaRPr lang="ar-SA" sz="2800" b="1" dirty="0" smtClean="0">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endParaRPr lang="ar-SA" sz="2800" b="1" dirty="0" smtClean="0">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r>
              <a:rPr lang="en-US" sz="2800" b="1" dirty="0" smtClean="0">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Resulted zygote triggers embryonic development</a:t>
            </a:r>
          </a:p>
          <a:p>
            <a:pPr marL="354013" indent="-354013" eaLnBrk="1" hangingPunct="1">
              <a:lnSpc>
                <a:spcPct val="85000"/>
              </a:lnSpc>
              <a:spcBef>
                <a:spcPct val="20000"/>
              </a:spcBef>
              <a:defRPr/>
            </a:pPr>
            <a:endParaRPr lang="en-US" b="1" dirty="0" smtClean="0">
              <a:latin typeface="Times New Roman" pitchFamily="18" charset="0"/>
              <a:cs typeface="Times New Roman" pitchFamily="18" charset="0"/>
            </a:endParaRPr>
          </a:p>
          <a:p>
            <a:pPr marL="1138238" lvl="1" indent="-342900" eaLnBrk="1" hangingPunct="1">
              <a:lnSpc>
                <a:spcPct val="85000"/>
              </a:lnSpc>
              <a:spcBef>
                <a:spcPct val="20000"/>
              </a:spcBef>
              <a:buFont typeface="Wingdings" panose="05000000000000000000" pitchFamily="2" charset="2"/>
              <a:buNone/>
              <a:defRPr/>
            </a:pPr>
            <a:endParaRPr lang="en-US" sz="2800" b="1" dirty="0" smtClean="0">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endParaRPr lang="en-US" sz="2800" b="1" dirty="0" smtClean="0">
              <a:latin typeface="Times New Roman" pitchFamily="18" charset="0"/>
              <a:cs typeface="Times New Roman" pitchFamily="18" charset="0"/>
            </a:endParaRPr>
          </a:p>
          <a:p>
            <a:pPr marL="1138238" lvl="1" indent="-342900" eaLnBrk="1" hangingPunct="1">
              <a:lnSpc>
                <a:spcPct val="85000"/>
              </a:lnSpc>
              <a:spcBef>
                <a:spcPct val="20000"/>
              </a:spcBef>
              <a:buFontTx/>
              <a:buChar char="–"/>
              <a:defRPr/>
            </a:pPr>
            <a:endParaRPr lang="en-US" sz="2800" b="1" dirty="0" smtClean="0">
              <a:latin typeface="Times New Roman" pitchFamily="18" charset="0"/>
              <a:cs typeface="Times New Roman" pitchFamily="18" charset="0"/>
            </a:endParaRPr>
          </a:p>
          <a:p>
            <a:pPr marL="0" indent="0" algn="ctr" eaLnBrk="1" hangingPunct="1">
              <a:buFont typeface="Wingdings" panose="05000000000000000000" pitchFamily="2" charset="2"/>
              <a:buNone/>
              <a:defRPr/>
            </a:pPr>
            <a:r>
              <a:rPr lang="ar-SA" b="1" dirty="0" smtClean="0">
                <a:solidFill>
                  <a:srgbClr val="FF0000"/>
                </a:solidFill>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22</a:t>
            </a:r>
            <a:endParaRPr lang="en-US" sz="2700" b="1" kern="0" dirty="0">
              <a:solidFill>
                <a:srgbClr val="0033CC"/>
              </a:solidFill>
              <a:latin typeface="Times New Roman" pitchFamily="18" charset="0"/>
              <a:cs typeface="Times New Roman" pitchFamily="18" charset="0"/>
            </a:endParaRPr>
          </a:p>
        </p:txBody>
      </p:sp>
      <p:sp>
        <p:nvSpPr>
          <p:cNvPr id="2" name="Rectangle 1"/>
          <p:cNvSpPr/>
          <p:nvPr/>
        </p:nvSpPr>
        <p:spPr>
          <a:xfrm>
            <a:off x="2568102" y="322562"/>
            <a:ext cx="4004622" cy="523220"/>
          </a:xfrm>
          <a:prstGeom prst="rect">
            <a:avLst/>
          </a:prstGeom>
        </p:spPr>
        <p:txBody>
          <a:bodyPr wrap="none">
            <a:spAutoFit/>
          </a:bodyPr>
          <a:lstStyle/>
          <a:p>
            <a:pPr marL="0" indent="0" algn="ctr" eaLnBrk="1" hangingPunct="1">
              <a:buFont typeface="Wingdings" panose="05000000000000000000" pitchFamily="2" charset="2"/>
              <a:buNone/>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Embryonic Development</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1747" name="Line 3"/>
          <p:cNvSpPr>
            <a:spLocks noChangeShapeType="1"/>
          </p:cNvSpPr>
          <p:nvPr/>
        </p:nvSpPr>
        <p:spPr bwMode="auto">
          <a:xfrm>
            <a:off x="190500" y="667326"/>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48"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49" name="Rectangle 8"/>
          <p:cNvSpPr>
            <a:spLocks noGrp="1" noChangeArrowheads="1"/>
          </p:cNvSpPr>
          <p:nvPr>
            <p:ph type="title"/>
          </p:nvPr>
        </p:nvSpPr>
        <p:spPr>
          <a:xfrm>
            <a:off x="177800" y="79375"/>
            <a:ext cx="8775700" cy="460952"/>
          </a:xfrm>
        </p:spPr>
        <p:txBody>
          <a:bodyPr/>
          <a:lstStyle/>
          <a:p>
            <a:pPr marL="0" indent="0" algn="ctr" eaLnBrk="1" hangingPunct="1"/>
            <a:r>
              <a:rPr lang="ar-SA" sz="2800" dirty="0" smtClean="0">
                <a:latin typeface="Times New Roman" pitchFamily="18" charset="0"/>
                <a:cs typeface="Times New Roman" pitchFamily="18" charset="0"/>
              </a:rPr>
              <a:t>Fertilization</a:t>
            </a:r>
            <a:r>
              <a:rPr lang="ar-SA" sz="2800" dirty="0" smtClean="0">
                <a:solidFill>
                  <a:srgbClr val="FF0000"/>
                </a:solidFill>
                <a:latin typeface="Times New Roman" pitchFamily="18" charset="0"/>
                <a:cs typeface="Times New Roman" pitchFamily="18" charset="0"/>
              </a:rPr>
              <a:t/>
            </a:r>
            <a:br>
              <a:rPr lang="ar-SA" sz="2800" dirty="0" smtClean="0">
                <a:solidFill>
                  <a:srgbClr val="FF0000"/>
                </a:solidFill>
                <a:latin typeface="Times New Roman" pitchFamily="18" charset="0"/>
                <a:cs typeface="Times New Roman" pitchFamily="18" charset="0"/>
              </a:rPr>
            </a:br>
            <a:r>
              <a:rPr lang="ar-SA" sz="2800" dirty="0" smtClean="0">
                <a:solidFill>
                  <a:srgbClr val="FF0000"/>
                </a:solidFill>
                <a:latin typeface="Times New Roman" pitchFamily="18" charset="0"/>
                <a:cs typeface="Times New Roman" pitchFamily="18" charset="0"/>
              </a:rPr>
              <a:t/>
            </a:r>
            <a:br>
              <a:rPr lang="ar-SA" sz="2800" dirty="0" smtClean="0">
                <a:solidFill>
                  <a:srgbClr val="FF0000"/>
                </a:solidFill>
                <a:latin typeface="Times New Roman" pitchFamily="18" charset="0"/>
                <a:cs typeface="Times New Roman" pitchFamily="18" charset="0"/>
              </a:rPr>
            </a:br>
            <a:r>
              <a:rPr lang="ar-SA" sz="2800" dirty="0" smtClean="0">
                <a:solidFill>
                  <a:srgbClr val="FF0000"/>
                </a:solidFill>
                <a:latin typeface="Times New Roman" pitchFamily="18" charset="0"/>
                <a:cs typeface="Times New Roman" pitchFamily="18" charset="0"/>
              </a:rPr>
              <a:t>Sperm adaptation</a:t>
            </a:r>
            <a:r>
              <a:rPr lang="en-US" sz="2800" dirty="0" smtClean="0">
                <a:solidFill>
                  <a:srgbClr val="FF0000"/>
                </a:solidFill>
                <a:latin typeface="Times New Roman" pitchFamily="18" charset="0"/>
                <a:cs typeface="Times New Roman" pitchFamily="18" charset="0"/>
              </a:rPr>
              <a:t/>
            </a:r>
            <a:br>
              <a:rPr lang="en-US" sz="2800" dirty="0" smtClean="0">
                <a:solidFill>
                  <a:srgbClr val="FF0000"/>
                </a:solidFill>
                <a:latin typeface="Times New Roman" pitchFamily="18" charset="0"/>
                <a:cs typeface="Times New Roman" pitchFamily="18" charset="0"/>
              </a:rPr>
            </a:br>
            <a:r>
              <a:rPr lang="ar-SA" sz="2800" dirty="0" smtClean="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p:txBody>
      </p:sp>
      <p:sp>
        <p:nvSpPr>
          <p:cNvPr id="31750" name="Rectangle 11"/>
          <p:cNvSpPr>
            <a:spLocks noChangeArrowheads="1"/>
          </p:cNvSpPr>
          <p:nvPr/>
        </p:nvSpPr>
        <p:spPr bwMode="auto">
          <a:xfrm>
            <a:off x="297443" y="1519383"/>
            <a:ext cx="8597178" cy="4056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eaLnBrk="1" hangingPunct="1">
              <a:lnSpc>
                <a:spcPct val="85000"/>
              </a:lnSpc>
              <a:spcBef>
                <a:spcPct val="20000"/>
              </a:spcBef>
              <a:spcAft>
                <a:spcPct val="20000"/>
              </a:spcAft>
              <a:buClr>
                <a:schemeClr val="tx2"/>
              </a:buClr>
            </a:pPr>
            <a:r>
              <a:rPr lang="en-US" sz="2800" b="1" dirty="0">
                <a:solidFill>
                  <a:srgbClr val="0000FF"/>
                </a:solidFill>
                <a:latin typeface="Times New Roman" pitchFamily="18" charset="0"/>
                <a:cs typeface="Times New Roman" pitchFamily="18" charset="0"/>
              </a:rPr>
              <a:t>Sperm are adapted to reach and fertilize an egg</a:t>
            </a:r>
            <a:endParaRPr lang="ar-SA" sz="2800" b="1" dirty="0">
              <a:solidFill>
                <a:srgbClr val="0000FF"/>
              </a:solidFill>
              <a:latin typeface="Times New Roman" pitchFamily="18" charset="0"/>
              <a:cs typeface="Times New Roman" pitchFamily="18" charset="0"/>
            </a:endParaRPr>
          </a:p>
          <a:p>
            <a:pPr algn="l" rtl="0" eaLnBrk="1" hangingPunct="1">
              <a:lnSpc>
                <a:spcPct val="85000"/>
              </a:lnSpc>
              <a:spcBef>
                <a:spcPct val="20000"/>
              </a:spcBef>
              <a:spcAft>
                <a:spcPct val="20000"/>
              </a:spcAft>
              <a:buClr>
                <a:schemeClr val="tx2"/>
              </a:buClr>
            </a:pPr>
            <a:endParaRPr lang="en-US" sz="2800" b="1" dirty="0">
              <a:latin typeface="Times New Roman" pitchFamily="18" charset="0"/>
              <a:cs typeface="Times New Roman" pitchFamily="18" charset="0"/>
            </a:endParaRPr>
          </a:p>
          <a:p>
            <a:pPr algn="l" rtl="0" eaLnBrk="1" hangingPunct="1">
              <a:lnSpc>
                <a:spcPct val="85000"/>
              </a:lnSpc>
              <a:spcBef>
                <a:spcPct val="20000"/>
              </a:spcBef>
              <a:spcAft>
                <a:spcPct val="20000"/>
              </a:spcAft>
              <a:buClr>
                <a:schemeClr val="tx2"/>
              </a:buClr>
              <a:buFont typeface="Wingdings" panose="05000000000000000000" pitchFamily="2" charset="2"/>
              <a:buChar char="§"/>
            </a:pPr>
            <a:r>
              <a:rPr lang="en-US" sz="2800" b="1" dirty="0">
                <a:solidFill>
                  <a:srgbClr val="FF0000"/>
                </a:solidFill>
                <a:latin typeface="Times New Roman" pitchFamily="18" charset="0"/>
                <a:cs typeface="Times New Roman" pitchFamily="18" charset="0"/>
              </a:rPr>
              <a:t>Streamlined shape moves more easily through fluids</a:t>
            </a:r>
            <a:endParaRPr lang="ar-SA" sz="2800" b="1" dirty="0">
              <a:solidFill>
                <a:srgbClr val="FF0000"/>
              </a:solidFill>
              <a:latin typeface="Times New Roman" pitchFamily="18" charset="0"/>
              <a:cs typeface="Times New Roman" pitchFamily="18" charset="0"/>
            </a:endParaRPr>
          </a:p>
          <a:p>
            <a:pPr algn="l" rtl="0" eaLnBrk="1" hangingPunct="1">
              <a:lnSpc>
                <a:spcPct val="85000"/>
              </a:lnSpc>
              <a:spcBef>
                <a:spcPct val="20000"/>
              </a:spcBef>
              <a:spcAft>
                <a:spcPct val="20000"/>
              </a:spcAft>
              <a:buClr>
                <a:schemeClr val="tx2"/>
              </a:buClr>
              <a:buFont typeface="Wingdings" panose="05000000000000000000" pitchFamily="2" charset="2"/>
              <a:buChar char="§"/>
            </a:pPr>
            <a:endParaRPr lang="ar-SA" sz="2800" b="1" dirty="0">
              <a:latin typeface="Times New Roman" pitchFamily="18" charset="0"/>
              <a:cs typeface="Times New Roman" pitchFamily="18" charset="0"/>
            </a:endParaRPr>
          </a:p>
          <a:p>
            <a:pPr algn="l" rtl="0" eaLnBrk="1" hangingPunct="1">
              <a:lnSpc>
                <a:spcPct val="85000"/>
              </a:lnSpc>
              <a:spcBef>
                <a:spcPct val="20000"/>
              </a:spcBef>
              <a:spcAft>
                <a:spcPct val="20000"/>
              </a:spcAft>
              <a:buClr>
                <a:schemeClr val="tx2"/>
              </a:buClr>
              <a:buFont typeface="Wingdings" panose="05000000000000000000" pitchFamily="2" charset="2"/>
              <a:buChar char="§"/>
            </a:pPr>
            <a:r>
              <a:rPr lang="en-US" sz="2800" b="1" dirty="0">
                <a:solidFill>
                  <a:srgbClr val="0000FF"/>
                </a:solidFill>
                <a:latin typeface="Times New Roman" pitchFamily="18" charset="0"/>
                <a:cs typeface="Times New Roman" pitchFamily="18" charset="0"/>
              </a:rPr>
              <a:t>Many mitochondria provide ATP for tail movements</a:t>
            </a:r>
            <a:endParaRPr lang="ar-SA" sz="2800" b="1" dirty="0">
              <a:solidFill>
                <a:srgbClr val="0000FF"/>
              </a:solidFill>
              <a:latin typeface="Times New Roman" pitchFamily="18" charset="0"/>
              <a:cs typeface="Times New Roman" pitchFamily="18" charset="0"/>
            </a:endParaRPr>
          </a:p>
          <a:p>
            <a:pPr algn="l" rtl="0" eaLnBrk="1" hangingPunct="1">
              <a:lnSpc>
                <a:spcPct val="85000"/>
              </a:lnSpc>
              <a:spcBef>
                <a:spcPct val="20000"/>
              </a:spcBef>
              <a:spcAft>
                <a:spcPct val="20000"/>
              </a:spcAft>
              <a:buClr>
                <a:schemeClr val="tx2"/>
              </a:buClr>
              <a:buFont typeface="Wingdings" panose="05000000000000000000" pitchFamily="2" charset="2"/>
              <a:buChar char="§"/>
            </a:pPr>
            <a:endParaRPr lang="ar-SA" sz="2800" b="1" dirty="0">
              <a:latin typeface="Times New Roman" pitchFamily="18" charset="0"/>
              <a:cs typeface="Times New Roman" pitchFamily="18" charset="0"/>
            </a:endParaRPr>
          </a:p>
          <a:p>
            <a:pPr algn="l" rtl="0" eaLnBrk="1" hangingPunct="1">
              <a:lnSpc>
                <a:spcPct val="85000"/>
              </a:lnSpc>
              <a:spcBef>
                <a:spcPct val="20000"/>
              </a:spcBef>
              <a:spcAft>
                <a:spcPct val="20000"/>
              </a:spcAft>
              <a:buClr>
                <a:schemeClr val="tx2"/>
              </a:buClr>
              <a:buFont typeface="Wingdings" panose="05000000000000000000" pitchFamily="2" charset="2"/>
              <a:buChar char="§"/>
            </a:pPr>
            <a:r>
              <a:rPr lang="en-US" sz="2800" b="1" dirty="0">
                <a:solidFill>
                  <a:srgbClr val="FF0000"/>
                </a:solidFill>
                <a:latin typeface="Times New Roman" pitchFamily="18" charset="0"/>
                <a:cs typeface="Times New Roman" pitchFamily="18" charset="0"/>
              </a:rPr>
              <a:t>Head contains a haploid nucleus Tipped with an acrosome containing penetrating enzymes</a:t>
            </a:r>
          </a:p>
        </p:txBody>
      </p:sp>
      <p:sp>
        <p:nvSpPr>
          <p:cNvPr id="8" name="Oval 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23</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27_09bHumanSpermCell-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863" y="842963"/>
            <a:ext cx="8548687" cy="517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Text Box 9"/>
          <p:cNvSpPr txBox="1">
            <a:spLocks noChangeArrowheads="1"/>
          </p:cNvSpPr>
          <p:nvPr/>
        </p:nvSpPr>
        <p:spPr bwMode="auto">
          <a:xfrm>
            <a:off x="277813" y="3028950"/>
            <a:ext cx="598487"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a:solidFill>
                  <a:srgbClr val="0000FF"/>
                </a:solidFill>
                <a:latin typeface="Times New Roman" pitchFamily="18" charset="0"/>
                <a:cs typeface="Times New Roman" pitchFamily="18" charset="0"/>
              </a:rPr>
              <a:t>Tail</a:t>
            </a:r>
          </a:p>
          <a:p>
            <a:pPr algn="ctr" rtl="0">
              <a:lnSpc>
                <a:spcPct val="90000"/>
              </a:lnSpc>
            </a:pP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32772" name="Text Box 10"/>
          <p:cNvSpPr txBox="1">
            <a:spLocks noChangeArrowheads="1"/>
          </p:cNvSpPr>
          <p:nvPr/>
        </p:nvSpPr>
        <p:spPr bwMode="auto">
          <a:xfrm>
            <a:off x="1606550" y="1196975"/>
            <a:ext cx="271462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a:solidFill>
                  <a:srgbClr val="0000FF"/>
                </a:solidFill>
                <a:latin typeface="Times New Roman" pitchFamily="18" charset="0"/>
                <a:cs typeface="Times New Roman" pitchFamily="18" charset="0"/>
              </a:rPr>
              <a:t>Plasma membrane</a:t>
            </a:r>
          </a:p>
          <a:p>
            <a:pPr algn="ctr" rtl="0">
              <a:lnSpc>
                <a:spcPct val="90000"/>
              </a:lnSpc>
            </a:pP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32773" name="Text Box 11"/>
          <p:cNvSpPr txBox="1">
            <a:spLocks noChangeArrowheads="1"/>
          </p:cNvSpPr>
          <p:nvPr/>
        </p:nvSpPr>
        <p:spPr bwMode="auto">
          <a:xfrm>
            <a:off x="4754563" y="1414463"/>
            <a:ext cx="1901825"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a:solidFill>
                  <a:srgbClr val="0000FF"/>
                </a:solidFill>
                <a:latin typeface="Times New Roman" pitchFamily="18" charset="0"/>
                <a:cs typeface="Times New Roman" pitchFamily="18" charset="0"/>
              </a:rPr>
              <a:t>Middle piece</a:t>
            </a:r>
          </a:p>
          <a:p>
            <a:pPr algn="ctr" rtl="0">
              <a:lnSpc>
                <a:spcPct val="90000"/>
              </a:lnSpc>
            </a:pPr>
            <a:r>
              <a:rPr lang="en-US" b="1">
                <a:solidFill>
                  <a:srgbClr val="0000FF"/>
                </a:solidFill>
                <a:latin typeface="Times New Roman" pitchFamily="18" charset="0"/>
                <a:cs typeface="Times New Roman" pitchFamily="18" charset="0"/>
              </a:rPr>
              <a:t> </a:t>
            </a:r>
          </a:p>
        </p:txBody>
      </p:sp>
      <p:sp>
        <p:nvSpPr>
          <p:cNvPr id="32774" name="Text Box 12"/>
          <p:cNvSpPr txBox="1">
            <a:spLocks noChangeArrowheads="1"/>
          </p:cNvSpPr>
          <p:nvPr/>
        </p:nvSpPr>
        <p:spPr bwMode="auto">
          <a:xfrm>
            <a:off x="6120970" y="821751"/>
            <a:ext cx="1276350" cy="29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dirty="0" smtClean="0">
                <a:solidFill>
                  <a:srgbClr val="0000FF"/>
                </a:solidFill>
                <a:latin typeface="Times New Roman" pitchFamily="18" charset="0"/>
                <a:cs typeface="Times New Roman" pitchFamily="18" charset="0"/>
              </a:rPr>
              <a:t>Neck </a:t>
            </a:r>
            <a:endParaRPr lang="en-US" b="1" dirty="0">
              <a:solidFill>
                <a:srgbClr val="0000FF"/>
              </a:solidFill>
              <a:latin typeface="Times New Roman" pitchFamily="18" charset="0"/>
              <a:cs typeface="Times New Roman" pitchFamily="18" charset="0"/>
            </a:endParaRPr>
          </a:p>
        </p:txBody>
      </p:sp>
      <p:sp>
        <p:nvSpPr>
          <p:cNvPr id="32775" name="Text Box 13"/>
          <p:cNvSpPr txBox="1">
            <a:spLocks noChangeArrowheads="1"/>
          </p:cNvSpPr>
          <p:nvPr/>
        </p:nvSpPr>
        <p:spPr bwMode="auto">
          <a:xfrm>
            <a:off x="7254875" y="1336675"/>
            <a:ext cx="76835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b="1">
                <a:solidFill>
                  <a:srgbClr val="0000FF"/>
                </a:solidFill>
                <a:latin typeface="Times New Roman" pitchFamily="18" charset="0"/>
                <a:cs typeface="Times New Roman" pitchFamily="18" charset="0"/>
              </a:rPr>
              <a:t>Head</a:t>
            </a:r>
          </a:p>
          <a:p>
            <a:pPr algn="l" rtl="0">
              <a:lnSpc>
                <a:spcPct val="90000"/>
              </a:lnSpc>
            </a:pP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32776" name="Text Box 14"/>
          <p:cNvSpPr txBox="1">
            <a:spLocks noChangeArrowheads="1"/>
          </p:cNvSpPr>
          <p:nvPr/>
        </p:nvSpPr>
        <p:spPr bwMode="auto">
          <a:xfrm>
            <a:off x="4740275" y="3630613"/>
            <a:ext cx="2132013" cy="95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Mitochondrion</a:t>
            </a:r>
          </a:p>
          <a:p>
            <a:pPr algn="ctr" rtl="0">
              <a:lnSpc>
                <a:spcPct val="90000"/>
              </a:lnSpc>
            </a:pPr>
            <a:r>
              <a:rPr lang="en-US" sz="2000" b="1">
                <a:solidFill>
                  <a:srgbClr val="0000FF"/>
                </a:solidFill>
                <a:latin typeface="Times New Roman" pitchFamily="18" charset="0"/>
                <a:cs typeface="Times New Roman" pitchFamily="18" charset="0"/>
              </a:rPr>
              <a:t>(spiral shape)</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2777" name="Text Box 15"/>
          <p:cNvSpPr txBox="1">
            <a:spLocks noChangeArrowheads="1"/>
          </p:cNvSpPr>
          <p:nvPr/>
        </p:nvSpPr>
        <p:spPr bwMode="auto">
          <a:xfrm>
            <a:off x="6694488" y="4243388"/>
            <a:ext cx="1192212"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b="1">
                <a:solidFill>
                  <a:srgbClr val="0000FF"/>
                </a:solidFill>
                <a:latin typeface="Times New Roman" pitchFamily="18" charset="0"/>
                <a:cs typeface="Times New Roman" pitchFamily="18" charset="0"/>
              </a:rPr>
              <a:t>Nucleus</a:t>
            </a:r>
          </a:p>
          <a:p>
            <a:pPr algn="ctr" rtl="0">
              <a:lnSpc>
                <a:spcPct val="90000"/>
              </a:lnSpc>
            </a:pPr>
            <a:r>
              <a:rPr lang="en-US" b="1">
                <a:solidFill>
                  <a:srgbClr val="0000FF"/>
                </a:solidFill>
                <a:latin typeface="Times New Roman" pitchFamily="18" charset="0"/>
                <a:cs typeface="Times New Roman" pitchFamily="18" charset="0"/>
              </a:rPr>
              <a:t> </a:t>
            </a:r>
          </a:p>
        </p:txBody>
      </p:sp>
      <p:sp>
        <p:nvSpPr>
          <p:cNvPr id="32778" name="Text Box 16"/>
          <p:cNvSpPr txBox="1">
            <a:spLocks noChangeArrowheads="1"/>
          </p:cNvSpPr>
          <p:nvPr/>
        </p:nvSpPr>
        <p:spPr bwMode="auto">
          <a:xfrm>
            <a:off x="7305675" y="5187950"/>
            <a:ext cx="1530350"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b="1">
                <a:solidFill>
                  <a:srgbClr val="0000FF"/>
                </a:solidFill>
                <a:latin typeface="Times New Roman" pitchFamily="18" charset="0"/>
                <a:cs typeface="Times New Roman" pitchFamily="18" charset="0"/>
              </a:rPr>
              <a:t>Acrosome</a:t>
            </a:r>
          </a:p>
          <a:p>
            <a:pPr algn="l" rtl="0">
              <a:lnSpc>
                <a:spcPct val="90000"/>
              </a:lnSpc>
            </a:pPr>
            <a:r>
              <a:rPr lang="ar-SA" b="1">
                <a:solidFill>
                  <a:srgbClr val="0000FF"/>
                </a:solidFill>
                <a:latin typeface="Times New Roman" pitchFamily="18" charset="0"/>
                <a:cs typeface="Times New Roman" pitchFamily="18" charset="0"/>
              </a:rPr>
              <a:t> </a:t>
            </a:r>
            <a:endParaRPr lang="en-US" b="1">
              <a:solidFill>
                <a:srgbClr val="0000FF"/>
              </a:solidFill>
              <a:latin typeface="Times New Roman" pitchFamily="18" charset="0"/>
              <a:cs typeface="Times New Roman" pitchFamily="18" charset="0"/>
            </a:endParaRPr>
          </a:p>
        </p:txBody>
      </p:sp>
      <p:sp>
        <p:nvSpPr>
          <p:cNvPr id="32779" name="Line 17"/>
          <p:cNvSpPr>
            <a:spLocks noChangeShapeType="1"/>
          </p:cNvSpPr>
          <p:nvPr/>
        </p:nvSpPr>
        <p:spPr bwMode="auto">
          <a:xfrm>
            <a:off x="935038" y="3178175"/>
            <a:ext cx="14224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0" name="Line 18"/>
          <p:cNvSpPr>
            <a:spLocks noChangeShapeType="1"/>
          </p:cNvSpPr>
          <p:nvPr/>
        </p:nvSpPr>
        <p:spPr bwMode="auto">
          <a:xfrm>
            <a:off x="2776538" y="1778000"/>
            <a:ext cx="292100" cy="4714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1" name="Line 19"/>
          <p:cNvSpPr>
            <a:spLocks noChangeShapeType="1"/>
          </p:cNvSpPr>
          <p:nvPr/>
        </p:nvSpPr>
        <p:spPr bwMode="auto">
          <a:xfrm>
            <a:off x="5683250" y="3149600"/>
            <a:ext cx="0" cy="5556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2" name="Line 20"/>
          <p:cNvSpPr>
            <a:spLocks noChangeShapeType="1"/>
          </p:cNvSpPr>
          <p:nvPr/>
        </p:nvSpPr>
        <p:spPr bwMode="auto">
          <a:xfrm flipV="1">
            <a:off x="7134225" y="3346450"/>
            <a:ext cx="295275" cy="9207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3" name="Line 21"/>
          <p:cNvSpPr>
            <a:spLocks noChangeShapeType="1"/>
          </p:cNvSpPr>
          <p:nvPr/>
        </p:nvSpPr>
        <p:spPr bwMode="auto">
          <a:xfrm>
            <a:off x="6727825" y="1184275"/>
            <a:ext cx="0" cy="170815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4" name="AutoShape 22"/>
          <p:cNvSpPr>
            <a:spLocks/>
          </p:cNvSpPr>
          <p:nvPr/>
        </p:nvSpPr>
        <p:spPr bwMode="auto">
          <a:xfrm rot="5400000">
            <a:off x="5726112" y="1319213"/>
            <a:ext cx="250825" cy="1619250"/>
          </a:xfrm>
          <a:prstGeom prst="leftBrace">
            <a:avLst>
              <a:gd name="adj1" fmla="val 53797"/>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b="1">
              <a:solidFill>
                <a:srgbClr val="0000FF"/>
              </a:solidFill>
              <a:latin typeface="Times New Roman" pitchFamily="18" charset="0"/>
              <a:cs typeface="Times New Roman" pitchFamily="18" charset="0"/>
            </a:endParaRPr>
          </a:p>
        </p:txBody>
      </p:sp>
      <p:sp>
        <p:nvSpPr>
          <p:cNvPr id="32785" name="AutoShape 23"/>
          <p:cNvSpPr>
            <a:spLocks/>
          </p:cNvSpPr>
          <p:nvPr/>
        </p:nvSpPr>
        <p:spPr bwMode="auto">
          <a:xfrm rot="5400000">
            <a:off x="7505700" y="1377950"/>
            <a:ext cx="250825" cy="1482725"/>
          </a:xfrm>
          <a:prstGeom prst="leftBrace">
            <a:avLst>
              <a:gd name="adj1" fmla="val 49262"/>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b="1">
              <a:solidFill>
                <a:srgbClr val="0000FF"/>
              </a:solidFill>
              <a:latin typeface="Times New Roman" pitchFamily="18" charset="0"/>
              <a:cs typeface="Times New Roman" pitchFamily="18" charset="0"/>
            </a:endParaRPr>
          </a:p>
        </p:txBody>
      </p:sp>
      <p:sp>
        <p:nvSpPr>
          <p:cNvPr id="32786" name="Line 24"/>
          <p:cNvSpPr>
            <a:spLocks noChangeShapeType="1"/>
          </p:cNvSpPr>
          <p:nvPr/>
        </p:nvSpPr>
        <p:spPr bwMode="auto">
          <a:xfrm>
            <a:off x="8150225" y="3179763"/>
            <a:ext cx="0" cy="20018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2787" name="Text Box 25"/>
          <p:cNvSpPr txBox="1">
            <a:spLocks noChangeArrowheads="1"/>
          </p:cNvSpPr>
          <p:nvPr/>
        </p:nvSpPr>
        <p:spPr bwMode="auto">
          <a:xfrm>
            <a:off x="2166072" y="6161235"/>
            <a:ext cx="5037137" cy="44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2800" b="1" dirty="0">
                <a:solidFill>
                  <a:srgbClr val="FF0000"/>
                </a:solidFill>
                <a:latin typeface="Times New Roman" pitchFamily="18" charset="0"/>
                <a:cs typeface="Times New Roman" pitchFamily="18" charset="0"/>
              </a:rPr>
              <a:t>The structure of a human sperm cell</a:t>
            </a:r>
          </a:p>
          <a:p>
            <a:pPr algn="ctr">
              <a:lnSpc>
                <a:spcPct val="80000"/>
              </a:lnSpc>
            </a:pPr>
            <a:r>
              <a:rPr lang="ar-SA" sz="1900" b="1" dirty="0">
                <a:solidFill>
                  <a:srgbClr val="0000FF"/>
                </a:solidFill>
                <a:latin typeface="Times New Roman" pitchFamily="18" charset="0"/>
                <a:cs typeface="Times New Roman" pitchFamily="18" charset="0"/>
              </a:rPr>
              <a:t> </a:t>
            </a:r>
            <a:endParaRPr lang="en-US" sz="1900" b="1" dirty="0">
              <a:solidFill>
                <a:srgbClr val="0000FF"/>
              </a:solidFill>
              <a:latin typeface="Times New Roman" pitchFamily="18" charset="0"/>
              <a:cs typeface="Times New Roman" pitchFamily="18" charset="0"/>
            </a:endParaRPr>
          </a:p>
        </p:txBody>
      </p:sp>
      <p:sp>
        <p:nvSpPr>
          <p:cNvPr id="20" name="Oval 1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00FF"/>
                </a:solidFill>
                <a:latin typeface="Times New Roman" pitchFamily="18" charset="0"/>
                <a:cs typeface="Times New Roman" pitchFamily="18" charset="0"/>
              </a:rPr>
              <a:t>24</a:t>
            </a:r>
            <a:endParaRPr lang="en-US" sz="2700" b="1" kern="0" dirty="0">
              <a:solidFill>
                <a:srgbClr val="0000FF"/>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3795"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798" name="Rectangle 12"/>
          <p:cNvSpPr>
            <a:spLocks noGrp="1" noChangeArrowheads="1"/>
          </p:cNvSpPr>
          <p:nvPr>
            <p:ph type="title"/>
          </p:nvPr>
        </p:nvSpPr>
        <p:spPr>
          <a:xfrm>
            <a:off x="177800" y="42864"/>
            <a:ext cx="8775700" cy="788410"/>
          </a:xfrm>
        </p:spPr>
        <p:txBody>
          <a:bodyPr/>
          <a:lstStyle/>
          <a:p>
            <a:pPr marL="0" indent="0" algn="ctr" eaLnBrk="1" hangingPunct="1"/>
            <a:r>
              <a:rPr lang="en-US" sz="2800" dirty="0" smtClean="0"/>
              <a:t> Fertilization results in a zygote and triggers embryonic development</a:t>
            </a:r>
            <a:br>
              <a:rPr lang="en-US" sz="2800" dirty="0" smtClean="0"/>
            </a:br>
            <a:r>
              <a:rPr lang="en-US" sz="2800" dirty="0" smtClean="0">
                <a:solidFill>
                  <a:srgbClr val="FF0000"/>
                </a:solidFill>
              </a:rPr>
              <a:t> </a:t>
            </a:r>
            <a:endParaRPr lang="en-US" sz="2800" dirty="0" smtClean="0"/>
          </a:p>
        </p:txBody>
      </p:sp>
      <p:sp>
        <p:nvSpPr>
          <p:cNvPr id="33796" name="Rectangle 9"/>
          <p:cNvSpPr>
            <a:spLocks noGrp="1" noChangeArrowheads="1"/>
          </p:cNvSpPr>
          <p:nvPr>
            <p:ph idx="1"/>
          </p:nvPr>
        </p:nvSpPr>
        <p:spPr>
          <a:xfrm>
            <a:off x="431946" y="1166091"/>
            <a:ext cx="8150946" cy="3956627"/>
          </a:xfrm>
        </p:spPr>
        <p:txBody>
          <a:bodyPr/>
          <a:lstStyle/>
          <a:p>
            <a:pPr marL="354013" indent="-354013" eaLnBrk="1" hangingPunct="1">
              <a:spcBef>
                <a:spcPts val="600"/>
              </a:spcBef>
              <a:spcAft>
                <a:spcPts val="0"/>
              </a:spcAft>
            </a:pPr>
            <a:r>
              <a:rPr lang="en-US" b="1" dirty="0" smtClean="0">
                <a:solidFill>
                  <a:srgbClr val="C00000"/>
                </a:solidFill>
                <a:latin typeface="Times New Roman" pitchFamily="18" charset="0"/>
                <a:cs typeface="Times New Roman" pitchFamily="18" charset="0"/>
              </a:rPr>
              <a:t>Fertilization events </a:t>
            </a:r>
            <a:r>
              <a:rPr lang="en-US" b="1" dirty="0" smtClean="0">
                <a:solidFill>
                  <a:srgbClr val="0000FF"/>
                </a:solidFill>
                <a:latin typeface="Times New Roman" pitchFamily="18" charset="0"/>
                <a:cs typeface="Times New Roman" pitchFamily="18" charset="0"/>
              </a:rPr>
              <a:t>                      </a:t>
            </a:r>
          </a:p>
          <a:p>
            <a:pPr marL="809625" lvl="1" indent="-276225" eaLnBrk="1" hangingPunct="1">
              <a:spcBef>
                <a:spcPts val="600"/>
              </a:spcBef>
              <a:spcAft>
                <a:spcPts val="0"/>
              </a:spcAft>
              <a:buFontTx/>
              <a:buChar char="–"/>
            </a:pPr>
            <a:r>
              <a:rPr lang="en-US" sz="2800" b="1" dirty="0" smtClean="0">
                <a:solidFill>
                  <a:srgbClr val="0000FF"/>
                </a:solidFill>
                <a:latin typeface="Times New Roman" pitchFamily="18" charset="0"/>
                <a:cs typeface="Times New Roman" pitchFamily="18" charset="0"/>
              </a:rPr>
              <a:t>Sperm squeeze past follicle cells</a:t>
            </a:r>
          </a:p>
          <a:p>
            <a:pPr marL="809625" lvl="1" indent="-276225" eaLnBrk="1" hangingPunct="1">
              <a:spcBef>
                <a:spcPts val="600"/>
              </a:spcBef>
              <a:spcAft>
                <a:spcPts val="0"/>
              </a:spcAft>
              <a:buFontTx/>
              <a:buChar char="–"/>
            </a:pPr>
            <a:r>
              <a:rPr lang="en-US" sz="2800" b="1" dirty="0" err="1" smtClean="0">
                <a:solidFill>
                  <a:srgbClr val="FF0000"/>
                </a:solidFill>
                <a:latin typeface="Times New Roman" pitchFamily="18" charset="0"/>
                <a:cs typeface="Times New Roman" pitchFamily="18" charset="0"/>
              </a:rPr>
              <a:t>Acrosomal</a:t>
            </a:r>
            <a:r>
              <a:rPr lang="en-US" sz="2800" b="1" dirty="0" smtClean="0">
                <a:solidFill>
                  <a:srgbClr val="FF0000"/>
                </a:solidFill>
                <a:latin typeface="Times New Roman" pitchFamily="18" charset="0"/>
                <a:cs typeface="Times New Roman" pitchFamily="18" charset="0"/>
              </a:rPr>
              <a:t> enzymes pierce egg’s coat</a:t>
            </a:r>
          </a:p>
          <a:p>
            <a:pPr marL="809625" lvl="1" indent="-276225" eaLnBrk="1" hangingPunct="1">
              <a:spcBef>
                <a:spcPts val="600"/>
              </a:spcBef>
              <a:spcAft>
                <a:spcPts val="0"/>
              </a:spcAft>
              <a:buFontTx/>
              <a:buChar char="–"/>
            </a:pPr>
            <a:r>
              <a:rPr lang="en-US" sz="2800" b="1" dirty="0" smtClean="0">
                <a:solidFill>
                  <a:srgbClr val="0000FF"/>
                </a:solidFill>
                <a:latin typeface="Times New Roman" pitchFamily="18" charset="0"/>
                <a:cs typeface="Times New Roman" pitchFamily="18" charset="0"/>
              </a:rPr>
              <a:t>Sperm binds to </a:t>
            </a:r>
            <a:r>
              <a:rPr lang="en-US" sz="2800" b="1" dirty="0" err="1" smtClean="0">
                <a:solidFill>
                  <a:srgbClr val="0000FF"/>
                </a:solidFill>
                <a:latin typeface="Times New Roman" pitchFamily="18" charset="0"/>
                <a:cs typeface="Times New Roman" pitchFamily="18" charset="0"/>
              </a:rPr>
              <a:t>vitelline</a:t>
            </a:r>
            <a:r>
              <a:rPr lang="en-US" sz="2800" b="1" dirty="0" smtClean="0">
                <a:solidFill>
                  <a:srgbClr val="0000FF"/>
                </a:solidFill>
                <a:latin typeface="Times New Roman" pitchFamily="18" charset="0"/>
                <a:cs typeface="Times New Roman" pitchFamily="18" charset="0"/>
              </a:rPr>
              <a:t> layer</a:t>
            </a:r>
          </a:p>
          <a:p>
            <a:pPr marL="809625" lvl="1" indent="-276225" eaLnBrk="1" hangingPunct="1">
              <a:spcBef>
                <a:spcPts val="600"/>
              </a:spcBef>
              <a:spcAft>
                <a:spcPts val="0"/>
              </a:spcAft>
              <a:buFontTx/>
              <a:buChar char="–"/>
            </a:pPr>
            <a:r>
              <a:rPr lang="en-US" sz="2800" b="1" dirty="0" smtClean="0">
                <a:solidFill>
                  <a:srgbClr val="FF0000"/>
                </a:solidFill>
                <a:latin typeface="Times New Roman" pitchFamily="18" charset="0"/>
                <a:cs typeface="Times New Roman" pitchFamily="18" charset="0"/>
              </a:rPr>
              <a:t>Sperm and egg plasma membranes fuse</a:t>
            </a:r>
          </a:p>
          <a:p>
            <a:pPr marL="809625" lvl="1" indent="-276225" eaLnBrk="1" hangingPunct="1">
              <a:spcBef>
                <a:spcPts val="600"/>
              </a:spcBef>
              <a:spcAft>
                <a:spcPts val="0"/>
              </a:spcAft>
              <a:buFontTx/>
              <a:buChar char="–"/>
            </a:pPr>
            <a:r>
              <a:rPr lang="en-US" sz="2800" b="1" dirty="0" smtClean="0">
                <a:solidFill>
                  <a:srgbClr val="0000FF"/>
                </a:solidFill>
                <a:latin typeface="Times New Roman" pitchFamily="18" charset="0"/>
                <a:cs typeface="Times New Roman" pitchFamily="18" charset="0"/>
              </a:rPr>
              <a:t>Egg is stimulated to develop further</a:t>
            </a:r>
          </a:p>
          <a:p>
            <a:pPr marL="809625" lvl="1" indent="-276225" eaLnBrk="1" hangingPunct="1">
              <a:spcBef>
                <a:spcPts val="600"/>
              </a:spcBef>
              <a:spcAft>
                <a:spcPts val="0"/>
              </a:spcAft>
              <a:buFontTx/>
              <a:buChar char="–"/>
            </a:pPr>
            <a:r>
              <a:rPr lang="en-US" sz="2800" b="1" dirty="0" smtClean="0">
                <a:solidFill>
                  <a:srgbClr val="FF0000"/>
                </a:solidFill>
                <a:latin typeface="Times New Roman" pitchFamily="18" charset="0"/>
                <a:cs typeface="Times New Roman" pitchFamily="18" charset="0"/>
              </a:rPr>
              <a:t>Egg and sperm nuclei fuse</a:t>
            </a:r>
          </a:p>
        </p:txBody>
      </p:sp>
      <p:sp>
        <p:nvSpPr>
          <p:cNvPr id="33797" name="Line 11"/>
          <p:cNvSpPr>
            <a:spLocks noChangeShapeType="1"/>
          </p:cNvSpPr>
          <p:nvPr/>
        </p:nvSpPr>
        <p:spPr bwMode="auto">
          <a:xfrm>
            <a:off x="211282" y="923204"/>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25</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27_09cSeaUrcFertilization-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863" y="219075"/>
            <a:ext cx="8548687" cy="657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Text Box 9"/>
          <p:cNvSpPr txBox="1">
            <a:spLocks noChangeArrowheads="1"/>
          </p:cNvSpPr>
          <p:nvPr/>
        </p:nvSpPr>
        <p:spPr bwMode="auto">
          <a:xfrm>
            <a:off x="550863" y="233363"/>
            <a:ext cx="1670050"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The sperm squeezes</a:t>
            </a:r>
          </a:p>
          <a:p>
            <a:pPr algn="l" rtl="0"/>
            <a:r>
              <a:rPr lang="en-US" sz="1600" b="1" dirty="0">
                <a:solidFill>
                  <a:srgbClr val="0000FF"/>
                </a:solidFill>
                <a:latin typeface="Times New Roman" pitchFamily="18" charset="0"/>
                <a:cs typeface="Times New Roman" pitchFamily="18" charset="0"/>
              </a:rPr>
              <a:t>through cells left</a:t>
            </a:r>
          </a:p>
          <a:p>
            <a:pPr algn="l" rtl="0">
              <a:lnSpc>
                <a:spcPct val="90000"/>
              </a:lnSpc>
            </a:pPr>
            <a:r>
              <a:rPr lang="en-US" sz="1600" b="1" dirty="0">
                <a:solidFill>
                  <a:srgbClr val="0000FF"/>
                </a:solidFill>
                <a:latin typeface="Times New Roman" pitchFamily="18" charset="0"/>
                <a:cs typeface="Times New Roman" pitchFamily="18" charset="0"/>
              </a:rPr>
              <a:t>over from the follicle</a:t>
            </a:r>
          </a:p>
        </p:txBody>
      </p:sp>
      <p:sp>
        <p:nvSpPr>
          <p:cNvPr id="34820" name="Oval 10"/>
          <p:cNvSpPr>
            <a:spLocks noChangeArrowheads="1"/>
          </p:cNvSpPr>
          <p:nvPr/>
        </p:nvSpPr>
        <p:spPr bwMode="auto">
          <a:xfrm>
            <a:off x="336550" y="247650"/>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21" name="Oval 11"/>
          <p:cNvSpPr>
            <a:spLocks noChangeArrowheads="1"/>
          </p:cNvSpPr>
          <p:nvPr/>
        </p:nvSpPr>
        <p:spPr bwMode="auto">
          <a:xfrm>
            <a:off x="2398713" y="298450"/>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22" name="Oval 14"/>
          <p:cNvSpPr>
            <a:spLocks noChangeArrowheads="1"/>
          </p:cNvSpPr>
          <p:nvPr/>
        </p:nvSpPr>
        <p:spPr bwMode="auto">
          <a:xfrm>
            <a:off x="6913563" y="1423988"/>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23" name="Oval 15"/>
          <p:cNvSpPr>
            <a:spLocks noChangeArrowheads="1"/>
          </p:cNvSpPr>
          <p:nvPr/>
        </p:nvSpPr>
        <p:spPr bwMode="auto">
          <a:xfrm>
            <a:off x="7581900" y="2147888"/>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24" name="Text Box 16"/>
          <p:cNvSpPr txBox="1">
            <a:spLocks noChangeArrowheads="1"/>
          </p:cNvSpPr>
          <p:nvPr/>
        </p:nvSpPr>
        <p:spPr bwMode="auto">
          <a:xfrm>
            <a:off x="395288" y="279400"/>
            <a:ext cx="90487" cy="14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1</a:t>
            </a:r>
          </a:p>
        </p:txBody>
      </p:sp>
      <p:sp>
        <p:nvSpPr>
          <p:cNvPr id="34825" name="Text Box 17"/>
          <p:cNvSpPr txBox="1">
            <a:spLocks noChangeArrowheads="1"/>
          </p:cNvSpPr>
          <p:nvPr/>
        </p:nvSpPr>
        <p:spPr bwMode="auto">
          <a:xfrm>
            <a:off x="2457450" y="331788"/>
            <a:ext cx="90488" cy="14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2</a:t>
            </a:r>
          </a:p>
        </p:txBody>
      </p:sp>
      <p:sp>
        <p:nvSpPr>
          <p:cNvPr id="34826" name="Text Box 20"/>
          <p:cNvSpPr txBox="1">
            <a:spLocks noChangeArrowheads="1"/>
          </p:cNvSpPr>
          <p:nvPr/>
        </p:nvSpPr>
        <p:spPr bwMode="auto">
          <a:xfrm>
            <a:off x="6967538" y="1455738"/>
            <a:ext cx="90487" cy="14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5</a:t>
            </a:r>
          </a:p>
        </p:txBody>
      </p:sp>
      <p:sp>
        <p:nvSpPr>
          <p:cNvPr id="34827" name="Text Box 21"/>
          <p:cNvSpPr txBox="1">
            <a:spLocks noChangeArrowheads="1"/>
          </p:cNvSpPr>
          <p:nvPr/>
        </p:nvSpPr>
        <p:spPr bwMode="auto">
          <a:xfrm>
            <a:off x="7637463" y="2179638"/>
            <a:ext cx="90487" cy="14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6</a:t>
            </a:r>
          </a:p>
        </p:txBody>
      </p:sp>
      <p:sp>
        <p:nvSpPr>
          <p:cNvPr id="34828" name="Text Box 22"/>
          <p:cNvSpPr txBox="1">
            <a:spLocks noChangeArrowheads="1"/>
          </p:cNvSpPr>
          <p:nvPr/>
        </p:nvSpPr>
        <p:spPr bwMode="auto">
          <a:xfrm>
            <a:off x="2606675" y="284163"/>
            <a:ext cx="1555750" cy="75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The sperm’s</a:t>
            </a:r>
          </a:p>
          <a:p>
            <a:pPr algn="l" rtl="0"/>
            <a:r>
              <a:rPr lang="en-US" sz="1600" b="1" dirty="0" err="1">
                <a:solidFill>
                  <a:srgbClr val="0000FF"/>
                </a:solidFill>
                <a:latin typeface="Times New Roman" pitchFamily="18" charset="0"/>
                <a:cs typeface="Times New Roman" pitchFamily="18" charset="0"/>
              </a:rPr>
              <a:t>acrosomal</a:t>
            </a:r>
            <a:endParaRPr lang="en-US" sz="1600" b="1" dirty="0">
              <a:solidFill>
                <a:srgbClr val="0000FF"/>
              </a:solidFill>
              <a:latin typeface="Times New Roman" pitchFamily="18" charset="0"/>
              <a:cs typeface="Times New Roman" pitchFamily="18" charset="0"/>
            </a:endParaRPr>
          </a:p>
          <a:p>
            <a:pPr algn="l" rtl="0">
              <a:lnSpc>
                <a:spcPct val="90000"/>
              </a:lnSpc>
            </a:pPr>
            <a:r>
              <a:rPr lang="en-US" sz="1600" b="1" dirty="0">
                <a:solidFill>
                  <a:srgbClr val="0000FF"/>
                </a:solidFill>
                <a:latin typeface="Times New Roman" pitchFamily="18" charset="0"/>
                <a:cs typeface="Times New Roman" pitchFamily="18" charset="0"/>
              </a:rPr>
              <a:t>enzymes digest the</a:t>
            </a:r>
          </a:p>
          <a:p>
            <a:pPr algn="l" rtl="0"/>
            <a:r>
              <a:rPr lang="en-US" sz="1600" b="1" dirty="0">
                <a:solidFill>
                  <a:srgbClr val="0000FF"/>
                </a:solidFill>
                <a:latin typeface="Times New Roman" pitchFamily="18" charset="0"/>
                <a:cs typeface="Times New Roman" pitchFamily="18" charset="0"/>
              </a:rPr>
              <a:t>egg’s jelly coat</a:t>
            </a:r>
          </a:p>
        </p:txBody>
      </p:sp>
      <p:sp>
        <p:nvSpPr>
          <p:cNvPr id="34829" name="Text Box 25"/>
          <p:cNvSpPr txBox="1">
            <a:spLocks noChangeArrowheads="1"/>
          </p:cNvSpPr>
          <p:nvPr/>
        </p:nvSpPr>
        <p:spPr bwMode="auto">
          <a:xfrm>
            <a:off x="7115175" y="1406525"/>
            <a:ext cx="1528763"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The sperm nucleus</a:t>
            </a:r>
          </a:p>
          <a:p>
            <a:pPr algn="l" rtl="0"/>
            <a:r>
              <a:rPr lang="en-US" sz="1600" b="1" dirty="0">
                <a:solidFill>
                  <a:srgbClr val="0000FF"/>
                </a:solidFill>
                <a:latin typeface="Times New Roman" pitchFamily="18" charset="0"/>
                <a:cs typeface="Times New Roman" pitchFamily="18" charset="0"/>
              </a:rPr>
              <a:t>enters the egg</a:t>
            </a:r>
          </a:p>
          <a:p>
            <a:pPr algn="l" rtl="0">
              <a:lnSpc>
                <a:spcPct val="90000"/>
              </a:lnSpc>
            </a:pPr>
            <a:r>
              <a:rPr lang="en-US" sz="1600" b="1" dirty="0">
                <a:solidFill>
                  <a:srgbClr val="0000FF"/>
                </a:solidFill>
                <a:latin typeface="Times New Roman" pitchFamily="18" charset="0"/>
                <a:cs typeface="Times New Roman" pitchFamily="18" charset="0"/>
              </a:rPr>
              <a:t>cytoplasm</a:t>
            </a:r>
          </a:p>
        </p:txBody>
      </p:sp>
      <p:sp>
        <p:nvSpPr>
          <p:cNvPr id="34830" name="Text Box 26"/>
          <p:cNvSpPr txBox="1">
            <a:spLocks noChangeArrowheads="1"/>
          </p:cNvSpPr>
          <p:nvPr/>
        </p:nvSpPr>
        <p:spPr bwMode="auto">
          <a:xfrm>
            <a:off x="7783513" y="2125663"/>
            <a:ext cx="1050925"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A fertilization</a:t>
            </a:r>
          </a:p>
          <a:p>
            <a:pPr algn="l" rtl="0">
              <a:lnSpc>
                <a:spcPct val="90000"/>
              </a:lnSpc>
            </a:pPr>
            <a:r>
              <a:rPr lang="en-US" sz="1600" b="1" dirty="0">
                <a:solidFill>
                  <a:srgbClr val="0000FF"/>
                </a:solidFill>
                <a:latin typeface="Times New Roman" pitchFamily="18" charset="0"/>
                <a:cs typeface="Times New Roman" pitchFamily="18" charset="0"/>
              </a:rPr>
              <a:t>envelope</a:t>
            </a:r>
          </a:p>
          <a:p>
            <a:pPr algn="l" rtl="0"/>
            <a:r>
              <a:rPr lang="en-US" sz="1600" b="1" dirty="0">
                <a:solidFill>
                  <a:srgbClr val="0000FF"/>
                </a:solidFill>
                <a:latin typeface="Times New Roman" pitchFamily="18" charset="0"/>
                <a:cs typeface="Times New Roman" pitchFamily="18" charset="0"/>
              </a:rPr>
              <a:t>forms</a:t>
            </a:r>
          </a:p>
        </p:txBody>
      </p:sp>
      <p:sp>
        <p:nvSpPr>
          <p:cNvPr id="34834" name="AutoShape 35"/>
          <p:cNvSpPr>
            <a:spLocks/>
          </p:cNvSpPr>
          <p:nvPr/>
        </p:nvSpPr>
        <p:spPr bwMode="auto">
          <a:xfrm>
            <a:off x="1773238" y="2022475"/>
            <a:ext cx="152400" cy="847725"/>
          </a:xfrm>
          <a:prstGeom prst="rightBrace">
            <a:avLst>
              <a:gd name="adj1" fmla="val 46354"/>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35" name="Text Box 36"/>
          <p:cNvSpPr txBox="1">
            <a:spLocks noChangeArrowheads="1"/>
          </p:cNvSpPr>
          <p:nvPr/>
        </p:nvSpPr>
        <p:spPr bwMode="auto">
          <a:xfrm>
            <a:off x="3351213" y="1558925"/>
            <a:ext cx="871537"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err="1">
                <a:solidFill>
                  <a:srgbClr val="FF0000"/>
                </a:solidFill>
                <a:latin typeface="Times New Roman" pitchFamily="18" charset="0"/>
                <a:cs typeface="Times New Roman" pitchFamily="18" charset="0"/>
              </a:rPr>
              <a:t>Acrosomal</a:t>
            </a:r>
            <a:endParaRPr lang="en-US" sz="1600" b="1" dirty="0">
              <a:solidFill>
                <a:srgbClr val="FF0000"/>
              </a:solidFill>
              <a:latin typeface="Times New Roman" pitchFamily="18" charset="0"/>
              <a:cs typeface="Times New Roman" pitchFamily="18" charset="0"/>
            </a:endParaRPr>
          </a:p>
          <a:p>
            <a:pPr algn="l" rtl="0">
              <a:lnSpc>
                <a:spcPct val="80000"/>
              </a:lnSpc>
            </a:pPr>
            <a:r>
              <a:rPr lang="en-US" sz="1600" b="1" dirty="0">
                <a:solidFill>
                  <a:srgbClr val="FF0000"/>
                </a:solidFill>
                <a:latin typeface="Times New Roman" pitchFamily="18" charset="0"/>
                <a:cs typeface="Times New Roman" pitchFamily="18" charset="0"/>
              </a:rPr>
              <a:t>enzymes</a:t>
            </a:r>
          </a:p>
        </p:txBody>
      </p:sp>
      <p:sp>
        <p:nvSpPr>
          <p:cNvPr id="34836" name="Line 37"/>
          <p:cNvSpPr>
            <a:spLocks noChangeShapeType="1"/>
          </p:cNvSpPr>
          <p:nvPr/>
        </p:nvSpPr>
        <p:spPr bwMode="auto">
          <a:xfrm flipV="1">
            <a:off x="3175000" y="1930400"/>
            <a:ext cx="428625" cy="13843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34837" name="Line 38"/>
          <p:cNvSpPr>
            <a:spLocks noChangeShapeType="1"/>
          </p:cNvSpPr>
          <p:nvPr/>
        </p:nvSpPr>
        <p:spPr bwMode="auto">
          <a:xfrm>
            <a:off x="8077200" y="2700338"/>
            <a:ext cx="20638" cy="1727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p>
        </p:txBody>
      </p:sp>
      <p:sp>
        <p:nvSpPr>
          <p:cNvPr id="34838" name="Text Box 39"/>
          <p:cNvSpPr txBox="1">
            <a:spLocks noChangeArrowheads="1"/>
          </p:cNvSpPr>
          <p:nvPr/>
        </p:nvSpPr>
        <p:spPr bwMode="auto">
          <a:xfrm>
            <a:off x="6597650" y="4370388"/>
            <a:ext cx="642938"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Sperm</a:t>
            </a:r>
          </a:p>
          <a:p>
            <a:pPr algn="l" rtl="0">
              <a:lnSpc>
                <a:spcPct val="90000"/>
              </a:lnSpc>
            </a:pPr>
            <a:r>
              <a:rPr lang="en-US" sz="1600" b="1">
                <a:solidFill>
                  <a:srgbClr val="0000FF"/>
                </a:solidFill>
                <a:latin typeface="Times New Roman" pitchFamily="18" charset="0"/>
                <a:cs typeface="Times New Roman" pitchFamily="18" charset="0"/>
              </a:rPr>
              <a:t>nucleus</a:t>
            </a:r>
          </a:p>
        </p:txBody>
      </p:sp>
      <p:sp>
        <p:nvSpPr>
          <p:cNvPr id="34839" name="Text Box 47"/>
          <p:cNvSpPr txBox="1">
            <a:spLocks noChangeArrowheads="1"/>
          </p:cNvSpPr>
          <p:nvPr/>
        </p:nvSpPr>
        <p:spPr bwMode="auto">
          <a:xfrm>
            <a:off x="3368675" y="5076825"/>
            <a:ext cx="871538"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Cytoplasm</a:t>
            </a:r>
          </a:p>
        </p:txBody>
      </p:sp>
      <p:sp>
        <p:nvSpPr>
          <p:cNvPr id="34840" name="Text Box 48"/>
          <p:cNvSpPr txBox="1">
            <a:spLocks noChangeArrowheads="1"/>
          </p:cNvSpPr>
          <p:nvPr/>
        </p:nvSpPr>
        <p:spPr bwMode="auto">
          <a:xfrm>
            <a:off x="4924425" y="5280025"/>
            <a:ext cx="681038"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Egg</a:t>
            </a:r>
          </a:p>
          <a:p>
            <a:pPr algn="l" rtl="0">
              <a:lnSpc>
                <a:spcPct val="90000"/>
              </a:lnSpc>
            </a:pPr>
            <a:r>
              <a:rPr lang="en-US" sz="1600" b="1">
                <a:solidFill>
                  <a:srgbClr val="0000FF"/>
                </a:solidFill>
                <a:latin typeface="Times New Roman" pitchFamily="18" charset="0"/>
                <a:cs typeface="Times New Roman" pitchFamily="18" charset="0"/>
              </a:rPr>
              <a:t>nucleus</a:t>
            </a:r>
          </a:p>
        </p:txBody>
      </p:sp>
      <p:sp>
        <p:nvSpPr>
          <p:cNvPr id="34841" name="Text Box 51"/>
          <p:cNvSpPr txBox="1">
            <a:spLocks noChangeArrowheads="1"/>
          </p:cNvSpPr>
          <p:nvPr/>
        </p:nvSpPr>
        <p:spPr bwMode="auto">
          <a:xfrm>
            <a:off x="2371725" y="5911850"/>
            <a:ext cx="6731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dirty="0">
                <a:solidFill>
                  <a:srgbClr val="0000FF"/>
                </a:solidFill>
                <a:latin typeface="Times New Roman" pitchFamily="18" charset="0"/>
                <a:cs typeface="Times New Roman" pitchFamily="18" charset="0"/>
              </a:rPr>
              <a:t>Egg cell</a:t>
            </a:r>
          </a:p>
        </p:txBody>
      </p:sp>
      <p:sp>
        <p:nvSpPr>
          <p:cNvPr id="34842" name="Text Box 52"/>
          <p:cNvSpPr txBox="1">
            <a:spLocks noChangeArrowheads="1"/>
          </p:cNvSpPr>
          <p:nvPr/>
        </p:nvSpPr>
        <p:spPr bwMode="auto">
          <a:xfrm>
            <a:off x="6983413" y="5168900"/>
            <a:ext cx="1778000"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The nuclei</a:t>
            </a:r>
          </a:p>
          <a:p>
            <a:pPr algn="l" rtl="0">
              <a:lnSpc>
                <a:spcPct val="90000"/>
              </a:lnSpc>
            </a:pPr>
            <a:r>
              <a:rPr lang="en-US" sz="1600" b="1">
                <a:solidFill>
                  <a:srgbClr val="0000FF"/>
                </a:solidFill>
                <a:latin typeface="Times New Roman" pitchFamily="18" charset="0"/>
                <a:cs typeface="Times New Roman" pitchFamily="18" charset="0"/>
              </a:rPr>
              <a:t>of sperm and egg fuse</a:t>
            </a:r>
          </a:p>
        </p:txBody>
      </p:sp>
      <p:sp>
        <p:nvSpPr>
          <p:cNvPr id="34843" name="Oval 53"/>
          <p:cNvSpPr>
            <a:spLocks noChangeArrowheads="1"/>
          </p:cNvSpPr>
          <p:nvPr/>
        </p:nvSpPr>
        <p:spPr bwMode="auto">
          <a:xfrm>
            <a:off x="6773863" y="5181600"/>
            <a:ext cx="177800" cy="177800"/>
          </a:xfrm>
          <a:prstGeom prst="ellipse">
            <a:avLst/>
          </a:prstGeom>
          <a:solidFill>
            <a:srgbClr val="E91B2A"/>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endParaRPr lang="en-GB"/>
          </a:p>
        </p:txBody>
      </p:sp>
      <p:sp>
        <p:nvSpPr>
          <p:cNvPr id="34844" name="Text Box 54"/>
          <p:cNvSpPr txBox="1">
            <a:spLocks noChangeArrowheads="1"/>
          </p:cNvSpPr>
          <p:nvPr/>
        </p:nvSpPr>
        <p:spPr bwMode="auto">
          <a:xfrm>
            <a:off x="6829425" y="5219700"/>
            <a:ext cx="90488" cy="14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900" b="1">
                <a:solidFill>
                  <a:schemeClr val="bg1"/>
                </a:solidFill>
              </a:rPr>
              <a:t>7</a:t>
            </a:r>
          </a:p>
        </p:txBody>
      </p:sp>
      <p:sp>
        <p:nvSpPr>
          <p:cNvPr id="34845" name="Text Box 55"/>
          <p:cNvSpPr txBox="1">
            <a:spLocks noChangeArrowheads="1"/>
          </p:cNvSpPr>
          <p:nvPr/>
        </p:nvSpPr>
        <p:spPr bwMode="auto">
          <a:xfrm>
            <a:off x="6777038" y="6327775"/>
            <a:ext cx="1233487"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1600" b="1">
                <a:solidFill>
                  <a:srgbClr val="0000FF"/>
                </a:solidFill>
                <a:latin typeface="Times New Roman" pitchFamily="18" charset="0"/>
                <a:cs typeface="Times New Roman" pitchFamily="18" charset="0"/>
              </a:rPr>
              <a:t>Zygote nucleus</a:t>
            </a:r>
          </a:p>
        </p:txBody>
      </p:sp>
      <p:sp>
        <p:nvSpPr>
          <p:cNvPr id="30" name="Oval 29"/>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26</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5843" name="Line 3"/>
          <p:cNvSpPr>
            <a:spLocks noChangeShapeType="1"/>
          </p:cNvSpPr>
          <p:nvPr/>
        </p:nvSpPr>
        <p:spPr bwMode="auto">
          <a:xfrm>
            <a:off x="182563" y="123348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44"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845" name="Rectangle 8"/>
          <p:cNvSpPr>
            <a:spLocks noGrp="1" noChangeArrowheads="1"/>
          </p:cNvSpPr>
          <p:nvPr>
            <p:ph type="title"/>
          </p:nvPr>
        </p:nvSpPr>
        <p:spPr/>
        <p:txBody>
          <a:bodyPr/>
          <a:lstStyle/>
          <a:p>
            <a:pPr marL="0" indent="0" algn="ctr" eaLnBrk="1" hangingPunct="1"/>
            <a:r>
              <a:rPr lang="ar-SA" sz="2800" dirty="0" smtClean="0">
                <a:latin typeface="Times New Roman" pitchFamily="18" charset="0"/>
                <a:cs typeface="Times New Roman" pitchFamily="18" charset="0"/>
              </a:rPr>
              <a:t>Embryonic development</a:t>
            </a:r>
            <a:r>
              <a:rPr lang="en-US" sz="2800" dirty="0" smtClean="0">
                <a:latin typeface="Times New Roman" pitchFamily="18" charset="0"/>
                <a:cs typeface="Times New Roman" pitchFamily="18" charset="0"/>
              </a:rPr>
              <a:t> </a:t>
            </a:r>
            <a:r>
              <a:rPr lang="ar-SA" sz="2800" dirty="0" smtClean="0">
                <a:latin typeface="Times New Roman" pitchFamily="18" charset="0"/>
                <a:cs typeface="Times New Roman" pitchFamily="18" charset="0"/>
              </a:rPr>
              <a:t/>
            </a:r>
            <a:br>
              <a:rPr lang="ar-SA"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1.</a:t>
            </a:r>
            <a:r>
              <a:rPr lang="en-US" sz="2800" dirty="0" smtClean="0">
                <a:solidFill>
                  <a:srgbClr val="FF0000"/>
                </a:solidFill>
                <a:latin typeface="Times New Roman" pitchFamily="18" charset="0"/>
                <a:cs typeface="Times New Roman" pitchFamily="18" charset="0"/>
              </a:rPr>
              <a:t> Cleavage</a:t>
            </a:r>
          </a:p>
        </p:txBody>
      </p:sp>
      <p:sp>
        <p:nvSpPr>
          <p:cNvPr id="35846" name="Rectangle 9"/>
          <p:cNvSpPr>
            <a:spLocks noGrp="1" noChangeArrowheads="1"/>
          </p:cNvSpPr>
          <p:nvPr>
            <p:ph idx="1"/>
          </p:nvPr>
        </p:nvSpPr>
        <p:spPr>
          <a:xfrm>
            <a:off x="225425" y="1355725"/>
            <a:ext cx="8775700" cy="4476750"/>
          </a:xfrm>
        </p:spPr>
        <p:txBody>
          <a:bodyPr/>
          <a:lstStyle/>
          <a:p>
            <a:pPr marL="354013" indent="-354013" eaLnBrk="1" hangingPunct="1"/>
            <a:r>
              <a:rPr lang="en-US" b="1" dirty="0" smtClean="0">
                <a:solidFill>
                  <a:srgbClr val="7030A0"/>
                </a:solidFill>
                <a:latin typeface="Times New Roman" pitchFamily="18" charset="0"/>
                <a:cs typeface="Times New Roman" pitchFamily="18" charset="0"/>
              </a:rPr>
              <a:t>Cleavage is a rapid series of cell divisions</a:t>
            </a:r>
          </a:p>
          <a:p>
            <a:pPr marL="354013" indent="-354013" eaLnBrk="1" hangingPunct="1"/>
            <a:r>
              <a:rPr lang="en-US" b="1" dirty="0" smtClean="0">
                <a:solidFill>
                  <a:srgbClr val="FF0000"/>
                </a:solidFill>
                <a:latin typeface="Times New Roman" pitchFamily="18" charset="0"/>
                <a:cs typeface="Times New Roman" pitchFamily="18" charset="0"/>
              </a:rPr>
              <a:t>Cleavage</a:t>
            </a:r>
            <a:r>
              <a:rPr lang="en-US" b="1" dirty="0" smtClean="0">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produces a</a:t>
            </a:r>
            <a:r>
              <a:rPr lang="en-US" b="1" dirty="0" smtClean="0">
                <a:solidFill>
                  <a:srgbClr val="FF0000"/>
                </a:solidFill>
                <a:latin typeface="Times New Roman" pitchFamily="18" charset="0"/>
                <a:cs typeface="Times New Roman" pitchFamily="18" charset="0"/>
              </a:rPr>
              <a:t> ball of cells </a:t>
            </a:r>
            <a:r>
              <a:rPr lang="en-US" b="1" dirty="0" smtClean="0">
                <a:solidFill>
                  <a:srgbClr val="0000FF"/>
                </a:solidFill>
                <a:latin typeface="Times New Roman" pitchFamily="18" charset="0"/>
                <a:cs typeface="Times New Roman" pitchFamily="18" charset="0"/>
              </a:rPr>
              <a:t>from the zygote</a:t>
            </a:r>
            <a:endParaRPr lang="ar-SA" b="1" dirty="0" smtClean="0">
              <a:latin typeface="Times New Roman" pitchFamily="18" charset="0"/>
              <a:cs typeface="Times New Roman" pitchFamily="18" charset="0"/>
            </a:endParaRPr>
          </a:p>
          <a:p>
            <a:pPr marL="1133475" lvl="1" indent="-338138" eaLnBrk="1" hangingPunct="1">
              <a:buFontTx/>
              <a:buChar char="–"/>
            </a:pPr>
            <a:r>
              <a:rPr lang="en-US" b="1" dirty="0" smtClean="0">
                <a:solidFill>
                  <a:srgbClr val="0000FF"/>
                </a:solidFill>
                <a:latin typeface="Times New Roman" pitchFamily="18" charset="0"/>
                <a:cs typeface="Times New Roman" pitchFamily="18" charset="0"/>
              </a:rPr>
              <a:t>More cells</a:t>
            </a:r>
          </a:p>
          <a:p>
            <a:pPr marL="1133475" lvl="1" indent="-338138" eaLnBrk="1" hangingPunct="1">
              <a:buFontTx/>
              <a:buChar char="–"/>
            </a:pPr>
            <a:r>
              <a:rPr lang="en-US" b="1" dirty="0" smtClean="0">
                <a:solidFill>
                  <a:srgbClr val="FF0000"/>
                </a:solidFill>
                <a:latin typeface="Times New Roman" pitchFamily="18" charset="0"/>
                <a:cs typeface="Times New Roman" pitchFamily="18" charset="0"/>
              </a:rPr>
              <a:t>Embryo does not get larger</a:t>
            </a:r>
          </a:p>
          <a:p>
            <a:pPr marL="1133475" lvl="1" indent="-338138" eaLnBrk="1" hangingPunct="1">
              <a:buFontTx/>
              <a:buChar char="–"/>
            </a:pPr>
            <a:r>
              <a:rPr lang="en-US" b="1" dirty="0" smtClean="0">
                <a:solidFill>
                  <a:srgbClr val="0000FF"/>
                </a:solidFill>
                <a:latin typeface="Times New Roman" pitchFamily="18" charset="0"/>
                <a:cs typeface="Times New Roman" pitchFamily="18" charset="0"/>
              </a:rPr>
              <a:t>Thus new cells are smaller in size</a:t>
            </a:r>
            <a:endParaRPr lang="ar-SA" b="1" dirty="0" smtClean="0">
              <a:solidFill>
                <a:srgbClr val="0000FF"/>
              </a:solidFill>
              <a:latin typeface="Times New Roman" pitchFamily="18" charset="0"/>
              <a:cs typeface="Times New Roman" pitchFamily="18" charset="0"/>
            </a:endParaRPr>
          </a:p>
          <a:p>
            <a:pPr marL="1133475" lvl="1" indent="-338138" eaLnBrk="1" hangingPunct="1">
              <a:buFontTx/>
              <a:buChar char="–"/>
            </a:pPr>
            <a:r>
              <a:rPr lang="ar-SA" b="1" dirty="0" smtClean="0">
                <a:solidFill>
                  <a:srgbClr val="FF0000"/>
                </a:solidFill>
                <a:latin typeface="Times New Roman" pitchFamily="18" charset="0"/>
                <a:cs typeface="Times New Roman" pitchFamily="18" charset="0"/>
              </a:rPr>
              <a:t>A ball of cells called blastula is formed at the end of</a:t>
            </a:r>
            <a:r>
              <a:rPr lang="en-US" b="1" dirty="0" smtClean="0">
                <a:solidFill>
                  <a:srgbClr val="FF0000"/>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cleavege</a:t>
            </a:r>
            <a:endParaRPr lang="en-US" b="1" dirty="0" smtClean="0">
              <a:solidFill>
                <a:srgbClr val="FF0000"/>
              </a:solidFill>
              <a:latin typeface="Times New Roman" pitchFamily="18" charset="0"/>
              <a:cs typeface="Times New Roman" pitchFamily="18" charset="0"/>
            </a:endParaRPr>
          </a:p>
          <a:p>
            <a:pPr marL="1133475" lvl="1" indent="-338138" eaLnBrk="1" hangingPunct="1">
              <a:buFontTx/>
              <a:buChar char="–"/>
            </a:pPr>
            <a:endParaRPr lang="en-US" b="1" dirty="0" smtClean="0">
              <a:latin typeface="Times New Roman" pitchFamily="18" charset="0"/>
              <a:cs typeface="Times New Roman" pitchFamily="18" charset="0"/>
            </a:endParaRP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27</a:t>
            </a:r>
            <a:endParaRPr lang="en-US" sz="2700" b="1" kern="0" dirty="0">
              <a:solidFill>
                <a:srgbClr val="0033CC"/>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428505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27_10SeaUrchinCleavage_5-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3685" y="558804"/>
            <a:ext cx="6810375"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 Box 14"/>
          <p:cNvSpPr txBox="1">
            <a:spLocks noChangeArrowheads="1"/>
          </p:cNvSpPr>
          <p:nvPr/>
        </p:nvSpPr>
        <p:spPr bwMode="auto">
          <a:xfrm>
            <a:off x="3191885" y="3962404"/>
            <a:ext cx="1501775" cy="115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Blastula</a:t>
            </a:r>
          </a:p>
          <a:p>
            <a:pPr algn="ctr" rtl="0">
              <a:lnSpc>
                <a:spcPct val="90000"/>
              </a:lnSpc>
            </a:pPr>
            <a:r>
              <a:rPr lang="en-US" sz="2000" b="1">
                <a:solidFill>
                  <a:srgbClr val="0000FF"/>
                </a:solidFill>
                <a:latin typeface="Times New Roman" pitchFamily="18" charset="0"/>
                <a:cs typeface="Times New Roman" pitchFamily="18" charset="0"/>
              </a:rPr>
              <a:t>(hollow ball)</a:t>
            </a:r>
          </a:p>
          <a:p>
            <a:pPr algn="ctr" rtl="0">
              <a:lnSpc>
                <a:spcPct val="90000"/>
              </a:lnSpc>
            </a:pPr>
            <a:r>
              <a:rPr lang="en-US" b="1">
                <a:solidFill>
                  <a:srgbClr val="0000FF"/>
                </a:solidFill>
                <a:latin typeface="Times New Roman" pitchFamily="18" charset="0"/>
                <a:cs typeface="Times New Roman" pitchFamily="18" charset="0"/>
              </a:rPr>
              <a:t> </a:t>
            </a:r>
            <a:r>
              <a:rPr lang="ar-SA" sz="2000" b="1">
                <a:solidFill>
                  <a:srgbClr val="0000FF"/>
                </a:solidFill>
                <a:latin typeface="Times New Roman" pitchFamily="18" charset="0"/>
                <a:cs typeface="Times New Roman" pitchFamily="18" charset="0"/>
              </a:rPr>
              <a:t> </a:t>
            </a:r>
          </a:p>
          <a:p>
            <a:pPr algn="ctr" rtl="0">
              <a:lnSpc>
                <a:spcPct val="90000"/>
              </a:lnSpc>
            </a:pPr>
            <a:r>
              <a:rPr lang="en-US" sz="2000" b="1">
                <a:solidFill>
                  <a:srgbClr val="0000FF"/>
                </a:solidFill>
                <a:latin typeface="Times New Roman" pitchFamily="18" charset="0"/>
                <a:cs typeface="Times New Roman" pitchFamily="18" charset="0"/>
              </a:rPr>
              <a:t> </a:t>
            </a:r>
          </a:p>
          <a:p>
            <a:pPr algn="ctr" rtl="0">
              <a:lnSpc>
                <a:spcPct val="90000"/>
              </a:lnSpc>
            </a:pPr>
            <a:endParaRPr lang="en-US" sz="2000" b="1">
              <a:solidFill>
                <a:srgbClr val="0000FF"/>
              </a:solidFill>
              <a:latin typeface="Times New Roman" pitchFamily="18" charset="0"/>
              <a:cs typeface="Times New Roman" pitchFamily="18" charset="0"/>
            </a:endParaRPr>
          </a:p>
        </p:txBody>
      </p:sp>
      <p:sp>
        <p:nvSpPr>
          <p:cNvPr id="36868" name="Text Box 15"/>
          <p:cNvSpPr txBox="1">
            <a:spLocks noChangeArrowheads="1"/>
          </p:cNvSpPr>
          <p:nvPr/>
        </p:nvSpPr>
        <p:spPr bwMode="auto">
          <a:xfrm>
            <a:off x="5141335" y="4343404"/>
            <a:ext cx="1703387" cy="604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Cross section</a:t>
            </a:r>
          </a:p>
          <a:p>
            <a:pPr algn="ctr" rtl="0">
              <a:lnSpc>
                <a:spcPct val="90000"/>
              </a:lnSpc>
            </a:pPr>
            <a:r>
              <a:rPr lang="en-US" sz="2000" b="1">
                <a:solidFill>
                  <a:srgbClr val="0000FF"/>
                </a:solidFill>
                <a:latin typeface="Times New Roman" pitchFamily="18" charset="0"/>
                <a:cs typeface="Times New Roman" pitchFamily="18" charset="0"/>
              </a:rPr>
              <a:t>of blastula</a:t>
            </a:r>
          </a:p>
        </p:txBody>
      </p:sp>
      <p:sp>
        <p:nvSpPr>
          <p:cNvPr id="36869" name="Text Box 16"/>
          <p:cNvSpPr txBox="1">
            <a:spLocks noChangeArrowheads="1"/>
          </p:cNvSpPr>
          <p:nvPr/>
        </p:nvSpPr>
        <p:spPr bwMode="auto">
          <a:xfrm>
            <a:off x="6714547" y="5456242"/>
            <a:ext cx="1358900"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Blastocoel</a:t>
            </a:r>
          </a:p>
          <a:p>
            <a:pPr algn="l"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36870" name="Line 17"/>
          <p:cNvSpPr>
            <a:spLocks noChangeShapeType="1"/>
          </p:cNvSpPr>
          <p:nvPr/>
        </p:nvSpPr>
        <p:spPr bwMode="auto">
          <a:xfrm flipV="1">
            <a:off x="5850947" y="5597529"/>
            <a:ext cx="773113" cy="3016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36871" name="Text Box 18"/>
          <p:cNvSpPr txBox="1">
            <a:spLocks noChangeArrowheads="1"/>
          </p:cNvSpPr>
          <p:nvPr/>
        </p:nvSpPr>
        <p:spPr bwMode="auto">
          <a:xfrm>
            <a:off x="1099560" y="5153029"/>
            <a:ext cx="1409700" cy="112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Many cells</a:t>
            </a:r>
          </a:p>
          <a:p>
            <a:pPr algn="ctr" rtl="0">
              <a:lnSpc>
                <a:spcPct val="90000"/>
              </a:lnSpc>
            </a:pPr>
            <a:r>
              <a:rPr lang="en-US" sz="2000" b="1">
                <a:solidFill>
                  <a:srgbClr val="0000FF"/>
                </a:solidFill>
                <a:latin typeface="Times New Roman" pitchFamily="18" charset="0"/>
                <a:cs typeface="Times New Roman" pitchFamily="18" charset="0"/>
              </a:rPr>
              <a:t>(solid ball)</a:t>
            </a:r>
          </a:p>
          <a:p>
            <a:pPr algn="ctr" rtl="0">
              <a:lnSpc>
                <a:spcPct val="90000"/>
              </a:lnSpc>
            </a:pPr>
            <a:r>
              <a:rPr lang="en-US" sz="2000" b="1">
                <a:solidFill>
                  <a:srgbClr val="0000FF"/>
                </a:solidFill>
                <a:latin typeface="Times New Roman" pitchFamily="18" charset="0"/>
                <a:cs typeface="Times New Roman" pitchFamily="18" charset="0"/>
              </a:rPr>
              <a:t> </a:t>
            </a:r>
            <a:r>
              <a:rPr lang="ar-SA" sz="2000" b="1">
                <a:solidFill>
                  <a:srgbClr val="0000FF"/>
                </a:solidFill>
                <a:latin typeface="Times New Roman" pitchFamily="18" charset="0"/>
                <a:cs typeface="Times New Roman" pitchFamily="18" charset="0"/>
              </a:rPr>
              <a:t> </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6872" name="Text Box 19"/>
          <p:cNvSpPr txBox="1">
            <a:spLocks noChangeArrowheads="1"/>
          </p:cNvSpPr>
          <p:nvPr/>
        </p:nvSpPr>
        <p:spPr bwMode="auto">
          <a:xfrm>
            <a:off x="4358697" y="3305179"/>
            <a:ext cx="8874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8 cells</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6873" name="Text Box 20"/>
          <p:cNvSpPr txBox="1">
            <a:spLocks noChangeArrowheads="1"/>
          </p:cNvSpPr>
          <p:nvPr/>
        </p:nvSpPr>
        <p:spPr bwMode="auto">
          <a:xfrm>
            <a:off x="6444672" y="3025779"/>
            <a:ext cx="88741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4 cells</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6874" name="Text Box 21"/>
          <p:cNvSpPr txBox="1">
            <a:spLocks noChangeArrowheads="1"/>
          </p:cNvSpPr>
          <p:nvPr/>
        </p:nvSpPr>
        <p:spPr bwMode="auto">
          <a:xfrm>
            <a:off x="1644072" y="1816104"/>
            <a:ext cx="887413"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Zygote</a:t>
            </a:r>
          </a:p>
          <a:p>
            <a:pPr algn="ctr"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36875" name="Text Box 22"/>
          <p:cNvSpPr txBox="1">
            <a:spLocks noChangeArrowheads="1"/>
          </p:cNvSpPr>
          <p:nvPr/>
        </p:nvSpPr>
        <p:spPr bwMode="auto">
          <a:xfrm>
            <a:off x="4031672" y="1903417"/>
            <a:ext cx="887413"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2 cells</a:t>
            </a:r>
          </a:p>
          <a:p>
            <a:pPr algn="ctr" rtl="0">
              <a:lnSpc>
                <a:spcPct val="90000"/>
              </a:lnSpc>
            </a:pPr>
            <a:r>
              <a:rPr lang="en-US" sz="2000" b="1">
                <a:solidFill>
                  <a:srgbClr val="0000FF"/>
                </a:solidFill>
                <a:latin typeface="Times New Roman" pitchFamily="18" charset="0"/>
                <a:cs typeface="Times New Roman" pitchFamily="18" charset="0"/>
              </a:rPr>
              <a:t> </a:t>
            </a:r>
          </a:p>
        </p:txBody>
      </p:sp>
      <p:sp>
        <p:nvSpPr>
          <p:cNvPr id="36876" name="Text Box 23"/>
          <p:cNvSpPr txBox="1">
            <a:spLocks noChangeArrowheads="1"/>
          </p:cNvSpPr>
          <p:nvPr/>
        </p:nvSpPr>
        <p:spPr bwMode="auto">
          <a:xfrm>
            <a:off x="7033635" y="4356104"/>
            <a:ext cx="1703387" cy="604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a:solidFill>
                  <a:srgbClr val="0000FF"/>
                </a:solidFill>
                <a:latin typeface="Times New Roman" pitchFamily="18" charset="0"/>
                <a:cs typeface="Times New Roman" pitchFamily="18" charset="0"/>
              </a:rPr>
              <a:t> </a:t>
            </a:r>
            <a:endParaRPr lang="ar-SA" sz="2000" b="1">
              <a:solidFill>
                <a:srgbClr val="0000FF"/>
              </a:solidFill>
              <a:latin typeface="Times New Roman" pitchFamily="18" charset="0"/>
              <a:cs typeface="Times New Roman" pitchFamily="18" charset="0"/>
            </a:endParaRPr>
          </a:p>
          <a:p>
            <a:pPr algn="ctr" rtl="0">
              <a:lnSpc>
                <a:spcPct val="90000"/>
              </a:lnSpc>
            </a:pPr>
            <a:r>
              <a:rPr lang="ar-SA" sz="2000" b="1">
                <a:solidFill>
                  <a:srgbClr val="0000FF"/>
                </a:solidFill>
                <a:latin typeface="Times New Roman" pitchFamily="18" charset="0"/>
                <a:cs typeface="Times New Roman" pitchFamily="18" charset="0"/>
              </a:rPr>
              <a:t>  </a:t>
            </a:r>
            <a:endParaRPr lang="en-US" sz="2000" b="1">
              <a:solidFill>
                <a:srgbClr val="0000FF"/>
              </a:solidFill>
              <a:latin typeface="Times New Roman" pitchFamily="18" charset="0"/>
              <a:cs typeface="Times New Roman" pitchFamily="18" charset="0"/>
            </a:endParaRPr>
          </a:p>
        </p:txBody>
      </p:sp>
      <p:sp>
        <p:nvSpPr>
          <p:cNvPr id="36877" name="Text Box 24"/>
          <p:cNvSpPr txBox="1">
            <a:spLocks noChangeArrowheads="1"/>
          </p:cNvSpPr>
          <p:nvPr/>
        </p:nvSpPr>
        <p:spPr bwMode="auto">
          <a:xfrm>
            <a:off x="6431975" y="124693"/>
            <a:ext cx="2763982"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2800" b="1" dirty="0">
                <a:solidFill>
                  <a:srgbClr val="C00000"/>
                </a:solidFill>
                <a:latin typeface="Times New Roman" pitchFamily="18" charset="0"/>
                <a:cs typeface="Times New Roman" pitchFamily="18" charset="0"/>
              </a:rPr>
              <a:t>Cleavage </a:t>
            </a:r>
          </a:p>
          <a:p>
            <a:pPr algn="ctr">
              <a:lnSpc>
                <a:spcPct val="80000"/>
              </a:lnSpc>
            </a:pPr>
            <a:r>
              <a:rPr lang="ar-SA" sz="2800" b="1" dirty="0">
                <a:solidFill>
                  <a:srgbClr val="C00000"/>
                </a:solidFill>
                <a:latin typeface="Times New Roman" pitchFamily="18" charset="0"/>
                <a:cs typeface="Times New Roman" pitchFamily="18" charset="0"/>
              </a:rPr>
              <a:t> </a:t>
            </a:r>
            <a:endParaRPr lang="en-US" sz="2800" b="1" dirty="0">
              <a:solidFill>
                <a:srgbClr val="C00000"/>
              </a:solidFill>
              <a:latin typeface="Times New Roman" pitchFamily="18" charset="0"/>
              <a:cs typeface="Times New Roman" pitchFamily="18" charset="0"/>
            </a:endParaRPr>
          </a:p>
        </p:txBody>
      </p:sp>
      <p:sp>
        <p:nvSpPr>
          <p:cNvPr id="14" name="Oval 13"/>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28</a:t>
            </a:r>
            <a:endParaRPr lang="en-US" sz="2700" b="1" kern="0" dirty="0">
              <a:solidFill>
                <a:srgbClr val="0033CC"/>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1495372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37891" name="Line 3"/>
          <p:cNvSpPr>
            <a:spLocks noChangeShapeType="1"/>
          </p:cNvSpPr>
          <p:nvPr/>
        </p:nvSpPr>
        <p:spPr bwMode="auto">
          <a:xfrm>
            <a:off x="182563" y="794758"/>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892"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893" name="Text Box 5"/>
          <p:cNvSpPr txBox="1">
            <a:spLocks noChangeArrowheads="1"/>
          </p:cNvSpPr>
          <p:nvPr/>
        </p:nvSpPr>
        <p:spPr bwMode="auto">
          <a:xfrm>
            <a:off x="182563" y="6626225"/>
            <a:ext cx="87757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spcBef>
                <a:spcPct val="50000"/>
              </a:spcBef>
            </a:pPr>
            <a:r>
              <a:rPr lang="en-US" sz="900"/>
              <a:t>Copyright © 2009 Pearson Education, Inc.</a:t>
            </a:r>
            <a:endParaRPr lang="en-US"/>
          </a:p>
        </p:txBody>
      </p:sp>
      <p:sp>
        <p:nvSpPr>
          <p:cNvPr id="37894" name="Rectangle 8"/>
          <p:cNvSpPr>
            <a:spLocks noGrp="1" noChangeArrowheads="1"/>
          </p:cNvSpPr>
          <p:nvPr>
            <p:ph type="title"/>
          </p:nvPr>
        </p:nvSpPr>
        <p:spPr/>
        <p:txBody>
          <a:bodyPr/>
          <a:lstStyle/>
          <a:p>
            <a:pPr marL="0" indent="0" algn="ctr" eaLnBrk="1" hangingPunct="1"/>
            <a:r>
              <a:rPr lang="ar-SA" sz="2800" smtClean="0"/>
              <a:t> </a:t>
            </a:r>
            <a:r>
              <a:rPr lang="en-US" sz="2800" smtClean="0"/>
              <a:t>2. </a:t>
            </a:r>
            <a:r>
              <a:rPr lang="en-US" sz="2800" smtClean="0">
                <a:solidFill>
                  <a:srgbClr val="FF0000"/>
                </a:solidFill>
              </a:rPr>
              <a:t>Gastrulation</a:t>
            </a:r>
            <a:r>
              <a:rPr lang="en-US" sz="2800" smtClean="0"/>
              <a:t> produces a three-layered embryo</a:t>
            </a:r>
            <a:br>
              <a:rPr lang="en-US" sz="2800" smtClean="0"/>
            </a:br>
            <a:r>
              <a:rPr lang="en-US" sz="2800" smtClean="0"/>
              <a:t> </a:t>
            </a:r>
          </a:p>
        </p:txBody>
      </p:sp>
      <p:sp>
        <p:nvSpPr>
          <p:cNvPr id="37895" name="Rectangle 9"/>
          <p:cNvSpPr>
            <a:spLocks noGrp="1" noChangeArrowheads="1"/>
          </p:cNvSpPr>
          <p:nvPr>
            <p:ph idx="1"/>
          </p:nvPr>
        </p:nvSpPr>
        <p:spPr>
          <a:xfrm>
            <a:off x="182563" y="1279525"/>
            <a:ext cx="8775700" cy="5180013"/>
          </a:xfrm>
        </p:spPr>
        <p:txBody>
          <a:bodyPr/>
          <a:lstStyle/>
          <a:p>
            <a:pPr marL="354013" indent="-354013" defTabSz="1017588" eaLnBrk="1" hangingPunct="1">
              <a:lnSpc>
                <a:spcPct val="80000"/>
              </a:lnSpc>
            </a:pPr>
            <a:r>
              <a:rPr lang="en-US" b="1" dirty="0" err="1" smtClean="0">
                <a:solidFill>
                  <a:srgbClr val="C00000"/>
                </a:solidFill>
                <a:latin typeface="Times New Roman" pitchFamily="18" charset="0"/>
                <a:cs typeface="Times New Roman" pitchFamily="18" charset="0"/>
              </a:rPr>
              <a:t>Gastrulation</a:t>
            </a:r>
            <a:r>
              <a:rPr lang="en-US" b="1" dirty="0" smtClean="0">
                <a:solidFill>
                  <a:srgbClr val="C00000"/>
                </a:solidFill>
                <a:latin typeface="Times New Roman" pitchFamily="18" charset="0"/>
                <a:cs typeface="Times New Roman" pitchFamily="18" charset="0"/>
              </a:rPr>
              <a:t> </a:t>
            </a:r>
            <a:endParaRPr lang="ar-SA" b="1" dirty="0" smtClean="0">
              <a:solidFill>
                <a:srgbClr val="C00000"/>
              </a:solidFill>
              <a:latin typeface="Times New Roman" pitchFamily="18" charset="0"/>
              <a:cs typeface="Times New Roman" pitchFamily="18" charset="0"/>
            </a:endParaRPr>
          </a:p>
          <a:p>
            <a:pPr marL="354013" indent="-354013" defTabSz="1017588" eaLnBrk="1" hangingPunct="1">
              <a:lnSpc>
                <a:spcPct val="80000"/>
              </a:lnSpc>
            </a:pPr>
            <a:r>
              <a:rPr lang="ar-SA" b="1" dirty="0" smtClean="0">
                <a:solidFill>
                  <a:srgbClr val="0000FF"/>
                </a:solidFill>
                <a:latin typeface="Times New Roman" pitchFamily="18" charset="0"/>
                <a:cs typeface="Times New Roman" pitchFamily="18" charset="0"/>
              </a:rPr>
              <a:t>The</a:t>
            </a:r>
            <a:r>
              <a:rPr lang="ar-SA" b="1" dirty="0" smtClean="0">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blastula</a:t>
            </a:r>
            <a:r>
              <a:rPr lang="ar-SA" b="1" dirty="0" smtClean="0">
                <a:latin typeface="Times New Roman" pitchFamily="18" charset="0"/>
                <a:cs typeface="Times New Roman" pitchFamily="18" charset="0"/>
              </a:rPr>
              <a:t> </a:t>
            </a:r>
            <a:r>
              <a:rPr lang="ar-SA" b="1" dirty="0" smtClean="0">
                <a:solidFill>
                  <a:srgbClr val="0000FF"/>
                </a:solidFill>
                <a:latin typeface="Times New Roman" pitchFamily="18" charset="0"/>
                <a:cs typeface="Times New Roman" pitchFamily="18" charset="0"/>
              </a:rPr>
              <a:t>(ball of similar cell</a:t>
            </a:r>
            <a:r>
              <a:rPr lang="en-US" b="1" dirty="0" smtClean="0">
                <a:solidFill>
                  <a:srgbClr val="0000FF"/>
                </a:solidFill>
                <a:latin typeface="Times New Roman" pitchFamily="18" charset="0"/>
                <a:cs typeface="Times New Roman" pitchFamily="18" charset="0"/>
              </a:rPr>
              <a:t>s</a:t>
            </a:r>
            <a:r>
              <a:rPr lang="ar-SA" b="1" dirty="0" smtClean="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r</a:t>
            </a:r>
            <a:r>
              <a:rPr lang="ar-SA" b="1" dirty="0" smtClean="0">
                <a:solidFill>
                  <a:srgbClr val="0000FF"/>
                </a:solidFill>
                <a:latin typeface="Times New Roman" pitchFamily="18" charset="0"/>
                <a:cs typeface="Times New Roman" pitchFamily="18" charset="0"/>
              </a:rPr>
              <a:t>esulted from  </a:t>
            </a:r>
            <a:r>
              <a:rPr lang="ar-SA" b="1" dirty="0" smtClean="0">
                <a:solidFill>
                  <a:srgbClr val="FF0000"/>
                </a:solidFill>
                <a:latin typeface="Times New Roman" pitchFamily="18" charset="0"/>
                <a:cs typeface="Times New Roman" pitchFamily="18" charset="0"/>
              </a:rPr>
              <a:t>cleavage</a:t>
            </a:r>
            <a:r>
              <a:rPr lang="ar-SA" b="1" dirty="0" smtClean="0">
                <a:latin typeface="Times New Roman" pitchFamily="18" charset="0"/>
                <a:cs typeface="Times New Roman" pitchFamily="18" charset="0"/>
              </a:rPr>
              <a:t> </a:t>
            </a:r>
            <a:r>
              <a:rPr lang="ar-SA" b="1" dirty="0" smtClean="0">
                <a:solidFill>
                  <a:srgbClr val="0000FF"/>
                </a:solidFill>
                <a:latin typeface="Times New Roman" pitchFamily="18" charset="0"/>
                <a:cs typeface="Times New Roman" pitchFamily="18" charset="0"/>
              </a:rPr>
              <a:t>go to </a:t>
            </a:r>
            <a:r>
              <a:rPr lang="ar-SA" b="1" dirty="0" smtClean="0">
                <a:solidFill>
                  <a:srgbClr val="FF0000"/>
                </a:solidFill>
                <a:latin typeface="Times New Roman" pitchFamily="18" charset="0"/>
                <a:cs typeface="Times New Roman" pitchFamily="18" charset="0"/>
              </a:rPr>
              <a:t>gastrulation</a:t>
            </a:r>
          </a:p>
          <a:p>
            <a:pPr marL="1133475" lvl="1" indent="-338138" defTabSz="1017588" eaLnBrk="1" hangingPunct="1">
              <a:lnSpc>
                <a:spcPct val="80000"/>
              </a:lnSpc>
              <a:buFontTx/>
              <a:buChar char="–"/>
            </a:pPr>
            <a:r>
              <a:rPr lang="en-US" sz="2800" b="1" dirty="0" smtClean="0">
                <a:solidFill>
                  <a:srgbClr val="336600"/>
                </a:solidFill>
                <a:latin typeface="Times New Roman" pitchFamily="18" charset="0"/>
                <a:cs typeface="Times New Roman" pitchFamily="18" charset="0"/>
              </a:rPr>
              <a:t>Cells migrate</a:t>
            </a:r>
          </a:p>
          <a:p>
            <a:pPr marL="1133475" lvl="1" indent="-338138" defTabSz="1017588" eaLnBrk="1" hangingPunct="1">
              <a:lnSpc>
                <a:spcPct val="80000"/>
              </a:lnSpc>
              <a:buFontTx/>
              <a:buChar char="–"/>
            </a:pPr>
            <a:r>
              <a:rPr lang="en-US" sz="2800" b="1" dirty="0" smtClean="0">
                <a:solidFill>
                  <a:srgbClr val="FF0000"/>
                </a:solidFill>
                <a:latin typeface="Times New Roman" pitchFamily="18" charset="0"/>
                <a:cs typeface="Times New Roman" pitchFamily="18" charset="0"/>
              </a:rPr>
              <a:t>The basic body plan of three layers is established</a:t>
            </a:r>
          </a:p>
          <a:p>
            <a:pPr marL="1931988" lvl="2" indent="-374650" defTabSz="1017588" eaLnBrk="1" hangingPunct="1">
              <a:lnSpc>
                <a:spcPct val="80000"/>
              </a:lnSpc>
              <a:buFontTx/>
              <a:buChar char="–"/>
            </a:pPr>
            <a:r>
              <a:rPr lang="en-US" sz="2800" b="1" dirty="0" smtClean="0">
                <a:solidFill>
                  <a:srgbClr val="FF0000"/>
                </a:solidFill>
                <a:latin typeface="Times New Roman" pitchFamily="18" charset="0"/>
                <a:cs typeface="Times New Roman" pitchFamily="18" charset="0"/>
              </a:rPr>
              <a:t>Ectoderm outside - </a:t>
            </a:r>
            <a:r>
              <a:rPr lang="en-US" sz="2800" b="1" dirty="0" smtClean="0">
                <a:solidFill>
                  <a:srgbClr val="0000FF"/>
                </a:solidFill>
                <a:latin typeface="Times New Roman" pitchFamily="18" charset="0"/>
                <a:cs typeface="Times New Roman" pitchFamily="18" charset="0"/>
              </a:rPr>
              <a:t>becomes skin and nervous systems</a:t>
            </a:r>
          </a:p>
          <a:p>
            <a:pPr marL="1931988" lvl="2" indent="-374650" defTabSz="1017588" eaLnBrk="1" hangingPunct="1">
              <a:lnSpc>
                <a:spcPct val="80000"/>
              </a:lnSpc>
              <a:buFontTx/>
              <a:buChar char="–"/>
            </a:pPr>
            <a:r>
              <a:rPr lang="en-US" sz="2800" b="1" dirty="0" smtClean="0">
                <a:solidFill>
                  <a:srgbClr val="FF0000"/>
                </a:solidFill>
                <a:latin typeface="Times New Roman" pitchFamily="18" charset="0"/>
                <a:cs typeface="Times New Roman" pitchFamily="18" charset="0"/>
              </a:rPr>
              <a:t>Endoderm inside - </a:t>
            </a:r>
            <a:r>
              <a:rPr lang="en-US" sz="2800" b="1" dirty="0" smtClean="0">
                <a:solidFill>
                  <a:srgbClr val="336600"/>
                </a:solidFill>
                <a:latin typeface="Times New Roman" pitchFamily="18" charset="0"/>
                <a:cs typeface="Times New Roman" pitchFamily="18" charset="0"/>
              </a:rPr>
              <a:t>becomes digestive tract</a:t>
            </a:r>
          </a:p>
          <a:p>
            <a:pPr marL="1931988" lvl="2" indent="-374650" defTabSz="1017588">
              <a:lnSpc>
                <a:spcPct val="80000"/>
              </a:lnSpc>
              <a:buFontTx/>
              <a:buChar char="–"/>
            </a:pPr>
            <a:r>
              <a:rPr lang="en-US" sz="2800" b="1" dirty="0" smtClean="0">
                <a:solidFill>
                  <a:srgbClr val="FF0000"/>
                </a:solidFill>
                <a:latin typeface="Times New Roman" pitchFamily="18" charset="0"/>
                <a:cs typeface="Times New Roman" pitchFamily="18" charset="0"/>
              </a:rPr>
              <a:t>Mesoderm in middle - </a:t>
            </a:r>
            <a:r>
              <a:rPr lang="en-US" sz="2800" b="1" dirty="0" smtClean="0">
                <a:solidFill>
                  <a:srgbClr val="0000FF"/>
                </a:solidFill>
                <a:latin typeface="Times New Roman" pitchFamily="18" charset="0"/>
                <a:cs typeface="Times New Roman" pitchFamily="18" charset="0"/>
              </a:rPr>
              <a:t>becomes muscle and bone</a:t>
            </a:r>
          </a:p>
        </p:txBody>
      </p:sp>
      <p:sp>
        <p:nvSpPr>
          <p:cNvPr id="8" name="Oval 7"/>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29</a:t>
            </a:r>
            <a:endParaRPr lang="en-US" sz="2700" b="1" kern="0" dirty="0">
              <a:solidFill>
                <a:srgbClr val="0033CC"/>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1979951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8195" name="Line 3"/>
          <p:cNvSpPr>
            <a:spLocks noChangeShapeType="1"/>
          </p:cNvSpPr>
          <p:nvPr/>
        </p:nvSpPr>
        <p:spPr bwMode="auto">
          <a:xfrm>
            <a:off x="182563" y="929841"/>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8196"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8197" name="Rectangle 8"/>
          <p:cNvSpPr>
            <a:spLocks noGrp="1" noChangeArrowheads="1"/>
          </p:cNvSpPr>
          <p:nvPr>
            <p:ph type="title"/>
          </p:nvPr>
        </p:nvSpPr>
        <p:spPr>
          <a:xfrm>
            <a:off x="286473" y="93520"/>
            <a:ext cx="8576973" cy="727364"/>
          </a:xfrm>
        </p:spPr>
        <p:txBody>
          <a:bodyPr/>
          <a:lstStyle/>
          <a:p>
            <a:pPr marL="0" indent="0" algn="ctr" eaLnBrk="1" hangingPunct="1"/>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Asexual reproduction </a:t>
            </a:r>
            <a:r>
              <a:rPr lang="en-US" sz="2400" dirty="0" smtClean="0">
                <a:latin typeface="Times New Roman" pitchFamily="18" charset="0"/>
                <a:cs typeface="Times New Roman" pitchFamily="18" charset="0"/>
              </a:rPr>
              <a:t>results in the generation of genetically </a:t>
            </a:r>
            <a:r>
              <a:rPr lang="en-US" sz="2400" dirty="0" smtClean="0">
                <a:solidFill>
                  <a:srgbClr val="FF0000"/>
                </a:solidFill>
                <a:latin typeface="Times New Roman" pitchFamily="18" charset="0"/>
                <a:cs typeface="Times New Roman" pitchFamily="18" charset="0"/>
              </a:rPr>
              <a:t>identical offspring</a:t>
            </a:r>
          </a:p>
        </p:txBody>
      </p:sp>
      <p:sp>
        <p:nvSpPr>
          <p:cNvPr id="8198" name="Rectangle 9"/>
          <p:cNvSpPr>
            <a:spLocks noGrp="1" noChangeArrowheads="1"/>
          </p:cNvSpPr>
          <p:nvPr>
            <p:ph idx="1"/>
          </p:nvPr>
        </p:nvSpPr>
        <p:spPr>
          <a:xfrm>
            <a:off x="182563" y="1165224"/>
            <a:ext cx="8775700" cy="5073650"/>
          </a:xfrm>
        </p:spPr>
        <p:txBody>
          <a:bodyPr/>
          <a:lstStyle/>
          <a:p>
            <a:pPr marL="269875" indent="-269875" eaLnBrk="1" hangingPunct="1">
              <a:spcBef>
                <a:spcPts val="1200"/>
              </a:spcBef>
              <a:spcAft>
                <a:spcPts val="0"/>
              </a:spcAft>
            </a:pPr>
            <a:r>
              <a:rPr lang="en-US" b="1" dirty="0" smtClean="0">
                <a:solidFill>
                  <a:srgbClr val="009247"/>
                </a:solidFill>
                <a:effectLst>
                  <a:outerShdw blurRad="38100" dist="38100" dir="2700000" algn="tl">
                    <a:srgbClr val="000000">
                      <a:alpha val="43137"/>
                    </a:srgbClr>
                  </a:outerShdw>
                </a:effectLst>
                <a:latin typeface="Times New Roman" pitchFamily="18" charset="0"/>
                <a:cs typeface="Times New Roman" pitchFamily="18" charset="0"/>
              </a:rPr>
              <a:t>Asexual reproduction </a:t>
            </a:r>
            <a:r>
              <a:rPr lang="ar-SA" b="1" dirty="0" smtClean="0">
                <a:solidFill>
                  <a:srgbClr val="009247"/>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smtClean="0">
              <a:solidFill>
                <a:srgbClr val="009247"/>
              </a:solidFill>
              <a:effectLst>
                <a:outerShdw blurRad="38100" dist="38100" dir="2700000" algn="tl">
                  <a:srgbClr val="000000">
                    <a:alpha val="43137"/>
                  </a:srgbClr>
                </a:outerShdw>
              </a:effectLst>
              <a:latin typeface="Times New Roman" pitchFamily="18" charset="0"/>
              <a:cs typeface="Times New Roman" pitchFamily="18" charset="0"/>
            </a:endParaRPr>
          </a:p>
          <a:p>
            <a:pPr marL="719138" lvl="1" indent="-269875" eaLnBrk="1" hangingPunct="1">
              <a:spcBef>
                <a:spcPts val="1200"/>
              </a:spcBef>
              <a:spcAft>
                <a:spcPts val="0"/>
              </a:spcAft>
              <a:buFontTx/>
              <a:buChar char="–"/>
            </a:pPr>
            <a:r>
              <a:rPr lang="en-US" sz="2800" b="1" dirty="0" smtClean="0">
                <a:solidFill>
                  <a:srgbClr val="FF0000"/>
                </a:solidFill>
                <a:latin typeface="Times New Roman" pitchFamily="18" charset="0"/>
                <a:cs typeface="Times New Roman" pitchFamily="18" charset="0"/>
              </a:rPr>
              <a:t>One parent produces genetically identical offspring</a:t>
            </a:r>
          </a:p>
          <a:p>
            <a:pPr marL="719138" lvl="1" indent="-269875" eaLnBrk="1" hangingPunct="1">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Very rapid reproduction </a:t>
            </a:r>
          </a:p>
          <a:p>
            <a:pPr marL="719138" lvl="1" indent="-269875" eaLnBrk="1" hangingPunct="1">
              <a:spcBef>
                <a:spcPts val="1200"/>
              </a:spcBef>
              <a:spcAft>
                <a:spcPts val="0"/>
              </a:spcAft>
              <a:buFontTx/>
              <a:buChar char="–"/>
            </a:pPr>
            <a:r>
              <a:rPr lang="en-US" sz="2800" b="1" dirty="0" smtClean="0">
                <a:solidFill>
                  <a:srgbClr val="FF0000"/>
                </a:solidFill>
                <a:latin typeface="Times New Roman" pitchFamily="18" charset="0"/>
                <a:cs typeface="Times New Roman" pitchFamily="18" charset="0"/>
              </a:rPr>
              <a:t>Can proceed via</a:t>
            </a:r>
          </a:p>
          <a:p>
            <a:pPr marL="1169988" lvl="2" indent="-271463" eaLnBrk="1" hangingPunct="1">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Budding  </a:t>
            </a:r>
          </a:p>
          <a:p>
            <a:pPr marL="1169988" lvl="2" indent="-271463" eaLnBrk="1" hangingPunct="1">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Fission </a:t>
            </a:r>
            <a:r>
              <a:rPr lang="ar-SA" sz="2800" b="1" dirty="0" smtClean="0">
                <a:solidFill>
                  <a:srgbClr val="0000FF"/>
                </a:solidFill>
                <a:latin typeface="Times New Roman" pitchFamily="18" charset="0"/>
                <a:cs typeface="Times New Roman" pitchFamily="18" charset="0"/>
              </a:rPr>
              <a:t>  </a:t>
            </a:r>
            <a:endParaRPr lang="en-US" sz="2800" b="1" dirty="0" smtClean="0">
              <a:solidFill>
                <a:srgbClr val="0000FF"/>
              </a:solidFill>
              <a:latin typeface="Times New Roman" pitchFamily="18" charset="0"/>
              <a:cs typeface="Times New Roman" pitchFamily="18" charset="0"/>
            </a:endParaRPr>
          </a:p>
          <a:p>
            <a:pPr marL="1169988" lvl="2" indent="-271463" eaLnBrk="1" hangingPunct="1">
              <a:spcBef>
                <a:spcPts val="1200"/>
              </a:spcBef>
              <a:spcAft>
                <a:spcPts val="0"/>
              </a:spcAft>
              <a:buFontTx/>
              <a:buChar char="–"/>
            </a:pPr>
            <a:r>
              <a:rPr lang="en-US" sz="2800" b="1" dirty="0" smtClean="0">
                <a:solidFill>
                  <a:srgbClr val="0000FF"/>
                </a:solidFill>
                <a:latin typeface="Times New Roman" pitchFamily="18" charset="0"/>
                <a:cs typeface="Times New Roman" pitchFamily="18" charset="0"/>
              </a:rPr>
              <a:t>Fragmentation/</a:t>
            </a:r>
          </a:p>
          <a:p>
            <a:pPr marL="1169988" lvl="2" indent="-271463" eaLnBrk="1" hangingPunct="1">
              <a:spcBef>
                <a:spcPts val="1200"/>
              </a:spcBef>
              <a:spcAft>
                <a:spcPts val="0"/>
              </a:spcAft>
              <a:buNone/>
            </a:pPr>
            <a:r>
              <a:rPr lang="en-US" sz="2800" b="1" dirty="0" smtClean="0">
                <a:solidFill>
                  <a:srgbClr val="0000FF"/>
                </a:solidFill>
                <a:latin typeface="Times New Roman" pitchFamily="18" charset="0"/>
                <a:cs typeface="Times New Roman" pitchFamily="18" charset="0"/>
              </a:rPr>
              <a:t>    regeneration  </a:t>
            </a:r>
          </a:p>
        </p:txBody>
      </p:sp>
      <p:pic>
        <p:nvPicPr>
          <p:cNvPr id="8199" name="Picture 12" descr="27_01SeaAnemoneFission-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71975" y="2898491"/>
            <a:ext cx="4470400" cy="262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00" name="Text Box 13"/>
          <p:cNvSpPr txBox="1">
            <a:spLocks noChangeArrowheads="1"/>
          </p:cNvSpPr>
          <p:nvPr/>
        </p:nvSpPr>
        <p:spPr bwMode="auto">
          <a:xfrm>
            <a:off x="4403439" y="5581654"/>
            <a:ext cx="4449618" cy="923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C00000"/>
                </a:solidFill>
                <a:latin typeface="Times New Roman" pitchFamily="18" charset="0"/>
                <a:cs typeface="Times New Roman" pitchFamily="18" charset="0"/>
              </a:rPr>
              <a:t>Asexual reproduction of an </a:t>
            </a:r>
            <a:r>
              <a:rPr lang="en-US" sz="2000" b="1" dirty="0" smtClean="0">
                <a:solidFill>
                  <a:srgbClr val="C00000"/>
                </a:solidFill>
                <a:latin typeface="Times New Roman" pitchFamily="18" charset="0"/>
                <a:cs typeface="Times New Roman" pitchFamily="18" charset="0"/>
              </a:rPr>
              <a:t>aggregating</a:t>
            </a:r>
          </a:p>
          <a:p>
            <a:pPr algn="ctr" rtl="0">
              <a:lnSpc>
                <a:spcPct val="90000"/>
              </a:lnSpc>
            </a:pPr>
            <a:r>
              <a:rPr lang="en-US" sz="2000" b="1" dirty="0" smtClean="0">
                <a:solidFill>
                  <a:srgbClr val="C00000"/>
                </a:solidFill>
                <a:latin typeface="Times New Roman" pitchFamily="18" charset="0"/>
                <a:cs typeface="Times New Roman" pitchFamily="18" charset="0"/>
              </a:rPr>
              <a:t>Sea anemone </a:t>
            </a:r>
            <a:r>
              <a:rPr lang="en-US" sz="2000" b="1" dirty="0">
                <a:solidFill>
                  <a:srgbClr val="C00000"/>
                </a:solidFill>
                <a:latin typeface="Times New Roman" pitchFamily="18" charset="0"/>
                <a:cs typeface="Times New Roman" pitchFamily="18" charset="0"/>
              </a:rPr>
              <a:t>(</a:t>
            </a:r>
            <a:r>
              <a:rPr lang="en-US" sz="2000" b="1" i="1" dirty="0" err="1">
                <a:solidFill>
                  <a:srgbClr val="C00000"/>
                </a:solidFill>
                <a:latin typeface="Times New Roman" pitchFamily="18" charset="0"/>
                <a:cs typeface="Times New Roman" pitchFamily="18" charset="0"/>
              </a:rPr>
              <a:t>Anthopleura</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elegantissima</a:t>
            </a:r>
            <a:r>
              <a:rPr lang="en-US" sz="2000" b="1" dirty="0">
                <a:solidFill>
                  <a:srgbClr val="C00000"/>
                </a:solidFill>
                <a:latin typeface="Times New Roman" pitchFamily="18" charset="0"/>
                <a:cs typeface="Times New Roman" pitchFamily="18" charset="0"/>
              </a:rPr>
              <a:t>) </a:t>
            </a:r>
            <a:endParaRPr lang="en-US" sz="2000" b="1" dirty="0" smtClean="0">
              <a:solidFill>
                <a:srgbClr val="C00000"/>
              </a:solidFill>
              <a:latin typeface="Times New Roman" pitchFamily="18" charset="0"/>
              <a:cs typeface="Times New Roman" pitchFamily="18" charset="0"/>
            </a:endParaRPr>
          </a:p>
          <a:p>
            <a:pPr algn="ctr" rtl="0">
              <a:lnSpc>
                <a:spcPct val="90000"/>
              </a:lnSpc>
            </a:pPr>
            <a:r>
              <a:rPr lang="en-US" sz="2000" b="1" dirty="0" smtClean="0">
                <a:solidFill>
                  <a:srgbClr val="C00000"/>
                </a:solidFill>
                <a:latin typeface="Times New Roman" pitchFamily="18" charset="0"/>
                <a:cs typeface="Times New Roman" pitchFamily="18" charset="0"/>
              </a:rPr>
              <a:t>by </a:t>
            </a:r>
            <a:r>
              <a:rPr lang="en-US" sz="2000" b="1" dirty="0">
                <a:solidFill>
                  <a:srgbClr val="C00000"/>
                </a:solidFill>
                <a:latin typeface="Times New Roman" pitchFamily="18" charset="0"/>
                <a:cs typeface="Times New Roman" pitchFamily="18" charset="0"/>
              </a:rPr>
              <a:t>fission</a:t>
            </a:r>
          </a:p>
          <a:p>
            <a:pPr algn="ctr" rtl="0">
              <a:lnSpc>
                <a:spcPct val="90000"/>
              </a:lnSpc>
            </a:pPr>
            <a:r>
              <a:rPr lang="en-US" sz="2000" b="1" dirty="0">
                <a:solidFill>
                  <a:srgbClr val="C00000"/>
                </a:solidFill>
                <a:latin typeface="Times New Roman" pitchFamily="18" charset="0"/>
                <a:cs typeface="Times New Roman" pitchFamily="18" charset="0"/>
              </a:rPr>
              <a:t> </a:t>
            </a:r>
          </a:p>
        </p:txBody>
      </p:sp>
      <p:sp>
        <p:nvSpPr>
          <p:cNvPr id="9" name="Oval 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3</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27_11a_FrogGastrulation-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38288" y="139700"/>
            <a:ext cx="6067425" cy="657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5" name="Text Box 9"/>
          <p:cNvSpPr txBox="1">
            <a:spLocks noChangeArrowheads="1"/>
          </p:cNvSpPr>
          <p:nvPr/>
        </p:nvSpPr>
        <p:spPr bwMode="auto">
          <a:xfrm>
            <a:off x="1584325" y="176213"/>
            <a:ext cx="2106613" cy="59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Blastula</a:t>
            </a:r>
          </a:p>
          <a:p>
            <a:pPr algn="ctr" rtl="0">
              <a:lnSpc>
                <a:spcPct val="90000"/>
              </a:lnSpc>
            </a:pPr>
            <a:r>
              <a:rPr lang="en-US" sz="2000" b="1" dirty="0">
                <a:solidFill>
                  <a:srgbClr val="0000FF"/>
                </a:solidFill>
                <a:latin typeface="Times New Roman" pitchFamily="18" charset="0"/>
                <a:cs typeface="Times New Roman" pitchFamily="18" charset="0"/>
              </a:rPr>
              <a:t>(end of cleavage)</a:t>
            </a:r>
          </a:p>
        </p:txBody>
      </p:sp>
      <p:sp>
        <p:nvSpPr>
          <p:cNvPr id="38916" name="Text Box 17"/>
          <p:cNvSpPr txBox="1">
            <a:spLocks noChangeArrowheads="1"/>
          </p:cNvSpPr>
          <p:nvPr/>
        </p:nvSpPr>
        <p:spPr bwMode="auto">
          <a:xfrm>
            <a:off x="1579563" y="2490788"/>
            <a:ext cx="1830387"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err="1">
                <a:solidFill>
                  <a:srgbClr val="0000FF"/>
                </a:solidFill>
                <a:latin typeface="Times New Roman" pitchFamily="18" charset="0"/>
                <a:cs typeface="Times New Roman" pitchFamily="18" charset="0"/>
              </a:rPr>
              <a:t>Gastrulation</a:t>
            </a:r>
            <a:endParaRPr lang="en-US" sz="2000" b="1" dirty="0">
              <a:solidFill>
                <a:srgbClr val="0000FF"/>
              </a:solidFill>
              <a:latin typeface="Times New Roman" pitchFamily="18" charset="0"/>
              <a:cs typeface="Times New Roman" pitchFamily="18" charset="0"/>
            </a:endParaRPr>
          </a:p>
          <a:p>
            <a:pPr algn="ctr" rtl="0">
              <a:lnSpc>
                <a:spcPct val="90000"/>
              </a:lnSpc>
            </a:pPr>
            <a:r>
              <a:rPr lang="en-US" sz="2000" b="1" dirty="0">
                <a:solidFill>
                  <a:srgbClr val="0000FF"/>
                </a:solidFill>
                <a:latin typeface="Times New Roman" pitchFamily="18" charset="0"/>
                <a:cs typeface="Times New Roman" pitchFamily="18" charset="0"/>
              </a:rPr>
              <a:t>(cell migration)</a:t>
            </a:r>
          </a:p>
        </p:txBody>
      </p:sp>
      <p:sp>
        <p:nvSpPr>
          <p:cNvPr id="38917" name="Text Box 27"/>
          <p:cNvSpPr txBox="1">
            <a:spLocks noChangeArrowheads="1"/>
          </p:cNvSpPr>
          <p:nvPr/>
        </p:nvSpPr>
        <p:spPr bwMode="auto">
          <a:xfrm>
            <a:off x="5091113" y="4664075"/>
            <a:ext cx="1244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Ectoderm</a:t>
            </a:r>
          </a:p>
        </p:txBody>
      </p:sp>
      <p:sp>
        <p:nvSpPr>
          <p:cNvPr id="38918" name="Text Box 28"/>
          <p:cNvSpPr txBox="1">
            <a:spLocks noChangeArrowheads="1"/>
          </p:cNvSpPr>
          <p:nvPr/>
        </p:nvSpPr>
        <p:spPr bwMode="auto">
          <a:xfrm>
            <a:off x="5500688" y="5014913"/>
            <a:ext cx="13589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Mesoderm</a:t>
            </a:r>
          </a:p>
        </p:txBody>
      </p:sp>
      <p:sp>
        <p:nvSpPr>
          <p:cNvPr id="38919" name="Text Box 29"/>
          <p:cNvSpPr txBox="1">
            <a:spLocks noChangeArrowheads="1"/>
          </p:cNvSpPr>
          <p:nvPr/>
        </p:nvSpPr>
        <p:spPr bwMode="auto">
          <a:xfrm>
            <a:off x="5605463" y="5473700"/>
            <a:ext cx="13589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Endoderm</a:t>
            </a:r>
          </a:p>
        </p:txBody>
      </p:sp>
      <p:sp>
        <p:nvSpPr>
          <p:cNvPr id="38920" name="Text Box 30"/>
          <p:cNvSpPr txBox="1">
            <a:spLocks noChangeArrowheads="1"/>
          </p:cNvSpPr>
          <p:nvPr/>
        </p:nvSpPr>
        <p:spPr bwMode="auto">
          <a:xfrm>
            <a:off x="2679700" y="5529263"/>
            <a:ext cx="1228725"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Simple</a:t>
            </a:r>
          </a:p>
          <a:p>
            <a:pPr algn="l" rtl="0">
              <a:lnSpc>
                <a:spcPct val="90000"/>
              </a:lnSpc>
            </a:pPr>
            <a:r>
              <a:rPr lang="en-US" sz="2000" b="1">
                <a:solidFill>
                  <a:srgbClr val="0000FF"/>
                </a:solidFill>
                <a:latin typeface="Times New Roman" pitchFamily="18" charset="0"/>
                <a:cs typeface="Times New Roman" pitchFamily="18" charset="0"/>
              </a:rPr>
              <a:t>digestive</a:t>
            </a:r>
          </a:p>
          <a:p>
            <a:pPr algn="l" rtl="0">
              <a:lnSpc>
                <a:spcPct val="90000"/>
              </a:lnSpc>
            </a:pPr>
            <a:r>
              <a:rPr lang="en-US" sz="2000" b="1">
                <a:solidFill>
                  <a:srgbClr val="0000FF"/>
                </a:solidFill>
                <a:latin typeface="Times New Roman" pitchFamily="18" charset="0"/>
                <a:cs typeface="Times New Roman" pitchFamily="18" charset="0"/>
              </a:rPr>
              <a:t>cavity</a:t>
            </a:r>
          </a:p>
        </p:txBody>
      </p:sp>
      <p:sp>
        <p:nvSpPr>
          <p:cNvPr id="38921" name="Text Box 31"/>
          <p:cNvSpPr txBox="1">
            <a:spLocks noChangeArrowheads="1"/>
          </p:cNvSpPr>
          <p:nvPr/>
        </p:nvSpPr>
        <p:spPr bwMode="auto">
          <a:xfrm>
            <a:off x="1576389" y="4711700"/>
            <a:ext cx="2237076"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Gastrula</a:t>
            </a:r>
          </a:p>
          <a:p>
            <a:pPr algn="ctr" rtl="0">
              <a:lnSpc>
                <a:spcPct val="90000"/>
              </a:lnSpc>
            </a:pPr>
            <a:r>
              <a:rPr lang="en-US" sz="2000" b="1" dirty="0">
                <a:solidFill>
                  <a:srgbClr val="0000FF"/>
                </a:solidFill>
                <a:latin typeface="Times New Roman" pitchFamily="18" charset="0"/>
                <a:cs typeface="Times New Roman" pitchFamily="18" charset="0"/>
              </a:rPr>
              <a:t>(end of </a:t>
            </a:r>
            <a:r>
              <a:rPr lang="en-US" sz="2000" b="1" dirty="0" err="1">
                <a:solidFill>
                  <a:srgbClr val="0000FF"/>
                </a:solidFill>
                <a:latin typeface="Times New Roman" pitchFamily="18" charset="0"/>
                <a:cs typeface="Times New Roman" pitchFamily="18" charset="0"/>
              </a:rPr>
              <a:t>gastrulation</a:t>
            </a:r>
            <a:r>
              <a:rPr lang="en-US" sz="2000" b="1" dirty="0">
                <a:solidFill>
                  <a:srgbClr val="0000FF"/>
                </a:solidFill>
                <a:latin typeface="Times New Roman" pitchFamily="18" charset="0"/>
                <a:cs typeface="Times New Roman" pitchFamily="18" charset="0"/>
              </a:rPr>
              <a:t>)</a:t>
            </a:r>
          </a:p>
        </p:txBody>
      </p:sp>
      <p:sp>
        <p:nvSpPr>
          <p:cNvPr id="38922" name="Line 32"/>
          <p:cNvSpPr>
            <a:spLocks noChangeShapeType="1"/>
          </p:cNvSpPr>
          <p:nvPr/>
        </p:nvSpPr>
        <p:spPr bwMode="auto">
          <a:xfrm flipV="1">
            <a:off x="3525838" y="5422900"/>
            <a:ext cx="936625" cy="233363"/>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3" name="Line 33"/>
          <p:cNvSpPr>
            <a:spLocks noChangeShapeType="1"/>
          </p:cNvSpPr>
          <p:nvPr/>
        </p:nvSpPr>
        <p:spPr bwMode="auto">
          <a:xfrm flipV="1">
            <a:off x="4724400" y="4851400"/>
            <a:ext cx="325438" cy="25400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4" name="Line 34"/>
          <p:cNvSpPr>
            <a:spLocks noChangeShapeType="1"/>
          </p:cNvSpPr>
          <p:nvPr/>
        </p:nvSpPr>
        <p:spPr bwMode="auto">
          <a:xfrm flipV="1">
            <a:off x="4795838" y="5189538"/>
            <a:ext cx="642937" cy="1492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5" name="Line 35"/>
          <p:cNvSpPr>
            <a:spLocks noChangeShapeType="1"/>
          </p:cNvSpPr>
          <p:nvPr/>
        </p:nvSpPr>
        <p:spPr bwMode="auto">
          <a:xfrm>
            <a:off x="4821238" y="5608638"/>
            <a:ext cx="749300" cy="47625"/>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6" name="Line 36"/>
          <p:cNvSpPr>
            <a:spLocks noChangeShapeType="1"/>
          </p:cNvSpPr>
          <p:nvPr/>
        </p:nvSpPr>
        <p:spPr bwMode="auto">
          <a:xfrm flipV="1">
            <a:off x="3533775" y="5422900"/>
            <a:ext cx="928688" cy="23336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7" name="Line 37"/>
          <p:cNvSpPr>
            <a:spLocks noChangeShapeType="1"/>
          </p:cNvSpPr>
          <p:nvPr/>
        </p:nvSpPr>
        <p:spPr bwMode="auto">
          <a:xfrm flipV="1">
            <a:off x="4724400" y="4843463"/>
            <a:ext cx="338138" cy="2635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8" name="Line 38"/>
          <p:cNvSpPr>
            <a:spLocks noChangeShapeType="1"/>
          </p:cNvSpPr>
          <p:nvPr/>
        </p:nvSpPr>
        <p:spPr bwMode="auto">
          <a:xfrm flipV="1">
            <a:off x="4800600" y="5187950"/>
            <a:ext cx="655638" cy="1492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29" name="Line 39"/>
          <p:cNvSpPr>
            <a:spLocks noChangeShapeType="1"/>
          </p:cNvSpPr>
          <p:nvPr/>
        </p:nvSpPr>
        <p:spPr bwMode="auto">
          <a:xfrm>
            <a:off x="4822825" y="5608638"/>
            <a:ext cx="755650" cy="4762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a:solidFill>
                <a:srgbClr val="0000FF"/>
              </a:solidFill>
              <a:latin typeface="Times New Roman" pitchFamily="18" charset="0"/>
              <a:cs typeface="Times New Roman" pitchFamily="18" charset="0"/>
            </a:endParaRPr>
          </a:p>
        </p:txBody>
      </p:sp>
      <p:sp>
        <p:nvSpPr>
          <p:cNvPr id="38930" name="Text Box 40"/>
          <p:cNvSpPr txBox="1">
            <a:spLocks noChangeArrowheads="1"/>
          </p:cNvSpPr>
          <p:nvPr/>
        </p:nvSpPr>
        <p:spPr bwMode="auto">
          <a:xfrm>
            <a:off x="6144636" y="238125"/>
            <a:ext cx="2812328" cy="95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2800" b="1" dirty="0">
                <a:solidFill>
                  <a:srgbClr val="C00000"/>
                </a:solidFill>
                <a:latin typeface="Times New Roman" pitchFamily="18" charset="0"/>
                <a:cs typeface="Times New Roman" pitchFamily="18" charset="0"/>
              </a:rPr>
              <a:t>Development of </a:t>
            </a:r>
            <a:r>
              <a:rPr lang="en-US" sz="2800" b="1" dirty="0" smtClean="0">
                <a:solidFill>
                  <a:srgbClr val="C00000"/>
                </a:solidFill>
                <a:latin typeface="Times New Roman" pitchFamily="18" charset="0"/>
                <a:cs typeface="Times New Roman" pitchFamily="18" charset="0"/>
              </a:rPr>
              <a:t>the</a:t>
            </a:r>
          </a:p>
          <a:p>
            <a:pPr algn="ctr" rtl="0"/>
            <a:r>
              <a:rPr lang="en-US" sz="2800" b="1" dirty="0" smtClean="0">
                <a:solidFill>
                  <a:srgbClr val="C00000"/>
                </a:solidFill>
                <a:latin typeface="Times New Roman" pitchFamily="18" charset="0"/>
                <a:cs typeface="Times New Roman" pitchFamily="18" charset="0"/>
              </a:rPr>
              <a:t>frog </a:t>
            </a:r>
            <a:r>
              <a:rPr lang="en-US" sz="2800" b="1" dirty="0">
                <a:solidFill>
                  <a:srgbClr val="C00000"/>
                </a:solidFill>
                <a:latin typeface="Times New Roman" pitchFamily="18" charset="0"/>
                <a:cs typeface="Times New Roman" pitchFamily="18" charset="0"/>
              </a:rPr>
              <a:t>gastrula</a:t>
            </a:r>
          </a:p>
          <a:p>
            <a:pPr algn="ctr">
              <a:lnSpc>
                <a:spcPct val="80000"/>
              </a:lnSpc>
            </a:pPr>
            <a:r>
              <a:rPr lang="ar-SA" sz="2800" b="1" dirty="0">
                <a:solidFill>
                  <a:srgbClr val="C00000"/>
                </a:solidFill>
                <a:latin typeface="Times New Roman" pitchFamily="18" charset="0"/>
                <a:cs typeface="Times New Roman" pitchFamily="18" charset="0"/>
              </a:rPr>
              <a:t> </a:t>
            </a:r>
            <a:endParaRPr lang="en-US" sz="2800" b="1" dirty="0">
              <a:solidFill>
                <a:srgbClr val="C00000"/>
              </a:solidFill>
              <a:latin typeface="Times New Roman" pitchFamily="18" charset="0"/>
              <a:cs typeface="Times New Roman" pitchFamily="18" charset="0"/>
            </a:endParaRPr>
          </a:p>
        </p:txBody>
      </p:sp>
      <p:sp>
        <p:nvSpPr>
          <p:cNvPr id="19" name="Oval 1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30</a:t>
            </a:r>
            <a:endParaRPr lang="en-US" sz="2700" b="1" kern="0" dirty="0">
              <a:solidFill>
                <a:srgbClr val="0033CC"/>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4236224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3657393" y="59988"/>
            <a:ext cx="184191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9pPr>
          </a:lstStyle>
          <a:p>
            <a:pPr algn="ctr" rtl="0"/>
            <a:r>
              <a:rPr lang="en-GB" sz="2200" b="1">
                <a:solidFill>
                  <a:srgbClr val="FF0000"/>
                </a:solidFill>
                <a:latin typeface="Times New Roman" panose="02020603050405020304" pitchFamily="18" charset="0"/>
              </a:rPr>
              <a:t>Reproduction</a:t>
            </a:r>
            <a:endParaRPr lang="en-GB" b="1">
              <a:solidFill>
                <a:srgbClr val="FF0000"/>
              </a:solidFill>
            </a:endParaRPr>
          </a:p>
        </p:txBody>
      </p:sp>
      <p:graphicFrame>
        <p:nvGraphicFramePr>
          <p:cNvPr id="3" name="جدول 2"/>
          <p:cNvGraphicFramePr>
            <a:graphicFrameLocks noGrp="1"/>
          </p:cNvGraphicFramePr>
          <p:nvPr/>
        </p:nvGraphicFramePr>
        <p:xfrm>
          <a:off x="209550" y="589393"/>
          <a:ext cx="8724900" cy="5678491"/>
        </p:xfrm>
        <a:graphic>
          <a:graphicData uri="http://schemas.openxmlformats.org/drawingml/2006/table">
            <a:tbl>
              <a:tblPr/>
              <a:tblGrid>
                <a:gridCol w="4362450"/>
                <a:gridCol w="4362450"/>
              </a:tblGrid>
              <a:tr h="315472">
                <a:tc>
                  <a:txBody>
                    <a:bodyPr/>
                    <a:lstStyle/>
                    <a:p>
                      <a:pPr marL="107950" marR="0" lvl="0" indent="0" algn="ctr" defTabSz="914400" rtl="0"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المصطلــــــــح</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تعــريف المصطـــلح</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Times New Roman" pitchFamily="18" charset="0"/>
                          <a:cs typeface="Times New Roman" pitchFamily="18" charset="0"/>
                        </a:rPr>
                        <a:t>Angiosperms</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كاسيات البذور</a:t>
                      </a:r>
                      <a:endPar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Sporophyte</a:t>
                      </a:r>
                      <a:r>
                        <a:rPr kumimoji="0" lang="ar-SA" sz="1800" b="1" i="0" u="none" strike="noStrike" cap="none" normalizeH="0" baseline="0" smtClean="0">
                          <a:ln>
                            <a:noFill/>
                          </a:ln>
                          <a:solidFill>
                            <a:srgbClr val="FF0000"/>
                          </a:solidFill>
                          <a:effectLst/>
                          <a:latin typeface="Times New Roman" pitchFamily="18" charset="0"/>
                          <a:cs typeface="Times New Roman" pitchFamily="18" charset="0"/>
                        </a:rPr>
                        <a:t>:</a:t>
                      </a:r>
                      <a:r>
                        <a:rPr kumimoji="0" lang="ar-S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The Diploid Generation.</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النابت البوغي</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الجيل ثنائي العدد الكروموزومي</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Gametophyte:</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Haploid Generation.</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النابت الجاميطي</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الجيل أحادي العدد </a:t>
                      </a:r>
                      <a:r>
                        <a:rPr kumimoji="0" lang="ar-EG"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لكروموزومي</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Pollen Grain: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The Male Gametophyte.</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حبه لقاح</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النابت الجاميطي المذكر</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Embryo Sac:</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Female Gametophyte</a:t>
                      </a: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الكيس الجنيني</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النابت الجاميطي الأنثوي</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43">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Endosperm: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Central Cell Within The Embryo Sac Has Two Nuclei.</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الإندوسبيرم</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1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خلية واحدة مركزية داخل الكيس الجنيني لها نواتان.</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43">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Pollination</a:t>
                      </a:r>
                      <a:r>
                        <a:rPr kumimoji="0" lang="ar-SA"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Transfer Of Pollen From Anther To Stigma</a:t>
                      </a: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tab pos="1158875" algn="l"/>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عملية التلقيح: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نقل حبوب اللقاح من المُتك إلى الميسم</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1886">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Double Fertilization:  </a:t>
                      </a: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One Sperm Fertilizes The Egg To Produce A </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Zygote</a:t>
                      </a:r>
                      <a:r>
                        <a:rPr kumimoji="0" lang="en-GB" sz="1800" b="1" i="0" u="none" strike="noStrike" cap="none" normalizeH="0" baseline="0" dirty="0" smtClean="0">
                          <a:ln>
                            <a:noFill/>
                          </a:ln>
                          <a:solidFill>
                            <a:srgbClr val="000000"/>
                          </a:solidFill>
                          <a:effectLst/>
                          <a:latin typeface="Times New Roman" pitchFamily="18" charset="0"/>
                          <a:cs typeface="Times New Roman" pitchFamily="18" charset="0"/>
                        </a:rPr>
                        <a:t>, The Other </a:t>
                      </a: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Fuses With The Central Cell Nuclei To Produce </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3</a:t>
                      </a:r>
                      <a:r>
                        <a:rPr kumimoji="0" lang="en-US" sz="1800" b="1" i="1" u="none" strike="noStrike" cap="none" normalizeH="0" baseline="0" dirty="0" smtClean="0">
                          <a:ln>
                            <a:noFill/>
                          </a:ln>
                          <a:solidFill>
                            <a:srgbClr val="FF0000"/>
                          </a:solidFill>
                          <a:effectLst/>
                          <a:latin typeface="Times New Roman" pitchFamily="18" charset="0"/>
                          <a:cs typeface="Times New Roman" pitchFamily="18" charset="0"/>
                        </a:rPr>
                        <a:t>n</a:t>
                      </a: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 Endosperm.</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tab pos="1158875" algn="l"/>
                        </a:tabLst>
                      </a:pPr>
                      <a:r>
                        <a:rPr kumimoji="0" lang="ar-EG"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a:t>
                      </a: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اخصاب المزدوج: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تقوم إحدى الخليتين المنويتين بتخصيب البيضة لإنتاج </a:t>
                      </a: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اللاقحة</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 تقوم الأخرى بالاندماج مع النواة الخلية المركزية لتنتج </a:t>
                      </a: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نسيج الإندوسبيرم ثلاثي العدد الكروموزومي </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a:t>
                      </a:r>
                      <a:r>
                        <a:rPr kumimoji="0" lang="en-US" sz="1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18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43">
                <a:tc>
                  <a:txBody>
                    <a:bodyPr/>
                    <a:lstStyle/>
                    <a:p>
                      <a:pPr marL="107950" marR="0" lvl="0" indent="0" algn="l" defTabSz="914400" rtl="0" eaLnBrk="1" fontAlgn="base" latinLnBrk="0" hangingPunct="1">
                        <a:lnSpc>
                          <a:spcPct val="115000"/>
                        </a:lnSpc>
                        <a:spcBef>
                          <a:spcPct val="0"/>
                        </a:spcBef>
                        <a:spcAft>
                          <a:spcPct val="0"/>
                        </a:spcAft>
                        <a:buClrTx/>
                        <a:buSzTx/>
                        <a:buFontTx/>
                        <a:buNone/>
                        <a:tabLst>
                          <a:tab pos="850900" algn="l"/>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Seed Dormancy:</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Embryo Growth And Development Are Suspended.</a:t>
                      </a: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كمون البذرة: </a:t>
                      </a:r>
                      <a:r>
                        <a:rPr kumimoji="0" lang="ar-S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توقف نمو و تكوين الجنين.</a:t>
                      </a:r>
                      <a:endPar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Times New Roman" pitchFamily="18" charset="0"/>
                          <a:cs typeface="Times New Roman" pitchFamily="18" charset="0"/>
                        </a:rPr>
                        <a:t>Two Cotyledons = Eudicot Seeds</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tab pos="1901825" algn="l"/>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فلقتان</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72">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Single Cotyledon = Monocot Seeds</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19584" marR="19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95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فلقة واحدة </a:t>
                      </a:r>
                      <a:endPar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txBody>
                  <a:tcPr marL="19584" marR="19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475451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3657600" y="60325"/>
            <a:ext cx="18415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9pPr>
          </a:lstStyle>
          <a:p>
            <a:pPr algn="ctr" rtl="0"/>
            <a:r>
              <a:rPr lang="en-GB" sz="2200" b="1">
                <a:solidFill>
                  <a:srgbClr val="FF0000"/>
                </a:solidFill>
                <a:latin typeface="Times New Roman" panose="02020603050405020304" pitchFamily="18" charset="0"/>
              </a:rPr>
              <a:t>Reproduction</a:t>
            </a:r>
            <a:endParaRPr lang="en-GB">
              <a:solidFill>
                <a:srgbClr val="FF0000"/>
              </a:solidFill>
            </a:endParaRPr>
          </a:p>
        </p:txBody>
      </p:sp>
      <p:graphicFrame>
        <p:nvGraphicFramePr>
          <p:cNvPr id="3" name="جدول 2"/>
          <p:cNvGraphicFramePr>
            <a:graphicFrameLocks noGrp="1"/>
          </p:cNvGraphicFramePr>
          <p:nvPr>
            <p:extLst/>
          </p:nvPr>
        </p:nvGraphicFramePr>
        <p:xfrm>
          <a:off x="238847" y="908049"/>
          <a:ext cx="8724900" cy="5678424"/>
        </p:xfrm>
        <a:graphic>
          <a:graphicData uri="http://schemas.openxmlformats.org/drawingml/2006/table">
            <a:tbl>
              <a:tblPr/>
              <a:tblGrid>
                <a:gridCol w="4362450"/>
                <a:gridCol w="4362450"/>
              </a:tblGrid>
              <a:tr h="315446">
                <a:tc>
                  <a:txBody>
                    <a:bodyPr/>
                    <a:lstStyle/>
                    <a:p>
                      <a:pPr marL="107950">
                        <a:lnSpc>
                          <a:spcPct val="115000"/>
                        </a:lnSpc>
                        <a:spcAft>
                          <a:spcPts val="0"/>
                        </a:spcAft>
                      </a:pPr>
                      <a:r>
                        <a:rPr lang="en-US" sz="1800" b="1" dirty="0">
                          <a:solidFill>
                            <a:srgbClr val="FF0000"/>
                          </a:solidFill>
                          <a:latin typeface="Times New Roman" pitchFamily="18" charset="0"/>
                          <a:ea typeface="Calibri"/>
                          <a:cs typeface="Times New Roman" pitchFamily="18" charset="0"/>
                        </a:rPr>
                        <a:t>Fruit:</a:t>
                      </a:r>
                      <a:r>
                        <a:rPr lang="en-US" sz="1800" b="1" dirty="0">
                          <a:latin typeface="Times New Roman" pitchFamily="18" charset="0"/>
                          <a:ea typeface="Calibri"/>
                          <a:cs typeface="Times New Roman" pitchFamily="18" charset="0"/>
                        </a:rPr>
                        <a:t> Developed Ovary.</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EG" sz="1800" b="1" dirty="0">
                          <a:solidFill>
                            <a:srgbClr val="FF0000"/>
                          </a:solidFill>
                          <a:latin typeface="Times New Roman" pitchFamily="18" charset="0"/>
                          <a:ea typeface="Calibri"/>
                          <a:cs typeface="Times New Roman" pitchFamily="18" charset="0"/>
                        </a:rPr>
                        <a:t>الثمرة: </a:t>
                      </a:r>
                      <a:r>
                        <a:rPr lang="ar-EG" sz="1800" b="1" dirty="0">
                          <a:latin typeface="Times New Roman" pitchFamily="18" charset="0"/>
                          <a:ea typeface="Calibri"/>
                          <a:cs typeface="Times New Roman" pitchFamily="18" charset="0"/>
                        </a:rPr>
                        <a:t>مبيض مكتمل النمو.</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46">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Germination</a:t>
                      </a:r>
                      <a:endParaRPr lang="en-US" sz="1800" b="1">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الإنبات</a:t>
                      </a:r>
                      <a:endParaRPr lang="en-US" sz="1800" b="1" dirty="0">
                        <a:solidFill>
                          <a:srgbClr val="FF0000"/>
                        </a:solidFill>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Asexual Reproduction: </a:t>
                      </a:r>
                      <a:r>
                        <a:rPr lang="en-US" sz="1800" b="1">
                          <a:latin typeface="Times New Roman" pitchFamily="18" charset="0"/>
                          <a:ea typeface="Calibri"/>
                          <a:cs typeface="Times New Roman" pitchFamily="18" charset="0"/>
                        </a:rPr>
                        <a:t>One Parent Produces Genetically Identical Offspring.</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tabLst>
                          <a:tab pos="1095375" algn="l"/>
                        </a:tabLst>
                      </a:pPr>
                      <a:r>
                        <a:rPr lang="ar-SA" sz="1800" b="1" dirty="0">
                          <a:solidFill>
                            <a:srgbClr val="FF0000"/>
                          </a:solidFill>
                          <a:latin typeface="Times New Roman" pitchFamily="18" charset="0"/>
                          <a:ea typeface="Calibri"/>
                          <a:cs typeface="Times New Roman" pitchFamily="18" charset="0"/>
                        </a:rPr>
                        <a:t>التكاثر </a:t>
                      </a:r>
                      <a:r>
                        <a:rPr lang="ar-SA" sz="1800" b="1" dirty="0" err="1">
                          <a:solidFill>
                            <a:srgbClr val="FF0000"/>
                          </a:solidFill>
                          <a:latin typeface="Times New Roman" pitchFamily="18" charset="0"/>
                          <a:ea typeface="Calibri"/>
                          <a:cs typeface="Times New Roman" pitchFamily="18" charset="0"/>
                        </a:rPr>
                        <a:t>اللاجنسي</a:t>
                      </a:r>
                      <a:r>
                        <a:rPr lang="ar-SA" sz="1800" b="1" dirty="0">
                          <a:solidFill>
                            <a:srgbClr val="FF0000"/>
                          </a:solidFill>
                          <a:latin typeface="Times New Roman" pitchFamily="18" charset="0"/>
                          <a:ea typeface="Calibri"/>
                          <a:cs typeface="Times New Roman" pitchFamily="18" charset="0"/>
                        </a:rPr>
                        <a:t>: </a:t>
                      </a:r>
                      <a:r>
                        <a:rPr lang="ar-SA" sz="1800" b="1" dirty="0">
                          <a:latin typeface="Times New Roman" pitchFamily="18" charset="0"/>
                          <a:ea typeface="Calibri"/>
                          <a:cs typeface="Times New Roman" pitchFamily="18" charset="0"/>
                        </a:rPr>
                        <a:t>ينتج أحد الوالدين ذرية متماثلة وراثياً </a:t>
                      </a:r>
                      <a:r>
                        <a:rPr lang="ar-EG"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Hermaphroditism: </a:t>
                      </a:r>
                      <a:r>
                        <a:rPr lang="en-US" sz="1800" b="1">
                          <a:latin typeface="Times New Roman" pitchFamily="18" charset="0"/>
                          <a:ea typeface="Calibri"/>
                          <a:cs typeface="Times New Roman" pitchFamily="18" charset="0"/>
                        </a:rPr>
                        <a:t>One Individual With Male And Female Reproductive Systems</a:t>
                      </a:r>
                      <a:r>
                        <a:rPr lang="en-GB" sz="1800" b="1">
                          <a:latin typeface="Times New Roman" pitchFamily="18" charset="0"/>
                          <a:ea typeface="Calibri"/>
                          <a:cs typeface="Times New Roman" pitchFamily="18" charset="0"/>
                        </a:rPr>
                        <a:t>.</a:t>
                      </a:r>
                      <a:endParaRPr lang="en-US" sz="1800" b="1">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tabLst>
                          <a:tab pos="1095375" algn="l"/>
                        </a:tabLst>
                      </a:pPr>
                      <a:r>
                        <a:rPr lang="ar-SA" sz="1800" b="1" dirty="0" err="1">
                          <a:solidFill>
                            <a:srgbClr val="FF0000"/>
                          </a:solidFill>
                          <a:latin typeface="Times New Roman" pitchFamily="18" charset="0"/>
                          <a:ea typeface="Calibri"/>
                          <a:cs typeface="Times New Roman" pitchFamily="18" charset="0"/>
                        </a:rPr>
                        <a:t>الخنوثة</a:t>
                      </a:r>
                      <a:r>
                        <a:rPr lang="ar-SA" sz="1800" b="1" dirty="0">
                          <a:solidFill>
                            <a:srgbClr val="FF0000"/>
                          </a:solidFill>
                          <a:latin typeface="Times New Roman" pitchFamily="18" charset="0"/>
                          <a:ea typeface="Calibri"/>
                          <a:cs typeface="Times New Roman" pitchFamily="18" charset="0"/>
                        </a:rPr>
                        <a:t>:</a:t>
                      </a:r>
                      <a:r>
                        <a:rPr lang="ar-SA" sz="1800" b="1" dirty="0">
                          <a:solidFill>
                            <a:srgbClr val="FF0000"/>
                          </a:solidFill>
                          <a:latin typeface="Times New Roman" pitchFamily="18" charset="0"/>
                          <a:ea typeface="Times New Roman"/>
                          <a:cs typeface="Times New Roman" pitchFamily="18" charset="0"/>
                        </a:rPr>
                        <a:t> </a:t>
                      </a:r>
                      <a:r>
                        <a:rPr lang="ar-SA" sz="1800" b="1" dirty="0">
                          <a:latin typeface="Times New Roman" pitchFamily="18" charset="0"/>
                          <a:ea typeface="Calibri"/>
                          <a:cs typeface="Times New Roman" pitchFamily="18" charset="0"/>
                        </a:rPr>
                        <a:t>فرد واحد بأجهزة تكاثر ذكرية وأنثوية </a:t>
                      </a:r>
                      <a:r>
                        <a:rPr lang="en-GB"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External Fertilization:</a:t>
                      </a:r>
                      <a:r>
                        <a:rPr lang="en-US" sz="1800" b="1">
                          <a:latin typeface="Times New Roman" pitchFamily="18" charset="0"/>
                          <a:ea typeface="Calibri"/>
                          <a:cs typeface="Times New Roman" pitchFamily="18" charset="0"/>
                        </a:rPr>
                        <a:t> Eggs And Sperm Are Discharged Near Each Other.</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الإخصاب الخارجي: </a:t>
                      </a:r>
                      <a:r>
                        <a:rPr lang="ar-SA" sz="1800" b="1" dirty="0">
                          <a:latin typeface="Times New Roman" pitchFamily="18" charset="0"/>
                          <a:ea typeface="Calibri"/>
                          <a:cs typeface="Times New Roman" pitchFamily="18" charset="0"/>
                        </a:rPr>
                        <a:t>يتم إطلاق البيض والحيوانات المنوية بالقرب من بعضها البعض.</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Internal Fertilization</a:t>
                      </a:r>
                      <a:r>
                        <a:rPr lang="en-GB" sz="1800" b="1">
                          <a:solidFill>
                            <a:srgbClr val="FF0000"/>
                          </a:solidFill>
                          <a:latin typeface="Times New Roman" pitchFamily="18" charset="0"/>
                          <a:ea typeface="Calibri"/>
                          <a:cs typeface="Times New Roman" pitchFamily="18" charset="0"/>
                        </a:rPr>
                        <a:t>: </a:t>
                      </a:r>
                      <a:r>
                        <a:rPr lang="en-US" sz="1800" b="1">
                          <a:latin typeface="Times New Roman" pitchFamily="18" charset="0"/>
                          <a:ea typeface="Calibri"/>
                          <a:cs typeface="Times New Roman" pitchFamily="18" charset="0"/>
                        </a:rPr>
                        <a:t>Sperm Is Deposited In Or Near The Female Reproductive Tract.</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الإخصاب الداخلي: </a:t>
                      </a:r>
                      <a:r>
                        <a:rPr lang="ar-SA" sz="1800" b="1" dirty="0">
                          <a:latin typeface="Times New Roman" pitchFamily="18" charset="0"/>
                          <a:ea typeface="Calibri"/>
                          <a:cs typeface="Times New Roman" pitchFamily="18" charset="0"/>
                        </a:rPr>
                        <a:t>يتم إيداع الحيوانات المنوية في أو قريباً من القناة التناسلية </a:t>
                      </a:r>
                      <a:r>
                        <a:rPr lang="ar-SA" sz="1800" b="1" dirty="0" err="1">
                          <a:latin typeface="Times New Roman" pitchFamily="18" charset="0"/>
                          <a:ea typeface="Calibri"/>
                          <a:cs typeface="Times New Roman" pitchFamily="18" charset="0"/>
                        </a:rPr>
                        <a:t>للأنثي</a:t>
                      </a:r>
                      <a:r>
                        <a:rPr lang="ar-SA" sz="1800" b="1" dirty="0">
                          <a:latin typeface="Times New Roman" pitchFamily="18" charset="0"/>
                          <a:ea typeface="Calibri"/>
                          <a:cs typeface="Times New Roman" pitchFamily="18" charset="0"/>
                        </a:rPr>
                        <a:t> </a:t>
                      </a:r>
                      <a:r>
                        <a:rPr lang="ar-EG"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46">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Gonads:</a:t>
                      </a:r>
                      <a:r>
                        <a:rPr lang="en-US" sz="1800" b="1">
                          <a:latin typeface="Times New Roman" pitchFamily="18" charset="0"/>
                          <a:ea typeface="Calibri"/>
                          <a:cs typeface="Times New Roman" pitchFamily="18" charset="0"/>
                        </a:rPr>
                        <a:t> Where Gametes Are Produced.</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المناسل</a:t>
                      </a:r>
                      <a:r>
                        <a:rPr lang="ar-EG" sz="1800" b="1" dirty="0">
                          <a:solidFill>
                            <a:srgbClr val="FF0000"/>
                          </a:solidFill>
                          <a:latin typeface="Times New Roman" pitchFamily="18" charset="0"/>
                          <a:ea typeface="Calibri"/>
                          <a:cs typeface="Times New Roman" pitchFamily="18" charset="0"/>
                        </a:rPr>
                        <a:t>: </a:t>
                      </a:r>
                      <a:r>
                        <a:rPr lang="ar-SA" sz="1800" b="1" dirty="0">
                          <a:latin typeface="Times New Roman" pitchFamily="18" charset="0"/>
                          <a:ea typeface="Calibri"/>
                          <a:cs typeface="Times New Roman" pitchFamily="18" charset="0"/>
                        </a:rPr>
                        <a:t>حيث يتم انتاج الجاميطات.</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Ovaries</a:t>
                      </a:r>
                      <a:r>
                        <a:rPr lang="en-GB" sz="1800" b="1">
                          <a:solidFill>
                            <a:srgbClr val="FF0000"/>
                          </a:solidFill>
                          <a:latin typeface="Times New Roman" pitchFamily="18" charset="0"/>
                          <a:ea typeface="Calibri"/>
                          <a:cs typeface="Times New Roman" pitchFamily="18" charset="0"/>
                        </a:rPr>
                        <a:t>:</a:t>
                      </a:r>
                      <a:r>
                        <a:rPr lang="en-GB" sz="1800" b="1">
                          <a:latin typeface="Times New Roman" pitchFamily="18" charset="0"/>
                          <a:ea typeface="Calibri"/>
                          <a:cs typeface="Times New Roman" pitchFamily="18" charset="0"/>
                        </a:rPr>
                        <a:t> </a:t>
                      </a:r>
                      <a:r>
                        <a:rPr lang="en-US" sz="1800" b="1">
                          <a:latin typeface="Times New Roman" pitchFamily="18" charset="0"/>
                          <a:ea typeface="Calibri"/>
                          <a:cs typeface="Times New Roman" pitchFamily="18" charset="0"/>
                        </a:rPr>
                        <a:t>Contain Follicles That Nurture Eggs And Produce Sex Hormones.</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Times New Roman" pitchFamily="18" charset="0"/>
                          <a:ea typeface="Calibri"/>
                          <a:cs typeface="Times New Roman" pitchFamily="18" charset="0"/>
                        </a:rPr>
                        <a:t>المبايض: </a:t>
                      </a:r>
                      <a:r>
                        <a:rPr lang="ar-SA" sz="1800" b="1" dirty="0">
                          <a:latin typeface="Times New Roman" pitchFamily="18" charset="0"/>
                          <a:ea typeface="Calibri"/>
                          <a:cs typeface="Times New Roman" pitchFamily="18" charset="0"/>
                        </a:rPr>
                        <a:t>تحتوي على حويصلات والتي تقوم بــ تغذية البيض وانتاج هرمونات الجنس</a:t>
                      </a:r>
                      <a:r>
                        <a:rPr lang="ar-EG"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Testes (Singular </a:t>
                      </a:r>
                      <a:r>
                        <a:rPr lang="en-US" sz="1800" b="1" i="1">
                          <a:solidFill>
                            <a:srgbClr val="FF0000"/>
                          </a:solidFill>
                          <a:latin typeface="Times New Roman" pitchFamily="18" charset="0"/>
                          <a:ea typeface="Calibri"/>
                          <a:cs typeface="Times New Roman" pitchFamily="18" charset="0"/>
                        </a:rPr>
                        <a:t>Testis</a:t>
                      </a:r>
                      <a:r>
                        <a:rPr lang="en-US" sz="1800" b="1">
                          <a:solidFill>
                            <a:srgbClr val="FF0000"/>
                          </a:solidFill>
                          <a:latin typeface="Times New Roman" pitchFamily="18" charset="0"/>
                          <a:ea typeface="Calibri"/>
                          <a:cs typeface="Times New Roman" pitchFamily="18" charset="0"/>
                        </a:rPr>
                        <a:t>):</a:t>
                      </a:r>
                      <a:r>
                        <a:rPr lang="en-US" sz="1800" b="1">
                          <a:latin typeface="Times New Roman" pitchFamily="18" charset="0"/>
                          <a:ea typeface="Calibri"/>
                          <a:cs typeface="Times New Roman" pitchFamily="18" charset="0"/>
                        </a:rPr>
                        <a:t> Produce Sperm And Male Hormones.</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tabLst>
                          <a:tab pos="1925320" algn="l"/>
                        </a:tabLst>
                      </a:pPr>
                      <a:r>
                        <a:rPr lang="ar-SA" sz="1800" b="1" dirty="0">
                          <a:solidFill>
                            <a:srgbClr val="FF0000"/>
                          </a:solidFill>
                          <a:latin typeface="Times New Roman" pitchFamily="18" charset="0"/>
                          <a:ea typeface="Calibri"/>
                          <a:cs typeface="Times New Roman" pitchFamily="18" charset="0"/>
                        </a:rPr>
                        <a:t>الخصي (مفردها خصية): </a:t>
                      </a:r>
                      <a:r>
                        <a:rPr lang="ar-SA" sz="1800" b="1" dirty="0">
                          <a:latin typeface="Times New Roman" pitchFamily="18" charset="0"/>
                          <a:ea typeface="Calibri"/>
                          <a:cs typeface="Times New Roman" pitchFamily="18" charset="0"/>
                        </a:rPr>
                        <a:t>تنتج الحيوانات المنوية هرمونات الذكورة </a:t>
                      </a:r>
                      <a:r>
                        <a:rPr lang="ar-EG" sz="1800" b="1" dirty="0">
                          <a:latin typeface="Times New Roman" pitchFamily="18" charset="0"/>
                          <a:ea typeface="Calibri"/>
                          <a:cs typeface="Times New Roman" pitchFamily="18" charset="0"/>
                        </a:rPr>
                        <a:t>.</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107950">
                        <a:lnSpc>
                          <a:spcPct val="115000"/>
                        </a:lnSpc>
                        <a:spcAft>
                          <a:spcPts val="0"/>
                        </a:spcAft>
                      </a:pPr>
                      <a:r>
                        <a:rPr lang="en-US" sz="1800" b="1">
                          <a:solidFill>
                            <a:srgbClr val="FF0000"/>
                          </a:solidFill>
                          <a:latin typeface="Times New Roman" pitchFamily="18" charset="0"/>
                          <a:ea typeface="Calibri"/>
                          <a:cs typeface="Times New Roman" pitchFamily="18" charset="0"/>
                        </a:rPr>
                        <a:t>Epididymis:</a:t>
                      </a:r>
                      <a:r>
                        <a:rPr lang="en-US" sz="1800" b="1">
                          <a:latin typeface="Times New Roman" pitchFamily="18" charset="0"/>
                          <a:ea typeface="Calibri"/>
                          <a:cs typeface="Times New Roman" pitchFamily="18" charset="0"/>
                        </a:rPr>
                        <a:t> Stores Sperm As They Develop Further</a:t>
                      </a: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err="1">
                          <a:solidFill>
                            <a:srgbClr val="FF0000"/>
                          </a:solidFill>
                          <a:latin typeface="Times New Roman" pitchFamily="18" charset="0"/>
                          <a:ea typeface="Calibri"/>
                          <a:cs typeface="Times New Roman" pitchFamily="18" charset="0"/>
                        </a:rPr>
                        <a:t>البربخ</a:t>
                      </a:r>
                      <a:r>
                        <a:rPr lang="ar-SA" sz="1800" b="1" dirty="0">
                          <a:solidFill>
                            <a:srgbClr val="FF0000"/>
                          </a:solidFill>
                          <a:latin typeface="Times New Roman" pitchFamily="18" charset="0"/>
                          <a:ea typeface="Calibri"/>
                          <a:cs typeface="Times New Roman" pitchFamily="18" charset="0"/>
                        </a:rPr>
                        <a:t>:  </a:t>
                      </a:r>
                      <a:r>
                        <a:rPr lang="ar-SA" sz="1800" b="1" dirty="0">
                          <a:latin typeface="Times New Roman" pitchFamily="18" charset="0"/>
                          <a:ea typeface="Calibri"/>
                          <a:cs typeface="Times New Roman" pitchFamily="18" charset="0"/>
                        </a:rPr>
                        <a:t>يتم فيه تخزين الحيوانات المنوية وإنضاجها.</a:t>
                      </a:r>
                      <a:endParaRPr lang="en-US" sz="1800" b="1" dirty="0">
                        <a:latin typeface="Times New Roman" pitchFamily="18" charset="0"/>
                        <a:ea typeface="Calibri"/>
                        <a:cs typeface="Times New Roman" pitchFamily="18" charset="0"/>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جدول 4"/>
          <p:cNvGraphicFramePr>
            <a:graphicFrameLocks noGrp="1"/>
          </p:cNvGraphicFramePr>
          <p:nvPr/>
        </p:nvGraphicFramePr>
        <p:xfrm>
          <a:off x="234950" y="514638"/>
          <a:ext cx="8724900" cy="350838"/>
        </p:xfrm>
        <a:graphic>
          <a:graphicData uri="http://schemas.openxmlformats.org/drawingml/2006/table">
            <a:tbl>
              <a:tblPr/>
              <a:tblGrid>
                <a:gridCol w="4362450"/>
                <a:gridCol w="4362450"/>
              </a:tblGrid>
              <a:tr h="350838">
                <a:tc>
                  <a:txBody>
                    <a:bodyPr/>
                    <a:lstStyle/>
                    <a:p>
                      <a:pPr marL="107950" algn="ctr">
                        <a:lnSpc>
                          <a:spcPct val="115000"/>
                        </a:lnSpc>
                        <a:spcAft>
                          <a:spcPts val="0"/>
                        </a:spcAft>
                      </a:pPr>
                      <a:r>
                        <a:rPr lang="ar-SA" sz="2000" b="1" dirty="0">
                          <a:solidFill>
                            <a:srgbClr val="FF0000"/>
                          </a:solidFill>
                          <a:latin typeface="Calibri"/>
                          <a:ea typeface="Calibri"/>
                          <a:cs typeface="Times New Roman"/>
                        </a:rPr>
                        <a:t>المصطلــــــــح</a:t>
                      </a:r>
                      <a:endParaRPr lang="en-US" sz="2000"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ctr" rtl="1">
                        <a:lnSpc>
                          <a:spcPct val="115000"/>
                        </a:lnSpc>
                        <a:spcAft>
                          <a:spcPts val="0"/>
                        </a:spcAft>
                      </a:pPr>
                      <a:r>
                        <a:rPr lang="ar-SA" sz="2000" b="1" dirty="0">
                          <a:solidFill>
                            <a:srgbClr val="FF0000"/>
                          </a:solidFill>
                          <a:latin typeface="Calibri"/>
                          <a:ea typeface="Calibri"/>
                          <a:cs typeface="Times New Roman"/>
                        </a:rPr>
                        <a:t>تعــريف المصطـــلح</a:t>
                      </a:r>
                      <a:endParaRPr lang="en-US" sz="2000" dirty="0">
                        <a:latin typeface="Calibri"/>
                        <a:ea typeface="Calibri"/>
                        <a:cs typeface="Arial"/>
                      </a:endParaRPr>
                    </a:p>
                  </a:txBody>
                  <a:tcPr marL="19585" marR="19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350416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3643313" y="479425"/>
            <a:ext cx="184150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636838" algn="ctr"/>
                <a:tab pos="5273675" algn="r"/>
              </a:tabLst>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tabLst>
                <a:tab pos="2636838" algn="ctr"/>
                <a:tab pos="5273675" algn="r"/>
              </a:tabLst>
              <a:defRPr sz="2400">
                <a:solidFill>
                  <a:schemeClr val="tx1"/>
                </a:solidFill>
                <a:latin typeface="Arial" panose="020B0604020202020204" pitchFamily="34" charset="0"/>
                <a:cs typeface="Arial" panose="020B0604020202020204" pitchFamily="34" charset="0"/>
              </a:defRPr>
            </a:lvl9pPr>
          </a:lstStyle>
          <a:p>
            <a:pPr algn="ctr" rtl="0"/>
            <a:r>
              <a:rPr lang="en-GB" sz="2200" b="1">
                <a:solidFill>
                  <a:srgbClr val="FF0000"/>
                </a:solidFill>
                <a:latin typeface="Times New Roman" panose="02020603050405020304" pitchFamily="18" charset="0"/>
              </a:rPr>
              <a:t>Reproduction</a:t>
            </a:r>
            <a:endParaRPr lang="en-GB">
              <a:solidFill>
                <a:srgbClr val="FF0000"/>
              </a:solidFill>
            </a:endParaRPr>
          </a:p>
        </p:txBody>
      </p:sp>
      <p:graphicFrame>
        <p:nvGraphicFramePr>
          <p:cNvPr id="3" name="جدول 2"/>
          <p:cNvGraphicFramePr>
            <a:graphicFrameLocks noGrp="1"/>
          </p:cNvGraphicFramePr>
          <p:nvPr/>
        </p:nvGraphicFramePr>
        <p:xfrm>
          <a:off x="219075" y="1201738"/>
          <a:ext cx="8724900" cy="350837"/>
        </p:xfrm>
        <a:graphic>
          <a:graphicData uri="http://schemas.openxmlformats.org/drawingml/2006/table">
            <a:tbl>
              <a:tblPr/>
              <a:tblGrid>
                <a:gridCol w="4362450"/>
                <a:gridCol w="4362450"/>
              </a:tblGrid>
              <a:tr h="350837">
                <a:tc>
                  <a:txBody>
                    <a:bodyPr/>
                    <a:lstStyle/>
                    <a:p>
                      <a:pPr marL="107950" algn="ctr">
                        <a:lnSpc>
                          <a:spcPct val="115000"/>
                        </a:lnSpc>
                        <a:spcAft>
                          <a:spcPts val="0"/>
                        </a:spcAft>
                      </a:pPr>
                      <a:r>
                        <a:rPr lang="ar-SA" sz="2000" b="1" dirty="0">
                          <a:solidFill>
                            <a:srgbClr val="FF0000"/>
                          </a:solidFill>
                          <a:latin typeface="Calibri"/>
                          <a:ea typeface="Calibri"/>
                          <a:cs typeface="Times New Roman"/>
                        </a:rPr>
                        <a:t>المصطلــــــــح</a:t>
                      </a:r>
                      <a:endParaRPr lang="en-US" sz="2000"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ctr" rtl="1">
                        <a:lnSpc>
                          <a:spcPct val="115000"/>
                        </a:lnSpc>
                        <a:spcAft>
                          <a:spcPts val="0"/>
                        </a:spcAft>
                      </a:pPr>
                      <a:r>
                        <a:rPr lang="ar-SA" sz="2000" b="1" dirty="0">
                          <a:solidFill>
                            <a:srgbClr val="FF0000"/>
                          </a:solidFill>
                          <a:latin typeface="Calibri"/>
                          <a:ea typeface="Calibri"/>
                          <a:cs typeface="Times New Roman"/>
                        </a:rPr>
                        <a:t>تعــريف المصطـــلح</a:t>
                      </a:r>
                      <a:endParaRPr lang="en-US" sz="2000" dirty="0">
                        <a:latin typeface="Calibri"/>
                        <a:ea typeface="Calibri"/>
                        <a:cs typeface="Arial"/>
                      </a:endParaRPr>
                    </a:p>
                  </a:txBody>
                  <a:tcPr marL="19585" marR="19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extLst/>
          </p:nvPr>
        </p:nvGraphicFramePr>
        <p:xfrm>
          <a:off x="234950" y="1606550"/>
          <a:ext cx="8724900" cy="2839212"/>
        </p:xfrm>
        <a:graphic>
          <a:graphicData uri="http://schemas.openxmlformats.org/drawingml/2006/table">
            <a:tbl>
              <a:tblPr/>
              <a:tblGrid>
                <a:gridCol w="4362450"/>
                <a:gridCol w="4362450"/>
              </a:tblGrid>
              <a:tr h="315383">
                <a:tc>
                  <a:txBody>
                    <a:bodyPr/>
                    <a:lstStyle/>
                    <a:p>
                      <a:pPr marL="107950">
                        <a:lnSpc>
                          <a:spcPct val="115000"/>
                        </a:lnSpc>
                        <a:spcAft>
                          <a:spcPts val="0"/>
                        </a:spcAft>
                      </a:pPr>
                      <a:r>
                        <a:rPr lang="en-US" sz="1800" b="1" dirty="0">
                          <a:solidFill>
                            <a:srgbClr val="FF0000"/>
                          </a:solidFill>
                          <a:latin typeface="Times New Roman"/>
                          <a:ea typeface="Calibri"/>
                          <a:cs typeface="Arial"/>
                        </a:rPr>
                        <a:t>Spermatogenesis:</a:t>
                      </a:r>
                      <a:r>
                        <a:rPr lang="en-US" sz="1800" b="1" dirty="0">
                          <a:latin typeface="Times New Roman"/>
                          <a:ea typeface="Calibri"/>
                          <a:cs typeface="Arial"/>
                        </a:rPr>
                        <a:t>  Formation Of Sperms.</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عملية تكوين الحيوانات المنوية</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Oogenesis:</a:t>
                      </a:r>
                      <a:r>
                        <a:rPr lang="en-US" sz="1800" b="1">
                          <a:latin typeface="Times New Roman"/>
                          <a:ea typeface="Calibri"/>
                          <a:cs typeface="Arial"/>
                        </a:rPr>
                        <a:t> Formation Of Ovum.</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عملية تكوين البيض </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Menstrual Cycle</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EG" sz="1800" b="1" dirty="0">
                          <a:solidFill>
                            <a:srgbClr val="FF0000"/>
                          </a:solidFill>
                          <a:latin typeface="Calibri"/>
                          <a:ea typeface="Calibri"/>
                          <a:cs typeface="Times New Roman"/>
                        </a:rPr>
                        <a:t>الدورة الشهرية</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Menstruation</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الحيض</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Corpus Luteum</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الجسم الأصفر</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a:solidFill>
                            <a:srgbClr val="FF0000"/>
                          </a:solidFill>
                          <a:latin typeface="Times New Roman"/>
                          <a:ea typeface="Calibri"/>
                          <a:cs typeface="Arial"/>
                        </a:rPr>
                        <a:t>Endometrium</a:t>
                      </a:r>
                      <a:endParaRPr lang="en-US" sz="1800" b="1">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a:solidFill>
                            <a:srgbClr val="FF0000"/>
                          </a:solidFill>
                          <a:latin typeface="Calibri"/>
                          <a:ea typeface="Calibri"/>
                          <a:cs typeface="Times New Roman"/>
                        </a:rPr>
                        <a:t>بطانة الرحم</a:t>
                      </a:r>
                      <a:endParaRPr lang="en-US" sz="1800" b="1" dirty="0">
                        <a:solidFill>
                          <a:srgbClr val="FF0000"/>
                        </a:solidFill>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83">
                <a:tc>
                  <a:txBody>
                    <a:bodyPr/>
                    <a:lstStyle/>
                    <a:p>
                      <a:pPr marL="107950">
                        <a:lnSpc>
                          <a:spcPct val="115000"/>
                        </a:lnSpc>
                        <a:spcAft>
                          <a:spcPts val="0"/>
                        </a:spcAft>
                      </a:pPr>
                      <a:r>
                        <a:rPr lang="en-US" sz="1800" b="1" dirty="0">
                          <a:solidFill>
                            <a:srgbClr val="FF0000"/>
                          </a:solidFill>
                          <a:latin typeface="Times New Roman"/>
                          <a:ea typeface="Calibri"/>
                          <a:cs typeface="Arial"/>
                        </a:rPr>
                        <a:t>Cleavage: </a:t>
                      </a:r>
                      <a:r>
                        <a:rPr lang="en-US" sz="1800" b="1" dirty="0">
                          <a:latin typeface="Times New Roman"/>
                          <a:ea typeface="Calibri"/>
                          <a:cs typeface="Arial"/>
                        </a:rPr>
                        <a:t>Rapid Series Of Cell Divisions.</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err="1">
                          <a:solidFill>
                            <a:srgbClr val="FF0000"/>
                          </a:solidFill>
                          <a:latin typeface="Calibri"/>
                          <a:ea typeface="Calibri"/>
                          <a:cs typeface="Times New Roman"/>
                        </a:rPr>
                        <a:t>التفلج</a:t>
                      </a:r>
                      <a:r>
                        <a:rPr lang="ar-SA" sz="1800" b="1" dirty="0">
                          <a:solidFill>
                            <a:srgbClr val="FF0000"/>
                          </a:solidFill>
                          <a:latin typeface="Calibri"/>
                          <a:ea typeface="Calibri"/>
                          <a:cs typeface="Times New Roman"/>
                        </a:rPr>
                        <a:t>: </a:t>
                      </a:r>
                      <a:r>
                        <a:rPr lang="ar-SA" sz="1800" b="1" dirty="0">
                          <a:latin typeface="Calibri"/>
                          <a:ea typeface="Calibri"/>
                          <a:cs typeface="Times New Roman"/>
                        </a:rPr>
                        <a:t>هو سلسلة سريعة من الانقسامات الخلوية.</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767">
                <a:tc>
                  <a:txBody>
                    <a:bodyPr/>
                    <a:lstStyle/>
                    <a:p>
                      <a:pPr marL="107950">
                        <a:lnSpc>
                          <a:spcPct val="115000"/>
                        </a:lnSpc>
                        <a:spcAft>
                          <a:spcPts val="0"/>
                        </a:spcAft>
                      </a:pPr>
                      <a:r>
                        <a:rPr lang="en-US" sz="1800" b="1" dirty="0" err="1">
                          <a:solidFill>
                            <a:srgbClr val="FF0000"/>
                          </a:solidFill>
                          <a:latin typeface="Times New Roman"/>
                          <a:ea typeface="Calibri"/>
                          <a:cs typeface="Arial"/>
                        </a:rPr>
                        <a:t>Gastrulation</a:t>
                      </a:r>
                      <a:r>
                        <a:rPr lang="en-US" sz="1800" b="1" dirty="0">
                          <a:solidFill>
                            <a:srgbClr val="FF0000"/>
                          </a:solidFill>
                          <a:latin typeface="Times New Roman"/>
                          <a:ea typeface="Calibri"/>
                          <a:cs typeface="Arial"/>
                        </a:rPr>
                        <a:t>:</a:t>
                      </a:r>
                      <a:r>
                        <a:rPr lang="en-US" sz="1800" b="1" dirty="0">
                          <a:latin typeface="Times New Roman"/>
                          <a:ea typeface="Calibri"/>
                          <a:cs typeface="Arial"/>
                        </a:rPr>
                        <a:t> Cells Migrate And Basic Body Plan Of Three Layers Is Established.</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0" algn="r" rtl="1">
                        <a:lnSpc>
                          <a:spcPct val="115000"/>
                        </a:lnSpc>
                        <a:spcAft>
                          <a:spcPts val="0"/>
                        </a:spcAft>
                      </a:pPr>
                      <a:r>
                        <a:rPr lang="ar-SA" sz="1800" b="1" dirty="0" err="1">
                          <a:solidFill>
                            <a:srgbClr val="FF0000"/>
                          </a:solidFill>
                          <a:latin typeface="Calibri"/>
                          <a:ea typeface="Calibri"/>
                          <a:cs typeface="Times New Roman"/>
                        </a:rPr>
                        <a:t>التبطن</a:t>
                      </a:r>
                      <a:r>
                        <a:rPr lang="ar-SA" sz="1800" b="1" dirty="0">
                          <a:solidFill>
                            <a:srgbClr val="FF0000"/>
                          </a:solidFill>
                          <a:latin typeface="Calibri"/>
                          <a:ea typeface="Calibri"/>
                          <a:cs typeface="Times New Roman"/>
                        </a:rPr>
                        <a:t>: </a:t>
                      </a:r>
                      <a:r>
                        <a:rPr lang="ar-SA" sz="1800" b="1" dirty="0">
                          <a:latin typeface="Calibri"/>
                          <a:ea typeface="Calibri"/>
                          <a:cs typeface="Times New Roman"/>
                        </a:rPr>
                        <a:t>هجرة الخلايا  </a:t>
                      </a:r>
                      <a:r>
                        <a:rPr lang="ar-SA" sz="1800" b="1" dirty="0" err="1">
                          <a:latin typeface="Calibri"/>
                          <a:ea typeface="Calibri"/>
                          <a:cs typeface="Times New Roman"/>
                        </a:rPr>
                        <a:t>و</a:t>
                      </a:r>
                      <a:r>
                        <a:rPr lang="ar-SA" sz="1800" b="1" dirty="0">
                          <a:latin typeface="Calibri"/>
                          <a:ea typeface="Calibri"/>
                          <a:cs typeface="Times New Roman"/>
                        </a:rPr>
                        <a:t> يتم تأسيس الخطة الأساسية للجسم ذو الثلاث طبقات </a:t>
                      </a:r>
                      <a:r>
                        <a:rPr lang="ar-EG" sz="1800" b="1" dirty="0">
                          <a:latin typeface="Calibri"/>
                          <a:ea typeface="Calibri"/>
                          <a:cs typeface="Times New Roman"/>
                        </a:rPr>
                        <a:t>.</a:t>
                      </a:r>
                      <a:endParaRPr lang="en-US" sz="1800" b="1" dirty="0">
                        <a:latin typeface="Calibri"/>
                        <a:ea typeface="Calibri"/>
                        <a:cs typeface="Arial"/>
                      </a:endParaRPr>
                    </a:p>
                  </a:txBody>
                  <a:tcPr marL="19585" marR="1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167538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9219" name="Line 3"/>
          <p:cNvSpPr>
            <a:spLocks noChangeShapeType="1"/>
          </p:cNvSpPr>
          <p:nvPr/>
        </p:nvSpPr>
        <p:spPr bwMode="auto">
          <a:xfrm>
            <a:off x="182563" y="924646"/>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9220"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9221" name="Rectangle 8"/>
          <p:cNvSpPr>
            <a:spLocks noGrp="1" noChangeArrowheads="1"/>
          </p:cNvSpPr>
          <p:nvPr>
            <p:ph type="title"/>
          </p:nvPr>
        </p:nvSpPr>
        <p:spPr>
          <a:xfrm>
            <a:off x="182563" y="128156"/>
            <a:ext cx="8775700" cy="713509"/>
          </a:xfrm>
        </p:spPr>
        <p:txBody>
          <a:bodyPr/>
          <a:lstStyle/>
          <a:p>
            <a:pPr marL="0" indent="0" algn="ctr" eaLnBrk="1" hangingPunct="1"/>
            <a:r>
              <a:rPr lang="en-US" sz="2400" dirty="0" smtClean="0">
                <a:solidFill>
                  <a:srgbClr val="FF0000"/>
                </a:solidFill>
                <a:latin typeface="Times New Roman" pitchFamily="18" charset="0"/>
                <a:cs typeface="Times New Roman" pitchFamily="18" charset="0"/>
              </a:rPr>
              <a:t>  Sexual reproduction </a:t>
            </a:r>
            <a:r>
              <a:rPr lang="en-US" sz="2400" dirty="0" smtClean="0">
                <a:latin typeface="Times New Roman" pitchFamily="18" charset="0"/>
                <a:cs typeface="Times New Roman" pitchFamily="18" charset="0"/>
              </a:rPr>
              <a:t>results in the generation of genetically </a:t>
            </a:r>
            <a:r>
              <a:rPr lang="en-US" sz="2400" dirty="0" smtClean="0">
                <a:solidFill>
                  <a:srgbClr val="FF0000"/>
                </a:solidFill>
                <a:latin typeface="Times New Roman" pitchFamily="18" charset="0"/>
                <a:cs typeface="Times New Roman" pitchFamily="18" charset="0"/>
              </a:rPr>
              <a:t>unique offspring</a:t>
            </a:r>
            <a:r>
              <a:rPr lang="ar-SA"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9222" name="Rectangle 9"/>
          <p:cNvSpPr>
            <a:spLocks noGrp="1" noChangeArrowheads="1"/>
          </p:cNvSpPr>
          <p:nvPr>
            <p:ph idx="1"/>
          </p:nvPr>
        </p:nvSpPr>
        <p:spPr>
          <a:xfrm>
            <a:off x="195263" y="1193800"/>
            <a:ext cx="8775700" cy="2204027"/>
          </a:xfrm>
        </p:spPr>
        <p:txBody>
          <a:bodyPr/>
          <a:lstStyle/>
          <a:p>
            <a:pPr eaLnBrk="1" hangingPunct="1">
              <a:lnSpc>
                <a:spcPct val="85000"/>
              </a:lnSpc>
              <a:spcBef>
                <a:spcPct val="20000"/>
              </a:spcBef>
            </a:pPr>
            <a:r>
              <a:rPr lang="en-US" b="1" dirty="0" smtClean="0">
                <a:solidFill>
                  <a:srgbClr val="C00000"/>
                </a:solidFill>
                <a:latin typeface="Times New Roman" pitchFamily="18" charset="0"/>
                <a:cs typeface="Times New Roman" pitchFamily="18" charset="0"/>
              </a:rPr>
              <a:t>Some animals exhibit hermaphroditism</a:t>
            </a:r>
          </a:p>
          <a:p>
            <a:pPr marL="1127125" lvl="1" indent="-342900" eaLnBrk="1" hangingPunct="1">
              <a:lnSpc>
                <a:spcPct val="85000"/>
              </a:lnSpc>
              <a:spcBef>
                <a:spcPct val="20000"/>
              </a:spcBef>
              <a:buFontTx/>
              <a:buChar char="–"/>
            </a:pPr>
            <a:r>
              <a:rPr lang="en-US" sz="2800" b="1" dirty="0" smtClean="0">
                <a:solidFill>
                  <a:srgbClr val="0000FF"/>
                </a:solidFill>
                <a:latin typeface="Times New Roman" pitchFamily="18" charset="0"/>
                <a:cs typeface="Times New Roman" pitchFamily="18" charset="0"/>
              </a:rPr>
              <a:t>One individual with male and female reproductive systems</a:t>
            </a:r>
          </a:p>
          <a:p>
            <a:pPr marL="1127125" lvl="1" indent="-342900" eaLnBrk="1" hangingPunct="1">
              <a:lnSpc>
                <a:spcPct val="85000"/>
              </a:lnSpc>
              <a:spcBef>
                <a:spcPct val="20000"/>
              </a:spcBef>
              <a:buFontTx/>
              <a:buChar char="–"/>
            </a:pPr>
            <a:r>
              <a:rPr lang="en-US" sz="2800" b="1" dirty="0" smtClean="0">
                <a:solidFill>
                  <a:srgbClr val="FF0000"/>
                </a:solidFill>
                <a:latin typeface="Times New Roman" pitchFamily="18" charset="0"/>
                <a:cs typeface="Times New Roman" pitchFamily="18" charset="0"/>
              </a:rPr>
              <a:t>Easier to find a mate for animals less mobile or solitary</a:t>
            </a:r>
          </a:p>
        </p:txBody>
      </p:sp>
      <p:pic>
        <p:nvPicPr>
          <p:cNvPr id="9223" name="Picture 10" descr="27_02bEarthwormsMating-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15722" y="3532908"/>
            <a:ext cx="5236588" cy="2868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4" name="Rectangle 11"/>
          <p:cNvSpPr>
            <a:spLocks noChangeArrowheads="1"/>
          </p:cNvSpPr>
          <p:nvPr/>
        </p:nvSpPr>
        <p:spPr bwMode="auto">
          <a:xfrm>
            <a:off x="396871" y="4964113"/>
            <a:ext cx="299878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b="1" dirty="0">
                <a:solidFill>
                  <a:srgbClr val="0000FF"/>
                </a:solidFill>
                <a:latin typeface="Times New Roman" pitchFamily="18" charset="0"/>
                <a:cs typeface="Times New Roman" pitchFamily="18" charset="0"/>
              </a:rPr>
              <a:t>Hermaphroditic earthworms </a:t>
            </a:r>
            <a:r>
              <a:rPr lang="en-US" b="1" dirty="0" smtClean="0">
                <a:solidFill>
                  <a:srgbClr val="0000FF"/>
                </a:solidFill>
                <a:latin typeface="Times New Roman" pitchFamily="18" charset="0"/>
                <a:cs typeface="Times New Roman" pitchFamily="18" charset="0"/>
              </a:rPr>
              <a:t>mating</a:t>
            </a:r>
            <a:endParaRPr lang="en-US" b="1" dirty="0">
              <a:solidFill>
                <a:srgbClr val="0000FF"/>
              </a:solidFill>
              <a:latin typeface="Times New Roman" pitchFamily="18" charset="0"/>
              <a:cs typeface="Times New Roman" pitchFamily="18" charset="0"/>
            </a:endParaRPr>
          </a:p>
        </p:txBody>
      </p:sp>
      <p:sp>
        <p:nvSpPr>
          <p:cNvPr id="9" name="Oval 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4</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10243" name="Line 3"/>
          <p:cNvSpPr>
            <a:spLocks noChangeShapeType="1"/>
          </p:cNvSpPr>
          <p:nvPr/>
        </p:nvSpPr>
        <p:spPr bwMode="auto">
          <a:xfrm>
            <a:off x="182563" y="919450"/>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0244"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0245" name="Rectangle 8"/>
          <p:cNvSpPr>
            <a:spLocks noGrp="1" noChangeArrowheads="1"/>
          </p:cNvSpPr>
          <p:nvPr>
            <p:ph type="title"/>
          </p:nvPr>
        </p:nvSpPr>
        <p:spPr>
          <a:xfrm>
            <a:off x="182563" y="115600"/>
            <a:ext cx="8775700" cy="715673"/>
          </a:xfrm>
        </p:spPr>
        <p:txBody>
          <a:bodyPr/>
          <a:lstStyle/>
          <a:p>
            <a:pPr marL="0" indent="0" algn="ctr" eaLnBrk="1" hangingPunct="1"/>
            <a:r>
              <a:rPr lang="en-US" sz="2400" dirty="0" smtClean="0">
                <a:solidFill>
                  <a:schemeClr val="tx2">
                    <a:lumMod val="75000"/>
                  </a:schemeClr>
                </a:solidFill>
                <a:latin typeface="Times New Roman" pitchFamily="18" charset="0"/>
                <a:cs typeface="Times New Roman" pitchFamily="18" charset="0"/>
              </a:rPr>
              <a:t>  Sexual reproduction results in the generation of genetically unique offspring</a:t>
            </a:r>
          </a:p>
        </p:txBody>
      </p:sp>
      <p:sp>
        <p:nvSpPr>
          <p:cNvPr id="10246" name="Rectangle 9"/>
          <p:cNvSpPr>
            <a:spLocks noGrp="1" noChangeArrowheads="1"/>
          </p:cNvSpPr>
          <p:nvPr>
            <p:ph idx="1"/>
          </p:nvPr>
        </p:nvSpPr>
        <p:spPr>
          <a:xfrm>
            <a:off x="182563" y="1123660"/>
            <a:ext cx="6153150" cy="4840722"/>
          </a:xfrm>
        </p:spPr>
        <p:txBody>
          <a:bodyPr/>
          <a:lstStyle/>
          <a:p>
            <a:pPr marL="179388" indent="-179388" eaLnBrk="1" hangingPunct="1">
              <a:lnSpc>
                <a:spcPct val="85000"/>
              </a:lnSpc>
              <a:spcBef>
                <a:spcPct val="20000"/>
              </a:spcBef>
            </a:pPr>
            <a:r>
              <a:rPr lang="en-US" sz="2400" b="1" dirty="0" smtClean="0">
                <a:solidFill>
                  <a:srgbClr val="0000FF"/>
                </a:solidFill>
                <a:latin typeface="Times New Roman" pitchFamily="18" charset="0"/>
                <a:cs typeface="Times New Roman" pitchFamily="18" charset="0"/>
              </a:rPr>
              <a:t>Sperm may be transferred to the female by</a:t>
            </a:r>
          </a:p>
          <a:p>
            <a:pPr marL="630238" lvl="1" indent="-271463" eaLnBrk="1" hangingPunct="1">
              <a:lnSpc>
                <a:spcPct val="85000"/>
              </a:lnSpc>
              <a:spcBef>
                <a:spcPct val="20000"/>
              </a:spcBef>
              <a:buFontTx/>
              <a:buChar char="–"/>
            </a:pPr>
            <a:r>
              <a:rPr lang="en-US" b="1" dirty="0" smtClean="0">
                <a:solidFill>
                  <a:srgbClr val="FF0000"/>
                </a:solidFill>
                <a:latin typeface="Times New Roman" pitchFamily="18" charset="0"/>
                <a:cs typeface="Times New Roman" pitchFamily="18" charset="0"/>
              </a:rPr>
              <a:t>External fertilization </a:t>
            </a:r>
            <a:r>
              <a:rPr lang="ar-SA" b="1" dirty="0" smtClean="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a:p>
            <a:pPr marL="989013" lvl="2" indent="-179388" eaLnBrk="1" hangingPunct="1">
              <a:lnSpc>
                <a:spcPct val="85000"/>
              </a:lnSpc>
              <a:spcBef>
                <a:spcPct val="20000"/>
              </a:spcBef>
              <a:buFontTx/>
              <a:buChar char="–"/>
            </a:pPr>
            <a:r>
              <a:rPr lang="en-US" sz="2400" b="1" dirty="0" smtClean="0">
                <a:solidFill>
                  <a:srgbClr val="0000FF"/>
                </a:solidFill>
                <a:latin typeface="Times New Roman" pitchFamily="18" charset="0"/>
                <a:cs typeface="Times New Roman" pitchFamily="18" charset="0"/>
              </a:rPr>
              <a:t>Many fish and amphibian species</a:t>
            </a:r>
          </a:p>
          <a:p>
            <a:pPr marL="989013" lvl="2" indent="-179388" eaLnBrk="1" hangingPunct="1">
              <a:lnSpc>
                <a:spcPct val="85000"/>
              </a:lnSpc>
              <a:spcBef>
                <a:spcPct val="20000"/>
              </a:spcBef>
              <a:buFontTx/>
              <a:buChar char="–"/>
            </a:pPr>
            <a:r>
              <a:rPr lang="en-US" sz="2400" b="1" dirty="0" smtClean="0">
                <a:solidFill>
                  <a:srgbClr val="0000FF"/>
                </a:solidFill>
                <a:latin typeface="Times New Roman" pitchFamily="18" charset="0"/>
                <a:cs typeface="Times New Roman" pitchFamily="18" charset="0"/>
              </a:rPr>
              <a:t>Eggs and sperm are discharged near each other</a:t>
            </a:r>
          </a:p>
          <a:p>
            <a:pPr marL="989013" lvl="2" indent="-179388" eaLnBrk="1" hangingPunct="1">
              <a:lnSpc>
                <a:spcPct val="85000"/>
              </a:lnSpc>
              <a:spcBef>
                <a:spcPct val="20000"/>
              </a:spcBef>
              <a:buFontTx/>
              <a:buChar char="–"/>
            </a:pPr>
            <a:endParaRPr lang="en-US" sz="2400" b="1" dirty="0" smtClean="0">
              <a:latin typeface="Times New Roman" pitchFamily="18" charset="0"/>
              <a:cs typeface="Times New Roman" pitchFamily="18" charset="0"/>
            </a:endParaRPr>
          </a:p>
          <a:p>
            <a:pPr marL="630238" lvl="1" indent="-271463" eaLnBrk="1" hangingPunct="1">
              <a:lnSpc>
                <a:spcPct val="85000"/>
              </a:lnSpc>
              <a:spcBef>
                <a:spcPct val="20000"/>
              </a:spcBef>
              <a:buFontTx/>
              <a:buChar char="–"/>
            </a:pPr>
            <a:r>
              <a:rPr lang="en-US" b="1" dirty="0" smtClean="0">
                <a:solidFill>
                  <a:srgbClr val="FF0000"/>
                </a:solidFill>
                <a:latin typeface="Times New Roman" pitchFamily="18" charset="0"/>
                <a:cs typeface="Times New Roman" pitchFamily="18" charset="0"/>
              </a:rPr>
              <a:t>Internal fertilization</a:t>
            </a:r>
          </a:p>
          <a:p>
            <a:pPr marL="989013" lvl="2" indent="-179388" eaLnBrk="1" hangingPunct="1">
              <a:lnSpc>
                <a:spcPct val="85000"/>
              </a:lnSpc>
              <a:spcBef>
                <a:spcPct val="20000"/>
              </a:spcBef>
              <a:buFontTx/>
              <a:buChar char="–"/>
            </a:pPr>
            <a:r>
              <a:rPr lang="en-US" sz="2400" b="1" dirty="0" smtClean="0">
                <a:solidFill>
                  <a:srgbClr val="0000FF"/>
                </a:solidFill>
                <a:latin typeface="Times New Roman" pitchFamily="18" charset="0"/>
                <a:cs typeface="Times New Roman" pitchFamily="18" charset="0"/>
              </a:rPr>
              <a:t>Some fish and amphibian species</a:t>
            </a:r>
          </a:p>
          <a:p>
            <a:pPr marL="989013" lvl="2" indent="-179388" eaLnBrk="1" hangingPunct="1">
              <a:lnSpc>
                <a:spcPct val="85000"/>
              </a:lnSpc>
              <a:spcBef>
                <a:spcPct val="20000"/>
              </a:spcBef>
              <a:buFontTx/>
              <a:buChar char="–"/>
            </a:pPr>
            <a:r>
              <a:rPr lang="en-US" sz="2400" b="1" dirty="0" smtClean="0">
                <a:solidFill>
                  <a:srgbClr val="0000FF"/>
                </a:solidFill>
                <a:latin typeface="Times New Roman" pitchFamily="18" charset="0"/>
                <a:cs typeface="Times New Roman" pitchFamily="18" charset="0"/>
              </a:rPr>
              <a:t>Nearly all terrestrial animals</a:t>
            </a:r>
          </a:p>
          <a:p>
            <a:pPr marL="989013" lvl="2" indent="-179388" eaLnBrk="1" hangingPunct="1">
              <a:lnSpc>
                <a:spcPct val="85000"/>
              </a:lnSpc>
              <a:spcBef>
                <a:spcPct val="20000"/>
              </a:spcBef>
              <a:buFontTx/>
              <a:buChar char="–"/>
            </a:pPr>
            <a:r>
              <a:rPr lang="en-US" sz="2400" b="1" dirty="0" smtClean="0">
                <a:solidFill>
                  <a:srgbClr val="0000FF"/>
                </a:solidFill>
                <a:latin typeface="Times New Roman" pitchFamily="18" charset="0"/>
                <a:cs typeface="Times New Roman" pitchFamily="18" charset="0"/>
              </a:rPr>
              <a:t>Sperm is deposited in or near the female reproductive tract</a:t>
            </a:r>
          </a:p>
        </p:txBody>
      </p:sp>
      <p:pic>
        <p:nvPicPr>
          <p:cNvPr id="10247" name="Picture 10" descr="27_02cFrogEmbrace-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86698" y="2951018"/>
            <a:ext cx="3402970" cy="2319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8" name="Rectangle 11"/>
          <p:cNvSpPr>
            <a:spLocks noChangeArrowheads="1"/>
          </p:cNvSpPr>
          <p:nvPr/>
        </p:nvSpPr>
        <p:spPr bwMode="auto">
          <a:xfrm>
            <a:off x="5611092" y="5241925"/>
            <a:ext cx="338743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b="1" dirty="0">
                <a:solidFill>
                  <a:srgbClr val="8F2170"/>
                </a:solidFill>
                <a:latin typeface="Times New Roman" pitchFamily="18" charset="0"/>
                <a:cs typeface="Times New Roman" pitchFamily="18" charset="0"/>
              </a:rPr>
              <a:t>Frogs in an embrace that triggers the release of eggs and sperm </a:t>
            </a:r>
            <a:r>
              <a:rPr lang="en-US" b="1" dirty="0" smtClean="0">
                <a:solidFill>
                  <a:srgbClr val="8F2170"/>
                </a:solidFill>
                <a:latin typeface="Times New Roman" pitchFamily="18" charset="0"/>
                <a:cs typeface="Times New Roman" pitchFamily="18" charset="0"/>
              </a:rPr>
              <a:t> </a:t>
            </a:r>
            <a:endParaRPr lang="en-GB" b="1" dirty="0">
              <a:solidFill>
                <a:srgbClr val="8F2170"/>
              </a:solidFill>
              <a:latin typeface="Times New Roman" pitchFamily="18" charset="0"/>
              <a:cs typeface="Times New Roman" pitchFamily="18" charset="0"/>
            </a:endParaRPr>
          </a:p>
        </p:txBody>
      </p:sp>
      <p:sp>
        <p:nvSpPr>
          <p:cNvPr id="9" name="Oval 8"/>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5</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12291" name="Line 3"/>
          <p:cNvSpPr>
            <a:spLocks noChangeShapeType="1"/>
          </p:cNvSpPr>
          <p:nvPr/>
        </p:nvSpPr>
        <p:spPr bwMode="auto">
          <a:xfrm>
            <a:off x="182563" y="805149"/>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2292"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2294" name="Rectangle 9"/>
          <p:cNvSpPr>
            <a:spLocks noGrp="1" noChangeArrowheads="1"/>
          </p:cNvSpPr>
          <p:nvPr>
            <p:ph idx="1"/>
          </p:nvPr>
        </p:nvSpPr>
        <p:spPr>
          <a:xfrm>
            <a:off x="182563" y="1480152"/>
            <a:ext cx="8775700" cy="3396384"/>
          </a:xfrm>
        </p:spPr>
        <p:txBody>
          <a:bodyPr/>
          <a:lstStyle/>
          <a:p>
            <a:pPr eaLnBrk="1" hangingPunct="1"/>
            <a:r>
              <a:rPr lang="en-US" b="1" dirty="0" smtClean="0">
                <a:solidFill>
                  <a:srgbClr val="C00000"/>
                </a:solidFill>
                <a:latin typeface="Times New Roman" pitchFamily="18" charset="0"/>
                <a:cs typeface="Times New Roman" pitchFamily="18" charset="0"/>
              </a:rPr>
              <a:t>Both sexes in humans have </a:t>
            </a:r>
            <a:r>
              <a:rPr lang="ar-SA" b="1" dirty="0" smtClean="0">
                <a:solidFill>
                  <a:srgbClr val="C00000"/>
                </a:solidFill>
                <a:latin typeface="Times New Roman" pitchFamily="18" charset="0"/>
                <a:cs typeface="Times New Roman" pitchFamily="18" charset="0"/>
              </a:rPr>
              <a:t> </a:t>
            </a:r>
            <a:endParaRPr lang="en-US" b="1" dirty="0" smtClean="0">
              <a:solidFill>
                <a:srgbClr val="C00000"/>
              </a:solidFill>
              <a:latin typeface="Times New Roman" pitchFamily="18" charset="0"/>
              <a:cs typeface="Times New Roman" pitchFamily="18" charset="0"/>
            </a:endParaRPr>
          </a:p>
          <a:p>
            <a:pPr marL="1127125" lvl="1" indent="-342900" eaLnBrk="1" hangingPunct="1">
              <a:buFontTx/>
              <a:buChar char="–"/>
            </a:pPr>
            <a:r>
              <a:rPr lang="en-US" sz="2800" b="1" dirty="0" smtClean="0">
                <a:solidFill>
                  <a:srgbClr val="0000FF"/>
                </a:solidFill>
                <a:latin typeface="Times New Roman" pitchFamily="18" charset="0"/>
                <a:cs typeface="Times New Roman" pitchFamily="18" charset="0"/>
              </a:rPr>
              <a:t>A set of </a:t>
            </a:r>
            <a:r>
              <a:rPr lang="en-US" sz="2800" b="1" dirty="0" smtClean="0">
                <a:solidFill>
                  <a:srgbClr val="FF0000"/>
                </a:solidFill>
                <a:latin typeface="Times New Roman" pitchFamily="18" charset="0"/>
                <a:cs typeface="Times New Roman" pitchFamily="18" charset="0"/>
              </a:rPr>
              <a:t>gonads</a:t>
            </a:r>
            <a:r>
              <a:rPr lang="en-US" sz="2800" b="1" dirty="0" smtClean="0">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where</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gametes </a:t>
            </a:r>
            <a:r>
              <a:rPr lang="en-US" sz="2800" b="1" dirty="0" smtClean="0">
                <a:solidFill>
                  <a:srgbClr val="0000FF"/>
                </a:solidFill>
                <a:latin typeface="Times New Roman" pitchFamily="18" charset="0"/>
                <a:cs typeface="Times New Roman" pitchFamily="18" charset="0"/>
              </a:rPr>
              <a:t>(sperms &amp; ova) are produced</a:t>
            </a:r>
          </a:p>
          <a:p>
            <a:pPr marL="1127125" lvl="1" indent="-342900" eaLnBrk="1" hangingPunct="1">
              <a:buFontTx/>
              <a:buChar char="–"/>
            </a:pPr>
            <a:r>
              <a:rPr lang="en-US" sz="2800" b="1" dirty="0" smtClean="0">
                <a:solidFill>
                  <a:srgbClr val="336600"/>
                </a:solidFill>
                <a:latin typeface="Times New Roman" pitchFamily="18" charset="0"/>
                <a:cs typeface="Times New Roman" pitchFamily="18" charset="0"/>
              </a:rPr>
              <a:t>Ducts for gamete transport</a:t>
            </a:r>
          </a:p>
          <a:p>
            <a:pPr marL="1127125" lvl="1" indent="-342900" eaLnBrk="1" hangingPunct="1">
              <a:buFontTx/>
              <a:buChar char="–"/>
            </a:pPr>
            <a:r>
              <a:rPr lang="en-US" sz="2800" b="1" dirty="0" smtClean="0">
                <a:solidFill>
                  <a:srgbClr val="0000FF"/>
                </a:solidFill>
                <a:latin typeface="Times New Roman" pitchFamily="18" charset="0"/>
                <a:cs typeface="Times New Roman" pitchFamily="18" charset="0"/>
              </a:rPr>
              <a:t>Structures for copulation</a:t>
            </a: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6</a:t>
            </a:r>
            <a:endParaRPr lang="en-US" sz="2700" b="1" kern="0" dirty="0">
              <a:solidFill>
                <a:srgbClr val="0033CC"/>
              </a:solidFill>
              <a:latin typeface="Times New Roman" pitchFamily="18" charset="0"/>
              <a:cs typeface="Times New Roman" pitchFamily="18" charset="0"/>
            </a:endParaRPr>
          </a:p>
        </p:txBody>
      </p:sp>
      <p:sp>
        <p:nvSpPr>
          <p:cNvPr id="8" name="Rectangle 8"/>
          <p:cNvSpPr txBox="1">
            <a:spLocks noChangeArrowheads="1"/>
          </p:cNvSpPr>
          <p:nvPr/>
        </p:nvSpPr>
        <p:spPr bwMode="auto">
          <a:xfrm>
            <a:off x="1286886" y="130146"/>
            <a:ext cx="6567054" cy="675003"/>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lvl1pPr marL="342900" indent="-342900" algn="l" rtl="0" eaLnBrk="1" fontAlgn="base" hangingPunct="1">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1" fontAlgn="base" hangingPunct="1">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9pPr>
          </a:lstStyle>
          <a:p>
            <a:pPr marL="0" indent="0" algn="ctr">
              <a:buFont typeface="Wingdings" pitchFamily="2" charset="2"/>
              <a:buNone/>
            </a:pPr>
            <a:r>
              <a:rPr lang="en-US" sz="3200" b="1"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Human Reproduction</a:t>
            </a:r>
          </a:p>
          <a:p>
            <a:pPr marL="0" indent="0" algn="ctr">
              <a:buFont typeface="Wingdings" pitchFamily="2" charset="2"/>
              <a:buNone/>
            </a:pPr>
            <a:r>
              <a:rPr lang="ar-SA" sz="4400" b="1"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4400"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13315" name="Line 3"/>
          <p:cNvSpPr>
            <a:spLocks noChangeShapeType="1"/>
          </p:cNvSpPr>
          <p:nvPr/>
        </p:nvSpPr>
        <p:spPr bwMode="auto">
          <a:xfrm>
            <a:off x="182563" y="753194"/>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3316" name="Line 4"/>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b="1">
              <a:latin typeface="Times New Roman" pitchFamily="18" charset="0"/>
              <a:cs typeface="Times New Roman" pitchFamily="18" charset="0"/>
            </a:endParaRPr>
          </a:p>
        </p:txBody>
      </p:sp>
      <p:sp>
        <p:nvSpPr>
          <p:cNvPr id="13317" name="Rectangle 8"/>
          <p:cNvSpPr>
            <a:spLocks noGrp="1" noChangeArrowheads="1"/>
          </p:cNvSpPr>
          <p:nvPr>
            <p:ph type="title"/>
          </p:nvPr>
        </p:nvSpPr>
        <p:spPr>
          <a:xfrm>
            <a:off x="182563" y="171451"/>
            <a:ext cx="8775700" cy="535132"/>
          </a:xfrm>
        </p:spPr>
        <p:txBody>
          <a:bodyPr/>
          <a:lstStyle/>
          <a:p>
            <a:pPr marL="0" indent="0" algn="ctr" eaLnBrk="1" hangingPunct="1"/>
            <a:r>
              <a:rPr lang="ar-SA" sz="2800" dirty="0" smtClean="0">
                <a:latin typeface="Times New Roman" pitchFamily="18" charset="0"/>
                <a:cs typeface="Times New Roman" pitchFamily="18" charset="0"/>
              </a:rPr>
              <a:t>Human</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Female </a:t>
            </a:r>
            <a:r>
              <a:rPr lang="en-US" sz="2800" dirty="0" smtClean="0">
                <a:latin typeface="Times New Roman" pitchFamily="18" charset="0"/>
                <a:cs typeface="Times New Roman" pitchFamily="18" charset="0"/>
              </a:rPr>
              <a:t>Reproductive anatomy  </a:t>
            </a:r>
            <a:endParaRPr lang="en-US" sz="2800" dirty="0" smtClean="0">
              <a:solidFill>
                <a:srgbClr val="FF0000"/>
              </a:solidFill>
              <a:latin typeface="Times New Roman" pitchFamily="18" charset="0"/>
              <a:cs typeface="Times New Roman" pitchFamily="18" charset="0"/>
            </a:endParaRPr>
          </a:p>
        </p:txBody>
      </p:sp>
      <p:sp>
        <p:nvSpPr>
          <p:cNvPr id="13318" name="Rectangle 9"/>
          <p:cNvSpPr>
            <a:spLocks noGrp="1" noChangeArrowheads="1"/>
          </p:cNvSpPr>
          <p:nvPr>
            <p:ph idx="1"/>
          </p:nvPr>
        </p:nvSpPr>
        <p:spPr>
          <a:xfrm>
            <a:off x="338428" y="978185"/>
            <a:ext cx="8348373" cy="4934242"/>
          </a:xfrm>
        </p:spPr>
        <p:txBody>
          <a:bodyPr/>
          <a:lstStyle/>
          <a:p>
            <a:pPr marL="404813" indent="-404813" eaLnBrk="1" hangingPunct="1">
              <a:spcBef>
                <a:spcPts val="1200"/>
              </a:spcBef>
              <a:spcAft>
                <a:spcPts val="600"/>
              </a:spcAft>
            </a:pPr>
            <a:r>
              <a:rPr lang="en-US" b="1" dirty="0" smtClean="0">
                <a:solidFill>
                  <a:srgbClr val="FF0000"/>
                </a:solidFill>
                <a:latin typeface="Times New Roman" pitchFamily="18" charset="0"/>
                <a:cs typeface="Times New Roman" pitchFamily="18" charset="0"/>
              </a:rPr>
              <a:t>Ovaries contain follicles that </a:t>
            </a:r>
            <a:r>
              <a:rPr lang="en-US" b="1" dirty="0" smtClean="0">
                <a:solidFill>
                  <a:srgbClr val="336600"/>
                </a:solidFill>
                <a:latin typeface="Times New Roman" pitchFamily="18" charset="0"/>
                <a:cs typeface="Times New Roman" pitchFamily="18" charset="0"/>
              </a:rPr>
              <a:t>Nurture</a:t>
            </a:r>
            <a:r>
              <a:rPr lang="en-US" b="1" dirty="0" smtClean="0">
                <a:solidFill>
                  <a:srgbClr val="FF0000"/>
                </a:solidFill>
                <a:latin typeface="Times New Roman" pitchFamily="18" charset="0"/>
                <a:cs typeface="Times New Roman" pitchFamily="18" charset="0"/>
              </a:rPr>
              <a:t> eggs  and </a:t>
            </a:r>
            <a:r>
              <a:rPr lang="en-US" b="1" dirty="0" smtClean="0">
                <a:solidFill>
                  <a:srgbClr val="336600"/>
                </a:solidFill>
                <a:latin typeface="Times New Roman" pitchFamily="18" charset="0"/>
                <a:cs typeface="Times New Roman" pitchFamily="18" charset="0"/>
              </a:rPr>
              <a:t>Produce</a:t>
            </a:r>
            <a:r>
              <a:rPr lang="en-US" b="1" dirty="0" smtClean="0">
                <a:solidFill>
                  <a:srgbClr val="FF0000"/>
                </a:solidFill>
                <a:latin typeface="Times New Roman" pitchFamily="18" charset="0"/>
                <a:cs typeface="Times New Roman" pitchFamily="18" charset="0"/>
              </a:rPr>
              <a:t> sex hormones</a:t>
            </a:r>
          </a:p>
          <a:p>
            <a:pPr marL="404813" indent="-404813" eaLnBrk="1" hangingPunct="1">
              <a:spcBef>
                <a:spcPts val="1200"/>
              </a:spcBef>
              <a:spcAft>
                <a:spcPts val="600"/>
              </a:spcAft>
            </a:pPr>
            <a:r>
              <a:rPr lang="en-US" b="1" dirty="0" smtClean="0">
                <a:solidFill>
                  <a:srgbClr val="0000FF"/>
                </a:solidFill>
                <a:latin typeface="Times New Roman" pitchFamily="18" charset="0"/>
                <a:cs typeface="Times New Roman" pitchFamily="18" charset="0"/>
              </a:rPr>
              <a:t>Oviducts convey eggs to the uterus where embryos develop</a:t>
            </a:r>
          </a:p>
          <a:p>
            <a:pPr marL="404813" indent="-404813" eaLnBrk="1" hangingPunct="1">
              <a:spcBef>
                <a:spcPts val="1200"/>
              </a:spcBef>
              <a:spcAft>
                <a:spcPts val="600"/>
              </a:spcAft>
            </a:pPr>
            <a:r>
              <a:rPr lang="en-US" b="1" dirty="0" smtClean="0">
                <a:solidFill>
                  <a:srgbClr val="FF0000"/>
                </a:solidFill>
                <a:latin typeface="Times New Roman" pitchFamily="18" charset="0"/>
                <a:cs typeface="Times New Roman" pitchFamily="18" charset="0"/>
              </a:rPr>
              <a:t>The uterus opens into the vagina through the cervix</a:t>
            </a:r>
          </a:p>
          <a:p>
            <a:pPr marL="404813" indent="-404813" eaLnBrk="1" hangingPunct="1">
              <a:spcBef>
                <a:spcPts val="1200"/>
              </a:spcBef>
              <a:spcAft>
                <a:spcPts val="600"/>
              </a:spcAft>
            </a:pPr>
            <a:r>
              <a:rPr lang="en-US" b="1" dirty="0" smtClean="0">
                <a:solidFill>
                  <a:srgbClr val="0000FF"/>
                </a:solidFill>
                <a:latin typeface="Times New Roman" pitchFamily="18" charset="0"/>
                <a:cs typeface="Times New Roman" pitchFamily="18" charset="0"/>
              </a:rPr>
              <a:t>The vagina</a:t>
            </a:r>
          </a:p>
          <a:p>
            <a:pPr marL="719138" lvl="1" indent="-269875" eaLnBrk="1" hangingPunct="1">
              <a:spcBef>
                <a:spcPts val="1200"/>
              </a:spcBef>
              <a:spcAft>
                <a:spcPts val="600"/>
              </a:spcAft>
              <a:buFontTx/>
              <a:buChar char="–"/>
            </a:pPr>
            <a:r>
              <a:rPr lang="en-US" sz="2800" b="1" dirty="0" smtClean="0">
                <a:solidFill>
                  <a:srgbClr val="336600"/>
                </a:solidFill>
                <a:latin typeface="Times New Roman" pitchFamily="18" charset="0"/>
                <a:cs typeface="Times New Roman" pitchFamily="18" charset="0"/>
              </a:rPr>
              <a:t>Receives the penis during sexual intercourse</a:t>
            </a:r>
          </a:p>
          <a:p>
            <a:pPr marL="719138" lvl="1" indent="-269875" eaLnBrk="1" hangingPunct="1">
              <a:spcBef>
                <a:spcPts val="1200"/>
              </a:spcBef>
              <a:spcAft>
                <a:spcPts val="600"/>
              </a:spcAft>
              <a:buFontTx/>
              <a:buChar char="–"/>
            </a:pPr>
            <a:r>
              <a:rPr lang="en-US" sz="2800" b="1" dirty="0" smtClean="0">
                <a:solidFill>
                  <a:srgbClr val="336600"/>
                </a:solidFill>
                <a:latin typeface="Times New Roman" pitchFamily="18" charset="0"/>
                <a:cs typeface="Times New Roman" pitchFamily="18" charset="0"/>
              </a:rPr>
              <a:t>Forms the birth canal</a:t>
            </a:r>
          </a:p>
        </p:txBody>
      </p:sp>
      <p:sp>
        <p:nvSpPr>
          <p:cNvPr id="7" name="Oval 6"/>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7</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27_03aFemaleReproAnatomy-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863" y="580300"/>
            <a:ext cx="8548687" cy="480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 Box 9"/>
          <p:cNvSpPr txBox="1">
            <a:spLocks noChangeArrowheads="1"/>
          </p:cNvSpPr>
          <p:nvPr/>
        </p:nvSpPr>
        <p:spPr bwMode="auto">
          <a:xfrm>
            <a:off x="2884488" y="608875"/>
            <a:ext cx="1008062"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Oviduct</a:t>
            </a:r>
          </a:p>
        </p:txBody>
      </p:sp>
      <p:sp>
        <p:nvSpPr>
          <p:cNvPr id="14340" name="Text Box 10"/>
          <p:cNvSpPr txBox="1">
            <a:spLocks noChangeArrowheads="1"/>
          </p:cNvSpPr>
          <p:nvPr/>
        </p:nvSpPr>
        <p:spPr bwMode="auto">
          <a:xfrm>
            <a:off x="5105400" y="608875"/>
            <a:ext cx="1008063"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Ovaries</a:t>
            </a:r>
          </a:p>
        </p:txBody>
      </p:sp>
      <p:sp>
        <p:nvSpPr>
          <p:cNvPr id="14341" name="Text Box 11"/>
          <p:cNvSpPr txBox="1">
            <a:spLocks noChangeArrowheads="1"/>
          </p:cNvSpPr>
          <p:nvPr/>
        </p:nvSpPr>
        <p:spPr bwMode="auto">
          <a:xfrm>
            <a:off x="1149350" y="1667737"/>
            <a:ext cx="1008063" cy="28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Follicles</a:t>
            </a:r>
          </a:p>
        </p:txBody>
      </p:sp>
      <p:sp>
        <p:nvSpPr>
          <p:cNvPr id="14342" name="Text Box 12"/>
          <p:cNvSpPr txBox="1">
            <a:spLocks noChangeArrowheads="1"/>
          </p:cNvSpPr>
          <p:nvPr/>
        </p:nvSpPr>
        <p:spPr bwMode="auto">
          <a:xfrm>
            <a:off x="914400" y="2493237"/>
            <a:ext cx="1951038" cy="28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Corpus luteum</a:t>
            </a:r>
          </a:p>
        </p:txBody>
      </p:sp>
      <p:sp>
        <p:nvSpPr>
          <p:cNvPr id="14343" name="Text Box 13"/>
          <p:cNvSpPr txBox="1">
            <a:spLocks noChangeArrowheads="1"/>
          </p:cNvSpPr>
          <p:nvPr/>
        </p:nvSpPr>
        <p:spPr bwMode="auto">
          <a:xfrm>
            <a:off x="3011488" y="2731362"/>
            <a:ext cx="1755775" cy="28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Wall of uterus</a:t>
            </a:r>
          </a:p>
        </p:txBody>
      </p:sp>
      <p:sp>
        <p:nvSpPr>
          <p:cNvPr id="14344" name="Text Box 14"/>
          <p:cNvSpPr txBox="1">
            <a:spLocks noChangeArrowheads="1"/>
          </p:cNvSpPr>
          <p:nvPr/>
        </p:nvSpPr>
        <p:spPr bwMode="auto">
          <a:xfrm>
            <a:off x="2944813" y="3163162"/>
            <a:ext cx="2082800"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Endometrium</a:t>
            </a:r>
          </a:p>
          <a:p>
            <a:pPr algn="l" rtl="0">
              <a:lnSpc>
                <a:spcPct val="90000"/>
              </a:lnSpc>
            </a:pPr>
            <a:r>
              <a:rPr lang="en-US" sz="2000" b="1" dirty="0">
                <a:solidFill>
                  <a:srgbClr val="0000FF"/>
                </a:solidFill>
                <a:latin typeface="Times New Roman" pitchFamily="18" charset="0"/>
                <a:cs typeface="Times New Roman" pitchFamily="18" charset="0"/>
              </a:rPr>
              <a:t>(lining of uterus)</a:t>
            </a:r>
          </a:p>
        </p:txBody>
      </p:sp>
      <p:sp>
        <p:nvSpPr>
          <p:cNvPr id="14345" name="Text Box 15"/>
          <p:cNvSpPr txBox="1">
            <a:spLocks noChangeArrowheads="1"/>
          </p:cNvSpPr>
          <p:nvPr/>
        </p:nvSpPr>
        <p:spPr bwMode="auto">
          <a:xfrm>
            <a:off x="3963988" y="4355375"/>
            <a:ext cx="866775"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a:solidFill>
                  <a:srgbClr val="0000FF"/>
                </a:solidFill>
                <a:latin typeface="Times New Roman" pitchFamily="18" charset="0"/>
                <a:cs typeface="Times New Roman" pitchFamily="18" charset="0"/>
              </a:rPr>
              <a:t>Vagina</a:t>
            </a:r>
          </a:p>
        </p:txBody>
      </p:sp>
      <p:sp>
        <p:nvSpPr>
          <p:cNvPr id="14346" name="Text Box 16"/>
          <p:cNvSpPr txBox="1">
            <a:spLocks noChangeArrowheads="1"/>
          </p:cNvSpPr>
          <p:nvPr/>
        </p:nvSpPr>
        <p:spPr bwMode="auto">
          <a:xfrm>
            <a:off x="6240892" y="3776515"/>
            <a:ext cx="2136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lnSpc>
                <a:spcPct val="90000"/>
              </a:lnSpc>
            </a:pPr>
            <a:r>
              <a:rPr lang="en-US" sz="2000" b="1" dirty="0">
                <a:solidFill>
                  <a:srgbClr val="0000FF"/>
                </a:solidFill>
                <a:latin typeface="Times New Roman" pitchFamily="18" charset="0"/>
                <a:cs typeface="Times New Roman" pitchFamily="18" charset="0"/>
              </a:rPr>
              <a:t>Cervix</a:t>
            </a:r>
          </a:p>
          <a:p>
            <a:pPr algn="ctr" rtl="0">
              <a:lnSpc>
                <a:spcPct val="90000"/>
              </a:lnSpc>
            </a:pPr>
            <a:r>
              <a:rPr lang="en-US" sz="2000" b="1" dirty="0">
                <a:solidFill>
                  <a:srgbClr val="0000FF"/>
                </a:solidFill>
                <a:latin typeface="Times New Roman" pitchFamily="18" charset="0"/>
                <a:cs typeface="Times New Roman" pitchFamily="18" charset="0"/>
              </a:rPr>
              <a:t>(“neck” of </a:t>
            </a:r>
            <a:r>
              <a:rPr lang="en-US" sz="2000" b="1" dirty="0" smtClean="0">
                <a:solidFill>
                  <a:srgbClr val="0000FF"/>
                </a:solidFill>
                <a:latin typeface="Times New Roman" pitchFamily="18" charset="0"/>
                <a:cs typeface="Times New Roman" pitchFamily="18" charset="0"/>
              </a:rPr>
              <a:t>uterus)</a:t>
            </a:r>
            <a:endParaRPr lang="en-US" sz="2000" b="1" dirty="0">
              <a:solidFill>
                <a:srgbClr val="0000FF"/>
              </a:solidFill>
              <a:latin typeface="Times New Roman" pitchFamily="18" charset="0"/>
              <a:cs typeface="Times New Roman" pitchFamily="18" charset="0"/>
            </a:endParaRPr>
          </a:p>
        </p:txBody>
      </p:sp>
      <p:sp>
        <p:nvSpPr>
          <p:cNvPr id="14347" name="Text Box 17"/>
          <p:cNvSpPr txBox="1">
            <a:spLocks noChangeArrowheads="1"/>
          </p:cNvSpPr>
          <p:nvPr/>
        </p:nvSpPr>
        <p:spPr bwMode="auto">
          <a:xfrm>
            <a:off x="6635750" y="2625000"/>
            <a:ext cx="866775"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r>
              <a:rPr lang="en-US" sz="2000" b="1" dirty="0">
                <a:solidFill>
                  <a:srgbClr val="0000FF"/>
                </a:solidFill>
                <a:latin typeface="Times New Roman" pitchFamily="18" charset="0"/>
                <a:cs typeface="Times New Roman" pitchFamily="18" charset="0"/>
              </a:rPr>
              <a:t>Uterus</a:t>
            </a:r>
          </a:p>
        </p:txBody>
      </p:sp>
      <p:sp>
        <p:nvSpPr>
          <p:cNvPr id="14348" name="Line 18"/>
          <p:cNvSpPr>
            <a:spLocks noChangeShapeType="1"/>
          </p:cNvSpPr>
          <p:nvPr/>
        </p:nvSpPr>
        <p:spPr bwMode="auto">
          <a:xfrm>
            <a:off x="2243138" y="1818550"/>
            <a:ext cx="9826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49" name="Line 19"/>
          <p:cNvSpPr>
            <a:spLocks noChangeShapeType="1"/>
          </p:cNvSpPr>
          <p:nvPr/>
        </p:nvSpPr>
        <p:spPr bwMode="auto">
          <a:xfrm>
            <a:off x="2252663" y="1818550"/>
            <a:ext cx="790575" cy="261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0" name="Line 20"/>
          <p:cNvSpPr>
            <a:spLocks noChangeShapeType="1"/>
          </p:cNvSpPr>
          <p:nvPr/>
        </p:nvSpPr>
        <p:spPr bwMode="auto">
          <a:xfrm flipV="1">
            <a:off x="2738438" y="2224950"/>
            <a:ext cx="881062" cy="381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1" name="Line 21"/>
          <p:cNvSpPr>
            <a:spLocks noChangeShapeType="1"/>
          </p:cNvSpPr>
          <p:nvPr/>
        </p:nvSpPr>
        <p:spPr bwMode="auto">
          <a:xfrm>
            <a:off x="3357563" y="866050"/>
            <a:ext cx="0" cy="3714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2" name="Line 22"/>
          <p:cNvSpPr>
            <a:spLocks noChangeShapeType="1"/>
          </p:cNvSpPr>
          <p:nvPr/>
        </p:nvSpPr>
        <p:spPr bwMode="auto">
          <a:xfrm>
            <a:off x="4737100" y="2880587"/>
            <a:ext cx="46513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3" name="Line 23"/>
          <p:cNvSpPr>
            <a:spLocks noChangeShapeType="1"/>
          </p:cNvSpPr>
          <p:nvPr/>
        </p:nvSpPr>
        <p:spPr bwMode="auto">
          <a:xfrm>
            <a:off x="5989638" y="2791687"/>
            <a:ext cx="6318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4" name="Freeform 24"/>
          <p:cNvSpPr>
            <a:spLocks/>
          </p:cNvSpPr>
          <p:nvPr/>
        </p:nvSpPr>
        <p:spPr bwMode="auto">
          <a:xfrm>
            <a:off x="3706813" y="861287"/>
            <a:ext cx="3932237" cy="1193800"/>
          </a:xfrm>
          <a:custGeom>
            <a:avLst/>
            <a:gdLst>
              <a:gd name="T0" fmla="*/ 0 w 2477"/>
              <a:gd name="T1" fmla="*/ 2147483647 h 752"/>
              <a:gd name="T2" fmla="*/ 2147483647 w 2477"/>
              <a:gd name="T3" fmla="*/ 0 h 752"/>
              <a:gd name="T4" fmla="*/ 2147483647 w 2477"/>
              <a:gd name="T5" fmla="*/ 2147483647 h 752"/>
              <a:gd name="T6" fmla="*/ 0 60000 65536"/>
              <a:gd name="T7" fmla="*/ 0 60000 65536"/>
              <a:gd name="T8" fmla="*/ 0 60000 65536"/>
              <a:gd name="T9" fmla="*/ 0 w 2477"/>
              <a:gd name="T10" fmla="*/ 0 h 752"/>
              <a:gd name="T11" fmla="*/ 2477 w 2477"/>
              <a:gd name="T12" fmla="*/ 752 h 752"/>
            </a:gdLst>
            <a:ahLst/>
            <a:cxnLst>
              <a:cxn ang="T6">
                <a:pos x="T0" y="T1"/>
              </a:cxn>
              <a:cxn ang="T7">
                <a:pos x="T2" y="T3"/>
              </a:cxn>
              <a:cxn ang="T8">
                <a:pos x="T4" y="T5"/>
              </a:cxn>
            </a:cxnLst>
            <a:rect l="T9" t="T10" r="T11" b="T12"/>
            <a:pathLst>
              <a:path w="2477" h="752">
                <a:moveTo>
                  <a:pt x="0" y="601"/>
                </a:moveTo>
                <a:lnTo>
                  <a:pt x="1173" y="0"/>
                </a:lnTo>
                <a:lnTo>
                  <a:pt x="2477" y="752"/>
                </a:lnTo>
              </a:path>
            </a:pathLst>
          </a:cu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GB" b="1">
              <a:solidFill>
                <a:srgbClr val="0000FF"/>
              </a:solidFill>
              <a:latin typeface="Times New Roman" pitchFamily="18" charset="0"/>
              <a:cs typeface="Times New Roman" pitchFamily="18" charset="0"/>
            </a:endParaRPr>
          </a:p>
        </p:txBody>
      </p:sp>
      <p:sp>
        <p:nvSpPr>
          <p:cNvPr id="14355" name="Line 25"/>
          <p:cNvSpPr>
            <a:spLocks noChangeShapeType="1"/>
          </p:cNvSpPr>
          <p:nvPr/>
        </p:nvSpPr>
        <p:spPr bwMode="auto">
          <a:xfrm>
            <a:off x="4991100" y="3547337"/>
            <a:ext cx="558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6" name="Line 26"/>
          <p:cNvSpPr>
            <a:spLocks noChangeShapeType="1"/>
          </p:cNvSpPr>
          <p:nvPr/>
        </p:nvSpPr>
        <p:spPr bwMode="auto">
          <a:xfrm>
            <a:off x="4806950" y="4520475"/>
            <a:ext cx="8048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57" name="Line 27"/>
          <p:cNvSpPr>
            <a:spLocks noChangeShapeType="1"/>
          </p:cNvSpPr>
          <p:nvPr/>
        </p:nvSpPr>
        <p:spPr bwMode="auto">
          <a:xfrm>
            <a:off x="5813425" y="3861662"/>
            <a:ext cx="1003011" cy="4532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lIns="0" tIns="0" rIns="0" bIns="0" anchor="ctr"/>
          <a:lstStyle/>
          <a:p>
            <a:endParaRPr lang="en-US" b="1">
              <a:solidFill>
                <a:srgbClr val="0000FF"/>
              </a:solidFill>
              <a:latin typeface="Times New Roman" pitchFamily="18" charset="0"/>
              <a:cs typeface="Times New Roman" pitchFamily="18" charset="0"/>
            </a:endParaRPr>
          </a:p>
        </p:txBody>
      </p:sp>
      <p:sp>
        <p:nvSpPr>
          <p:cNvPr id="14362" name="Text Box 32"/>
          <p:cNvSpPr txBox="1">
            <a:spLocks noChangeArrowheads="1"/>
          </p:cNvSpPr>
          <p:nvPr/>
        </p:nvSpPr>
        <p:spPr bwMode="auto">
          <a:xfrm>
            <a:off x="876302" y="5646881"/>
            <a:ext cx="7437438" cy="93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80000"/>
              </a:lnSpc>
            </a:pPr>
            <a:r>
              <a:rPr lang="en-US" sz="2800" b="1" dirty="0">
                <a:solidFill>
                  <a:srgbClr val="336600"/>
                </a:solidFill>
                <a:latin typeface="Times New Roman" pitchFamily="18" charset="0"/>
                <a:cs typeface="Times New Roman" pitchFamily="18" charset="0"/>
              </a:rPr>
              <a:t>Front view of female reproductive </a:t>
            </a:r>
            <a:r>
              <a:rPr lang="en-US" sz="2800" b="1" dirty="0" smtClean="0">
                <a:solidFill>
                  <a:srgbClr val="336600"/>
                </a:solidFill>
                <a:latin typeface="Times New Roman" pitchFamily="18" charset="0"/>
                <a:cs typeface="Times New Roman" pitchFamily="18" charset="0"/>
              </a:rPr>
              <a:t>anatomy</a:t>
            </a:r>
          </a:p>
          <a:p>
            <a:pPr algn="ctr">
              <a:lnSpc>
                <a:spcPct val="80000"/>
              </a:lnSpc>
            </a:pPr>
            <a:r>
              <a:rPr lang="en-US" sz="2800" b="1" dirty="0" smtClean="0">
                <a:solidFill>
                  <a:srgbClr val="336600"/>
                </a:solidFill>
                <a:latin typeface="Times New Roman" pitchFamily="18" charset="0"/>
                <a:cs typeface="Times New Roman" pitchFamily="18" charset="0"/>
              </a:rPr>
              <a:t> </a:t>
            </a:r>
            <a:r>
              <a:rPr lang="en-US" sz="2800" b="1" dirty="0">
                <a:solidFill>
                  <a:srgbClr val="336600"/>
                </a:solidFill>
                <a:latin typeface="Times New Roman" pitchFamily="18" charset="0"/>
                <a:cs typeface="Times New Roman" pitchFamily="18" charset="0"/>
              </a:rPr>
              <a:t>(upper portion)</a:t>
            </a:r>
          </a:p>
        </p:txBody>
      </p:sp>
      <p:sp>
        <p:nvSpPr>
          <p:cNvPr id="14367" name="Text Box 42"/>
          <p:cNvSpPr txBox="1">
            <a:spLocks noChangeArrowheads="1"/>
          </p:cNvSpPr>
          <p:nvPr/>
        </p:nvSpPr>
        <p:spPr bwMode="auto">
          <a:xfrm>
            <a:off x="3111500" y="2486887"/>
            <a:ext cx="1303338"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lnSpc>
                <a:spcPct val="80000"/>
              </a:lnSpc>
            </a:pPr>
            <a:endParaRPr lang="ar-SA" sz="1600" b="1">
              <a:solidFill>
                <a:srgbClr val="0000FF"/>
              </a:solidFill>
              <a:latin typeface="Times New Roman" pitchFamily="18" charset="0"/>
              <a:cs typeface="Times New Roman" pitchFamily="18" charset="0"/>
            </a:endParaRPr>
          </a:p>
        </p:txBody>
      </p:sp>
      <p:sp>
        <p:nvSpPr>
          <p:cNvPr id="14368" name="Text Box 43"/>
          <p:cNvSpPr txBox="1">
            <a:spLocks noChangeArrowheads="1"/>
          </p:cNvSpPr>
          <p:nvPr/>
        </p:nvSpPr>
        <p:spPr bwMode="auto">
          <a:xfrm>
            <a:off x="488083" y="3525112"/>
            <a:ext cx="338138" cy="460375"/>
          </a:xfrm>
          <a:prstGeom prst="rect">
            <a:avLst/>
          </a:prstGeom>
          <a:solidFill>
            <a:srgbClr val="EAEAE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rtl="0">
              <a:lnSpc>
                <a:spcPct val="90000"/>
              </a:lnSpc>
            </a:pPr>
            <a:endParaRPr lang="en-GB" sz="2000" b="1">
              <a:solidFill>
                <a:srgbClr val="0000FF"/>
              </a:solidFill>
              <a:latin typeface="Times New Roman" pitchFamily="18" charset="0"/>
              <a:cs typeface="Times New Roman" pitchFamily="18" charset="0"/>
            </a:endParaRPr>
          </a:p>
        </p:txBody>
      </p:sp>
      <p:sp>
        <p:nvSpPr>
          <p:cNvPr id="33" name="Oval 32"/>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8</a:t>
            </a:r>
            <a:endParaRPr lang="en-US" sz="2700" b="1" kern="0" dirty="0">
              <a:solidFill>
                <a:srgbClr val="0033CC"/>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rtl="0"/>
            <a:r>
              <a:rPr lang="en-US" sz="1400" b="1">
                <a:latin typeface="Tahoma" panose="020B0604030504040204" pitchFamily="34" charset="0"/>
              </a:rPr>
              <a:t>0</a:t>
            </a:r>
          </a:p>
        </p:txBody>
      </p:sp>
      <p:sp>
        <p:nvSpPr>
          <p:cNvPr id="15363" name="Line 3"/>
          <p:cNvSpPr>
            <a:spLocks noChangeShapeType="1"/>
          </p:cNvSpPr>
          <p:nvPr/>
        </p:nvSpPr>
        <p:spPr bwMode="auto">
          <a:xfrm>
            <a:off x="182563" y="697331"/>
            <a:ext cx="8775700" cy="0"/>
          </a:xfrm>
          <a:prstGeom prst="line">
            <a:avLst/>
          </a:prstGeom>
          <a:noFill/>
          <a:ln w="76200">
            <a:solidFill>
              <a:srgbClr val="A8B99B"/>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Times New Roman" pitchFamily="18" charset="0"/>
              <a:cs typeface="Times New Roman" pitchFamily="18" charset="0"/>
            </a:endParaRPr>
          </a:p>
        </p:txBody>
      </p:sp>
      <p:sp>
        <p:nvSpPr>
          <p:cNvPr id="15364" name="Rectangle 8"/>
          <p:cNvSpPr>
            <a:spLocks noGrp="1" noChangeArrowheads="1"/>
          </p:cNvSpPr>
          <p:nvPr>
            <p:ph type="title"/>
          </p:nvPr>
        </p:nvSpPr>
        <p:spPr>
          <a:xfrm>
            <a:off x="182563" y="168275"/>
            <a:ext cx="8775700" cy="444789"/>
          </a:xfrm>
        </p:spPr>
        <p:txBody>
          <a:bodyPr/>
          <a:lstStyle/>
          <a:p>
            <a:pPr marL="0" indent="0" algn="ctr" eaLnBrk="1" hangingPunct="1"/>
            <a:r>
              <a:rPr lang="ar-SA" sz="2800" dirty="0" smtClean="0">
                <a:latin typeface="Times New Roman" pitchFamily="18" charset="0"/>
                <a:cs typeface="Times New Roman" pitchFamily="18" charset="0"/>
              </a:rPr>
              <a:t>Human</a:t>
            </a:r>
            <a:r>
              <a:rPr lang="ar-SA"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Male </a:t>
            </a:r>
            <a:r>
              <a:rPr lang="en-US" sz="2800" dirty="0" smtClean="0">
                <a:latin typeface="Times New Roman" pitchFamily="18" charset="0"/>
                <a:cs typeface="Times New Roman" pitchFamily="18" charset="0"/>
              </a:rPr>
              <a:t>Reproductive anatomy  </a:t>
            </a:r>
          </a:p>
        </p:txBody>
      </p:sp>
      <p:sp>
        <p:nvSpPr>
          <p:cNvPr id="15365" name="Rectangle 9"/>
          <p:cNvSpPr>
            <a:spLocks noGrp="1" noChangeArrowheads="1"/>
          </p:cNvSpPr>
          <p:nvPr>
            <p:ph idx="1"/>
          </p:nvPr>
        </p:nvSpPr>
        <p:spPr>
          <a:xfrm>
            <a:off x="405477" y="875680"/>
            <a:ext cx="8324418" cy="3346999"/>
          </a:xfrm>
        </p:spPr>
        <p:txBody>
          <a:bodyPr/>
          <a:lstStyle/>
          <a:p>
            <a:pPr marL="354013" indent="-354013" eaLnBrk="1" hangingPunct="1">
              <a:spcBef>
                <a:spcPts val="600"/>
              </a:spcBef>
              <a:spcAft>
                <a:spcPts val="0"/>
              </a:spcAft>
            </a:pPr>
            <a:r>
              <a:rPr lang="en-US" sz="2600" b="1" dirty="0" smtClean="0">
                <a:solidFill>
                  <a:srgbClr val="FF0000"/>
                </a:solidFill>
                <a:latin typeface="Times New Roman" pitchFamily="18" charset="0"/>
                <a:cs typeface="Times New Roman" pitchFamily="18" charset="0"/>
              </a:rPr>
              <a:t>Testes (singular </a:t>
            </a:r>
            <a:r>
              <a:rPr lang="en-US" sz="2600" b="1" i="1" dirty="0" smtClean="0">
                <a:solidFill>
                  <a:srgbClr val="FF0000"/>
                </a:solidFill>
                <a:latin typeface="Times New Roman" pitchFamily="18" charset="0"/>
                <a:cs typeface="Times New Roman" pitchFamily="18" charset="0"/>
              </a:rPr>
              <a:t>testis</a:t>
            </a:r>
            <a:r>
              <a:rPr lang="en-US" sz="2600" b="1" dirty="0" smtClean="0">
                <a:solidFill>
                  <a:srgbClr val="FF0000"/>
                </a:solidFill>
                <a:latin typeface="Times New Roman" pitchFamily="18" charset="0"/>
                <a:cs typeface="Times New Roman" pitchFamily="18" charset="0"/>
              </a:rPr>
              <a:t>) produce Sperm  and male hormones</a:t>
            </a:r>
          </a:p>
          <a:p>
            <a:pPr marL="354013" indent="-354013" eaLnBrk="1" hangingPunct="1">
              <a:spcBef>
                <a:spcPts val="600"/>
              </a:spcBef>
              <a:spcAft>
                <a:spcPts val="0"/>
              </a:spcAft>
            </a:pPr>
            <a:r>
              <a:rPr lang="en-US" sz="2600" b="1" dirty="0" smtClean="0">
                <a:solidFill>
                  <a:srgbClr val="0000FF"/>
                </a:solidFill>
                <a:latin typeface="Times New Roman" pitchFamily="18" charset="0"/>
                <a:cs typeface="Times New Roman" pitchFamily="18" charset="0"/>
              </a:rPr>
              <a:t>Epididymis stores sperm as they develop further</a:t>
            </a:r>
          </a:p>
          <a:p>
            <a:pPr marL="354013" indent="-354013" eaLnBrk="1" hangingPunct="1">
              <a:spcBef>
                <a:spcPts val="600"/>
              </a:spcBef>
              <a:spcAft>
                <a:spcPts val="0"/>
              </a:spcAft>
            </a:pPr>
            <a:r>
              <a:rPr lang="en-US" sz="2600" b="1" dirty="0" smtClean="0">
                <a:solidFill>
                  <a:srgbClr val="FF0000"/>
                </a:solidFill>
                <a:latin typeface="Times New Roman" pitchFamily="18" charset="0"/>
                <a:cs typeface="Times New Roman" pitchFamily="18" charset="0"/>
              </a:rPr>
              <a:t>Several glands contribute to semen</a:t>
            </a:r>
          </a:p>
          <a:p>
            <a:pPr marL="1138238" lvl="1" indent="-342900" eaLnBrk="1" hangingPunct="1">
              <a:spcBef>
                <a:spcPts val="600"/>
              </a:spcBef>
              <a:spcAft>
                <a:spcPts val="0"/>
              </a:spcAft>
              <a:buFontTx/>
              <a:buChar char="–"/>
            </a:pPr>
            <a:r>
              <a:rPr lang="en-US" sz="2600" b="1" dirty="0" smtClean="0">
                <a:solidFill>
                  <a:srgbClr val="0000FF"/>
                </a:solidFill>
                <a:latin typeface="Times New Roman" pitchFamily="18" charset="0"/>
                <a:cs typeface="Times New Roman" pitchFamily="18" charset="0"/>
              </a:rPr>
              <a:t>Seminal vesicles</a:t>
            </a:r>
          </a:p>
          <a:p>
            <a:pPr marL="1138238" lvl="1" indent="-342900" eaLnBrk="1" hangingPunct="1">
              <a:spcBef>
                <a:spcPts val="600"/>
              </a:spcBef>
              <a:spcAft>
                <a:spcPts val="0"/>
              </a:spcAft>
              <a:buFontTx/>
              <a:buChar char="–"/>
            </a:pPr>
            <a:r>
              <a:rPr lang="en-US" sz="2600" b="1" dirty="0" smtClean="0">
                <a:solidFill>
                  <a:srgbClr val="0000FF"/>
                </a:solidFill>
                <a:latin typeface="Times New Roman" pitchFamily="18" charset="0"/>
                <a:cs typeface="Times New Roman" pitchFamily="18" charset="0"/>
              </a:rPr>
              <a:t>Prostate</a:t>
            </a:r>
          </a:p>
          <a:p>
            <a:pPr marL="1138238" lvl="1" indent="-342900" eaLnBrk="1" hangingPunct="1">
              <a:spcBef>
                <a:spcPts val="600"/>
              </a:spcBef>
              <a:spcAft>
                <a:spcPts val="0"/>
              </a:spcAft>
              <a:buFontTx/>
              <a:buChar char="–"/>
            </a:pPr>
            <a:r>
              <a:rPr lang="en-US" sz="2600" b="1" dirty="0" smtClean="0">
                <a:solidFill>
                  <a:srgbClr val="0000FF"/>
                </a:solidFill>
                <a:latin typeface="Times New Roman" pitchFamily="18" charset="0"/>
                <a:cs typeface="Times New Roman" pitchFamily="18" charset="0"/>
              </a:rPr>
              <a:t>Bulbourethral</a:t>
            </a:r>
          </a:p>
        </p:txBody>
      </p:sp>
      <p:sp>
        <p:nvSpPr>
          <p:cNvPr id="6" name="Oval 5"/>
          <p:cNvSpPr>
            <a:spLocks noChangeArrowheads="1"/>
          </p:cNvSpPr>
          <p:nvPr/>
        </p:nvSpPr>
        <p:spPr bwMode="auto">
          <a:xfrm>
            <a:off x="8396288" y="6511925"/>
            <a:ext cx="747712" cy="346075"/>
          </a:xfrm>
          <a:prstGeom prst="ellipse">
            <a:avLst/>
          </a:prstGeom>
          <a:solidFill>
            <a:srgbClr val="BBE0E3"/>
          </a:solidFill>
          <a:ln w="9525" algn="ctr">
            <a:solidFill>
              <a:srgbClr val="000000"/>
            </a:solidFill>
            <a:round/>
            <a:headEnd/>
            <a:tailEnd/>
          </a:ln>
        </p:spPr>
        <p:txBody>
          <a:bodyPr anchor="ctr"/>
          <a:lstStyle/>
          <a:p>
            <a:pPr algn="ctr" defTabSz="1019175" eaLnBrk="1" fontAlgn="auto" hangingPunct="1">
              <a:spcBef>
                <a:spcPts val="0"/>
              </a:spcBef>
              <a:spcAft>
                <a:spcPts val="0"/>
              </a:spcAft>
              <a:defRPr/>
            </a:pPr>
            <a:r>
              <a:rPr lang="en-US" sz="2700" b="1" kern="0" dirty="0" smtClean="0">
                <a:solidFill>
                  <a:srgbClr val="0033CC"/>
                </a:solidFill>
                <a:latin typeface="Times New Roman" pitchFamily="18" charset="0"/>
                <a:cs typeface="Times New Roman" pitchFamily="18" charset="0"/>
              </a:rPr>
              <a:t>9</a:t>
            </a:r>
            <a:endParaRPr lang="en-US" sz="2700" b="1" kern="0" dirty="0">
              <a:solidFill>
                <a:srgbClr val="0033CC"/>
              </a:solidFill>
              <a:latin typeface="Times New Roman" pitchFamily="18" charset="0"/>
              <a:cs typeface="Times New Roman" pitchFamily="18" charset="0"/>
            </a:endParaRPr>
          </a:p>
        </p:txBody>
      </p:sp>
      <p:sp>
        <p:nvSpPr>
          <p:cNvPr id="7" name="Rectangle 9"/>
          <p:cNvSpPr txBox="1">
            <a:spLocks noChangeArrowheads="1"/>
          </p:cNvSpPr>
          <p:nvPr/>
        </p:nvSpPr>
        <p:spPr bwMode="auto">
          <a:xfrm>
            <a:off x="400686" y="5222841"/>
            <a:ext cx="8544963" cy="1151948"/>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lvl1pPr marL="342900" indent="-342900" algn="l" rtl="0" eaLnBrk="1" fontAlgn="base" hangingPunct="1">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1" fontAlgn="base" hangingPunct="1">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eaLnBrk="1" fontAlgn="base" hangingPunct="1">
              <a:spcBef>
                <a:spcPct val="45000"/>
              </a:spcBef>
              <a:spcAft>
                <a:spcPct val="20000"/>
              </a:spcAft>
              <a:buClr>
                <a:schemeClr val="tx2"/>
              </a:buClr>
              <a:buFont typeface="Wingdings" pitchFamily="2" charset="2"/>
              <a:buChar char="§"/>
              <a:defRPr sz="2000">
                <a:solidFill>
                  <a:schemeClr val="tx1"/>
                </a:solidFill>
                <a:latin typeface="+mn-lt"/>
                <a:cs typeface="+mn-cs"/>
              </a:defRPr>
            </a:lvl9pPr>
          </a:lstStyle>
          <a:p>
            <a:pPr marL="571500" lvl="1" indent="-457200"/>
            <a:r>
              <a:rPr lang="en-US" sz="2600" b="1" kern="0" dirty="0" smtClean="0">
                <a:solidFill>
                  <a:srgbClr val="336600"/>
                </a:solidFill>
                <a:latin typeface="Times New Roman" pitchFamily="18" charset="0"/>
                <a:cs typeface="Times New Roman" pitchFamily="18" charset="0"/>
              </a:rPr>
              <a:t>Regulated by a negative feedback system of hormones</a:t>
            </a:r>
          </a:p>
          <a:p>
            <a:pPr marL="571500" lvl="1" indent="-457200"/>
            <a:r>
              <a:rPr lang="en-US" sz="2600" b="1" kern="0" dirty="0" smtClean="0">
                <a:solidFill>
                  <a:srgbClr val="0000FF"/>
                </a:solidFill>
                <a:latin typeface="Times New Roman" pitchFamily="18" charset="0"/>
                <a:cs typeface="Times New Roman" pitchFamily="18" charset="0"/>
              </a:rPr>
              <a:t>Involves the </a:t>
            </a:r>
            <a:r>
              <a:rPr lang="en-US" sz="2600" b="1" kern="0" dirty="0" smtClean="0">
                <a:solidFill>
                  <a:srgbClr val="FF0000"/>
                </a:solidFill>
                <a:latin typeface="Times New Roman" pitchFamily="18" charset="0"/>
                <a:cs typeface="Times New Roman" pitchFamily="18" charset="0"/>
              </a:rPr>
              <a:t>hypothalamus, pituitary, and testes</a:t>
            </a:r>
          </a:p>
          <a:p>
            <a:pPr marL="1138238" lvl="1" indent="-342900">
              <a:buFontTx/>
              <a:buChar char="–"/>
            </a:pPr>
            <a:endParaRPr lang="en-US" sz="2600" b="1" kern="0" dirty="0" smtClean="0">
              <a:latin typeface="Times New Roman" pitchFamily="18" charset="0"/>
              <a:cs typeface="Times New Roman" pitchFamily="18" charset="0"/>
            </a:endParaRPr>
          </a:p>
        </p:txBody>
      </p:sp>
      <p:sp>
        <p:nvSpPr>
          <p:cNvPr id="8" name="Rectangle 8"/>
          <p:cNvSpPr txBox="1">
            <a:spLocks noChangeArrowheads="1"/>
          </p:cNvSpPr>
          <p:nvPr/>
        </p:nvSpPr>
        <p:spPr bwMode="auto">
          <a:xfrm>
            <a:off x="79822" y="4466886"/>
            <a:ext cx="8775700" cy="4852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50850" indent="-450850" algn="l" rtl="0" eaLnBrk="1" fontAlgn="base" hangingPunct="1">
              <a:lnSpc>
                <a:spcPct val="90000"/>
              </a:lnSpc>
              <a:spcBef>
                <a:spcPct val="0"/>
              </a:spcBef>
              <a:spcAft>
                <a:spcPct val="0"/>
              </a:spcAft>
              <a:defRPr sz="30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pitchFamily="18" charset="0"/>
                <a:cs typeface="Arial" charset="0"/>
              </a:defRPr>
            </a:lvl9pPr>
          </a:lstStyle>
          <a:p>
            <a:pPr marL="0" indent="0" algn="ctr"/>
            <a:r>
              <a:rPr lang="en-US" sz="2800" kern="0" dirty="0" smtClean="0">
                <a:latin typeface="Times New Roman" pitchFamily="18" charset="0"/>
                <a:cs typeface="Times New Roman" pitchFamily="18" charset="0"/>
              </a:rPr>
              <a:t>Sperm production </a:t>
            </a:r>
            <a:r>
              <a:rPr lang="ar-SA" sz="2800" kern="0" dirty="0" smtClean="0">
                <a:latin typeface="Times New Roman" pitchFamily="18" charset="0"/>
                <a:cs typeface="Times New Roman" pitchFamily="18" charset="0"/>
              </a:rPr>
              <a:t>)</a:t>
            </a:r>
            <a:r>
              <a:rPr lang="en-US" sz="2800" kern="0" dirty="0" smtClean="0">
                <a:solidFill>
                  <a:srgbClr val="FF0000"/>
                </a:solidFill>
                <a:latin typeface="Times New Roman" pitchFamily="18" charset="0"/>
                <a:cs typeface="Times New Roman" pitchFamily="18" charset="0"/>
              </a:rPr>
              <a:t>Spermatogenesis</a:t>
            </a:r>
            <a:r>
              <a:rPr lang="ar-SA" sz="2800" kern="0" dirty="0" smtClean="0">
                <a:latin typeface="Times New Roman" pitchFamily="18" charset="0"/>
                <a:cs typeface="Times New Roman" pitchFamily="18" charset="0"/>
              </a:rPr>
              <a:t>(</a:t>
            </a:r>
            <a:r>
              <a:rPr lang="en-US" sz="2800" kern="0" dirty="0" smtClean="0">
                <a:latin typeface="Times New Roman" pitchFamily="18" charset="0"/>
                <a:cs typeface="Times New Roman" pitchFamily="18" charset="0"/>
              </a:rPr>
              <a:t> </a:t>
            </a:r>
            <a:endParaRPr lang="en-US" sz="2800" kern="0" dirty="0" smtClean="0">
              <a:solidFill>
                <a:srgbClr val="FF0000"/>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2_CC4eActiveLectureQuestions">
  <a:themeElements>
    <a:clrScheme name="2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2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C4eActiveLectureQuestions">
  <a:themeElements>
    <a:clrScheme name="3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3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3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6488</TotalTime>
  <Words>2181</Words>
  <Application>Microsoft Office PowerPoint</Application>
  <PresentationFormat>عرض على الشاشة (3:4)‏</PresentationFormat>
  <Paragraphs>590</Paragraphs>
  <Slides>33</Slides>
  <Notes>31</Notes>
  <HiddenSlides>0</HiddenSlides>
  <MMClips>0</MMClips>
  <ScaleCrop>false</ScaleCrop>
  <HeadingPairs>
    <vt:vector size="4" baseType="variant">
      <vt:variant>
        <vt:lpstr>سمة</vt:lpstr>
      </vt:variant>
      <vt:variant>
        <vt:i4>3</vt:i4>
      </vt:variant>
      <vt:variant>
        <vt:lpstr>عناوين الشرائح</vt:lpstr>
      </vt:variant>
      <vt:variant>
        <vt:i4>33</vt:i4>
      </vt:variant>
    </vt:vector>
  </HeadingPairs>
  <TitlesOfParts>
    <vt:vector size="36" baseType="lpstr">
      <vt:lpstr>2_CC4eActiveLectureQuestions</vt:lpstr>
      <vt:lpstr>3_CC4eActiveLectureQuestions</vt:lpstr>
      <vt:lpstr>1_CC4eActiveLectureQuestions</vt:lpstr>
      <vt:lpstr>الشريحة 1</vt:lpstr>
      <vt:lpstr>الشريحة 2</vt:lpstr>
      <vt:lpstr>  Asexual reproduction results in the generation of genetically identical offspring</vt:lpstr>
      <vt:lpstr>  Sexual reproduction results in the generation of genetically unique offspring </vt:lpstr>
      <vt:lpstr>  Sexual reproduction results in the generation of genetically unique offspring</vt:lpstr>
      <vt:lpstr>الشريحة 6</vt:lpstr>
      <vt:lpstr>Human Female Reproductive anatomy  </vt:lpstr>
      <vt:lpstr>الشريحة 8</vt:lpstr>
      <vt:lpstr>Human Male Reproductive anatomy  </vt:lpstr>
      <vt:lpstr>الشريحة 10</vt:lpstr>
      <vt:lpstr> </vt:lpstr>
      <vt:lpstr>الشريحة 12</vt:lpstr>
      <vt:lpstr> Spermatogenesis (The formation of sperm)       </vt:lpstr>
      <vt:lpstr>الشريحة 14</vt:lpstr>
      <vt:lpstr>الشريحة 15</vt:lpstr>
      <vt:lpstr>الشريحة 16</vt:lpstr>
      <vt:lpstr> Oogenesis (The formation of egg)</vt:lpstr>
      <vt:lpstr>الشريحة 18</vt:lpstr>
      <vt:lpstr>  Hormones synchronize cyclic changes in the ovary and uterus  </vt:lpstr>
      <vt:lpstr> Hormones synchronize cyclic changes in the ovary and uterus</vt:lpstr>
      <vt:lpstr>  Hormones synchronize cyclic changes in the ovary and uterus  </vt:lpstr>
      <vt:lpstr>الشريحة 22</vt:lpstr>
      <vt:lpstr>Fertilization  Sperm adaptation  </vt:lpstr>
      <vt:lpstr>الشريحة 24</vt:lpstr>
      <vt:lpstr> Fertilization results in a zygote and triggers embryonic development  </vt:lpstr>
      <vt:lpstr>الشريحة 26</vt:lpstr>
      <vt:lpstr>Embryonic development   1. Cleavage</vt:lpstr>
      <vt:lpstr>الشريحة 28</vt:lpstr>
      <vt:lpstr> 2. Gastrulation produces a three-layered embryo  </vt:lpstr>
      <vt:lpstr>الشريحة 30</vt:lpstr>
      <vt:lpstr>الشريحة 31</vt:lpstr>
      <vt:lpstr>الشريحة 32</vt:lpstr>
      <vt:lpstr>الشريحة 33</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Colavito</dc:creator>
  <cp:lastModifiedBy>HP PC</cp:lastModifiedBy>
  <cp:revision>1425</cp:revision>
  <cp:lastPrinted>2005-04-02T23:11:35Z</cp:lastPrinted>
  <dcterms:created xsi:type="dcterms:W3CDTF">2004-07-21T00:54:38Z</dcterms:created>
  <dcterms:modified xsi:type="dcterms:W3CDTF">2017-12-02T17:35:57Z</dcterms:modified>
</cp:coreProperties>
</file>