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4" r:id="rId2"/>
    <p:sldId id="270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72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73C6-45C4-4229-9A89-3F66F573E145}" type="datetimeFigureOut">
              <a:rPr lang="ar-SA" smtClean="0"/>
              <a:t>12/04/47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D5843-6E0B-4521-92BA-F202F73A60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96736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73C6-45C4-4229-9A89-3F66F573E145}" type="datetimeFigureOut">
              <a:rPr lang="ar-SA" smtClean="0"/>
              <a:t>12/04/47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D5843-6E0B-4521-92BA-F202F73A60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1267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73C6-45C4-4229-9A89-3F66F573E145}" type="datetimeFigureOut">
              <a:rPr lang="ar-SA" smtClean="0"/>
              <a:t>12/04/47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D5843-6E0B-4521-92BA-F202F73A60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077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73C6-45C4-4229-9A89-3F66F573E145}" type="datetimeFigureOut">
              <a:rPr lang="ar-SA" smtClean="0"/>
              <a:t>12/04/47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D5843-6E0B-4521-92BA-F202F73A60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17657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73C6-45C4-4229-9A89-3F66F573E145}" type="datetimeFigureOut">
              <a:rPr lang="ar-SA" smtClean="0"/>
              <a:t>12/04/47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D5843-6E0B-4521-92BA-F202F73A60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6529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73C6-45C4-4229-9A89-3F66F573E145}" type="datetimeFigureOut">
              <a:rPr lang="ar-SA" smtClean="0"/>
              <a:t>12/04/47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D5843-6E0B-4521-92BA-F202F73A60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25598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73C6-45C4-4229-9A89-3F66F573E145}" type="datetimeFigureOut">
              <a:rPr lang="ar-SA" smtClean="0"/>
              <a:t>12/04/47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D5843-6E0B-4521-92BA-F202F73A60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0932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73C6-45C4-4229-9A89-3F66F573E145}" type="datetimeFigureOut">
              <a:rPr lang="ar-SA" smtClean="0"/>
              <a:t>12/04/47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D5843-6E0B-4521-92BA-F202F73A60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22075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73C6-45C4-4229-9A89-3F66F573E145}" type="datetimeFigureOut">
              <a:rPr lang="ar-SA" smtClean="0"/>
              <a:t>12/04/47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D5843-6E0B-4521-92BA-F202F73A60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93262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73C6-45C4-4229-9A89-3F66F573E145}" type="datetimeFigureOut">
              <a:rPr lang="ar-SA" smtClean="0"/>
              <a:t>12/04/47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D5843-6E0B-4521-92BA-F202F73A60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56925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73C6-45C4-4229-9A89-3F66F573E145}" type="datetimeFigureOut">
              <a:rPr lang="ar-SA" smtClean="0"/>
              <a:t>12/04/47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D5843-6E0B-4521-92BA-F202F73A60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4001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8773C6-45C4-4229-9A89-3F66F573E145}" type="datetimeFigureOut">
              <a:rPr lang="ar-SA" smtClean="0"/>
              <a:t>12/04/47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BD5843-6E0B-4521-92BA-F202F73A609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2505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ED1BF-E515-D948-56BB-E7B106FFDF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F2E0BA06-C4BE-C3FF-FF58-4FDD1FF9EF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256888"/>
              </p:ext>
            </p:extLst>
          </p:nvPr>
        </p:nvGraphicFramePr>
        <p:xfrm>
          <a:off x="7772400" y="1326107"/>
          <a:ext cx="2053344" cy="53337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11643">
                  <a:extLst>
                    <a:ext uri="{9D8B030D-6E8A-4147-A177-3AD203B41FA5}">
                      <a16:colId xmlns:a16="http://schemas.microsoft.com/office/drawing/2014/main" val="3929121812"/>
                    </a:ext>
                  </a:extLst>
                </a:gridCol>
                <a:gridCol w="1741701">
                  <a:extLst>
                    <a:ext uri="{9D8B030D-6E8A-4147-A177-3AD203B41FA5}">
                      <a16:colId xmlns:a16="http://schemas.microsoft.com/office/drawing/2014/main" val="4212812385"/>
                    </a:ext>
                  </a:extLst>
                </a:gridCol>
              </a:tblGrid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cs typeface="+mj-cs"/>
                        </a:rPr>
                        <a:t>1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727695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cs typeface="+mj-cs"/>
                        </a:rPr>
                        <a:t>2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016196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cs typeface="+mj-cs"/>
                        </a:rPr>
                        <a:t>3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179145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cs typeface="+mj-cs"/>
                        </a:rPr>
                        <a:t>4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653316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cs typeface="+mj-cs"/>
                        </a:rPr>
                        <a:t>5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759784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cs typeface="+mj-cs"/>
                        </a:rPr>
                        <a:t>6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980189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cs typeface="+mj-cs"/>
                        </a:rPr>
                        <a:t>7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324464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cs typeface="+mj-cs"/>
                        </a:rPr>
                        <a:t>8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919304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cs typeface="+mj-cs"/>
                        </a:rPr>
                        <a:t>9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423262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cs typeface="+mj-cs"/>
                        </a:rPr>
                        <a:t>10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0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772243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cs typeface="+mj-cs"/>
                        </a:rPr>
                        <a:t>11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0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7442203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cs typeface="+mj-cs"/>
                        </a:rPr>
                        <a:t>12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0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079987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cs typeface="+mj-cs"/>
                        </a:rPr>
                        <a:t>13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0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827922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cs typeface="+mj-cs"/>
                        </a:rPr>
                        <a:t>14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0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630102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cs typeface="+mj-cs"/>
                        </a:rPr>
                        <a:t>15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258970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cs typeface="+mj-cs"/>
                        </a:rPr>
                        <a:t>16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1765948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cs typeface="+mj-cs"/>
                        </a:rPr>
                        <a:t>17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0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9284541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cs typeface="+mj-cs"/>
                        </a:rPr>
                        <a:t>18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0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3545333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cs typeface="+mj-cs"/>
                        </a:rPr>
                        <a:t>19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0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882198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cs typeface="+mj-cs"/>
                        </a:rPr>
                        <a:t>20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624984"/>
                  </a:ext>
                </a:extLst>
              </a:tr>
            </a:tbl>
          </a:graphicData>
        </a:graphic>
      </p:graphicFrame>
      <p:graphicFrame>
        <p:nvGraphicFramePr>
          <p:cNvPr id="31" name="جدول 30">
            <a:extLst>
              <a:ext uri="{FF2B5EF4-FFF2-40B4-BE49-F238E27FC236}">
                <a16:creationId xmlns:a16="http://schemas.microsoft.com/office/drawing/2014/main" id="{D94043FA-1709-262E-5A7C-21BB97285640}"/>
              </a:ext>
            </a:extLst>
          </p:cNvPr>
          <p:cNvGraphicFramePr>
            <a:graphicFrameLocks noGrp="1"/>
          </p:cNvGraphicFramePr>
          <p:nvPr/>
        </p:nvGraphicFramePr>
        <p:xfrm>
          <a:off x="7772400" y="604410"/>
          <a:ext cx="2053344" cy="684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053344">
                  <a:extLst>
                    <a:ext uri="{9D8B030D-6E8A-4147-A177-3AD203B41FA5}">
                      <a16:colId xmlns:a16="http://schemas.microsoft.com/office/drawing/2014/main" val="3050838207"/>
                    </a:ext>
                  </a:extLst>
                </a:gridCol>
              </a:tblGrid>
              <a:tr h="342404">
                <a:tc>
                  <a:txBody>
                    <a:bodyPr/>
                    <a:lstStyle/>
                    <a:p>
                      <a:pPr marL="71755" marR="71755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>
                          <a:solidFill>
                            <a:schemeClr val="bg1"/>
                          </a:solidFill>
                        </a:rPr>
                        <a:t>رصد الدرجات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BA4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764649"/>
                  </a:ext>
                </a:extLst>
              </a:tr>
              <a:tr h="342404">
                <a:tc>
                  <a:txBody>
                    <a:bodyPr/>
                    <a:lstStyle/>
                    <a:p>
                      <a:pPr marL="71755" marR="71755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1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ea typeface="+mn-ea"/>
                          <a:cs typeface="abuhijlah" panose="00000700000000000000" pitchFamily="2" charset="-78"/>
                        </a:rPr>
                        <a:t>اسم الطالب</a:t>
                      </a:r>
                      <a:endParaRPr lang="en-US" sz="1800" b="1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+mn-ea"/>
                        <a:cs typeface="abuhijlah" panose="000007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4981137"/>
                  </a:ext>
                </a:extLst>
              </a:tr>
            </a:tbl>
          </a:graphicData>
        </a:graphic>
      </p:graphicFrame>
      <p:pic>
        <p:nvPicPr>
          <p:cNvPr id="37" name="رسم 36">
            <a:extLst>
              <a:ext uri="{FF2B5EF4-FFF2-40B4-BE49-F238E27FC236}">
                <a16:creationId xmlns:a16="http://schemas.microsoft.com/office/drawing/2014/main" id="{1C633C93-26FE-B498-0C08-4AE7364057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9551" y="0"/>
            <a:ext cx="724883" cy="550697"/>
          </a:xfrm>
          <a:prstGeom prst="rect">
            <a:avLst/>
          </a:prstGeom>
        </p:spPr>
      </p:pic>
      <p:graphicFrame>
        <p:nvGraphicFramePr>
          <p:cNvPr id="40" name="جدول 39">
            <a:extLst>
              <a:ext uri="{FF2B5EF4-FFF2-40B4-BE49-F238E27FC236}">
                <a16:creationId xmlns:a16="http://schemas.microsoft.com/office/drawing/2014/main" id="{829B85F6-5A24-5909-7E3F-3323F3C67A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638854"/>
              </p:ext>
            </p:extLst>
          </p:nvPr>
        </p:nvGraphicFramePr>
        <p:xfrm>
          <a:off x="993248" y="171786"/>
          <a:ext cx="8821311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40437">
                  <a:extLst>
                    <a:ext uri="{9D8B030D-6E8A-4147-A177-3AD203B41FA5}">
                      <a16:colId xmlns:a16="http://schemas.microsoft.com/office/drawing/2014/main" val="3938015736"/>
                    </a:ext>
                  </a:extLst>
                </a:gridCol>
                <a:gridCol w="2940437">
                  <a:extLst>
                    <a:ext uri="{9D8B030D-6E8A-4147-A177-3AD203B41FA5}">
                      <a16:colId xmlns:a16="http://schemas.microsoft.com/office/drawing/2014/main" val="3961962747"/>
                    </a:ext>
                  </a:extLst>
                </a:gridCol>
                <a:gridCol w="2940437">
                  <a:extLst>
                    <a:ext uri="{9D8B030D-6E8A-4147-A177-3AD203B41FA5}">
                      <a16:colId xmlns:a16="http://schemas.microsoft.com/office/drawing/2014/main" val="13029372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SA" sz="1400" b="0" dirty="0">
                          <a:solidFill>
                            <a:srgbClr val="1BA4A4"/>
                          </a:solidFill>
                          <a:latin typeface="Helvetica Neue W23 for SKY Bd" panose="020B0804020202020204" pitchFamily="34" charset="-78"/>
                          <a:cs typeface="Helvetica Neue W23 for SKY Bd" panose="020B0804020202020204" pitchFamily="34" charset="-78"/>
                        </a:rPr>
                        <a:t>المادة :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1400" b="0" dirty="0">
                          <a:solidFill>
                            <a:srgbClr val="1BA4A4"/>
                          </a:solidFill>
                          <a:latin typeface="Helvetica Neue W23 for SKY Bd" panose="020B0804020202020204" pitchFamily="34" charset="-78"/>
                          <a:cs typeface="Helvetica Neue W23 for SKY Bd" panose="020B0804020202020204" pitchFamily="34" charset="-78"/>
                        </a:rPr>
                        <a:t>الصف :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1400" b="0" dirty="0">
                          <a:solidFill>
                            <a:srgbClr val="1BA4A4"/>
                          </a:solidFill>
                          <a:latin typeface="Helvetica Neue W23 for SKY Bd" panose="020B0804020202020204" pitchFamily="34" charset="-78"/>
                          <a:cs typeface="Helvetica Neue W23 for SKY Bd" panose="020B0804020202020204" pitchFamily="34" charset="-78"/>
                        </a:rPr>
                        <a:t>الفصل الدراسي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3581636"/>
                  </a:ext>
                </a:extLst>
              </a:tr>
            </a:tbl>
          </a:graphicData>
        </a:graphic>
      </p:graphicFrame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0C08DB3B-3843-F8FE-1861-804635A047C8}"/>
              </a:ext>
            </a:extLst>
          </p:cNvPr>
          <p:cNvGraphicFramePr>
            <a:graphicFrameLocks noGrp="1"/>
          </p:cNvGraphicFramePr>
          <p:nvPr/>
        </p:nvGraphicFramePr>
        <p:xfrm>
          <a:off x="5199119" y="587657"/>
          <a:ext cx="2515950" cy="67252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03190">
                  <a:extLst>
                    <a:ext uri="{9D8B030D-6E8A-4147-A177-3AD203B41FA5}">
                      <a16:colId xmlns:a16="http://schemas.microsoft.com/office/drawing/2014/main" val="1197482601"/>
                    </a:ext>
                  </a:extLst>
                </a:gridCol>
                <a:gridCol w="503190">
                  <a:extLst>
                    <a:ext uri="{9D8B030D-6E8A-4147-A177-3AD203B41FA5}">
                      <a16:colId xmlns:a16="http://schemas.microsoft.com/office/drawing/2014/main" val="3347189516"/>
                    </a:ext>
                  </a:extLst>
                </a:gridCol>
                <a:gridCol w="503190">
                  <a:extLst>
                    <a:ext uri="{9D8B030D-6E8A-4147-A177-3AD203B41FA5}">
                      <a16:colId xmlns:a16="http://schemas.microsoft.com/office/drawing/2014/main" val="3150229830"/>
                    </a:ext>
                  </a:extLst>
                </a:gridCol>
                <a:gridCol w="503190">
                  <a:extLst>
                    <a:ext uri="{9D8B030D-6E8A-4147-A177-3AD203B41FA5}">
                      <a16:colId xmlns:a16="http://schemas.microsoft.com/office/drawing/2014/main" val="2729363696"/>
                    </a:ext>
                  </a:extLst>
                </a:gridCol>
                <a:gridCol w="503190">
                  <a:extLst>
                    <a:ext uri="{9D8B030D-6E8A-4147-A177-3AD203B41FA5}">
                      <a16:colId xmlns:a16="http://schemas.microsoft.com/office/drawing/2014/main" val="1631782075"/>
                    </a:ext>
                  </a:extLst>
                </a:gridCol>
              </a:tblGrid>
              <a:tr h="164539">
                <a:tc gridSpan="5">
                  <a:txBody>
                    <a:bodyPr/>
                    <a:lstStyle/>
                    <a:p>
                      <a:pPr algn="ctr" rtl="1"/>
                      <a:r>
                        <a:rPr lang="ar-SA" sz="1400" dirty="0"/>
                        <a:t>الفترة الأولى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9241374"/>
                  </a:ext>
                </a:extLst>
              </a:tr>
              <a:tr h="212733">
                <a:tc gridSpan="4"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أدوات التقويم ( 40 )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1100" b="1" dirty="0"/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1100" b="1" dirty="0"/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اختبار (20)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8959598"/>
                  </a:ext>
                </a:extLst>
              </a:tr>
              <a:tr h="246435"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الواجبات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المشاركة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المشاريع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السلوك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sz="1100" b="0" dirty="0">
                        <a:solidFill>
                          <a:srgbClr val="1BA4A4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8264869"/>
                  </a:ext>
                </a:extLst>
              </a:tr>
            </a:tbl>
          </a:graphicData>
        </a:graphic>
      </p:graphicFrame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C81143E4-5972-7E72-BD47-C8E97D22D6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9581304"/>
              </p:ext>
            </p:extLst>
          </p:nvPr>
        </p:nvGraphicFramePr>
        <p:xfrm>
          <a:off x="5199114" y="1332937"/>
          <a:ext cx="2515955" cy="53269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03191">
                  <a:extLst>
                    <a:ext uri="{9D8B030D-6E8A-4147-A177-3AD203B41FA5}">
                      <a16:colId xmlns:a16="http://schemas.microsoft.com/office/drawing/2014/main" val="545822167"/>
                    </a:ext>
                  </a:extLst>
                </a:gridCol>
                <a:gridCol w="503191">
                  <a:extLst>
                    <a:ext uri="{9D8B030D-6E8A-4147-A177-3AD203B41FA5}">
                      <a16:colId xmlns:a16="http://schemas.microsoft.com/office/drawing/2014/main" val="1454934007"/>
                    </a:ext>
                  </a:extLst>
                </a:gridCol>
                <a:gridCol w="503191">
                  <a:extLst>
                    <a:ext uri="{9D8B030D-6E8A-4147-A177-3AD203B41FA5}">
                      <a16:colId xmlns:a16="http://schemas.microsoft.com/office/drawing/2014/main" val="393506511"/>
                    </a:ext>
                  </a:extLst>
                </a:gridCol>
                <a:gridCol w="503191">
                  <a:extLst>
                    <a:ext uri="{9D8B030D-6E8A-4147-A177-3AD203B41FA5}">
                      <a16:colId xmlns:a16="http://schemas.microsoft.com/office/drawing/2014/main" val="2211315438"/>
                    </a:ext>
                  </a:extLst>
                </a:gridCol>
                <a:gridCol w="503191">
                  <a:extLst>
                    <a:ext uri="{9D8B030D-6E8A-4147-A177-3AD203B41FA5}">
                      <a16:colId xmlns:a16="http://schemas.microsoft.com/office/drawing/2014/main" val="3065489474"/>
                    </a:ext>
                  </a:extLst>
                </a:gridCol>
              </a:tblGrid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5084019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114326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113884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5854184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5997922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12212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7934847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8244779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58109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453804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09566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59596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0712577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3018258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2579691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40238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9533183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41311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16008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03466"/>
                  </a:ext>
                </a:extLst>
              </a:tr>
            </a:tbl>
          </a:graphicData>
        </a:graphic>
      </p:graphicFrame>
      <p:sp>
        <p:nvSpPr>
          <p:cNvPr id="4" name="مستطيل 3">
            <a:extLst>
              <a:ext uri="{FF2B5EF4-FFF2-40B4-BE49-F238E27FC236}">
                <a16:creationId xmlns:a16="http://schemas.microsoft.com/office/drawing/2014/main" id="{5019BE92-E021-A718-9C97-D7CF1D295104}"/>
              </a:ext>
            </a:extLst>
          </p:cNvPr>
          <p:cNvSpPr/>
          <p:nvPr/>
        </p:nvSpPr>
        <p:spPr>
          <a:xfrm>
            <a:off x="7368841" y="1199946"/>
            <a:ext cx="180000" cy="144000"/>
          </a:xfrm>
          <a:prstGeom prst="rect">
            <a:avLst/>
          </a:prstGeom>
          <a:solidFill>
            <a:srgbClr val="1BA4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1" anchor="ctr"/>
          <a:lstStyle/>
          <a:p>
            <a:pPr algn="ctr"/>
            <a:r>
              <a:rPr lang="ar-SA" sz="1000" b="1" dirty="0"/>
              <a:t>10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AFB4D23D-D707-8484-B6C2-F988963D5B33}"/>
              </a:ext>
            </a:extLst>
          </p:cNvPr>
          <p:cNvSpPr/>
          <p:nvPr/>
        </p:nvSpPr>
        <p:spPr>
          <a:xfrm>
            <a:off x="6868039" y="1199946"/>
            <a:ext cx="180000" cy="144000"/>
          </a:xfrm>
          <a:prstGeom prst="rect">
            <a:avLst/>
          </a:prstGeom>
          <a:solidFill>
            <a:srgbClr val="1BA4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1" anchor="ctr"/>
          <a:lstStyle/>
          <a:p>
            <a:pPr algn="ctr"/>
            <a:r>
              <a:rPr lang="ar-SA" sz="1000" b="1" dirty="0"/>
              <a:t>10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2684A4E4-AC94-149B-37D5-2E0075F9C01A}"/>
              </a:ext>
            </a:extLst>
          </p:cNvPr>
          <p:cNvSpPr/>
          <p:nvPr/>
        </p:nvSpPr>
        <p:spPr>
          <a:xfrm>
            <a:off x="6367237" y="1199946"/>
            <a:ext cx="180000" cy="144000"/>
          </a:xfrm>
          <a:prstGeom prst="rect">
            <a:avLst/>
          </a:prstGeom>
          <a:solidFill>
            <a:srgbClr val="1BA4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1" anchor="ctr"/>
          <a:lstStyle/>
          <a:p>
            <a:pPr algn="ctr"/>
            <a:r>
              <a:rPr lang="ar-SA" sz="1000" b="1" dirty="0"/>
              <a:t>10</a:t>
            </a: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2508B515-D091-5B62-2E2F-3B3FE26ECEB7}"/>
              </a:ext>
            </a:extLst>
          </p:cNvPr>
          <p:cNvSpPr/>
          <p:nvPr/>
        </p:nvSpPr>
        <p:spPr>
          <a:xfrm>
            <a:off x="5866435" y="1199946"/>
            <a:ext cx="180000" cy="144000"/>
          </a:xfrm>
          <a:prstGeom prst="rect">
            <a:avLst/>
          </a:prstGeom>
          <a:solidFill>
            <a:srgbClr val="1BA4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1" anchor="ctr"/>
          <a:lstStyle/>
          <a:p>
            <a:pPr algn="ctr"/>
            <a:r>
              <a:rPr lang="ar-SA" sz="1000" b="1" dirty="0"/>
              <a:t>10</a:t>
            </a:r>
          </a:p>
        </p:txBody>
      </p:sp>
      <p:graphicFrame>
        <p:nvGraphicFramePr>
          <p:cNvPr id="20" name="جدول 19">
            <a:extLst>
              <a:ext uri="{FF2B5EF4-FFF2-40B4-BE49-F238E27FC236}">
                <a16:creationId xmlns:a16="http://schemas.microsoft.com/office/drawing/2014/main" id="{C168BE03-C0C9-5E91-1A05-8E5B2406E233}"/>
              </a:ext>
            </a:extLst>
          </p:cNvPr>
          <p:cNvGraphicFramePr>
            <a:graphicFrameLocks noGrp="1"/>
          </p:cNvGraphicFramePr>
          <p:nvPr/>
        </p:nvGraphicFramePr>
        <p:xfrm>
          <a:off x="2625833" y="587657"/>
          <a:ext cx="2515950" cy="67252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03190">
                  <a:extLst>
                    <a:ext uri="{9D8B030D-6E8A-4147-A177-3AD203B41FA5}">
                      <a16:colId xmlns:a16="http://schemas.microsoft.com/office/drawing/2014/main" val="1197482601"/>
                    </a:ext>
                  </a:extLst>
                </a:gridCol>
                <a:gridCol w="503190">
                  <a:extLst>
                    <a:ext uri="{9D8B030D-6E8A-4147-A177-3AD203B41FA5}">
                      <a16:colId xmlns:a16="http://schemas.microsoft.com/office/drawing/2014/main" val="3347189516"/>
                    </a:ext>
                  </a:extLst>
                </a:gridCol>
                <a:gridCol w="503190">
                  <a:extLst>
                    <a:ext uri="{9D8B030D-6E8A-4147-A177-3AD203B41FA5}">
                      <a16:colId xmlns:a16="http://schemas.microsoft.com/office/drawing/2014/main" val="3150229830"/>
                    </a:ext>
                  </a:extLst>
                </a:gridCol>
                <a:gridCol w="503190">
                  <a:extLst>
                    <a:ext uri="{9D8B030D-6E8A-4147-A177-3AD203B41FA5}">
                      <a16:colId xmlns:a16="http://schemas.microsoft.com/office/drawing/2014/main" val="2729363696"/>
                    </a:ext>
                  </a:extLst>
                </a:gridCol>
                <a:gridCol w="503190">
                  <a:extLst>
                    <a:ext uri="{9D8B030D-6E8A-4147-A177-3AD203B41FA5}">
                      <a16:colId xmlns:a16="http://schemas.microsoft.com/office/drawing/2014/main" val="1631782075"/>
                    </a:ext>
                  </a:extLst>
                </a:gridCol>
              </a:tblGrid>
              <a:tr h="164539">
                <a:tc gridSpan="5">
                  <a:txBody>
                    <a:bodyPr/>
                    <a:lstStyle/>
                    <a:p>
                      <a:pPr algn="ctr" rtl="1"/>
                      <a:r>
                        <a:rPr lang="ar-SA" sz="1400" dirty="0"/>
                        <a:t>الفترة الثانية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9241374"/>
                  </a:ext>
                </a:extLst>
              </a:tr>
              <a:tr h="212733">
                <a:tc gridSpan="4"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أدوات التقويم ( 40 )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1100" b="1" dirty="0"/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1100" b="1" dirty="0"/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اختبار (20)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8959598"/>
                  </a:ext>
                </a:extLst>
              </a:tr>
              <a:tr h="246435"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الواجبات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المشاركة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المشاريع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السلوك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sz="1100" b="0" dirty="0">
                        <a:solidFill>
                          <a:srgbClr val="1BA4A4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8264869"/>
                  </a:ext>
                </a:extLst>
              </a:tr>
            </a:tbl>
          </a:graphicData>
        </a:graphic>
      </p:graphicFrame>
      <p:graphicFrame>
        <p:nvGraphicFramePr>
          <p:cNvPr id="22" name="جدول 21">
            <a:extLst>
              <a:ext uri="{FF2B5EF4-FFF2-40B4-BE49-F238E27FC236}">
                <a16:creationId xmlns:a16="http://schemas.microsoft.com/office/drawing/2014/main" id="{1C6D681E-DC22-0278-DDAB-138C486E40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000235"/>
              </p:ext>
            </p:extLst>
          </p:nvPr>
        </p:nvGraphicFramePr>
        <p:xfrm>
          <a:off x="2625828" y="1332937"/>
          <a:ext cx="2515955" cy="53269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03191">
                  <a:extLst>
                    <a:ext uri="{9D8B030D-6E8A-4147-A177-3AD203B41FA5}">
                      <a16:colId xmlns:a16="http://schemas.microsoft.com/office/drawing/2014/main" val="545822167"/>
                    </a:ext>
                  </a:extLst>
                </a:gridCol>
                <a:gridCol w="503191">
                  <a:extLst>
                    <a:ext uri="{9D8B030D-6E8A-4147-A177-3AD203B41FA5}">
                      <a16:colId xmlns:a16="http://schemas.microsoft.com/office/drawing/2014/main" val="1454934007"/>
                    </a:ext>
                  </a:extLst>
                </a:gridCol>
                <a:gridCol w="503191">
                  <a:extLst>
                    <a:ext uri="{9D8B030D-6E8A-4147-A177-3AD203B41FA5}">
                      <a16:colId xmlns:a16="http://schemas.microsoft.com/office/drawing/2014/main" val="393506511"/>
                    </a:ext>
                  </a:extLst>
                </a:gridCol>
                <a:gridCol w="503191">
                  <a:extLst>
                    <a:ext uri="{9D8B030D-6E8A-4147-A177-3AD203B41FA5}">
                      <a16:colId xmlns:a16="http://schemas.microsoft.com/office/drawing/2014/main" val="2211315438"/>
                    </a:ext>
                  </a:extLst>
                </a:gridCol>
                <a:gridCol w="503191">
                  <a:extLst>
                    <a:ext uri="{9D8B030D-6E8A-4147-A177-3AD203B41FA5}">
                      <a16:colId xmlns:a16="http://schemas.microsoft.com/office/drawing/2014/main" val="3065489474"/>
                    </a:ext>
                  </a:extLst>
                </a:gridCol>
              </a:tblGrid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5084019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114326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113884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5854184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5997922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12212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7934847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8244779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58109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453804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09566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59596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0712577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3018258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2579691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40238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9533183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41311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16008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03466"/>
                  </a:ext>
                </a:extLst>
              </a:tr>
            </a:tbl>
          </a:graphicData>
        </a:graphic>
      </p:graphicFrame>
      <p:sp>
        <p:nvSpPr>
          <p:cNvPr id="23" name="مستطيل 22">
            <a:extLst>
              <a:ext uri="{FF2B5EF4-FFF2-40B4-BE49-F238E27FC236}">
                <a16:creationId xmlns:a16="http://schemas.microsoft.com/office/drawing/2014/main" id="{01EF09DF-956A-AACE-2169-ABB0EDE82289}"/>
              </a:ext>
            </a:extLst>
          </p:cNvPr>
          <p:cNvSpPr/>
          <p:nvPr/>
        </p:nvSpPr>
        <p:spPr>
          <a:xfrm>
            <a:off x="4795555" y="1199946"/>
            <a:ext cx="180000" cy="144000"/>
          </a:xfrm>
          <a:prstGeom prst="rect">
            <a:avLst/>
          </a:prstGeom>
          <a:solidFill>
            <a:srgbClr val="1BA4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1" anchor="ctr"/>
          <a:lstStyle/>
          <a:p>
            <a:pPr algn="ctr"/>
            <a:r>
              <a:rPr lang="ar-SA" sz="1000" b="1" dirty="0"/>
              <a:t>10</a:t>
            </a:r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AC7978B1-A292-998B-55AD-33E4517882E1}"/>
              </a:ext>
            </a:extLst>
          </p:cNvPr>
          <p:cNvSpPr/>
          <p:nvPr/>
        </p:nvSpPr>
        <p:spPr>
          <a:xfrm>
            <a:off x="4294753" y="1199946"/>
            <a:ext cx="180000" cy="144000"/>
          </a:xfrm>
          <a:prstGeom prst="rect">
            <a:avLst/>
          </a:prstGeom>
          <a:solidFill>
            <a:srgbClr val="1BA4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1" anchor="ctr"/>
          <a:lstStyle/>
          <a:p>
            <a:pPr algn="ctr"/>
            <a:r>
              <a:rPr lang="ar-SA" sz="1000" b="1" dirty="0"/>
              <a:t>10</a:t>
            </a:r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BDF0AC65-4258-5E08-F895-2720F94504AB}"/>
              </a:ext>
            </a:extLst>
          </p:cNvPr>
          <p:cNvSpPr/>
          <p:nvPr/>
        </p:nvSpPr>
        <p:spPr>
          <a:xfrm>
            <a:off x="3793951" y="1199946"/>
            <a:ext cx="180000" cy="144000"/>
          </a:xfrm>
          <a:prstGeom prst="rect">
            <a:avLst/>
          </a:prstGeom>
          <a:solidFill>
            <a:srgbClr val="1BA4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1" anchor="ctr"/>
          <a:lstStyle/>
          <a:p>
            <a:pPr algn="ctr"/>
            <a:r>
              <a:rPr lang="ar-SA" sz="1000" b="1" dirty="0"/>
              <a:t>10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9647093A-4C3B-6732-94D0-DE3ACC3C78FD}"/>
              </a:ext>
            </a:extLst>
          </p:cNvPr>
          <p:cNvSpPr/>
          <p:nvPr/>
        </p:nvSpPr>
        <p:spPr>
          <a:xfrm>
            <a:off x="3293149" y="1199946"/>
            <a:ext cx="180000" cy="144000"/>
          </a:xfrm>
          <a:prstGeom prst="rect">
            <a:avLst/>
          </a:prstGeom>
          <a:solidFill>
            <a:srgbClr val="1BA4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1" anchor="ctr"/>
          <a:lstStyle/>
          <a:p>
            <a:pPr algn="ctr"/>
            <a:r>
              <a:rPr lang="ar-SA" sz="1000" b="1" dirty="0"/>
              <a:t>10</a:t>
            </a:r>
          </a:p>
        </p:txBody>
      </p:sp>
      <p:graphicFrame>
        <p:nvGraphicFramePr>
          <p:cNvPr id="28" name="جدول 27">
            <a:extLst>
              <a:ext uri="{FF2B5EF4-FFF2-40B4-BE49-F238E27FC236}">
                <a16:creationId xmlns:a16="http://schemas.microsoft.com/office/drawing/2014/main" id="{31929E7B-9A2C-3F9A-9299-2B21CDE1DD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8576820"/>
              </p:ext>
            </p:extLst>
          </p:nvPr>
        </p:nvGraphicFramePr>
        <p:xfrm>
          <a:off x="80257" y="1326107"/>
          <a:ext cx="2488236" cy="53269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29412">
                  <a:extLst>
                    <a:ext uri="{9D8B030D-6E8A-4147-A177-3AD203B41FA5}">
                      <a16:colId xmlns:a16="http://schemas.microsoft.com/office/drawing/2014/main" val="545822167"/>
                    </a:ext>
                  </a:extLst>
                </a:gridCol>
                <a:gridCol w="829412">
                  <a:extLst>
                    <a:ext uri="{9D8B030D-6E8A-4147-A177-3AD203B41FA5}">
                      <a16:colId xmlns:a16="http://schemas.microsoft.com/office/drawing/2014/main" val="2211315438"/>
                    </a:ext>
                  </a:extLst>
                </a:gridCol>
                <a:gridCol w="829412">
                  <a:extLst>
                    <a:ext uri="{9D8B030D-6E8A-4147-A177-3AD203B41FA5}">
                      <a16:colId xmlns:a16="http://schemas.microsoft.com/office/drawing/2014/main" val="3065489474"/>
                    </a:ext>
                  </a:extLst>
                </a:gridCol>
              </a:tblGrid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084019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14326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113884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5854184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5997922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12212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7934847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244779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58109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453804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09566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59596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0712577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3018258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2579691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0238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533183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41311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316008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03466"/>
                  </a:ext>
                </a:extLst>
              </a:tr>
            </a:tbl>
          </a:graphicData>
        </a:graphic>
      </p:graphicFrame>
      <p:graphicFrame>
        <p:nvGraphicFramePr>
          <p:cNvPr id="7" name="جدول 6">
            <a:extLst>
              <a:ext uri="{FF2B5EF4-FFF2-40B4-BE49-F238E27FC236}">
                <a16:creationId xmlns:a16="http://schemas.microsoft.com/office/drawing/2014/main" id="{CB1E0329-8EFB-4FAD-0DEE-25639C4175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687514"/>
              </p:ext>
            </p:extLst>
          </p:nvPr>
        </p:nvGraphicFramePr>
        <p:xfrm>
          <a:off x="80256" y="580826"/>
          <a:ext cx="2488236" cy="67252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29412">
                  <a:extLst>
                    <a:ext uri="{9D8B030D-6E8A-4147-A177-3AD203B41FA5}">
                      <a16:colId xmlns:a16="http://schemas.microsoft.com/office/drawing/2014/main" val="1197482601"/>
                    </a:ext>
                  </a:extLst>
                </a:gridCol>
                <a:gridCol w="829412">
                  <a:extLst>
                    <a:ext uri="{9D8B030D-6E8A-4147-A177-3AD203B41FA5}">
                      <a16:colId xmlns:a16="http://schemas.microsoft.com/office/drawing/2014/main" val="3150229830"/>
                    </a:ext>
                  </a:extLst>
                </a:gridCol>
                <a:gridCol w="829412">
                  <a:extLst>
                    <a:ext uri="{9D8B030D-6E8A-4147-A177-3AD203B41FA5}">
                      <a16:colId xmlns:a16="http://schemas.microsoft.com/office/drawing/2014/main" val="1631782075"/>
                    </a:ext>
                  </a:extLst>
                </a:gridCol>
              </a:tblGrid>
              <a:tr h="672527"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معدل أدوات التقويم (40)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معدل الاختبارات القصيرة (20)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اختبار نهاية الفصل (40)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89595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1067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B757FD-6AD4-5DC1-E5C1-9D6EFF0E73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77B34825-B3CA-40EA-5BFE-207BE897F9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5662713"/>
              </p:ext>
            </p:extLst>
          </p:nvPr>
        </p:nvGraphicFramePr>
        <p:xfrm>
          <a:off x="7772400" y="1326107"/>
          <a:ext cx="2053344" cy="53337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11643">
                  <a:extLst>
                    <a:ext uri="{9D8B030D-6E8A-4147-A177-3AD203B41FA5}">
                      <a16:colId xmlns:a16="http://schemas.microsoft.com/office/drawing/2014/main" val="3929121812"/>
                    </a:ext>
                  </a:extLst>
                </a:gridCol>
                <a:gridCol w="1741701">
                  <a:extLst>
                    <a:ext uri="{9D8B030D-6E8A-4147-A177-3AD203B41FA5}">
                      <a16:colId xmlns:a16="http://schemas.microsoft.com/office/drawing/2014/main" val="4212812385"/>
                    </a:ext>
                  </a:extLst>
                </a:gridCol>
              </a:tblGrid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ea typeface="Aptos" panose="020B0004020202020204" pitchFamily="34" charset="0"/>
                          <a:cs typeface="+mj-cs"/>
                        </a:rPr>
                        <a:t>21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727695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ea typeface="Aptos" panose="020B0004020202020204" pitchFamily="34" charset="0"/>
                          <a:cs typeface="+mj-cs"/>
                        </a:rPr>
                        <a:t>22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016196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ea typeface="Aptos" panose="020B0004020202020204" pitchFamily="34" charset="0"/>
                          <a:cs typeface="+mj-cs"/>
                        </a:rPr>
                        <a:t>23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179145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ea typeface="Aptos" panose="020B0004020202020204" pitchFamily="34" charset="0"/>
                          <a:cs typeface="+mj-cs"/>
                        </a:rPr>
                        <a:t>24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653316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ea typeface="Aptos" panose="020B0004020202020204" pitchFamily="34" charset="0"/>
                          <a:cs typeface="+mj-cs"/>
                        </a:rPr>
                        <a:t>25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759784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ea typeface="Aptos" panose="020B0004020202020204" pitchFamily="34" charset="0"/>
                          <a:cs typeface="+mj-cs"/>
                        </a:rPr>
                        <a:t>26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980189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ea typeface="Aptos" panose="020B0004020202020204" pitchFamily="34" charset="0"/>
                          <a:cs typeface="+mj-cs"/>
                        </a:rPr>
                        <a:t>27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324464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ea typeface="Aptos" panose="020B0004020202020204" pitchFamily="34" charset="0"/>
                          <a:cs typeface="+mj-cs"/>
                        </a:rPr>
                        <a:t>28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919304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ea typeface="Aptos" panose="020B0004020202020204" pitchFamily="34" charset="0"/>
                          <a:cs typeface="+mj-cs"/>
                        </a:rPr>
                        <a:t>29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423262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ea typeface="Aptos" panose="020B0004020202020204" pitchFamily="34" charset="0"/>
                          <a:cs typeface="+mj-cs"/>
                        </a:rPr>
                        <a:t>30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772243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ea typeface="Aptos" panose="020B0004020202020204" pitchFamily="34" charset="0"/>
                          <a:cs typeface="+mj-cs"/>
                        </a:rPr>
                        <a:t>31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7442203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ea typeface="Aptos" panose="020B0004020202020204" pitchFamily="34" charset="0"/>
                          <a:cs typeface="+mj-cs"/>
                        </a:rPr>
                        <a:t>32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079987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ea typeface="Aptos" panose="020B0004020202020204" pitchFamily="34" charset="0"/>
                          <a:cs typeface="+mj-cs"/>
                        </a:rPr>
                        <a:t>33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827922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ea typeface="Aptos" panose="020B0004020202020204" pitchFamily="34" charset="0"/>
                          <a:cs typeface="+mj-cs"/>
                        </a:rPr>
                        <a:t>34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630102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ea typeface="Aptos" panose="020B0004020202020204" pitchFamily="34" charset="0"/>
                          <a:cs typeface="+mj-cs"/>
                        </a:rPr>
                        <a:t>35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00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258970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ea typeface="Aptos" panose="020B0004020202020204" pitchFamily="34" charset="0"/>
                          <a:cs typeface="+mj-cs"/>
                        </a:rPr>
                        <a:t>36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00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1765948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ea typeface="Aptos" panose="020B0004020202020204" pitchFamily="34" charset="0"/>
                          <a:cs typeface="+mj-cs"/>
                        </a:rPr>
                        <a:t>37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00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9284541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ea typeface="Aptos" panose="020B0004020202020204" pitchFamily="34" charset="0"/>
                          <a:cs typeface="+mj-cs"/>
                        </a:rPr>
                        <a:t>38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cs typeface="abuhijlah" panose="00000700000000000000" pitchFamily="2" charset="-78"/>
                        </a:rPr>
                        <a:t> </a:t>
                      </a:r>
                      <a:endParaRPr lang="en-US" sz="100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3545333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ea typeface="Aptos" panose="020B0004020202020204" pitchFamily="34" charset="0"/>
                          <a:cs typeface="+mj-cs"/>
                        </a:rPr>
                        <a:t>39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cs typeface="abuhijlah" panose="00000700000000000000" pitchFamily="2" charset="-78"/>
                        </a:rPr>
                        <a:t> </a:t>
                      </a:r>
                      <a:endParaRPr lang="en-US" sz="100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882198"/>
                  </a:ext>
                </a:extLst>
              </a:tr>
              <a:tr h="2666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b="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ea typeface="Aptos" panose="020B0004020202020204" pitchFamily="34" charset="0"/>
                          <a:cs typeface="+mj-cs"/>
                        </a:rPr>
                        <a:t>40</a:t>
                      </a:r>
                      <a:endParaRPr lang="en-US" sz="1100" b="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cs typeface="abuhijlah" panose="00000700000000000000" pitchFamily="2" charset="-78"/>
                        </a:rPr>
                        <a:t> </a:t>
                      </a:r>
                      <a:endParaRPr lang="en-US" sz="1000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Aptos" panose="020B0004020202020204" pitchFamily="34" charset="0"/>
                        <a:cs typeface="abuhijlah" panose="000007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624984"/>
                  </a:ext>
                </a:extLst>
              </a:tr>
            </a:tbl>
          </a:graphicData>
        </a:graphic>
      </p:graphicFrame>
      <p:graphicFrame>
        <p:nvGraphicFramePr>
          <p:cNvPr id="31" name="جدول 30">
            <a:extLst>
              <a:ext uri="{FF2B5EF4-FFF2-40B4-BE49-F238E27FC236}">
                <a16:creationId xmlns:a16="http://schemas.microsoft.com/office/drawing/2014/main" id="{E846254A-1F84-5B67-3063-B8CB696B8993}"/>
              </a:ext>
            </a:extLst>
          </p:cNvPr>
          <p:cNvGraphicFramePr>
            <a:graphicFrameLocks noGrp="1"/>
          </p:cNvGraphicFramePr>
          <p:nvPr/>
        </p:nvGraphicFramePr>
        <p:xfrm>
          <a:off x="7772400" y="604410"/>
          <a:ext cx="2053344" cy="684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053344">
                  <a:extLst>
                    <a:ext uri="{9D8B030D-6E8A-4147-A177-3AD203B41FA5}">
                      <a16:colId xmlns:a16="http://schemas.microsoft.com/office/drawing/2014/main" val="3050838207"/>
                    </a:ext>
                  </a:extLst>
                </a:gridCol>
              </a:tblGrid>
              <a:tr h="342404">
                <a:tc>
                  <a:txBody>
                    <a:bodyPr/>
                    <a:lstStyle/>
                    <a:p>
                      <a:pPr marL="71755" marR="71755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>
                          <a:solidFill>
                            <a:schemeClr val="bg1"/>
                          </a:solidFill>
                        </a:rPr>
                        <a:t>رصد الدرجات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BA4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764649"/>
                  </a:ext>
                </a:extLst>
              </a:tr>
              <a:tr h="342404">
                <a:tc>
                  <a:txBody>
                    <a:bodyPr/>
                    <a:lstStyle/>
                    <a:p>
                      <a:pPr marL="71755" marR="71755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1" kern="100" dirty="0">
                          <a:solidFill>
                            <a:srgbClr val="1BA4A4"/>
                          </a:solidFill>
                          <a:effectLst/>
                          <a:latin typeface="Al-Awwal" panose="020B0504010101010102" pitchFamily="34" charset="-78"/>
                          <a:ea typeface="+mn-ea"/>
                          <a:cs typeface="abuhijlah" panose="00000700000000000000" pitchFamily="2" charset="-78"/>
                        </a:rPr>
                        <a:t>اسم الطالب</a:t>
                      </a:r>
                      <a:endParaRPr lang="en-US" sz="1800" b="1" kern="100" dirty="0">
                        <a:solidFill>
                          <a:srgbClr val="1BA4A4"/>
                        </a:solidFill>
                        <a:effectLst/>
                        <a:latin typeface="Al-Awwal" panose="020B0504010101010102" pitchFamily="34" charset="-78"/>
                        <a:ea typeface="+mn-ea"/>
                        <a:cs typeface="abuhijlah" panose="000007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4981137"/>
                  </a:ext>
                </a:extLst>
              </a:tr>
            </a:tbl>
          </a:graphicData>
        </a:graphic>
      </p:graphicFrame>
      <p:pic>
        <p:nvPicPr>
          <p:cNvPr id="37" name="رسم 36">
            <a:extLst>
              <a:ext uri="{FF2B5EF4-FFF2-40B4-BE49-F238E27FC236}">
                <a16:creationId xmlns:a16="http://schemas.microsoft.com/office/drawing/2014/main" id="{F71899D4-6370-1F83-DB5F-7906D3E98F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9551" y="0"/>
            <a:ext cx="724883" cy="550697"/>
          </a:xfrm>
          <a:prstGeom prst="rect">
            <a:avLst/>
          </a:prstGeom>
        </p:spPr>
      </p:pic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FE49BAD9-4084-0652-CE2D-04C6257AB303}"/>
              </a:ext>
            </a:extLst>
          </p:cNvPr>
          <p:cNvGraphicFramePr>
            <a:graphicFrameLocks noGrp="1"/>
          </p:cNvGraphicFramePr>
          <p:nvPr/>
        </p:nvGraphicFramePr>
        <p:xfrm>
          <a:off x="5199119" y="587657"/>
          <a:ext cx="2515950" cy="67252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03190">
                  <a:extLst>
                    <a:ext uri="{9D8B030D-6E8A-4147-A177-3AD203B41FA5}">
                      <a16:colId xmlns:a16="http://schemas.microsoft.com/office/drawing/2014/main" val="1197482601"/>
                    </a:ext>
                  </a:extLst>
                </a:gridCol>
                <a:gridCol w="503190">
                  <a:extLst>
                    <a:ext uri="{9D8B030D-6E8A-4147-A177-3AD203B41FA5}">
                      <a16:colId xmlns:a16="http://schemas.microsoft.com/office/drawing/2014/main" val="3347189516"/>
                    </a:ext>
                  </a:extLst>
                </a:gridCol>
                <a:gridCol w="503190">
                  <a:extLst>
                    <a:ext uri="{9D8B030D-6E8A-4147-A177-3AD203B41FA5}">
                      <a16:colId xmlns:a16="http://schemas.microsoft.com/office/drawing/2014/main" val="3150229830"/>
                    </a:ext>
                  </a:extLst>
                </a:gridCol>
                <a:gridCol w="503190">
                  <a:extLst>
                    <a:ext uri="{9D8B030D-6E8A-4147-A177-3AD203B41FA5}">
                      <a16:colId xmlns:a16="http://schemas.microsoft.com/office/drawing/2014/main" val="2729363696"/>
                    </a:ext>
                  </a:extLst>
                </a:gridCol>
                <a:gridCol w="503190">
                  <a:extLst>
                    <a:ext uri="{9D8B030D-6E8A-4147-A177-3AD203B41FA5}">
                      <a16:colId xmlns:a16="http://schemas.microsoft.com/office/drawing/2014/main" val="1631782075"/>
                    </a:ext>
                  </a:extLst>
                </a:gridCol>
              </a:tblGrid>
              <a:tr h="164539">
                <a:tc gridSpan="5">
                  <a:txBody>
                    <a:bodyPr/>
                    <a:lstStyle/>
                    <a:p>
                      <a:pPr algn="ctr" rtl="1"/>
                      <a:r>
                        <a:rPr lang="ar-SA" sz="1400" dirty="0"/>
                        <a:t>الفترة الأولى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9241374"/>
                  </a:ext>
                </a:extLst>
              </a:tr>
              <a:tr h="212733">
                <a:tc gridSpan="4"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أدوات التقويم ( 40 )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1100" b="1" dirty="0"/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1100" b="1" dirty="0"/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اختبار (20)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8959598"/>
                  </a:ext>
                </a:extLst>
              </a:tr>
              <a:tr h="246435"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الواجبات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المشاركة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المشاريع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السلوك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sz="1100" b="0" dirty="0">
                        <a:solidFill>
                          <a:srgbClr val="1BA4A4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8264869"/>
                  </a:ext>
                </a:extLst>
              </a:tr>
            </a:tbl>
          </a:graphicData>
        </a:graphic>
      </p:graphicFrame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DB80C64C-B7BC-09CB-BFB2-9439549773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4741974"/>
              </p:ext>
            </p:extLst>
          </p:nvPr>
        </p:nvGraphicFramePr>
        <p:xfrm>
          <a:off x="5199114" y="1332937"/>
          <a:ext cx="2515955" cy="53269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03191">
                  <a:extLst>
                    <a:ext uri="{9D8B030D-6E8A-4147-A177-3AD203B41FA5}">
                      <a16:colId xmlns:a16="http://schemas.microsoft.com/office/drawing/2014/main" val="545822167"/>
                    </a:ext>
                  </a:extLst>
                </a:gridCol>
                <a:gridCol w="503191">
                  <a:extLst>
                    <a:ext uri="{9D8B030D-6E8A-4147-A177-3AD203B41FA5}">
                      <a16:colId xmlns:a16="http://schemas.microsoft.com/office/drawing/2014/main" val="1454934007"/>
                    </a:ext>
                  </a:extLst>
                </a:gridCol>
                <a:gridCol w="503191">
                  <a:extLst>
                    <a:ext uri="{9D8B030D-6E8A-4147-A177-3AD203B41FA5}">
                      <a16:colId xmlns:a16="http://schemas.microsoft.com/office/drawing/2014/main" val="393506511"/>
                    </a:ext>
                  </a:extLst>
                </a:gridCol>
                <a:gridCol w="503191">
                  <a:extLst>
                    <a:ext uri="{9D8B030D-6E8A-4147-A177-3AD203B41FA5}">
                      <a16:colId xmlns:a16="http://schemas.microsoft.com/office/drawing/2014/main" val="2211315438"/>
                    </a:ext>
                  </a:extLst>
                </a:gridCol>
                <a:gridCol w="503191">
                  <a:extLst>
                    <a:ext uri="{9D8B030D-6E8A-4147-A177-3AD203B41FA5}">
                      <a16:colId xmlns:a16="http://schemas.microsoft.com/office/drawing/2014/main" val="3065489474"/>
                    </a:ext>
                  </a:extLst>
                </a:gridCol>
              </a:tblGrid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5084019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114326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113884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5854184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5997922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12212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7934847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8244779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58109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453804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09566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59596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0712577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3018258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2579691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40238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9533183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41311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16008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03466"/>
                  </a:ext>
                </a:extLst>
              </a:tr>
            </a:tbl>
          </a:graphicData>
        </a:graphic>
      </p:graphicFrame>
      <p:sp>
        <p:nvSpPr>
          <p:cNvPr id="4" name="مستطيل 3">
            <a:extLst>
              <a:ext uri="{FF2B5EF4-FFF2-40B4-BE49-F238E27FC236}">
                <a16:creationId xmlns:a16="http://schemas.microsoft.com/office/drawing/2014/main" id="{DAA6F596-2410-15BF-2977-8F1A4674B24D}"/>
              </a:ext>
            </a:extLst>
          </p:cNvPr>
          <p:cNvSpPr/>
          <p:nvPr/>
        </p:nvSpPr>
        <p:spPr>
          <a:xfrm>
            <a:off x="7368841" y="1199946"/>
            <a:ext cx="180000" cy="144000"/>
          </a:xfrm>
          <a:prstGeom prst="rect">
            <a:avLst/>
          </a:prstGeom>
          <a:solidFill>
            <a:srgbClr val="1BA4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1" anchor="ctr"/>
          <a:lstStyle/>
          <a:p>
            <a:pPr algn="ctr"/>
            <a:r>
              <a:rPr lang="ar-SA" sz="1000" b="1" dirty="0"/>
              <a:t>10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B1BAF59C-3DB6-4391-B7A8-BEC75719F72E}"/>
              </a:ext>
            </a:extLst>
          </p:cNvPr>
          <p:cNvSpPr/>
          <p:nvPr/>
        </p:nvSpPr>
        <p:spPr>
          <a:xfrm>
            <a:off x="6868039" y="1199946"/>
            <a:ext cx="180000" cy="144000"/>
          </a:xfrm>
          <a:prstGeom prst="rect">
            <a:avLst/>
          </a:prstGeom>
          <a:solidFill>
            <a:srgbClr val="1BA4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1" anchor="ctr"/>
          <a:lstStyle/>
          <a:p>
            <a:pPr algn="ctr"/>
            <a:r>
              <a:rPr lang="ar-SA" sz="1000" b="1" dirty="0"/>
              <a:t>10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5CAC2D81-44BB-7446-985D-BA1AB41D65F6}"/>
              </a:ext>
            </a:extLst>
          </p:cNvPr>
          <p:cNvSpPr/>
          <p:nvPr/>
        </p:nvSpPr>
        <p:spPr>
          <a:xfrm>
            <a:off x="6367237" y="1199946"/>
            <a:ext cx="180000" cy="144000"/>
          </a:xfrm>
          <a:prstGeom prst="rect">
            <a:avLst/>
          </a:prstGeom>
          <a:solidFill>
            <a:srgbClr val="1BA4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1" anchor="ctr"/>
          <a:lstStyle/>
          <a:p>
            <a:pPr algn="ctr"/>
            <a:r>
              <a:rPr lang="ar-SA" sz="1000" b="1" dirty="0"/>
              <a:t>10</a:t>
            </a: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D51708D8-B576-0A32-63F0-B6F256AE252B}"/>
              </a:ext>
            </a:extLst>
          </p:cNvPr>
          <p:cNvSpPr/>
          <p:nvPr/>
        </p:nvSpPr>
        <p:spPr>
          <a:xfrm>
            <a:off x="5866435" y="1199946"/>
            <a:ext cx="180000" cy="144000"/>
          </a:xfrm>
          <a:prstGeom prst="rect">
            <a:avLst/>
          </a:prstGeom>
          <a:solidFill>
            <a:srgbClr val="1BA4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1" anchor="ctr"/>
          <a:lstStyle/>
          <a:p>
            <a:pPr algn="ctr"/>
            <a:r>
              <a:rPr lang="ar-SA" sz="1000" b="1" dirty="0"/>
              <a:t>10</a:t>
            </a:r>
          </a:p>
        </p:txBody>
      </p:sp>
      <p:graphicFrame>
        <p:nvGraphicFramePr>
          <p:cNvPr id="20" name="جدول 19">
            <a:extLst>
              <a:ext uri="{FF2B5EF4-FFF2-40B4-BE49-F238E27FC236}">
                <a16:creationId xmlns:a16="http://schemas.microsoft.com/office/drawing/2014/main" id="{F09C228F-CE01-54D4-155A-EF8A6388B270}"/>
              </a:ext>
            </a:extLst>
          </p:cNvPr>
          <p:cNvGraphicFramePr>
            <a:graphicFrameLocks noGrp="1"/>
          </p:cNvGraphicFramePr>
          <p:nvPr/>
        </p:nvGraphicFramePr>
        <p:xfrm>
          <a:off x="2625833" y="587657"/>
          <a:ext cx="2515950" cy="67252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03190">
                  <a:extLst>
                    <a:ext uri="{9D8B030D-6E8A-4147-A177-3AD203B41FA5}">
                      <a16:colId xmlns:a16="http://schemas.microsoft.com/office/drawing/2014/main" val="1197482601"/>
                    </a:ext>
                  </a:extLst>
                </a:gridCol>
                <a:gridCol w="503190">
                  <a:extLst>
                    <a:ext uri="{9D8B030D-6E8A-4147-A177-3AD203B41FA5}">
                      <a16:colId xmlns:a16="http://schemas.microsoft.com/office/drawing/2014/main" val="3347189516"/>
                    </a:ext>
                  </a:extLst>
                </a:gridCol>
                <a:gridCol w="503190">
                  <a:extLst>
                    <a:ext uri="{9D8B030D-6E8A-4147-A177-3AD203B41FA5}">
                      <a16:colId xmlns:a16="http://schemas.microsoft.com/office/drawing/2014/main" val="3150229830"/>
                    </a:ext>
                  </a:extLst>
                </a:gridCol>
                <a:gridCol w="503190">
                  <a:extLst>
                    <a:ext uri="{9D8B030D-6E8A-4147-A177-3AD203B41FA5}">
                      <a16:colId xmlns:a16="http://schemas.microsoft.com/office/drawing/2014/main" val="2729363696"/>
                    </a:ext>
                  </a:extLst>
                </a:gridCol>
                <a:gridCol w="503190">
                  <a:extLst>
                    <a:ext uri="{9D8B030D-6E8A-4147-A177-3AD203B41FA5}">
                      <a16:colId xmlns:a16="http://schemas.microsoft.com/office/drawing/2014/main" val="1631782075"/>
                    </a:ext>
                  </a:extLst>
                </a:gridCol>
              </a:tblGrid>
              <a:tr h="164539">
                <a:tc gridSpan="5">
                  <a:txBody>
                    <a:bodyPr/>
                    <a:lstStyle/>
                    <a:p>
                      <a:pPr algn="ctr" rtl="1"/>
                      <a:r>
                        <a:rPr lang="ar-SA" sz="1400" dirty="0"/>
                        <a:t>الفترة الثانية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9241374"/>
                  </a:ext>
                </a:extLst>
              </a:tr>
              <a:tr h="212733">
                <a:tc gridSpan="4"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أدوات التقويم ( 40 )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1100" b="1" dirty="0"/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1100" b="1" dirty="0"/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اختبار (20)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8959598"/>
                  </a:ext>
                </a:extLst>
              </a:tr>
              <a:tr h="246435"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الواجبات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المشاركة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المشاريع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السلوك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sz="1100" b="0" dirty="0">
                        <a:solidFill>
                          <a:srgbClr val="1BA4A4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8264869"/>
                  </a:ext>
                </a:extLst>
              </a:tr>
            </a:tbl>
          </a:graphicData>
        </a:graphic>
      </p:graphicFrame>
      <p:graphicFrame>
        <p:nvGraphicFramePr>
          <p:cNvPr id="22" name="جدول 21">
            <a:extLst>
              <a:ext uri="{FF2B5EF4-FFF2-40B4-BE49-F238E27FC236}">
                <a16:creationId xmlns:a16="http://schemas.microsoft.com/office/drawing/2014/main" id="{76351F2D-F7FC-FAB6-89F8-8E4381A6E5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1357292"/>
              </p:ext>
            </p:extLst>
          </p:nvPr>
        </p:nvGraphicFramePr>
        <p:xfrm>
          <a:off x="2625828" y="1332937"/>
          <a:ext cx="2515955" cy="53269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03191">
                  <a:extLst>
                    <a:ext uri="{9D8B030D-6E8A-4147-A177-3AD203B41FA5}">
                      <a16:colId xmlns:a16="http://schemas.microsoft.com/office/drawing/2014/main" val="545822167"/>
                    </a:ext>
                  </a:extLst>
                </a:gridCol>
                <a:gridCol w="503191">
                  <a:extLst>
                    <a:ext uri="{9D8B030D-6E8A-4147-A177-3AD203B41FA5}">
                      <a16:colId xmlns:a16="http://schemas.microsoft.com/office/drawing/2014/main" val="1454934007"/>
                    </a:ext>
                  </a:extLst>
                </a:gridCol>
                <a:gridCol w="503191">
                  <a:extLst>
                    <a:ext uri="{9D8B030D-6E8A-4147-A177-3AD203B41FA5}">
                      <a16:colId xmlns:a16="http://schemas.microsoft.com/office/drawing/2014/main" val="393506511"/>
                    </a:ext>
                  </a:extLst>
                </a:gridCol>
                <a:gridCol w="503191">
                  <a:extLst>
                    <a:ext uri="{9D8B030D-6E8A-4147-A177-3AD203B41FA5}">
                      <a16:colId xmlns:a16="http://schemas.microsoft.com/office/drawing/2014/main" val="2211315438"/>
                    </a:ext>
                  </a:extLst>
                </a:gridCol>
                <a:gridCol w="503191">
                  <a:extLst>
                    <a:ext uri="{9D8B030D-6E8A-4147-A177-3AD203B41FA5}">
                      <a16:colId xmlns:a16="http://schemas.microsoft.com/office/drawing/2014/main" val="3065489474"/>
                    </a:ext>
                  </a:extLst>
                </a:gridCol>
              </a:tblGrid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5084019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114326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113884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5854184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5997922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12212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7934847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8244779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58109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453804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09566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59596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0712577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3018258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2579691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40238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9533183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41311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16008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03466"/>
                  </a:ext>
                </a:extLst>
              </a:tr>
            </a:tbl>
          </a:graphicData>
        </a:graphic>
      </p:graphicFrame>
      <p:sp>
        <p:nvSpPr>
          <p:cNvPr id="23" name="مستطيل 22">
            <a:extLst>
              <a:ext uri="{FF2B5EF4-FFF2-40B4-BE49-F238E27FC236}">
                <a16:creationId xmlns:a16="http://schemas.microsoft.com/office/drawing/2014/main" id="{9F1EEA95-AC7E-EA7B-77BD-3D6B9A916905}"/>
              </a:ext>
            </a:extLst>
          </p:cNvPr>
          <p:cNvSpPr/>
          <p:nvPr/>
        </p:nvSpPr>
        <p:spPr>
          <a:xfrm>
            <a:off x="4795555" y="1199946"/>
            <a:ext cx="180000" cy="144000"/>
          </a:xfrm>
          <a:prstGeom prst="rect">
            <a:avLst/>
          </a:prstGeom>
          <a:solidFill>
            <a:srgbClr val="1BA4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1" anchor="ctr"/>
          <a:lstStyle/>
          <a:p>
            <a:pPr algn="ctr"/>
            <a:r>
              <a:rPr lang="ar-SA" sz="1000" b="1" dirty="0"/>
              <a:t>10</a:t>
            </a:r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B88FCCF6-2678-8F57-C672-E952AE1876DA}"/>
              </a:ext>
            </a:extLst>
          </p:cNvPr>
          <p:cNvSpPr/>
          <p:nvPr/>
        </p:nvSpPr>
        <p:spPr>
          <a:xfrm>
            <a:off x="4294753" y="1199946"/>
            <a:ext cx="180000" cy="144000"/>
          </a:xfrm>
          <a:prstGeom prst="rect">
            <a:avLst/>
          </a:prstGeom>
          <a:solidFill>
            <a:srgbClr val="1BA4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1" anchor="ctr"/>
          <a:lstStyle/>
          <a:p>
            <a:pPr algn="ctr"/>
            <a:r>
              <a:rPr lang="ar-SA" sz="1000" b="1" dirty="0"/>
              <a:t>10</a:t>
            </a:r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3C156E22-8511-67FB-6919-8CA9AAA6E147}"/>
              </a:ext>
            </a:extLst>
          </p:cNvPr>
          <p:cNvSpPr/>
          <p:nvPr/>
        </p:nvSpPr>
        <p:spPr>
          <a:xfrm>
            <a:off x="3793951" y="1199946"/>
            <a:ext cx="180000" cy="144000"/>
          </a:xfrm>
          <a:prstGeom prst="rect">
            <a:avLst/>
          </a:prstGeom>
          <a:solidFill>
            <a:srgbClr val="1BA4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1" anchor="ctr"/>
          <a:lstStyle/>
          <a:p>
            <a:pPr algn="ctr"/>
            <a:r>
              <a:rPr lang="ar-SA" sz="1000" b="1" dirty="0"/>
              <a:t>10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6531F524-401D-7F84-141D-532965783677}"/>
              </a:ext>
            </a:extLst>
          </p:cNvPr>
          <p:cNvSpPr/>
          <p:nvPr/>
        </p:nvSpPr>
        <p:spPr>
          <a:xfrm>
            <a:off x="3293149" y="1199946"/>
            <a:ext cx="180000" cy="144000"/>
          </a:xfrm>
          <a:prstGeom prst="rect">
            <a:avLst/>
          </a:prstGeom>
          <a:solidFill>
            <a:srgbClr val="1BA4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1" anchor="ctr"/>
          <a:lstStyle/>
          <a:p>
            <a:pPr algn="ctr"/>
            <a:r>
              <a:rPr lang="ar-SA" sz="1000" b="1" dirty="0"/>
              <a:t>10</a:t>
            </a:r>
          </a:p>
        </p:txBody>
      </p:sp>
      <p:graphicFrame>
        <p:nvGraphicFramePr>
          <p:cNvPr id="27" name="جدول 26">
            <a:extLst>
              <a:ext uri="{FF2B5EF4-FFF2-40B4-BE49-F238E27FC236}">
                <a16:creationId xmlns:a16="http://schemas.microsoft.com/office/drawing/2014/main" id="{981B5933-0026-3BA7-2190-020F0F0A10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965489"/>
              </p:ext>
            </p:extLst>
          </p:nvPr>
        </p:nvGraphicFramePr>
        <p:xfrm>
          <a:off x="80256" y="580826"/>
          <a:ext cx="2488236" cy="67252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29412">
                  <a:extLst>
                    <a:ext uri="{9D8B030D-6E8A-4147-A177-3AD203B41FA5}">
                      <a16:colId xmlns:a16="http://schemas.microsoft.com/office/drawing/2014/main" val="1197482601"/>
                    </a:ext>
                  </a:extLst>
                </a:gridCol>
                <a:gridCol w="829412">
                  <a:extLst>
                    <a:ext uri="{9D8B030D-6E8A-4147-A177-3AD203B41FA5}">
                      <a16:colId xmlns:a16="http://schemas.microsoft.com/office/drawing/2014/main" val="3150229830"/>
                    </a:ext>
                  </a:extLst>
                </a:gridCol>
                <a:gridCol w="829412">
                  <a:extLst>
                    <a:ext uri="{9D8B030D-6E8A-4147-A177-3AD203B41FA5}">
                      <a16:colId xmlns:a16="http://schemas.microsoft.com/office/drawing/2014/main" val="1631782075"/>
                    </a:ext>
                  </a:extLst>
                </a:gridCol>
              </a:tblGrid>
              <a:tr h="672527"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معدل أدوات التقويم (40)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معدل الاختبارات القصيرة (20)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rgbClr val="1BA4A4"/>
                          </a:solidFill>
                        </a:rPr>
                        <a:t>اختبار نهاية الفصل (40)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8959598"/>
                  </a:ext>
                </a:extLst>
              </a:tr>
            </a:tbl>
          </a:graphicData>
        </a:graphic>
      </p:graphicFrame>
      <p:graphicFrame>
        <p:nvGraphicFramePr>
          <p:cNvPr id="28" name="جدول 27">
            <a:extLst>
              <a:ext uri="{FF2B5EF4-FFF2-40B4-BE49-F238E27FC236}">
                <a16:creationId xmlns:a16="http://schemas.microsoft.com/office/drawing/2014/main" id="{2404CBBE-8FBC-1D76-9B0A-01978643B8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730676"/>
              </p:ext>
            </p:extLst>
          </p:nvPr>
        </p:nvGraphicFramePr>
        <p:xfrm>
          <a:off x="80257" y="1326107"/>
          <a:ext cx="2488236" cy="53269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29412">
                  <a:extLst>
                    <a:ext uri="{9D8B030D-6E8A-4147-A177-3AD203B41FA5}">
                      <a16:colId xmlns:a16="http://schemas.microsoft.com/office/drawing/2014/main" val="545822167"/>
                    </a:ext>
                  </a:extLst>
                </a:gridCol>
                <a:gridCol w="829412">
                  <a:extLst>
                    <a:ext uri="{9D8B030D-6E8A-4147-A177-3AD203B41FA5}">
                      <a16:colId xmlns:a16="http://schemas.microsoft.com/office/drawing/2014/main" val="2211315438"/>
                    </a:ext>
                  </a:extLst>
                </a:gridCol>
                <a:gridCol w="829412">
                  <a:extLst>
                    <a:ext uri="{9D8B030D-6E8A-4147-A177-3AD203B41FA5}">
                      <a16:colId xmlns:a16="http://schemas.microsoft.com/office/drawing/2014/main" val="3065489474"/>
                    </a:ext>
                  </a:extLst>
                </a:gridCol>
              </a:tblGrid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084019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14326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113884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5854184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5997922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12212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7934847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244779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58109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453804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09566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59596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0712577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3018258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2579691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02385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533183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41311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316008"/>
                  </a:ext>
                </a:extLst>
              </a:tr>
              <a:tr h="26634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ar-S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BA4A4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BA4A4">
                          <a:alpha val="49804"/>
                        </a:srgbClr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A4A4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03466"/>
                  </a:ext>
                </a:extLst>
              </a:tr>
            </a:tbl>
          </a:graphicData>
        </a:graphic>
      </p:graphicFrame>
      <p:graphicFrame>
        <p:nvGraphicFramePr>
          <p:cNvPr id="7" name="جدول 6">
            <a:extLst>
              <a:ext uri="{FF2B5EF4-FFF2-40B4-BE49-F238E27FC236}">
                <a16:creationId xmlns:a16="http://schemas.microsoft.com/office/drawing/2014/main" id="{73FE8E09-3947-1554-1F1A-6E7958B79A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0594316"/>
              </p:ext>
            </p:extLst>
          </p:nvPr>
        </p:nvGraphicFramePr>
        <p:xfrm>
          <a:off x="993248" y="171786"/>
          <a:ext cx="8821311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40437">
                  <a:extLst>
                    <a:ext uri="{9D8B030D-6E8A-4147-A177-3AD203B41FA5}">
                      <a16:colId xmlns:a16="http://schemas.microsoft.com/office/drawing/2014/main" val="3938015736"/>
                    </a:ext>
                  </a:extLst>
                </a:gridCol>
                <a:gridCol w="2940437">
                  <a:extLst>
                    <a:ext uri="{9D8B030D-6E8A-4147-A177-3AD203B41FA5}">
                      <a16:colId xmlns:a16="http://schemas.microsoft.com/office/drawing/2014/main" val="3961962747"/>
                    </a:ext>
                  </a:extLst>
                </a:gridCol>
                <a:gridCol w="2940437">
                  <a:extLst>
                    <a:ext uri="{9D8B030D-6E8A-4147-A177-3AD203B41FA5}">
                      <a16:colId xmlns:a16="http://schemas.microsoft.com/office/drawing/2014/main" val="13029372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SA" sz="1400" b="0" dirty="0">
                          <a:solidFill>
                            <a:srgbClr val="1BA4A4"/>
                          </a:solidFill>
                          <a:latin typeface="Helvetica Neue W23 for SKY Bd" panose="020B0804020202020204" pitchFamily="34" charset="-78"/>
                          <a:cs typeface="Helvetica Neue W23 for SKY Bd" panose="020B0804020202020204" pitchFamily="34" charset="-78"/>
                        </a:rPr>
                        <a:t>المادة :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1400" b="0" dirty="0">
                          <a:solidFill>
                            <a:srgbClr val="1BA4A4"/>
                          </a:solidFill>
                          <a:latin typeface="Helvetica Neue W23 for SKY Bd" panose="020B0804020202020204" pitchFamily="34" charset="-78"/>
                          <a:cs typeface="Helvetica Neue W23 for SKY Bd" panose="020B0804020202020204" pitchFamily="34" charset="-78"/>
                        </a:rPr>
                        <a:t>الصف :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1400" b="0" dirty="0">
                          <a:solidFill>
                            <a:srgbClr val="1BA4A4"/>
                          </a:solidFill>
                          <a:latin typeface="Helvetica Neue W23 for SKY Bd" panose="020B0804020202020204" pitchFamily="34" charset="-78"/>
                          <a:cs typeface="Helvetica Neue W23 for SKY Bd" panose="020B0804020202020204" pitchFamily="34" charset="-78"/>
                        </a:rPr>
                        <a:t>الفصل الدراسي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3581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165448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نسق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175</Words>
  <Application>Microsoft Office PowerPoint</Application>
  <PresentationFormat>A4 Paper (210x297 mm)‎</PresentationFormat>
  <Paragraphs>103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9" baseType="lpstr">
      <vt:lpstr>Al-Awwal</vt:lpstr>
      <vt:lpstr>Aptos</vt:lpstr>
      <vt:lpstr>Aptos Display</vt:lpstr>
      <vt:lpstr>Arial</vt:lpstr>
      <vt:lpstr>Helvetica Neue W23 for SKY Bd</vt:lpstr>
      <vt:lpstr>Times New Roman</vt:lpstr>
      <vt:lpstr>نسق Office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arab class</dc:creator>
  <cp:lastModifiedBy>arab class</cp:lastModifiedBy>
  <cp:revision>1</cp:revision>
  <dcterms:created xsi:type="dcterms:W3CDTF">2025-10-04T16:06:10Z</dcterms:created>
  <dcterms:modified xsi:type="dcterms:W3CDTF">2025-10-04T16:10:36Z</dcterms:modified>
</cp:coreProperties>
</file>