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32" r:id="rId1"/>
  </p:sldMasterIdLst>
  <p:notesMasterIdLst>
    <p:notesMasterId r:id="rId16"/>
  </p:notesMasterIdLst>
  <p:sldIdLst>
    <p:sldId id="257" r:id="rId2"/>
    <p:sldId id="258" r:id="rId3"/>
    <p:sldId id="259" r:id="rId4"/>
    <p:sldId id="260" r:id="rId5"/>
    <p:sldId id="261" r:id="rId6"/>
    <p:sldId id="262" r:id="rId7"/>
    <p:sldId id="263" r:id="rId8"/>
    <p:sldId id="271"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85" autoAdjust="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3DAEBC9-86F4-4428-BF9D-BE6941C50B96}" type="datetimeFigureOut">
              <a:rPr lang="ar-SA" smtClean="0"/>
              <a:pPr/>
              <a:t>24/06/38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C2E3160-EB51-4926-B44E-0AD996039EE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smtClean="0"/>
          </a:p>
        </p:txBody>
      </p:sp>
      <p:sp>
        <p:nvSpPr>
          <p:cNvPr id="4" name="عنصر نائب لرقم الشريحة 3"/>
          <p:cNvSpPr>
            <a:spLocks noGrp="1"/>
          </p:cNvSpPr>
          <p:nvPr>
            <p:ph type="sldNum" sz="quarter" idx="10"/>
          </p:nvPr>
        </p:nvSpPr>
        <p:spPr/>
        <p:txBody>
          <a:bodyPr/>
          <a:lstStyle/>
          <a:p>
            <a:fld id="{6C2E3160-EB51-4926-B44E-0AD996039EEA}" type="slidenum">
              <a:rPr lang="ar-SA" smtClean="0"/>
              <a:pPr/>
              <a:t>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C87C1CF-07C5-4013-844C-944E41C97B76}" type="datetimeFigureOut">
              <a:rPr lang="ar-SA" smtClean="0"/>
              <a:pPr/>
              <a:t>24/06/38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2E732CC-C684-48AF-822D-2A86F70F6BB5}" type="slidenum">
              <a:rPr lang="ar-SA" smtClean="0"/>
              <a:pPr/>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C87C1CF-07C5-4013-844C-944E41C97B76}" type="datetimeFigureOut">
              <a:rPr lang="ar-SA" smtClean="0"/>
              <a:pPr/>
              <a:t>24/06/38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C87C1CF-07C5-4013-844C-944E41C97B76}" type="datetimeFigureOut">
              <a:rPr lang="ar-SA" smtClean="0"/>
              <a:pPr/>
              <a:t>24/06/38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C87C1CF-07C5-4013-844C-944E41C97B76}" type="datetimeFigureOut">
              <a:rPr lang="ar-SA" smtClean="0"/>
              <a:pPr/>
              <a:t>24/06/38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C87C1CF-07C5-4013-844C-944E41C97B76}" type="datetimeFigureOut">
              <a:rPr lang="ar-SA" smtClean="0"/>
              <a:pPr/>
              <a:t>24/06/38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2E732CC-C684-48AF-822D-2A86F70F6BB5}" type="slidenum">
              <a:rPr lang="ar-SA" smtClean="0"/>
              <a:pPr/>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9C87C1CF-07C5-4013-844C-944E41C97B76}" type="datetimeFigureOut">
              <a:rPr lang="ar-SA" smtClean="0"/>
              <a:pPr/>
              <a:t>24/06/38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9C87C1CF-07C5-4013-844C-944E41C97B76}" type="datetimeFigureOut">
              <a:rPr lang="ar-SA" smtClean="0"/>
              <a:pPr/>
              <a:t>24/06/38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2E732CC-C684-48AF-822D-2A86F70F6BB5}" type="slidenum">
              <a:rPr lang="ar-SA" smtClean="0"/>
              <a:pPr/>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C87C1CF-07C5-4013-844C-944E41C97B76}" type="datetimeFigureOut">
              <a:rPr lang="ar-SA" smtClean="0"/>
              <a:pPr/>
              <a:t>24/06/38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7C1CF-07C5-4013-844C-944E41C97B76}" type="datetimeFigureOut">
              <a:rPr lang="ar-SA" smtClean="0"/>
              <a:pPr/>
              <a:t>24/06/38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C87C1CF-07C5-4013-844C-944E41C97B76}" type="datetimeFigureOut">
              <a:rPr lang="ar-SA" smtClean="0"/>
              <a:pPr/>
              <a:t>24/06/38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2E732CC-C684-48AF-822D-2A86F70F6BB5}" type="slidenum">
              <a:rPr lang="ar-SA" smtClean="0"/>
              <a:pPr/>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C87C1CF-07C5-4013-844C-944E41C97B76}" type="datetimeFigureOut">
              <a:rPr lang="ar-SA" smtClean="0"/>
              <a:pPr/>
              <a:t>24/06/38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2E732CC-C684-48AF-822D-2A86F70F6BB5}"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C87C1CF-07C5-4013-844C-944E41C97B76}" type="datetimeFigureOut">
              <a:rPr lang="ar-SA" smtClean="0"/>
              <a:pPr/>
              <a:t>24/06/38</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2E732CC-C684-48AF-822D-2A86F70F6BB5}" type="slidenum">
              <a:rPr lang="ar-SA" smtClean="0"/>
              <a:pPr/>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404664"/>
            <a:ext cx="7543800" cy="5760640"/>
          </a:xfrm>
        </p:spPr>
        <p:txBody>
          <a:bodyPr anchor="t">
            <a:normAutofit fontScale="92500" lnSpcReduction="10000"/>
          </a:bodyPr>
          <a:lstStyle/>
          <a:p>
            <a:pPr marL="109728" indent="0">
              <a:buNone/>
            </a:pPr>
            <a:endParaRPr lang="ar-SA" sz="3200" dirty="0" smtClean="0">
              <a:solidFill>
                <a:schemeClr val="accent1"/>
              </a:solidFill>
            </a:endParaRPr>
          </a:p>
          <a:p>
            <a:pPr marL="109728" indent="0">
              <a:buNone/>
            </a:pPr>
            <a:r>
              <a:rPr lang="ar-SA" sz="3000" dirty="0" smtClean="0">
                <a:solidFill>
                  <a:schemeClr val="accent1"/>
                </a:solidFill>
              </a:rPr>
              <a:t>حثنا ديننا الإسلامي النظر والتأمل في الكون ولفت نظرنا إلى جماله وزينته ومنفعته , وكما نبه القرآن الكريم إلى ما في المخلوقات من جمال زخرفي متمثلَا في قوله تعالى</a:t>
            </a:r>
          </a:p>
          <a:p>
            <a:pPr marL="109728" indent="0">
              <a:buNone/>
            </a:pPr>
            <a:r>
              <a:rPr lang="ar-SA" sz="3000" dirty="0" smtClean="0">
                <a:solidFill>
                  <a:schemeClr val="accent1"/>
                </a:solidFill>
              </a:rPr>
              <a:t> </a:t>
            </a:r>
            <a:r>
              <a:rPr lang="ar-SA" sz="3000" b="1" dirty="0" smtClean="0">
                <a:solidFill>
                  <a:schemeClr val="accent1"/>
                </a:solidFill>
              </a:rPr>
              <a:t>(</a:t>
            </a:r>
            <a:r>
              <a:rPr lang="ar-SA" sz="3000" b="1" dirty="0">
                <a:solidFill>
                  <a:srgbClr val="00B050"/>
                </a:solidFill>
              </a:rPr>
              <a:t>وَلَقَدْ جَعَلْنَا فِي السَّمَاءِ بُرُوجًا وَزَيَّنَّاهَا لِلنَّاظِرِينَ </a:t>
            </a:r>
            <a:r>
              <a:rPr lang="ar-SA" sz="3000" b="1" dirty="0" smtClean="0">
                <a:solidFill>
                  <a:schemeClr val="accent1"/>
                </a:solidFill>
              </a:rPr>
              <a:t>) </a:t>
            </a:r>
          </a:p>
          <a:p>
            <a:pPr marL="109728" indent="0">
              <a:buNone/>
            </a:pPr>
            <a:endParaRPr lang="ar-SA" sz="3000" b="1" dirty="0">
              <a:solidFill>
                <a:schemeClr val="accent1"/>
              </a:solidFill>
            </a:endParaRPr>
          </a:p>
          <a:p>
            <a:pPr marL="109728" indent="0">
              <a:buNone/>
            </a:pPr>
            <a:r>
              <a:rPr lang="ar-SA" sz="3000" dirty="0" smtClean="0">
                <a:solidFill>
                  <a:schemeClr val="accent1"/>
                </a:solidFill>
              </a:rPr>
              <a:t>ومن جهة أخرى حث على تجميل الحياة والاستماع بزينتها  </a:t>
            </a:r>
          </a:p>
          <a:p>
            <a:pPr marL="109728" indent="0">
              <a:buNone/>
            </a:pPr>
            <a:r>
              <a:rPr lang="ar-SA" sz="3000" b="1" dirty="0" smtClean="0">
                <a:solidFill>
                  <a:schemeClr val="accent1"/>
                </a:solidFill>
              </a:rPr>
              <a:t>(</a:t>
            </a:r>
            <a:r>
              <a:rPr lang="ar-SA" sz="3000" b="1" dirty="0">
                <a:solidFill>
                  <a:srgbClr val="00B050"/>
                </a:solidFill>
              </a:rPr>
              <a:t>يَا بَنِي آدَمَ خُذُوا زِينَتَكُمْ عِندَ كُلِّ مَسْجِدٍ وَكُلُوا وَاشْرَبُوا وَلَا تُسْرِفُوا ۚ إِنَّهُ لَا يُحِبُّ الْمُسْرِفِينَ</a:t>
            </a:r>
            <a:r>
              <a:rPr lang="ar-SA" sz="3000" b="1" dirty="0">
                <a:solidFill>
                  <a:schemeClr val="accent1"/>
                </a:solidFill>
              </a:rPr>
              <a:t> </a:t>
            </a:r>
            <a:r>
              <a:rPr lang="ar-SA" sz="3000" b="1" dirty="0" smtClean="0">
                <a:solidFill>
                  <a:schemeClr val="accent1"/>
                </a:solidFill>
              </a:rPr>
              <a:t>)</a:t>
            </a:r>
            <a:r>
              <a:rPr lang="ar-SA" sz="3000" dirty="0" smtClean="0">
                <a:solidFill>
                  <a:schemeClr val="accent1"/>
                </a:solidFill>
              </a:rPr>
              <a:t> </a:t>
            </a:r>
          </a:p>
          <a:p>
            <a:pPr marL="109728" indent="0">
              <a:buNone/>
            </a:pPr>
            <a:endParaRPr lang="ar-SA" sz="3000" dirty="0">
              <a:solidFill>
                <a:schemeClr val="accent1"/>
              </a:solidFill>
            </a:endParaRPr>
          </a:p>
          <a:p>
            <a:pPr marL="109728" indent="0">
              <a:buNone/>
            </a:pPr>
            <a:r>
              <a:rPr lang="ar-SA" sz="3000" dirty="0" smtClean="0">
                <a:solidFill>
                  <a:schemeClr val="accent1"/>
                </a:solidFill>
              </a:rPr>
              <a:t>بذلك يكون القرآن الكريم ربط بين النظر في الكون والتفكير والتأمل والواقع المادي للإنسان , حتى تكتمل عنده النظرة الإبداعية الجمالية .</a:t>
            </a:r>
            <a:endParaRPr lang="ar-SA" sz="3000" dirty="0">
              <a:solidFill>
                <a:schemeClr val="accent1"/>
              </a:solidFill>
            </a:endParaRPr>
          </a:p>
        </p:txBody>
      </p:sp>
    </p:spTree>
    <p:extLst>
      <p:ext uri="{BB962C8B-B14F-4D97-AF65-F5344CB8AC3E}">
        <p14:creationId xmlns:p14="http://schemas.microsoft.com/office/powerpoint/2010/main" xmlns="" val="32379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21655"/>
            <a:ext cx="7956884" cy="3723888"/>
          </a:xfrm>
        </p:spPr>
        <p:txBody>
          <a:bodyPr anchor="t"/>
          <a:lstStyle/>
          <a:p>
            <a:pPr marL="0" indent="0">
              <a:buNone/>
            </a:pPr>
            <a:r>
              <a:rPr lang="ar-SA" dirty="0" smtClean="0">
                <a:solidFill>
                  <a:schemeClr val="accent1"/>
                </a:solidFill>
              </a:rPr>
              <a:t>لقد تميزت الزخارف بشتى أنواعها في العصر الإسلامي وازدهرت في كافة المجالات وأصبحت تحمل أنماطاً خاصة بها ذات طراز تميزها عن أي طراز فني آخر , ومن أهم ما امتازت به الموضوعات الزخرفية النباتية هوما سمي في أوروبا باسم فن </a:t>
            </a:r>
            <a:r>
              <a:rPr lang="ar-SA" dirty="0" err="1" smtClean="0">
                <a:solidFill>
                  <a:schemeClr val="accent1"/>
                </a:solidFill>
              </a:rPr>
              <a:t>الآرابيسك</a:t>
            </a:r>
            <a:r>
              <a:rPr lang="ar-SA" dirty="0" smtClean="0">
                <a:solidFill>
                  <a:schemeClr val="accent1"/>
                </a:solidFill>
              </a:rPr>
              <a:t> وهو مصطلح فرنسي وبالإسبانية فن التوريق وقد بدت بوادر هذا الفن مع البداية الفن الأموي في القرن الثالث الهجري وازدهرت وارتقت في العصر الذهبي من العصر العباسي فنراها في الزخارف الجصية التي تغطي العقود والجدران , وعلى التحف الخشبية والمعدنية والزجاجية والسجاد . </a:t>
            </a:r>
            <a:endParaRPr lang="ar-SA" dirty="0">
              <a:solidFill>
                <a:schemeClr val="accent1"/>
              </a:solidFill>
            </a:endParaRPr>
          </a:p>
        </p:txBody>
      </p:sp>
      <p:sp>
        <p:nvSpPr>
          <p:cNvPr id="4" name="مستطيل مستدير الزوايا 3"/>
          <p:cNvSpPr/>
          <p:nvPr/>
        </p:nvSpPr>
        <p:spPr>
          <a:xfrm>
            <a:off x="2987824" y="476672"/>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فن الرقش العربي </a:t>
            </a: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4208" y="4005064"/>
            <a:ext cx="2088232" cy="1944216"/>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3928" y="3952899"/>
            <a:ext cx="2143125" cy="2079498"/>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7197" y="3880600"/>
            <a:ext cx="2447925" cy="2214779"/>
          </a:xfrm>
          <a:prstGeom prst="rect">
            <a:avLst/>
          </a:prstGeom>
        </p:spPr>
      </p:pic>
    </p:spTree>
    <p:extLst>
      <p:ext uri="{BB962C8B-B14F-4D97-AF65-F5344CB8AC3E}">
        <p14:creationId xmlns:p14="http://schemas.microsoft.com/office/powerpoint/2010/main" xmlns="" val="137149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chor="t"/>
          <a:lstStyle/>
          <a:p>
            <a:pPr marL="0" indent="0">
              <a:buNone/>
            </a:pPr>
            <a:endParaRPr lang="ar-SA" dirty="0" smtClean="0">
              <a:solidFill>
                <a:schemeClr val="accent1"/>
              </a:solidFill>
            </a:endParaRPr>
          </a:p>
          <a:p>
            <a:pPr marL="0" indent="0" algn="ctr">
              <a:buNone/>
            </a:pPr>
            <a:r>
              <a:rPr lang="ar-SA" sz="3200" dirty="0" smtClean="0">
                <a:solidFill>
                  <a:schemeClr val="accent1"/>
                </a:solidFill>
                <a:effectLst>
                  <a:outerShdw blurRad="38100" dist="38100" dir="2700000" algn="tl">
                    <a:srgbClr val="000000">
                      <a:alpha val="43137"/>
                    </a:srgbClr>
                  </a:outerShdw>
                </a:effectLst>
              </a:rPr>
              <a:t>أما الموضوعات الزخرفية الهندسية فكانت متميزة برسوم الأطباق النجمية الهندسية ذات التراكيب المتعددة على هيئة نجوم كما بالشكل </a:t>
            </a:r>
          </a:p>
          <a:p>
            <a:pPr marL="0" indent="0">
              <a:buNone/>
            </a:pPr>
            <a:endParaRPr lang="ar-SA" dirty="0">
              <a:solidFill>
                <a:schemeClr val="accent1"/>
              </a:solidFill>
            </a:endParaRPr>
          </a:p>
          <a:p>
            <a:pPr marL="0" indent="0">
              <a:buNone/>
            </a:pPr>
            <a:endParaRPr lang="ar-SA" dirty="0">
              <a:solidFill>
                <a:schemeClr val="accent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8144" y="2996952"/>
            <a:ext cx="2606179" cy="266429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1840" y="2963665"/>
            <a:ext cx="2599294" cy="266429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9933" y="2963665"/>
            <a:ext cx="2466975" cy="2664294"/>
          </a:xfrm>
          <a:prstGeom prst="rect">
            <a:avLst/>
          </a:prstGeom>
        </p:spPr>
      </p:pic>
    </p:spTree>
    <p:extLst>
      <p:ext uri="{BB962C8B-B14F-4D97-AF65-F5344CB8AC3E}">
        <p14:creationId xmlns:p14="http://schemas.microsoft.com/office/powerpoint/2010/main" xmlns="" val="12020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07496"/>
          </a:xfrm>
        </p:spPr>
        <p:txBody>
          <a:bodyPr anchor="t">
            <a:normAutofit lnSpcReduction="10000"/>
          </a:bodyPr>
          <a:lstStyle/>
          <a:p>
            <a:pPr marL="0" indent="0" algn="ctr">
              <a:buNone/>
            </a:pPr>
            <a:r>
              <a:rPr lang="ar-SA" sz="3600" b="1" dirty="0" smtClean="0">
                <a:solidFill>
                  <a:schemeClr val="accent1"/>
                </a:solidFill>
                <a:effectLst>
                  <a:outerShdw blurRad="38100" dist="38100" dir="2700000" algn="tl">
                    <a:srgbClr val="000000">
                      <a:alpha val="43137"/>
                    </a:srgbClr>
                  </a:outerShdw>
                </a:effectLst>
              </a:rPr>
              <a:t>معاني وجماليات الفن الإسلامي : </a:t>
            </a:r>
          </a:p>
          <a:p>
            <a:pPr marL="0" indent="0" algn="ctr">
              <a:buNone/>
            </a:pPr>
            <a:endParaRPr lang="ar-SA" dirty="0" smtClean="0">
              <a:solidFill>
                <a:schemeClr val="accent1"/>
              </a:solidFill>
            </a:endParaRPr>
          </a:p>
          <a:p>
            <a:pPr marL="0" indent="0" algn="ctr">
              <a:buNone/>
            </a:pPr>
            <a:r>
              <a:rPr lang="ar-SA" dirty="0" smtClean="0">
                <a:solidFill>
                  <a:schemeClr val="accent1"/>
                </a:solidFill>
              </a:rPr>
              <a:t>لقد استطاع الفنانون المسلمون أن يبدعوا في جميع فنونهم سواء المعمارية منها أو الزخرفية أو التشكيلية وإعطاء الفن الإسلامي طابعاً مميزاً نابعاً من وجدانهم العقائدي , والذي استمر طيلة عشرة قرون انصهر فيها بالعديد من الحضارات , وازدهر وتطور ودخل جميع مرافق الحياة , ونشط بعد حركة الترجمة والتأليف حيث كانت المخطوطات تزين بالزخارف والخطوط والصور التوضيحية كما انفرد الفن الإسلامي من بين فنون العال بالخط الزخرفي الذي استعمل في أوسع نطاق وفي جميع المنتجات الفنية وقد كان القرآن الكريم هو الميدان الأول الذي اهتم به الخطاطون حيث زخرفوا عناوين السور ووضعوها داخل إطارات مزخرفة بأنواع الزخارف النباتية والهندسية كما انفردت العمارة الإسلامية بطابعها المميز الذي لا نظير له في الحضارات الأخرى , وكان المسجد الميدان الثاني بعد القرآن الذي نال اهتمام المهندسين والفنانين حيث فاضت فيه إبداعاتهم </a:t>
            </a:r>
            <a:r>
              <a:rPr lang="ar-SA" dirty="0" err="1" smtClean="0">
                <a:solidFill>
                  <a:schemeClr val="accent1"/>
                </a:solidFill>
              </a:rPr>
              <a:t>وعبقرياتهم</a:t>
            </a:r>
            <a:r>
              <a:rPr lang="ar-SA" dirty="0" smtClean="0">
                <a:solidFill>
                  <a:schemeClr val="accent1"/>
                </a:solidFill>
              </a:rPr>
              <a:t> , فأصبح المسجد بمثابة المتحف الذي يرى الزائر من خلاله جمال وروح الفن الإسلامي </a:t>
            </a:r>
            <a:endParaRPr lang="ar-SA" dirty="0">
              <a:solidFill>
                <a:schemeClr val="accent1"/>
              </a:solidFill>
            </a:endParaRPr>
          </a:p>
        </p:txBody>
      </p:sp>
    </p:spTree>
    <p:extLst>
      <p:ext uri="{BB962C8B-B14F-4D97-AF65-F5344CB8AC3E}">
        <p14:creationId xmlns:p14="http://schemas.microsoft.com/office/powerpoint/2010/main" xmlns="" val="8267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1844824"/>
            <a:ext cx="7543800" cy="3886200"/>
          </a:xfrm>
        </p:spPr>
        <p:txBody>
          <a:bodyPr anchor="t">
            <a:normAutofit/>
          </a:bodyPr>
          <a:lstStyle/>
          <a:p>
            <a:pPr marL="0" indent="0" algn="ctr">
              <a:buNone/>
            </a:pPr>
            <a:endParaRPr lang="ar-SA" b="1" dirty="0" smtClean="0">
              <a:solidFill>
                <a:schemeClr val="accent1"/>
              </a:solidFill>
              <a:effectLst>
                <a:outerShdw blurRad="38100" dist="38100" dir="2700000" algn="tl">
                  <a:srgbClr val="000000">
                    <a:alpha val="43137"/>
                  </a:srgbClr>
                </a:outerShdw>
              </a:effectLst>
            </a:endParaRPr>
          </a:p>
          <a:p>
            <a:pPr marL="0" indent="0" algn="ctr">
              <a:buNone/>
            </a:pPr>
            <a:endParaRPr lang="ar-SA" sz="3200" b="1" dirty="0" smtClean="0">
              <a:solidFill>
                <a:schemeClr val="accent1"/>
              </a:solidFill>
            </a:endParaRPr>
          </a:p>
          <a:p>
            <a:pPr marL="0" indent="0" algn="ctr">
              <a:buNone/>
            </a:pPr>
            <a:endParaRPr lang="ar-SA" sz="1100" b="1" dirty="0" smtClean="0">
              <a:solidFill>
                <a:schemeClr val="accent1"/>
              </a:solidFill>
            </a:endParaRPr>
          </a:p>
          <a:p>
            <a:pPr marL="0" indent="0" algn="ctr">
              <a:buNone/>
            </a:pPr>
            <a:r>
              <a:rPr lang="ar-SA" sz="3200" b="1" dirty="0" smtClean="0">
                <a:solidFill>
                  <a:schemeClr val="accent1"/>
                </a:solidFill>
              </a:rPr>
              <a:t>اكتب تقريرا مصوراً عن الفكر الجمالي </a:t>
            </a:r>
            <a:r>
              <a:rPr lang="ar-SA" sz="3200" b="1" dirty="0" err="1" smtClean="0">
                <a:solidFill>
                  <a:schemeClr val="accent1"/>
                </a:solidFill>
              </a:rPr>
              <a:t>للانجازات</a:t>
            </a:r>
            <a:r>
              <a:rPr lang="ar-SA" sz="3200" b="1" dirty="0" smtClean="0">
                <a:solidFill>
                  <a:schemeClr val="accent1"/>
                </a:solidFill>
              </a:rPr>
              <a:t> المعمارية المتميزة للحرمين والفنون الزخرفية الإسلامية التي تزين العناصر المعمارية فيها بكافة أشكالها. </a:t>
            </a:r>
          </a:p>
        </p:txBody>
      </p:sp>
      <p:sp>
        <p:nvSpPr>
          <p:cNvPr id="4" name="مستطيل مستدير الزوايا 3"/>
          <p:cNvSpPr/>
          <p:nvPr/>
        </p:nvSpPr>
        <p:spPr>
          <a:xfrm>
            <a:off x="2286067" y="980728"/>
            <a:ext cx="439248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effectLst>
                  <a:outerShdw blurRad="38100" dist="38100" dir="2700000" algn="tl">
                    <a:srgbClr val="000000">
                      <a:alpha val="43137"/>
                    </a:srgbClr>
                  </a:outerShdw>
                </a:effectLst>
              </a:rPr>
              <a:t>الــواجــب</a:t>
            </a:r>
            <a:endParaRPr lang="ar-SA"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135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1871417" y="1412776"/>
            <a:ext cx="5326471" cy="4248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عمل الطالبة: </a:t>
            </a:r>
          </a:p>
          <a:p>
            <a:pPr algn="ctr"/>
            <a:r>
              <a:rPr lang="ar-SA" sz="4000" b="1" dirty="0" smtClean="0"/>
              <a:t>شيخه آل </a:t>
            </a:r>
            <a:r>
              <a:rPr lang="ar-SA" sz="4000" b="1" dirty="0" err="1" smtClean="0"/>
              <a:t>نويبت</a:t>
            </a:r>
            <a:r>
              <a:rPr lang="ar-SA" sz="4000" b="1" dirty="0" smtClean="0"/>
              <a:t> </a:t>
            </a:r>
            <a:endParaRPr lang="ar-SA" sz="4000" b="1" dirty="0"/>
          </a:p>
        </p:txBody>
      </p:sp>
    </p:spTree>
    <p:extLst>
      <p:ext uri="{BB962C8B-B14F-4D97-AF65-F5344CB8AC3E}">
        <p14:creationId xmlns:p14="http://schemas.microsoft.com/office/powerpoint/2010/main" xmlns="" val="372239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191472"/>
          </a:xfrm>
        </p:spPr>
        <p:txBody>
          <a:bodyPr anchor="t">
            <a:normAutofit/>
          </a:bodyPr>
          <a:lstStyle/>
          <a:p>
            <a:pPr marL="0" indent="0" algn="ctr">
              <a:buNone/>
            </a:pPr>
            <a:endParaRPr lang="ar-SA" sz="3200" b="1" dirty="0" smtClean="0">
              <a:solidFill>
                <a:schemeClr val="accent1"/>
              </a:solidFill>
              <a:effectLst>
                <a:outerShdw blurRad="38100" dist="38100" dir="2700000" algn="tl">
                  <a:srgbClr val="000000">
                    <a:alpha val="43137"/>
                  </a:srgbClr>
                </a:outerShdw>
              </a:effectLst>
            </a:endParaRPr>
          </a:p>
          <a:p>
            <a:pPr marL="0" indent="0" algn="ctr">
              <a:buNone/>
            </a:pPr>
            <a:endParaRPr lang="ar-SA" sz="3200" b="1" dirty="0">
              <a:solidFill>
                <a:schemeClr val="accent1"/>
              </a:solidFill>
              <a:effectLst>
                <a:outerShdw blurRad="38100" dist="38100" dir="2700000" algn="tl">
                  <a:srgbClr val="000000">
                    <a:alpha val="43137"/>
                  </a:srgbClr>
                </a:outerShdw>
              </a:effectLst>
            </a:endParaRPr>
          </a:p>
          <a:p>
            <a:pPr marL="0" indent="0" algn="ctr">
              <a:buNone/>
            </a:pPr>
            <a:endParaRPr lang="ar-SA" sz="3200" b="1" dirty="0" smtClean="0">
              <a:solidFill>
                <a:schemeClr val="accent1"/>
              </a:solidFill>
              <a:effectLst>
                <a:outerShdw blurRad="38100" dist="38100" dir="2700000" algn="tl">
                  <a:srgbClr val="000000">
                    <a:alpha val="43137"/>
                  </a:srgbClr>
                </a:outerShdw>
              </a:effectLst>
            </a:endParaRPr>
          </a:p>
          <a:p>
            <a:pPr marL="0" indent="0" algn="ctr">
              <a:buNone/>
            </a:pPr>
            <a:r>
              <a:rPr lang="ar-SA" sz="3200" b="1" dirty="0" smtClean="0">
                <a:solidFill>
                  <a:schemeClr val="accent1"/>
                </a:solidFill>
              </a:rPr>
              <a:t>من خلال الصور التي امامك استخرجي عنوان الدرس  </a:t>
            </a:r>
            <a:endParaRPr lang="ar-SA" sz="3200" b="1" dirty="0">
              <a:solidFill>
                <a:schemeClr val="accent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3251" y="3284984"/>
            <a:ext cx="2952328" cy="2736304"/>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3274099"/>
            <a:ext cx="3096344" cy="2736304"/>
          </a:xfrm>
          <a:prstGeom prst="rect">
            <a:avLst/>
          </a:prstGeom>
        </p:spPr>
      </p:pic>
      <p:sp>
        <p:nvSpPr>
          <p:cNvPr id="7" name="شكل بيضاوي 6"/>
          <p:cNvSpPr/>
          <p:nvPr/>
        </p:nvSpPr>
        <p:spPr>
          <a:xfrm>
            <a:off x="2195736" y="620688"/>
            <a:ext cx="4752528" cy="1512168"/>
          </a:xfrm>
          <a:prstGeom prst="ellipse">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smtClean="0">
                <a:solidFill>
                  <a:schemeClr val="tx2"/>
                </a:solidFill>
                <a:effectLst>
                  <a:outerShdw blurRad="38100" dist="38100" dir="2700000" algn="tl">
                    <a:srgbClr val="000000">
                      <a:alpha val="43137"/>
                    </a:srgbClr>
                  </a:outerShdw>
                </a:effectLst>
              </a:rPr>
              <a:t>استراتيجية الدقيقة الواحدة </a:t>
            </a:r>
          </a:p>
        </p:txBody>
      </p:sp>
    </p:spTree>
    <p:extLst>
      <p:ext uri="{BB962C8B-B14F-4D97-AF65-F5344CB8AC3E}">
        <p14:creationId xmlns:p14="http://schemas.microsoft.com/office/powerpoint/2010/main" xmlns="" val="39436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428860" y="785794"/>
            <a:ext cx="407196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effectLst>
                  <a:outerShdw blurRad="38100" dist="38100" dir="2700000" algn="tl">
                    <a:srgbClr val="000000">
                      <a:alpha val="43137"/>
                    </a:srgbClr>
                  </a:outerShdw>
                </a:effectLst>
              </a:rPr>
              <a:t>الفنون </a:t>
            </a:r>
            <a:r>
              <a:rPr lang="ar-SA" sz="4000" b="1" dirty="0" err="1" smtClean="0">
                <a:effectLst>
                  <a:outerShdw blurRad="38100" dist="38100" dir="2700000" algn="tl">
                    <a:srgbClr val="000000">
                      <a:alpha val="43137"/>
                    </a:srgbClr>
                  </a:outerShdw>
                </a:effectLst>
              </a:rPr>
              <a:t>الاسلامية</a:t>
            </a:r>
            <a:r>
              <a:rPr lang="ar-SA" sz="4000" b="1" dirty="0" smtClean="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p:txBody>
      </p:sp>
      <p:sp>
        <p:nvSpPr>
          <p:cNvPr id="6" name="عنصر نائب للمحتوى 5"/>
          <p:cNvSpPr>
            <a:spLocks noGrp="1"/>
          </p:cNvSpPr>
          <p:nvPr>
            <p:ph idx="1"/>
          </p:nvPr>
        </p:nvSpPr>
        <p:spPr>
          <a:xfrm>
            <a:off x="762000" y="3214686"/>
            <a:ext cx="7543800" cy="1357314"/>
          </a:xfrm>
        </p:spPr>
        <p:txBody>
          <a:bodyPr>
            <a:noAutofit/>
          </a:bodyPr>
          <a:lstStyle/>
          <a:p>
            <a:r>
              <a:rPr lang="ar-SA" sz="3600" dirty="0" smtClean="0">
                <a:solidFill>
                  <a:schemeClr val="tx1"/>
                </a:solidFill>
              </a:rPr>
              <a:t>كان ظهور الفن الإسلامي نتيجة لانتشار الفكر الإسلامي,ومع توسع الفتوحات الإسلامية تأثر المسلمون بفنون البلدان التي فتحوها,فاستفادوا من تلك الفنون وأخذوا منها </a:t>
            </a:r>
            <a:r>
              <a:rPr lang="ar-SA" sz="3600" dirty="0" err="1" smtClean="0">
                <a:solidFill>
                  <a:schemeClr val="tx1"/>
                </a:solidFill>
              </a:rPr>
              <a:t>مايناسبهم</a:t>
            </a:r>
            <a:r>
              <a:rPr lang="ar-SA" sz="3600" dirty="0" smtClean="0">
                <a:solidFill>
                  <a:schemeClr val="tx1"/>
                </a:solidFill>
              </a:rPr>
              <a:t> ودمجوه في </a:t>
            </a:r>
            <a:r>
              <a:rPr lang="ar-SA" sz="3600" dirty="0" err="1" smtClean="0">
                <a:solidFill>
                  <a:schemeClr val="tx1"/>
                </a:solidFill>
              </a:rPr>
              <a:t>حة</a:t>
            </a:r>
            <a:r>
              <a:rPr lang="ar-SA" sz="3600" dirty="0" smtClean="0">
                <a:solidFill>
                  <a:schemeClr val="tx1"/>
                </a:solidFill>
              </a:rPr>
              <a:t> واحدة مشكلين بذلك الفن الإسلامي الذي نعرفه. </a:t>
            </a:r>
          </a:p>
          <a:p>
            <a:r>
              <a:rPr lang="ar-SA" sz="3600" dirty="0" smtClean="0">
                <a:solidFill>
                  <a:schemeClr val="tx1"/>
                </a:solidFill>
              </a:rPr>
              <a:t>وقد دخل الفن الإسلامي في جميع نواحي الحياة .</a:t>
            </a:r>
            <a:endParaRPr lang="ar-SA" sz="3600" dirty="0">
              <a:solidFill>
                <a:schemeClr val="tx1"/>
              </a:solidFill>
            </a:endParaRPr>
          </a:p>
        </p:txBody>
      </p:sp>
    </p:spTree>
    <p:extLst>
      <p:ext uri="{BB962C8B-B14F-4D97-AF65-F5344CB8AC3E}">
        <p14:creationId xmlns:p14="http://schemas.microsoft.com/office/powerpoint/2010/main" xmlns="" val="8282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908720"/>
            <a:ext cx="7543800" cy="3886200"/>
          </a:xfrm>
        </p:spPr>
        <p:txBody>
          <a:bodyPr anchor="t">
            <a:normAutofit lnSpcReduction="10000"/>
          </a:bodyPr>
          <a:lstStyle/>
          <a:p>
            <a:pPr marL="0" indent="0" algn="ctr">
              <a:buNone/>
            </a:pPr>
            <a:endParaRPr lang="ar-SA" b="1" dirty="0">
              <a:solidFill>
                <a:schemeClr val="accent1"/>
              </a:solidFill>
              <a:effectLst>
                <a:outerShdw blurRad="38100" dist="38100" dir="2700000" algn="tl">
                  <a:srgbClr val="000000">
                    <a:alpha val="43137"/>
                  </a:srgbClr>
                </a:outerShdw>
              </a:effectLst>
            </a:endParaRPr>
          </a:p>
          <a:p>
            <a:pPr marL="0" indent="0" algn="ctr">
              <a:buNone/>
            </a:pPr>
            <a:r>
              <a:rPr lang="ar-SA" sz="4800" b="1" dirty="0" smtClean="0">
                <a:solidFill>
                  <a:schemeClr val="accent1"/>
                </a:solidFill>
                <a:effectLst>
                  <a:outerShdw blurRad="38100" dist="38100" dir="2700000" algn="tl">
                    <a:srgbClr val="000000">
                      <a:alpha val="43137"/>
                    </a:srgbClr>
                  </a:outerShdw>
                </a:effectLst>
              </a:rPr>
              <a:t>الفنون الإسلامية </a:t>
            </a:r>
          </a:p>
          <a:p>
            <a:pPr marL="0" indent="0" algn="ctr">
              <a:buNone/>
            </a:pPr>
            <a:endParaRPr lang="ar-SA" sz="3600" b="1" dirty="0" smtClean="0">
              <a:solidFill>
                <a:schemeClr val="accent1"/>
              </a:solidFill>
            </a:endParaRPr>
          </a:p>
          <a:p>
            <a:pPr marL="0" indent="0" algn="ctr">
              <a:buNone/>
            </a:pPr>
            <a:r>
              <a:rPr lang="ar-SA" sz="3600" b="1" dirty="0" smtClean="0">
                <a:solidFill>
                  <a:schemeClr val="accent1"/>
                </a:solidFill>
              </a:rPr>
              <a:t>استراتيجية  فكر , زاوج , شارك </a:t>
            </a:r>
          </a:p>
          <a:p>
            <a:pPr marL="0" indent="0" algn="ctr">
              <a:buNone/>
            </a:pPr>
            <a:endParaRPr lang="ar-SA" sz="3600" b="1" dirty="0" smtClean="0">
              <a:solidFill>
                <a:schemeClr val="accent1"/>
              </a:solidFill>
            </a:endParaRPr>
          </a:p>
          <a:p>
            <a:pPr marL="0" indent="0" algn="ctr">
              <a:buNone/>
            </a:pPr>
            <a:endParaRPr lang="ar-SA" b="1" dirty="0">
              <a:solidFill>
                <a:schemeClr val="accent1"/>
              </a:solidFill>
            </a:endParaRPr>
          </a:p>
          <a:p>
            <a:pPr marL="0" indent="0" algn="ctr">
              <a:buNone/>
            </a:pPr>
            <a:r>
              <a:rPr lang="ar-SA" b="1" dirty="0" err="1" smtClean="0">
                <a:solidFill>
                  <a:schemeClr val="accent1"/>
                </a:solidFill>
              </a:rPr>
              <a:t>ماهو</a:t>
            </a:r>
            <a:r>
              <a:rPr lang="ar-SA" b="1" dirty="0" smtClean="0">
                <a:solidFill>
                  <a:schemeClr val="accent1"/>
                </a:solidFill>
              </a:rPr>
              <a:t> تعريف الفنون الاسلامية ؟ </a:t>
            </a:r>
            <a:endParaRPr lang="ar-SA" b="1" dirty="0">
              <a:solidFill>
                <a:schemeClr val="accent1"/>
              </a:solidFill>
            </a:endParaRPr>
          </a:p>
        </p:txBody>
      </p:sp>
    </p:spTree>
    <p:extLst>
      <p:ext uri="{BB962C8B-B14F-4D97-AF65-F5344CB8AC3E}">
        <p14:creationId xmlns:p14="http://schemas.microsoft.com/office/powerpoint/2010/main" xmlns="" val="3828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543800" cy="5623520"/>
          </a:xfrm>
        </p:spPr>
        <p:txBody>
          <a:bodyPr anchor="t">
            <a:normAutofit lnSpcReduction="10000"/>
          </a:bodyPr>
          <a:lstStyle/>
          <a:p>
            <a:pPr marL="0" indent="0">
              <a:buNone/>
            </a:pPr>
            <a:r>
              <a:rPr lang="ar-SA" sz="3200" b="1" dirty="0" smtClean="0">
                <a:solidFill>
                  <a:schemeClr val="accent1"/>
                </a:solidFill>
                <a:effectLst>
                  <a:outerShdw blurRad="38100" dist="38100" dir="2700000" algn="tl">
                    <a:srgbClr val="000000">
                      <a:alpha val="43137"/>
                    </a:srgbClr>
                  </a:outerShdw>
                </a:effectLst>
              </a:rPr>
              <a:t>فالفنون الإسلامية :</a:t>
            </a:r>
          </a:p>
          <a:p>
            <a:pPr marL="0" indent="0">
              <a:buNone/>
            </a:pPr>
            <a:r>
              <a:rPr lang="ar-SA" dirty="0" smtClean="0">
                <a:solidFill>
                  <a:schemeClr val="accent1"/>
                </a:solidFill>
              </a:rPr>
              <a:t>يقصد بها الفنون الخاصة بالشعوب والدول التي اعتنقت الإسلام أو عاشت تحت مظلته </a:t>
            </a:r>
          </a:p>
          <a:p>
            <a:pPr marL="0" indent="0">
              <a:buNone/>
            </a:pPr>
            <a:endParaRPr lang="ar-SA" dirty="0">
              <a:solidFill>
                <a:schemeClr val="accent1"/>
              </a:solidFill>
            </a:endParaRPr>
          </a:p>
          <a:p>
            <a:pPr marL="0" indent="0">
              <a:buNone/>
            </a:pPr>
            <a:r>
              <a:rPr lang="ar-SA" sz="3200" b="1" dirty="0" smtClean="0">
                <a:solidFill>
                  <a:schemeClr val="accent1"/>
                </a:solidFill>
                <a:effectLst>
                  <a:outerShdw blurRad="38100" dist="38100" dir="2700000" algn="tl">
                    <a:srgbClr val="000000">
                      <a:alpha val="43137"/>
                    </a:srgbClr>
                  </a:outerShdw>
                </a:effectLst>
              </a:rPr>
              <a:t>نشأة الفن الإسلامي: </a:t>
            </a:r>
          </a:p>
          <a:p>
            <a:pPr marL="0" indent="0">
              <a:buNone/>
            </a:pPr>
            <a:r>
              <a:rPr lang="ar-SA" dirty="0" smtClean="0">
                <a:solidFill>
                  <a:schemeClr val="accent1"/>
                </a:solidFill>
              </a:rPr>
              <a:t>كان للإمبراطورية الرومانية ومن بعدها الإمبراطورية البيزنطية المتفرعة عنها ، مجد عظيم وعمر طويل ونفوذ مديد , قبل ظهور الإسلام ومع الفتوحات الإسلامية وتوسع رقعة الدولة الإسلامية ووصول الجيوش المسلمة إلى القسطنطينية وبسط سلطتها عليها في العام 1453 هـ , كان سبباً رئيسياً لنشأة الفن الإسلامي في القرن الأول الهجري وظهور أولى الطرز الفنية .</a:t>
            </a:r>
          </a:p>
          <a:p>
            <a:pPr marL="0" indent="0">
              <a:buNone/>
            </a:pPr>
            <a:endParaRPr lang="ar-SA" dirty="0" smtClean="0">
              <a:solidFill>
                <a:schemeClr val="accent1"/>
              </a:solidFill>
            </a:endParaRPr>
          </a:p>
          <a:p>
            <a:pPr marL="0" indent="0">
              <a:buNone/>
            </a:pPr>
            <a:r>
              <a:rPr lang="ar-SA" sz="3200" b="1" dirty="0" smtClean="0">
                <a:solidFill>
                  <a:schemeClr val="accent1"/>
                </a:solidFill>
                <a:effectLst>
                  <a:outerShdw blurRad="38100" dist="38100" dir="2700000" algn="tl">
                    <a:srgbClr val="000000">
                      <a:alpha val="43137"/>
                    </a:srgbClr>
                  </a:outerShdw>
                </a:effectLst>
              </a:rPr>
              <a:t>فالطرز :</a:t>
            </a:r>
          </a:p>
          <a:p>
            <a:pPr marL="0" indent="0">
              <a:buNone/>
            </a:pPr>
            <a:r>
              <a:rPr lang="ar-SA" dirty="0" smtClean="0">
                <a:solidFill>
                  <a:schemeClr val="accent1"/>
                </a:solidFill>
              </a:rPr>
              <a:t>هو الشكل المميز لطريقة ترابط أجزاء التصميم مع بعضه البعض في وحدة بنائية </a:t>
            </a:r>
            <a:r>
              <a:rPr lang="ar-SA" dirty="0">
                <a:solidFill>
                  <a:schemeClr val="accent1"/>
                </a:solidFill>
              </a:rPr>
              <a:t>م</a:t>
            </a:r>
            <a:r>
              <a:rPr lang="ar-SA" dirty="0" smtClean="0">
                <a:solidFill>
                  <a:schemeClr val="accent1"/>
                </a:solidFill>
              </a:rPr>
              <a:t>تكاملة  لأي فن من الفنون </a:t>
            </a:r>
            <a:endParaRPr lang="ar-SA" dirty="0">
              <a:solidFill>
                <a:schemeClr val="accent1"/>
              </a:solidFill>
            </a:endParaRPr>
          </a:p>
          <a:p>
            <a:pPr marL="0" indent="0">
              <a:buNone/>
            </a:pPr>
            <a:endParaRPr lang="ar-SA" dirty="0">
              <a:solidFill>
                <a:schemeClr val="accent1"/>
              </a:solidFill>
            </a:endParaRPr>
          </a:p>
        </p:txBody>
      </p:sp>
    </p:spTree>
    <p:extLst>
      <p:ext uri="{BB962C8B-B14F-4D97-AF65-F5344CB8AC3E}">
        <p14:creationId xmlns:p14="http://schemas.microsoft.com/office/powerpoint/2010/main" xmlns="" val="36888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773606" y="980728"/>
            <a:ext cx="7560840" cy="4680520"/>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rtlCol="1" anchor="t"/>
          <a:lstStyle/>
          <a:p>
            <a:pPr algn="ctr"/>
            <a:r>
              <a:rPr lang="ar-SA" sz="4000" dirty="0" smtClean="0"/>
              <a:t>(</a:t>
            </a:r>
            <a:r>
              <a:rPr lang="ar-SA" sz="4000" b="1" dirty="0" smtClean="0">
                <a:effectLst>
                  <a:outerShdw blurRad="38100" dist="38100" dir="2700000" algn="tl">
                    <a:srgbClr val="000000">
                      <a:alpha val="43137"/>
                    </a:srgbClr>
                  </a:outerShdw>
                </a:effectLst>
              </a:rPr>
              <a:t>الخلافة الأموية </a:t>
            </a:r>
            <a:r>
              <a:rPr lang="ar-SA" sz="4000" dirty="0" smtClean="0"/>
              <a:t>) </a:t>
            </a:r>
            <a:endParaRPr lang="ar-SA" sz="2400" dirty="0" smtClean="0"/>
          </a:p>
          <a:p>
            <a:pPr algn="ctr"/>
            <a:endParaRPr lang="ar-SA" sz="2400" dirty="0"/>
          </a:p>
          <a:p>
            <a:pPr algn="ctr"/>
            <a:r>
              <a:rPr lang="ar-SA" sz="2800" dirty="0" smtClean="0">
                <a:effectLst>
                  <a:outerShdw blurRad="38100" dist="38100" dir="2700000" algn="tl">
                    <a:srgbClr val="000000">
                      <a:alpha val="43137"/>
                    </a:srgbClr>
                  </a:outerShdw>
                </a:effectLst>
              </a:rPr>
              <a:t>لقد كان لبوتقة الفن الإسلامي والهندسة المعمارية في عهد الخلافة الأموية نصيباً كبيراً واهتماما بالغاً , لما تحويه من تراث كلاسيكي بيزنطي أدى إلى دفع عجلة تطور الدولة الإسلامية في الفنون الزخرفية والتطبيقية والعمارة الإسلامية , وظهر ما يسمى بالطراز الأموي الذي يتجلى في الجامع الأموي بدمشق ومسجد قبة الصخرة بالقدس .</a:t>
            </a:r>
          </a:p>
          <a:p>
            <a:pPr algn="ctr"/>
            <a:endParaRPr lang="ar-SA" sz="4000" dirty="0"/>
          </a:p>
        </p:txBody>
      </p:sp>
    </p:spTree>
    <p:extLst>
      <p:ext uri="{BB962C8B-B14F-4D97-AF65-F5344CB8AC3E}">
        <p14:creationId xmlns:p14="http://schemas.microsoft.com/office/powerpoint/2010/main" xmlns="" val="38644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741197" y="808495"/>
            <a:ext cx="7560840"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SA" sz="4000" b="1" dirty="0" smtClean="0">
                <a:effectLst>
                  <a:outerShdw blurRad="38100" dist="38100" dir="2700000" algn="tl">
                    <a:srgbClr val="000000">
                      <a:alpha val="43137"/>
                    </a:srgbClr>
                  </a:outerShdw>
                </a:effectLst>
              </a:rPr>
              <a:t>( الدولة العباسية وتوابعها ) </a:t>
            </a:r>
            <a:endParaRPr lang="ar-SA" sz="2000" b="1" dirty="0" smtClean="0">
              <a:effectLst>
                <a:outerShdw blurRad="38100" dist="38100" dir="2700000" algn="tl">
                  <a:srgbClr val="000000">
                    <a:alpha val="43137"/>
                  </a:srgbClr>
                </a:outerShdw>
              </a:effectLst>
            </a:endParaRPr>
          </a:p>
          <a:p>
            <a:pPr algn="ctr"/>
            <a:endParaRPr lang="ar-SA" sz="2000" b="1" dirty="0">
              <a:effectLst>
                <a:outerShdw blurRad="38100" dist="38100" dir="2700000" algn="tl">
                  <a:srgbClr val="000000">
                    <a:alpha val="43137"/>
                  </a:srgbClr>
                </a:outerShdw>
              </a:effectLst>
            </a:endParaRPr>
          </a:p>
          <a:p>
            <a:pPr algn="ctr"/>
            <a:endParaRPr lang="ar-SA" sz="2800" b="1" dirty="0" smtClean="0">
              <a:effectLst>
                <a:outerShdw blurRad="38100" dist="38100" dir="2700000" algn="tl">
                  <a:srgbClr val="000000">
                    <a:alpha val="43137"/>
                  </a:srgbClr>
                </a:outerShdw>
              </a:effectLst>
            </a:endParaRPr>
          </a:p>
          <a:p>
            <a:pPr algn="ctr"/>
            <a:r>
              <a:rPr lang="ar-SA" sz="2800" dirty="0" smtClean="0">
                <a:effectLst>
                  <a:outerShdw blurRad="38100" dist="38100" dir="2700000" algn="tl">
                    <a:srgbClr val="000000">
                      <a:alpha val="43137"/>
                    </a:srgbClr>
                  </a:outerShdw>
                </a:effectLst>
              </a:rPr>
              <a:t>لقد كان للتأثير الساساني على الإنتاج الفني الإسلامي الجديد واضحاً فنشأ عنه ما يسمى بالطراز العباسي , وبلغ هذا الطراز أوج عظمته في مدينة سامراء , وهي التي كانت مركزاً للخلافة العباسية في تلك الفترة , وسمي باسم سامراء , وأصبح طراز سامراء ذا طابع دولي انتشر في أقطار العالم الإسلامي .</a:t>
            </a:r>
          </a:p>
        </p:txBody>
      </p:sp>
    </p:spTree>
    <p:extLst>
      <p:ext uri="{BB962C8B-B14F-4D97-AF65-F5344CB8AC3E}">
        <p14:creationId xmlns:p14="http://schemas.microsoft.com/office/powerpoint/2010/main" xmlns="" val="26601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0100" y="428604"/>
            <a:ext cx="6781800" cy="1600200"/>
          </a:xfrm>
        </p:spPr>
        <p:txBody>
          <a:bodyPr>
            <a:normAutofit/>
          </a:bodyPr>
          <a:lstStyle/>
          <a:p>
            <a:pPr algn="ctr"/>
            <a:r>
              <a:rPr lang="ar-SA" sz="3600" dirty="0" smtClean="0"/>
              <a:t>استراتيجية خفض اليد</a:t>
            </a:r>
            <a:endParaRPr lang="ar-SA" sz="3600" dirty="0"/>
          </a:p>
        </p:txBody>
      </p:sp>
      <p:sp>
        <p:nvSpPr>
          <p:cNvPr id="3" name="عنصر نائب للمحتوى 2"/>
          <p:cNvSpPr>
            <a:spLocks noGrp="1"/>
          </p:cNvSpPr>
          <p:nvPr>
            <p:ph idx="1"/>
          </p:nvPr>
        </p:nvSpPr>
        <p:spPr>
          <a:xfrm>
            <a:off x="714348" y="285728"/>
            <a:ext cx="7543800" cy="3886200"/>
          </a:xfrm>
        </p:spPr>
        <p:txBody>
          <a:bodyPr/>
          <a:lstStyle/>
          <a:p>
            <a:r>
              <a:rPr lang="ar-SA" dirty="0" smtClean="0">
                <a:solidFill>
                  <a:schemeClr val="tx1"/>
                </a:solidFill>
              </a:rPr>
              <a:t>من خلال الصور التي أمامك استخرجي أهم عناصر الزخرفة الإسلامية :</a:t>
            </a:r>
            <a:endParaRPr lang="ar-SA" dirty="0">
              <a:solidFill>
                <a:schemeClr val="tx1"/>
              </a:solidFill>
            </a:endParaRPr>
          </a:p>
        </p:txBody>
      </p:sp>
      <p:pic>
        <p:nvPicPr>
          <p:cNvPr id="5" name="صورة 4" descr="الفن-الاسلامي.jpg"/>
          <p:cNvPicPr>
            <a:picLocks noChangeAspect="1"/>
          </p:cNvPicPr>
          <p:nvPr/>
        </p:nvPicPr>
        <p:blipFill>
          <a:blip r:embed="rId2"/>
          <a:stretch>
            <a:fillRect/>
          </a:stretch>
        </p:blipFill>
        <p:spPr>
          <a:xfrm>
            <a:off x="5857884" y="3357562"/>
            <a:ext cx="2928937" cy="2695577"/>
          </a:xfrm>
          <a:prstGeom prst="rect">
            <a:avLst/>
          </a:prstGeom>
        </p:spPr>
      </p:pic>
      <p:pic>
        <p:nvPicPr>
          <p:cNvPr id="6" name="صورة 5" descr="images.jpg"/>
          <p:cNvPicPr>
            <a:picLocks noChangeAspect="1"/>
          </p:cNvPicPr>
          <p:nvPr/>
        </p:nvPicPr>
        <p:blipFill>
          <a:blip r:embed="rId3"/>
          <a:stretch>
            <a:fillRect/>
          </a:stretch>
        </p:blipFill>
        <p:spPr>
          <a:xfrm>
            <a:off x="3500430" y="3929066"/>
            <a:ext cx="2143125" cy="2143125"/>
          </a:xfrm>
          <a:prstGeom prst="rect">
            <a:avLst/>
          </a:prstGeom>
        </p:spPr>
      </p:pic>
      <p:pic>
        <p:nvPicPr>
          <p:cNvPr id="8" name="صورة 7" descr="55f73db4716ac1.jpg"/>
          <p:cNvPicPr>
            <a:picLocks noChangeAspect="1"/>
          </p:cNvPicPr>
          <p:nvPr/>
        </p:nvPicPr>
        <p:blipFill>
          <a:blip r:embed="rId4"/>
          <a:stretch>
            <a:fillRect/>
          </a:stretch>
        </p:blipFill>
        <p:spPr>
          <a:xfrm>
            <a:off x="500034" y="4429132"/>
            <a:ext cx="2928990" cy="16335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4831432"/>
          </a:xfrm>
        </p:spPr>
        <p:txBody>
          <a:bodyPr anchor="t">
            <a:normAutofit/>
          </a:bodyPr>
          <a:lstStyle/>
          <a:p>
            <a:pPr marL="0" indent="0" algn="ctr">
              <a:buNone/>
            </a:pPr>
            <a:r>
              <a:rPr lang="ar-SA" sz="4800" b="1" dirty="0" smtClean="0">
                <a:solidFill>
                  <a:schemeClr val="accent1"/>
                </a:solidFill>
                <a:effectLst>
                  <a:outerShdw blurRad="38100" dist="38100" dir="2700000" algn="tl">
                    <a:srgbClr val="000000">
                      <a:alpha val="43137"/>
                    </a:srgbClr>
                  </a:outerShdw>
                </a:effectLst>
              </a:rPr>
              <a:t>ورقه عمل </a:t>
            </a:r>
            <a:endParaRPr lang="ar-SA" b="1" dirty="0" smtClean="0">
              <a:solidFill>
                <a:schemeClr val="accent1"/>
              </a:solidFill>
              <a:effectLst>
                <a:outerShdw blurRad="38100" dist="38100" dir="2700000" algn="tl">
                  <a:srgbClr val="000000">
                    <a:alpha val="43137"/>
                  </a:srgbClr>
                </a:outerShdw>
              </a:effectLst>
            </a:endParaRPr>
          </a:p>
          <a:p>
            <a:pPr marL="0" indent="0" algn="ctr">
              <a:buNone/>
            </a:pPr>
            <a:endParaRPr lang="ar-SA" sz="2800" dirty="0" smtClean="0">
              <a:solidFill>
                <a:schemeClr val="accent1"/>
              </a:solidFill>
              <a:effectLst>
                <a:outerShdw blurRad="38100" dist="38100" dir="2700000" algn="tl">
                  <a:srgbClr val="000000">
                    <a:alpha val="43137"/>
                  </a:srgbClr>
                </a:outerShdw>
              </a:effectLst>
            </a:endParaRPr>
          </a:p>
          <a:p>
            <a:pPr marL="0" indent="0" algn="ctr">
              <a:buNone/>
            </a:pPr>
            <a:r>
              <a:rPr lang="ar-SA" sz="2800" dirty="0" smtClean="0">
                <a:solidFill>
                  <a:schemeClr val="accent1"/>
                </a:solidFill>
              </a:rPr>
              <a:t>تأمل الصور التي أمامك , وحلل القيم الفنية والجمالية لها , مستنبطاً العناصر </a:t>
            </a:r>
            <a:r>
              <a:rPr lang="ar-SA" dirty="0" smtClean="0">
                <a:solidFill>
                  <a:schemeClr val="accent1"/>
                </a:solidFill>
              </a:rPr>
              <a:t>الفنية للطراز الذي تميز به الفن الإسلامي العباسي المعروف بطراز سامراء؟</a:t>
            </a:r>
          </a:p>
          <a:p>
            <a:pPr marL="0" indent="0" algn="ctr">
              <a:buNone/>
            </a:pPr>
            <a:endParaRPr lang="ar-SA" sz="4800" dirty="0">
              <a:solidFill>
                <a:schemeClr val="accent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3501008"/>
            <a:ext cx="3384376" cy="252028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3501008"/>
            <a:ext cx="3240360" cy="2520280"/>
          </a:xfrm>
          <a:prstGeom prst="rect">
            <a:avLst/>
          </a:prstGeom>
          <a:ln>
            <a:noFill/>
          </a:ln>
          <a:effectLst>
            <a:softEdge rad="112500"/>
          </a:effectLst>
        </p:spPr>
      </p:pic>
    </p:spTree>
    <p:extLst>
      <p:ext uri="{BB962C8B-B14F-4D97-AF65-F5344CB8AC3E}">
        <p14:creationId xmlns:p14="http://schemas.microsoft.com/office/powerpoint/2010/main" xmlns="" val="38227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مخصص 8">
      <a:dk1>
        <a:sysClr val="windowText" lastClr="000000"/>
      </a:dk1>
      <a:lt1>
        <a:sysClr val="window" lastClr="FFFFFF"/>
      </a:lt1>
      <a:dk2>
        <a:srgbClr val="FFFFFF"/>
      </a:dk2>
      <a:lt2>
        <a:srgbClr val="FFFFFF"/>
      </a:lt2>
      <a:accent1>
        <a:srgbClr val="5B0E35"/>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295</TotalTime>
  <Words>689</Words>
  <Application>Microsoft Office PowerPoint</Application>
  <PresentationFormat>عرض على الشاشة (3:4)‏</PresentationFormat>
  <Paragraphs>58</Paragraphs>
  <Slides>14</Slides>
  <Notes>1</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NewsPrint</vt:lpstr>
      <vt:lpstr>الشريحة 1</vt:lpstr>
      <vt:lpstr>الشريحة 2</vt:lpstr>
      <vt:lpstr>الشريحة 3</vt:lpstr>
      <vt:lpstr>الشريحة 4</vt:lpstr>
      <vt:lpstr>الشريحة 5</vt:lpstr>
      <vt:lpstr>الشريحة 6</vt:lpstr>
      <vt:lpstr>الشريحة 7</vt:lpstr>
      <vt:lpstr>استراتيجية خفض اليد</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الفنون الإسلامية</dc:title>
  <dc:creator>HP</dc:creator>
  <cp:lastModifiedBy>WINAM31082016</cp:lastModifiedBy>
  <cp:revision>24</cp:revision>
  <dcterms:created xsi:type="dcterms:W3CDTF">2015-10-20T20:37:42Z</dcterms:created>
  <dcterms:modified xsi:type="dcterms:W3CDTF">2017-03-22T04:24:35Z</dcterms:modified>
</cp:coreProperties>
</file>