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1191" r:id="rId2"/>
    <p:sldId id="1192" r:id="rId3"/>
    <p:sldId id="256" r:id="rId4"/>
    <p:sldId id="1193" r:id="rId5"/>
    <p:sldId id="1195" r:id="rId6"/>
    <p:sldId id="1196" r:id="rId7"/>
    <p:sldId id="1202" r:id="rId8"/>
    <p:sldId id="1203" r:id="rId9"/>
    <p:sldId id="1204" r:id="rId10"/>
    <p:sldId id="1205" r:id="rId11"/>
    <p:sldId id="1210" r:id="rId12"/>
    <p:sldId id="1213" r:id="rId13"/>
    <p:sldId id="1209" r:id="rId14"/>
    <p:sldId id="1212" r:id="rId15"/>
    <p:sldId id="1214" r:id="rId16"/>
    <p:sldId id="1194" r:id="rId1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86"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B11912-0B3D-5B3F-5463-DB7F5BFC615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BBA0156-DF7A-4A1B-8BD0-A4CC11439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E260D2EA-C874-7B4A-2118-E4A7A90640C4}"/>
              </a:ext>
            </a:extLst>
          </p:cNvPr>
          <p:cNvSpPr>
            <a:spLocks noGrp="1"/>
          </p:cNvSpPr>
          <p:nvPr>
            <p:ph type="dt" sz="half" idx="10"/>
          </p:nvPr>
        </p:nvSpPr>
        <p:spPr/>
        <p:txBody>
          <a:bodyPr/>
          <a:lstStyle/>
          <a:p>
            <a:fld id="{EEB33545-2988-4BD2-9172-F83347BDCFCF}" type="datetimeFigureOut">
              <a:rPr lang="ar-SA" smtClean="0"/>
              <a:t>21/05/47</a:t>
            </a:fld>
            <a:endParaRPr lang="ar-SA"/>
          </a:p>
        </p:txBody>
      </p:sp>
      <p:sp>
        <p:nvSpPr>
          <p:cNvPr id="5" name="عنصر نائب للتذييل 4">
            <a:extLst>
              <a:ext uri="{FF2B5EF4-FFF2-40B4-BE49-F238E27FC236}">
                <a16:creationId xmlns:a16="http://schemas.microsoft.com/office/drawing/2014/main" id="{A88BA017-710A-7E9E-9974-67844CE4604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40BD05D-2913-1570-4689-4C19D2515D60}"/>
              </a:ext>
            </a:extLst>
          </p:cNvPr>
          <p:cNvSpPr>
            <a:spLocks noGrp="1"/>
          </p:cNvSpPr>
          <p:nvPr>
            <p:ph type="sldNum" sz="quarter" idx="12"/>
          </p:nvPr>
        </p:nvSpPr>
        <p:spPr/>
        <p:txBody>
          <a:bodyPr/>
          <a:lstStyle/>
          <a:p>
            <a:fld id="{668CCB8A-0DE1-46AC-B27E-E196479DC7A7}" type="slidenum">
              <a:rPr lang="ar-SA" smtClean="0"/>
              <a:t>‹#›</a:t>
            </a:fld>
            <a:endParaRPr lang="ar-SA"/>
          </a:p>
        </p:txBody>
      </p:sp>
    </p:spTree>
    <p:extLst>
      <p:ext uri="{BB962C8B-B14F-4D97-AF65-F5344CB8AC3E}">
        <p14:creationId xmlns:p14="http://schemas.microsoft.com/office/powerpoint/2010/main" val="229075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FE5A427-932E-BEA9-C71C-267608C2D48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8268496-6AF0-AEAC-49B7-4224F1CF5A8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863C427-0910-D682-A25C-6D616AE30540}"/>
              </a:ext>
            </a:extLst>
          </p:cNvPr>
          <p:cNvSpPr>
            <a:spLocks noGrp="1"/>
          </p:cNvSpPr>
          <p:nvPr>
            <p:ph type="dt" sz="half" idx="10"/>
          </p:nvPr>
        </p:nvSpPr>
        <p:spPr/>
        <p:txBody>
          <a:bodyPr/>
          <a:lstStyle/>
          <a:p>
            <a:fld id="{EEB33545-2988-4BD2-9172-F83347BDCFCF}" type="datetimeFigureOut">
              <a:rPr lang="ar-SA" smtClean="0"/>
              <a:t>21/05/47</a:t>
            </a:fld>
            <a:endParaRPr lang="ar-SA"/>
          </a:p>
        </p:txBody>
      </p:sp>
      <p:sp>
        <p:nvSpPr>
          <p:cNvPr id="5" name="عنصر نائب للتذييل 4">
            <a:extLst>
              <a:ext uri="{FF2B5EF4-FFF2-40B4-BE49-F238E27FC236}">
                <a16:creationId xmlns:a16="http://schemas.microsoft.com/office/drawing/2014/main" id="{8431A4C2-B182-C80C-649F-3232492449C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FD85369-BC69-A890-E317-D7D241F7C595}"/>
              </a:ext>
            </a:extLst>
          </p:cNvPr>
          <p:cNvSpPr>
            <a:spLocks noGrp="1"/>
          </p:cNvSpPr>
          <p:nvPr>
            <p:ph type="sldNum" sz="quarter" idx="12"/>
          </p:nvPr>
        </p:nvSpPr>
        <p:spPr/>
        <p:txBody>
          <a:bodyPr/>
          <a:lstStyle/>
          <a:p>
            <a:fld id="{668CCB8A-0DE1-46AC-B27E-E196479DC7A7}" type="slidenum">
              <a:rPr lang="ar-SA" smtClean="0"/>
              <a:t>‹#›</a:t>
            </a:fld>
            <a:endParaRPr lang="ar-SA"/>
          </a:p>
        </p:txBody>
      </p:sp>
    </p:spTree>
    <p:extLst>
      <p:ext uri="{BB962C8B-B14F-4D97-AF65-F5344CB8AC3E}">
        <p14:creationId xmlns:p14="http://schemas.microsoft.com/office/powerpoint/2010/main" val="172012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66799093-8DEA-2C12-DED3-3CE946252175}"/>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8683C4E-1A7A-76C2-D342-C2AEEAB1430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E61D65-C0CD-6842-37B6-BC2F5587BE08}"/>
              </a:ext>
            </a:extLst>
          </p:cNvPr>
          <p:cNvSpPr>
            <a:spLocks noGrp="1"/>
          </p:cNvSpPr>
          <p:nvPr>
            <p:ph type="dt" sz="half" idx="10"/>
          </p:nvPr>
        </p:nvSpPr>
        <p:spPr/>
        <p:txBody>
          <a:bodyPr/>
          <a:lstStyle/>
          <a:p>
            <a:fld id="{EEB33545-2988-4BD2-9172-F83347BDCFCF}" type="datetimeFigureOut">
              <a:rPr lang="ar-SA" smtClean="0"/>
              <a:t>21/05/47</a:t>
            </a:fld>
            <a:endParaRPr lang="ar-SA"/>
          </a:p>
        </p:txBody>
      </p:sp>
      <p:sp>
        <p:nvSpPr>
          <p:cNvPr id="5" name="عنصر نائب للتذييل 4">
            <a:extLst>
              <a:ext uri="{FF2B5EF4-FFF2-40B4-BE49-F238E27FC236}">
                <a16:creationId xmlns:a16="http://schemas.microsoft.com/office/drawing/2014/main" id="{112D76A4-E594-948C-2BA5-AC4100113AC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00F2373-D7A3-769D-162B-4E8D8E377CC9}"/>
              </a:ext>
            </a:extLst>
          </p:cNvPr>
          <p:cNvSpPr>
            <a:spLocks noGrp="1"/>
          </p:cNvSpPr>
          <p:nvPr>
            <p:ph type="sldNum" sz="quarter" idx="12"/>
          </p:nvPr>
        </p:nvSpPr>
        <p:spPr/>
        <p:txBody>
          <a:bodyPr/>
          <a:lstStyle/>
          <a:p>
            <a:fld id="{668CCB8A-0DE1-46AC-B27E-E196479DC7A7}" type="slidenum">
              <a:rPr lang="ar-SA" smtClean="0"/>
              <a:t>‹#›</a:t>
            </a:fld>
            <a:endParaRPr lang="ar-SA"/>
          </a:p>
        </p:txBody>
      </p:sp>
    </p:spTree>
    <p:extLst>
      <p:ext uri="{BB962C8B-B14F-4D97-AF65-F5344CB8AC3E}">
        <p14:creationId xmlns:p14="http://schemas.microsoft.com/office/powerpoint/2010/main" val="182046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71B289-C500-70D2-CA17-484D790DD56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D55FB10-B3F5-CF8C-0F75-08D22564522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D4ECEF7-B138-4413-23DD-4E3FF9B109C0}"/>
              </a:ext>
            </a:extLst>
          </p:cNvPr>
          <p:cNvSpPr>
            <a:spLocks noGrp="1"/>
          </p:cNvSpPr>
          <p:nvPr>
            <p:ph type="dt" sz="half" idx="10"/>
          </p:nvPr>
        </p:nvSpPr>
        <p:spPr/>
        <p:txBody>
          <a:bodyPr/>
          <a:lstStyle/>
          <a:p>
            <a:fld id="{EEB33545-2988-4BD2-9172-F83347BDCFCF}" type="datetimeFigureOut">
              <a:rPr lang="ar-SA" smtClean="0"/>
              <a:t>21/05/47</a:t>
            </a:fld>
            <a:endParaRPr lang="ar-SA"/>
          </a:p>
        </p:txBody>
      </p:sp>
      <p:sp>
        <p:nvSpPr>
          <p:cNvPr id="5" name="عنصر نائب للتذييل 4">
            <a:extLst>
              <a:ext uri="{FF2B5EF4-FFF2-40B4-BE49-F238E27FC236}">
                <a16:creationId xmlns:a16="http://schemas.microsoft.com/office/drawing/2014/main" id="{CCD19C84-C592-2D30-C635-334CAD7BD23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FC8C16E-C0A7-B16C-7731-8E85A8F6B885}"/>
              </a:ext>
            </a:extLst>
          </p:cNvPr>
          <p:cNvSpPr>
            <a:spLocks noGrp="1"/>
          </p:cNvSpPr>
          <p:nvPr>
            <p:ph type="sldNum" sz="quarter" idx="12"/>
          </p:nvPr>
        </p:nvSpPr>
        <p:spPr/>
        <p:txBody>
          <a:bodyPr/>
          <a:lstStyle/>
          <a:p>
            <a:fld id="{668CCB8A-0DE1-46AC-B27E-E196479DC7A7}" type="slidenum">
              <a:rPr lang="ar-SA" smtClean="0"/>
              <a:t>‹#›</a:t>
            </a:fld>
            <a:endParaRPr lang="ar-SA"/>
          </a:p>
        </p:txBody>
      </p:sp>
    </p:spTree>
    <p:extLst>
      <p:ext uri="{BB962C8B-B14F-4D97-AF65-F5344CB8AC3E}">
        <p14:creationId xmlns:p14="http://schemas.microsoft.com/office/powerpoint/2010/main" val="221752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ECC877-5FCC-CC11-7E62-D9EDB0A43B0C}"/>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809C1FB-B6EB-D09E-F8B3-E2C2FD93F0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F2C767FE-A3E8-69C1-78D2-58F573315E31}"/>
              </a:ext>
            </a:extLst>
          </p:cNvPr>
          <p:cNvSpPr>
            <a:spLocks noGrp="1"/>
          </p:cNvSpPr>
          <p:nvPr>
            <p:ph type="dt" sz="half" idx="10"/>
          </p:nvPr>
        </p:nvSpPr>
        <p:spPr/>
        <p:txBody>
          <a:bodyPr/>
          <a:lstStyle/>
          <a:p>
            <a:fld id="{EEB33545-2988-4BD2-9172-F83347BDCFCF}" type="datetimeFigureOut">
              <a:rPr lang="ar-SA" smtClean="0"/>
              <a:t>21/05/47</a:t>
            </a:fld>
            <a:endParaRPr lang="ar-SA"/>
          </a:p>
        </p:txBody>
      </p:sp>
      <p:sp>
        <p:nvSpPr>
          <p:cNvPr id="5" name="عنصر نائب للتذييل 4">
            <a:extLst>
              <a:ext uri="{FF2B5EF4-FFF2-40B4-BE49-F238E27FC236}">
                <a16:creationId xmlns:a16="http://schemas.microsoft.com/office/drawing/2014/main" id="{63F57BEA-7B46-B7C9-DAB1-552D56C99C9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3DD3BA6-147D-2F35-0470-94BF7613A8CE}"/>
              </a:ext>
            </a:extLst>
          </p:cNvPr>
          <p:cNvSpPr>
            <a:spLocks noGrp="1"/>
          </p:cNvSpPr>
          <p:nvPr>
            <p:ph type="sldNum" sz="quarter" idx="12"/>
          </p:nvPr>
        </p:nvSpPr>
        <p:spPr/>
        <p:txBody>
          <a:bodyPr/>
          <a:lstStyle/>
          <a:p>
            <a:fld id="{668CCB8A-0DE1-46AC-B27E-E196479DC7A7}" type="slidenum">
              <a:rPr lang="ar-SA" smtClean="0"/>
              <a:t>‹#›</a:t>
            </a:fld>
            <a:endParaRPr lang="ar-SA"/>
          </a:p>
        </p:txBody>
      </p:sp>
    </p:spTree>
    <p:extLst>
      <p:ext uri="{BB962C8B-B14F-4D97-AF65-F5344CB8AC3E}">
        <p14:creationId xmlns:p14="http://schemas.microsoft.com/office/powerpoint/2010/main" val="29404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B0C0FD-3D19-B1E6-E2BE-253928FEC8B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BDED460-0C74-D242-4905-4E6957321C2E}"/>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EEE9F869-3D14-DBCC-AD2A-3239CB7C5FA6}"/>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D9BC7790-F331-734C-1B67-B98C40B813FA}"/>
              </a:ext>
            </a:extLst>
          </p:cNvPr>
          <p:cNvSpPr>
            <a:spLocks noGrp="1"/>
          </p:cNvSpPr>
          <p:nvPr>
            <p:ph type="dt" sz="half" idx="10"/>
          </p:nvPr>
        </p:nvSpPr>
        <p:spPr/>
        <p:txBody>
          <a:bodyPr/>
          <a:lstStyle/>
          <a:p>
            <a:fld id="{EEB33545-2988-4BD2-9172-F83347BDCFCF}" type="datetimeFigureOut">
              <a:rPr lang="ar-SA" smtClean="0"/>
              <a:t>21/05/47</a:t>
            </a:fld>
            <a:endParaRPr lang="ar-SA"/>
          </a:p>
        </p:txBody>
      </p:sp>
      <p:sp>
        <p:nvSpPr>
          <p:cNvPr id="6" name="عنصر نائب للتذييل 5">
            <a:extLst>
              <a:ext uri="{FF2B5EF4-FFF2-40B4-BE49-F238E27FC236}">
                <a16:creationId xmlns:a16="http://schemas.microsoft.com/office/drawing/2014/main" id="{F915FCD4-93C2-BB75-2416-28B46AACB81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0B3CD63-0AD1-BE27-D768-A2918D268477}"/>
              </a:ext>
            </a:extLst>
          </p:cNvPr>
          <p:cNvSpPr>
            <a:spLocks noGrp="1"/>
          </p:cNvSpPr>
          <p:nvPr>
            <p:ph type="sldNum" sz="quarter" idx="12"/>
          </p:nvPr>
        </p:nvSpPr>
        <p:spPr/>
        <p:txBody>
          <a:bodyPr/>
          <a:lstStyle/>
          <a:p>
            <a:fld id="{668CCB8A-0DE1-46AC-B27E-E196479DC7A7}" type="slidenum">
              <a:rPr lang="ar-SA" smtClean="0"/>
              <a:t>‹#›</a:t>
            </a:fld>
            <a:endParaRPr lang="ar-SA"/>
          </a:p>
        </p:txBody>
      </p:sp>
    </p:spTree>
    <p:extLst>
      <p:ext uri="{BB962C8B-B14F-4D97-AF65-F5344CB8AC3E}">
        <p14:creationId xmlns:p14="http://schemas.microsoft.com/office/powerpoint/2010/main" val="358874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8FC2ED4-A3FA-A959-CA1B-7412C1479BB3}"/>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7FDF6A0-685D-96F1-5D16-BD5C67D813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47A7CCA-159B-7235-6483-0CA14C29EAC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606D5F6A-2D48-4F8D-F2D5-A97B8F39E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63C7EAFB-F628-6DBC-9A4D-5AE3B56AEFA1}"/>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4B88DF2F-D77B-40A2-FC08-46321C0D8B35}"/>
              </a:ext>
            </a:extLst>
          </p:cNvPr>
          <p:cNvSpPr>
            <a:spLocks noGrp="1"/>
          </p:cNvSpPr>
          <p:nvPr>
            <p:ph type="dt" sz="half" idx="10"/>
          </p:nvPr>
        </p:nvSpPr>
        <p:spPr/>
        <p:txBody>
          <a:bodyPr/>
          <a:lstStyle/>
          <a:p>
            <a:fld id="{EEB33545-2988-4BD2-9172-F83347BDCFCF}" type="datetimeFigureOut">
              <a:rPr lang="ar-SA" smtClean="0"/>
              <a:t>21/05/47</a:t>
            </a:fld>
            <a:endParaRPr lang="ar-SA"/>
          </a:p>
        </p:txBody>
      </p:sp>
      <p:sp>
        <p:nvSpPr>
          <p:cNvPr id="8" name="عنصر نائب للتذييل 7">
            <a:extLst>
              <a:ext uri="{FF2B5EF4-FFF2-40B4-BE49-F238E27FC236}">
                <a16:creationId xmlns:a16="http://schemas.microsoft.com/office/drawing/2014/main" id="{DBE64D0F-BF19-849B-823A-9364173119E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6C02A18D-C11A-5C72-6210-E4A7D73CEE6E}"/>
              </a:ext>
            </a:extLst>
          </p:cNvPr>
          <p:cNvSpPr>
            <a:spLocks noGrp="1"/>
          </p:cNvSpPr>
          <p:nvPr>
            <p:ph type="sldNum" sz="quarter" idx="12"/>
          </p:nvPr>
        </p:nvSpPr>
        <p:spPr/>
        <p:txBody>
          <a:bodyPr/>
          <a:lstStyle/>
          <a:p>
            <a:fld id="{668CCB8A-0DE1-46AC-B27E-E196479DC7A7}" type="slidenum">
              <a:rPr lang="ar-SA" smtClean="0"/>
              <a:t>‹#›</a:t>
            </a:fld>
            <a:endParaRPr lang="ar-SA"/>
          </a:p>
        </p:txBody>
      </p:sp>
    </p:spTree>
    <p:extLst>
      <p:ext uri="{BB962C8B-B14F-4D97-AF65-F5344CB8AC3E}">
        <p14:creationId xmlns:p14="http://schemas.microsoft.com/office/powerpoint/2010/main" val="35906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7AB36C-A7E3-73CC-ABD9-EE13FF9A98F0}"/>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209E77AF-1532-565E-1973-3DCF846B7016}"/>
              </a:ext>
            </a:extLst>
          </p:cNvPr>
          <p:cNvSpPr>
            <a:spLocks noGrp="1"/>
          </p:cNvSpPr>
          <p:nvPr>
            <p:ph type="dt" sz="half" idx="10"/>
          </p:nvPr>
        </p:nvSpPr>
        <p:spPr/>
        <p:txBody>
          <a:bodyPr/>
          <a:lstStyle/>
          <a:p>
            <a:fld id="{EEB33545-2988-4BD2-9172-F83347BDCFCF}" type="datetimeFigureOut">
              <a:rPr lang="ar-SA" smtClean="0"/>
              <a:t>21/05/47</a:t>
            </a:fld>
            <a:endParaRPr lang="ar-SA"/>
          </a:p>
        </p:txBody>
      </p:sp>
      <p:sp>
        <p:nvSpPr>
          <p:cNvPr id="4" name="عنصر نائب للتذييل 3">
            <a:extLst>
              <a:ext uri="{FF2B5EF4-FFF2-40B4-BE49-F238E27FC236}">
                <a16:creationId xmlns:a16="http://schemas.microsoft.com/office/drawing/2014/main" id="{6E525E52-3AC3-9277-2932-A54B43F6658A}"/>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933721A4-87FF-858A-1379-DDA372CB628C}"/>
              </a:ext>
            </a:extLst>
          </p:cNvPr>
          <p:cNvSpPr>
            <a:spLocks noGrp="1"/>
          </p:cNvSpPr>
          <p:nvPr>
            <p:ph type="sldNum" sz="quarter" idx="12"/>
          </p:nvPr>
        </p:nvSpPr>
        <p:spPr/>
        <p:txBody>
          <a:bodyPr/>
          <a:lstStyle/>
          <a:p>
            <a:fld id="{668CCB8A-0DE1-46AC-B27E-E196479DC7A7}" type="slidenum">
              <a:rPr lang="ar-SA" smtClean="0"/>
              <a:t>‹#›</a:t>
            </a:fld>
            <a:endParaRPr lang="ar-SA"/>
          </a:p>
        </p:txBody>
      </p:sp>
    </p:spTree>
    <p:extLst>
      <p:ext uri="{BB962C8B-B14F-4D97-AF65-F5344CB8AC3E}">
        <p14:creationId xmlns:p14="http://schemas.microsoft.com/office/powerpoint/2010/main" val="155175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0AFEAEE-A3B2-61A2-5088-D49AD05B3FB7}"/>
              </a:ext>
            </a:extLst>
          </p:cNvPr>
          <p:cNvSpPr>
            <a:spLocks noGrp="1"/>
          </p:cNvSpPr>
          <p:nvPr>
            <p:ph type="dt" sz="half" idx="10"/>
          </p:nvPr>
        </p:nvSpPr>
        <p:spPr/>
        <p:txBody>
          <a:bodyPr/>
          <a:lstStyle/>
          <a:p>
            <a:fld id="{EEB33545-2988-4BD2-9172-F83347BDCFCF}" type="datetimeFigureOut">
              <a:rPr lang="ar-SA" smtClean="0"/>
              <a:t>21/05/47</a:t>
            </a:fld>
            <a:endParaRPr lang="ar-SA"/>
          </a:p>
        </p:txBody>
      </p:sp>
      <p:sp>
        <p:nvSpPr>
          <p:cNvPr id="3" name="عنصر نائب للتذييل 2">
            <a:extLst>
              <a:ext uri="{FF2B5EF4-FFF2-40B4-BE49-F238E27FC236}">
                <a16:creationId xmlns:a16="http://schemas.microsoft.com/office/drawing/2014/main" id="{BA3E9289-1AB3-5E10-3D33-D30AB9AF4C80}"/>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1C467C0E-2A26-0B57-D561-FBC9C53700BA}"/>
              </a:ext>
            </a:extLst>
          </p:cNvPr>
          <p:cNvSpPr>
            <a:spLocks noGrp="1"/>
          </p:cNvSpPr>
          <p:nvPr>
            <p:ph type="sldNum" sz="quarter" idx="12"/>
          </p:nvPr>
        </p:nvSpPr>
        <p:spPr/>
        <p:txBody>
          <a:bodyPr/>
          <a:lstStyle/>
          <a:p>
            <a:fld id="{668CCB8A-0DE1-46AC-B27E-E196479DC7A7}" type="slidenum">
              <a:rPr lang="ar-SA" smtClean="0"/>
              <a:t>‹#›</a:t>
            </a:fld>
            <a:endParaRPr lang="ar-SA"/>
          </a:p>
        </p:txBody>
      </p:sp>
    </p:spTree>
    <p:extLst>
      <p:ext uri="{BB962C8B-B14F-4D97-AF65-F5344CB8AC3E}">
        <p14:creationId xmlns:p14="http://schemas.microsoft.com/office/powerpoint/2010/main" val="17448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0A62C5-068E-AB35-965E-973AAFF4F12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4F57E30-CBE5-96C1-447D-A9A75DE45B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8039EF0B-74EB-2F90-4566-37A4AD514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C02D25E-0A44-E79D-5243-1412D508D052}"/>
              </a:ext>
            </a:extLst>
          </p:cNvPr>
          <p:cNvSpPr>
            <a:spLocks noGrp="1"/>
          </p:cNvSpPr>
          <p:nvPr>
            <p:ph type="dt" sz="half" idx="10"/>
          </p:nvPr>
        </p:nvSpPr>
        <p:spPr/>
        <p:txBody>
          <a:bodyPr/>
          <a:lstStyle/>
          <a:p>
            <a:fld id="{EEB33545-2988-4BD2-9172-F83347BDCFCF}" type="datetimeFigureOut">
              <a:rPr lang="ar-SA" smtClean="0"/>
              <a:t>21/05/47</a:t>
            </a:fld>
            <a:endParaRPr lang="ar-SA"/>
          </a:p>
        </p:txBody>
      </p:sp>
      <p:sp>
        <p:nvSpPr>
          <p:cNvPr id="6" name="عنصر نائب للتذييل 5">
            <a:extLst>
              <a:ext uri="{FF2B5EF4-FFF2-40B4-BE49-F238E27FC236}">
                <a16:creationId xmlns:a16="http://schemas.microsoft.com/office/drawing/2014/main" id="{3F67DC75-007D-BFA3-0F0B-44B9C830518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EF2A8D9-8D5C-1EAA-3E53-35449CC8EB28}"/>
              </a:ext>
            </a:extLst>
          </p:cNvPr>
          <p:cNvSpPr>
            <a:spLocks noGrp="1"/>
          </p:cNvSpPr>
          <p:nvPr>
            <p:ph type="sldNum" sz="quarter" idx="12"/>
          </p:nvPr>
        </p:nvSpPr>
        <p:spPr/>
        <p:txBody>
          <a:bodyPr/>
          <a:lstStyle/>
          <a:p>
            <a:fld id="{668CCB8A-0DE1-46AC-B27E-E196479DC7A7}" type="slidenum">
              <a:rPr lang="ar-SA" smtClean="0"/>
              <a:t>‹#›</a:t>
            </a:fld>
            <a:endParaRPr lang="ar-SA"/>
          </a:p>
        </p:txBody>
      </p:sp>
    </p:spTree>
    <p:extLst>
      <p:ext uri="{BB962C8B-B14F-4D97-AF65-F5344CB8AC3E}">
        <p14:creationId xmlns:p14="http://schemas.microsoft.com/office/powerpoint/2010/main" val="158007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3FAAEF9-3EDF-72C4-7040-B2D8520D2BAC}"/>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590D5B7-8DF1-8A6B-EE30-8058F468A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F7EB93F4-A413-EAA7-EA64-4DC071228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4C57E65-DB6C-C68B-17A2-B3B3128A70CF}"/>
              </a:ext>
            </a:extLst>
          </p:cNvPr>
          <p:cNvSpPr>
            <a:spLocks noGrp="1"/>
          </p:cNvSpPr>
          <p:nvPr>
            <p:ph type="dt" sz="half" idx="10"/>
          </p:nvPr>
        </p:nvSpPr>
        <p:spPr/>
        <p:txBody>
          <a:bodyPr/>
          <a:lstStyle/>
          <a:p>
            <a:fld id="{EEB33545-2988-4BD2-9172-F83347BDCFCF}" type="datetimeFigureOut">
              <a:rPr lang="ar-SA" smtClean="0"/>
              <a:t>21/05/47</a:t>
            </a:fld>
            <a:endParaRPr lang="ar-SA"/>
          </a:p>
        </p:txBody>
      </p:sp>
      <p:sp>
        <p:nvSpPr>
          <p:cNvPr id="6" name="عنصر نائب للتذييل 5">
            <a:extLst>
              <a:ext uri="{FF2B5EF4-FFF2-40B4-BE49-F238E27FC236}">
                <a16:creationId xmlns:a16="http://schemas.microsoft.com/office/drawing/2014/main" id="{467AAE3D-8736-CB60-6137-9B7B2E43289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C42B6EE-14A4-47C9-F93B-319E3E153848}"/>
              </a:ext>
            </a:extLst>
          </p:cNvPr>
          <p:cNvSpPr>
            <a:spLocks noGrp="1"/>
          </p:cNvSpPr>
          <p:nvPr>
            <p:ph type="sldNum" sz="quarter" idx="12"/>
          </p:nvPr>
        </p:nvSpPr>
        <p:spPr/>
        <p:txBody>
          <a:bodyPr/>
          <a:lstStyle/>
          <a:p>
            <a:fld id="{668CCB8A-0DE1-46AC-B27E-E196479DC7A7}" type="slidenum">
              <a:rPr lang="ar-SA" smtClean="0"/>
              <a:t>‹#›</a:t>
            </a:fld>
            <a:endParaRPr lang="ar-SA"/>
          </a:p>
        </p:txBody>
      </p:sp>
    </p:spTree>
    <p:extLst>
      <p:ext uri="{BB962C8B-B14F-4D97-AF65-F5344CB8AC3E}">
        <p14:creationId xmlns:p14="http://schemas.microsoft.com/office/powerpoint/2010/main" val="138096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196067B0-210A-8BE0-6C5E-3EC30DB0B72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37210AC-D181-8B53-0703-FD7E3D01934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0CECB9D-9F22-C14F-0969-BF7A3730AB0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EEB33545-2988-4BD2-9172-F83347BDCFCF}" type="datetimeFigureOut">
              <a:rPr lang="ar-SA" smtClean="0"/>
              <a:t>21/05/47</a:t>
            </a:fld>
            <a:endParaRPr lang="ar-SA"/>
          </a:p>
        </p:txBody>
      </p:sp>
      <p:sp>
        <p:nvSpPr>
          <p:cNvPr id="5" name="عنصر نائب للتذييل 4">
            <a:extLst>
              <a:ext uri="{FF2B5EF4-FFF2-40B4-BE49-F238E27FC236}">
                <a16:creationId xmlns:a16="http://schemas.microsoft.com/office/drawing/2014/main" id="{4272AD0D-2835-DD39-A736-68BB441AE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B2351A84-1774-A323-FD0B-CB29E288223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668CCB8A-0DE1-46AC-B27E-E196479DC7A7}" type="slidenum">
              <a:rPr lang="ar-SA" smtClean="0"/>
              <a:t>‹#›</a:t>
            </a:fld>
            <a:endParaRPr lang="ar-SA"/>
          </a:p>
        </p:txBody>
      </p:sp>
    </p:spTree>
    <p:extLst>
      <p:ext uri="{BB962C8B-B14F-4D97-AF65-F5344CB8AC3E}">
        <p14:creationId xmlns:p14="http://schemas.microsoft.com/office/powerpoint/2010/main" val="15547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06D3A055-3FFC-45FE-A642-0C269D42BF56}"/>
              </a:ext>
            </a:extLst>
          </p:cNvPr>
          <p:cNvSpPr txBox="1"/>
          <p:nvPr/>
        </p:nvSpPr>
        <p:spPr>
          <a:xfrm>
            <a:off x="9142862" y="146006"/>
            <a:ext cx="2964589" cy="1477328"/>
          </a:xfrm>
          <a:prstGeom prst="rect">
            <a:avLst/>
          </a:prstGeom>
          <a:solidFill>
            <a:srgbClr val="C8ADD7"/>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3F3F3F"/>
                </a:solidFill>
                <a:effectLst/>
                <a:uLnTx/>
                <a:uFillTx/>
                <a:latin typeface="Lato"/>
                <a:ea typeface="+mn-ea"/>
                <a:cs typeface="Arial" panose="020B0604020202020204" pitchFamily="34" charset="0"/>
              </a:rPr>
              <a:t>المملكة العربية السعودية </a:t>
            </a:r>
            <a:br>
              <a:rPr kumimoji="0" lang="ar-SA" sz="1800" b="1" i="0" u="none" strike="noStrike" kern="1200" cap="none" spc="0" normalizeH="0" baseline="0" noProof="0" dirty="0">
                <a:ln>
                  <a:noFill/>
                </a:ln>
                <a:solidFill>
                  <a:srgbClr val="3F3F3F"/>
                </a:solidFill>
                <a:effectLst/>
                <a:uLnTx/>
                <a:uFillTx/>
                <a:latin typeface="Lato"/>
                <a:ea typeface="+mn-ea"/>
                <a:cs typeface="Arial" panose="020B0604020202020204" pitchFamily="34" charset="0"/>
              </a:rPr>
            </a:br>
            <a:r>
              <a:rPr kumimoji="0" lang="ar-SA" sz="1800" b="1" i="0" u="none" strike="noStrike" kern="1200" cap="none" spc="0" normalizeH="0" baseline="0" noProof="0" dirty="0">
                <a:ln>
                  <a:noFill/>
                </a:ln>
                <a:solidFill>
                  <a:srgbClr val="3F3F3F"/>
                </a:solidFill>
                <a:effectLst/>
                <a:uLnTx/>
                <a:uFillTx/>
                <a:latin typeface="Lato"/>
                <a:ea typeface="+mn-ea"/>
                <a:cs typeface="Arial" panose="020B0604020202020204" pitchFamily="34" charset="0"/>
              </a:rPr>
              <a:t>وزارة التعليم </a:t>
            </a:r>
            <a:br>
              <a:rPr kumimoji="0" lang="ar-SA" sz="1800" b="1" i="0" u="none" strike="noStrike" kern="1200" cap="none" spc="0" normalizeH="0" baseline="0" noProof="0" dirty="0">
                <a:ln>
                  <a:noFill/>
                </a:ln>
                <a:solidFill>
                  <a:srgbClr val="3F3F3F"/>
                </a:solidFill>
                <a:effectLst/>
                <a:uLnTx/>
                <a:uFillTx/>
                <a:latin typeface="Lato"/>
                <a:ea typeface="+mn-ea"/>
                <a:cs typeface="Arial" panose="020B0604020202020204" pitchFamily="34" charset="0"/>
              </a:rPr>
            </a:br>
            <a:r>
              <a:rPr kumimoji="0" lang="ar-SA" sz="1800" b="1" i="0" u="none" strike="noStrike" kern="1200" cap="none" spc="0" normalizeH="0" baseline="0" noProof="0" dirty="0">
                <a:ln>
                  <a:noFill/>
                </a:ln>
                <a:solidFill>
                  <a:srgbClr val="3F3F3F"/>
                </a:solidFill>
                <a:effectLst/>
                <a:uLnTx/>
                <a:uFillTx/>
                <a:latin typeface="Lato"/>
                <a:ea typeface="+mn-ea"/>
                <a:cs typeface="Arial" panose="020B0604020202020204" pitchFamily="34" charset="0"/>
              </a:rPr>
              <a:t>الإدارة العامة للتعليم بمنطقة المدينة المنورة</a:t>
            </a:r>
            <a:br>
              <a:rPr kumimoji="0" lang="ar-SA" sz="1800" b="1" i="0" u="none" strike="noStrike" kern="1200" cap="none" spc="0" normalizeH="0" baseline="0" noProof="0" dirty="0">
                <a:ln>
                  <a:noFill/>
                </a:ln>
                <a:solidFill>
                  <a:srgbClr val="3F3F3F"/>
                </a:solidFill>
                <a:effectLst/>
                <a:uLnTx/>
                <a:uFillTx/>
                <a:latin typeface="Lato"/>
                <a:ea typeface="+mn-ea"/>
                <a:cs typeface="Arial" panose="020B0604020202020204" pitchFamily="34" charset="0"/>
              </a:rPr>
            </a:br>
            <a:r>
              <a:rPr lang="ar-SA" b="1" dirty="0">
                <a:solidFill>
                  <a:srgbClr val="3F3F3F"/>
                </a:solidFill>
                <a:latin typeface="Lato"/>
                <a:cs typeface="Arial" panose="020B0604020202020204" pitchFamily="34" charset="0"/>
              </a:rPr>
              <a:t>قسم الإشراف ــ فطاع العقيق وقباء</a:t>
            </a:r>
            <a:endParaRPr kumimoji="0" lang="ar-SA" sz="1800" b="1" i="0" u="none" strike="noStrike" kern="1200" cap="none" spc="0" normalizeH="0" baseline="0" noProof="0" dirty="0">
              <a:ln>
                <a:noFill/>
              </a:ln>
              <a:solidFill>
                <a:srgbClr val="3F3F3F"/>
              </a:solidFill>
              <a:effectLst/>
              <a:uLnTx/>
              <a:uFillTx/>
              <a:latin typeface="Lato"/>
              <a:ea typeface="+mn-ea"/>
              <a:cs typeface="Arial" panose="020B0604020202020204" pitchFamily="34" charset="0"/>
            </a:endParaRPr>
          </a:p>
        </p:txBody>
      </p:sp>
      <p:pic>
        <p:nvPicPr>
          <p:cNvPr id="6" name="صورة 5" descr="صورة تحتوي على كوب, منضدة, جالس, وعاء&#10;&#10;تم إنشاء الوصف تلقائياً">
            <a:extLst>
              <a:ext uri="{FF2B5EF4-FFF2-40B4-BE49-F238E27FC236}">
                <a16:creationId xmlns:a16="http://schemas.microsoft.com/office/drawing/2014/main" id="{E0B47D40-8A2D-479F-AF4A-2FEC8B0BE52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9842" y="1612796"/>
            <a:ext cx="10352316" cy="3038982"/>
          </a:xfrm>
          <a:prstGeom prst="rect">
            <a:avLst/>
          </a:prstGeom>
        </p:spPr>
      </p:pic>
      <p:pic>
        <p:nvPicPr>
          <p:cNvPr id="7" name="صورة 6">
            <a:extLst>
              <a:ext uri="{FF2B5EF4-FFF2-40B4-BE49-F238E27FC236}">
                <a16:creationId xmlns:a16="http://schemas.microsoft.com/office/drawing/2014/main" id="{FCCD8108-E620-4652-ABB0-D3790552C13B}"/>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72755" y="2201697"/>
            <a:ext cx="6561946" cy="1541875"/>
          </a:xfrm>
          <a:prstGeom prst="rect">
            <a:avLst/>
          </a:prstGeom>
          <a:solidFill>
            <a:schemeClr val="bg2"/>
          </a:solidFill>
        </p:spPr>
      </p:pic>
      <p:sp>
        <p:nvSpPr>
          <p:cNvPr id="12" name="文本框 10">
            <a:extLst>
              <a:ext uri="{FF2B5EF4-FFF2-40B4-BE49-F238E27FC236}">
                <a16:creationId xmlns:a16="http://schemas.microsoft.com/office/drawing/2014/main" id="{F3A84ECA-7408-4889-9998-525406563E9D}"/>
              </a:ext>
            </a:extLst>
          </p:cNvPr>
          <p:cNvSpPr txBox="1"/>
          <p:nvPr/>
        </p:nvSpPr>
        <p:spPr>
          <a:xfrm>
            <a:off x="3287410" y="2330398"/>
            <a:ext cx="5574485" cy="1343958"/>
          </a:xfrm>
          <a:prstGeom prst="rect">
            <a:avLst/>
          </a:prstGeom>
          <a:solidFill>
            <a:schemeClr val="bg1"/>
          </a:solidFill>
        </p:spPr>
        <p:txBody>
          <a:bodyPr vert="horz" wrap="square" rtlCol="0">
            <a:spAutoFit/>
          </a:bodyPr>
          <a:lstStyle/>
          <a:p>
            <a:pPr marL="0" marR="0" lvl="0" indent="0"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4000" b="1" dirty="0">
                <a:cs typeface="Akhbar MT" pitchFamily="2" charset="-78"/>
              </a:rPr>
              <a:t>مبادرة: تعزيز نواتج التعلم الأساسية</a:t>
            </a:r>
          </a:p>
          <a:p>
            <a:pPr marL="0" marR="0" lvl="0" indent="0"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3200" dirty="0">
                <a:cs typeface="Akhbar MT" pitchFamily="2" charset="-78"/>
              </a:rPr>
              <a:t>شعار:(أقرأ بوعي، أحسب بدقة، أكتشف بفضول)</a:t>
            </a:r>
            <a:r>
              <a:rPr lang="ar-SA" sz="4000" dirty="0"/>
              <a:t> </a:t>
            </a:r>
            <a:endParaRPr kumimoji="0" lang="ar-SA" sz="4000" b="1" i="0" u="none" strike="noStrike" kern="1200" cap="none" spc="0" normalizeH="0" baseline="0" noProof="0" dirty="0">
              <a:ln>
                <a:noFill/>
              </a:ln>
              <a:solidFill>
                <a:schemeClr val="accent1">
                  <a:lumMod val="75000"/>
                </a:schemeClr>
              </a:solidFill>
              <a:effectLst/>
              <a:uLnTx/>
              <a:uFillTx/>
              <a:latin typeface="Traditional Arabic" panose="02020603050405020304" pitchFamily="18" charset="-78"/>
              <a:cs typeface="Traditional Arabic" panose="02020603050405020304" pitchFamily="18" charset="-78"/>
            </a:endParaRPr>
          </a:p>
        </p:txBody>
      </p:sp>
      <p:pic>
        <p:nvPicPr>
          <p:cNvPr id="14" name="صورة 13">
            <a:extLst>
              <a:ext uri="{FF2B5EF4-FFF2-40B4-BE49-F238E27FC236}">
                <a16:creationId xmlns:a16="http://schemas.microsoft.com/office/drawing/2014/main" id="{2C03245E-4A0E-42EA-A118-C055479777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22" y="146006"/>
            <a:ext cx="3027033" cy="1477327"/>
          </a:xfrm>
          <a:prstGeom prst="rect">
            <a:avLst/>
          </a:prstGeom>
          <a:solidFill>
            <a:srgbClr val="C8ADD7"/>
          </a:solidFill>
        </p:spPr>
      </p:pic>
      <p:sp>
        <p:nvSpPr>
          <p:cNvPr id="16" name="مربع نص 15">
            <a:extLst>
              <a:ext uri="{FF2B5EF4-FFF2-40B4-BE49-F238E27FC236}">
                <a16:creationId xmlns:a16="http://schemas.microsoft.com/office/drawing/2014/main" id="{D56600D2-D3AC-48EF-84DD-C1DDE62DB585}"/>
              </a:ext>
            </a:extLst>
          </p:cNvPr>
          <p:cNvSpPr txBox="1"/>
          <p:nvPr/>
        </p:nvSpPr>
        <p:spPr>
          <a:xfrm>
            <a:off x="3049138" y="5287896"/>
            <a:ext cx="6093724" cy="1106970"/>
          </a:xfrm>
          <a:prstGeom prst="rect">
            <a:avLst/>
          </a:prstGeom>
          <a:noFill/>
        </p:spPr>
        <p:txBody>
          <a:bodyPr wrap="square">
            <a:spAutoFit/>
          </a:body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3600" b="1" dirty="0">
                <a:solidFill>
                  <a:schemeClr val="accent5">
                    <a:lumMod val="75000"/>
                  </a:schemeClr>
                </a:solidFill>
                <a:latin typeface="Traditional Arabic" panose="02020603050405020304" pitchFamily="18" charset="-78"/>
                <a:cs typeface="Traditional Arabic" panose="02020603050405020304" pitchFamily="18" charset="-78"/>
              </a:rPr>
              <a:t>مالك المبادرة</a:t>
            </a:r>
            <a:endParaRPr kumimoji="0" lang="ar-SA" sz="3600" b="1" i="0" u="none" strike="noStrike" kern="1200" cap="none" spc="0" normalizeH="0" baseline="0" noProof="0" dirty="0">
              <a:ln>
                <a:noFill/>
              </a:ln>
              <a:solidFill>
                <a:schemeClr val="accent5">
                  <a:lumMod val="75000"/>
                </a:schemeClr>
              </a:solidFill>
              <a:effectLst/>
              <a:uLnTx/>
              <a:uFillTx/>
              <a:latin typeface="Traditional Arabic" panose="02020603050405020304" pitchFamily="18" charset="-78"/>
              <a:cs typeface="Traditional Arabic" panose="02020603050405020304" pitchFamily="18" charset="-78"/>
            </a:endParaRP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مشرف دعم التميز د. فيصل عطالله الصاعدي</a:t>
            </a:r>
          </a:p>
        </p:txBody>
      </p:sp>
      <p:sp>
        <p:nvSpPr>
          <p:cNvPr id="2" name="مربع نص 1">
            <a:extLst>
              <a:ext uri="{FF2B5EF4-FFF2-40B4-BE49-F238E27FC236}">
                <a16:creationId xmlns:a16="http://schemas.microsoft.com/office/drawing/2014/main" id="{9EE29790-2C0D-55EC-01A6-66263E80F0EB}"/>
              </a:ext>
            </a:extLst>
          </p:cNvPr>
          <p:cNvSpPr txBox="1"/>
          <p:nvPr/>
        </p:nvSpPr>
        <p:spPr>
          <a:xfrm>
            <a:off x="5820622" y="3268490"/>
            <a:ext cx="272061" cy="677108"/>
          </a:xfrm>
          <a:prstGeom prst="rect">
            <a:avLst/>
          </a:prstGeom>
          <a:noFill/>
        </p:spPr>
        <p:txBody>
          <a:bodyPr wrap="none" rtlCol="1">
            <a:spAutoFit/>
          </a:bodyPr>
          <a:lstStyle/>
          <a:p>
            <a:pPr algn="ctr"/>
            <a:endParaRPr lang="ar-SA" sz="2000" b="1" dirty="0">
              <a:cs typeface="Akhbar MT" pitchFamily="2" charset="-78"/>
            </a:endParaRPr>
          </a:p>
          <a:p>
            <a:endParaRPr lang="ar-SA" dirty="0"/>
          </a:p>
        </p:txBody>
      </p:sp>
      <p:sp>
        <p:nvSpPr>
          <p:cNvPr id="4" name="مربع نص 3">
            <a:extLst>
              <a:ext uri="{FF2B5EF4-FFF2-40B4-BE49-F238E27FC236}">
                <a16:creationId xmlns:a16="http://schemas.microsoft.com/office/drawing/2014/main" id="{A55BC3B4-BD05-17E5-1421-9A63389D7ABA}"/>
              </a:ext>
            </a:extLst>
          </p:cNvPr>
          <p:cNvSpPr txBox="1"/>
          <p:nvPr/>
        </p:nvSpPr>
        <p:spPr>
          <a:xfrm>
            <a:off x="3929975" y="4270442"/>
            <a:ext cx="4095344" cy="1077218"/>
          </a:xfrm>
          <a:prstGeom prst="rect">
            <a:avLst/>
          </a:prstGeom>
          <a:noFill/>
        </p:spPr>
        <p:txBody>
          <a:bodyPr wrap="square" rtlCol="1">
            <a:spAutoFit/>
          </a:bodyPr>
          <a:lstStyle/>
          <a:p>
            <a:pPr algn="ctr"/>
            <a:r>
              <a:rPr lang="ar-SA" sz="3200" b="1" dirty="0">
                <a:latin typeface="Traditional Arabic" panose="02020603050405020304" pitchFamily="18" charset="-78"/>
                <a:cs typeface="Traditional Arabic" panose="02020603050405020304" pitchFamily="18" charset="-78"/>
              </a:rPr>
              <a:t>الجهة المالكة للمبادرة</a:t>
            </a:r>
          </a:p>
          <a:p>
            <a:pPr algn="ctr"/>
            <a:r>
              <a:rPr lang="ar-SA" sz="3200" b="1" dirty="0">
                <a:latin typeface="Traditional Arabic" panose="02020603050405020304" pitchFamily="18" charset="-78"/>
                <a:cs typeface="Traditional Arabic" panose="02020603050405020304" pitchFamily="18" charset="-78"/>
              </a:rPr>
              <a:t>مدرسة:.........................</a:t>
            </a:r>
          </a:p>
        </p:txBody>
      </p:sp>
    </p:spTree>
    <p:extLst>
      <p:ext uri="{BB962C8B-B14F-4D97-AF65-F5344CB8AC3E}">
        <p14:creationId xmlns:p14="http://schemas.microsoft.com/office/powerpoint/2010/main" val="4287434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2B882-895E-2B08-3A7C-83FA5A7CE211}"/>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C44CEEBE-7A31-BA31-946D-A23BE040364E}"/>
              </a:ext>
            </a:extLst>
          </p:cNvPr>
          <p:cNvSpPr/>
          <p:nvPr/>
        </p:nvSpPr>
        <p:spPr>
          <a:xfrm>
            <a:off x="7986409" y="97274"/>
            <a:ext cx="3968886" cy="758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latin typeface="Traditional Arabic" panose="02020603050405020304" pitchFamily="18" charset="-78"/>
                <a:cs typeface="Traditional Arabic" panose="02020603050405020304" pitchFamily="18" charset="-78"/>
              </a:rPr>
              <a:t>سابعا:  الخطة التنفيذية والبرنامج الزمني (4)</a:t>
            </a:r>
            <a:endParaRPr lang="ar-SA" sz="2400" b="1" dirty="0"/>
          </a:p>
        </p:txBody>
      </p:sp>
      <p:graphicFrame>
        <p:nvGraphicFramePr>
          <p:cNvPr id="5" name="جدول 4">
            <a:extLst>
              <a:ext uri="{FF2B5EF4-FFF2-40B4-BE49-F238E27FC236}">
                <a16:creationId xmlns:a16="http://schemas.microsoft.com/office/drawing/2014/main" id="{0A75B728-39E6-C3DF-7A45-416AA0BFB2E5}"/>
              </a:ext>
            </a:extLst>
          </p:cNvPr>
          <p:cNvGraphicFramePr>
            <a:graphicFrameLocks noGrp="1"/>
          </p:cNvGraphicFramePr>
          <p:nvPr>
            <p:extLst>
              <p:ext uri="{D42A27DB-BD31-4B8C-83A1-F6EECF244321}">
                <p14:modId xmlns:p14="http://schemas.microsoft.com/office/powerpoint/2010/main" val="2714993273"/>
              </p:ext>
            </p:extLst>
          </p:nvPr>
        </p:nvGraphicFramePr>
        <p:xfrm>
          <a:off x="116732" y="986021"/>
          <a:ext cx="11940169" cy="5866698"/>
        </p:xfrm>
        <a:graphic>
          <a:graphicData uri="http://schemas.openxmlformats.org/drawingml/2006/table">
            <a:tbl>
              <a:tblPr rtl="1" firstRow="1" bandRow="1">
                <a:tableStyleId>{5940675A-B579-460E-94D1-54222C63F5DA}</a:tableStyleId>
              </a:tblPr>
              <a:tblGrid>
                <a:gridCol w="1333483">
                  <a:extLst>
                    <a:ext uri="{9D8B030D-6E8A-4147-A177-3AD203B41FA5}">
                      <a16:colId xmlns:a16="http://schemas.microsoft.com/office/drawing/2014/main" val="3623395076"/>
                    </a:ext>
                  </a:extLst>
                </a:gridCol>
                <a:gridCol w="2236123">
                  <a:extLst>
                    <a:ext uri="{9D8B030D-6E8A-4147-A177-3AD203B41FA5}">
                      <a16:colId xmlns:a16="http://schemas.microsoft.com/office/drawing/2014/main" val="3609016885"/>
                    </a:ext>
                  </a:extLst>
                </a:gridCol>
                <a:gridCol w="1629295">
                  <a:extLst>
                    <a:ext uri="{9D8B030D-6E8A-4147-A177-3AD203B41FA5}">
                      <a16:colId xmlns:a16="http://schemas.microsoft.com/office/drawing/2014/main" val="3062741346"/>
                    </a:ext>
                  </a:extLst>
                </a:gridCol>
                <a:gridCol w="556953">
                  <a:extLst>
                    <a:ext uri="{9D8B030D-6E8A-4147-A177-3AD203B41FA5}">
                      <a16:colId xmlns:a16="http://schemas.microsoft.com/office/drawing/2014/main" val="2402697341"/>
                    </a:ext>
                  </a:extLst>
                </a:gridCol>
                <a:gridCol w="565265">
                  <a:extLst>
                    <a:ext uri="{9D8B030D-6E8A-4147-A177-3AD203B41FA5}">
                      <a16:colId xmlns:a16="http://schemas.microsoft.com/office/drawing/2014/main" val="3918954592"/>
                    </a:ext>
                  </a:extLst>
                </a:gridCol>
                <a:gridCol w="623455">
                  <a:extLst>
                    <a:ext uri="{9D8B030D-6E8A-4147-A177-3AD203B41FA5}">
                      <a16:colId xmlns:a16="http://schemas.microsoft.com/office/drawing/2014/main" val="309291152"/>
                    </a:ext>
                  </a:extLst>
                </a:gridCol>
                <a:gridCol w="914400">
                  <a:extLst>
                    <a:ext uri="{9D8B030D-6E8A-4147-A177-3AD203B41FA5}">
                      <a16:colId xmlns:a16="http://schemas.microsoft.com/office/drawing/2014/main" val="1555260411"/>
                    </a:ext>
                  </a:extLst>
                </a:gridCol>
                <a:gridCol w="897774">
                  <a:extLst>
                    <a:ext uri="{9D8B030D-6E8A-4147-A177-3AD203B41FA5}">
                      <a16:colId xmlns:a16="http://schemas.microsoft.com/office/drawing/2014/main" val="3004935353"/>
                    </a:ext>
                  </a:extLst>
                </a:gridCol>
                <a:gridCol w="1487978">
                  <a:extLst>
                    <a:ext uri="{9D8B030D-6E8A-4147-A177-3AD203B41FA5}">
                      <a16:colId xmlns:a16="http://schemas.microsoft.com/office/drawing/2014/main" val="481398417"/>
                    </a:ext>
                  </a:extLst>
                </a:gridCol>
                <a:gridCol w="1695443">
                  <a:extLst>
                    <a:ext uri="{9D8B030D-6E8A-4147-A177-3AD203B41FA5}">
                      <a16:colId xmlns:a16="http://schemas.microsoft.com/office/drawing/2014/main" val="2961585904"/>
                    </a:ext>
                  </a:extLst>
                </a:gridCol>
              </a:tblGrid>
              <a:tr h="349478">
                <a:tc gridSpan="10">
                  <a:txBody>
                    <a:bodyPr/>
                    <a:lstStyle/>
                    <a:p>
                      <a:pPr algn="ctr" rtl="1"/>
                      <a:r>
                        <a:rPr lang="ar-SA" b="1" dirty="0">
                          <a:latin typeface="Traditional Arabic" panose="02020603050405020304" pitchFamily="18" charset="-78"/>
                          <a:cs typeface="Traditional Arabic" panose="02020603050405020304" pitchFamily="18" charset="-78"/>
                        </a:rPr>
                        <a:t>الخطة التنفيذية: </a:t>
                      </a:r>
                    </a:p>
                  </a:txBody>
                  <a:tcPr>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ap="flat" cmpd="sng" algn="ctr">
                      <a:solidFill>
                        <a:schemeClr val="tx1"/>
                      </a:solidFill>
                      <a:prstDash val="solid"/>
                      <a:round/>
                      <a:headEnd type="none" w="med" len="med"/>
                      <a:tailEnd type="none" w="med" len="med"/>
                    </a:lnL>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46894532"/>
                  </a:ext>
                </a:extLst>
              </a:tr>
              <a:tr h="553340">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المرحلة الثالثة ( 2)</a:t>
                      </a:r>
                    </a:p>
                  </a:txBody>
                  <a:tcP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الأهداف</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الأنشطة/ المشاريع/ البرامج</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gridSpan="3">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تاريخ التنفيذ</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pPr rtl="1"/>
                      <a:endParaRPr lang="ar-SA"/>
                    </a:p>
                  </a:txBody>
                  <a:tcPr/>
                </a:tc>
                <a:tc hMerge="1">
                  <a:txBody>
                    <a:bodyPr/>
                    <a:lstStyle/>
                    <a:p>
                      <a:pPr rtl="1"/>
                      <a:endParaRPr lang="ar-SA" dirty="0"/>
                    </a:p>
                  </a:txBody>
                  <a:tcPr/>
                </a:tc>
                <a:tc gridSpan="2">
                  <a:txBody>
                    <a:bodyPr/>
                    <a:lstStyle/>
                    <a:p>
                      <a:pPr algn="ctr" rtl="1"/>
                      <a:r>
                        <a:rPr lang="ar-SA" sz="1600" b="1" dirty="0">
                          <a:latin typeface="Traditional Arabic" panose="02020603050405020304" pitchFamily="18" charset="-78"/>
                          <a:cs typeface="Traditional Arabic" panose="02020603050405020304" pitchFamily="18" charset="-78"/>
                        </a:rPr>
                        <a:t>مسؤول التنفيذ</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mpd="sng">
                      <a:noFill/>
                    </a:lnL>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rtl="1"/>
                      <a:r>
                        <a:rPr lang="ar-SA" sz="1600" b="1" dirty="0">
                          <a:latin typeface="Traditional Arabic" panose="02020603050405020304" pitchFamily="18" charset="-78"/>
                          <a:cs typeface="Traditional Arabic" panose="02020603050405020304" pitchFamily="18" charset="-78"/>
                        </a:rPr>
                        <a:t>متطلبات التنفيذ</a:t>
                      </a:r>
                    </a:p>
                  </a:txBody>
                  <a:tcP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المخرجات/ مؤشرات</a:t>
                      </a:r>
                    </a:p>
                  </a:txBody>
                  <a:tcPr>
                    <a:solidFill>
                      <a:schemeClr val="accent2">
                        <a:lumMod val="20000"/>
                        <a:lumOff val="80000"/>
                      </a:schemeClr>
                    </a:solidFill>
                  </a:tcPr>
                </a:tc>
                <a:extLst>
                  <a:ext uri="{0D108BD9-81ED-4DB2-BD59-A6C34878D82A}">
                    <a16:rowId xmlns:a16="http://schemas.microsoft.com/office/drawing/2014/main" val="371809525"/>
                  </a:ext>
                </a:extLst>
              </a:tr>
              <a:tr h="553340">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تاريخ البدء</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المدة بالأيام</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المكان</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الرئيس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المساند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2401492137"/>
                  </a:ext>
                </a:extLst>
              </a:tr>
              <a:tr h="1485282">
                <a:tc rowSpan="3">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نواتج التعلم في مجال القراءة </a:t>
                      </a:r>
                    </a:p>
                    <a:p>
                      <a:pPr algn="ctr" rtl="1"/>
                      <a:r>
                        <a:rPr lang="ar-SA" sz="1600" b="1" dirty="0">
                          <a:latin typeface="Traditional Arabic" panose="02020603050405020304" pitchFamily="18" charset="-78"/>
                          <a:cs typeface="Traditional Arabic" panose="02020603050405020304" pitchFamily="18" charset="-78"/>
                        </a:rPr>
                        <a:t>( مهارات نافس)</a:t>
                      </a:r>
                    </a:p>
                  </a:txBody>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تعزيز القدرات اللغوية لدى المتعلمين وتمكينهم من توظيف المفردات في الفهم والتعبير </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تنفيذ مشروع اكتساب  المفردات وتوظيف الدلالات اللفظية لدى المتعلمين وفقا لوثيقة نواتج التعلم</a:t>
                      </a:r>
                    </a:p>
                  </a:txBody>
                  <a:tcPr>
                    <a:lnL w="12700" cap="flat" cmpd="sng" algn="ctr">
                      <a:solidFill>
                        <a:schemeClr val="tx1"/>
                      </a:solidFill>
                      <a:prstDash val="solid"/>
                      <a:round/>
                      <a:headEnd type="none" w="med" len="med"/>
                      <a:tailEnd type="none" w="med" len="med"/>
                    </a:lnL>
                  </a:tcPr>
                </a:tc>
                <a:tc rowSpan="2" grid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مستمر</a:t>
                      </a:r>
                    </a:p>
                  </a:txBody>
                  <a:tcPr>
                    <a:lnB w="12700" cap="flat" cmpd="sng" algn="ctr">
                      <a:solidFill>
                        <a:schemeClr val="tx1"/>
                      </a:solidFill>
                      <a:prstDash val="solid"/>
                      <a:round/>
                      <a:headEnd type="none" w="med" len="med"/>
                      <a:tailEnd type="none" w="med" len="med"/>
                    </a:lnB>
                  </a:tcPr>
                </a:tc>
                <a:tc rowSpan="2" h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lnL w="12700" cap="flat" cmpd="sng" algn="ctr">
                      <a:solidFill>
                        <a:schemeClr val="tx1"/>
                      </a:solidFill>
                      <a:prstDash val="solid"/>
                      <a:round/>
                      <a:headEnd type="none" w="med" len="med"/>
                      <a:tailEnd type="none" w="med" len="med"/>
                    </a:ln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معلمو القراءة</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لجنة التميز</a:t>
                      </a:r>
                    </a:p>
                  </a:txBody>
                  <a:tcPr>
                    <a:lnB w="12700" cap="flat" cmpd="sng" algn="ctr">
                      <a:solidFill>
                        <a:schemeClr val="tx1"/>
                      </a:solidFill>
                      <a:prstDash val="solid"/>
                      <a:round/>
                      <a:headEnd type="none" w="med" len="med"/>
                      <a:tailEnd type="none" w="med" len="med"/>
                    </a:lnB>
                  </a:tcPr>
                </a:tc>
                <a:tc rowSpan="3">
                  <a:txBody>
                    <a:bodyPr/>
                    <a:lstStyle/>
                    <a:p>
                      <a:pPr marL="285750" indent="-285750" algn="r" rtl="1">
                        <a:buFont typeface="Courier New" panose="02070309020205020404" pitchFamily="49" charset="0"/>
                        <a:buChar char="o"/>
                      </a:pPr>
                      <a:endParaRPr lang="ar-SA" sz="1600" b="1" dirty="0">
                        <a:latin typeface="Traditional Arabic" panose="02020603050405020304" pitchFamily="18" charset="-78"/>
                        <a:cs typeface="Traditional Arabic" panose="02020603050405020304" pitchFamily="18" charset="-78"/>
                      </a:endParaRPr>
                    </a:p>
                    <a:p>
                      <a:pPr marL="285750" indent="-285750" algn="r" rtl="1">
                        <a:buFont typeface="Courier New" panose="02070309020205020404" pitchFamily="49" charset="0"/>
                        <a:buChar char="o"/>
                      </a:pPr>
                      <a:endParaRPr lang="ar-SA" sz="1600" b="1" dirty="0">
                        <a:latin typeface="Traditional Arabic" panose="02020603050405020304" pitchFamily="18" charset="-78"/>
                        <a:cs typeface="Traditional Arabic" panose="02020603050405020304" pitchFamily="18" charset="-78"/>
                      </a:endParaRPr>
                    </a:p>
                    <a:p>
                      <a:pPr marL="285750" indent="-285750" algn="r" rtl="1">
                        <a:buFont typeface="Courier New" panose="02070309020205020404" pitchFamily="49" charset="0"/>
                        <a:buChar char="o"/>
                      </a:pPr>
                      <a:endParaRPr lang="ar-SA" sz="1600" b="1" dirty="0">
                        <a:latin typeface="Traditional Arabic" panose="02020603050405020304" pitchFamily="18" charset="-78"/>
                        <a:cs typeface="Traditional Arabic" panose="02020603050405020304" pitchFamily="18" charset="-78"/>
                      </a:endParaRPr>
                    </a:p>
                    <a:p>
                      <a:pPr marL="285750" indent="-285750" algn="r" rtl="1">
                        <a:buFont typeface="Courier New" panose="02070309020205020404" pitchFamily="49" charset="0"/>
                        <a:buChar char="o"/>
                      </a:pPr>
                      <a:endParaRPr lang="ar-SA" sz="1600" b="1" dirty="0">
                        <a:latin typeface="Traditional Arabic" panose="02020603050405020304" pitchFamily="18" charset="-78"/>
                        <a:cs typeface="Traditional Arabic" panose="02020603050405020304" pitchFamily="18" charset="-78"/>
                      </a:endParaRPr>
                    </a:p>
                    <a:p>
                      <a:pPr marL="0" indent="0" algn="r" rtl="1">
                        <a:buFont typeface="Courier New" panose="02070309020205020404" pitchFamily="49" charset="0"/>
                        <a:buNone/>
                      </a:pPr>
                      <a:r>
                        <a:rPr lang="ar-SA" sz="1600" b="1" dirty="0">
                          <a:latin typeface="Traditional Arabic" panose="02020603050405020304" pitchFamily="18" charset="-78"/>
                          <a:cs typeface="Traditional Arabic" panose="02020603050405020304" pitchFamily="18" charset="-78"/>
                        </a:rPr>
                        <a:t>ــ نصوص قرائية</a:t>
                      </a:r>
                    </a:p>
                    <a:p>
                      <a:pPr marL="0" indent="0" algn="r" rtl="1">
                        <a:buFont typeface="Courier New" panose="02070309020205020404" pitchFamily="49" charset="0"/>
                        <a:buNone/>
                      </a:pPr>
                      <a:r>
                        <a:rPr lang="ar-SA" sz="1600" b="1" dirty="0">
                          <a:latin typeface="Traditional Arabic" panose="02020603050405020304" pitchFamily="18" charset="-78"/>
                          <a:cs typeface="Traditional Arabic" panose="02020603050405020304" pitchFamily="18" charset="-78"/>
                        </a:rPr>
                        <a:t>ــ نماذج متابعة</a:t>
                      </a:r>
                    </a:p>
                    <a:p>
                      <a:pPr marL="0" indent="0" algn="r" rtl="1">
                        <a:buFont typeface="Courier New" panose="02070309020205020404" pitchFamily="49" charset="0"/>
                        <a:buNone/>
                      </a:pPr>
                      <a:r>
                        <a:rPr lang="ar-SA" sz="1600" b="1" dirty="0">
                          <a:latin typeface="Traditional Arabic" panose="02020603050405020304" pitchFamily="18" charset="-78"/>
                          <a:cs typeface="Traditional Arabic" panose="02020603050405020304" pitchFamily="18" charset="-78"/>
                        </a:rPr>
                        <a:t>ــ دليل نواتج التعلم للاختبارات الوطنية </a:t>
                      </a:r>
                    </a:p>
                    <a:p>
                      <a:pPr marL="0" indent="0" algn="r" rtl="1">
                        <a:buFont typeface="Courier New" panose="02070309020205020404" pitchFamily="49" charset="0"/>
                        <a:buNone/>
                      </a:pPr>
                      <a:r>
                        <a:rPr lang="ar-SA" sz="1600" b="1" dirty="0">
                          <a:latin typeface="Traditional Arabic" panose="02020603050405020304" pitchFamily="18" charset="-78"/>
                          <a:cs typeface="Traditional Arabic" panose="02020603050405020304" pitchFamily="18" charset="-78"/>
                        </a:rPr>
                        <a:t>ـــ جلسات متابعة أسبوعية لمراجعة تطبيق المهارات داخل الصفوف الدراسية </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SA" sz="1600" b="1" dirty="0">
                          <a:latin typeface="Traditional Arabic" panose="02020603050405020304" pitchFamily="18" charset="-78"/>
                          <a:cs typeface="Traditional Arabic" panose="02020603050405020304" pitchFamily="18" charset="-78"/>
                        </a:rPr>
                        <a:t>اتقان المتعلمين للمهارات اللغوية من خلال مشروع اكتساب المفردات وتوظيف الدلالات اللفظية بنسبة 85% وفقا لوثيقة نواتج التعلم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7962094"/>
                  </a:ext>
                </a:extLst>
              </a:tr>
              <a:tr h="1233738">
                <a:tc vMerge="1">
                  <a:txBody>
                    <a:bodyPr/>
                    <a:lstStyle/>
                    <a:p>
                      <a:pPr rtl="1"/>
                      <a:endParaRPr lang="ar-SA"/>
                    </a:p>
                  </a:txBody>
                  <a:tcPr/>
                </a:tc>
                <a:tc>
                  <a:txBody>
                    <a:bodyPr/>
                    <a:lstStyle/>
                    <a:p>
                      <a:pPr rtl="1"/>
                      <a:endParaRPr lang="ar-SA" sz="1600" b="1" dirty="0">
                        <a:latin typeface="Traditional Arabic" panose="02020603050405020304" pitchFamily="18" charset="-78"/>
                        <a:cs typeface="Traditional Arabic" panose="02020603050405020304" pitchFamily="18" charset="-78"/>
                      </a:endParaRPr>
                    </a:p>
                    <a:p>
                      <a:pPr rtl="1"/>
                      <a:r>
                        <a:rPr lang="ar-SA" sz="1600" b="1" dirty="0">
                          <a:latin typeface="Traditional Arabic" panose="02020603050405020304" pitchFamily="18" charset="-78"/>
                          <a:cs typeface="Traditional Arabic" panose="02020603050405020304" pitchFamily="18" charset="-78"/>
                        </a:rPr>
                        <a:t>تعزيز قدرة الطلاب على فهم المقروء وتحليل معاني النصوص واستخلاص الأفكار الرئيسة والتفاصيل بدقة.</a:t>
                      </a:r>
                      <a:endParaRPr lang="ar-SA" dirty="0"/>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تنفيذ مشروع تنمية مهارات الفهم القرائي لدى الطلاب وفقا لوثيقة نواتج التعلم </a:t>
                      </a:r>
                      <a:endParaRPr lang="ar-SA"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marL="0" indent="0" algn="ctr" rtl="1">
                        <a:buFont typeface="Arial" panose="020B0604020202020204" pitchFamily="34" charset="0"/>
                        <a:buNone/>
                      </a:pPr>
                      <a:r>
                        <a:rPr lang="ar-SA" sz="1600" b="1" dirty="0">
                          <a:latin typeface="Traditional Arabic" panose="02020603050405020304" pitchFamily="18" charset="-78"/>
                          <a:cs typeface="Traditional Arabic" panose="02020603050405020304" pitchFamily="18" charset="-78"/>
                        </a:rPr>
                        <a:t>تحسين مهارات الفهم القرائي لدى المتعلمين بنسبة 85% وفقا لوثيقة نواتج التعلم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4153495"/>
                  </a:ext>
                </a:extLst>
              </a:tr>
              <a:tr h="1481640">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تمكين معلمي اللغة العربية من دمج مهارات الاختبارات الوطنية في تدريس مقرر القراءة</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تنفيذ برنامج دمج مهارات الاختبارات الوطنية في تدريس مقرر القراءة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3 أيام</a:t>
                      </a:r>
                    </a:p>
                  </a:txBody>
                  <a:tcPr>
                    <a:lnT w="12700" cap="flat" cmpd="sng" algn="ctr">
                      <a:solidFill>
                        <a:schemeClr val="tx1"/>
                      </a:solidFill>
                      <a:prstDash val="solid"/>
                      <a:round/>
                      <a:headEnd type="none" w="med" len="med"/>
                      <a:tailEnd type="none" w="med" len="med"/>
                    </a:lnT>
                  </a:tcPr>
                </a:tc>
                <a:tc hMerge="1">
                  <a:txBody>
                    <a:bodyPr/>
                    <a:lstStyle/>
                    <a:p>
                      <a:pPr rtl="1"/>
                      <a:endParaRPr lang="ar-SA"/>
                    </a:p>
                  </a:txBody>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لجنة التميز</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مشرف دعم التميز</a:t>
                      </a:r>
                    </a:p>
                  </a:txBody>
                  <a:tcPr>
                    <a:lnT w="12700" cap="flat" cmpd="sng" algn="ctr">
                      <a:solidFill>
                        <a:schemeClr val="tx1"/>
                      </a:solidFill>
                      <a:prstDash val="solid"/>
                      <a:round/>
                      <a:headEnd type="none" w="med" len="med"/>
                      <a:tailEnd type="none" w="med" len="med"/>
                    </a:lnT>
                  </a:tcPr>
                </a:tc>
                <a:tc vMerge="1">
                  <a:txBody>
                    <a:bodyPr/>
                    <a:lstStyle/>
                    <a:p>
                      <a:pPr marL="285750" indent="-285750" algn="r" rtl="1">
                        <a:buFont typeface="Courier New" panose="02070309020205020404" pitchFamily="49" charset="0"/>
                        <a:buChar char="o"/>
                      </a:pPr>
                      <a:endParaRPr lang="ar-SA" sz="1600" b="1" dirty="0">
                        <a:latin typeface="Traditional Arabic" panose="02020603050405020304" pitchFamily="18" charset="-78"/>
                        <a:cs typeface="Traditional Arabic" panose="02020603050405020304" pitchFamily="18" charset="-78"/>
                      </a:endParaRPr>
                    </a:p>
                  </a:txBody>
                  <a:tcPr>
                    <a:lnT w="12700" cap="flat" cmpd="sng" algn="ctr">
                      <a:solidFill>
                        <a:schemeClr val="tx1"/>
                      </a:solidFill>
                      <a:prstDash val="solid"/>
                      <a:round/>
                      <a:headEnd type="none" w="med" len="med"/>
                      <a:tailEnd type="none" w="med" len="med"/>
                    </a:lnT>
                  </a:tcPr>
                </a:tc>
                <a:tc>
                  <a:txBody>
                    <a:bodyPr/>
                    <a:lstStyle/>
                    <a:p>
                      <a:pPr marL="0" indent="0" algn="ctr" rtl="1">
                        <a:buFont typeface="Arial" panose="020B0604020202020204" pitchFamily="34" charset="0"/>
                        <a:buNone/>
                      </a:pPr>
                      <a:r>
                        <a:rPr lang="ar-SA" sz="1600" b="1" dirty="0">
                          <a:latin typeface="Traditional Arabic" panose="02020603050405020304" pitchFamily="18" charset="-78"/>
                          <a:cs typeface="Traditional Arabic" panose="02020603050405020304" pitchFamily="18" charset="-78"/>
                        </a:rPr>
                        <a:t>دمج مهارات الاختبارات  الوطنية في تدريس اللغة العربية بنسبة 80%  من دروس القراءة وفق أدوات الملاحظة وأوراق التقويم الصفية</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390381"/>
                  </a:ext>
                </a:extLst>
              </a:tr>
            </a:tbl>
          </a:graphicData>
        </a:graphic>
      </p:graphicFrame>
    </p:spTree>
    <p:extLst>
      <p:ext uri="{BB962C8B-B14F-4D97-AF65-F5344CB8AC3E}">
        <p14:creationId xmlns:p14="http://schemas.microsoft.com/office/powerpoint/2010/main" val="428620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E1C6-F2BF-D110-457E-27A1ECDDFF72}"/>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EE0E93AD-4FA2-65A3-26A3-5D6B0DA6E445}"/>
              </a:ext>
            </a:extLst>
          </p:cNvPr>
          <p:cNvSpPr/>
          <p:nvPr/>
        </p:nvSpPr>
        <p:spPr>
          <a:xfrm>
            <a:off x="7986409" y="29178"/>
            <a:ext cx="3968886" cy="6323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2400" b="1" dirty="0">
              <a:latin typeface="Traditional Arabic" panose="02020603050405020304" pitchFamily="18" charset="-78"/>
              <a:cs typeface="Traditional Arabic" panose="02020603050405020304" pitchFamily="18" charset="-78"/>
            </a:endParaRPr>
          </a:p>
          <a:p>
            <a:pPr algn="ctr"/>
            <a:r>
              <a:rPr lang="ar-SA" sz="2400" b="1" dirty="0">
                <a:latin typeface="Traditional Arabic" panose="02020603050405020304" pitchFamily="18" charset="-78"/>
                <a:cs typeface="Traditional Arabic" panose="02020603050405020304" pitchFamily="18" charset="-78"/>
              </a:rPr>
              <a:t>سابعا:  الخطة التنفيذية والبرنامج الزمني (5)</a:t>
            </a:r>
            <a:endParaRPr lang="ar-SA" sz="2400" b="1" dirty="0"/>
          </a:p>
          <a:p>
            <a:pPr algn="ctr"/>
            <a:endParaRPr lang="ar-SA" sz="2400" b="1" dirty="0"/>
          </a:p>
        </p:txBody>
      </p:sp>
      <p:graphicFrame>
        <p:nvGraphicFramePr>
          <p:cNvPr id="5" name="جدول 4">
            <a:extLst>
              <a:ext uri="{FF2B5EF4-FFF2-40B4-BE49-F238E27FC236}">
                <a16:creationId xmlns:a16="http://schemas.microsoft.com/office/drawing/2014/main" id="{D58505A7-C436-1268-B8AD-2FB173BBF161}"/>
              </a:ext>
            </a:extLst>
          </p:cNvPr>
          <p:cNvGraphicFramePr>
            <a:graphicFrameLocks noGrp="1"/>
          </p:cNvGraphicFramePr>
          <p:nvPr>
            <p:extLst>
              <p:ext uri="{D42A27DB-BD31-4B8C-83A1-F6EECF244321}">
                <p14:modId xmlns:p14="http://schemas.microsoft.com/office/powerpoint/2010/main" val="3222677002"/>
              </p:ext>
            </p:extLst>
          </p:nvPr>
        </p:nvGraphicFramePr>
        <p:xfrm>
          <a:off x="0" y="698957"/>
          <a:ext cx="12134726" cy="6109314"/>
        </p:xfrm>
        <a:graphic>
          <a:graphicData uri="http://schemas.openxmlformats.org/drawingml/2006/table">
            <a:tbl>
              <a:tblPr rtl="1" firstRow="1" bandRow="1">
                <a:tableStyleId>{5940675A-B579-460E-94D1-54222C63F5DA}</a:tableStyleId>
              </a:tblPr>
              <a:tblGrid>
                <a:gridCol w="1103560">
                  <a:extLst>
                    <a:ext uri="{9D8B030D-6E8A-4147-A177-3AD203B41FA5}">
                      <a16:colId xmlns:a16="http://schemas.microsoft.com/office/drawing/2014/main" val="3623395076"/>
                    </a:ext>
                  </a:extLst>
                </a:gridCol>
                <a:gridCol w="2163275">
                  <a:extLst>
                    <a:ext uri="{9D8B030D-6E8A-4147-A177-3AD203B41FA5}">
                      <a16:colId xmlns:a16="http://schemas.microsoft.com/office/drawing/2014/main" val="3609016885"/>
                    </a:ext>
                  </a:extLst>
                </a:gridCol>
                <a:gridCol w="1601559">
                  <a:extLst>
                    <a:ext uri="{9D8B030D-6E8A-4147-A177-3AD203B41FA5}">
                      <a16:colId xmlns:a16="http://schemas.microsoft.com/office/drawing/2014/main" val="3062741346"/>
                    </a:ext>
                  </a:extLst>
                </a:gridCol>
                <a:gridCol w="850210">
                  <a:extLst>
                    <a:ext uri="{9D8B030D-6E8A-4147-A177-3AD203B41FA5}">
                      <a16:colId xmlns:a16="http://schemas.microsoft.com/office/drawing/2014/main" val="2402697341"/>
                    </a:ext>
                  </a:extLst>
                </a:gridCol>
                <a:gridCol w="583284">
                  <a:extLst>
                    <a:ext uri="{9D8B030D-6E8A-4147-A177-3AD203B41FA5}">
                      <a16:colId xmlns:a16="http://schemas.microsoft.com/office/drawing/2014/main" val="3918954592"/>
                    </a:ext>
                  </a:extLst>
                </a:gridCol>
                <a:gridCol w="735544">
                  <a:extLst>
                    <a:ext uri="{9D8B030D-6E8A-4147-A177-3AD203B41FA5}">
                      <a16:colId xmlns:a16="http://schemas.microsoft.com/office/drawing/2014/main" val="309291152"/>
                    </a:ext>
                  </a:extLst>
                </a:gridCol>
                <a:gridCol w="727609">
                  <a:extLst>
                    <a:ext uri="{9D8B030D-6E8A-4147-A177-3AD203B41FA5}">
                      <a16:colId xmlns:a16="http://schemas.microsoft.com/office/drawing/2014/main" val="1555260411"/>
                    </a:ext>
                  </a:extLst>
                </a:gridCol>
                <a:gridCol w="662373">
                  <a:extLst>
                    <a:ext uri="{9D8B030D-6E8A-4147-A177-3AD203B41FA5}">
                      <a16:colId xmlns:a16="http://schemas.microsoft.com/office/drawing/2014/main" val="3004935353"/>
                    </a:ext>
                  </a:extLst>
                </a:gridCol>
                <a:gridCol w="2121703">
                  <a:extLst>
                    <a:ext uri="{9D8B030D-6E8A-4147-A177-3AD203B41FA5}">
                      <a16:colId xmlns:a16="http://schemas.microsoft.com/office/drawing/2014/main" val="481398417"/>
                    </a:ext>
                  </a:extLst>
                </a:gridCol>
                <a:gridCol w="1585609">
                  <a:extLst>
                    <a:ext uri="{9D8B030D-6E8A-4147-A177-3AD203B41FA5}">
                      <a16:colId xmlns:a16="http://schemas.microsoft.com/office/drawing/2014/main" val="2961585904"/>
                    </a:ext>
                  </a:extLst>
                </a:gridCol>
              </a:tblGrid>
              <a:tr h="349678">
                <a:tc gridSpan="10">
                  <a:txBody>
                    <a:bodyPr/>
                    <a:lstStyle/>
                    <a:p>
                      <a:pPr algn="ctr" rtl="1"/>
                      <a:r>
                        <a:rPr lang="ar-SA" b="1" dirty="0">
                          <a:latin typeface="Traditional Arabic" panose="02020603050405020304" pitchFamily="18" charset="-78"/>
                          <a:cs typeface="Traditional Arabic" panose="02020603050405020304" pitchFamily="18" charset="-78"/>
                        </a:rPr>
                        <a:t>الخطة التنفيذية: </a:t>
                      </a:r>
                    </a:p>
                  </a:txBody>
                  <a:tcPr>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ap="flat" cmpd="sng" algn="ctr">
                      <a:solidFill>
                        <a:schemeClr val="tx1"/>
                      </a:solidFill>
                      <a:prstDash val="solid"/>
                      <a:round/>
                      <a:headEnd type="none" w="med" len="med"/>
                      <a:tailEnd type="none" w="med" len="med"/>
                    </a:lnL>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46894532"/>
                  </a:ext>
                </a:extLst>
              </a:tr>
              <a:tr h="553657">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المرحلة الرابعة </a:t>
                      </a:r>
                    </a:p>
                  </a:txBody>
                  <a:tcP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الأهداف</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rowSpan="2">
                  <a:txBody>
                    <a:bodyPr/>
                    <a:lstStyle/>
                    <a:p>
                      <a:pPr algn="ctr" rtl="1"/>
                      <a:r>
                        <a:rPr lang="ar-SA" sz="1600" b="1" dirty="0">
                          <a:latin typeface="Traditional Arabic" panose="02020603050405020304" pitchFamily="18" charset="-78"/>
                          <a:cs typeface="Traditional Arabic" panose="02020603050405020304" pitchFamily="18" charset="-78"/>
                        </a:rPr>
                        <a:t>الأنشطة/ المشاريع/ البرامج</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gridSpan="3">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تاريخ التنفيذ</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pPr rtl="1"/>
                      <a:endParaRPr lang="ar-SA"/>
                    </a:p>
                  </a:txBody>
                  <a:tcPr/>
                </a:tc>
                <a:tc hMerge="1">
                  <a:txBody>
                    <a:bodyPr/>
                    <a:lstStyle/>
                    <a:p>
                      <a:pPr rtl="1"/>
                      <a:endParaRPr lang="ar-SA" dirty="0"/>
                    </a:p>
                  </a:txBody>
                  <a:tcPr/>
                </a:tc>
                <a:tc gridSpan="2">
                  <a:txBody>
                    <a:bodyPr/>
                    <a:lstStyle/>
                    <a:p>
                      <a:pPr algn="ctr" rtl="1"/>
                      <a:r>
                        <a:rPr lang="ar-SA" sz="1600" b="1" dirty="0">
                          <a:latin typeface="Traditional Arabic" panose="02020603050405020304" pitchFamily="18" charset="-78"/>
                          <a:cs typeface="Traditional Arabic" panose="02020603050405020304" pitchFamily="18" charset="-78"/>
                        </a:rPr>
                        <a:t>مسؤول التنفيذ</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mpd="sng">
                      <a:noFill/>
                    </a:lnL>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متطلبات التنفيذ</a:t>
                      </a:r>
                    </a:p>
                  </a:txBody>
                  <a:tcP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المخرجات/ مؤشرات</a:t>
                      </a:r>
                    </a:p>
                  </a:txBody>
                  <a:tcPr>
                    <a:solidFill>
                      <a:schemeClr val="accent2">
                        <a:lumMod val="20000"/>
                        <a:lumOff val="80000"/>
                      </a:schemeClr>
                    </a:solidFill>
                  </a:tcPr>
                </a:tc>
                <a:extLst>
                  <a:ext uri="{0D108BD9-81ED-4DB2-BD59-A6C34878D82A}">
                    <a16:rowId xmlns:a16="http://schemas.microsoft.com/office/drawing/2014/main" val="371809525"/>
                  </a:ext>
                </a:extLst>
              </a:tr>
              <a:tr h="553657">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تاريخ البدء</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المدة بالأيام</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المكان</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الرئيس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المساند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2401492137"/>
                  </a:ext>
                </a:extLst>
              </a:tr>
              <a:tr h="1084443">
                <a:tc rowSpan="5">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نواتج التعلم في مجال  الرياضيات </a:t>
                      </a:r>
                    </a:p>
                    <a:p>
                      <a:pPr algn="ctr" rtl="1"/>
                      <a:r>
                        <a:rPr lang="ar-SA" sz="1600" b="1" dirty="0">
                          <a:latin typeface="Traditional Arabic" panose="02020603050405020304" pitchFamily="18" charset="-78"/>
                          <a:cs typeface="Traditional Arabic" panose="02020603050405020304" pitchFamily="18" charset="-78"/>
                        </a:rPr>
                        <a:t>( مهارات نافس)</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تمكين الطلاب من إتقان مهارات الأعداد والعمليات عليها وفقا لوثيقة نواتج التعلم بما يسهم في رفع مستوى التحصيل </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تنمية مهارات الأعداد والعمليات عليها وفقا لوثيقة نواتج التعلم</a:t>
                      </a:r>
                    </a:p>
                  </a:txBody>
                  <a:tcPr>
                    <a:lnL w="12700" cap="flat" cmpd="sng" algn="ctr">
                      <a:solidFill>
                        <a:schemeClr val="tx1"/>
                      </a:solidFill>
                      <a:prstDash val="solid"/>
                      <a:round/>
                      <a:headEnd type="none" w="med" len="med"/>
                      <a:tailEnd type="none" w="med" len="med"/>
                    </a:lnL>
                  </a:tcPr>
                </a:tc>
                <a:tc rowSpan="5" grid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مستمر</a:t>
                      </a:r>
                    </a:p>
                  </a:txBody>
                  <a:tcPr/>
                </a:tc>
                <a:tc rowSpan="5" h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lnL w="12700" cap="flat" cmpd="sng" algn="ctr">
                      <a:solidFill>
                        <a:schemeClr val="tx1"/>
                      </a:solidFill>
                      <a:prstDash val="solid"/>
                      <a:round/>
                      <a:headEnd type="none" w="med" len="med"/>
                      <a:tailEnd type="none" w="med" len="med"/>
                    </a:lnL>
                  </a:tcPr>
                </a:tc>
                <a:tc rowSpan="5">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القاعات</a:t>
                      </a:r>
                    </a:p>
                    <a:p>
                      <a:pPr algn="ctr" rtl="1"/>
                      <a:r>
                        <a:rPr lang="ar-SA" sz="1600" b="1" dirty="0">
                          <a:latin typeface="Traditional Arabic" panose="02020603050405020304" pitchFamily="18" charset="-78"/>
                          <a:cs typeface="Traditional Arabic" panose="02020603050405020304" pitchFamily="18" charset="-78"/>
                        </a:rPr>
                        <a:t>الدراسية</a:t>
                      </a:r>
                    </a:p>
                  </a:txBody>
                  <a:tcPr>
                    <a:lnR w="12700" cap="flat" cmpd="sng" algn="ctr">
                      <a:solidFill>
                        <a:schemeClr val="tx1"/>
                      </a:solidFill>
                      <a:prstDash val="solid"/>
                      <a:round/>
                      <a:headEnd type="none" w="med" len="med"/>
                      <a:tailEnd type="none" w="med" len="med"/>
                    </a:lnR>
                  </a:tcPr>
                </a:tc>
                <a:tc rowSpan="5">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معلمو الرياضيات</a:t>
                      </a:r>
                    </a:p>
                  </a:txBody>
                  <a:tcPr>
                    <a:lnL w="12700" cap="flat" cmpd="sng" algn="ctr">
                      <a:solidFill>
                        <a:schemeClr val="tx1"/>
                      </a:solidFill>
                      <a:prstDash val="solid"/>
                      <a:round/>
                      <a:headEnd type="none" w="med" len="med"/>
                      <a:tailEnd type="none" w="med" len="med"/>
                    </a:lnL>
                  </a:tcPr>
                </a:tc>
                <a:tc rowSpan="5">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لجنة التميز</a:t>
                      </a:r>
                    </a:p>
                  </a:txBody>
                  <a:tcPr/>
                </a:tc>
                <a:tc rowSpan="5">
                  <a:txBody>
                    <a:bodyPr/>
                    <a:lstStyle/>
                    <a:p>
                      <a:pPr marL="0" indent="0" algn="just" rtl="1">
                        <a:buFont typeface="Wingdings" panose="05000000000000000000" pitchFamily="2" charset="2"/>
                        <a:buNone/>
                      </a:pPr>
                      <a:r>
                        <a:rPr lang="ar-SA" sz="1600" b="1" dirty="0">
                          <a:latin typeface="Traditional Arabic" panose="02020603050405020304" pitchFamily="18" charset="-78"/>
                          <a:cs typeface="Traditional Arabic" panose="02020603050405020304" pitchFamily="18" charset="-78"/>
                        </a:rPr>
                        <a:t>1ــ الاسترشاد بوثيقة ودليل نواتج التعلم للاختبارات الوطنية (نافس) لتحديد المهارات المستهدفة بدقة.</a:t>
                      </a:r>
                    </a:p>
                    <a:p>
                      <a:pPr marL="0" indent="0" algn="just" rtl="1">
                        <a:buFont typeface="Wingdings" panose="05000000000000000000" pitchFamily="2" charset="2"/>
                        <a:buNone/>
                      </a:pPr>
                      <a:r>
                        <a:rPr lang="ar-SA" sz="1600" b="1" dirty="0">
                          <a:latin typeface="Traditional Arabic" panose="02020603050405020304" pitchFamily="18" charset="-78"/>
                          <a:cs typeface="Traditional Arabic" panose="02020603050405020304" pitchFamily="18" charset="-78"/>
                        </a:rPr>
                        <a:t>2ــ دمج المهارات الأساسية  في تخطيط الدروس ووحدات المقرر الدراسي بما يضمن ممارستها بشكل متدرج ومنهج</a:t>
                      </a:r>
                    </a:p>
                    <a:p>
                      <a:pPr marL="0" indent="0" algn="just" rtl="1">
                        <a:buFont typeface="Wingdings" panose="05000000000000000000" pitchFamily="2" charset="2"/>
                        <a:buNone/>
                      </a:pPr>
                      <a:r>
                        <a:rPr lang="ar-SA" sz="1600" b="1" dirty="0">
                          <a:latin typeface="Traditional Arabic" panose="02020603050405020304" pitchFamily="18" charset="-78"/>
                          <a:cs typeface="Traditional Arabic" panose="02020603050405020304" pitchFamily="18" charset="-78"/>
                        </a:rPr>
                        <a:t>3 ــ وظيف استراتيجيات تدريس حديثة تعزز فهم المفاهيم الرياضية</a:t>
                      </a:r>
                    </a:p>
                    <a:p>
                      <a:pPr marL="0" indent="0" algn="just" rtl="1">
                        <a:buFont typeface="Wingdings" panose="05000000000000000000" pitchFamily="2" charset="2"/>
                        <a:buNone/>
                      </a:pPr>
                      <a:r>
                        <a:rPr lang="ar-SA" sz="1600" b="1" dirty="0">
                          <a:latin typeface="Traditional Arabic" panose="02020603050405020304" pitchFamily="18" charset="-78"/>
                          <a:cs typeface="Traditional Arabic" panose="02020603050405020304" pitchFamily="18" charset="-78"/>
                        </a:rPr>
                        <a:t>4.تنمية مهارات التفكير العليا من خلال الأنشطة التطبيقية وعمليات التقويم التكويني والمراجعة الدورية..</a:t>
                      </a:r>
                    </a:p>
                    <a:p>
                      <a:pPr marL="0" indent="0" algn="just" rtl="1">
                        <a:buFont typeface="Wingdings" panose="05000000000000000000" pitchFamily="2" charset="2"/>
                        <a:buNone/>
                      </a:pPr>
                      <a:r>
                        <a:rPr lang="ar-SA" sz="1600" b="1" dirty="0">
                          <a:latin typeface="Traditional Arabic" panose="02020603050405020304" pitchFamily="18" charset="-78"/>
                          <a:cs typeface="Traditional Arabic" panose="02020603050405020304" pitchFamily="18" charset="-78"/>
                        </a:rPr>
                        <a:t>5 ــاستخدام أدوات تقييم متنوعة (اختبارات قصيرة، مهام أدائية، ملاحظات صفية) لرصد مدى تقدم الطلاب في المهارات المستهدفة.</a:t>
                      </a:r>
                    </a:p>
                    <a:p>
                      <a:pPr marL="0" indent="0" algn="just" rtl="1">
                        <a:buFont typeface="Wingdings" panose="05000000000000000000" pitchFamily="2" charset="2"/>
                        <a:buNone/>
                      </a:pPr>
                      <a:r>
                        <a:rPr lang="ar-SA" sz="1600" b="1" dirty="0">
                          <a:latin typeface="Traditional Arabic" panose="02020603050405020304" pitchFamily="18" charset="-78"/>
                          <a:cs typeface="Traditional Arabic" panose="02020603050405020304" pitchFamily="18" charset="-78"/>
                        </a:rPr>
                        <a:t>6 ــ بناء خطط علاجية وإثرائية للطلاب بناءً على نتائج التقويم.</a:t>
                      </a:r>
                    </a:p>
                  </a:txBody>
                  <a:tcPr/>
                </a:tc>
                <a:tc rowSpan="2">
                  <a:txBody>
                    <a:bodyPr/>
                    <a:lstStyle/>
                    <a:p>
                      <a:pPr marL="0" indent="0" algn="ctr" rtl="1">
                        <a:buFont typeface="Arial" panose="020B0604020202020204" pitchFamily="34" charset="0"/>
                        <a:buNone/>
                      </a:pPr>
                      <a:r>
                        <a:rPr lang="ar-SA" sz="1600" b="1" dirty="0">
                          <a:latin typeface="Traditional Arabic" panose="02020603050405020304" pitchFamily="18" charset="-78"/>
                          <a:cs typeface="Traditional Arabic" panose="02020603050405020304" pitchFamily="18" charset="-78"/>
                        </a:rPr>
                        <a:t>اتقان الطلاب لمهارات مجال الأعداد والعمليات عليها بنسبة 85%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7962094"/>
                  </a:ext>
                </a:extLst>
              </a:tr>
              <a:tr h="168570">
                <a:tc vMerge="1">
                  <a:txBody>
                    <a:bodyPr/>
                    <a:lstStyle/>
                    <a:p>
                      <a:pPr rtl="1"/>
                      <a:endParaRPr lang="ar-SA"/>
                    </a:p>
                  </a:txBody>
                  <a:tcPr/>
                </a:tc>
                <a:tc rowSpan="2">
                  <a:txBody>
                    <a:bodyPr/>
                    <a:lstStyle/>
                    <a:p>
                      <a:pPr algn="ctr" rtl="1"/>
                      <a:r>
                        <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تمكين الطلاب من إتقان مهارات الجبر والتحلل وفقا لوثيقة نواتج التعلم بما يسهم في رفع مستوى التحصيل في مادة الرياضيات </a:t>
                      </a:r>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tcPr>
                </a:tc>
                <a:tc rowSpan="2">
                  <a:txBody>
                    <a:bodyPr/>
                    <a:lstStyle/>
                    <a:p>
                      <a:pPr algn="ctr" rtl="1"/>
                      <a:r>
                        <a:rPr lang="ar-SA" sz="1600" b="1" dirty="0">
                          <a:latin typeface="Traditional Arabic" panose="02020603050405020304" pitchFamily="18" charset="-78"/>
                          <a:cs typeface="Traditional Arabic" panose="02020603050405020304" pitchFamily="18" charset="-78"/>
                        </a:rPr>
                        <a:t> مشروع تنمية مهارات مجال الجبر والتحليل </a:t>
                      </a:r>
                    </a:p>
                    <a:p>
                      <a:pPr algn="ctr" rtl="1"/>
                      <a:r>
                        <a:rPr lang="ar-SA" sz="1600" b="1" dirty="0">
                          <a:latin typeface="Traditional Arabic" panose="02020603050405020304" pitchFamily="18" charset="-78"/>
                          <a:cs typeface="Traditional Arabic" panose="02020603050405020304" pitchFamily="18" charset="-78"/>
                        </a:rPr>
                        <a:t>وفقا لوثيقة نواتج التعلم </a:t>
                      </a:r>
                    </a:p>
                  </a:txBody>
                  <a:tcPr>
                    <a:lnL w="12700" cap="flat" cmpd="sng" algn="ctr">
                      <a:solidFill>
                        <a:schemeClr val="tx1"/>
                      </a:solidFill>
                      <a:prstDash val="solid"/>
                      <a:round/>
                      <a:headEnd type="none" w="med" len="med"/>
                      <a:tailEnd type="none" w="med" len="med"/>
                    </a:lnL>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marL="0" indent="0" algn="ctr" rtl="1">
                        <a:buFont typeface="Arial" panose="020B0604020202020204" pitchFamily="34" charset="0"/>
                        <a:buNone/>
                      </a:pPr>
                      <a:endParaRPr lang="ar-SA" sz="1600" b="1" dirty="0">
                        <a:latin typeface="Traditional Arabic" panose="02020603050405020304" pitchFamily="18" charset="-78"/>
                        <a:cs typeface="Traditional Arabic" panose="02020603050405020304" pitchFamily="18"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568245"/>
                  </a:ext>
                </a:extLst>
              </a:tr>
              <a:tr h="1019894">
                <a:tc vMerge="1">
                  <a:txBody>
                    <a:bodyPr/>
                    <a:lstStyle/>
                    <a:p>
                      <a:pPr rtl="1"/>
                      <a:endParaRPr lang="ar-SA"/>
                    </a:p>
                  </a:txBody>
                  <a:tcPr/>
                </a:tc>
                <a:tc vMerge="1">
                  <a:txBody>
                    <a:bodyPr/>
                    <a:lstStyle/>
                    <a:p>
                      <a:pPr rtl="1"/>
                      <a:r>
                        <a:rPr kumimoji="0" lang="ar-SA" sz="1600" b="1" i="0" u="none" strike="noStrike" kern="1200" cap="none" spc="0" normalizeH="0" baseline="0" noProof="0">
                          <a:ln>
                            <a:noFill/>
                          </a:ln>
                          <a:solidFill>
                            <a:prstClr val="black"/>
                          </a:solidFill>
                          <a:effectLst/>
                          <a:uLnTx/>
                          <a:uFillTx/>
                          <a:latin typeface="Traditional Arabic" panose="02020603050405020304" pitchFamily="18" charset="-78"/>
                          <a:ea typeface="+mn-ea"/>
                          <a:cs typeface="Traditional Arabic" panose="02020603050405020304" pitchFamily="18" charset="-78"/>
                        </a:rPr>
                        <a:t>تمكين الطلاب من إتقان مهارات الجبر والتحلل وفقا لوثيقة نواتج التعلم بما يسهم في رفع مستوى التحصيل في مادة الرياضيات </a:t>
                      </a:r>
                      <a:endParaRPr lang="ar-SA"/>
                    </a:p>
                  </a:txBody>
                  <a:tcPr>
                    <a:lnR w="12700" cap="flat" cmpd="sng" algn="ctr">
                      <a:solidFill>
                        <a:schemeClr val="tx1"/>
                      </a:solidFill>
                      <a:prstDash val="solid"/>
                      <a:round/>
                      <a:headEnd type="none" w="med" len="med"/>
                      <a:tailEnd type="none" w="med" len="med"/>
                    </a:lnR>
                  </a:tcPr>
                </a:tc>
                <a:tc vMerge="1">
                  <a:txBody>
                    <a:bodyPr/>
                    <a:lstStyle/>
                    <a:p>
                      <a:pPr algn="ctr" rtl="1"/>
                      <a:r>
                        <a:rPr lang="ar-SA" sz="1600" b="1" dirty="0">
                          <a:latin typeface="Traditional Arabic" panose="02020603050405020304" pitchFamily="18" charset="-78"/>
                          <a:cs typeface="Traditional Arabic" panose="02020603050405020304" pitchFamily="18" charset="-78"/>
                        </a:rPr>
                        <a:t> مشروع تنمية مهارات مجال الجبر والتحليل </a:t>
                      </a:r>
                    </a:p>
                    <a:p>
                      <a:pPr algn="ctr" rtl="1"/>
                      <a:r>
                        <a:rPr lang="ar-SA" sz="1600" b="1" dirty="0">
                          <a:latin typeface="Traditional Arabic" panose="02020603050405020304" pitchFamily="18" charset="-78"/>
                          <a:cs typeface="Traditional Arabic" panose="02020603050405020304" pitchFamily="18" charset="-78"/>
                        </a:rPr>
                        <a:t>وفقا لوثيقة نواتج التعلم 25</a:t>
                      </a:r>
                      <a:endParaRPr lang="ar-SA" dirty="0"/>
                    </a:p>
                  </a:txBody>
                  <a:tcPr>
                    <a:lnL w="12700" cap="flat" cmpd="sng" algn="ctr">
                      <a:solidFill>
                        <a:schemeClr val="tx1"/>
                      </a:solidFill>
                      <a:prstDash val="solid"/>
                      <a:round/>
                      <a:headEnd type="none" w="med" len="med"/>
                      <a:tailEnd type="none" w="med" len="med"/>
                    </a:lnL>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marL="0" indent="0" algn="r" rtl="1">
                        <a:buFont typeface="Courier New" panose="02070309020205020404" pitchFamily="49" charset="0"/>
                        <a:buNone/>
                      </a:pPr>
                      <a:endParaRPr lang="ar-SA" sz="1600" b="1" dirty="0">
                        <a:latin typeface="Traditional Arabic" panose="02020603050405020304" pitchFamily="18" charset="-78"/>
                        <a:cs typeface="Traditional Arabic" panose="02020603050405020304" pitchFamily="18"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اتقان الطلاب لمهارات مجال الجبر والتحليل  بنسبة 85%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5851277"/>
                  </a:ext>
                </a:extLst>
              </a:tr>
              <a:tr h="1117716">
                <a:tc vMerge="1">
                  <a:txBody>
                    <a:bodyPr/>
                    <a:lstStyle/>
                    <a:p>
                      <a:pPr rtl="1"/>
                      <a:endParaRPr lang="ar-SA"/>
                    </a:p>
                  </a:txBody>
                  <a:tcPr/>
                </a:tc>
                <a:tc>
                  <a:txBody>
                    <a:bodyPr/>
                    <a:lstStyle/>
                    <a:p>
                      <a:pPr algn="ctr" rtl="1"/>
                      <a:r>
                        <a:rPr kumimoji="0" lang="ar-SA" sz="1600" b="1" i="0" u="none" strike="noStrike" kern="1200" cap="none" spc="0" normalizeH="0" baseline="0" noProof="0">
                          <a:ln>
                            <a:noFill/>
                          </a:ln>
                          <a:solidFill>
                            <a:prstClr val="black"/>
                          </a:solidFill>
                          <a:effectLst/>
                          <a:uLnTx/>
                          <a:uFillTx/>
                          <a:latin typeface="Traditional Arabic" panose="02020603050405020304" pitchFamily="18" charset="-78"/>
                          <a:ea typeface="+mn-ea"/>
                          <a:cs typeface="Traditional Arabic" panose="02020603050405020304" pitchFamily="18" charset="-78"/>
                        </a:rPr>
                        <a:t>تمكين الطلاب من إتقان مهارات الهندسة والقياس  وفقا لوثيقة نواتج التعلم بما يسهم في رفع مستوى التحصيل في مادة الرياضيات </a:t>
                      </a:r>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تنمية مجال الهندسة والقياس </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dirty="0">
                          <a:latin typeface="Traditional Arabic" panose="02020603050405020304" pitchFamily="18" charset="-78"/>
                          <a:cs typeface="Traditional Arabic" panose="02020603050405020304" pitchFamily="18" charset="-78"/>
                        </a:rPr>
                        <a:t>وفقا لوثيقة نواتج التعلم   </a:t>
                      </a:r>
                    </a:p>
                  </a:txBody>
                  <a:tcPr>
                    <a:lnL w="12700" cap="flat" cmpd="sng" algn="ctr">
                      <a:solidFill>
                        <a:schemeClr val="tx1"/>
                      </a:solidFill>
                      <a:prstDash val="solid"/>
                      <a:round/>
                      <a:headEnd type="none" w="med" len="med"/>
                      <a:tailEnd type="none" w="med" len="med"/>
                    </a:lnL>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اتقان الطلاب لمهارات مجال الهندسة والقياس  بنسبة 85%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2318543"/>
                  </a:ext>
                </a:extLst>
              </a:tr>
              <a:tr h="1194691">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tc>
                  <a:txBody>
                    <a:bodyPr/>
                    <a:lstStyle/>
                    <a:p>
                      <a:pPr algn="ctr" rtl="1"/>
                      <a:r>
                        <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تمكين الطلاب من إتقان مهارات الإحصاء والاحتمالات وفقا لوثيقة نواتج التعلم بما يسهم في رفع مستوى التحصيل </a:t>
                      </a:r>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تنمية مهارات مجال الإحصاء والاحتمالات</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dirty="0">
                          <a:latin typeface="Traditional Arabic" panose="02020603050405020304" pitchFamily="18" charset="-78"/>
                          <a:cs typeface="Traditional Arabic" panose="02020603050405020304" pitchFamily="18" charset="-78"/>
                        </a:rPr>
                        <a:t>وفقا لوثيقة نواتج التعلم </a:t>
                      </a:r>
                    </a:p>
                  </a:txBody>
                  <a:tcPr>
                    <a:lnL w="12700" cap="flat" cmpd="sng" algn="ctr">
                      <a:solidFill>
                        <a:schemeClr val="tx1"/>
                      </a:solidFill>
                      <a:prstDash val="solid"/>
                      <a:round/>
                      <a:headEnd type="none" w="med" len="med"/>
                      <a:tailEnd type="none" w="med" len="med"/>
                    </a:lnL>
                  </a:tcPr>
                </a:tc>
                <a:tc gridSpan="2"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tc hMerge="1" vMerge="1">
                  <a:txBody>
                    <a:bodyPr/>
                    <a:lstStyle/>
                    <a:p>
                      <a:pPr rtl="1"/>
                      <a:endParaRPr lang="ar-SA"/>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lnL w="12700" cap="flat" cmpd="sng" algn="ctr">
                      <a:solidFill>
                        <a:schemeClr val="tx1"/>
                      </a:solidFill>
                      <a:prstDash val="solid"/>
                      <a:round/>
                      <a:headEnd type="none" w="med" len="med"/>
                      <a:tailEnd type="none" w="med" len="med"/>
                    </a:lnL>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tc vMerge="1">
                  <a:txBody>
                    <a:bodyPr/>
                    <a:lstStyle/>
                    <a:p>
                      <a:pPr marL="285750" indent="-285750" algn="r" rtl="1">
                        <a:buFont typeface="Courier New" panose="02070309020205020404" pitchFamily="49" charset="0"/>
                        <a:buChar char="o"/>
                      </a:pPr>
                      <a:endParaRPr lang="ar-SA" sz="1600" b="1" dirty="0">
                        <a:latin typeface="Traditional Arabic" panose="02020603050405020304" pitchFamily="18" charset="-78"/>
                        <a:cs typeface="Traditional Arabic" panose="02020603050405020304"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اتقان الطلاب لمهارات مجال الإحصاء والاحتمالات بنسبة 85%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78118210"/>
                  </a:ext>
                </a:extLst>
              </a:tr>
            </a:tbl>
          </a:graphicData>
        </a:graphic>
      </p:graphicFrame>
    </p:spTree>
    <p:extLst>
      <p:ext uri="{BB962C8B-B14F-4D97-AF65-F5344CB8AC3E}">
        <p14:creationId xmlns:p14="http://schemas.microsoft.com/office/powerpoint/2010/main" val="295257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3E9BA-D40D-4C8A-2316-742C813F4B77}"/>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D5600B97-A8F5-5481-5B0D-E7B304FF09DE}"/>
              </a:ext>
            </a:extLst>
          </p:cNvPr>
          <p:cNvSpPr/>
          <p:nvPr/>
        </p:nvSpPr>
        <p:spPr>
          <a:xfrm>
            <a:off x="7986409" y="29178"/>
            <a:ext cx="3968886" cy="758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2400" b="1" dirty="0">
              <a:latin typeface="Traditional Arabic" panose="02020603050405020304" pitchFamily="18" charset="-78"/>
              <a:cs typeface="Traditional Arabic" panose="02020603050405020304" pitchFamily="18" charset="-78"/>
            </a:endParaRPr>
          </a:p>
          <a:p>
            <a:pPr algn="ctr"/>
            <a:r>
              <a:rPr lang="ar-SA" sz="2400" b="1" dirty="0">
                <a:latin typeface="Traditional Arabic" panose="02020603050405020304" pitchFamily="18" charset="-78"/>
                <a:cs typeface="Traditional Arabic" panose="02020603050405020304" pitchFamily="18" charset="-78"/>
              </a:rPr>
              <a:t>سابعا:  الخطة التنفيذية والبرنامج الزمني (6)</a:t>
            </a:r>
            <a:endParaRPr lang="ar-SA" sz="2400" b="1" dirty="0"/>
          </a:p>
          <a:p>
            <a:pPr algn="ctr"/>
            <a:endParaRPr lang="ar-SA" sz="2400" b="1" dirty="0"/>
          </a:p>
        </p:txBody>
      </p:sp>
      <p:graphicFrame>
        <p:nvGraphicFramePr>
          <p:cNvPr id="5" name="جدول 4">
            <a:extLst>
              <a:ext uri="{FF2B5EF4-FFF2-40B4-BE49-F238E27FC236}">
                <a16:creationId xmlns:a16="http://schemas.microsoft.com/office/drawing/2014/main" id="{003CA971-5B9D-0A8B-1CB3-23DC1B78FF0D}"/>
              </a:ext>
            </a:extLst>
          </p:cNvPr>
          <p:cNvGraphicFramePr>
            <a:graphicFrameLocks noGrp="1"/>
          </p:cNvGraphicFramePr>
          <p:nvPr>
            <p:extLst>
              <p:ext uri="{D42A27DB-BD31-4B8C-83A1-F6EECF244321}">
                <p14:modId xmlns:p14="http://schemas.microsoft.com/office/powerpoint/2010/main" val="604902774"/>
              </p:ext>
            </p:extLst>
          </p:nvPr>
        </p:nvGraphicFramePr>
        <p:xfrm>
          <a:off x="0" y="815693"/>
          <a:ext cx="12134726" cy="5882640"/>
        </p:xfrm>
        <a:graphic>
          <a:graphicData uri="http://schemas.openxmlformats.org/drawingml/2006/table">
            <a:tbl>
              <a:tblPr rtl="1" firstRow="1" bandRow="1">
                <a:tableStyleId>{5940675A-B579-460E-94D1-54222C63F5DA}</a:tableStyleId>
              </a:tblPr>
              <a:tblGrid>
                <a:gridCol w="1142471">
                  <a:extLst>
                    <a:ext uri="{9D8B030D-6E8A-4147-A177-3AD203B41FA5}">
                      <a16:colId xmlns:a16="http://schemas.microsoft.com/office/drawing/2014/main" val="3623395076"/>
                    </a:ext>
                  </a:extLst>
                </a:gridCol>
                <a:gridCol w="2124364">
                  <a:extLst>
                    <a:ext uri="{9D8B030D-6E8A-4147-A177-3AD203B41FA5}">
                      <a16:colId xmlns:a16="http://schemas.microsoft.com/office/drawing/2014/main" val="3609016885"/>
                    </a:ext>
                  </a:extLst>
                </a:gridCol>
                <a:gridCol w="1737517">
                  <a:extLst>
                    <a:ext uri="{9D8B030D-6E8A-4147-A177-3AD203B41FA5}">
                      <a16:colId xmlns:a16="http://schemas.microsoft.com/office/drawing/2014/main" val="3062741346"/>
                    </a:ext>
                  </a:extLst>
                </a:gridCol>
                <a:gridCol w="714252">
                  <a:extLst>
                    <a:ext uri="{9D8B030D-6E8A-4147-A177-3AD203B41FA5}">
                      <a16:colId xmlns:a16="http://schemas.microsoft.com/office/drawing/2014/main" val="2402697341"/>
                    </a:ext>
                  </a:extLst>
                </a:gridCol>
                <a:gridCol w="608709">
                  <a:extLst>
                    <a:ext uri="{9D8B030D-6E8A-4147-A177-3AD203B41FA5}">
                      <a16:colId xmlns:a16="http://schemas.microsoft.com/office/drawing/2014/main" val="3918954592"/>
                    </a:ext>
                  </a:extLst>
                </a:gridCol>
                <a:gridCol w="680936">
                  <a:extLst>
                    <a:ext uri="{9D8B030D-6E8A-4147-A177-3AD203B41FA5}">
                      <a16:colId xmlns:a16="http://schemas.microsoft.com/office/drawing/2014/main" val="309291152"/>
                    </a:ext>
                  </a:extLst>
                </a:gridCol>
                <a:gridCol w="756792">
                  <a:extLst>
                    <a:ext uri="{9D8B030D-6E8A-4147-A177-3AD203B41FA5}">
                      <a16:colId xmlns:a16="http://schemas.microsoft.com/office/drawing/2014/main" val="1555260411"/>
                    </a:ext>
                  </a:extLst>
                </a:gridCol>
                <a:gridCol w="662373">
                  <a:extLst>
                    <a:ext uri="{9D8B030D-6E8A-4147-A177-3AD203B41FA5}">
                      <a16:colId xmlns:a16="http://schemas.microsoft.com/office/drawing/2014/main" val="3004935353"/>
                    </a:ext>
                  </a:extLst>
                </a:gridCol>
                <a:gridCol w="2355167">
                  <a:extLst>
                    <a:ext uri="{9D8B030D-6E8A-4147-A177-3AD203B41FA5}">
                      <a16:colId xmlns:a16="http://schemas.microsoft.com/office/drawing/2014/main" val="481398417"/>
                    </a:ext>
                  </a:extLst>
                </a:gridCol>
                <a:gridCol w="1352145">
                  <a:extLst>
                    <a:ext uri="{9D8B030D-6E8A-4147-A177-3AD203B41FA5}">
                      <a16:colId xmlns:a16="http://schemas.microsoft.com/office/drawing/2014/main" val="2961585904"/>
                    </a:ext>
                  </a:extLst>
                </a:gridCol>
              </a:tblGrid>
              <a:tr h="348736">
                <a:tc gridSpan="10">
                  <a:txBody>
                    <a:bodyPr/>
                    <a:lstStyle/>
                    <a:p>
                      <a:pPr algn="ctr" rtl="1"/>
                      <a:r>
                        <a:rPr lang="ar-SA" sz="1800" b="1" dirty="0">
                          <a:latin typeface="Traditional Arabic" panose="02020603050405020304" pitchFamily="18" charset="-78"/>
                          <a:cs typeface="Traditional Arabic" panose="02020603050405020304" pitchFamily="18" charset="-78"/>
                        </a:rPr>
                        <a:t>الخطة التنفيذية: </a:t>
                      </a:r>
                    </a:p>
                  </a:txBody>
                  <a:tcPr>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ap="flat" cmpd="sng" algn="ctr">
                      <a:solidFill>
                        <a:schemeClr val="tx1"/>
                      </a:solidFill>
                      <a:prstDash val="solid"/>
                      <a:round/>
                      <a:headEnd type="none" w="med" len="med"/>
                      <a:tailEnd type="none" w="med" len="med"/>
                    </a:lnL>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46894532"/>
                  </a:ext>
                </a:extLst>
              </a:tr>
              <a:tr h="552165">
                <a:tc rowSpan="2">
                  <a:txBody>
                    <a:bodyPr/>
                    <a:lstStyle/>
                    <a:p>
                      <a:pPr algn="ctr" rtl="1"/>
                      <a:endParaRPr lang="ar-SA" sz="1800" b="1" dirty="0">
                        <a:latin typeface="Traditional Arabic" panose="02020603050405020304" pitchFamily="18" charset="-78"/>
                        <a:cs typeface="Traditional Arabic" panose="02020603050405020304" pitchFamily="18" charset="-78"/>
                      </a:endParaRPr>
                    </a:p>
                    <a:p>
                      <a:pPr algn="ctr" rtl="1"/>
                      <a:r>
                        <a:rPr lang="ar-SA" sz="1800" b="1" dirty="0">
                          <a:latin typeface="Traditional Arabic" panose="02020603050405020304" pitchFamily="18" charset="-78"/>
                          <a:cs typeface="Traditional Arabic" panose="02020603050405020304" pitchFamily="18" charset="-78"/>
                        </a:rPr>
                        <a:t>المرحلة الخامسة </a:t>
                      </a:r>
                    </a:p>
                  </a:txBody>
                  <a:tcPr>
                    <a:solidFill>
                      <a:schemeClr val="accent2">
                        <a:lumMod val="20000"/>
                        <a:lumOff val="80000"/>
                      </a:schemeClr>
                    </a:solidFill>
                  </a:tcPr>
                </a:tc>
                <a:tc rowSpan="2">
                  <a:txBody>
                    <a:bodyPr/>
                    <a:lstStyle/>
                    <a:p>
                      <a:pPr algn="ctr" rtl="1"/>
                      <a:endParaRPr lang="ar-SA" sz="1800" b="1" dirty="0">
                        <a:latin typeface="Traditional Arabic" panose="02020603050405020304" pitchFamily="18" charset="-78"/>
                        <a:cs typeface="Traditional Arabic" panose="02020603050405020304" pitchFamily="18" charset="-78"/>
                      </a:endParaRPr>
                    </a:p>
                    <a:p>
                      <a:pPr algn="ctr" rtl="1"/>
                      <a:r>
                        <a:rPr lang="ar-SA" sz="1800" b="1" dirty="0">
                          <a:latin typeface="Traditional Arabic" panose="02020603050405020304" pitchFamily="18" charset="-78"/>
                          <a:cs typeface="Traditional Arabic" panose="02020603050405020304" pitchFamily="18" charset="-78"/>
                        </a:rPr>
                        <a:t>الأهداف</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rowSpan="2">
                  <a:txBody>
                    <a:bodyPr/>
                    <a:lstStyle/>
                    <a:p>
                      <a:pPr algn="ctr" rtl="1"/>
                      <a:endParaRPr lang="ar-SA" sz="1800" b="1" dirty="0">
                        <a:latin typeface="Traditional Arabic" panose="02020603050405020304" pitchFamily="18" charset="-78"/>
                        <a:cs typeface="Traditional Arabic" panose="02020603050405020304" pitchFamily="18" charset="-78"/>
                      </a:endParaRPr>
                    </a:p>
                    <a:p>
                      <a:pPr algn="ctr" rtl="1"/>
                      <a:r>
                        <a:rPr lang="ar-SA" sz="1800" b="1" dirty="0">
                          <a:latin typeface="Traditional Arabic" panose="02020603050405020304" pitchFamily="18" charset="-78"/>
                          <a:cs typeface="Traditional Arabic" panose="02020603050405020304" pitchFamily="18" charset="-78"/>
                        </a:rPr>
                        <a:t>الأنشطة/ المشاريع/ البرامج</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gridSpan="3">
                  <a:txBody>
                    <a:bodyPr/>
                    <a:lstStyle/>
                    <a:p>
                      <a:pPr algn="ctr" rtl="1"/>
                      <a:endParaRPr lang="ar-SA" sz="1800" b="1" dirty="0">
                        <a:latin typeface="Traditional Arabic" panose="02020603050405020304" pitchFamily="18" charset="-78"/>
                        <a:cs typeface="Traditional Arabic" panose="02020603050405020304" pitchFamily="18" charset="-78"/>
                      </a:endParaRPr>
                    </a:p>
                    <a:p>
                      <a:pPr algn="ctr" rtl="1"/>
                      <a:r>
                        <a:rPr lang="ar-SA" sz="1800" b="1" dirty="0">
                          <a:latin typeface="Traditional Arabic" panose="02020603050405020304" pitchFamily="18" charset="-78"/>
                          <a:cs typeface="Traditional Arabic" panose="02020603050405020304" pitchFamily="18" charset="-78"/>
                        </a:rPr>
                        <a:t>تاريخ التنفيذ</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pPr rtl="1"/>
                      <a:endParaRPr lang="ar-SA"/>
                    </a:p>
                  </a:txBody>
                  <a:tcPr/>
                </a:tc>
                <a:tc hMerge="1">
                  <a:txBody>
                    <a:bodyPr/>
                    <a:lstStyle/>
                    <a:p>
                      <a:pPr rtl="1"/>
                      <a:endParaRPr lang="ar-SA" dirty="0"/>
                    </a:p>
                  </a:txBody>
                  <a:tcPr/>
                </a:tc>
                <a:tc gridSpan="2">
                  <a:txBody>
                    <a:bodyPr/>
                    <a:lstStyle/>
                    <a:p>
                      <a:pPr algn="ctr" rtl="1"/>
                      <a:r>
                        <a:rPr lang="ar-SA" sz="1800" b="1" dirty="0">
                          <a:latin typeface="Traditional Arabic" panose="02020603050405020304" pitchFamily="18" charset="-78"/>
                          <a:cs typeface="Traditional Arabic" panose="02020603050405020304" pitchFamily="18" charset="-78"/>
                        </a:rPr>
                        <a:t>مسؤول التنفيذ</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mpd="sng">
                      <a:noFill/>
                    </a:lnL>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rtl="1"/>
                      <a:endParaRPr lang="ar-SA" sz="1800" b="1" dirty="0">
                        <a:latin typeface="Traditional Arabic" panose="02020603050405020304" pitchFamily="18" charset="-78"/>
                        <a:cs typeface="Traditional Arabic" panose="02020603050405020304" pitchFamily="18" charset="-78"/>
                      </a:endParaRPr>
                    </a:p>
                    <a:p>
                      <a:pPr algn="ctr" rtl="1"/>
                      <a:r>
                        <a:rPr lang="ar-SA" sz="1800" b="1" dirty="0">
                          <a:latin typeface="Traditional Arabic" panose="02020603050405020304" pitchFamily="18" charset="-78"/>
                          <a:cs typeface="Traditional Arabic" panose="02020603050405020304" pitchFamily="18" charset="-78"/>
                        </a:rPr>
                        <a:t>متطلبات التنفيذ</a:t>
                      </a:r>
                    </a:p>
                  </a:txBody>
                  <a:tcPr>
                    <a:solidFill>
                      <a:schemeClr val="accent2">
                        <a:lumMod val="20000"/>
                        <a:lumOff val="80000"/>
                      </a:schemeClr>
                    </a:solidFill>
                  </a:tcPr>
                </a:tc>
                <a:tc rowSpan="2">
                  <a:txBody>
                    <a:bodyPr/>
                    <a:lstStyle/>
                    <a:p>
                      <a:pPr algn="ctr" rtl="1"/>
                      <a:endParaRPr lang="ar-SA" sz="1800" b="1" dirty="0">
                        <a:latin typeface="Traditional Arabic" panose="02020603050405020304" pitchFamily="18" charset="-78"/>
                        <a:cs typeface="Traditional Arabic" panose="02020603050405020304" pitchFamily="18" charset="-78"/>
                      </a:endParaRPr>
                    </a:p>
                    <a:p>
                      <a:pPr algn="ctr" rtl="1"/>
                      <a:endParaRPr lang="ar-SA" sz="18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المخرجات/ مؤشرات</a:t>
                      </a:r>
                    </a:p>
                  </a:txBody>
                  <a:tcPr>
                    <a:solidFill>
                      <a:schemeClr val="accent2">
                        <a:lumMod val="20000"/>
                        <a:lumOff val="80000"/>
                      </a:schemeClr>
                    </a:solidFill>
                  </a:tcPr>
                </a:tc>
                <a:extLst>
                  <a:ext uri="{0D108BD9-81ED-4DB2-BD59-A6C34878D82A}">
                    <a16:rowId xmlns:a16="http://schemas.microsoft.com/office/drawing/2014/main" val="371809525"/>
                  </a:ext>
                </a:extLst>
              </a:tr>
              <a:tr h="552165">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r>
                        <a:rPr lang="ar-SA" sz="1800" b="1" dirty="0">
                          <a:latin typeface="Traditional Arabic" panose="02020603050405020304" pitchFamily="18" charset="-78"/>
                          <a:cs typeface="Traditional Arabic" panose="02020603050405020304" pitchFamily="18" charset="-78"/>
                        </a:rPr>
                        <a:t>تاريخ البدء</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800" b="1" dirty="0">
                          <a:latin typeface="Traditional Arabic" panose="02020603050405020304" pitchFamily="18" charset="-78"/>
                          <a:cs typeface="Traditional Arabic" panose="02020603050405020304" pitchFamily="18" charset="-78"/>
                        </a:rPr>
                        <a:t>المدة بالأيام</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rtl="1"/>
                      <a:r>
                        <a:rPr lang="ar-SA" sz="1800" b="1" dirty="0">
                          <a:latin typeface="Traditional Arabic" panose="02020603050405020304" pitchFamily="18" charset="-78"/>
                          <a:cs typeface="Traditional Arabic" panose="02020603050405020304" pitchFamily="18" charset="-78"/>
                        </a:rPr>
                        <a:t>المكان</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800" b="1" dirty="0">
                          <a:latin typeface="Traditional Arabic" panose="02020603050405020304" pitchFamily="18" charset="-78"/>
                          <a:cs typeface="Traditional Arabic" panose="02020603050405020304" pitchFamily="18" charset="-78"/>
                        </a:rPr>
                        <a:t>الرئيس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rtl="1"/>
                      <a:r>
                        <a:rPr lang="ar-SA" sz="1800" b="1" dirty="0">
                          <a:latin typeface="Traditional Arabic" panose="02020603050405020304" pitchFamily="18" charset="-78"/>
                          <a:cs typeface="Traditional Arabic" panose="02020603050405020304" pitchFamily="18" charset="-78"/>
                        </a:rPr>
                        <a:t>المساند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2401492137"/>
                  </a:ext>
                </a:extLst>
              </a:tr>
              <a:tr h="1017146">
                <a:tc rowSpan="3">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نواتج التعلم في مجال  العلوم </a:t>
                      </a:r>
                    </a:p>
                    <a:p>
                      <a:pPr algn="ctr" rtl="1"/>
                      <a:r>
                        <a:rPr lang="ar-SA" sz="1600" b="1" dirty="0">
                          <a:latin typeface="Traditional Arabic" panose="02020603050405020304" pitchFamily="18" charset="-78"/>
                          <a:cs typeface="Traditional Arabic" panose="02020603050405020304" pitchFamily="18" charset="-78"/>
                        </a:rPr>
                        <a:t>( مهارات نافس)</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تمكين الطلاب من إتقان مهارات مجال علوم الحياة  وفقا لوثيقة نواتج التعلم بما يسهم في رفع مستوى التحصيل في مادة العلوم</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تنمية مهارات مجال علوم الحياة  وفقا لوثيقة نواتج التعلم </a:t>
                      </a:r>
                    </a:p>
                  </a:txBody>
                  <a:tcPr>
                    <a:lnL w="12700" cap="flat" cmpd="sng" algn="ctr">
                      <a:solidFill>
                        <a:schemeClr val="tx1"/>
                      </a:solidFill>
                      <a:prstDash val="solid"/>
                      <a:round/>
                      <a:headEnd type="none" w="med" len="med"/>
                      <a:tailEnd type="none" w="med" len="med"/>
                    </a:lnL>
                  </a:tcPr>
                </a:tc>
                <a:tc rowSpan="3" grid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مستمر</a:t>
                      </a:r>
                    </a:p>
                  </a:txBody>
                  <a:tcPr/>
                </a:tc>
                <a:tc rowSpan="3" h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lnL w="12700" cap="flat" cmpd="sng" algn="ctr">
                      <a:solidFill>
                        <a:schemeClr val="tx1"/>
                      </a:solidFill>
                      <a:prstDash val="solid"/>
                      <a:round/>
                      <a:headEnd type="none" w="med" len="med"/>
                      <a:tailEnd type="none" w="med" len="med"/>
                    </a:lnL>
                  </a:tcPr>
                </a:tc>
                <a:tc rowSpan="3">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القاعات الدراسية</a:t>
                      </a:r>
                    </a:p>
                  </a:txBody>
                  <a:tcPr>
                    <a:lnR w="12700" cap="flat" cmpd="sng" algn="ctr">
                      <a:solidFill>
                        <a:schemeClr val="tx1"/>
                      </a:solidFill>
                      <a:prstDash val="solid"/>
                      <a:round/>
                      <a:headEnd type="none" w="med" len="med"/>
                      <a:tailEnd type="none" w="med" len="med"/>
                    </a:lnR>
                  </a:tcPr>
                </a:tc>
                <a:tc rowSpan="3">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معلمو العلوم</a:t>
                      </a:r>
                    </a:p>
                  </a:txBody>
                  <a:tcPr>
                    <a:lnL w="12700" cap="flat" cmpd="sng" algn="ctr">
                      <a:solidFill>
                        <a:schemeClr val="tx1"/>
                      </a:solidFill>
                      <a:prstDash val="solid"/>
                      <a:round/>
                      <a:headEnd type="none" w="med" len="med"/>
                      <a:tailEnd type="none" w="med" len="med"/>
                    </a:lnL>
                  </a:tcPr>
                </a:tc>
                <a:tc rowSpan="3">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لجنة التميز</a:t>
                      </a:r>
                    </a:p>
                  </a:txBody>
                  <a:tcPr/>
                </a:tc>
                <a:tc rowSpan="3">
                  <a:txBody>
                    <a:bodyPr/>
                    <a:lstStyle/>
                    <a:p>
                      <a:pPr marL="0" indent="0" algn="just" rtl="1">
                        <a:buFont typeface="Wingdings" panose="05000000000000000000" pitchFamily="2" charset="2"/>
                        <a:buNone/>
                      </a:pPr>
                      <a:r>
                        <a:rPr lang="ar-SA" sz="1600" b="1" dirty="0">
                          <a:latin typeface="Traditional Arabic" panose="02020603050405020304" pitchFamily="18" charset="-78"/>
                          <a:cs typeface="Traditional Arabic" panose="02020603050405020304" pitchFamily="18" charset="-78"/>
                        </a:rPr>
                        <a:t>1ــ الاسترشاد بوثيقة ودليل نواتج التعلم للاختبارات الوطنية (نافس) لتحديد المهارات المستهدفة بدقة.</a:t>
                      </a:r>
                    </a:p>
                    <a:p>
                      <a:pPr marL="0" indent="0" algn="just" rtl="1">
                        <a:buFont typeface="Wingdings" panose="05000000000000000000" pitchFamily="2" charset="2"/>
                        <a:buNone/>
                      </a:pPr>
                      <a:r>
                        <a:rPr lang="ar-SA" sz="1600" b="1" dirty="0">
                          <a:latin typeface="Traditional Arabic" panose="02020603050405020304" pitchFamily="18" charset="-78"/>
                          <a:cs typeface="Traditional Arabic" panose="02020603050405020304" pitchFamily="18" charset="-78"/>
                        </a:rPr>
                        <a:t>2ــ دمج المهارات الأساسية  في تخطيط الدروس ووحدات المقرر الدراسي بما يضمن ممارستها بشكل متدرج ومنهج</a:t>
                      </a:r>
                    </a:p>
                    <a:p>
                      <a:pPr marL="0" indent="0" algn="just" rtl="1">
                        <a:buFont typeface="Wingdings" panose="05000000000000000000" pitchFamily="2" charset="2"/>
                        <a:buNone/>
                      </a:pPr>
                      <a:r>
                        <a:rPr lang="ar-SA" sz="1600" b="1" dirty="0">
                          <a:latin typeface="Traditional Arabic" panose="02020603050405020304" pitchFamily="18" charset="-78"/>
                          <a:cs typeface="Traditional Arabic" panose="02020603050405020304" pitchFamily="18" charset="-78"/>
                        </a:rPr>
                        <a:t>3 ــ وظيف استراتيجيات تدريس حديثة تعزز فهم المفاهيم الرياضية</a:t>
                      </a:r>
                    </a:p>
                    <a:p>
                      <a:pPr marL="0" indent="0" algn="just" rtl="1">
                        <a:buFont typeface="Wingdings" panose="05000000000000000000" pitchFamily="2" charset="2"/>
                        <a:buNone/>
                      </a:pPr>
                      <a:r>
                        <a:rPr lang="ar-SA" sz="1600" b="1" dirty="0">
                          <a:latin typeface="Traditional Arabic" panose="02020603050405020304" pitchFamily="18" charset="-78"/>
                          <a:cs typeface="Traditional Arabic" panose="02020603050405020304" pitchFamily="18" charset="-78"/>
                        </a:rPr>
                        <a:t>4.تنمية مهارات التفكير العليا من خلال الأنشطة التطبيقية وعمليات التقويم التكويني والمراجعة الدورية..</a:t>
                      </a:r>
                    </a:p>
                    <a:p>
                      <a:pPr marL="0" indent="0" algn="just" rtl="1">
                        <a:buFont typeface="Wingdings" panose="05000000000000000000" pitchFamily="2" charset="2"/>
                        <a:buNone/>
                      </a:pPr>
                      <a:r>
                        <a:rPr lang="ar-SA" sz="1600" b="1" dirty="0">
                          <a:latin typeface="Traditional Arabic" panose="02020603050405020304" pitchFamily="18" charset="-78"/>
                          <a:cs typeface="Traditional Arabic" panose="02020603050405020304" pitchFamily="18" charset="-78"/>
                        </a:rPr>
                        <a:t>5 ــ استخدام أدوات تقييم متنوعة (اختبارات قصيرة، مهام أدائية، ملاحظات صفية) لرصد مدى تقدم الطلاب في المهارات المستهدفة.</a:t>
                      </a:r>
                    </a:p>
                    <a:p>
                      <a:pPr marL="0" indent="0" algn="just" rtl="1">
                        <a:buFont typeface="Wingdings" panose="05000000000000000000" pitchFamily="2" charset="2"/>
                        <a:buNone/>
                      </a:pPr>
                      <a:r>
                        <a:rPr lang="ar-SA" sz="1600" b="1" dirty="0">
                          <a:latin typeface="Traditional Arabic" panose="02020603050405020304" pitchFamily="18" charset="-78"/>
                          <a:cs typeface="Traditional Arabic" panose="02020603050405020304" pitchFamily="18" charset="-78"/>
                        </a:rPr>
                        <a:t>6 ــ بناء خطط علاجية وإثرائية للطلاب بناءً على نتائج التقويم.</a:t>
                      </a:r>
                    </a:p>
                  </a:txBody>
                  <a:tcPr/>
                </a:tc>
                <a:tc>
                  <a:txBody>
                    <a:bodyPr/>
                    <a:lstStyle/>
                    <a:p>
                      <a:pPr marL="0" indent="0" algn="ctr" rtl="1">
                        <a:buFont typeface="Arial" panose="020B0604020202020204" pitchFamily="34" charset="0"/>
                        <a:buNone/>
                      </a:pPr>
                      <a:endParaRPr lang="ar-SA" sz="1600" b="1" dirty="0">
                        <a:latin typeface="Traditional Arabic" panose="02020603050405020304" pitchFamily="18" charset="-78"/>
                        <a:cs typeface="Traditional Arabic" panose="02020603050405020304" pitchFamily="18" charset="-78"/>
                      </a:endParaRPr>
                    </a:p>
                    <a:p>
                      <a:pPr marL="0" indent="0" algn="ctr" rtl="1">
                        <a:buFont typeface="Arial" panose="020B0604020202020204" pitchFamily="34" charset="0"/>
                        <a:buNone/>
                      </a:pPr>
                      <a:r>
                        <a:rPr lang="ar-SA" sz="1600" b="1" dirty="0">
                          <a:latin typeface="Traditional Arabic" panose="02020603050405020304" pitchFamily="18" charset="-78"/>
                          <a:cs typeface="Traditional Arabic" panose="02020603050405020304" pitchFamily="18" charset="-78"/>
                        </a:rPr>
                        <a:t>اتقان الطلاب لمهارات مجال علوم الحياة  بنسبة 85%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7962094"/>
                  </a:ext>
                </a:extLst>
              </a:tr>
              <a:tr h="1017146">
                <a:tc vMerge="1">
                  <a:txBody>
                    <a:bodyPr/>
                    <a:lstStyle/>
                    <a:p>
                      <a:pPr rtl="1"/>
                      <a:endParaRPr lang="ar-SA"/>
                    </a:p>
                  </a:txBody>
                  <a:tcPr/>
                </a:tc>
                <a:tc>
                  <a:txBody>
                    <a:bodyPr/>
                    <a:lstStyle/>
                    <a:p>
                      <a:pPr rtl="1"/>
                      <a:r>
                        <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تمكين الطلاب من إتقان مهارات مجال العوم الفزيائية والكيميائية وفقا لوثيقة نواتج التعلم بما يسهم في رفع مستوى التحصيل في مادة العلوم</a:t>
                      </a:r>
                      <a:endParaRPr lang="ar-SA" sz="1600" dirty="0"/>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  تنمية مهارات مجال العلوم الفيزيائية  والكيميائية </a:t>
                      </a:r>
                    </a:p>
                    <a:p>
                      <a:pPr algn="ctr" rtl="1"/>
                      <a:r>
                        <a:rPr lang="ar-SA" sz="1600" b="1" dirty="0">
                          <a:latin typeface="Traditional Arabic" panose="02020603050405020304" pitchFamily="18" charset="-78"/>
                          <a:cs typeface="Traditional Arabic" panose="02020603050405020304" pitchFamily="18" charset="-78"/>
                        </a:rPr>
                        <a:t>وفقا لوثيقة نواتج التعلم </a:t>
                      </a:r>
                    </a:p>
                  </a:txBody>
                  <a:tcPr>
                    <a:lnL w="12700" cap="flat" cmpd="sng" algn="ctr">
                      <a:solidFill>
                        <a:schemeClr val="tx1"/>
                      </a:solidFill>
                      <a:prstDash val="solid"/>
                      <a:round/>
                      <a:headEnd type="none" w="med" len="med"/>
                      <a:tailEnd type="none" w="med" len="med"/>
                    </a:lnL>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marL="0" indent="0" algn="r" rtl="1">
                        <a:buFont typeface="Courier New" panose="02070309020205020404" pitchFamily="49" charset="0"/>
                        <a:buNone/>
                      </a:pPr>
                      <a:endParaRPr lang="ar-SA" sz="1600" b="1" dirty="0">
                        <a:latin typeface="Traditional Arabic" panose="02020603050405020304" pitchFamily="18" charset="-78"/>
                        <a:cs typeface="Traditional Arabic" panose="02020603050405020304" pitchFamily="18"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اتقان الطلاب لمهارات مجال  العوم الفزيائية بنسبة 85%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5851277"/>
                  </a:ext>
                </a:extLst>
              </a:tr>
              <a:tr h="1169121">
                <a:tc vMerge="1">
                  <a:txBody>
                    <a:bodyPr/>
                    <a:lstStyle/>
                    <a:p>
                      <a:pPr rtl="1"/>
                      <a:endParaRPr lang="ar-SA"/>
                    </a:p>
                  </a:txBody>
                  <a:tcPr/>
                </a:tc>
                <a:tc>
                  <a:txBody>
                    <a:bodyPr/>
                    <a:lstStyle/>
                    <a:p>
                      <a:pPr algn="ctr" rtl="1"/>
                      <a:r>
                        <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تمكين الطلاب من إتقان مهارات مجال علوم الأرض والفضاء  وفقا لوثيقة نواتج التعلم بما يسهم في رفع مستوى التحصيل في مادة الرياضيات </a:t>
                      </a:r>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تنمية مهارات مجال علوم الأرض والفضاء  </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dirty="0">
                          <a:latin typeface="Traditional Arabic" panose="02020603050405020304" pitchFamily="18" charset="-78"/>
                          <a:cs typeface="Traditional Arabic" panose="02020603050405020304" pitchFamily="18" charset="-78"/>
                        </a:rPr>
                        <a:t>وفقا لوثيقة نواتج التعلم  </a:t>
                      </a:r>
                    </a:p>
                  </a:txBody>
                  <a:tcPr>
                    <a:lnL w="12700" cap="flat" cmpd="sng" algn="ctr">
                      <a:solidFill>
                        <a:schemeClr val="tx1"/>
                      </a:solidFill>
                      <a:prstDash val="solid"/>
                      <a:round/>
                      <a:headEnd type="none" w="med" len="med"/>
                      <a:tailEnd type="none" w="med" len="med"/>
                    </a:lnL>
                  </a:tcPr>
                </a:tc>
                <a:tc gridSpan="2" vMerge="1">
                  <a:txBody>
                    <a:bodyPr/>
                    <a:lstStyle/>
                    <a:p>
                      <a:pPr rtl="1"/>
                      <a:endParaRPr lang="ar-SA"/>
                    </a:p>
                  </a:txBody>
                  <a:tcPr/>
                </a:tc>
                <a:tc hMerge="1"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اتقان الطلاب لمهارات مجال علوم الأرض والفضاء بنسبة 85%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2318543"/>
                  </a:ext>
                </a:extLst>
              </a:tr>
            </a:tbl>
          </a:graphicData>
        </a:graphic>
      </p:graphicFrame>
    </p:spTree>
    <p:extLst>
      <p:ext uri="{BB962C8B-B14F-4D97-AF65-F5344CB8AC3E}">
        <p14:creationId xmlns:p14="http://schemas.microsoft.com/office/powerpoint/2010/main" val="428632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D5963-0B96-506A-0D35-F02A5D346287}"/>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D61689E-638A-17AA-6EA4-A530DB339480}"/>
              </a:ext>
            </a:extLst>
          </p:cNvPr>
          <p:cNvSpPr/>
          <p:nvPr/>
        </p:nvSpPr>
        <p:spPr>
          <a:xfrm>
            <a:off x="7986409" y="97274"/>
            <a:ext cx="3968886" cy="758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2400" b="1" dirty="0">
              <a:latin typeface="Traditional Arabic" panose="02020603050405020304" pitchFamily="18" charset="-78"/>
              <a:cs typeface="Traditional Arabic" panose="02020603050405020304" pitchFamily="18" charset="-78"/>
            </a:endParaRPr>
          </a:p>
          <a:p>
            <a:pPr algn="ctr"/>
            <a:r>
              <a:rPr lang="ar-SA" sz="2400" b="1" dirty="0">
                <a:latin typeface="Traditional Arabic" panose="02020603050405020304" pitchFamily="18" charset="-78"/>
                <a:cs typeface="Traditional Arabic" panose="02020603050405020304" pitchFamily="18" charset="-78"/>
              </a:rPr>
              <a:t>سابعا:  الخطة التنفيذية والبرنامج الزمني (7)</a:t>
            </a:r>
            <a:endParaRPr lang="ar-SA" sz="2400" b="1" dirty="0"/>
          </a:p>
          <a:p>
            <a:pPr algn="ctr"/>
            <a:endParaRPr lang="ar-SA" sz="2400" b="1" dirty="0"/>
          </a:p>
        </p:txBody>
      </p:sp>
      <p:graphicFrame>
        <p:nvGraphicFramePr>
          <p:cNvPr id="5" name="جدول 4">
            <a:extLst>
              <a:ext uri="{FF2B5EF4-FFF2-40B4-BE49-F238E27FC236}">
                <a16:creationId xmlns:a16="http://schemas.microsoft.com/office/drawing/2014/main" id="{6A876379-16EA-28D1-1489-2B046AA3DD6A}"/>
              </a:ext>
            </a:extLst>
          </p:cNvPr>
          <p:cNvGraphicFramePr>
            <a:graphicFrameLocks noGrp="1"/>
          </p:cNvGraphicFramePr>
          <p:nvPr>
            <p:extLst>
              <p:ext uri="{D42A27DB-BD31-4B8C-83A1-F6EECF244321}">
                <p14:modId xmlns:p14="http://schemas.microsoft.com/office/powerpoint/2010/main" val="2560200179"/>
              </p:ext>
            </p:extLst>
          </p:nvPr>
        </p:nvGraphicFramePr>
        <p:xfrm>
          <a:off x="-1" y="894765"/>
          <a:ext cx="12115270" cy="5968455"/>
        </p:xfrm>
        <a:graphic>
          <a:graphicData uri="http://schemas.openxmlformats.org/drawingml/2006/table">
            <a:tbl>
              <a:tblPr rtl="1" firstRow="1" bandRow="1">
                <a:tableStyleId>{5940675A-B579-460E-94D1-54222C63F5DA}</a:tableStyleId>
              </a:tblPr>
              <a:tblGrid>
                <a:gridCol w="910526">
                  <a:extLst>
                    <a:ext uri="{9D8B030D-6E8A-4147-A177-3AD203B41FA5}">
                      <a16:colId xmlns:a16="http://schemas.microsoft.com/office/drawing/2014/main" val="3623395076"/>
                    </a:ext>
                  </a:extLst>
                </a:gridCol>
                <a:gridCol w="1934283">
                  <a:extLst>
                    <a:ext uri="{9D8B030D-6E8A-4147-A177-3AD203B41FA5}">
                      <a16:colId xmlns:a16="http://schemas.microsoft.com/office/drawing/2014/main" val="3609016885"/>
                    </a:ext>
                  </a:extLst>
                </a:gridCol>
                <a:gridCol w="1682886">
                  <a:extLst>
                    <a:ext uri="{9D8B030D-6E8A-4147-A177-3AD203B41FA5}">
                      <a16:colId xmlns:a16="http://schemas.microsoft.com/office/drawing/2014/main" val="3062741346"/>
                    </a:ext>
                  </a:extLst>
                </a:gridCol>
                <a:gridCol w="817123">
                  <a:extLst>
                    <a:ext uri="{9D8B030D-6E8A-4147-A177-3AD203B41FA5}">
                      <a16:colId xmlns:a16="http://schemas.microsoft.com/office/drawing/2014/main" val="2402697341"/>
                    </a:ext>
                  </a:extLst>
                </a:gridCol>
                <a:gridCol w="943583">
                  <a:extLst>
                    <a:ext uri="{9D8B030D-6E8A-4147-A177-3AD203B41FA5}">
                      <a16:colId xmlns:a16="http://schemas.microsoft.com/office/drawing/2014/main" val="3918954592"/>
                    </a:ext>
                  </a:extLst>
                </a:gridCol>
                <a:gridCol w="807396">
                  <a:extLst>
                    <a:ext uri="{9D8B030D-6E8A-4147-A177-3AD203B41FA5}">
                      <a16:colId xmlns:a16="http://schemas.microsoft.com/office/drawing/2014/main" val="309291152"/>
                    </a:ext>
                  </a:extLst>
                </a:gridCol>
                <a:gridCol w="856034">
                  <a:extLst>
                    <a:ext uri="{9D8B030D-6E8A-4147-A177-3AD203B41FA5}">
                      <a16:colId xmlns:a16="http://schemas.microsoft.com/office/drawing/2014/main" val="1555260411"/>
                    </a:ext>
                  </a:extLst>
                </a:gridCol>
                <a:gridCol w="924127">
                  <a:extLst>
                    <a:ext uri="{9D8B030D-6E8A-4147-A177-3AD203B41FA5}">
                      <a16:colId xmlns:a16="http://schemas.microsoft.com/office/drawing/2014/main" val="3004935353"/>
                    </a:ext>
                  </a:extLst>
                </a:gridCol>
                <a:gridCol w="1682885">
                  <a:extLst>
                    <a:ext uri="{9D8B030D-6E8A-4147-A177-3AD203B41FA5}">
                      <a16:colId xmlns:a16="http://schemas.microsoft.com/office/drawing/2014/main" val="481398417"/>
                    </a:ext>
                  </a:extLst>
                </a:gridCol>
                <a:gridCol w="1556427">
                  <a:extLst>
                    <a:ext uri="{9D8B030D-6E8A-4147-A177-3AD203B41FA5}">
                      <a16:colId xmlns:a16="http://schemas.microsoft.com/office/drawing/2014/main" val="2961585904"/>
                    </a:ext>
                  </a:extLst>
                </a:gridCol>
              </a:tblGrid>
              <a:tr h="447654">
                <a:tc gridSpan="10">
                  <a:txBody>
                    <a:bodyPr/>
                    <a:lstStyle/>
                    <a:p>
                      <a:pPr algn="ctr" rtl="1"/>
                      <a:r>
                        <a:rPr lang="ar-SA" b="1" dirty="0">
                          <a:latin typeface="Traditional Arabic" panose="02020603050405020304" pitchFamily="18" charset="-78"/>
                          <a:cs typeface="Traditional Arabic" panose="02020603050405020304" pitchFamily="18" charset="-78"/>
                        </a:rPr>
                        <a:t>الخطة التنفيذية</a:t>
                      </a:r>
                    </a:p>
                  </a:txBody>
                  <a:tcPr>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ap="flat" cmpd="sng" algn="ctr">
                      <a:solidFill>
                        <a:schemeClr val="tx1"/>
                      </a:solidFill>
                      <a:prstDash val="solid"/>
                      <a:round/>
                      <a:headEnd type="none" w="med" len="med"/>
                      <a:tailEnd type="none" w="med" len="med"/>
                    </a:lnL>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46894532"/>
                  </a:ext>
                </a:extLst>
              </a:tr>
              <a:tr h="674481">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المرحلة السادسة</a:t>
                      </a:r>
                    </a:p>
                  </a:txBody>
                  <a:tcP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الأهداف</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الأنشطة/ المشاريع/ البرامج</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gridSpan="3">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تاريخ التنفيذ</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pPr rtl="1"/>
                      <a:endParaRPr lang="ar-SA"/>
                    </a:p>
                  </a:txBody>
                  <a:tcPr/>
                </a:tc>
                <a:tc hMerge="1">
                  <a:txBody>
                    <a:bodyPr/>
                    <a:lstStyle/>
                    <a:p>
                      <a:pPr rtl="1"/>
                      <a:endParaRPr lang="ar-SA" dirty="0"/>
                    </a:p>
                  </a:txBody>
                  <a:tcPr/>
                </a:tc>
                <a:tc gridSpan="2">
                  <a:txBody>
                    <a:bodyPr/>
                    <a:lstStyle/>
                    <a:p>
                      <a:pPr algn="ctr" rtl="1"/>
                      <a:r>
                        <a:rPr lang="ar-SA" sz="1600" b="1" dirty="0">
                          <a:latin typeface="Traditional Arabic" panose="02020603050405020304" pitchFamily="18" charset="-78"/>
                          <a:cs typeface="Traditional Arabic" panose="02020603050405020304" pitchFamily="18" charset="-78"/>
                        </a:rPr>
                        <a:t>مسؤول التنفيذ</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mpd="sng">
                      <a:noFill/>
                    </a:lnL>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rtl="1"/>
                      <a:r>
                        <a:rPr lang="ar-SA" sz="1600" b="1" dirty="0">
                          <a:latin typeface="Traditional Arabic" panose="02020603050405020304" pitchFamily="18" charset="-78"/>
                          <a:cs typeface="Traditional Arabic" panose="02020603050405020304" pitchFamily="18" charset="-78"/>
                        </a:rPr>
                        <a:t>متطلبات التنفيذ</a:t>
                      </a:r>
                    </a:p>
                  </a:txBody>
                  <a:tcP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المخرجات/ مؤشرات</a:t>
                      </a:r>
                    </a:p>
                  </a:txBody>
                  <a:tcPr>
                    <a:solidFill>
                      <a:schemeClr val="accent2">
                        <a:lumMod val="20000"/>
                        <a:lumOff val="80000"/>
                      </a:schemeClr>
                    </a:solidFill>
                  </a:tcPr>
                </a:tc>
                <a:extLst>
                  <a:ext uri="{0D108BD9-81ED-4DB2-BD59-A6C34878D82A}">
                    <a16:rowId xmlns:a16="http://schemas.microsoft.com/office/drawing/2014/main" val="371809525"/>
                  </a:ext>
                </a:extLst>
              </a:tr>
              <a:tr h="289819">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تاريخ البدء</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المدة بالأيام</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المكان</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الرئيس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المساند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2401492137"/>
                  </a:ext>
                </a:extLst>
              </a:tr>
              <a:tr h="473383">
                <a:tc rowSpan="4">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 أنشطة داعمة ومحفزة لتحسين نواتج التعلم </a:t>
                      </a:r>
                    </a:p>
                  </a:txBody>
                  <a:tcPr>
                    <a:solidFill>
                      <a:schemeClr val="accent6">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تعزيز ثقافة أهمية الاختبارات الوطنية في المجتمع المدرسي من خلال توعية الطلاب وأولياء الأمور بدورها وأهميتها</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توعية الطلاب وأولياء الأمور بأهمية الاختبارات الوطنية </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مستمر</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المصادر</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لجنة التوجيه الطلابي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النشاط الطلابي </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ـــ ورقة علمية </a:t>
                      </a:r>
                    </a:p>
                    <a:p>
                      <a:pPr algn="ctr" rtl="1"/>
                      <a:r>
                        <a:rPr lang="ar-SA" sz="1600" b="1" dirty="0">
                          <a:latin typeface="Traditional Arabic" panose="02020603050405020304" pitchFamily="18" charset="-78"/>
                          <a:cs typeface="Traditional Arabic" panose="02020603050405020304" pitchFamily="18" charset="-78"/>
                        </a:rPr>
                        <a:t>ــ نشرة توعوية بأهمية الاختبارات الوطنية </a:t>
                      </a:r>
                    </a:p>
                    <a:p>
                      <a:pPr algn="ctr" rtl="1"/>
                      <a:r>
                        <a:rPr lang="ar-SA" sz="1600" b="1" dirty="0">
                          <a:latin typeface="Traditional Arabic" panose="02020603050405020304" pitchFamily="18" charset="-78"/>
                          <a:cs typeface="Traditional Arabic" panose="02020603050405020304" pitchFamily="18" charset="-78"/>
                        </a:rPr>
                        <a:t>ــ رسائل قصيرة</a:t>
                      </a:r>
                    </a:p>
                  </a:txBody>
                  <a:tcPr>
                    <a:solidFill>
                      <a:schemeClr val="accent6">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استفادة ( 90%) من المستهدفين من الطلاب وأولياء أمورهم</a:t>
                      </a:r>
                    </a:p>
                  </a:txBody>
                  <a:tcPr>
                    <a:solidFill>
                      <a:schemeClr val="accent6">
                        <a:lumMod val="20000"/>
                        <a:lumOff val="80000"/>
                      </a:schemeClr>
                    </a:solidFill>
                  </a:tcPr>
                </a:tc>
                <a:extLst>
                  <a:ext uri="{0D108BD9-81ED-4DB2-BD59-A6C34878D82A}">
                    <a16:rowId xmlns:a16="http://schemas.microsoft.com/office/drawing/2014/main" val="1936505256"/>
                  </a:ext>
                </a:extLst>
              </a:tr>
              <a:tr h="674481">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تفعيل دور المدرسة من خلال قناة رقمية تسهم في رفع نتائج الاختبارات الوطنية  </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إنشاء قناة للمتعلمين خاصة بالاختبارات الوطنية </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مستمر</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لجنة التميز + المعلمون</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التوجيه الطلابي</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ــ إنشاء قناة تعليمية</a:t>
                      </a:r>
                    </a:p>
                    <a:p>
                      <a:pPr algn="ctr" rtl="1"/>
                      <a:r>
                        <a:rPr lang="ar-SA" sz="1600" b="1" dirty="0">
                          <a:latin typeface="Traditional Arabic" panose="02020603050405020304" pitchFamily="18" charset="-78"/>
                          <a:cs typeface="Traditional Arabic" panose="02020603050405020304" pitchFamily="18" charset="-78"/>
                        </a:rPr>
                        <a:t>ــ فريق عمل متميز</a:t>
                      </a:r>
                    </a:p>
                    <a:p>
                      <a:pPr algn="ctr" rtl="1"/>
                      <a:r>
                        <a:rPr lang="ar-SA" sz="1600" b="1" dirty="0">
                          <a:latin typeface="Traditional Arabic" panose="02020603050405020304" pitchFamily="18" charset="-78"/>
                          <a:cs typeface="Traditional Arabic" panose="02020603050405020304" pitchFamily="18" charset="-78"/>
                        </a:rPr>
                        <a:t>ــ تجهيز محتوى تعليمي رقمي</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تحسن نتائج المدرسة بمتابعة 70% من الطلاب لما ينشر عبر القناة </a:t>
                      </a:r>
                    </a:p>
                  </a:txBody>
                  <a:tcPr/>
                </a:tc>
                <a:extLst>
                  <a:ext uri="{0D108BD9-81ED-4DB2-BD59-A6C34878D82A}">
                    <a16:rowId xmlns:a16="http://schemas.microsoft.com/office/drawing/2014/main" val="2747962094"/>
                  </a:ext>
                </a:extLst>
              </a:tr>
              <a:tr h="674481">
                <a:tc v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تحفيز دافعية الطلاب للاستعداد الجيد للاختبارات الوطنية من خلال مسابقة إثرائية تحاكي  مهارات نافس </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تنظيم مسابقات تحاكي نافس وتقديم مكافآت وشهادات للمتميزين</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 </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أسبوع واحد</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لجنة النشاط الطلابي  </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اللجنة الإدارية</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ــ إعداد الأسئلة </a:t>
                      </a:r>
                    </a:p>
                    <a:p>
                      <a:pPr algn="ctr" rtl="1"/>
                      <a:r>
                        <a:rPr lang="ar-SA" sz="1600" b="1" dirty="0">
                          <a:latin typeface="Traditional Arabic" panose="02020603050405020304" pitchFamily="18" charset="-78"/>
                          <a:cs typeface="Traditional Arabic" panose="02020603050405020304" pitchFamily="18" charset="-78"/>
                        </a:rPr>
                        <a:t>ـــ رصد ما يكفي من الميزانية للمسابقة</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مشاركة مالا يقل عن 90% من الطلاب المستهدفين في نافس في المسابقة وحصولهم على مستويات متقدمة فيها </a:t>
                      </a:r>
                    </a:p>
                  </a:txBody>
                  <a:tcPr/>
                </a:tc>
                <a:extLst>
                  <a:ext uri="{0D108BD9-81ED-4DB2-BD59-A6C34878D82A}">
                    <a16:rowId xmlns:a16="http://schemas.microsoft.com/office/drawing/2014/main" val="1804214442"/>
                  </a:ext>
                </a:extLst>
              </a:tr>
              <a:tr h="674481">
                <a:tc v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قياس أثر برامج المبادرة ومدى تحقق أهدافها وفاعليتها في رفع نواتج التعلم</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تنفيذ اختبارات بعدية وتحليلها ومقارنة النتائج قبيل اختبار نافس</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 </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أسبوع واحد</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القاعات الدراسية </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المعلمون </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لجنة التحصيل الدراسي </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إعداد أسئلة محاكية</a:t>
                      </a:r>
                    </a:p>
                    <a:p>
                      <a:pPr algn="ctr" rtl="1"/>
                      <a:r>
                        <a:rPr lang="ar-SA" sz="1600" b="1" dirty="0">
                          <a:latin typeface="Traditional Arabic" panose="02020603050405020304" pitchFamily="18" charset="-78"/>
                          <a:cs typeface="Traditional Arabic" panose="02020603050405020304" pitchFamily="18" charset="-78"/>
                        </a:rPr>
                        <a:t>ــ توفر أدوات تحليل ومتابعة </a:t>
                      </a:r>
                    </a:p>
                    <a:p>
                      <a:pPr algn="ctr" rtl="1"/>
                      <a:r>
                        <a:rPr lang="ar-SA" sz="1600" b="1" dirty="0">
                          <a:latin typeface="Traditional Arabic" panose="02020603050405020304" pitchFamily="18" charset="-78"/>
                          <a:cs typeface="Traditional Arabic" panose="02020603050405020304" pitchFamily="18" charset="-78"/>
                        </a:rPr>
                        <a:t>ــ توثيق النتائج والتوصيات </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تحسن نتائج الطلاب بنسبة لا تقل عن 20 % مقارنة بنتائج الاختبارات السابقة</a:t>
                      </a:r>
                    </a:p>
                  </a:txBody>
                  <a:tcPr/>
                </a:tc>
                <a:extLst>
                  <a:ext uri="{0D108BD9-81ED-4DB2-BD59-A6C34878D82A}">
                    <a16:rowId xmlns:a16="http://schemas.microsoft.com/office/drawing/2014/main" val="1465264972"/>
                  </a:ext>
                </a:extLst>
              </a:tr>
            </a:tbl>
          </a:graphicData>
        </a:graphic>
      </p:graphicFrame>
    </p:spTree>
    <p:extLst>
      <p:ext uri="{BB962C8B-B14F-4D97-AF65-F5344CB8AC3E}">
        <p14:creationId xmlns:p14="http://schemas.microsoft.com/office/powerpoint/2010/main" val="3695686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AD4D8236-D829-7679-4CAE-94E3E3DFAE3D}"/>
              </a:ext>
            </a:extLst>
          </p:cNvPr>
          <p:cNvSpPr/>
          <p:nvPr/>
        </p:nvSpPr>
        <p:spPr>
          <a:xfrm>
            <a:off x="8667347" y="2120630"/>
            <a:ext cx="2324908" cy="1780161"/>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4" name="مستطيل 3">
            <a:extLst>
              <a:ext uri="{FF2B5EF4-FFF2-40B4-BE49-F238E27FC236}">
                <a16:creationId xmlns:a16="http://schemas.microsoft.com/office/drawing/2014/main" id="{13BB2953-72B6-44B9-60B0-7588C17F6B76}"/>
              </a:ext>
            </a:extLst>
          </p:cNvPr>
          <p:cNvSpPr/>
          <p:nvPr/>
        </p:nvSpPr>
        <p:spPr>
          <a:xfrm>
            <a:off x="5230224" y="2107657"/>
            <a:ext cx="2324908" cy="1780161"/>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5" name="مستطيل 4">
            <a:extLst>
              <a:ext uri="{FF2B5EF4-FFF2-40B4-BE49-F238E27FC236}">
                <a16:creationId xmlns:a16="http://schemas.microsoft.com/office/drawing/2014/main" id="{49AF786B-77BC-2D55-00C2-7344C398CABE}"/>
              </a:ext>
            </a:extLst>
          </p:cNvPr>
          <p:cNvSpPr/>
          <p:nvPr/>
        </p:nvSpPr>
        <p:spPr>
          <a:xfrm>
            <a:off x="1630973" y="2107661"/>
            <a:ext cx="2324908" cy="1780161"/>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6" name="صورة 5">
            <a:extLst>
              <a:ext uri="{FF2B5EF4-FFF2-40B4-BE49-F238E27FC236}">
                <a16:creationId xmlns:a16="http://schemas.microsoft.com/office/drawing/2014/main" id="{D57F3024-223F-C5A3-17EA-A6D4CB5030D4}"/>
              </a:ext>
            </a:extLst>
          </p:cNvPr>
          <p:cNvPicPr>
            <a:picLocks noChangeAspect="1"/>
          </p:cNvPicPr>
          <p:nvPr/>
        </p:nvPicPr>
        <p:blipFill>
          <a:blip r:embed="rId2"/>
          <a:stretch>
            <a:fillRect/>
          </a:stretch>
        </p:blipFill>
        <p:spPr>
          <a:xfrm>
            <a:off x="8829476" y="2237363"/>
            <a:ext cx="2055776" cy="1527243"/>
          </a:xfrm>
          <a:prstGeom prst="rect">
            <a:avLst/>
          </a:prstGeom>
        </p:spPr>
      </p:pic>
      <p:sp>
        <p:nvSpPr>
          <p:cNvPr id="7" name="مستطيل: زوايا مستديرة 6">
            <a:extLst>
              <a:ext uri="{FF2B5EF4-FFF2-40B4-BE49-F238E27FC236}">
                <a16:creationId xmlns:a16="http://schemas.microsoft.com/office/drawing/2014/main" id="{E93324D4-9D07-62FC-E5AE-0D8F8C34668D}"/>
              </a:ext>
            </a:extLst>
          </p:cNvPr>
          <p:cNvSpPr/>
          <p:nvPr/>
        </p:nvSpPr>
        <p:spPr>
          <a:xfrm flipH="1">
            <a:off x="8667346" y="3988340"/>
            <a:ext cx="2324908" cy="428017"/>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600" dirty="0">
                <a:cs typeface="Akhbar MT" pitchFamily="2" charset="-78"/>
              </a:rPr>
              <a:t>مرجع (1) البرنامج التأسيسي في القراءة</a:t>
            </a:r>
          </a:p>
        </p:txBody>
      </p:sp>
      <p:sp>
        <p:nvSpPr>
          <p:cNvPr id="9" name="مستطيل: زوايا مستديرة 8">
            <a:extLst>
              <a:ext uri="{FF2B5EF4-FFF2-40B4-BE49-F238E27FC236}">
                <a16:creationId xmlns:a16="http://schemas.microsoft.com/office/drawing/2014/main" id="{E311D64C-7463-CD1F-4258-D676F61E9C0D}"/>
              </a:ext>
            </a:extLst>
          </p:cNvPr>
          <p:cNvSpPr/>
          <p:nvPr/>
        </p:nvSpPr>
        <p:spPr>
          <a:xfrm flipH="1">
            <a:off x="1630979" y="3975364"/>
            <a:ext cx="2324908" cy="428017"/>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600" b="1" dirty="0">
                <a:cs typeface="Akhbar MT" pitchFamily="2" charset="-78"/>
              </a:rPr>
              <a:t>مرجع تنمية مهارات التفكير</a:t>
            </a:r>
          </a:p>
        </p:txBody>
      </p:sp>
      <p:sp>
        <p:nvSpPr>
          <p:cNvPr id="10" name="مستطيل: زوايا مستديرة 9">
            <a:extLst>
              <a:ext uri="{FF2B5EF4-FFF2-40B4-BE49-F238E27FC236}">
                <a16:creationId xmlns:a16="http://schemas.microsoft.com/office/drawing/2014/main" id="{C0955966-6171-4435-B21D-9EF1493CD676}"/>
              </a:ext>
            </a:extLst>
          </p:cNvPr>
          <p:cNvSpPr/>
          <p:nvPr/>
        </p:nvSpPr>
        <p:spPr>
          <a:xfrm flipH="1">
            <a:off x="5230234" y="3985092"/>
            <a:ext cx="2324908" cy="428017"/>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600" dirty="0">
                <a:cs typeface="Akhbar MT" pitchFamily="2" charset="-78"/>
              </a:rPr>
              <a:t>مرجع (2) البرنامج التأسيسي في القراءة</a:t>
            </a:r>
          </a:p>
        </p:txBody>
      </p:sp>
      <p:pic>
        <p:nvPicPr>
          <p:cNvPr id="11" name="صورة 10">
            <a:extLst>
              <a:ext uri="{FF2B5EF4-FFF2-40B4-BE49-F238E27FC236}">
                <a16:creationId xmlns:a16="http://schemas.microsoft.com/office/drawing/2014/main" id="{2C384C2F-DD54-FE83-6486-FFC624BC0345}"/>
              </a:ext>
            </a:extLst>
          </p:cNvPr>
          <p:cNvPicPr>
            <a:picLocks noChangeAspect="1"/>
          </p:cNvPicPr>
          <p:nvPr/>
        </p:nvPicPr>
        <p:blipFill>
          <a:blip r:embed="rId3"/>
          <a:stretch>
            <a:fillRect/>
          </a:stretch>
        </p:blipFill>
        <p:spPr>
          <a:xfrm>
            <a:off x="5321030" y="2178995"/>
            <a:ext cx="2140087" cy="1585611"/>
          </a:xfrm>
          <a:prstGeom prst="rect">
            <a:avLst/>
          </a:prstGeom>
        </p:spPr>
      </p:pic>
      <p:pic>
        <p:nvPicPr>
          <p:cNvPr id="12" name="صورة 11">
            <a:extLst>
              <a:ext uri="{FF2B5EF4-FFF2-40B4-BE49-F238E27FC236}">
                <a16:creationId xmlns:a16="http://schemas.microsoft.com/office/drawing/2014/main" id="{28378569-FA51-B774-F0A6-8B27DF5014D5}"/>
              </a:ext>
            </a:extLst>
          </p:cNvPr>
          <p:cNvPicPr>
            <a:picLocks noChangeAspect="1"/>
          </p:cNvPicPr>
          <p:nvPr/>
        </p:nvPicPr>
        <p:blipFill>
          <a:blip r:embed="rId4"/>
          <a:stretch>
            <a:fillRect/>
          </a:stretch>
        </p:blipFill>
        <p:spPr>
          <a:xfrm>
            <a:off x="1789888" y="2159540"/>
            <a:ext cx="2052537" cy="1663428"/>
          </a:xfrm>
          <a:prstGeom prst="rect">
            <a:avLst/>
          </a:prstGeom>
        </p:spPr>
      </p:pic>
    </p:spTree>
    <p:extLst>
      <p:ext uri="{BB962C8B-B14F-4D97-AF65-F5344CB8AC3E}">
        <p14:creationId xmlns:p14="http://schemas.microsoft.com/office/powerpoint/2010/main" val="408620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6695C-BC7F-ACF2-ECC0-580EBBE59C03}"/>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59511A88-E24E-07D2-4725-5C8CF36CD2F0}"/>
              </a:ext>
            </a:extLst>
          </p:cNvPr>
          <p:cNvPicPr>
            <a:picLocks noChangeAspect="1"/>
          </p:cNvPicPr>
          <p:nvPr/>
        </p:nvPicPr>
        <p:blipFill>
          <a:blip r:embed="rId2"/>
          <a:stretch>
            <a:fillRect/>
          </a:stretch>
        </p:blipFill>
        <p:spPr>
          <a:xfrm>
            <a:off x="458724" y="521208"/>
            <a:ext cx="11274552" cy="5815584"/>
          </a:xfrm>
          <a:prstGeom prst="rect">
            <a:avLst/>
          </a:prstGeom>
        </p:spPr>
      </p:pic>
    </p:spTree>
    <p:extLst>
      <p:ext uri="{BB962C8B-B14F-4D97-AF65-F5344CB8AC3E}">
        <p14:creationId xmlns:p14="http://schemas.microsoft.com/office/powerpoint/2010/main" val="1008049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4D2E2EAD-6A4D-FBAE-82E0-173C8BEE1365}"/>
              </a:ext>
            </a:extLst>
          </p:cNvPr>
          <p:cNvSpPr/>
          <p:nvPr/>
        </p:nvSpPr>
        <p:spPr>
          <a:xfrm>
            <a:off x="7986409" y="97274"/>
            <a:ext cx="3968886" cy="758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latin typeface="Traditional Arabic" panose="02020603050405020304" pitchFamily="18" charset="-78"/>
                <a:cs typeface="Traditional Arabic" panose="02020603050405020304" pitchFamily="18" charset="-78"/>
              </a:rPr>
              <a:t>ثامنا: شبكة الشركاء</a:t>
            </a:r>
            <a:endParaRPr lang="ar-SA" b="1" dirty="0"/>
          </a:p>
        </p:txBody>
      </p:sp>
      <p:graphicFrame>
        <p:nvGraphicFramePr>
          <p:cNvPr id="3" name="جدول 2">
            <a:extLst>
              <a:ext uri="{FF2B5EF4-FFF2-40B4-BE49-F238E27FC236}">
                <a16:creationId xmlns:a16="http://schemas.microsoft.com/office/drawing/2014/main" id="{1AD75C84-EE70-71A8-1EB5-CB4296B63D77}"/>
              </a:ext>
            </a:extLst>
          </p:cNvPr>
          <p:cNvGraphicFramePr>
            <a:graphicFrameLocks noGrp="1"/>
          </p:cNvGraphicFramePr>
          <p:nvPr>
            <p:extLst>
              <p:ext uri="{D42A27DB-BD31-4B8C-83A1-F6EECF244321}">
                <p14:modId xmlns:p14="http://schemas.microsoft.com/office/powerpoint/2010/main" val="3575495324"/>
              </p:ext>
            </p:extLst>
          </p:nvPr>
        </p:nvGraphicFramePr>
        <p:xfrm>
          <a:off x="894945" y="1779982"/>
          <a:ext cx="11171680" cy="3200400"/>
        </p:xfrm>
        <a:graphic>
          <a:graphicData uri="http://schemas.openxmlformats.org/drawingml/2006/table">
            <a:tbl>
              <a:tblPr rtl="1" firstRow="1" bandRow="1">
                <a:tableStyleId>{5940675A-B579-460E-94D1-54222C63F5DA}</a:tableStyleId>
              </a:tblPr>
              <a:tblGrid>
                <a:gridCol w="626897">
                  <a:extLst>
                    <a:ext uri="{9D8B030D-6E8A-4147-A177-3AD203B41FA5}">
                      <a16:colId xmlns:a16="http://schemas.microsoft.com/office/drawing/2014/main" val="2561869503"/>
                    </a:ext>
                  </a:extLst>
                </a:gridCol>
                <a:gridCol w="3881337">
                  <a:extLst>
                    <a:ext uri="{9D8B030D-6E8A-4147-A177-3AD203B41FA5}">
                      <a16:colId xmlns:a16="http://schemas.microsoft.com/office/drawing/2014/main" val="1304900224"/>
                    </a:ext>
                  </a:extLst>
                </a:gridCol>
                <a:gridCol w="3870526">
                  <a:extLst>
                    <a:ext uri="{9D8B030D-6E8A-4147-A177-3AD203B41FA5}">
                      <a16:colId xmlns:a16="http://schemas.microsoft.com/office/drawing/2014/main" val="3024228328"/>
                    </a:ext>
                  </a:extLst>
                </a:gridCol>
                <a:gridCol w="2792920">
                  <a:extLst>
                    <a:ext uri="{9D8B030D-6E8A-4147-A177-3AD203B41FA5}">
                      <a16:colId xmlns:a16="http://schemas.microsoft.com/office/drawing/2014/main" val="2419938187"/>
                    </a:ext>
                  </a:extLst>
                </a:gridCol>
              </a:tblGrid>
              <a:tr h="370840">
                <a:tc>
                  <a:txBody>
                    <a:bodyPr/>
                    <a:lstStyle/>
                    <a:p>
                      <a:pPr algn="ctr" rtl="1"/>
                      <a:r>
                        <a:rPr lang="ar-SA" sz="2400" b="1" dirty="0">
                          <a:latin typeface="Traditional Arabic" panose="02020603050405020304" pitchFamily="18" charset="-78"/>
                          <a:cs typeface="Traditional Arabic" panose="02020603050405020304" pitchFamily="18" charset="-78"/>
                        </a:rPr>
                        <a:t>م</a:t>
                      </a:r>
                    </a:p>
                  </a:txBody>
                  <a:tcPr>
                    <a:solidFill>
                      <a:schemeClr val="tx2">
                        <a:lumMod val="10000"/>
                        <a:lumOff val="90000"/>
                      </a:schemeClr>
                    </a:solidFill>
                  </a:tcPr>
                </a:tc>
                <a:tc>
                  <a:txBody>
                    <a:bodyPr/>
                    <a:lstStyle/>
                    <a:p>
                      <a:pPr algn="ctr" rtl="1"/>
                      <a:r>
                        <a:rPr lang="ar-SA" sz="2400" b="1" dirty="0">
                          <a:latin typeface="Traditional Arabic" panose="02020603050405020304" pitchFamily="18" charset="-78"/>
                          <a:cs typeface="Traditional Arabic" panose="02020603050405020304" pitchFamily="18" charset="-78"/>
                        </a:rPr>
                        <a:t>الشريك</a:t>
                      </a:r>
                    </a:p>
                  </a:txBody>
                  <a:tcPr>
                    <a:solidFill>
                      <a:schemeClr val="tx2">
                        <a:lumMod val="10000"/>
                        <a:lumOff val="90000"/>
                      </a:schemeClr>
                    </a:solidFill>
                  </a:tcPr>
                </a:tc>
                <a:tc>
                  <a:txBody>
                    <a:bodyPr/>
                    <a:lstStyle/>
                    <a:p>
                      <a:pPr algn="ctr" rtl="1"/>
                      <a:r>
                        <a:rPr lang="ar-SA" sz="2400" b="1" dirty="0">
                          <a:latin typeface="Traditional Arabic" panose="02020603050405020304" pitchFamily="18" charset="-78"/>
                          <a:cs typeface="Traditional Arabic" panose="02020603050405020304" pitchFamily="18" charset="-78"/>
                        </a:rPr>
                        <a:t>علاقته بالمبادرة/ المصالح المشتركة</a:t>
                      </a:r>
                    </a:p>
                  </a:txBody>
                  <a:tcPr>
                    <a:solidFill>
                      <a:schemeClr val="tx2">
                        <a:lumMod val="10000"/>
                        <a:lumOff val="90000"/>
                      </a:schemeClr>
                    </a:solidFill>
                  </a:tcPr>
                </a:tc>
                <a:tc>
                  <a:txBody>
                    <a:bodyPr/>
                    <a:lstStyle/>
                    <a:p>
                      <a:pPr algn="ctr" rtl="1"/>
                      <a:r>
                        <a:rPr lang="ar-SA" sz="2400" b="1" dirty="0">
                          <a:latin typeface="Traditional Arabic" panose="02020603050405020304" pitchFamily="18" charset="-78"/>
                          <a:cs typeface="Traditional Arabic" panose="02020603050405020304" pitchFamily="18" charset="-78"/>
                        </a:rPr>
                        <a:t>الدور المتوقع</a:t>
                      </a:r>
                    </a:p>
                  </a:txBody>
                  <a:tcPr>
                    <a:solidFill>
                      <a:schemeClr val="tx2">
                        <a:lumMod val="10000"/>
                        <a:lumOff val="90000"/>
                      </a:schemeClr>
                    </a:solidFill>
                  </a:tcPr>
                </a:tc>
                <a:extLst>
                  <a:ext uri="{0D108BD9-81ED-4DB2-BD59-A6C34878D82A}">
                    <a16:rowId xmlns:a16="http://schemas.microsoft.com/office/drawing/2014/main" val="960061115"/>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1</a:t>
                      </a:r>
                    </a:p>
                  </a:txBody>
                  <a:tcPr>
                    <a:solidFill>
                      <a:schemeClr val="tx2">
                        <a:lumMod val="10000"/>
                        <a:lumOff val="90000"/>
                      </a:schemeClr>
                    </a:solidFill>
                  </a:tcPr>
                </a:tc>
                <a:tc>
                  <a:txBody>
                    <a:bodyPr/>
                    <a:lstStyle/>
                    <a:p>
                      <a:pPr algn="ctr" rtl="1"/>
                      <a:r>
                        <a:rPr lang="ar-SA" sz="1800" b="1" dirty="0">
                          <a:latin typeface="Traditional Arabic" panose="02020603050405020304" pitchFamily="18" charset="-78"/>
                          <a:cs typeface="Traditional Arabic" panose="02020603050405020304" pitchFamily="18" charset="-78"/>
                        </a:rPr>
                        <a:t>الفريق التنفيذي في قطاع العقيق وقباء</a:t>
                      </a:r>
                    </a:p>
                  </a:txBody>
                  <a:tcPr/>
                </a:tc>
                <a:tc>
                  <a:txBody>
                    <a:bodyPr/>
                    <a:lstStyle/>
                    <a:p>
                      <a:pPr algn="ctr" rtl="1"/>
                      <a:r>
                        <a:rPr lang="ar-SA" sz="1800" b="1" dirty="0">
                          <a:latin typeface="Traditional Arabic" panose="02020603050405020304" pitchFamily="18" charset="-78"/>
                          <a:cs typeface="Traditional Arabic" panose="02020603050405020304" pitchFamily="18" charset="-78"/>
                        </a:rPr>
                        <a:t>متابعة وإشراف على تنفيذ المبادرة </a:t>
                      </a:r>
                    </a:p>
                  </a:txBody>
                  <a:tcPr/>
                </a:tc>
                <a:tc>
                  <a:txBody>
                    <a:bodyPr/>
                    <a:lstStyle/>
                    <a:p>
                      <a:pPr algn="ctr" rtl="1"/>
                      <a:r>
                        <a:rPr lang="ar-SA" sz="1800" b="1" dirty="0">
                          <a:latin typeface="Traditional Arabic" panose="02020603050405020304" pitchFamily="18" charset="-78"/>
                          <a:cs typeface="Traditional Arabic" panose="02020603050405020304" pitchFamily="18" charset="-78"/>
                        </a:rPr>
                        <a:t>دعم ومساندة</a:t>
                      </a:r>
                    </a:p>
                  </a:txBody>
                  <a:tcPr/>
                </a:tc>
                <a:extLst>
                  <a:ext uri="{0D108BD9-81ED-4DB2-BD59-A6C34878D82A}">
                    <a16:rowId xmlns:a16="http://schemas.microsoft.com/office/drawing/2014/main" val="37606185"/>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2</a:t>
                      </a:r>
                    </a:p>
                  </a:txBody>
                  <a:tcPr>
                    <a:solidFill>
                      <a:schemeClr val="tx2">
                        <a:lumMod val="10000"/>
                        <a:lumOff val="90000"/>
                      </a:schemeClr>
                    </a:solidFill>
                  </a:tcPr>
                </a:tc>
                <a:tc>
                  <a:txBody>
                    <a:bodyPr/>
                    <a:lstStyle/>
                    <a:p>
                      <a:pPr algn="ctr" rtl="1"/>
                      <a:r>
                        <a:rPr lang="ar-SA" sz="1800" b="1" dirty="0">
                          <a:latin typeface="Traditional Arabic" panose="02020603050405020304" pitchFamily="18" charset="-78"/>
                          <a:cs typeface="Traditional Arabic" panose="02020603050405020304" pitchFamily="18" charset="-78"/>
                        </a:rPr>
                        <a:t>الأسرة </a:t>
                      </a:r>
                    </a:p>
                  </a:txBody>
                  <a:tcPr/>
                </a:tc>
                <a:tc>
                  <a:txBody>
                    <a:bodyPr/>
                    <a:lstStyle/>
                    <a:p>
                      <a:pPr algn="ctr" rtl="1"/>
                      <a:r>
                        <a:rPr lang="ar-SA" sz="1800" b="1" dirty="0">
                          <a:latin typeface="Traditional Arabic" panose="02020603050405020304" pitchFamily="18" charset="-78"/>
                          <a:cs typeface="Traditional Arabic" panose="02020603050405020304" pitchFamily="18" charset="-78"/>
                        </a:rPr>
                        <a:t>متابعة الطالب في المنزل وحثه على التفوق والتحصيل</a:t>
                      </a:r>
                    </a:p>
                  </a:txBody>
                  <a:tcPr/>
                </a:tc>
                <a:tc>
                  <a:txBody>
                    <a:bodyPr/>
                    <a:lstStyle/>
                    <a:p>
                      <a:pPr algn="ctr" rtl="1"/>
                      <a:r>
                        <a:rPr lang="ar-SA" sz="1800" b="1" dirty="0">
                          <a:latin typeface="Traditional Arabic" panose="02020603050405020304" pitchFamily="18" charset="-78"/>
                          <a:cs typeface="Traditional Arabic" panose="02020603050405020304" pitchFamily="18" charset="-78"/>
                        </a:rPr>
                        <a:t>دعم الطالب وتعزيز دافعيته للتحصيل.</a:t>
                      </a:r>
                    </a:p>
                  </a:txBody>
                  <a:tcPr/>
                </a:tc>
                <a:extLst>
                  <a:ext uri="{0D108BD9-81ED-4DB2-BD59-A6C34878D82A}">
                    <a16:rowId xmlns:a16="http://schemas.microsoft.com/office/drawing/2014/main" val="69025734"/>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3</a:t>
                      </a:r>
                    </a:p>
                  </a:txBody>
                  <a:tcPr>
                    <a:solidFill>
                      <a:schemeClr val="tx2">
                        <a:lumMod val="10000"/>
                        <a:lumOff val="90000"/>
                      </a:schemeClr>
                    </a:solidFill>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18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330041653"/>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4</a:t>
                      </a:r>
                    </a:p>
                  </a:txBody>
                  <a:tcPr>
                    <a:solidFill>
                      <a:schemeClr val="tx2">
                        <a:lumMod val="10000"/>
                        <a:lumOff val="90000"/>
                      </a:schemeClr>
                    </a:solidFill>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18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705492244"/>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5</a:t>
                      </a:r>
                    </a:p>
                  </a:txBody>
                  <a:tcPr>
                    <a:solidFill>
                      <a:schemeClr val="tx2">
                        <a:lumMod val="10000"/>
                        <a:lumOff val="90000"/>
                      </a:schemeClr>
                    </a:solidFill>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18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17906915"/>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6</a:t>
                      </a:r>
                    </a:p>
                  </a:txBody>
                  <a:tcPr>
                    <a:solidFill>
                      <a:schemeClr val="tx2">
                        <a:lumMod val="10000"/>
                        <a:lumOff val="90000"/>
                      </a:schemeClr>
                    </a:solidFill>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18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3651542276"/>
                  </a:ext>
                </a:extLst>
              </a:tr>
            </a:tbl>
          </a:graphicData>
        </a:graphic>
      </p:graphicFrame>
      <p:sp>
        <p:nvSpPr>
          <p:cNvPr id="4" name="مربع نص 3">
            <a:extLst>
              <a:ext uri="{FF2B5EF4-FFF2-40B4-BE49-F238E27FC236}">
                <a16:creationId xmlns:a16="http://schemas.microsoft.com/office/drawing/2014/main" id="{867856E1-1659-B3E4-9750-7B51D0EDAC1D}"/>
              </a:ext>
            </a:extLst>
          </p:cNvPr>
          <p:cNvSpPr txBox="1"/>
          <p:nvPr/>
        </p:nvSpPr>
        <p:spPr>
          <a:xfrm>
            <a:off x="10389383" y="5466945"/>
            <a:ext cx="476413" cy="369332"/>
          </a:xfrm>
          <a:prstGeom prst="rect">
            <a:avLst/>
          </a:prstGeom>
          <a:noFill/>
        </p:spPr>
        <p:txBody>
          <a:bodyPr wrap="none" rtlCol="1">
            <a:spAutoFit/>
          </a:bodyPr>
          <a:lstStyle/>
          <a:p>
            <a:r>
              <a:rPr lang="ar-SA" b="1" dirty="0">
                <a:latin typeface="Traditional Arabic" panose="02020603050405020304" pitchFamily="18" charset="-78"/>
                <a:cs typeface="Traditional Arabic" panose="02020603050405020304" pitchFamily="18" charset="-78"/>
              </a:rPr>
              <a:t>الختم</a:t>
            </a:r>
          </a:p>
        </p:txBody>
      </p:sp>
      <p:sp>
        <p:nvSpPr>
          <p:cNvPr id="5" name="مربع نص 4">
            <a:extLst>
              <a:ext uri="{FF2B5EF4-FFF2-40B4-BE49-F238E27FC236}">
                <a16:creationId xmlns:a16="http://schemas.microsoft.com/office/drawing/2014/main" id="{D14D87DA-8550-FA51-61F5-2A486349CE1A}"/>
              </a:ext>
            </a:extLst>
          </p:cNvPr>
          <p:cNvSpPr txBox="1"/>
          <p:nvPr/>
        </p:nvSpPr>
        <p:spPr>
          <a:xfrm>
            <a:off x="2420006" y="5612860"/>
            <a:ext cx="974947" cy="369332"/>
          </a:xfrm>
          <a:prstGeom prst="rect">
            <a:avLst/>
          </a:prstGeom>
          <a:noFill/>
        </p:spPr>
        <p:txBody>
          <a:bodyPr wrap="none" rtlCol="1">
            <a:spAutoFit/>
          </a:bodyPr>
          <a:lstStyle/>
          <a:p>
            <a:r>
              <a:rPr lang="ar-SA" b="1" dirty="0">
                <a:latin typeface="Traditional Arabic" panose="02020603050405020304" pitchFamily="18" charset="-78"/>
                <a:cs typeface="Traditional Arabic" panose="02020603050405020304" pitchFamily="18" charset="-78"/>
              </a:rPr>
              <a:t>مدير المدرسة</a:t>
            </a:r>
          </a:p>
        </p:txBody>
      </p:sp>
    </p:spTree>
    <p:extLst>
      <p:ext uri="{BB962C8B-B14F-4D97-AF65-F5344CB8AC3E}">
        <p14:creationId xmlns:p14="http://schemas.microsoft.com/office/powerpoint/2010/main" val="86787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6209A580-1AF5-CE54-BDA9-51968E382DD0}"/>
              </a:ext>
            </a:extLst>
          </p:cNvPr>
          <p:cNvSpPr/>
          <p:nvPr/>
        </p:nvSpPr>
        <p:spPr>
          <a:xfrm>
            <a:off x="9144001" y="301557"/>
            <a:ext cx="2120630" cy="7101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latin typeface="Traditional Arabic" panose="02020603050405020304" pitchFamily="18" charset="-78"/>
                <a:cs typeface="Traditional Arabic" panose="02020603050405020304" pitchFamily="18" charset="-78"/>
              </a:rPr>
              <a:t>ثانيا : فريق المبادرة </a:t>
            </a:r>
          </a:p>
        </p:txBody>
      </p:sp>
      <p:graphicFrame>
        <p:nvGraphicFramePr>
          <p:cNvPr id="3" name="جدول 2">
            <a:extLst>
              <a:ext uri="{FF2B5EF4-FFF2-40B4-BE49-F238E27FC236}">
                <a16:creationId xmlns:a16="http://schemas.microsoft.com/office/drawing/2014/main" id="{27C636CC-FC95-2D76-E049-BCD03E31F087}"/>
              </a:ext>
            </a:extLst>
          </p:cNvPr>
          <p:cNvGraphicFramePr>
            <a:graphicFrameLocks noGrp="1"/>
          </p:cNvGraphicFramePr>
          <p:nvPr>
            <p:extLst>
              <p:ext uri="{D42A27DB-BD31-4B8C-83A1-F6EECF244321}">
                <p14:modId xmlns:p14="http://schemas.microsoft.com/office/powerpoint/2010/main" val="3862497017"/>
              </p:ext>
            </p:extLst>
          </p:nvPr>
        </p:nvGraphicFramePr>
        <p:xfrm>
          <a:off x="2032000" y="1410331"/>
          <a:ext cx="8128000" cy="5029200"/>
        </p:xfrm>
        <a:graphic>
          <a:graphicData uri="http://schemas.openxmlformats.org/drawingml/2006/table">
            <a:tbl>
              <a:tblPr rtl="1" firstRow="1" bandRow="1">
                <a:tableStyleId>{5940675A-B579-460E-94D1-54222C63F5DA}</a:tableStyleId>
              </a:tblPr>
              <a:tblGrid>
                <a:gridCol w="558800">
                  <a:extLst>
                    <a:ext uri="{9D8B030D-6E8A-4147-A177-3AD203B41FA5}">
                      <a16:colId xmlns:a16="http://schemas.microsoft.com/office/drawing/2014/main" val="981209045"/>
                    </a:ext>
                  </a:extLst>
                </a:gridCol>
                <a:gridCol w="3501957">
                  <a:extLst>
                    <a:ext uri="{9D8B030D-6E8A-4147-A177-3AD203B41FA5}">
                      <a16:colId xmlns:a16="http://schemas.microsoft.com/office/drawing/2014/main" val="2499529939"/>
                    </a:ext>
                  </a:extLst>
                </a:gridCol>
                <a:gridCol w="2451371">
                  <a:extLst>
                    <a:ext uri="{9D8B030D-6E8A-4147-A177-3AD203B41FA5}">
                      <a16:colId xmlns:a16="http://schemas.microsoft.com/office/drawing/2014/main" val="4175962749"/>
                    </a:ext>
                  </a:extLst>
                </a:gridCol>
                <a:gridCol w="1615872">
                  <a:extLst>
                    <a:ext uri="{9D8B030D-6E8A-4147-A177-3AD203B41FA5}">
                      <a16:colId xmlns:a16="http://schemas.microsoft.com/office/drawing/2014/main" val="544922496"/>
                    </a:ext>
                  </a:extLst>
                </a:gridCol>
              </a:tblGrid>
              <a:tr h="370840">
                <a:tc>
                  <a:txBody>
                    <a:bodyPr/>
                    <a:lstStyle/>
                    <a:p>
                      <a:pPr algn="ctr" rtl="1"/>
                      <a:r>
                        <a:rPr lang="ar-SA" sz="2400" b="1" dirty="0">
                          <a:latin typeface="Traditional Arabic" panose="02020603050405020304" pitchFamily="18" charset="-78"/>
                          <a:cs typeface="Traditional Arabic" panose="02020603050405020304" pitchFamily="18" charset="-78"/>
                        </a:rPr>
                        <a:t>م</a:t>
                      </a:r>
                    </a:p>
                  </a:txBody>
                  <a:tcPr/>
                </a:tc>
                <a:tc>
                  <a:txBody>
                    <a:bodyPr/>
                    <a:lstStyle/>
                    <a:p>
                      <a:pPr algn="ctr" rtl="1"/>
                      <a:r>
                        <a:rPr lang="ar-SA" sz="2400" b="1" dirty="0">
                          <a:latin typeface="Traditional Arabic" panose="02020603050405020304" pitchFamily="18" charset="-78"/>
                          <a:cs typeface="Traditional Arabic" panose="02020603050405020304" pitchFamily="18" charset="-78"/>
                        </a:rPr>
                        <a:t>الاسم</a:t>
                      </a:r>
                    </a:p>
                  </a:txBody>
                  <a:tcPr/>
                </a:tc>
                <a:tc>
                  <a:txBody>
                    <a:bodyPr/>
                    <a:lstStyle/>
                    <a:p>
                      <a:pPr algn="ctr" rtl="1"/>
                      <a:r>
                        <a:rPr lang="ar-SA" sz="2400" b="1" dirty="0">
                          <a:latin typeface="Traditional Arabic" panose="02020603050405020304" pitchFamily="18" charset="-78"/>
                          <a:cs typeface="Traditional Arabic" panose="02020603050405020304" pitchFamily="18" charset="-78"/>
                        </a:rPr>
                        <a:t>جهة العمل </a:t>
                      </a:r>
                    </a:p>
                  </a:txBody>
                  <a:tcPr/>
                </a:tc>
                <a:tc>
                  <a:txBody>
                    <a:bodyPr/>
                    <a:lstStyle/>
                    <a:p>
                      <a:pPr algn="ctr" rtl="1"/>
                      <a:r>
                        <a:rPr lang="ar-SA" sz="2400" b="1" dirty="0">
                          <a:latin typeface="Traditional Arabic" panose="02020603050405020304" pitchFamily="18" charset="-78"/>
                          <a:cs typeface="Traditional Arabic" panose="02020603050405020304" pitchFamily="18" charset="-78"/>
                        </a:rPr>
                        <a:t>الصفة</a:t>
                      </a:r>
                    </a:p>
                  </a:txBody>
                  <a:tcPr/>
                </a:tc>
                <a:extLst>
                  <a:ext uri="{0D108BD9-81ED-4DB2-BD59-A6C34878D82A}">
                    <a16:rowId xmlns:a16="http://schemas.microsoft.com/office/drawing/2014/main" val="1289000788"/>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1</a:t>
                      </a:r>
                    </a:p>
                  </a:txBody>
                  <a:tcPr/>
                </a:tc>
                <a:tc>
                  <a:txBody>
                    <a:bodyPr/>
                    <a:lstStyle/>
                    <a:p>
                      <a:pPr algn="ctr" rtl="1"/>
                      <a:endParaRPr lang="ar-SA" sz="2400" b="1">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a:latin typeface="Traditional Arabic" panose="02020603050405020304" pitchFamily="18" charset="-78"/>
                        <a:cs typeface="Traditional Arabic" panose="02020603050405020304" pitchFamily="18" charset="-78"/>
                      </a:endParaRPr>
                    </a:p>
                  </a:txBody>
                  <a:tcPr/>
                </a:tc>
                <a:tc>
                  <a:txBody>
                    <a:bodyPr/>
                    <a:lstStyle/>
                    <a:p>
                      <a:pPr algn="ctr" rtl="1"/>
                      <a:r>
                        <a:rPr lang="ar-SA" sz="2400" b="1" dirty="0">
                          <a:latin typeface="Traditional Arabic" panose="02020603050405020304" pitchFamily="18" charset="-78"/>
                          <a:cs typeface="Traditional Arabic" panose="02020603050405020304" pitchFamily="18" charset="-78"/>
                        </a:rPr>
                        <a:t>رئيسا</a:t>
                      </a:r>
                    </a:p>
                  </a:txBody>
                  <a:tcPr/>
                </a:tc>
                <a:extLst>
                  <a:ext uri="{0D108BD9-81ED-4DB2-BD59-A6C34878D82A}">
                    <a16:rowId xmlns:a16="http://schemas.microsoft.com/office/drawing/2014/main" val="1828439470"/>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2</a:t>
                      </a:r>
                    </a:p>
                  </a:txBody>
                  <a:tcPr/>
                </a:tc>
                <a:tc>
                  <a:txBody>
                    <a:bodyPr/>
                    <a:lstStyle/>
                    <a:p>
                      <a:pPr algn="ctr" rtl="1"/>
                      <a:endParaRPr lang="ar-SA" sz="2400" b="1">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a:latin typeface="Traditional Arabic" panose="02020603050405020304" pitchFamily="18" charset="-78"/>
                        <a:cs typeface="Traditional Arabic" panose="02020603050405020304" pitchFamily="18" charset="-78"/>
                      </a:endParaRPr>
                    </a:p>
                  </a:txBody>
                  <a:tcPr/>
                </a:tc>
                <a:tc>
                  <a:txBody>
                    <a:bodyPr/>
                    <a:lstStyle/>
                    <a:p>
                      <a:pPr algn="ctr" rtl="1"/>
                      <a:r>
                        <a:rPr lang="ar-SA" sz="2400" b="1" dirty="0">
                          <a:latin typeface="Traditional Arabic" panose="02020603050405020304" pitchFamily="18" charset="-78"/>
                          <a:cs typeface="Traditional Arabic" panose="02020603050405020304" pitchFamily="18" charset="-78"/>
                        </a:rPr>
                        <a:t>عضوا</a:t>
                      </a:r>
                    </a:p>
                  </a:txBody>
                  <a:tcPr/>
                </a:tc>
                <a:extLst>
                  <a:ext uri="{0D108BD9-81ED-4DB2-BD59-A6C34878D82A}">
                    <a16:rowId xmlns:a16="http://schemas.microsoft.com/office/drawing/2014/main" val="2264992085"/>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3</a:t>
                      </a:r>
                    </a:p>
                  </a:txBody>
                  <a:tcPr/>
                </a:tc>
                <a:tc>
                  <a:txBody>
                    <a:bodyPr/>
                    <a:lstStyle/>
                    <a:p>
                      <a:pPr algn="ctr" rtl="1"/>
                      <a:endParaRPr lang="ar-SA" sz="2400" b="1">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a:latin typeface="Traditional Arabic" panose="02020603050405020304" pitchFamily="18" charset="-78"/>
                        <a:cs typeface="Traditional Arabic" panose="02020603050405020304"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a:ln>
                            <a:noFill/>
                          </a:ln>
                          <a:solidFill>
                            <a:prstClr val="black"/>
                          </a:solidFill>
                          <a:effectLst/>
                          <a:uLnTx/>
                          <a:uFillTx/>
                          <a:latin typeface="Traditional Arabic" panose="02020603050405020304" pitchFamily="18" charset="-78"/>
                          <a:ea typeface="+mn-ea"/>
                          <a:cs typeface="Traditional Arabic" panose="02020603050405020304" pitchFamily="18" charset="-78"/>
                        </a:rPr>
                        <a:t>عضوا</a:t>
                      </a:r>
                      <a:endParaRPr kumimoji="0" lang="ar-SA" sz="24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a:txBody>
                  <a:tcPr/>
                </a:tc>
                <a:extLst>
                  <a:ext uri="{0D108BD9-81ED-4DB2-BD59-A6C34878D82A}">
                    <a16:rowId xmlns:a16="http://schemas.microsoft.com/office/drawing/2014/main" val="745805953"/>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4</a:t>
                      </a:r>
                    </a:p>
                  </a:txBody>
                  <a:tcPr/>
                </a:tc>
                <a:tc>
                  <a:txBody>
                    <a:bodyPr/>
                    <a:lstStyle/>
                    <a:p>
                      <a:pPr algn="ctr" rtl="1"/>
                      <a:endParaRPr lang="ar-SA" sz="2400" b="1">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a:latin typeface="Traditional Arabic" panose="02020603050405020304" pitchFamily="18" charset="-78"/>
                        <a:cs typeface="Traditional Arabic" panose="02020603050405020304"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a:ln>
                            <a:noFill/>
                          </a:ln>
                          <a:solidFill>
                            <a:prstClr val="black"/>
                          </a:solidFill>
                          <a:effectLst/>
                          <a:uLnTx/>
                          <a:uFillTx/>
                          <a:latin typeface="Traditional Arabic" panose="02020603050405020304" pitchFamily="18" charset="-78"/>
                          <a:ea typeface="+mn-ea"/>
                          <a:cs typeface="Traditional Arabic" panose="02020603050405020304" pitchFamily="18" charset="-78"/>
                        </a:rPr>
                        <a:t>عضوا</a:t>
                      </a:r>
                      <a:endParaRPr kumimoji="0" lang="ar-SA" sz="24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a:txBody>
                  <a:tcPr/>
                </a:tc>
                <a:extLst>
                  <a:ext uri="{0D108BD9-81ED-4DB2-BD59-A6C34878D82A}">
                    <a16:rowId xmlns:a16="http://schemas.microsoft.com/office/drawing/2014/main" val="1551034473"/>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5</a:t>
                      </a: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عضوا</a:t>
                      </a:r>
                    </a:p>
                  </a:txBody>
                  <a:tcPr/>
                </a:tc>
                <a:extLst>
                  <a:ext uri="{0D108BD9-81ED-4DB2-BD59-A6C34878D82A}">
                    <a16:rowId xmlns:a16="http://schemas.microsoft.com/office/drawing/2014/main" val="3379241387"/>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6</a:t>
                      </a: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a:txBody>
                  <a:tcPr/>
                </a:tc>
                <a:extLst>
                  <a:ext uri="{0D108BD9-81ED-4DB2-BD59-A6C34878D82A}">
                    <a16:rowId xmlns:a16="http://schemas.microsoft.com/office/drawing/2014/main" val="3937548861"/>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7</a:t>
                      </a: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a:txBody>
                  <a:tcPr/>
                </a:tc>
                <a:extLst>
                  <a:ext uri="{0D108BD9-81ED-4DB2-BD59-A6C34878D82A}">
                    <a16:rowId xmlns:a16="http://schemas.microsoft.com/office/drawing/2014/main" val="2732890605"/>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8</a:t>
                      </a: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a:txBody>
                  <a:tcPr/>
                </a:tc>
                <a:extLst>
                  <a:ext uri="{0D108BD9-81ED-4DB2-BD59-A6C34878D82A}">
                    <a16:rowId xmlns:a16="http://schemas.microsoft.com/office/drawing/2014/main" val="566602597"/>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9</a:t>
                      </a: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a:txBody>
                  <a:tcPr/>
                </a:tc>
                <a:extLst>
                  <a:ext uri="{0D108BD9-81ED-4DB2-BD59-A6C34878D82A}">
                    <a16:rowId xmlns:a16="http://schemas.microsoft.com/office/drawing/2014/main" val="1528555603"/>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10</a:t>
                      </a: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4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a:txBody>
                  <a:tcPr/>
                </a:tc>
                <a:extLst>
                  <a:ext uri="{0D108BD9-81ED-4DB2-BD59-A6C34878D82A}">
                    <a16:rowId xmlns:a16="http://schemas.microsoft.com/office/drawing/2014/main" val="2695696581"/>
                  </a:ext>
                </a:extLst>
              </a:tr>
            </a:tbl>
          </a:graphicData>
        </a:graphic>
      </p:graphicFrame>
    </p:spTree>
    <p:extLst>
      <p:ext uri="{BB962C8B-B14F-4D97-AF65-F5344CB8AC3E}">
        <p14:creationId xmlns:p14="http://schemas.microsoft.com/office/powerpoint/2010/main" val="385985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D7CF4A16-6998-8DA4-8668-BE0D00DD551C}"/>
              </a:ext>
            </a:extLst>
          </p:cNvPr>
          <p:cNvSpPr/>
          <p:nvPr/>
        </p:nvSpPr>
        <p:spPr>
          <a:xfrm>
            <a:off x="8959174" y="379379"/>
            <a:ext cx="2733473"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dirty="0">
                <a:latin typeface="Traditional Arabic" panose="02020603050405020304" pitchFamily="18" charset="-78"/>
                <a:cs typeface="Akhbar MT" pitchFamily="2" charset="-78"/>
              </a:rPr>
              <a:t>ثالثا: فكرة المبادرة</a:t>
            </a:r>
            <a:r>
              <a:rPr lang="ar-SA" sz="2400" dirty="0">
                <a:latin typeface="Traditional Arabic" panose="02020603050405020304" pitchFamily="18" charset="-78"/>
                <a:cs typeface="Traditional Arabic" panose="02020603050405020304" pitchFamily="18" charset="-78"/>
              </a:rPr>
              <a:t>:</a:t>
            </a:r>
            <a:r>
              <a:rPr lang="ar-SA" dirty="0"/>
              <a:t> </a:t>
            </a:r>
          </a:p>
        </p:txBody>
      </p:sp>
      <p:sp>
        <p:nvSpPr>
          <p:cNvPr id="3" name="مربع نص 2">
            <a:extLst>
              <a:ext uri="{FF2B5EF4-FFF2-40B4-BE49-F238E27FC236}">
                <a16:creationId xmlns:a16="http://schemas.microsoft.com/office/drawing/2014/main" id="{8718D82D-DF9E-2FAF-E93E-79024EC79278}"/>
              </a:ext>
            </a:extLst>
          </p:cNvPr>
          <p:cNvSpPr txBox="1"/>
          <p:nvPr/>
        </p:nvSpPr>
        <p:spPr>
          <a:xfrm>
            <a:off x="359923" y="1352148"/>
            <a:ext cx="11060349" cy="4524315"/>
          </a:xfrm>
          <a:prstGeom prst="rect">
            <a:avLst/>
          </a:prstGeom>
          <a:noFill/>
        </p:spPr>
        <p:txBody>
          <a:bodyPr wrap="square" rtlCol="1">
            <a:spAutoFit/>
          </a:bodyPr>
          <a:lstStyle/>
          <a:p>
            <a:r>
              <a:rPr lang="ar-SA" sz="3200" b="1" dirty="0">
                <a:cs typeface="Akhbar MT" pitchFamily="2" charset="-78"/>
              </a:rPr>
              <a:t>“مبادرة تعزيز نواتج التعلم الأساسية” تهدف إلى معالجة تدني مستويات الطلاب في المواد المستهدفة في اختبار نافس (اللغة العربية – الرياضيات – العلوم)، من خلال برامج علاجية وإثرائية تركز على المهارات الأساسية، وتسعى إلى رفع التحصيل وتحسين نتائج المدرسة في الاختبارات الوطنية وتهيئة الطلاب للاختبارات الدولية.</a:t>
            </a:r>
          </a:p>
          <a:p>
            <a:r>
              <a:rPr lang="ar-SA" sz="3200" b="1" dirty="0">
                <a:cs typeface="Akhbar MT" pitchFamily="2" charset="-78"/>
              </a:rPr>
              <a:t>وتستهدف المبادرة جميع الطلاب، مع التركيز على الفئة ذات الأداء المتدني، بهدف رفع مستوى التحصيل وتحسين نتائج المدرسة في اختبارات نافس، بما يسهم في تحقيق جودة نواتج التعلم، ورفع كفاءة الأداء المدرسي، وتعزيز مكانة المدرسة في مؤشرات المنافسة التعليمية. </a:t>
            </a:r>
          </a:p>
          <a:p>
            <a:endParaRPr lang="ar-SA" sz="3200" b="1" dirty="0">
              <a:cs typeface="Akhbar MT" pitchFamily="2" charset="-78"/>
            </a:endParaRPr>
          </a:p>
          <a:p>
            <a:endParaRPr lang="ar-SA" sz="3200" b="1" dirty="0">
              <a:cs typeface="Akhbar MT" pitchFamily="2" charset="-78"/>
            </a:endParaRPr>
          </a:p>
        </p:txBody>
      </p:sp>
    </p:spTree>
    <p:extLst>
      <p:ext uri="{BB962C8B-B14F-4D97-AF65-F5344CB8AC3E}">
        <p14:creationId xmlns:p14="http://schemas.microsoft.com/office/powerpoint/2010/main" val="82750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20604FE2-2741-D5F7-EDAD-720399D27355}"/>
              </a:ext>
            </a:extLst>
          </p:cNvPr>
          <p:cNvSpPr/>
          <p:nvPr/>
        </p:nvSpPr>
        <p:spPr>
          <a:xfrm>
            <a:off x="9221822" y="97274"/>
            <a:ext cx="2733473"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latin typeface="Traditional Arabic" panose="02020603050405020304" pitchFamily="18" charset="-78"/>
                <a:cs typeface="Traditional Arabic" panose="02020603050405020304" pitchFamily="18" charset="-78"/>
              </a:rPr>
              <a:t>رابعا: أهداف المبادرة</a:t>
            </a:r>
            <a:endParaRPr lang="ar-SA" b="1" dirty="0"/>
          </a:p>
        </p:txBody>
      </p:sp>
      <p:graphicFrame>
        <p:nvGraphicFramePr>
          <p:cNvPr id="4" name="جدول 3">
            <a:extLst>
              <a:ext uri="{FF2B5EF4-FFF2-40B4-BE49-F238E27FC236}">
                <a16:creationId xmlns:a16="http://schemas.microsoft.com/office/drawing/2014/main" id="{403A9867-BBB6-CC7F-B7D6-0A853C3861B3}"/>
              </a:ext>
            </a:extLst>
          </p:cNvPr>
          <p:cNvGraphicFramePr>
            <a:graphicFrameLocks noGrp="1"/>
          </p:cNvGraphicFramePr>
          <p:nvPr>
            <p:extLst>
              <p:ext uri="{D42A27DB-BD31-4B8C-83A1-F6EECF244321}">
                <p14:modId xmlns:p14="http://schemas.microsoft.com/office/powerpoint/2010/main" val="2642913165"/>
              </p:ext>
            </p:extLst>
          </p:nvPr>
        </p:nvGraphicFramePr>
        <p:xfrm>
          <a:off x="466928" y="1283871"/>
          <a:ext cx="10675567" cy="4023360"/>
        </p:xfrm>
        <a:graphic>
          <a:graphicData uri="http://schemas.openxmlformats.org/drawingml/2006/table">
            <a:tbl>
              <a:tblPr rtl="1" firstRow="1" bandRow="1">
                <a:tableStyleId>{5940675A-B579-460E-94D1-54222C63F5DA}</a:tableStyleId>
              </a:tblPr>
              <a:tblGrid>
                <a:gridCol w="1998832">
                  <a:extLst>
                    <a:ext uri="{9D8B030D-6E8A-4147-A177-3AD203B41FA5}">
                      <a16:colId xmlns:a16="http://schemas.microsoft.com/office/drawing/2014/main" val="2995650887"/>
                    </a:ext>
                  </a:extLst>
                </a:gridCol>
                <a:gridCol w="8676735">
                  <a:extLst>
                    <a:ext uri="{9D8B030D-6E8A-4147-A177-3AD203B41FA5}">
                      <a16:colId xmlns:a16="http://schemas.microsoft.com/office/drawing/2014/main" val="4139787496"/>
                    </a:ext>
                  </a:extLst>
                </a:gridCol>
              </a:tblGrid>
              <a:tr h="370840">
                <a:tc>
                  <a:txBody>
                    <a:bodyPr/>
                    <a:lstStyle/>
                    <a:p>
                      <a:pPr algn="ctr" rtl="1"/>
                      <a:r>
                        <a:rPr lang="ar-SA" sz="2400" b="1" dirty="0">
                          <a:latin typeface="Traditional Arabic" panose="02020603050405020304" pitchFamily="18" charset="-78"/>
                          <a:cs typeface="Traditional Arabic" panose="02020603050405020304" pitchFamily="18" charset="-78"/>
                        </a:rPr>
                        <a:t>الهدف العام</a:t>
                      </a:r>
                    </a:p>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rtl="1"/>
                      <a:r>
                        <a:rPr lang="ar-SA" sz="2400" dirty="0">
                          <a:latin typeface="Traditional Arabic" panose="02020603050405020304" pitchFamily="18" charset="-78"/>
                          <a:cs typeface="Traditional Arabic" panose="02020603050405020304" pitchFamily="18" charset="-78"/>
                        </a:rPr>
                        <a:t>معالجة القصور لدى الطلاب في المواد الأساسية المستهدفة في اختبارات نافس، ورفع مستويات التحصيل بما يسهم في تحسين نتائج المدرسة على مستوى الاختبارات الوطنية .</a:t>
                      </a:r>
                    </a:p>
                  </a:txBody>
                  <a:tcPr/>
                </a:tc>
                <a:extLst>
                  <a:ext uri="{0D108BD9-81ED-4DB2-BD59-A6C34878D82A}">
                    <a16:rowId xmlns:a16="http://schemas.microsoft.com/office/drawing/2014/main" val="1296140680"/>
                  </a:ext>
                </a:extLst>
              </a:tr>
              <a:tr h="370840">
                <a:tc rowSpan="7">
                  <a:txBody>
                    <a:bodyPr/>
                    <a:lstStyle/>
                    <a:p>
                      <a:pPr algn="ctr" rtl="1"/>
                      <a:r>
                        <a:rPr lang="ar-SA" sz="2400" b="1" dirty="0">
                          <a:latin typeface="Traditional Arabic" panose="02020603050405020304" pitchFamily="18" charset="-78"/>
                          <a:cs typeface="Traditional Arabic" panose="02020603050405020304" pitchFamily="18" charset="-78"/>
                        </a:rPr>
                        <a:t> </a:t>
                      </a:r>
                    </a:p>
                    <a:p>
                      <a:pPr algn="ctr" rtl="1"/>
                      <a:endParaRPr lang="ar-SA" sz="2400" b="1" dirty="0">
                        <a:latin typeface="Traditional Arabic" panose="02020603050405020304" pitchFamily="18" charset="-78"/>
                        <a:cs typeface="Traditional Arabic" panose="02020603050405020304" pitchFamily="18" charset="-78"/>
                      </a:endParaRPr>
                    </a:p>
                    <a:p>
                      <a:pPr algn="ctr" rtl="1"/>
                      <a:endParaRPr lang="ar-SA" sz="2400" b="1" dirty="0">
                        <a:latin typeface="Traditional Arabic" panose="02020603050405020304" pitchFamily="18" charset="-78"/>
                        <a:cs typeface="Traditional Arabic" panose="02020603050405020304" pitchFamily="18" charset="-78"/>
                      </a:endParaRPr>
                    </a:p>
                    <a:p>
                      <a:pPr algn="ctr" rtl="1"/>
                      <a:endParaRPr lang="ar-SA" sz="2400" b="1" dirty="0">
                        <a:latin typeface="Traditional Arabic" panose="02020603050405020304" pitchFamily="18" charset="-78"/>
                        <a:cs typeface="Traditional Arabic" panose="02020603050405020304" pitchFamily="18" charset="-78"/>
                      </a:endParaRPr>
                    </a:p>
                    <a:p>
                      <a:pPr algn="ctr" rtl="1"/>
                      <a:r>
                        <a:rPr lang="ar-SA" sz="2400" b="1" dirty="0">
                          <a:latin typeface="Traditional Arabic" panose="02020603050405020304" pitchFamily="18" charset="-78"/>
                          <a:cs typeface="Traditional Arabic" panose="02020603050405020304" pitchFamily="18" charset="-78"/>
                        </a:rPr>
                        <a:t>الأهداف التفصيلية</a:t>
                      </a:r>
                    </a:p>
                  </a:txBody>
                  <a:tcPr/>
                </a:tc>
                <a:tc>
                  <a:txBody>
                    <a:bodyPr/>
                    <a:lstStyle/>
                    <a:p>
                      <a:pPr rtl="1"/>
                      <a:r>
                        <a:rPr lang="ar-SA" sz="2400" dirty="0">
                          <a:latin typeface="Traditional Arabic" panose="02020603050405020304" pitchFamily="18" charset="-78"/>
                          <a:cs typeface="Traditional Arabic" panose="02020603050405020304" pitchFamily="18" charset="-78"/>
                        </a:rPr>
                        <a:t>1 ــ تحديد مواطن الضعف في مواد نافس (اللغة العربية – الرياضيات – العلوم – ).	</a:t>
                      </a:r>
                    </a:p>
                  </a:txBody>
                  <a:tcPr/>
                </a:tc>
                <a:extLst>
                  <a:ext uri="{0D108BD9-81ED-4DB2-BD59-A6C34878D82A}">
                    <a16:rowId xmlns:a16="http://schemas.microsoft.com/office/drawing/2014/main" val="2987229190"/>
                  </a:ext>
                </a:extLst>
              </a:tr>
              <a:tr h="370840">
                <a:tc vMerge="1">
                  <a:txBody>
                    <a:bodyPr/>
                    <a:lstStyle/>
                    <a:p>
                      <a:pPr rtl="1"/>
                      <a:endParaRPr lang="ar-SA"/>
                    </a:p>
                  </a:txBody>
                  <a:tcPr/>
                </a:tc>
                <a:tc>
                  <a:txBody>
                    <a:bodyPr/>
                    <a:lstStyle/>
                    <a:p>
                      <a:pPr rtl="1"/>
                      <a:r>
                        <a:rPr lang="ar-SA" sz="2400" dirty="0">
                          <a:latin typeface="Traditional Arabic" panose="02020603050405020304" pitchFamily="18" charset="-78"/>
                          <a:cs typeface="Traditional Arabic" panose="02020603050405020304" pitchFamily="18" charset="-78"/>
                        </a:rPr>
                        <a:t>2 ــ تصميم برامج علاجية وإثرائية لرفع كفاءة الطلاب في المهارات المستهدفة.</a:t>
                      </a:r>
                    </a:p>
                  </a:txBody>
                  <a:tcPr/>
                </a:tc>
                <a:extLst>
                  <a:ext uri="{0D108BD9-81ED-4DB2-BD59-A6C34878D82A}">
                    <a16:rowId xmlns:a16="http://schemas.microsoft.com/office/drawing/2014/main" val="3828787329"/>
                  </a:ext>
                </a:extLst>
              </a:tr>
              <a:tr h="370840">
                <a:tc vMerge="1">
                  <a:txBody>
                    <a:bodyPr/>
                    <a:lstStyle/>
                    <a:p>
                      <a:pPr rtl="1"/>
                      <a:endParaRPr lang="ar-SA"/>
                    </a:p>
                  </a:txBody>
                  <a:tcPr/>
                </a:tc>
                <a:tc>
                  <a:txBody>
                    <a:bodyPr/>
                    <a:lstStyle/>
                    <a:p>
                      <a:pPr rtl="1"/>
                      <a:r>
                        <a:rPr lang="ar-SA" sz="2400" dirty="0">
                          <a:latin typeface="Traditional Arabic" panose="02020603050405020304" pitchFamily="18" charset="-78"/>
                          <a:cs typeface="Traditional Arabic" panose="02020603050405020304" pitchFamily="18" charset="-78"/>
                        </a:rPr>
                        <a:t>3 ــ استخدام استراتيجيات تدريس حديثة تساعد على ترسيخ الفهم وتنمية مهارات التفكير.</a:t>
                      </a:r>
                    </a:p>
                  </a:txBody>
                  <a:tcPr/>
                </a:tc>
                <a:extLst>
                  <a:ext uri="{0D108BD9-81ED-4DB2-BD59-A6C34878D82A}">
                    <a16:rowId xmlns:a16="http://schemas.microsoft.com/office/drawing/2014/main" val="2329326560"/>
                  </a:ext>
                </a:extLst>
              </a:tr>
              <a:tr h="370840">
                <a:tc vMerge="1">
                  <a:txBody>
                    <a:bodyPr/>
                    <a:lstStyle/>
                    <a:p>
                      <a:pPr rtl="1"/>
                      <a:endParaRPr lang="ar-SA"/>
                    </a:p>
                  </a:txBody>
                  <a:tcPr/>
                </a:tc>
                <a:tc>
                  <a:txBody>
                    <a:bodyPr/>
                    <a:lstStyle/>
                    <a:p>
                      <a:pPr rtl="1"/>
                      <a:r>
                        <a:rPr lang="ar-SA" sz="2400" dirty="0">
                          <a:latin typeface="Traditional Arabic" panose="02020603050405020304" pitchFamily="18" charset="-78"/>
                          <a:cs typeface="Traditional Arabic" panose="02020603050405020304" pitchFamily="18" charset="-78"/>
                        </a:rPr>
                        <a:t>4 ــ تدريب الطلاب على أنماط أسئلة نافس وإكسابهم مهارات الاختبار</a:t>
                      </a:r>
                    </a:p>
                  </a:txBody>
                  <a:tcPr/>
                </a:tc>
                <a:extLst>
                  <a:ext uri="{0D108BD9-81ED-4DB2-BD59-A6C34878D82A}">
                    <a16:rowId xmlns:a16="http://schemas.microsoft.com/office/drawing/2014/main" val="2224545765"/>
                  </a:ext>
                </a:extLst>
              </a:tr>
              <a:tr h="370840">
                <a:tc vMerge="1">
                  <a:txBody>
                    <a:bodyPr/>
                    <a:lstStyle/>
                    <a:p>
                      <a:pPr rtl="1"/>
                      <a:endParaRPr lang="ar-SA"/>
                    </a:p>
                  </a:txBody>
                  <a:tcPr/>
                </a:tc>
                <a:tc>
                  <a:txBody>
                    <a:bodyPr/>
                    <a:lstStyle/>
                    <a:p>
                      <a:pPr rtl="1"/>
                      <a:r>
                        <a:rPr lang="ar-SA" sz="2400" dirty="0">
                          <a:latin typeface="Traditional Arabic" panose="02020603050405020304" pitchFamily="18" charset="-78"/>
                          <a:cs typeface="Traditional Arabic" panose="02020603050405020304" pitchFamily="18" charset="-78"/>
                        </a:rPr>
                        <a:t>5ــ توظيف التقنية والتطبيقات التعليمية لزيادة التفاعل والتمكن من المهارات.</a:t>
                      </a:r>
                    </a:p>
                  </a:txBody>
                  <a:tcPr/>
                </a:tc>
                <a:extLst>
                  <a:ext uri="{0D108BD9-81ED-4DB2-BD59-A6C34878D82A}">
                    <a16:rowId xmlns:a16="http://schemas.microsoft.com/office/drawing/2014/main" val="2387093768"/>
                  </a:ext>
                </a:extLst>
              </a:tr>
              <a:tr h="370840">
                <a:tc vMerge="1">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rtl="1"/>
                      <a:r>
                        <a:rPr lang="ar-SA" sz="2400" dirty="0">
                          <a:latin typeface="Traditional Arabic" panose="02020603050405020304" pitchFamily="18" charset="-78"/>
                          <a:cs typeface="Traditional Arabic" panose="02020603050405020304" pitchFamily="18" charset="-78"/>
                        </a:rPr>
                        <a:t>6 ــ تفعيل الشراكة مع الأسرة لمتابعة تقدم الطلاب بانتظام.</a:t>
                      </a:r>
                    </a:p>
                  </a:txBody>
                  <a:tcPr/>
                </a:tc>
                <a:extLst>
                  <a:ext uri="{0D108BD9-81ED-4DB2-BD59-A6C34878D82A}">
                    <a16:rowId xmlns:a16="http://schemas.microsoft.com/office/drawing/2014/main" val="2945694456"/>
                  </a:ext>
                </a:extLst>
              </a:tr>
              <a:tr h="370840">
                <a:tc vMerge="1">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rtl="1"/>
                      <a:r>
                        <a:rPr lang="ar-SA" sz="2400" dirty="0">
                          <a:latin typeface="Traditional Arabic" panose="02020603050405020304" pitchFamily="18" charset="-78"/>
                          <a:cs typeface="Traditional Arabic" panose="02020603050405020304" pitchFamily="18" charset="-78"/>
                        </a:rPr>
                        <a:t>7 ــ قياس الأثر بشكل دوري عبر اختبارات قصيرة تحاكي نافس</a:t>
                      </a:r>
                    </a:p>
                  </a:txBody>
                  <a:tcPr/>
                </a:tc>
                <a:extLst>
                  <a:ext uri="{0D108BD9-81ED-4DB2-BD59-A6C34878D82A}">
                    <a16:rowId xmlns:a16="http://schemas.microsoft.com/office/drawing/2014/main" val="2050897832"/>
                  </a:ext>
                </a:extLst>
              </a:tr>
            </a:tbl>
          </a:graphicData>
        </a:graphic>
      </p:graphicFrame>
    </p:spTree>
    <p:extLst>
      <p:ext uri="{BB962C8B-B14F-4D97-AF65-F5344CB8AC3E}">
        <p14:creationId xmlns:p14="http://schemas.microsoft.com/office/powerpoint/2010/main" val="39732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7A0BB-3C8D-6C85-970F-008360D5161C}"/>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C64DE93-5905-2F1C-C98F-20C78C5405F4}"/>
              </a:ext>
            </a:extLst>
          </p:cNvPr>
          <p:cNvSpPr/>
          <p:nvPr/>
        </p:nvSpPr>
        <p:spPr>
          <a:xfrm>
            <a:off x="9221822" y="97274"/>
            <a:ext cx="2733473"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latin typeface="Traditional Arabic" panose="02020603050405020304" pitchFamily="18" charset="-78"/>
                <a:cs typeface="Traditional Arabic" panose="02020603050405020304" pitchFamily="18" charset="-78"/>
              </a:rPr>
              <a:t>خامسا: الغايات والمبررات</a:t>
            </a:r>
            <a:endParaRPr lang="ar-SA" b="1" dirty="0"/>
          </a:p>
        </p:txBody>
      </p:sp>
      <p:sp>
        <p:nvSpPr>
          <p:cNvPr id="5" name="مربع نص 4">
            <a:extLst>
              <a:ext uri="{FF2B5EF4-FFF2-40B4-BE49-F238E27FC236}">
                <a16:creationId xmlns:a16="http://schemas.microsoft.com/office/drawing/2014/main" id="{CFBFAF39-5056-1204-5FF8-C82F48D253A7}"/>
              </a:ext>
            </a:extLst>
          </p:cNvPr>
          <p:cNvSpPr txBox="1"/>
          <p:nvPr/>
        </p:nvSpPr>
        <p:spPr>
          <a:xfrm>
            <a:off x="1536973" y="1274321"/>
            <a:ext cx="9893030" cy="5078313"/>
          </a:xfrm>
          <a:prstGeom prst="rect">
            <a:avLst/>
          </a:prstGeom>
          <a:noFill/>
        </p:spPr>
        <p:txBody>
          <a:bodyPr wrap="square" rtlCol="1">
            <a:spAutoFit/>
          </a:bodyPr>
          <a:lstStyle/>
          <a:p>
            <a:r>
              <a:rPr lang="ar-SA" sz="2400" dirty="0">
                <a:latin typeface="Traditional Arabic" panose="02020603050405020304" pitchFamily="18" charset="-78"/>
                <a:cs typeface="Traditional Arabic" panose="02020603050405020304" pitchFamily="18" charset="-78"/>
              </a:rPr>
              <a:t>و</a:t>
            </a:r>
            <a:r>
              <a:rPr lang="ar-SA" sz="2400" b="1" dirty="0">
                <a:latin typeface="Traditional Arabic" panose="02020603050405020304" pitchFamily="18" charset="-78"/>
                <a:cs typeface="Traditional Arabic" panose="02020603050405020304" pitchFamily="18" charset="-78"/>
              </a:rPr>
              <a:t>يكون التركيز على الأمور التالية:</a:t>
            </a:r>
          </a:p>
          <a:p>
            <a:pPr marL="285750" indent="-285750">
              <a:buFont typeface="Arial" panose="020B0604020202020204" pitchFamily="34" charset="0"/>
              <a:buChar char="•"/>
            </a:pPr>
            <a:r>
              <a:rPr lang="ar-SA" sz="2400" b="1" dirty="0">
                <a:latin typeface="Traditional Arabic" panose="02020603050405020304" pitchFamily="18" charset="-78"/>
                <a:cs typeface="Traditional Arabic" panose="02020603050405020304" pitchFamily="18" charset="-78"/>
              </a:rPr>
              <a:t>الغاية من المبادرة: جودة نواتج التعلم، ورفع كفاءة الأداء المدرسي، وتعزيز مكانة المدرسة في مؤشرات المنافسات التعليمية الوطنية والدولية </a:t>
            </a:r>
          </a:p>
          <a:p>
            <a:pPr marL="285750" indent="-285750">
              <a:buFont typeface="Arial" panose="020B0604020202020204" pitchFamily="34" charset="0"/>
              <a:buChar char="•"/>
            </a:pPr>
            <a:r>
              <a:rPr lang="ar-SA" sz="2400" b="1" dirty="0">
                <a:latin typeface="Traditional Arabic" panose="02020603050405020304" pitchFamily="18" charset="-78"/>
                <a:cs typeface="Traditional Arabic" panose="02020603050405020304" pitchFamily="18" charset="-78"/>
              </a:rPr>
              <a:t>مبررات المبادرة: ضعف الكفايات الأساسية في القراءة والعلوم والرياضيات لدى شريحة من الطلاب؛ مما تسبب في تدني نتائج المدرسة في الاختبارات الوطنية (نافس). </a:t>
            </a:r>
          </a:p>
          <a:p>
            <a:endParaRPr lang="ar-SA" sz="2400" b="1" dirty="0">
              <a:latin typeface="Traditional Arabic" panose="02020603050405020304" pitchFamily="18" charset="-78"/>
              <a:cs typeface="Traditional Arabic" panose="02020603050405020304" pitchFamily="18" charset="-78"/>
            </a:endParaRPr>
          </a:p>
          <a:p>
            <a:pPr marL="285750" indent="-285750">
              <a:buFont typeface="Arial" panose="020B0604020202020204" pitchFamily="34" charset="0"/>
              <a:buChar char="•"/>
            </a:pPr>
            <a:r>
              <a:rPr lang="ar-SA" sz="2400" b="1" dirty="0">
                <a:latin typeface="Traditional Arabic" panose="02020603050405020304" pitchFamily="18" charset="-78"/>
                <a:cs typeface="Traditional Arabic" panose="02020603050405020304" pitchFamily="18" charset="-78"/>
              </a:rPr>
              <a:t>مصادر بيانات المبادرة: دليل اعداد المبادرات ــ شبكة المعلومات ــ أدلة الاختبارات الوطنية.</a:t>
            </a:r>
          </a:p>
          <a:p>
            <a:endParaRPr lang="ar-SA" sz="2400" b="1" dirty="0">
              <a:latin typeface="Traditional Arabic" panose="02020603050405020304" pitchFamily="18" charset="-78"/>
              <a:cs typeface="Traditional Arabic" panose="02020603050405020304" pitchFamily="18" charset="-78"/>
            </a:endParaRPr>
          </a:p>
          <a:p>
            <a:pPr marL="285750" indent="-285750">
              <a:buFont typeface="Arial" panose="020B0604020202020204" pitchFamily="34" charset="0"/>
              <a:buChar char="•"/>
            </a:pPr>
            <a:r>
              <a:rPr lang="ar-SA" sz="2400" b="1" dirty="0">
                <a:latin typeface="Traditional Arabic" panose="02020603050405020304" pitchFamily="18" charset="-78"/>
                <a:cs typeface="Traditional Arabic" panose="02020603050405020304" pitchFamily="18" charset="-78"/>
              </a:rPr>
              <a:t>المبادرات السابقة في مجالها: ( مبادرة طموح ــ جاهزون لنافس)</a:t>
            </a:r>
          </a:p>
          <a:p>
            <a:endParaRPr lang="ar-SA" sz="2400" b="1" dirty="0">
              <a:latin typeface="Traditional Arabic" panose="02020603050405020304" pitchFamily="18" charset="-78"/>
              <a:cs typeface="Traditional Arabic" panose="02020603050405020304" pitchFamily="18" charset="-78"/>
            </a:endParaRPr>
          </a:p>
          <a:p>
            <a:pPr marL="285750" indent="-285750">
              <a:buFont typeface="Arial" panose="020B0604020202020204" pitchFamily="34" charset="0"/>
              <a:buChar char="•"/>
            </a:pPr>
            <a:r>
              <a:rPr lang="ar-SA" sz="2400" b="1" dirty="0">
                <a:latin typeface="Traditional Arabic" panose="02020603050405020304" pitchFamily="18" charset="-78"/>
                <a:cs typeface="Traditional Arabic" panose="02020603050405020304" pitchFamily="18" charset="-78"/>
              </a:rPr>
              <a:t>الجديد الذي ستضيفه المبادرة: يتضح من خلال شعار المبادرة:</a:t>
            </a:r>
            <a:r>
              <a:rPr lang="ar-SA" sz="2400" dirty="0">
                <a:cs typeface="Akhbar MT" pitchFamily="2" charset="-78"/>
              </a:rPr>
              <a:t> :تحسين نواتج التعلم ورفع نسبة أداء الطلاب في الاختبارات الوطنية.</a:t>
            </a:r>
            <a:endParaRPr lang="ar-SA" sz="2400" b="1" dirty="0"/>
          </a:p>
          <a:p>
            <a:pPr marL="285750" indent="-285750">
              <a:buFont typeface="Arial" panose="020B0604020202020204" pitchFamily="34" charset="0"/>
              <a:buChar char="•"/>
            </a:pPr>
            <a:endParaRPr lang="ar-SA" dirty="0"/>
          </a:p>
          <a:p>
            <a:pPr marL="285750" indent="-285750">
              <a:buFont typeface="Arial" panose="020B0604020202020204" pitchFamily="34" charset="0"/>
              <a:buChar char="•"/>
            </a:pPr>
            <a:endParaRPr lang="ar-SA" dirty="0"/>
          </a:p>
        </p:txBody>
      </p:sp>
    </p:spTree>
    <p:extLst>
      <p:ext uri="{BB962C8B-B14F-4D97-AF65-F5344CB8AC3E}">
        <p14:creationId xmlns:p14="http://schemas.microsoft.com/office/powerpoint/2010/main" val="43274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34478-75E8-0415-F57A-63B59D47D775}"/>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F8D45B7D-78B6-6121-E6E2-00E7F1BA4197}"/>
              </a:ext>
            </a:extLst>
          </p:cNvPr>
          <p:cNvSpPr/>
          <p:nvPr/>
        </p:nvSpPr>
        <p:spPr>
          <a:xfrm>
            <a:off x="9221822" y="97274"/>
            <a:ext cx="2733473"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latin typeface="Traditional Arabic" panose="02020603050405020304" pitchFamily="18" charset="-78"/>
                <a:cs typeface="Traditional Arabic" panose="02020603050405020304" pitchFamily="18" charset="-78"/>
              </a:rPr>
              <a:t>سادسا: المستهدفون</a:t>
            </a:r>
            <a:endParaRPr lang="ar-SA" b="1" dirty="0"/>
          </a:p>
        </p:txBody>
      </p:sp>
      <p:graphicFrame>
        <p:nvGraphicFramePr>
          <p:cNvPr id="4" name="جدول 3">
            <a:extLst>
              <a:ext uri="{FF2B5EF4-FFF2-40B4-BE49-F238E27FC236}">
                <a16:creationId xmlns:a16="http://schemas.microsoft.com/office/drawing/2014/main" id="{207AB979-B871-19B0-440D-E1DCF9DB16A4}"/>
              </a:ext>
            </a:extLst>
          </p:cNvPr>
          <p:cNvGraphicFramePr>
            <a:graphicFrameLocks noGrp="1"/>
          </p:cNvGraphicFramePr>
          <p:nvPr>
            <p:extLst>
              <p:ext uri="{D42A27DB-BD31-4B8C-83A1-F6EECF244321}">
                <p14:modId xmlns:p14="http://schemas.microsoft.com/office/powerpoint/2010/main" val="1903615444"/>
              </p:ext>
            </p:extLst>
          </p:nvPr>
        </p:nvGraphicFramePr>
        <p:xfrm>
          <a:off x="1973632" y="2062086"/>
          <a:ext cx="8128002" cy="1371600"/>
        </p:xfrm>
        <a:graphic>
          <a:graphicData uri="http://schemas.openxmlformats.org/drawingml/2006/table">
            <a:tbl>
              <a:tblPr rtl="1" firstRow="1" bandRow="1">
                <a:tableStyleId>{5940675A-B579-460E-94D1-54222C63F5DA}</a:tableStyleId>
              </a:tblPr>
              <a:tblGrid>
                <a:gridCol w="1354667">
                  <a:extLst>
                    <a:ext uri="{9D8B030D-6E8A-4147-A177-3AD203B41FA5}">
                      <a16:colId xmlns:a16="http://schemas.microsoft.com/office/drawing/2014/main" val="4017245036"/>
                    </a:ext>
                  </a:extLst>
                </a:gridCol>
                <a:gridCol w="1354667">
                  <a:extLst>
                    <a:ext uri="{9D8B030D-6E8A-4147-A177-3AD203B41FA5}">
                      <a16:colId xmlns:a16="http://schemas.microsoft.com/office/drawing/2014/main" val="2009057716"/>
                    </a:ext>
                  </a:extLst>
                </a:gridCol>
                <a:gridCol w="1354667">
                  <a:extLst>
                    <a:ext uri="{9D8B030D-6E8A-4147-A177-3AD203B41FA5}">
                      <a16:colId xmlns:a16="http://schemas.microsoft.com/office/drawing/2014/main" val="118787415"/>
                    </a:ext>
                  </a:extLst>
                </a:gridCol>
                <a:gridCol w="1354667">
                  <a:extLst>
                    <a:ext uri="{9D8B030D-6E8A-4147-A177-3AD203B41FA5}">
                      <a16:colId xmlns:a16="http://schemas.microsoft.com/office/drawing/2014/main" val="2564420478"/>
                    </a:ext>
                  </a:extLst>
                </a:gridCol>
                <a:gridCol w="1354667">
                  <a:extLst>
                    <a:ext uri="{9D8B030D-6E8A-4147-A177-3AD203B41FA5}">
                      <a16:colId xmlns:a16="http://schemas.microsoft.com/office/drawing/2014/main" val="4013689472"/>
                    </a:ext>
                  </a:extLst>
                </a:gridCol>
                <a:gridCol w="1354667">
                  <a:extLst>
                    <a:ext uri="{9D8B030D-6E8A-4147-A177-3AD203B41FA5}">
                      <a16:colId xmlns:a16="http://schemas.microsoft.com/office/drawing/2014/main" val="3411200398"/>
                    </a:ext>
                  </a:extLst>
                </a:gridCol>
              </a:tblGrid>
              <a:tr h="370840">
                <a:tc gridSpan="6">
                  <a:txBody>
                    <a:bodyPr/>
                    <a:lstStyle/>
                    <a:p>
                      <a:pPr algn="ctr" rtl="1"/>
                      <a:r>
                        <a:rPr lang="ar-SA" sz="2400" b="1" dirty="0">
                          <a:latin typeface="Traditional Arabic" panose="02020603050405020304" pitchFamily="18" charset="-78"/>
                          <a:cs typeface="Traditional Arabic" panose="02020603050405020304" pitchFamily="18" charset="-78"/>
                        </a:rPr>
                        <a:t>المستهدفون</a:t>
                      </a:r>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11156380"/>
                  </a:ext>
                </a:extLst>
              </a:tr>
              <a:tr h="370840">
                <a:tc>
                  <a:txBody>
                    <a:bodyPr/>
                    <a:lstStyle/>
                    <a:p>
                      <a:pPr algn="ctr" rtl="1"/>
                      <a:r>
                        <a:rPr lang="ar-SA" sz="2400" b="1" dirty="0">
                          <a:latin typeface="Traditional Arabic" panose="02020603050405020304" pitchFamily="18" charset="-78"/>
                          <a:cs typeface="Traditional Arabic" panose="02020603050405020304" pitchFamily="18" charset="-78"/>
                        </a:rPr>
                        <a:t>الطلاب</a:t>
                      </a:r>
                    </a:p>
                  </a:txBody>
                  <a:tcPr/>
                </a:tc>
                <a:tc>
                  <a:txBody>
                    <a:bodyPr/>
                    <a:lstStyle/>
                    <a:p>
                      <a:pPr algn="ctr" rtl="1"/>
                      <a:r>
                        <a:rPr lang="ar-SA" sz="2400" b="1" dirty="0">
                          <a:latin typeface="Traditional Arabic" panose="02020603050405020304" pitchFamily="18" charset="-78"/>
                          <a:cs typeface="Traditional Arabic" panose="02020603050405020304" pitchFamily="18" charset="-78"/>
                        </a:rPr>
                        <a:t>المعلمون</a:t>
                      </a:r>
                    </a:p>
                  </a:txBody>
                  <a:tcPr/>
                </a:tc>
                <a:tc>
                  <a:txBody>
                    <a:bodyPr/>
                    <a:lstStyle/>
                    <a:p>
                      <a:pPr algn="ctr" rtl="1"/>
                      <a:r>
                        <a:rPr lang="ar-SA" sz="2400" b="1" dirty="0">
                          <a:latin typeface="Traditional Arabic" panose="02020603050405020304" pitchFamily="18" charset="-78"/>
                          <a:cs typeface="Traditional Arabic" panose="02020603050405020304" pitchFamily="18" charset="-78"/>
                        </a:rPr>
                        <a:t>الإداريون</a:t>
                      </a:r>
                    </a:p>
                  </a:txBody>
                  <a:tcPr/>
                </a:tc>
                <a:tc>
                  <a:txBody>
                    <a:bodyPr/>
                    <a:lstStyle/>
                    <a:p>
                      <a:pPr algn="ctr" rtl="1"/>
                      <a:r>
                        <a:rPr lang="ar-SA" sz="2400" b="1" dirty="0">
                          <a:latin typeface="Traditional Arabic" panose="02020603050405020304" pitchFamily="18" charset="-78"/>
                          <a:cs typeface="Traditional Arabic" panose="02020603050405020304" pitchFamily="18" charset="-78"/>
                        </a:rPr>
                        <a:t>المدرسة </a:t>
                      </a:r>
                    </a:p>
                  </a:txBody>
                  <a:tcPr/>
                </a:tc>
                <a:tc>
                  <a:txBody>
                    <a:bodyPr/>
                    <a:lstStyle/>
                    <a:p>
                      <a:pPr algn="ctr" rtl="1"/>
                      <a:r>
                        <a:rPr lang="ar-SA" sz="2400" b="1" dirty="0">
                          <a:latin typeface="Traditional Arabic" panose="02020603050405020304" pitchFamily="18" charset="-78"/>
                          <a:cs typeface="Traditional Arabic" panose="02020603050405020304" pitchFamily="18" charset="-78"/>
                        </a:rPr>
                        <a:t>المجتمع </a:t>
                      </a:r>
                    </a:p>
                  </a:txBody>
                  <a:tcPr/>
                </a:tc>
                <a:tc>
                  <a:txBody>
                    <a:bodyPr/>
                    <a:lstStyle/>
                    <a:p>
                      <a:pPr algn="ctr" rtl="1"/>
                      <a:r>
                        <a:rPr lang="ar-SA" sz="2400" b="1" dirty="0">
                          <a:latin typeface="Traditional Arabic" panose="02020603050405020304" pitchFamily="18" charset="-78"/>
                          <a:cs typeface="Traditional Arabic" panose="02020603050405020304" pitchFamily="18" charset="-78"/>
                        </a:rPr>
                        <a:t>أخرى</a:t>
                      </a:r>
                    </a:p>
                  </a:txBody>
                  <a:tcPr/>
                </a:tc>
                <a:extLst>
                  <a:ext uri="{0D108BD9-81ED-4DB2-BD59-A6C34878D82A}">
                    <a16:rowId xmlns:a16="http://schemas.microsoft.com/office/drawing/2014/main" val="476930835"/>
                  </a:ext>
                </a:extLst>
              </a:tr>
              <a:tr h="370840">
                <a:tc>
                  <a:txBody>
                    <a:bodyPr/>
                    <a:lstStyle/>
                    <a:p>
                      <a:pPr algn="ctr" rtl="1"/>
                      <a:r>
                        <a:rPr lang="ar-SA" sz="2400" b="1" dirty="0">
                          <a:latin typeface="Aptos" panose="020B0004020202020204" pitchFamily="34" charset="0"/>
                          <a:cs typeface="Traditional Arabic" panose="02020603050405020304" pitchFamily="18" charset="-78"/>
                        </a:rPr>
                        <a:t>√</a:t>
                      </a:r>
                      <a:endParaRPr lang="ar-SA" sz="2400" b="1" dirty="0">
                        <a:latin typeface="Traditional Arabic" panose="02020603050405020304" pitchFamily="18" charset="-78"/>
                        <a:cs typeface="Traditional Arabic" panose="02020603050405020304"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latin typeface="Aptos" panose="020B0004020202020204" pitchFamily="34" charset="0"/>
                          <a:cs typeface="Traditional Arabic" panose="02020603050405020304" pitchFamily="18" charset="-78"/>
                        </a:rPr>
                        <a:t>√</a:t>
                      </a:r>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latin typeface="Aptos" panose="020B0004020202020204" pitchFamily="34" charset="0"/>
                          <a:cs typeface="Traditional Arabic" panose="02020603050405020304" pitchFamily="18" charset="-78"/>
                        </a:rPr>
                        <a:t>√</a:t>
                      </a:r>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400" b="1" dirty="0">
                        <a:latin typeface="Traditional Arabic" panose="02020603050405020304" pitchFamily="18" charset="-78"/>
                        <a:cs typeface="Traditional Arabic" panose="02020603050405020304" pitchFamily="18" charset="-78"/>
                      </a:endParaRPr>
                    </a:p>
                  </a:txBody>
                  <a:tcPr/>
                </a:tc>
                <a:tc>
                  <a:txBody>
                    <a:bodyPr/>
                    <a:lstStyle/>
                    <a:p>
                      <a:pPr algn="ctr" rtl="1"/>
                      <a:r>
                        <a:rPr lang="ar-SA" sz="2400" b="1">
                          <a:latin typeface="Traditional Arabic" panose="02020603050405020304" pitchFamily="18" charset="-78"/>
                          <a:cs typeface="Traditional Arabic" panose="02020603050405020304" pitchFamily="18" charset="-78"/>
                        </a:rPr>
                        <a:t>الأسرة</a:t>
                      </a:r>
                      <a:endParaRPr lang="ar-SA" sz="24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295788546"/>
                  </a:ext>
                </a:extLst>
              </a:tr>
            </a:tbl>
          </a:graphicData>
        </a:graphic>
      </p:graphicFrame>
    </p:spTree>
    <p:extLst>
      <p:ext uri="{BB962C8B-B14F-4D97-AF65-F5344CB8AC3E}">
        <p14:creationId xmlns:p14="http://schemas.microsoft.com/office/powerpoint/2010/main" val="304772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AB89A-3C99-F869-DDE9-558543C71A9B}"/>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8A8769A5-79EF-6C62-5BC7-77BCBF7B59D3}"/>
              </a:ext>
            </a:extLst>
          </p:cNvPr>
          <p:cNvSpPr/>
          <p:nvPr/>
        </p:nvSpPr>
        <p:spPr>
          <a:xfrm>
            <a:off x="7986409" y="6842"/>
            <a:ext cx="3968886" cy="575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latin typeface="Traditional Arabic" panose="02020603050405020304" pitchFamily="18" charset="-78"/>
                <a:cs typeface="Traditional Arabic" panose="02020603050405020304" pitchFamily="18" charset="-78"/>
              </a:rPr>
              <a:t>سابعا: الخطة التنفيذية والبرنامج الزمني (1)</a:t>
            </a:r>
            <a:endParaRPr lang="ar-SA" b="1" dirty="0"/>
          </a:p>
        </p:txBody>
      </p:sp>
      <p:graphicFrame>
        <p:nvGraphicFramePr>
          <p:cNvPr id="5" name="جدول 4">
            <a:extLst>
              <a:ext uri="{FF2B5EF4-FFF2-40B4-BE49-F238E27FC236}">
                <a16:creationId xmlns:a16="http://schemas.microsoft.com/office/drawing/2014/main" id="{307FDD85-CD3B-A7A7-D4A8-3408C9760BC1}"/>
              </a:ext>
            </a:extLst>
          </p:cNvPr>
          <p:cNvGraphicFramePr>
            <a:graphicFrameLocks noGrp="1"/>
          </p:cNvGraphicFramePr>
          <p:nvPr>
            <p:extLst>
              <p:ext uri="{D42A27DB-BD31-4B8C-83A1-F6EECF244321}">
                <p14:modId xmlns:p14="http://schemas.microsoft.com/office/powerpoint/2010/main" val="1294642272"/>
              </p:ext>
            </p:extLst>
          </p:nvPr>
        </p:nvGraphicFramePr>
        <p:xfrm>
          <a:off x="70339" y="619949"/>
          <a:ext cx="12121660" cy="5908130"/>
        </p:xfrm>
        <a:graphic>
          <a:graphicData uri="http://schemas.openxmlformats.org/drawingml/2006/table">
            <a:tbl>
              <a:tblPr rtl="1" firstRow="1" bandRow="1">
                <a:tableStyleId>{5940675A-B579-460E-94D1-54222C63F5DA}</a:tableStyleId>
              </a:tblPr>
              <a:tblGrid>
                <a:gridCol w="911006">
                  <a:extLst>
                    <a:ext uri="{9D8B030D-6E8A-4147-A177-3AD203B41FA5}">
                      <a16:colId xmlns:a16="http://schemas.microsoft.com/office/drawing/2014/main" val="3623395076"/>
                    </a:ext>
                  </a:extLst>
                </a:gridCol>
                <a:gridCol w="1862673">
                  <a:extLst>
                    <a:ext uri="{9D8B030D-6E8A-4147-A177-3AD203B41FA5}">
                      <a16:colId xmlns:a16="http://schemas.microsoft.com/office/drawing/2014/main" val="3609016885"/>
                    </a:ext>
                  </a:extLst>
                </a:gridCol>
                <a:gridCol w="2015226">
                  <a:extLst>
                    <a:ext uri="{9D8B030D-6E8A-4147-A177-3AD203B41FA5}">
                      <a16:colId xmlns:a16="http://schemas.microsoft.com/office/drawing/2014/main" val="3062741346"/>
                    </a:ext>
                  </a:extLst>
                </a:gridCol>
                <a:gridCol w="866232">
                  <a:extLst>
                    <a:ext uri="{9D8B030D-6E8A-4147-A177-3AD203B41FA5}">
                      <a16:colId xmlns:a16="http://schemas.microsoft.com/office/drawing/2014/main" val="2402697341"/>
                    </a:ext>
                  </a:extLst>
                </a:gridCol>
                <a:gridCol w="689343">
                  <a:extLst>
                    <a:ext uri="{9D8B030D-6E8A-4147-A177-3AD203B41FA5}">
                      <a16:colId xmlns:a16="http://schemas.microsoft.com/office/drawing/2014/main" val="3918954592"/>
                    </a:ext>
                  </a:extLst>
                </a:gridCol>
                <a:gridCol w="764539">
                  <a:extLst>
                    <a:ext uri="{9D8B030D-6E8A-4147-A177-3AD203B41FA5}">
                      <a16:colId xmlns:a16="http://schemas.microsoft.com/office/drawing/2014/main" val="309291152"/>
                    </a:ext>
                  </a:extLst>
                </a:gridCol>
                <a:gridCol w="907897">
                  <a:extLst>
                    <a:ext uri="{9D8B030D-6E8A-4147-A177-3AD203B41FA5}">
                      <a16:colId xmlns:a16="http://schemas.microsoft.com/office/drawing/2014/main" val="1555260411"/>
                    </a:ext>
                  </a:extLst>
                </a:gridCol>
                <a:gridCol w="1211217">
                  <a:extLst>
                    <a:ext uri="{9D8B030D-6E8A-4147-A177-3AD203B41FA5}">
                      <a16:colId xmlns:a16="http://schemas.microsoft.com/office/drawing/2014/main" val="3004935353"/>
                    </a:ext>
                  </a:extLst>
                </a:gridCol>
                <a:gridCol w="1369658">
                  <a:extLst>
                    <a:ext uri="{9D8B030D-6E8A-4147-A177-3AD203B41FA5}">
                      <a16:colId xmlns:a16="http://schemas.microsoft.com/office/drawing/2014/main" val="481398417"/>
                    </a:ext>
                  </a:extLst>
                </a:gridCol>
                <a:gridCol w="1523869">
                  <a:extLst>
                    <a:ext uri="{9D8B030D-6E8A-4147-A177-3AD203B41FA5}">
                      <a16:colId xmlns:a16="http://schemas.microsoft.com/office/drawing/2014/main" val="2961585904"/>
                    </a:ext>
                  </a:extLst>
                </a:gridCol>
              </a:tblGrid>
              <a:tr h="284403">
                <a:tc gridSpan="10">
                  <a:txBody>
                    <a:bodyPr/>
                    <a:lstStyle/>
                    <a:p>
                      <a:pPr algn="ctr" rtl="1"/>
                      <a:r>
                        <a:rPr lang="ar-SA" b="1" dirty="0">
                          <a:latin typeface="Traditional Arabic" panose="02020603050405020304" pitchFamily="18" charset="-78"/>
                          <a:cs typeface="Traditional Arabic" panose="02020603050405020304" pitchFamily="18" charset="-78"/>
                        </a:rPr>
                        <a:t>الخطة التنفيذية</a:t>
                      </a:r>
                    </a:p>
                  </a:txBody>
                  <a:tcPr>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ap="flat" cmpd="sng" algn="ctr">
                      <a:solidFill>
                        <a:schemeClr val="tx1"/>
                      </a:solidFill>
                      <a:prstDash val="solid"/>
                      <a:round/>
                      <a:headEnd type="none" w="med" len="med"/>
                      <a:tailEnd type="none" w="med" len="med"/>
                    </a:lnL>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46894532"/>
                  </a:ext>
                </a:extLst>
              </a:tr>
              <a:tr h="360770">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المرحلة الأولى</a:t>
                      </a:r>
                    </a:p>
                  </a:txBody>
                  <a:tcP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الأهداف</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الأنشطة/ المشاريع/ البرامج</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gridSpan="3">
                  <a:txBody>
                    <a:bodyPr/>
                    <a:lstStyle/>
                    <a:p>
                      <a:pPr algn="ctr" rtl="1"/>
                      <a:r>
                        <a:rPr lang="ar-SA" sz="1600" b="1" dirty="0">
                          <a:latin typeface="Traditional Arabic" panose="02020603050405020304" pitchFamily="18" charset="-78"/>
                          <a:cs typeface="Traditional Arabic" panose="02020603050405020304" pitchFamily="18" charset="-78"/>
                        </a:rPr>
                        <a:t>تاريخ التنفيذ</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pPr rtl="1"/>
                      <a:endParaRPr lang="ar-SA"/>
                    </a:p>
                  </a:txBody>
                  <a:tcPr/>
                </a:tc>
                <a:tc hMerge="1">
                  <a:txBody>
                    <a:bodyPr/>
                    <a:lstStyle/>
                    <a:p>
                      <a:pPr rtl="1"/>
                      <a:endParaRPr lang="ar-SA" dirty="0"/>
                    </a:p>
                  </a:txBody>
                  <a:tcPr/>
                </a:tc>
                <a:tc gridSpan="2">
                  <a:txBody>
                    <a:bodyPr/>
                    <a:lstStyle/>
                    <a:p>
                      <a:pPr algn="ctr" rtl="1"/>
                      <a:r>
                        <a:rPr lang="ar-SA" sz="1600" b="1" dirty="0">
                          <a:latin typeface="Traditional Arabic" panose="02020603050405020304" pitchFamily="18" charset="-78"/>
                          <a:cs typeface="Traditional Arabic" panose="02020603050405020304" pitchFamily="18" charset="-78"/>
                        </a:rPr>
                        <a:t>مسؤول التنفيذ</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mpd="sng">
                      <a:noFill/>
                    </a:lnL>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متطلبات التنفيذ</a:t>
                      </a:r>
                    </a:p>
                  </a:txBody>
                  <a:tcP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المخرجات/ مؤشرات</a:t>
                      </a:r>
                    </a:p>
                  </a:txBody>
                  <a:tcPr>
                    <a:solidFill>
                      <a:schemeClr val="accent2">
                        <a:lumMod val="20000"/>
                        <a:lumOff val="80000"/>
                      </a:schemeClr>
                    </a:solidFill>
                  </a:tcPr>
                </a:tc>
                <a:extLst>
                  <a:ext uri="{0D108BD9-81ED-4DB2-BD59-A6C34878D82A}">
                    <a16:rowId xmlns:a16="http://schemas.microsoft.com/office/drawing/2014/main" val="371809525"/>
                  </a:ext>
                </a:extLst>
              </a:tr>
              <a:tr h="473383">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تاريخ البدء</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المدة بالأيام</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المكان</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الرئيس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المساند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2401492137"/>
                  </a:ext>
                </a:extLst>
              </a:tr>
              <a:tr h="674481">
                <a:tc rowSpan="5">
                  <a:txBody>
                    <a:bodyPr/>
                    <a:lstStyle/>
                    <a:p>
                      <a:pPr algn="ctr" rtl="1"/>
                      <a:endParaRPr lang="ar-SA" b="1" dirty="0">
                        <a:latin typeface="Traditional Arabic" panose="02020603050405020304" pitchFamily="18" charset="-78"/>
                        <a:cs typeface="Traditional Arabic" panose="02020603050405020304" pitchFamily="18" charset="-78"/>
                      </a:endParaRPr>
                    </a:p>
                    <a:p>
                      <a:pPr algn="ctr" rtl="1"/>
                      <a:endParaRPr lang="ar-SA" b="1" dirty="0">
                        <a:latin typeface="Traditional Arabic" panose="02020603050405020304" pitchFamily="18" charset="-78"/>
                        <a:cs typeface="Traditional Arabic" panose="02020603050405020304" pitchFamily="18" charset="-78"/>
                      </a:endParaRPr>
                    </a:p>
                    <a:p>
                      <a:pPr algn="ctr" rtl="1"/>
                      <a:endParaRPr lang="ar-SA" b="1" dirty="0">
                        <a:latin typeface="Traditional Arabic" panose="02020603050405020304" pitchFamily="18" charset="-78"/>
                        <a:cs typeface="Traditional Arabic" panose="02020603050405020304" pitchFamily="18" charset="-78"/>
                      </a:endParaRPr>
                    </a:p>
                    <a:p>
                      <a:pPr algn="ctr" rtl="1"/>
                      <a:endParaRPr lang="ar-SA" b="1" dirty="0">
                        <a:latin typeface="Traditional Arabic" panose="02020603050405020304" pitchFamily="18" charset="-78"/>
                        <a:cs typeface="Traditional Arabic" panose="02020603050405020304" pitchFamily="18" charset="-78"/>
                      </a:endParaRPr>
                    </a:p>
                    <a:p>
                      <a:pPr algn="ctr" rtl="1"/>
                      <a:endParaRPr lang="ar-SA" b="1" dirty="0">
                        <a:latin typeface="Traditional Arabic" panose="02020603050405020304" pitchFamily="18" charset="-78"/>
                        <a:cs typeface="Traditional Arabic" panose="02020603050405020304" pitchFamily="18" charset="-78"/>
                      </a:endParaRPr>
                    </a:p>
                    <a:p>
                      <a:pPr algn="ctr" rtl="1"/>
                      <a:endParaRPr lang="ar-SA" b="1" dirty="0">
                        <a:latin typeface="Traditional Arabic" panose="02020603050405020304" pitchFamily="18" charset="-78"/>
                        <a:cs typeface="Traditional Arabic" panose="02020603050405020304" pitchFamily="18" charset="-78"/>
                      </a:endParaRPr>
                    </a:p>
                    <a:p>
                      <a:pPr algn="ctr" rtl="1"/>
                      <a:r>
                        <a:rPr lang="ar-SA" b="1" dirty="0">
                          <a:latin typeface="Traditional Arabic" panose="02020603050405020304" pitchFamily="18" charset="-78"/>
                          <a:cs typeface="Traditional Arabic" panose="02020603050405020304" pitchFamily="18" charset="-78"/>
                        </a:rPr>
                        <a:t>مرحلة</a:t>
                      </a:r>
                    </a:p>
                    <a:p>
                      <a:pPr algn="ctr" rtl="1"/>
                      <a:r>
                        <a:rPr lang="ar-SA" b="1" dirty="0">
                          <a:latin typeface="Traditional Arabic" panose="02020603050405020304" pitchFamily="18" charset="-78"/>
                          <a:cs typeface="Traditional Arabic" panose="02020603050405020304" pitchFamily="18" charset="-78"/>
                        </a:rPr>
                        <a:t>جاهزية المدرسة </a:t>
                      </a:r>
                    </a:p>
                  </a:txBody>
                  <a:tcPr/>
                </a:tc>
                <a:tc rowSpan="5">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رفع جاهزية المدرسة في تحليل نتائج الاختبارات لتحديد مستويات الطلاب ( مرتفع ـ متوسط ـ دون الحد الأدنى:  منخفض ومنخفض جدا) وبناء خطط علاجية وتطويرية لتحسين نواتج التعلم</a:t>
                      </a:r>
                    </a:p>
                    <a:p>
                      <a:pPr algn="ctr" rtl="1"/>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تحليل نتائج الاختبارات الوطنية ( 2025) ومقارنتها مع (2024)</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أسبوع من تاريخ إعلان النتيجة</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5 أيام</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قاعة المصادر</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فريق التميز</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قطاع العقيق وقباء/ مشرف الدعم </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بطاقة نتائج الاختبارات الوطنية لعام (2025)</a:t>
                      </a:r>
                    </a:p>
                  </a:txBody>
                  <a:tcPr/>
                </a:tc>
                <a:tc rowSpan="5">
                  <a:txBody>
                    <a:bodyPr/>
                    <a:lstStyle/>
                    <a:p>
                      <a:pPr marL="285750" indent="-285750" algn="r" rtl="1">
                        <a:buFont typeface="Wingdings" panose="05000000000000000000" pitchFamily="2" charset="2"/>
                        <a:buChar char="§"/>
                      </a:pPr>
                      <a:endParaRPr lang="ar-SA" sz="1600" b="1" dirty="0">
                        <a:latin typeface="Traditional Arabic" panose="02020603050405020304" pitchFamily="18" charset="-78"/>
                        <a:cs typeface="Traditional Arabic" panose="02020603050405020304" pitchFamily="18" charset="-78"/>
                      </a:endParaRPr>
                    </a:p>
                    <a:p>
                      <a:pPr marL="285750" indent="-285750" algn="r" rtl="1">
                        <a:buFont typeface="Wingdings" panose="05000000000000000000" pitchFamily="2" charset="2"/>
                        <a:buChar char="§"/>
                      </a:pPr>
                      <a:endParaRPr lang="ar-SA" sz="1600" b="1" dirty="0">
                        <a:latin typeface="Traditional Arabic" panose="02020603050405020304" pitchFamily="18" charset="-78"/>
                        <a:cs typeface="Traditional Arabic" panose="02020603050405020304" pitchFamily="18" charset="-78"/>
                      </a:endParaRPr>
                    </a:p>
                    <a:p>
                      <a:pPr marL="285750" indent="-285750" algn="r" rtl="1">
                        <a:buFont typeface="Wingdings" panose="05000000000000000000" pitchFamily="2" charset="2"/>
                        <a:buChar char="§"/>
                      </a:pPr>
                      <a:endParaRPr lang="ar-SA" sz="1600" b="1" dirty="0">
                        <a:latin typeface="Traditional Arabic" panose="02020603050405020304" pitchFamily="18" charset="-78"/>
                        <a:cs typeface="Traditional Arabic" panose="02020603050405020304" pitchFamily="18" charset="-78"/>
                      </a:endParaRPr>
                    </a:p>
                    <a:p>
                      <a:pPr marL="285750" indent="-285750" algn="r" rtl="1">
                        <a:buFont typeface="Wingdings" panose="05000000000000000000" pitchFamily="2" charset="2"/>
                        <a:buChar char="§"/>
                      </a:pPr>
                      <a:r>
                        <a:rPr lang="ar-SA" sz="1600" b="1" dirty="0">
                          <a:latin typeface="Traditional Arabic" panose="02020603050405020304" pitchFamily="18" charset="-78"/>
                          <a:cs typeface="Traditional Arabic" panose="02020603050405020304" pitchFamily="18" charset="-78"/>
                        </a:rPr>
                        <a:t>تحقق جاهزية المدرسة لبدء مشاريع بناء وتنفيذ الخطط العلاجية والتطويرية وتنمية مهارات الاختبارات الوطنية لدى المتعلمين.</a:t>
                      </a:r>
                    </a:p>
                    <a:p>
                      <a:pPr marL="285750" indent="-285750" algn="r" rtl="1">
                        <a:buFont typeface="Wingdings" panose="05000000000000000000" pitchFamily="2" charset="2"/>
                        <a:buChar char="§"/>
                      </a:pPr>
                      <a:r>
                        <a:rPr lang="ar-SA" sz="1600" b="1" dirty="0">
                          <a:latin typeface="Traditional Arabic" panose="02020603050405020304" pitchFamily="18" charset="-78"/>
                          <a:cs typeface="Traditional Arabic" panose="02020603050405020304" pitchFamily="18" charset="-78"/>
                        </a:rPr>
                        <a:t>سهولة متابعة أثر الخطط في تحسين نواتج التعلم </a:t>
                      </a:r>
                    </a:p>
                    <a:p>
                      <a:pPr marL="285750" indent="-285750" algn="ctr" rtl="1">
                        <a:buFont typeface="Wingdings" panose="05000000000000000000" pitchFamily="2" charset="2"/>
                        <a:buChar char="§"/>
                      </a:pPr>
                      <a:endParaRPr lang="ar-SA" sz="1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2747962094"/>
                  </a:ext>
                </a:extLst>
              </a:tr>
              <a:tr h="674481">
                <a:tc v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إجراء اختبار تشخيصي لقياس مستوى أداء الطلبة في نواتج التعلم </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الأسبوع الثاني</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1 </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القاعات الدراسية</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معلمو المواد المستهدفة </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لجنة التحصيل الدراسي</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تصميم اختبارات تشخيصية تغطي المهارات الأساسية المرتبطة بنواتج التعلم </a:t>
                      </a:r>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804214442"/>
                  </a:ext>
                </a:extLst>
              </a:tr>
              <a:tr h="674481">
                <a:tc v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تحديد نقاط القوة والضعف لكل مجال رئيسي وفرعي وفق نتائج الاختبارات التشخيصية </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الأسبوع الثاني </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1  </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القاعات الدراسية</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dirty="0">
                          <a:latin typeface="Traditional Arabic" panose="02020603050405020304" pitchFamily="18" charset="-78"/>
                          <a:cs typeface="Traditional Arabic" panose="02020603050405020304" pitchFamily="18" charset="-78"/>
                        </a:rPr>
                        <a:t>لجنة التحصيل الدراسي</a:t>
                      </a:r>
                    </a:p>
                    <a:p>
                      <a:pPr algn="ctr" rtl="1"/>
                      <a:endParaRPr lang="ar-SA" sz="1600" b="1" dirty="0">
                        <a:latin typeface="Traditional Arabic" panose="02020603050405020304" pitchFamily="18" charset="-78"/>
                        <a:cs typeface="Traditional Arabic" panose="02020603050405020304" pitchFamily="18" charset="-78"/>
                      </a:endParaRP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فريق التميز / مشرف الدعم</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ملف تحليل نتائج الاختبارات الوطنية وبيان بنتيجة الطلبة في الاختبار التشخيصي</a:t>
                      </a:r>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465264972"/>
                  </a:ext>
                </a:extLst>
              </a:tr>
              <a:tr h="505638">
                <a:tc v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تحديد المهارات الأساسية ومهارات الاتقان التي تتطلب تدخلا عاجلا</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الأسبوع الثاني</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2 </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dirty="0">
                          <a:latin typeface="Traditional Arabic" panose="02020603050405020304" pitchFamily="18" charset="-78"/>
                          <a:cs typeface="Traditional Arabic" panose="02020603050405020304" pitchFamily="18" charset="-78"/>
                        </a:rPr>
                        <a:t>القاعات الدراسية</a:t>
                      </a:r>
                    </a:p>
                    <a:p>
                      <a:pPr algn="ctr" rtl="1"/>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فريق التميز بالمدرسة </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معلمو المواد المستهدفة</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قائمة بنقاط القوة والضعف</a:t>
                      </a:r>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3083822856"/>
                  </a:ext>
                </a:extLst>
              </a:tr>
              <a:tr h="674481">
                <a:tc v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تصنيف الطلاب إلى:( مرتفع ـ متوسط ــ دون الحد الأدنى: منخفض ومنخفض جدا </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الأسبوع الثاني</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1 </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القاعات الدراسية </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معلمو المواد المستهدفة </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لجنة التحصيل الدراسي</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نتيجة المدرسة في الاختبارات التشخيصية </a:t>
                      </a:r>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2676442330"/>
                  </a:ext>
                </a:extLst>
              </a:tr>
            </a:tbl>
          </a:graphicData>
        </a:graphic>
      </p:graphicFrame>
    </p:spTree>
    <p:extLst>
      <p:ext uri="{BB962C8B-B14F-4D97-AF65-F5344CB8AC3E}">
        <p14:creationId xmlns:p14="http://schemas.microsoft.com/office/powerpoint/2010/main" val="311225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913D6-F4C6-16E2-1E46-4CF43165794D}"/>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28FC246E-C3D9-155B-C18A-3C930CE56568}"/>
              </a:ext>
            </a:extLst>
          </p:cNvPr>
          <p:cNvSpPr/>
          <p:nvPr/>
        </p:nvSpPr>
        <p:spPr>
          <a:xfrm>
            <a:off x="7986409" y="97274"/>
            <a:ext cx="3968886" cy="758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latin typeface="Traditional Arabic" panose="02020603050405020304" pitchFamily="18" charset="-78"/>
                <a:cs typeface="Traditional Arabic" panose="02020603050405020304" pitchFamily="18" charset="-78"/>
              </a:rPr>
              <a:t>سابعا: الخطة التنفيذية والبرنامج الزمني (2) </a:t>
            </a:r>
            <a:endParaRPr lang="ar-SA" b="1" dirty="0"/>
          </a:p>
        </p:txBody>
      </p:sp>
      <p:graphicFrame>
        <p:nvGraphicFramePr>
          <p:cNvPr id="5" name="جدول 4">
            <a:extLst>
              <a:ext uri="{FF2B5EF4-FFF2-40B4-BE49-F238E27FC236}">
                <a16:creationId xmlns:a16="http://schemas.microsoft.com/office/drawing/2014/main" id="{D41AB267-F48B-C195-5EF3-C57CBB56201F}"/>
              </a:ext>
            </a:extLst>
          </p:cNvPr>
          <p:cNvGraphicFramePr>
            <a:graphicFrameLocks noGrp="1"/>
          </p:cNvGraphicFramePr>
          <p:nvPr>
            <p:extLst>
              <p:ext uri="{D42A27DB-BD31-4B8C-83A1-F6EECF244321}">
                <p14:modId xmlns:p14="http://schemas.microsoft.com/office/powerpoint/2010/main" val="3143183244"/>
              </p:ext>
            </p:extLst>
          </p:nvPr>
        </p:nvGraphicFramePr>
        <p:xfrm>
          <a:off x="166255" y="1001773"/>
          <a:ext cx="11890646" cy="5750932"/>
        </p:xfrm>
        <a:graphic>
          <a:graphicData uri="http://schemas.openxmlformats.org/drawingml/2006/table">
            <a:tbl>
              <a:tblPr rtl="1" firstRow="1" bandRow="1">
                <a:tableStyleId>{5940675A-B579-460E-94D1-54222C63F5DA}</a:tableStyleId>
              </a:tblPr>
              <a:tblGrid>
                <a:gridCol w="826406">
                  <a:extLst>
                    <a:ext uri="{9D8B030D-6E8A-4147-A177-3AD203B41FA5}">
                      <a16:colId xmlns:a16="http://schemas.microsoft.com/office/drawing/2014/main" val="3623395076"/>
                    </a:ext>
                  </a:extLst>
                </a:gridCol>
                <a:gridCol w="2215143">
                  <a:extLst>
                    <a:ext uri="{9D8B030D-6E8A-4147-A177-3AD203B41FA5}">
                      <a16:colId xmlns:a16="http://schemas.microsoft.com/office/drawing/2014/main" val="3609016885"/>
                    </a:ext>
                  </a:extLst>
                </a:gridCol>
                <a:gridCol w="1879163">
                  <a:extLst>
                    <a:ext uri="{9D8B030D-6E8A-4147-A177-3AD203B41FA5}">
                      <a16:colId xmlns:a16="http://schemas.microsoft.com/office/drawing/2014/main" val="3062741346"/>
                    </a:ext>
                  </a:extLst>
                </a:gridCol>
                <a:gridCol w="811269">
                  <a:extLst>
                    <a:ext uri="{9D8B030D-6E8A-4147-A177-3AD203B41FA5}">
                      <a16:colId xmlns:a16="http://schemas.microsoft.com/office/drawing/2014/main" val="2402697341"/>
                    </a:ext>
                  </a:extLst>
                </a:gridCol>
                <a:gridCol w="885773">
                  <a:extLst>
                    <a:ext uri="{9D8B030D-6E8A-4147-A177-3AD203B41FA5}">
                      <a16:colId xmlns:a16="http://schemas.microsoft.com/office/drawing/2014/main" val="3918954592"/>
                    </a:ext>
                  </a:extLst>
                </a:gridCol>
                <a:gridCol w="852659">
                  <a:extLst>
                    <a:ext uri="{9D8B030D-6E8A-4147-A177-3AD203B41FA5}">
                      <a16:colId xmlns:a16="http://schemas.microsoft.com/office/drawing/2014/main" val="309291152"/>
                    </a:ext>
                  </a:extLst>
                </a:gridCol>
                <a:gridCol w="761599">
                  <a:extLst>
                    <a:ext uri="{9D8B030D-6E8A-4147-A177-3AD203B41FA5}">
                      <a16:colId xmlns:a16="http://schemas.microsoft.com/office/drawing/2014/main" val="1555260411"/>
                    </a:ext>
                  </a:extLst>
                </a:gridCol>
                <a:gridCol w="1023500">
                  <a:extLst>
                    <a:ext uri="{9D8B030D-6E8A-4147-A177-3AD203B41FA5}">
                      <a16:colId xmlns:a16="http://schemas.microsoft.com/office/drawing/2014/main" val="3004935353"/>
                    </a:ext>
                  </a:extLst>
                </a:gridCol>
                <a:gridCol w="1310966">
                  <a:extLst>
                    <a:ext uri="{9D8B030D-6E8A-4147-A177-3AD203B41FA5}">
                      <a16:colId xmlns:a16="http://schemas.microsoft.com/office/drawing/2014/main" val="481398417"/>
                    </a:ext>
                  </a:extLst>
                </a:gridCol>
                <a:gridCol w="1324168">
                  <a:extLst>
                    <a:ext uri="{9D8B030D-6E8A-4147-A177-3AD203B41FA5}">
                      <a16:colId xmlns:a16="http://schemas.microsoft.com/office/drawing/2014/main" val="2961585904"/>
                    </a:ext>
                  </a:extLst>
                </a:gridCol>
              </a:tblGrid>
              <a:tr h="447654">
                <a:tc gridSpan="10">
                  <a:txBody>
                    <a:bodyPr/>
                    <a:lstStyle/>
                    <a:p>
                      <a:pPr algn="ctr" rtl="1"/>
                      <a:r>
                        <a:rPr lang="ar-SA" b="1" dirty="0">
                          <a:latin typeface="Traditional Arabic" panose="02020603050405020304" pitchFamily="18" charset="-78"/>
                          <a:cs typeface="Traditional Arabic" panose="02020603050405020304" pitchFamily="18" charset="-78"/>
                        </a:rPr>
                        <a:t>الخطة التنفيذية</a:t>
                      </a:r>
                    </a:p>
                  </a:txBody>
                  <a:tcPr>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ap="flat" cmpd="sng" algn="ctr">
                      <a:solidFill>
                        <a:schemeClr val="tx1"/>
                      </a:solidFill>
                      <a:prstDash val="solid"/>
                      <a:round/>
                      <a:headEnd type="none" w="med" len="med"/>
                      <a:tailEnd type="none" w="med" len="med"/>
                    </a:lnL>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46894532"/>
                  </a:ext>
                </a:extLst>
              </a:tr>
              <a:tr h="674481">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المرحلة الثانية </a:t>
                      </a:r>
                    </a:p>
                  </a:txBody>
                  <a:tcP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الأهداف</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الأنشطة/ المشاريع/ البرامج</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gridSpan="3">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تاريخ التنفيذ</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pPr rtl="1"/>
                      <a:endParaRPr lang="ar-SA"/>
                    </a:p>
                  </a:txBody>
                  <a:tcPr/>
                </a:tc>
                <a:tc hMerge="1">
                  <a:txBody>
                    <a:bodyPr/>
                    <a:lstStyle/>
                    <a:p>
                      <a:pPr rtl="1"/>
                      <a:endParaRPr lang="ar-SA" dirty="0"/>
                    </a:p>
                  </a:txBody>
                  <a:tcPr/>
                </a:tc>
                <a:tc gridSpan="2">
                  <a:txBody>
                    <a:bodyPr/>
                    <a:lstStyle/>
                    <a:p>
                      <a:pPr algn="ctr" rtl="1"/>
                      <a:r>
                        <a:rPr lang="ar-SA" sz="1600" b="1" dirty="0">
                          <a:latin typeface="Traditional Arabic" panose="02020603050405020304" pitchFamily="18" charset="-78"/>
                          <a:cs typeface="Traditional Arabic" panose="02020603050405020304" pitchFamily="18" charset="-78"/>
                        </a:rPr>
                        <a:t>مسؤول التنفيذ</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mpd="sng">
                      <a:noFill/>
                    </a:lnL>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rtl="1"/>
                      <a:r>
                        <a:rPr lang="ar-SA" sz="1600" b="1" dirty="0">
                          <a:latin typeface="Traditional Arabic" panose="02020603050405020304" pitchFamily="18" charset="-78"/>
                          <a:cs typeface="Traditional Arabic" panose="02020603050405020304" pitchFamily="18" charset="-78"/>
                        </a:rPr>
                        <a:t>متطلبات التنفيذ</a:t>
                      </a:r>
                    </a:p>
                  </a:txBody>
                  <a:tcP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المخرجات/ مؤشرات</a:t>
                      </a:r>
                    </a:p>
                  </a:txBody>
                  <a:tcPr>
                    <a:solidFill>
                      <a:schemeClr val="accent2">
                        <a:lumMod val="20000"/>
                        <a:lumOff val="80000"/>
                      </a:schemeClr>
                    </a:solidFill>
                  </a:tcPr>
                </a:tc>
                <a:extLst>
                  <a:ext uri="{0D108BD9-81ED-4DB2-BD59-A6C34878D82A}">
                    <a16:rowId xmlns:a16="http://schemas.microsoft.com/office/drawing/2014/main" val="371809525"/>
                  </a:ext>
                </a:extLst>
              </a:tr>
              <a:tr h="361597">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تاريخ البدء</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المدة بالأيام</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المكان</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الرئيس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المساند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2401492137"/>
                  </a:ext>
                </a:extLst>
              </a:tr>
              <a:tr h="674481">
                <a:tc rowSpan="4">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مرحلة تهيئة معلمي المواد المستهدفة والطلاب لتنفيذ مشاريع وبرامج المبادرة</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إبراز دور إدارة المدرسة في تعزيز الوعي بأهمية الاختبارات الوطنية لتحسين نواتج التعلم </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لقاء تربوي : التعريف بالاختبارات الوطنية من حيث المحتوى والأهمية</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الأسبوع الثالث</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يوم واحد</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قاعة المصادر</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الجنة الإدارية</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لجنة التميز/ مشرف الدعم </a:t>
                      </a:r>
                    </a:p>
                  </a:txBody>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ورقة عمل علمية</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وعي المجتمع المدرسي بأهمية الاختبارات الوطنية </a:t>
                      </a:r>
                    </a:p>
                  </a:txBody>
                  <a:tcPr/>
                </a:tc>
                <a:extLst>
                  <a:ext uri="{0D108BD9-81ED-4DB2-BD59-A6C34878D82A}">
                    <a16:rowId xmlns:a16="http://schemas.microsoft.com/office/drawing/2014/main" val="2747962094"/>
                  </a:ext>
                </a:extLst>
              </a:tr>
              <a:tr h="674481">
                <a:tc vMerge="1">
                  <a:txBody>
                    <a:bodyPr/>
                    <a:lstStyle/>
                    <a:p>
                      <a:pPr rtl="1"/>
                      <a:endParaRPr lang="ar-SA"/>
                    </a:p>
                  </a:txBody>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تنمية قدرات المعلمين على دمج مهارات التفكير العليا في تدريس المواد الأساسية لرفع نواتج التعلم </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برنامج تدريبي: توظيف مهارات التفكير العليا في تدريس المواد المستهدفة للاختبارات الوطنية </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الأسبوع الثالث</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يوم واحد</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قاعة المصادر</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مشرف الدعم : د. فيصل الصاعدي </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الفريق التنفيذي في قطاع العقيق وقباء</a:t>
                      </a:r>
                    </a:p>
                  </a:txBody>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برنامج تدريبي </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اتقان المعلمين لدمج مهارات التفكير العليا في التدريس بنسبة 80%</a:t>
                      </a:r>
                    </a:p>
                  </a:txBody>
                  <a:tcPr/>
                </a:tc>
                <a:extLst>
                  <a:ext uri="{0D108BD9-81ED-4DB2-BD59-A6C34878D82A}">
                    <a16:rowId xmlns:a16="http://schemas.microsoft.com/office/drawing/2014/main" val="568146145"/>
                  </a:ext>
                </a:extLst>
              </a:tr>
              <a:tr h="674481">
                <a:tc v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تفعيل مجتمعات تعلم مهني بين معلمي المواد المستهدفة لتبادل أنسب الممارسات التدريسية والأنشطة الصفية المؤثرة في رفع التحصيل </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تنفيذ مجتمعات تعلم مهني عدد ( 3) في كل تخصص مستهدف في الاختبارات الوطنية  </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مستمر </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مستمر</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قاعة المصادر</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معلمو المواد المستهدفة </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لجنة التميز/ مشرف الدعم </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استبانات ــ تقارير ــ نماذج جلسات مجتمع تعلم مهني ــ تبادل زيارات ــ نتائج الخطط العلاجية  </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تبادل الخبرات التربوية واكتساب أفضل الممارسات التدريسية </a:t>
                      </a:r>
                    </a:p>
                  </a:txBody>
                  <a:tcPr/>
                </a:tc>
                <a:extLst>
                  <a:ext uri="{0D108BD9-81ED-4DB2-BD59-A6C34878D82A}">
                    <a16:rowId xmlns:a16="http://schemas.microsoft.com/office/drawing/2014/main" val="1804214442"/>
                  </a:ext>
                </a:extLst>
              </a:tr>
              <a:tr h="674481">
                <a:tc v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تعزيز دافعية طلاب المواد المستهدفة للاختبارات الوطنية عبر برنامج تدريبي يركز على التوجيه والتحفيز الإيجابي نحو التفوق والتحصيل العالي.</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a:latin typeface="Traditional Arabic" panose="02020603050405020304" pitchFamily="18" charset="-78"/>
                        <a:cs typeface="Traditional Arabic" panose="02020603050405020304" pitchFamily="18" charset="-78"/>
                      </a:endParaRPr>
                    </a:p>
                    <a:p>
                      <a:pPr algn="ctr" rtl="1"/>
                      <a:r>
                        <a:rPr lang="ar-SA" sz="1600" b="1">
                          <a:latin typeface="Traditional Arabic" panose="02020603050405020304" pitchFamily="18" charset="-78"/>
                          <a:cs typeface="Traditional Arabic" panose="02020603050405020304" pitchFamily="18" charset="-78"/>
                        </a:rPr>
                        <a:t>برنامج </a:t>
                      </a:r>
                      <a:r>
                        <a:rPr lang="ar-SA" sz="1600" b="1" dirty="0">
                          <a:latin typeface="Traditional Arabic" panose="02020603050405020304" pitchFamily="18" charset="-78"/>
                          <a:cs typeface="Traditional Arabic" panose="02020603050405020304" pitchFamily="18" charset="-78"/>
                        </a:rPr>
                        <a:t>تدريبي حول إثارة الدافعية لدى طلاب المواد المستهدفة</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الأسبوع الثالث </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يوم واحد</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قاعة المصادر</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الموجه الطلابي </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رائد النشاط</a:t>
                      </a:r>
                    </a:p>
                  </a:txBody>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برنامج تدريبي </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رفع معدل دافعية الطلاب نحو التعلم مما يسهم في التفوق والتحصيل العالي</a:t>
                      </a:r>
                    </a:p>
                  </a:txBody>
                  <a:tcPr/>
                </a:tc>
                <a:extLst>
                  <a:ext uri="{0D108BD9-81ED-4DB2-BD59-A6C34878D82A}">
                    <a16:rowId xmlns:a16="http://schemas.microsoft.com/office/drawing/2014/main" val="1465264972"/>
                  </a:ext>
                </a:extLst>
              </a:tr>
            </a:tbl>
          </a:graphicData>
        </a:graphic>
      </p:graphicFrame>
    </p:spTree>
    <p:extLst>
      <p:ext uri="{BB962C8B-B14F-4D97-AF65-F5344CB8AC3E}">
        <p14:creationId xmlns:p14="http://schemas.microsoft.com/office/powerpoint/2010/main" val="258817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38775-BEEA-C748-2E79-E66C3B4BD6AC}"/>
            </a:ext>
          </a:extLst>
        </p:cNvPr>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960BE3C0-C533-6E7B-37EB-8706002CC5E9}"/>
              </a:ext>
            </a:extLst>
          </p:cNvPr>
          <p:cNvSpPr/>
          <p:nvPr/>
        </p:nvSpPr>
        <p:spPr>
          <a:xfrm>
            <a:off x="7903281" y="0"/>
            <a:ext cx="3968886" cy="758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latin typeface="Traditional Arabic" panose="02020603050405020304" pitchFamily="18" charset="-78"/>
                <a:cs typeface="Traditional Arabic" panose="02020603050405020304" pitchFamily="18" charset="-78"/>
              </a:rPr>
              <a:t>سابعا:  الخطة التنفيذية والبرنامج الزمني (3)</a:t>
            </a:r>
            <a:endParaRPr lang="ar-SA" sz="2400" b="1" dirty="0"/>
          </a:p>
        </p:txBody>
      </p:sp>
      <p:graphicFrame>
        <p:nvGraphicFramePr>
          <p:cNvPr id="5" name="جدول 4">
            <a:extLst>
              <a:ext uri="{FF2B5EF4-FFF2-40B4-BE49-F238E27FC236}">
                <a16:creationId xmlns:a16="http://schemas.microsoft.com/office/drawing/2014/main" id="{F45EE67E-7AA6-68C2-2EEC-59197A3537B4}"/>
              </a:ext>
            </a:extLst>
          </p:cNvPr>
          <p:cNvGraphicFramePr>
            <a:graphicFrameLocks noGrp="1"/>
          </p:cNvGraphicFramePr>
          <p:nvPr>
            <p:extLst>
              <p:ext uri="{D42A27DB-BD31-4B8C-83A1-F6EECF244321}">
                <p14:modId xmlns:p14="http://schemas.microsoft.com/office/powerpoint/2010/main" val="2971987418"/>
              </p:ext>
            </p:extLst>
          </p:nvPr>
        </p:nvGraphicFramePr>
        <p:xfrm>
          <a:off x="116732" y="1001773"/>
          <a:ext cx="11940169" cy="5149420"/>
        </p:xfrm>
        <a:graphic>
          <a:graphicData uri="http://schemas.openxmlformats.org/drawingml/2006/table">
            <a:tbl>
              <a:tblPr rtl="1" firstRow="1" bandRow="1">
                <a:tableStyleId>{5940675A-B579-460E-94D1-54222C63F5DA}</a:tableStyleId>
              </a:tblPr>
              <a:tblGrid>
                <a:gridCol w="897366">
                  <a:extLst>
                    <a:ext uri="{9D8B030D-6E8A-4147-A177-3AD203B41FA5}">
                      <a16:colId xmlns:a16="http://schemas.microsoft.com/office/drawing/2014/main" val="3623395076"/>
                    </a:ext>
                  </a:extLst>
                </a:gridCol>
                <a:gridCol w="2256604">
                  <a:extLst>
                    <a:ext uri="{9D8B030D-6E8A-4147-A177-3AD203B41FA5}">
                      <a16:colId xmlns:a16="http://schemas.microsoft.com/office/drawing/2014/main" val="3609016885"/>
                    </a:ext>
                  </a:extLst>
                </a:gridCol>
                <a:gridCol w="1787236">
                  <a:extLst>
                    <a:ext uri="{9D8B030D-6E8A-4147-A177-3AD203B41FA5}">
                      <a16:colId xmlns:a16="http://schemas.microsoft.com/office/drawing/2014/main" val="3062741346"/>
                    </a:ext>
                  </a:extLst>
                </a:gridCol>
                <a:gridCol w="814648">
                  <a:extLst>
                    <a:ext uri="{9D8B030D-6E8A-4147-A177-3AD203B41FA5}">
                      <a16:colId xmlns:a16="http://schemas.microsoft.com/office/drawing/2014/main" val="2402697341"/>
                    </a:ext>
                  </a:extLst>
                </a:gridCol>
                <a:gridCol w="714894">
                  <a:extLst>
                    <a:ext uri="{9D8B030D-6E8A-4147-A177-3AD203B41FA5}">
                      <a16:colId xmlns:a16="http://schemas.microsoft.com/office/drawing/2014/main" val="3918954592"/>
                    </a:ext>
                  </a:extLst>
                </a:gridCol>
                <a:gridCol w="816165">
                  <a:extLst>
                    <a:ext uri="{9D8B030D-6E8A-4147-A177-3AD203B41FA5}">
                      <a16:colId xmlns:a16="http://schemas.microsoft.com/office/drawing/2014/main" val="309291152"/>
                    </a:ext>
                  </a:extLst>
                </a:gridCol>
                <a:gridCol w="942558">
                  <a:extLst>
                    <a:ext uri="{9D8B030D-6E8A-4147-A177-3AD203B41FA5}">
                      <a16:colId xmlns:a16="http://schemas.microsoft.com/office/drawing/2014/main" val="1555260411"/>
                    </a:ext>
                  </a:extLst>
                </a:gridCol>
                <a:gridCol w="860494">
                  <a:extLst>
                    <a:ext uri="{9D8B030D-6E8A-4147-A177-3AD203B41FA5}">
                      <a16:colId xmlns:a16="http://schemas.microsoft.com/office/drawing/2014/main" val="3004935353"/>
                    </a:ext>
                  </a:extLst>
                </a:gridCol>
                <a:gridCol w="1520521">
                  <a:extLst>
                    <a:ext uri="{9D8B030D-6E8A-4147-A177-3AD203B41FA5}">
                      <a16:colId xmlns:a16="http://schemas.microsoft.com/office/drawing/2014/main" val="481398417"/>
                    </a:ext>
                  </a:extLst>
                </a:gridCol>
                <a:gridCol w="1329683">
                  <a:extLst>
                    <a:ext uri="{9D8B030D-6E8A-4147-A177-3AD203B41FA5}">
                      <a16:colId xmlns:a16="http://schemas.microsoft.com/office/drawing/2014/main" val="2961585904"/>
                    </a:ext>
                  </a:extLst>
                </a:gridCol>
              </a:tblGrid>
              <a:tr h="424901">
                <a:tc gridSpan="10">
                  <a:txBody>
                    <a:bodyPr/>
                    <a:lstStyle/>
                    <a:p>
                      <a:pPr algn="ctr" rtl="1"/>
                      <a:r>
                        <a:rPr lang="ar-SA" b="1" dirty="0">
                          <a:latin typeface="Traditional Arabic" panose="02020603050405020304" pitchFamily="18" charset="-78"/>
                          <a:cs typeface="Traditional Arabic" panose="02020603050405020304" pitchFamily="18" charset="-78"/>
                        </a:rPr>
                        <a:t>الخطة التنفيذية</a:t>
                      </a:r>
                    </a:p>
                  </a:txBody>
                  <a:tcPr>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ap="flat" cmpd="sng" algn="ctr">
                      <a:solidFill>
                        <a:schemeClr val="tx1"/>
                      </a:solidFill>
                      <a:prstDash val="solid"/>
                      <a:round/>
                      <a:headEnd type="none" w="med" len="med"/>
                      <a:tailEnd type="none" w="med" len="med"/>
                    </a:lnL>
                    <a:solidFill>
                      <a:schemeClr val="tx2">
                        <a:lumMod val="10000"/>
                        <a:lumOff val="9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46894532"/>
                  </a:ext>
                </a:extLst>
              </a:tr>
              <a:tr h="640199">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المرحلة الثالثة</a:t>
                      </a:r>
                    </a:p>
                    <a:p>
                      <a:pPr algn="ctr" rtl="1"/>
                      <a:r>
                        <a:rPr lang="ar-SA" sz="1600" b="1" dirty="0">
                          <a:latin typeface="Traditional Arabic" panose="02020603050405020304" pitchFamily="18" charset="-78"/>
                          <a:cs typeface="Traditional Arabic" panose="02020603050405020304" pitchFamily="18" charset="-78"/>
                        </a:rPr>
                        <a:t>(1) </a:t>
                      </a:r>
                    </a:p>
                  </a:txBody>
                  <a:tcP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الأهداف</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الأنشطة/ المشاريع/ البرامج</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gridSpan="3">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تاريخ التنفيذ</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pPr rtl="1"/>
                      <a:endParaRPr lang="ar-SA"/>
                    </a:p>
                  </a:txBody>
                  <a:tcPr/>
                </a:tc>
                <a:tc hMerge="1">
                  <a:txBody>
                    <a:bodyPr/>
                    <a:lstStyle/>
                    <a:p>
                      <a:pPr rtl="1"/>
                      <a:endParaRPr lang="ar-SA" dirty="0"/>
                    </a:p>
                  </a:txBody>
                  <a:tcPr/>
                </a:tc>
                <a:tc gridSpan="2">
                  <a:txBody>
                    <a:bodyPr/>
                    <a:lstStyle/>
                    <a:p>
                      <a:pPr algn="ctr" rtl="1"/>
                      <a:r>
                        <a:rPr lang="ar-SA" sz="1600" b="1" dirty="0">
                          <a:latin typeface="Traditional Arabic" panose="02020603050405020304" pitchFamily="18" charset="-78"/>
                          <a:cs typeface="Traditional Arabic" panose="02020603050405020304" pitchFamily="18" charset="-78"/>
                        </a:rPr>
                        <a:t>مسؤول التنفيذ</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lnL w="12700" cmpd="sng">
                      <a:noFill/>
                    </a:lnL>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rtl="1"/>
                      <a:r>
                        <a:rPr lang="ar-SA" sz="1600" b="1" dirty="0">
                          <a:latin typeface="Traditional Arabic" panose="02020603050405020304" pitchFamily="18" charset="-78"/>
                          <a:cs typeface="Traditional Arabic" panose="02020603050405020304" pitchFamily="18" charset="-78"/>
                        </a:rPr>
                        <a:t>متطلبات التنفيذ</a:t>
                      </a:r>
                    </a:p>
                  </a:txBody>
                  <a:tcPr>
                    <a:solidFill>
                      <a:schemeClr val="accent2">
                        <a:lumMod val="20000"/>
                        <a:lumOff val="80000"/>
                      </a:schemeClr>
                    </a:solidFill>
                  </a:tcPr>
                </a:tc>
                <a:tc rowSpan="2">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المخرجات/ مؤشرات </a:t>
                      </a:r>
                    </a:p>
                  </a:txBody>
                  <a:tcPr>
                    <a:solidFill>
                      <a:schemeClr val="accent2">
                        <a:lumMod val="20000"/>
                        <a:lumOff val="80000"/>
                      </a:schemeClr>
                    </a:solidFill>
                  </a:tcPr>
                </a:tc>
                <a:extLst>
                  <a:ext uri="{0D108BD9-81ED-4DB2-BD59-A6C34878D82A}">
                    <a16:rowId xmlns:a16="http://schemas.microsoft.com/office/drawing/2014/main" val="371809525"/>
                  </a:ext>
                </a:extLst>
              </a:tr>
              <a:tr h="549685">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تاريخ البدء</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المدة بالأيام</a:t>
                      </a: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المكان</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الرئيس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rtl="1"/>
                      <a:r>
                        <a:rPr lang="ar-SA" sz="1600" b="1" dirty="0">
                          <a:latin typeface="Traditional Arabic" panose="02020603050405020304" pitchFamily="18" charset="-78"/>
                          <a:cs typeface="Traditional Arabic" panose="02020603050405020304" pitchFamily="18" charset="-78"/>
                        </a:rPr>
                        <a:t>المساند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2401492137"/>
                  </a:ext>
                </a:extLst>
              </a:tr>
              <a:tr h="781131">
                <a:tc rowSpan="3">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مرحلة الدعم  القرائي المكثف للطلاب منخفضي الأداء في القراءة</a:t>
                      </a:r>
                    </a:p>
                    <a:p>
                      <a:pPr algn="ctr" rtl="1"/>
                      <a:r>
                        <a:rPr lang="ar-SA" sz="1600" b="1" dirty="0">
                          <a:latin typeface="Traditional Arabic" panose="02020603050405020304" pitchFamily="18" charset="-78"/>
                          <a:cs typeface="Traditional Arabic" panose="02020603050405020304" pitchFamily="18" charset="-78"/>
                        </a:rPr>
                        <a:t>( القسم التأسيسي)</a:t>
                      </a:r>
                    </a:p>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  </a:t>
                      </a: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تحسين مهارات المعلمين في تشخيص الضعف القرائي لدى الطلاب، وتبادل الخبرات حول الأساليب الفعّالة لمعالجته </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 تنفيذ مجتمع تعلم مهني حول أسباب الضعف القرائي وأساليب علاجه</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1يوم</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مصادر التعلم</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معلمو اللغة العربية</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لجنة التحصيل الدراسي</a:t>
                      </a:r>
                    </a:p>
                  </a:txBody>
                  <a:tcPr/>
                </a:tc>
                <a:tc rowSpan="3">
                  <a:txBody>
                    <a:bodyPr/>
                    <a:lstStyle/>
                    <a:p>
                      <a:pPr algn="ctr" rtl="1"/>
                      <a:r>
                        <a:rPr lang="ar-SA" sz="1600" b="1" dirty="0">
                          <a:latin typeface="Traditional Arabic" panose="02020603050405020304" pitchFamily="18" charset="-78"/>
                          <a:cs typeface="Traditional Arabic" panose="02020603050405020304" pitchFamily="18" charset="-78"/>
                        </a:rPr>
                        <a:t>ــ تصنيف الطلاب حسب الضعف</a:t>
                      </a:r>
                    </a:p>
                    <a:p>
                      <a:pPr algn="ctr" rtl="1"/>
                      <a:r>
                        <a:rPr lang="ar-SA" sz="1600" b="1" dirty="0">
                          <a:latin typeface="Traditional Arabic" panose="02020603050405020304" pitchFamily="18" charset="-78"/>
                          <a:cs typeface="Traditional Arabic" panose="02020603050405020304" pitchFamily="18" charset="-78"/>
                        </a:rPr>
                        <a:t>ــ تقسيم الطلاب إلى مجموعات علاجية صغيرة (5 ــ7)</a:t>
                      </a:r>
                    </a:p>
                    <a:p>
                      <a:pPr algn="ctr" rtl="1"/>
                      <a:r>
                        <a:rPr lang="ar-SA" sz="1600" b="1" dirty="0">
                          <a:latin typeface="Traditional Arabic" panose="02020603050405020304" pitchFamily="18" charset="-78"/>
                          <a:cs typeface="Traditional Arabic" panose="02020603050405020304" pitchFamily="18" charset="-78"/>
                        </a:rPr>
                        <a:t>ــ تخصيص حصتين أسبوعيا لمعالجة الضعف القرائي </a:t>
                      </a:r>
                    </a:p>
                    <a:p>
                      <a:pPr algn="ctr" rtl="1"/>
                      <a:r>
                        <a:rPr lang="ar-SA" sz="1600" b="1" dirty="0">
                          <a:latin typeface="Traditional Arabic" panose="02020603050405020304" pitchFamily="18" charset="-78"/>
                          <a:cs typeface="Traditional Arabic" panose="02020603050405020304" pitchFamily="18" charset="-78"/>
                        </a:rPr>
                        <a:t>ــ اختبار قبلي وبعدي لقياس التحسن </a:t>
                      </a:r>
                    </a:p>
                    <a:p>
                      <a:pPr algn="ctr" rtl="1"/>
                      <a:r>
                        <a:rPr lang="ar-SA" sz="1600" b="1" dirty="0">
                          <a:latin typeface="Traditional Arabic" panose="02020603050405020304" pitchFamily="18" charset="-78"/>
                          <a:cs typeface="Traditional Arabic" panose="02020603050405020304" pitchFamily="18" charset="-78"/>
                        </a:rPr>
                        <a:t>ــ ملاحظة الطلاقة والفهم أثناء القراءة </a:t>
                      </a:r>
                    </a:p>
                    <a:p>
                      <a:pPr algn="ctr" rtl="1"/>
                      <a:r>
                        <a:rPr lang="ar-SA" sz="1600" b="1" dirty="0">
                          <a:latin typeface="Traditional Arabic" panose="02020603050405020304" pitchFamily="18" charset="-78"/>
                          <a:cs typeface="Traditional Arabic" panose="02020603050405020304" pitchFamily="18" charset="-78"/>
                        </a:rPr>
                        <a:t> </a:t>
                      </a:r>
                    </a:p>
                    <a:p>
                      <a:pPr algn="ctr" rtl="1"/>
                      <a:r>
                        <a:rPr lang="ar-SA" sz="1600" b="1" dirty="0">
                          <a:latin typeface="Traditional Arabic" panose="02020603050405020304" pitchFamily="18" charset="-78"/>
                          <a:cs typeface="Traditional Arabic" panose="02020603050405020304" pitchFamily="18" charset="-78"/>
                        </a:rPr>
                        <a:t> </a:t>
                      </a:r>
                    </a:p>
                  </a:txBody>
                  <a:tcPr/>
                </a:tc>
                <a:tc rowSpan="3">
                  <a:txBody>
                    <a:bodyPr/>
                    <a:lstStyle/>
                    <a:p>
                      <a:pPr algn="ctr" rtl="1"/>
                      <a:r>
                        <a:rPr lang="ar-SA" sz="1600" b="1" dirty="0">
                          <a:latin typeface="Traditional Arabic" panose="02020603050405020304" pitchFamily="18" charset="-78"/>
                          <a:cs typeface="Traditional Arabic" panose="02020603050405020304" pitchFamily="18" charset="-78"/>
                        </a:rPr>
                        <a:t>تحسين واضح في طلاقة القراءة ودقتها</a:t>
                      </a:r>
                    </a:p>
                    <a:p>
                      <a:pPr algn="ctr" rtl="1"/>
                      <a:r>
                        <a:rPr lang="ar-SA" sz="1600" b="1" dirty="0">
                          <a:latin typeface="Traditional Arabic" panose="02020603050405020304" pitchFamily="18" charset="-78"/>
                          <a:cs typeface="Traditional Arabic" panose="02020603050405020304" pitchFamily="18" charset="-78"/>
                        </a:rPr>
                        <a:t>ــ ارتفاع دافعية الطلاب للقراءة </a:t>
                      </a:r>
                    </a:p>
                    <a:p>
                      <a:pPr algn="ctr" rtl="1"/>
                      <a:r>
                        <a:rPr lang="ar-SA" sz="1600" b="1" dirty="0">
                          <a:latin typeface="Traditional Arabic" panose="02020603050405020304" pitchFamily="18" charset="-78"/>
                          <a:cs typeface="Traditional Arabic" panose="02020603050405020304" pitchFamily="18" charset="-78"/>
                        </a:rPr>
                        <a:t>ــ تقليل عدد الطلاب ذوي الصعف القرائي </a:t>
                      </a:r>
                    </a:p>
                    <a:p>
                      <a:pPr algn="ctr" rtl="1"/>
                      <a:r>
                        <a:rPr lang="ar-SA" sz="1600" b="1" dirty="0">
                          <a:latin typeface="Traditional Arabic" panose="02020603050405020304" pitchFamily="18" charset="-78"/>
                          <a:cs typeface="Traditional Arabic" panose="02020603050405020304" pitchFamily="18" charset="-78"/>
                        </a:rPr>
                        <a:t>ــ زيادة الثقة لدى الطالب أثناء القراءة الجهرية.</a:t>
                      </a:r>
                    </a:p>
                    <a:p>
                      <a:pPr algn="ctr" rtl="1"/>
                      <a:r>
                        <a:rPr lang="ar-SA" sz="1600" b="1" dirty="0">
                          <a:latin typeface="Traditional Arabic" panose="02020603050405020304" pitchFamily="18" charset="-78"/>
                          <a:cs typeface="Traditional Arabic" panose="02020603050405020304" pitchFamily="18" charset="-78"/>
                        </a:rPr>
                        <a:t>ــ ارتفاع معدلات التحصيل الدراسي   </a:t>
                      </a:r>
                    </a:p>
                  </a:txBody>
                  <a:tcPr/>
                </a:tc>
                <a:extLst>
                  <a:ext uri="{0D108BD9-81ED-4DB2-BD59-A6C34878D82A}">
                    <a16:rowId xmlns:a16="http://schemas.microsoft.com/office/drawing/2014/main" val="2747962094"/>
                  </a:ext>
                </a:extLst>
              </a:tr>
              <a:tr h="1244024">
                <a:tc v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تنمية مهارات القراءة لدى الطلاب من خلال الجمع بين معرفة الحروف وأصواتها، وفهم الكلمات والجمل، وربط الصوت بالمعنى لتحقيق قراءة صحيحة ومفهومة</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جلسات علاجية (1) من خلال تطبيق تعليم القراءة بالطريقة الترتيبية والتحليلية والمزدوجة ( المدمجة  )</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 </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اسبوعان</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القاعات الدراسية</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معلمو اللغة العربية</a:t>
                      </a:r>
                    </a:p>
                  </a:txBody>
                  <a:tcPr>
                    <a:lnL w="12700" cap="flat" cmpd="sng" algn="ctr">
                      <a:solidFill>
                        <a:schemeClr val="tx1"/>
                      </a:solidFill>
                      <a:prstDash val="solid"/>
                      <a:round/>
                      <a:headEnd type="none" w="med" len="med"/>
                      <a:tailEnd type="none" w="med" len="med"/>
                    </a:lnL>
                  </a:tcPr>
                </a:tc>
                <a:tc>
                  <a:txBody>
                    <a:bodyPr/>
                    <a:lstStyle/>
                    <a:p>
                      <a:pPr algn="ctr" rtl="1"/>
                      <a:r>
                        <a:rPr lang="ar-SA" sz="1600" b="1" dirty="0">
                          <a:latin typeface="Traditional Arabic" panose="02020603050405020304" pitchFamily="18" charset="-78"/>
                          <a:cs typeface="Traditional Arabic" panose="02020603050405020304" pitchFamily="18" charset="-78"/>
                        </a:rPr>
                        <a:t>ل</a:t>
                      </a:r>
                    </a:p>
                    <a:p>
                      <a:pPr algn="ctr" rtl="1"/>
                      <a:r>
                        <a:rPr lang="ar-SA" sz="1600" b="1" dirty="0">
                          <a:latin typeface="Traditional Arabic" panose="02020603050405020304" pitchFamily="18" charset="-78"/>
                          <a:cs typeface="Traditional Arabic" panose="02020603050405020304" pitchFamily="18" charset="-78"/>
                        </a:rPr>
                        <a:t>جنة التميز</a:t>
                      </a:r>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804214442"/>
                  </a:ext>
                </a:extLst>
              </a:tr>
              <a:tr h="1301886">
                <a:tc vMerge="1">
                  <a:txBody>
                    <a:bodyPr/>
                    <a:lstStyle/>
                    <a:p>
                      <a:pPr algn="ctr" rtl="1"/>
                      <a:endParaRPr lang="ar-SA" b="1" dirty="0">
                        <a:latin typeface="Traditional Arabic" panose="02020603050405020304" pitchFamily="18" charset="-78"/>
                        <a:cs typeface="Traditional Arabic" panose="02020603050405020304" pitchFamily="18" charset="-78"/>
                      </a:endParaRPr>
                    </a:p>
                  </a:txBody>
                  <a:tcPr/>
                </a:tc>
                <a:tc>
                  <a:txBody>
                    <a:bodyPr/>
                    <a:lstStyle/>
                    <a:p>
                      <a:pPr algn="ctr" rtl="1"/>
                      <a:r>
                        <a:rPr lang="ar-SA" sz="1600" b="1" dirty="0">
                          <a:latin typeface="Traditional Arabic" panose="02020603050405020304" pitchFamily="18" charset="-78"/>
                          <a:cs typeface="Traditional Arabic" panose="02020603050405020304" pitchFamily="18" charset="-78"/>
                        </a:rPr>
                        <a:t>معالجة صعوبات القراءة من خلال توظيف الألعاب الهجائية لتنمية الوعي الصوتي ومهارات الربط بين الحرف وصوته بطريقة مشوقة</a:t>
                      </a:r>
                    </a:p>
                  </a:txBody>
                  <a:tcPr>
                    <a:lnR w="12700" cap="flat" cmpd="sng" algn="ctr">
                      <a:solidFill>
                        <a:schemeClr val="tx1"/>
                      </a:solidFill>
                      <a:prstDash val="solid"/>
                      <a:round/>
                      <a:headEnd type="none" w="med" len="med"/>
                      <a:tailEnd type="none" w="med" len="med"/>
                    </a:lnR>
                  </a:tcPr>
                </a:tc>
                <a:tc>
                  <a:txBody>
                    <a:bodyPr/>
                    <a:lstStyle/>
                    <a:p>
                      <a:pPr algn="ctr" rtl="1"/>
                      <a:r>
                        <a:rPr lang="ar-SA" sz="1600" b="1" dirty="0">
                          <a:latin typeface="Traditional Arabic" panose="02020603050405020304" pitchFamily="18" charset="-78"/>
                          <a:cs typeface="Traditional Arabic" panose="02020603050405020304" pitchFamily="18" charset="-78"/>
                        </a:rPr>
                        <a:t>تنفيذ جلسات علاجية (2) </a:t>
                      </a:r>
                    </a:p>
                    <a:p>
                      <a:pPr algn="ctr" rtl="1"/>
                      <a:r>
                        <a:rPr lang="ar-SA" sz="1600" b="1" dirty="0">
                          <a:latin typeface="Traditional Arabic" panose="02020603050405020304" pitchFamily="18" charset="-78"/>
                          <a:cs typeface="Traditional Arabic" panose="02020603050405020304" pitchFamily="18" charset="-78"/>
                        </a:rPr>
                        <a:t>من خلال تطبيق طريقة الألعاب الهجائية في معالجة الضعف لدى الطلاب</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 </a:t>
                      </a:r>
                    </a:p>
                  </a:txBody>
                  <a:tcPr>
                    <a:lnR w="12700" cap="flat" cmpd="sng" algn="ctr">
                      <a:solidFill>
                        <a:schemeClr val="tx1"/>
                      </a:solidFill>
                      <a:prstDash val="solid"/>
                      <a:round/>
                      <a:headEnd type="none" w="med" len="med"/>
                      <a:tailEnd type="none" w="med" len="med"/>
                    </a:lnR>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أسبوعان</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القاعات الدراسية</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معلمو اللغة العربية</a:t>
                      </a:r>
                    </a:p>
                  </a:txBody>
                  <a:tcPr>
                    <a:lnL w="12700" cap="flat" cmpd="sng" algn="ctr">
                      <a:solidFill>
                        <a:schemeClr val="tx1"/>
                      </a:solidFill>
                      <a:prstDash val="solid"/>
                      <a:round/>
                      <a:headEnd type="none" w="med" len="med"/>
                      <a:tailEnd type="none" w="med" len="med"/>
                    </a:lnL>
                  </a:tcPr>
                </a:tc>
                <a:tc>
                  <a:txBody>
                    <a:bodyPr/>
                    <a:lstStyle/>
                    <a:p>
                      <a:pPr algn="ctr" rtl="1"/>
                      <a:endParaRPr lang="ar-SA" sz="1600" b="1" dirty="0">
                        <a:latin typeface="Traditional Arabic" panose="02020603050405020304" pitchFamily="18" charset="-78"/>
                        <a:cs typeface="Traditional Arabic" panose="02020603050405020304" pitchFamily="18" charset="-78"/>
                      </a:endParaRPr>
                    </a:p>
                    <a:p>
                      <a:pPr algn="ctr" rtl="1"/>
                      <a:r>
                        <a:rPr lang="ar-SA" sz="1600" b="1" dirty="0">
                          <a:latin typeface="Traditional Arabic" panose="02020603050405020304" pitchFamily="18" charset="-78"/>
                          <a:cs typeface="Traditional Arabic" panose="02020603050405020304" pitchFamily="18" charset="-78"/>
                        </a:rPr>
                        <a:t>لجنة التميز</a:t>
                      </a:r>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tc vMerge="1">
                  <a:txBody>
                    <a:bodyPr/>
                    <a:lstStyle/>
                    <a:p>
                      <a:pPr algn="ctr" rtl="1"/>
                      <a:endParaRPr lang="ar-SA" sz="1600" b="1" dirty="0">
                        <a:latin typeface="Traditional Arabic" panose="02020603050405020304" pitchFamily="18" charset="-78"/>
                        <a:cs typeface="Traditional Arabic" panose="02020603050405020304" pitchFamily="18" charset="-78"/>
                      </a:endParaRPr>
                    </a:p>
                  </a:txBody>
                  <a:tcPr/>
                </a:tc>
                <a:extLst>
                  <a:ext uri="{0D108BD9-81ED-4DB2-BD59-A6C34878D82A}">
                    <a16:rowId xmlns:a16="http://schemas.microsoft.com/office/drawing/2014/main" val="1465264972"/>
                  </a:ext>
                </a:extLst>
              </a:tr>
            </a:tbl>
          </a:graphicData>
        </a:graphic>
      </p:graphicFrame>
    </p:spTree>
    <p:extLst>
      <p:ext uri="{BB962C8B-B14F-4D97-AF65-F5344CB8AC3E}">
        <p14:creationId xmlns:p14="http://schemas.microsoft.com/office/powerpoint/2010/main" val="163629445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1277</TotalTime>
  <Words>2305</Words>
  <Application>Microsoft Office PowerPoint</Application>
  <PresentationFormat>شاشة عريضة</PresentationFormat>
  <Paragraphs>637</Paragraphs>
  <Slides>16</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16</vt:i4>
      </vt:variant>
    </vt:vector>
  </HeadingPairs>
  <TitlesOfParts>
    <vt:vector size="26" baseType="lpstr">
      <vt:lpstr>Akhbar MT</vt:lpstr>
      <vt:lpstr>Aptos</vt:lpstr>
      <vt:lpstr>Aptos Display</vt:lpstr>
      <vt:lpstr>Arial</vt:lpstr>
      <vt:lpstr>Calibri</vt:lpstr>
      <vt:lpstr>Courier New</vt:lpstr>
      <vt:lpstr>Lato</vt:lpstr>
      <vt:lpstr>Traditional Arabic</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c:creator>
  <cp:lastModifiedBy>فيصل الصاعدي</cp:lastModifiedBy>
  <cp:revision>91</cp:revision>
  <dcterms:created xsi:type="dcterms:W3CDTF">2025-05-19T02:47:55Z</dcterms:created>
  <dcterms:modified xsi:type="dcterms:W3CDTF">2025-11-11T03:48:16Z</dcterms:modified>
</cp:coreProperties>
</file>