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36" r:id="rId3"/>
    <p:sldId id="337" r:id="rId4"/>
    <p:sldId id="257" r:id="rId5"/>
    <p:sldId id="310" r:id="rId6"/>
    <p:sldId id="340" r:id="rId7"/>
    <p:sldId id="338" r:id="rId8"/>
    <p:sldId id="339" r:id="rId9"/>
    <p:sldId id="341" r:id="rId10"/>
    <p:sldId id="342" r:id="rId11"/>
    <p:sldId id="343" r:id="rId12"/>
    <p:sldId id="344" r:id="rId13"/>
    <p:sldId id="345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>
        <p:scale>
          <a:sx n="70" d="100"/>
          <a:sy n="70" d="100"/>
        </p:scale>
        <p:origin x="-67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ar-SA" sz="6000" b="1" dirty="0" smtClean="0"/>
              <a:t>المعمل التاسع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496944" cy="2952328"/>
          </a:xfrm>
        </p:spPr>
        <p:txBody>
          <a:bodyPr>
            <a:normAutofit lnSpcReduction="10000"/>
          </a:bodyPr>
          <a:lstStyle/>
          <a:p>
            <a:r>
              <a:rPr lang="ar-SA" sz="8800" b="1" dirty="0" smtClean="0">
                <a:solidFill>
                  <a:schemeClr val="tx1"/>
                </a:solidFill>
                <a:cs typeface="+mj-cs"/>
              </a:rPr>
              <a:t>التنوع الحيوي</a:t>
            </a:r>
          </a:p>
          <a:p>
            <a:r>
              <a:rPr lang="ar-SA" sz="8800" b="1" dirty="0" smtClean="0">
                <a:solidFill>
                  <a:schemeClr val="tx1"/>
                </a:solidFill>
                <a:cs typeface="+mj-cs"/>
              </a:rPr>
              <a:t>(الجزء الأول</a:t>
            </a:r>
            <a:r>
              <a:rPr lang="ar-SA" sz="8800" b="1" dirty="0" err="1" smtClean="0">
                <a:solidFill>
                  <a:schemeClr val="tx1"/>
                </a:solidFill>
                <a:cs typeface="+mj-cs"/>
              </a:rPr>
              <a:t>)</a:t>
            </a:r>
            <a:endParaRPr lang="en-US" sz="8800" b="1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1"/>
            <a:ext cx="8712968" cy="2232248"/>
          </a:xfrm>
        </p:spPr>
        <p:txBody>
          <a:bodyPr>
            <a:normAutofit/>
          </a:bodyPr>
          <a:lstStyle/>
          <a:p>
            <a:pPr algn="just"/>
            <a:r>
              <a:rPr lang="ar-SA" sz="2400" b="1" u="sng" dirty="0" smtClean="0">
                <a:latin typeface="Times New Roman" pitchFamily="18" charset="0"/>
                <a:cs typeface="Times New Roman" pitchFamily="18" charset="0"/>
              </a:rPr>
              <a:t>هام: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المجموعات الثلاث التالية تسمى إجمالا بالنباتات </a:t>
            </a: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الوعائية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Vascular plants</a:t>
            </a: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 نظرا لوجود نسيج وعائي موصل </a:t>
            </a:r>
            <a:r>
              <a:rPr lang="ar-EG" sz="2400" b="1" dirty="0" err="1" smtClean="0">
                <a:latin typeface="Times New Roman" pitchFamily="18" charset="0"/>
                <a:cs typeface="Times New Roman" pitchFamily="18" charset="0"/>
              </a:rPr>
              <a:t>بها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(يوجد بها خشب ولحاء</a:t>
            </a:r>
            <a:r>
              <a:rPr lang="ar-EG" sz="2400" b="1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1313" lvl="1" indent="-341313" algn="just">
              <a:buFont typeface="+mj-lt"/>
              <a:buAutoNum type="arabicPeriod" startAt="2"/>
            </a:pPr>
            <a:r>
              <a:rPr lang="ar-SA" sz="2400" b="1" u="sng" dirty="0" err="1" smtClean="0">
                <a:latin typeface="Times New Roman" pitchFamily="18" charset="0"/>
                <a:cs typeface="Times New Roman" pitchFamily="18" charset="0"/>
              </a:rPr>
              <a:t>السرخسيات:</a:t>
            </a: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(النباتات الوعائية عديمة </a:t>
            </a: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البذور -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Seedless vascular plants</a:t>
            </a: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9113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سميت عديمة البذور لأنها لا تنتج بذور.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9113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مثال: نبات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الفوجير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وهو موضح في الصورة التالية: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1856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5400600" cy="43199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778098"/>
          </a:xfrm>
        </p:spPr>
        <p:txBody>
          <a:bodyPr/>
          <a:lstStyle/>
          <a:p>
            <a:r>
              <a:rPr lang="ar-SA" b="1" u="sng" dirty="0" smtClean="0"/>
              <a:t>النباتات البذرية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1"/>
            <a:ext cx="8964488" cy="1800200"/>
          </a:xfrm>
        </p:spPr>
        <p:txBody>
          <a:bodyPr>
            <a:normAutofit/>
          </a:bodyPr>
          <a:lstStyle/>
          <a:p>
            <a:pPr marL="341313" lvl="1" indent="-341313">
              <a:buFont typeface="+mj-lt"/>
              <a:buAutoNum type="arabicPeriod" startAt="3"/>
            </a:pPr>
            <a:r>
              <a:rPr lang="ar-EG" sz="2400" b="1" u="sng" dirty="0" smtClean="0">
                <a:latin typeface="Times New Roman" pitchFamily="18" charset="0"/>
                <a:cs typeface="Times New Roman" pitchFamily="18" charset="0"/>
              </a:rPr>
              <a:t>النباتات معراة البذور</a:t>
            </a: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Gymnosperms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31775" lvl="0" indent="-231775" algn="just"/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يوجد بهذه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النباتات أعضاء تكاثر تسمى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مخروط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يحمل بذور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عارية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(لا توجد داخل ثمار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31775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لذا فإن هذه النباتات لا تنتج زهور أو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ثمار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(تنتج بذور فقط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31775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مثال: الصنوبر.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31 Pinus nig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140968"/>
            <a:ext cx="3214103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 descr="220px-StoneP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288" y="3933056"/>
            <a:ext cx="2195848" cy="2834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 descr="0d9z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933056"/>
            <a:ext cx="3474720" cy="2852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778098"/>
          </a:xfrm>
        </p:spPr>
        <p:txBody>
          <a:bodyPr/>
          <a:lstStyle/>
          <a:p>
            <a:r>
              <a:rPr lang="ar-SA" b="1" u="sng" dirty="0" smtClean="0"/>
              <a:t>النباتات البذرية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1"/>
            <a:ext cx="8964488" cy="1800200"/>
          </a:xfrm>
        </p:spPr>
        <p:txBody>
          <a:bodyPr>
            <a:normAutofit/>
          </a:bodyPr>
          <a:lstStyle/>
          <a:p>
            <a:pPr marL="341313" lvl="1" indent="-334963" algn="just">
              <a:buFont typeface="+mj-lt"/>
              <a:buAutoNum type="arabicPeriod" startAt="4"/>
            </a:pPr>
            <a:r>
              <a:rPr lang="ar-EG" sz="2400" b="1" u="sng" dirty="0" smtClean="0">
                <a:latin typeface="Times New Roman" pitchFamily="18" charset="0"/>
                <a:cs typeface="Times New Roman" pitchFamily="18" charset="0"/>
              </a:rPr>
              <a:t>النباتات </a:t>
            </a:r>
            <a:r>
              <a:rPr lang="ar-SA" sz="2400" b="1" u="sng" dirty="0" smtClean="0">
                <a:latin typeface="Times New Roman" pitchFamily="18" charset="0"/>
                <a:cs typeface="Times New Roman" pitchFamily="18" charset="0"/>
              </a:rPr>
              <a:t>مغطاة </a:t>
            </a:r>
            <a:r>
              <a:rPr lang="ar-SA" sz="2400" b="1" u="sng" dirty="0" err="1" smtClean="0">
                <a:latin typeface="Times New Roman" pitchFamily="18" charset="0"/>
                <a:cs typeface="Times New Roman" pitchFamily="18" charset="0"/>
              </a:rPr>
              <a:t>البذور </a:t>
            </a:r>
            <a:r>
              <a:rPr lang="ar-SA" sz="2400" b="1" u="sng" dirty="0" smtClean="0">
                <a:latin typeface="Times New Roman" pitchFamily="18" charset="0"/>
                <a:cs typeface="Times New Roman" pitchFamily="18" charset="0"/>
              </a:rPr>
              <a:t>(النباتات الزهرية</a:t>
            </a:r>
            <a:r>
              <a:rPr lang="ar-SA" sz="2400" b="1" u="sng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Angiosperms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1313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أعضاء التكاثر بهذه النباتات هي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الزهور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التي تنتج ثمار بداخلها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بذور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(بذور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مغطاه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داخل ثمره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1313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معظم النباتات الشائعة من هذا النوع مثل: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التفاح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البرتقال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– الرمان وغيرها الكثير.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269544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4864401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66328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الجزء العملي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760640"/>
          </a:xfrm>
        </p:spPr>
        <p:txBody>
          <a:bodyPr>
            <a:normAutofit fontScale="92500" lnSpcReduction="10000"/>
          </a:bodyPr>
          <a:lstStyle/>
          <a:p>
            <a:r>
              <a:rPr lang="ar-SA" b="1" dirty="0" smtClean="0"/>
              <a:t>اذا كان </a:t>
            </a:r>
            <a:r>
              <a:rPr lang="ar-SA" b="1" dirty="0" err="1" smtClean="0"/>
              <a:t>الأسم</a:t>
            </a:r>
            <a:r>
              <a:rPr lang="ar-SA" b="1" dirty="0" smtClean="0"/>
              <a:t> العلمي لنبات الذرة هو </a:t>
            </a:r>
            <a:r>
              <a:rPr lang="en-US" b="1" i="1" dirty="0" err="1" smtClean="0"/>
              <a:t>Zea</a:t>
            </a:r>
            <a:r>
              <a:rPr lang="en-US" b="1" i="1" dirty="0" smtClean="0"/>
              <a:t> </a:t>
            </a:r>
            <a:r>
              <a:rPr lang="en-US" b="1" i="1" dirty="0" err="1" smtClean="0"/>
              <a:t>mays</a:t>
            </a:r>
            <a:endParaRPr lang="en-US" b="1" i="1" dirty="0" smtClean="0"/>
          </a:p>
          <a:p>
            <a:pPr>
              <a:buNone/>
            </a:pPr>
            <a:r>
              <a:rPr lang="ar-SA" dirty="0" smtClean="0"/>
              <a:t>أكتب اسم </a:t>
            </a:r>
            <a:r>
              <a:rPr lang="ar-SA" dirty="0" err="1" smtClean="0"/>
              <a:t>الجنس: ...................</a:t>
            </a:r>
            <a:endParaRPr lang="ar-SA" dirty="0" smtClean="0"/>
          </a:p>
          <a:p>
            <a:pPr>
              <a:buNone/>
            </a:pPr>
            <a:r>
              <a:rPr lang="ar-SA" dirty="0" smtClean="0"/>
              <a:t>أكتب اسم </a:t>
            </a:r>
            <a:r>
              <a:rPr lang="ar-SA" dirty="0" err="1" smtClean="0"/>
              <a:t>النوع: ...................</a:t>
            </a:r>
            <a:endParaRPr lang="ar-SA" dirty="0" smtClean="0"/>
          </a:p>
          <a:p>
            <a:pPr>
              <a:buNone/>
            </a:pPr>
            <a:r>
              <a:rPr lang="ar-SA" dirty="0" smtClean="0"/>
              <a:t>ينتمي نبات الذرة إلى </a:t>
            </a:r>
            <a:r>
              <a:rPr lang="ar-SA" dirty="0" err="1" smtClean="0"/>
              <a:t>مملكة ...................</a:t>
            </a:r>
            <a:endParaRPr lang="ar-SA" dirty="0" smtClean="0"/>
          </a:p>
          <a:p>
            <a:pPr>
              <a:spcBef>
                <a:spcPts val="1200"/>
              </a:spcBef>
            </a:pPr>
            <a:r>
              <a:rPr lang="ar-SA" b="1" dirty="0" smtClean="0"/>
              <a:t>رتب المراتب التصنيفية التالية من الأكبر إلى </a:t>
            </a:r>
            <a:r>
              <a:rPr lang="ar-SA" b="1" dirty="0" err="1" smtClean="0"/>
              <a:t>الأصغر:</a:t>
            </a:r>
            <a:endParaRPr lang="ar-SA" b="1" dirty="0" smtClean="0"/>
          </a:p>
          <a:p>
            <a:pPr>
              <a:buNone/>
            </a:pPr>
            <a:r>
              <a:rPr lang="ar-SA" dirty="0" err="1" smtClean="0"/>
              <a:t>عائلة </a:t>
            </a:r>
            <a:r>
              <a:rPr lang="ar-SA" dirty="0" smtClean="0"/>
              <a:t>– </a:t>
            </a:r>
            <a:r>
              <a:rPr lang="ar-SA" dirty="0" err="1" smtClean="0"/>
              <a:t>شعبة </a:t>
            </a:r>
            <a:r>
              <a:rPr lang="ar-SA" dirty="0" smtClean="0"/>
              <a:t>– </a:t>
            </a:r>
            <a:r>
              <a:rPr lang="ar-SA" dirty="0" err="1" smtClean="0"/>
              <a:t>مملكة </a:t>
            </a:r>
            <a:r>
              <a:rPr lang="ar-SA" dirty="0" smtClean="0"/>
              <a:t>– </a:t>
            </a:r>
            <a:r>
              <a:rPr lang="ar-SA" dirty="0" err="1" smtClean="0"/>
              <a:t>رتبة </a:t>
            </a:r>
            <a:r>
              <a:rPr lang="ar-SA" dirty="0" smtClean="0"/>
              <a:t>– طائفة </a:t>
            </a:r>
          </a:p>
          <a:p>
            <a:pPr>
              <a:spcBef>
                <a:spcPts val="1200"/>
              </a:spcBef>
            </a:pPr>
            <a:r>
              <a:rPr lang="ar-SA" b="1" dirty="0" smtClean="0"/>
              <a:t>اذكر هل الكائنات التالية وحيدة الخلية أم عديدة </a:t>
            </a:r>
            <a:r>
              <a:rPr lang="ar-SA" b="1" dirty="0" err="1" smtClean="0"/>
              <a:t>الخلايا:</a:t>
            </a:r>
            <a:endParaRPr lang="ar-SA" b="1" dirty="0" smtClean="0"/>
          </a:p>
          <a:p>
            <a:pPr>
              <a:buNone/>
            </a:pPr>
            <a:r>
              <a:rPr lang="ar-SA" dirty="0" err="1" smtClean="0"/>
              <a:t>الأميبا</a:t>
            </a:r>
            <a:r>
              <a:rPr lang="ar-SA" dirty="0" smtClean="0"/>
              <a:t> – </a:t>
            </a:r>
            <a:r>
              <a:rPr lang="ar-SA" dirty="0" err="1" smtClean="0"/>
              <a:t>البكتريا </a:t>
            </a:r>
            <a:r>
              <a:rPr lang="ar-SA" dirty="0" smtClean="0"/>
              <a:t>– </a:t>
            </a:r>
            <a:r>
              <a:rPr lang="ar-SA" dirty="0" err="1" smtClean="0"/>
              <a:t>الفوجير</a:t>
            </a:r>
            <a:r>
              <a:rPr lang="ar-SA" dirty="0" smtClean="0"/>
              <a:t> – </a:t>
            </a:r>
            <a:r>
              <a:rPr lang="ar-SA" smtClean="0"/>
              <a:t>فطر عش </a:t>
            </a:r>
            <a:r>
              <a:rPr lang="ar-SA" dirty="0" err="1" smtClean="0"/>
              <a:t>الغراب </a:t>
            </a:r>
            <a:r>
              <a:rPr lang="ar-SA" dirty="0" smtClean="0"/>
              <a:t>– </a:t>
            </a:r>
            <a:r>
              <a:rPr lang="ar-SA" dirty="0" err="1" smtClean="0"/>
              <a:t>الصنوبر </a:t>
            </a:r>
            <a:r>
              <a:rPr lang="ar-SA" dirty="0" smtClean="0"/>
              <a:t>– البرتقال</a:t>
            </a:r>
          </a:p>
          <a:p>
            <a:pPr>
              <a:spcBef>
                <a:spcPts val="1200"/>
              </a:spcBef>
            </a:pPr>
            <a:r>
              <a:rPr lang="ar-SA" b="1" dirty="0" smtClean="0"/>
              <a:t>اذكر المجموعة التي تنتمي لها كل من النباتات </a:t>
            </a:r>
            <a:r>
              <a:rPr lang="ar-SA" b="1" dirty="0" err="1" smtClean="0"/>
              <a:t>التالية:</a:t>
            </a:r>
            <a:endParaRPr lang="ar-SA" b="1" dirty="0" smtClean="0"/>
          </a:p>
          <a:p>
            <a:pPr>
              <a:buNone/>
            </a:pPr>
            <a:r>
              <a:rPr lang="ar-SA" dirty="0" err="1" smtClean="0"/>
              <a:t>التمر </a:t>
            </a:r>
            <a:r>
              <a:rPr lang="ar-SA" dirty="0" smtClean="0"/>
              <a:t>– </a:t>
            </a:r>
            <a:r>
              <a:rPr lang="ar-SA" dirty="0" err="1" smtClean="0"/>
              <a:t>التين </a:t>
            </a:r>
            <a:r>
              <a:rPr lang="ar-SA" dirty="0" smtClean="0"/>
              <a:t>– </a:t>
            </a:r>
            <a:r>
              <a:rPr lang="ar-SA" dirty="0" err="1" smtClean="0"/>
              <a:t>الرمان </a:t>
            </a:r>
            <a:r>
              <a:rPr lang="ar-SA" dirty="0" smtClean="0"/>
              <a:t>– </a:t>
            </a:r>
            <a:r>
              <a:rPr lang="ar-SA" dirty="0" err="1" smtClean="0"/>
              <a:t>الذرة </a:t>
            </a:r>
            <a:r>
              <a:rPr lang="ar-SA" dirty="0" smtClean="0"/>
              <a:t>– </a:t>
            </a:r>
            <a:r>
              <a:rPr lang="ar-SA" dirty="0" err="1" smtClean="0"/>
              <a:t>البطاطس </a:t>
            </a:r>
            <a:r>
              <a:rPr lang="ar-SA" dirty="0" smtClean="0"/>
              <a:t>– </a:t>
            </a:r>
            <a:r>
              <a:rPr lang="ar-SA" dirty="0" err="1" smtClean="0"/>
              <a:t>الجزر </a:t>
            </a:r>
            <a:r>
              <a:rPr lang="ar-SA" dirty="0" smtClean="0"/>
              <a:t>– </a:t>
            </a:r>
            <a:r>
              <a:rPr lang="ar-SA" dirty="0" err="1" smtClean="0"/>
              <a:t>الصنوبر </a:t>
            </a:r>
            <a:r>
              <a:rPr lang="ar-SA" dirty="0" smtClean="0"/>
              <a:t>– </a:t>
            </a:r>
            <a:r>
              <a:rPr lang="ar-SA" dirty="0" err="1" smtClean="0"/>
              <a:t>الفوجير</a:t>
            </a:r>
            <a:r>
              <a:rPr lang="ar-SA" dirty="0" smtClean="0"/>
              <a:t> – </a:t>
            </a:r>
            <a:r>
              <a:rPr lang="ar-SA" dirty="0" err="1" smtClean="0"/>
              <a:t>الموز </a:t>
            </a:r>
            <a:r>
              <a:rPr lang="ar-SA" dirty="0" smtClean="0"/>
              <a:t>– العنب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40966"/>
          </a:xfrm>
        </p:spPr>
        <p:txBody>
          <a:bodyPr/>
          <a:lstStyle/>
          <a:p>
            <a:r>
              <a:rPr lang="ar-SA" b="1" u="sng" dirty="0" smtClean="0"/>
              <a:t>أسس تصنيف وتسمية الكائنات الحية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886003"/>
          </a:xfrm>
        </p:spPr>
        <p:txBody>
          <a:bodyPr>
            <a:normAutofit/>
          </a:bodyPr>
          <a:lstStyle/>
          <a:p>
            <a:pPr algn="just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قام العالم السويدي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كارلوس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لينيوس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بوضع </a:t>
            </a:r>
            <a:r>
              <a:rPr lang="ar-SA" b="1" u="sng" dirty="0" smtClean="0">
                <a:latin typeface="Times New Roman" pitchFamily="18" charset="0"/>
                <a:cs typeface="Times New Roman" pitchFamily="18" charset="0"/>
              </a:rPr>
              <a:t>طريقة التسمية الثنائية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والذي لا يزال يستخدم حتى الآن ويهدف إلى تسمية أي نوع نباتي أو حيواني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بإسم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لاتيني يتكون من مقطعين، المقطع الأول يشير إلى اسم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الجنس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genus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) والمقطع الثاني يشير إلى اسم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النوع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species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مثال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الضفدع: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Bufo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regularis</a:t>
            </a:r>
            <a:r>
              <a:rPr lang="ar-EG" dirty="0" smtClean="0">
                <a:latin typeface="Times New Roman" pitchFamily="18" charset="0"/>
                <a:cs typeface="Times New Roman" pitchFamily="18" charset="0"/>
              </a:rPr>
              <a:t> بمعنى أنه ينتمي لجنس الضفادع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Bufo</a:t>
            </a:r>
            <a:r>
              <a:rPr lang="ar-EG" dirty="0" smtClean="0">
                <a:latin typeface="Times New Roman" pitchFamily="18" charset="0"/>
                <a:cs typeface="Times New Roman" pitchFamily="18" charset="0"/>
              </a:rPr>
              <a:t> من نوع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regularis</a:t>
            </a:r>
            <a:r>
              <a:rPr lang="ar-EG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نبات الفول</a:t>
            </a:r>
            <a:r>
              <a:rPr lang="ar-EG" dirty="0" err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E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Vicia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faba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dirty="0" smtClean="0">
                <a:latin typeface="Times New Roman" pitchFamily="18" charset="0"/>
                <a:cs typeface="Times New Roman" pitchFamily="18" charset="0"/>
              </a:rPr>
              <a:t>بمعنى أنه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ينتمي لجنس نبات الفول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Vicia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من نوع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faba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المبادئ الأساسية في نظام التصنيف والتسمية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5"/>
            <a:ext cx="8640960" cy="25922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وضع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لينيوس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ثلاثة مبادئ أساسية لنظام التصنيف والتسمية وهي</a:t>
            </a:r>
            <a:r>
              <a:rPr lang="ar-EG" sz="2400" dirty="0" err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lvl="0" indent="-395288" algn="just">
              <a:buFont typeface="+mj-lt"/>
              <a:buAutoNum type="arabicPeriod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استعمال اللغة اللاتينية في تسمية الكائنات الحية</a:t>
            </a: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 نظرا لأنها لغة قديمة لا يتحدث بها عامة الناس وبذلك لن يحدث فيها تغيير أو تحريف.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lvl="0" indent="-395288" algn="just">
              <a:buFont typeface="+mj-lt"/>
              <a:buAutoNum type="arabicPeriod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استعمال طريقة التسمية الثنائية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لتسمية الكائنات الحية.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lvl="0" indent="-395288" algn="just">
              <a:buFont typeface="+mj-lt"/>
              <a:buAutoNum type="arabicPeriod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استعمال المراتب التصنيفية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وهي مرتبة من الأكبر إلى الأصغر كالتالي</a:t>
            </a:r>
            <a:r>
              <a:rPr lang="ar-EG" sz="2400" dirty="0" err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lvl="0" indent="-395288" algn="ctr">
              <a:buNone/>
            </a:pPr>
            <a:r>
              <a:rPr lang="ar-EG" sz="2400" b="1" dirty="0" err="1" smtClean="0">
                <a:latin typeface="Times New Roman" pitchFamily="18" charset="0"/>
                <a:cs typeface="Times New Roman" pitchFamily="18" charset="0"/>
              </a:rPr>
              <a:t>مملكة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r-EG" sz="2400" b="1" dirty="0" err="1" smtClean="0">
                <a:latin typeface="Times New Roman" pitchFamily="18" charset="0"/>
                <a:cs typeface="Times New Roman" pitchFamily="18" charset="0"/>
              </a:rPr>
              <a:t>شعبة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r-EG" sz="2400" b="1" dirty="0" err="1" smtClean="0">
                <a:latin typeface="Times New Roman" pitchFamily="18" charset="0"/>
                <a:cs typeface="Times New Roman" pitchFamily="18" charset="0"/>
              </a:rPr>
              <a:t>طائفة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r-EG" sz="2400" b="1" dirty="0" err="1" smtClean="0">
                <a:latin typeface="Times New Roman" pitchFamily="18" charset="0"/>
                <a:cs typeface="Times New Roman" pitchFamily="18" charset="0"/>
              </a:rPr>
              <a:t>رتبة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r-EG" sz="2400" b="1" dirty="0" err="1" smtClean="0">
                <a:latin typeface="Times New Roman" pitchFamily="18" charset="0"/>
                <a:cs typeface="Times New Roman" pitchFamily="18" charset="0"/>
              </a:rPr>
              <a:t>عائلة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r-EG" sz="2400" b="1" dirty="0" err="1" smtClean="0">
                <a:latin typeface="Times New Roman" pitchFamily="18" charset="0"/>
                <a:cs typeface="Times New Roman" pitchFamily="18" charset="0"/>
              </a:rPr>
              <a:t>جنس 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– نوع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21566_1126165924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grayscl/>
          </a:blip>
          <a:srcRect/>
          <a:stretch>
            <a:fillRect/>
          </a:stretch>
        </p:blipFill>
        <p:spPr bwMode="auto">
          <a:xfrm>
            <a:off x="1403648" y="3356992"/>
            <a:ext cx="6021838" cy="3418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332656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4000" dirty="0" smtClean="0">
                <a:latin typeface="Times New Roman" pitchFamily="18" charset="0"/>
                <a:cs typeface="Times New Roman" pitchFamily="18" charset="0"/>
              </a:rPr>
              <a:t>كما قام </a:t>
            </a:r>
            <a:r>
              <a:rPr lang="ar-SA" sz="4000" dirty="0" err="1" smtClean="0">
                <a:latin typeface="Times New Roman" pitchFamily="18" charset="0"/>
                <a:cs typeface="Times New Roman" pitchFamily="18" charset="0"/>
              </a:rPr>
              <a:t>كارلوس</a:t>
            </a:r>
            <a:r>
              <a:rPr lang="ar-S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dirty="0" err="1" smtClean="0">
                <a:latin typeface="Times New Roman" pitchFamily="18" charset="0"/>
                <a:cs typeface="Times New Roman" pitchFamily="18" charset="0"/>
              </a:rPr>
              <a:t>لينيوس</a:t>
            </a:r>
            <a:r>
              <a:rPr lang="ar-S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b="1" u="sng" dirty="0" smtClean="0">
                <a:latin typeface="Times New Roman" pitchFamily="18" charset="0"/>
                <a:cs typeface="Times New Roman" pitchFamily="18" charset="0"/>
              </a:rPr>
              <a:t>بتعريف النوع</a:t>
            </a:r>
            <a:r>
              <a:rPr lang="ar-SA" sz="4000" dirty="0" smtClean="0">
                <a:latin typeface="Times New Roman" pitchFamily="18" charset="0"/>
                <a:cs typeface="Times New Roman" pitchFamily="18" charset="0"/>
              </a:rPr>
              <a:t> كالتالي: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sz="4000" dirty="0" smtClean="0">
                <a:latin typeface="Times New Roman" pitchFamily="18" charset="0"/>
                <a:cs typeface="Times New Roman" pitchFamily="18" charset="0"/>
              </a:rPr>
              <a:t>يعرف النوع </a:t>
            </a:r>
            <a:r>
              <a:rPr lang="ar-SA" sz="4000" dirty="0" err="1" smtClean="0">
                <a:latin typeface="Times New Roman" pitchFamily="18" charset="0"/>
                <a:cs typeface="Times New Roman" pitchFamily="18" charset="0"/>
              </a:rPr>
              <a:t>بأنه </a:t>
            </a:r>
            <a:r>
              <a:rPr lang="ar-SA" sz="4000" dirty="0" smtClean="0">
                <a:latin typeface="Times New Roman" pitchFamily="18" charset="0"/>
                <a:cs typeface="Times New Roman" pitchFamily="18" charset="0"/>
              </a:rPr>
              <a:t>"مجموعة من الأفراد المتشابهة في خصائص التركيب والوظائف، ويمكنها التناسل والتزاوج فيما بينها لتنتج أجيالا خصيبة قادرة على التناسل والتزاوج مرة </a:t>
            </a:r>
            <a:r>
              <a:rPr lang="ar-SA" sz="4000" dirty="0" err="1" smtClean="0">
                <a:latin typeface="Times New Roman" pitchFamily="18" charset="0"/>
                <a:cs typeface="Times New Roman" pitchFamily="18" charset="0"/>
              </a:rPr>
              <a:t>أخرى".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116632"/>
            <a:ext cx="8784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ar-SA" sz="3200" dirty="0" smtClean="0"/>
              <a:t>من أهم نظم التصنيف المعمول بها الآن هو </a:t>
            </a:r>
            <a:r>
              <a:rPr lang="ar-SA" sz="3200" b="1" dirty="0" smtClean="0"/>
              <a:t>نظام الخمس ممالك</a:t>
            </a:r>
            <a:r>
              <a:rPr lang="ar-SA" sz="3200" dirty="0" smtClean="0"/>
              <a:t> حيث تقسم الكائنات الحية إلي </a:t>
            </a:r>
            <a:r>
              <a:rPr lang="ar-SA" sz="3200" b="1" dirty="0" smtClean="0"/>
              <a:t>خمس ممالك تصنيفية</a:t>
            </a:r>
            <a:r>
              <a:rPr lang="ar-SA" sz="3200" dirty="0" smtClean="0"/>
              <a:t> وهذه الممالك هي</a:t>
            </a:r>
            <a:r>
              <a:rPr lang="ar-EG" sz="3200" dirty="0" smtClean="0"/>
              <a:t>: </a:t>
            </a:r>
            <a:r>
              <a:rPr lang="ar-EG" sz="3200" b="1" dirty="0" err="1" smtClean="0"/>
              <a:t>البدائيات </a:t>
            </a:r>
            <a:r>
              <a:rPr lang="ar-EG" sz="3200" b="1" dirty="0" smtClean="0"/>
              <a:t>/ </a:t>
            </a:r>
            <a:r>
              <a:rPr lang="ar-EG" sz="3200" b="1" dirty="0" err="1" smtClean="0"/>
              <a:t>الطلائعيات</a:t>
            </a:r>
            <a:r>
              <a:rPr lang="ar-EG" sz="3200" b="1" dirty="0" smtClean="0"/>
              <a:t> / </a:t>
            </a:r>
            <a:r>
              <a:rPr lang="ar-EG" sz="3200" b="1" dirty="0" err="1" smtClean="0"/>
              <a:t>الفطريات </a:t>
            </a:r>
            <a:r>
              <a:rPr lang="ar-EG" sz="3200" b="1" dirty="0" smtClean="0"/>
              <a:t>/ </a:t>
            </a:r>
            <a:r>
              <a:rPr lang="ar-EG" sz="3200" b="1" dirty="0" err="1" smtClean="0"/>
              <a:t>النبات </a:t>
            </a:r>
            <a:r>
              <a:rPr lang="ar-EG" sz="3200" b="1" dirty="0" smtClean="0"/>
              <a:t>/ الحيوان</a:t>
            </a:r>
            <a:r>
              <a:rPr lang="ar-EG" sz="3200" dirty="0" smtClean="0"/>
              <a:t>.</a:t>
            </a:r>
            <a:endParaRPr lang="en-US" sz="3200" dirty="0"/>
          </a:p>
        </p:txBody>
      </p:sp>
      <p:pic>
        <p:nvPicPr>
          <p:cNvPr id="23554" name="صورة 1" descr="Tasneef kainat haieh-2-.png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1187624" y="1772815"/>
            <a:ext cx="6696744" cy="4852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750183"/>
            <a:ext cx="87129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lvl="0" indent="-231775" algn="just">
              <a:buFont typeface="Arial" pitchFamily="34" charset="0"/>
              <a:buChar char="•"/>
            </a:pPr>
            <a:r>
              <a:rPr lang="ar-EG" sz="2800" dirty="0" smtClean="0">
                <a:latin typeface="Times New Roman" pitchFamily="18" charset="0"/>
                <a:cs typeface="Times New Roman" pitchFamily="18" charset="0"/>
              </a:rPr>
              <a:t>يتركب جسمها من خلية </a:t>
            </a:r>
            <a:r>
              <a:rPr lang="ar-EG" sz="2800" dirty="0" err="1" smtClean="0">
                <a:latin typeface="Times New Roman" pitchFamily="18" charset="0"/>
                <a:cs typeface="Times New Roman" pitchFamily="18" charset="0"/>
              </a:rPr>
              <a:t>واحدة </a:t>
            </a:r>
            <a:r>
              <a:rPr lang="ar-EG" sz="2800" dirty="0" smtClean="0">
                <a:latin typeface="Times New Roman" pitchFamily="18" charset="0"/>
                <a:cs typeface="Times New Roman" pitchFamily="18" charset="0"/>
              </a:rPr>
              <a:t>(تركيبها بدائي</a:t>
            </a:r>
            <a:r>
              <a:rPr lang="ar-EG" sz="28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تحتوي على نواه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أولية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(بدون غشاء النواه وبدون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نوية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لذا تسمي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بدائيات النواة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(Prokaryotes)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مثل البكتريا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والسيانو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بكتريا.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جميع الممالك عدا مملكة البدائيات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تحتوي على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أنوية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حقيقية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(محاطة بغشاء النواه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وبها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نوية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) لذا تسمى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حقيقيات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النواة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.(Eukaryotes)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6293" y="44624"/>
            <a:ext cx="5412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9113" lvl="0" indent="-519113" algn="justLow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ar-SA" sz="40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مملكة البدائيات</a:t>
            </a:r>
            <a:r>
              <a:rPr lang="en-US" sz="40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4000" b="1" u="sng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Monera</a:t>
            </a:r>
            <a:r>
              <a:rPr lang="en-US" sz="40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endParaRPr lang="en-US" sz="40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البكتريا --"/>
          <p:cNvPicPr>
            <a:picLocks noChangeAspect="1" noChangeArrowheads="1"/>
          </p:cNvPicPr>
          <p:nvPr/>
        </p:nvPicPr>
        <p:blipFill>
          <a:blip r:embed="rId2" cstate="print"/>
          <a:srcRect t="14075"/>
          <a:stretch>
            <a:fillRect/>
          </a:stretch>
        </p:blipFill>
        <p:spPr bwMode="auto">
          <a:xfrm>
            <a:off x="1115616" y="3140967"/>
            <a:ext cx="7064132" cy="3489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821030"/>
            <a:ext cx="87129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lvl="0" indent="-231775" algn="just">
              <a:buFont typeface="Arial" pitchFamily="34" charset="0"/>
              <a:buChar char="•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أغلب كائنات هذه المملكة وحيدة الخلية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(Unicellular)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والقليل منها عديدة الخلايا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Multicellular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ولها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أنوية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حقيقية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مثل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الطحالب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والبروتوزوا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.(protozoa) 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من أمثلة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البروتوزوا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(أو ما يطلق عليه بشكل عام الكائنات الأولية)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الأميبا.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5876" y="116633"/>
            <a:ext cx="7512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9113" indent="-519113" algn="justLow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ar-SA" sz="4000" b="1" u="sng" dirty="0" smtClean="0">
                <a:latin typeface="Times New Roman" pitchFamily="18" charset="0"/>
                <a:cs typeface="Times New Roman" pitchFamily="18" charset="0"/>
              </a:rPr>
              <a:t>مملكة </a:t>
            </a:r>
            <a:r>
              <a:rPr lang="ar-SA" sz="4000" b="1" u="sng" dirty="0" err="1" smtClean="0">
                <a:latin typeface="Times New Roman" pitchFamily="18" charset="0"/>
                <a:cs typeface="Times New Roman" pitchFamily="18" charset="0"/>
              </a:rPr>
              <a:t>الأوليات </a:t>
            </a:r>
            <a:r>
              <a:rPr lang="ar-SA" sz="4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r-SA" sz="4000" b="1" u="sng" dirty="0" err="1" smtClean="0">
                <a:latin typeface="Times New Roman" pitchFamily="18" charset="0"/>
                <a:cs typeface="Times New Roman" pitchFamily="18" charset="0"/>
              </a:rPr>
              <a:t>الطلائعيات)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Protista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40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5534" y="2708920"/>
            <a:ext cx="7512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ar-SA" sz="4000" b="1" u="sng" dirty="0" smtClean="0">
                <a:latin typeface="Times New Roman" pitchFamily="18" charset="0"/>
                <a:cs typeface="Times New Roman" pitchFamily="18" charset="0"/>
              </a:rPr>
              <a:t>مملكة </a:t>
            </a:r>
            <a:r>
              <a:rPr lang="ar-SA" sz="4000" b="1" u="sng" dirty="0" err="1" smtClean="0">
                <a:latin typeface="Times New Roman" pitchFamily="18" charset="0"/>
                <a:cs typeface="Times New Roman" pitchFamily="18" charset="0"/>
              </a:rPr>
              <a:t>الفطريات</a:t>
            </a:r>
            <a:r>
              <a:rPr lang="ar-SA" sz="4000" u="sng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b="1" u="sng" dirty="0" err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Fungi</a:t>
            </a:r>
            <a:r>
              <a:rPr lang="ar-SA" sz="4000" b="1" u="sng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79512" y="3557334"/>
            <a:ext cx="87849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marR="0" lvl="0" indent="-231775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كائنات هذه المملكة وحيدة الخلية أو عديدة الخلايا.</a:t>
            </a:r>
          </a:p>
          <a:p>
            <a:pPr marL="231775" marR="0" lvl="0" indent="-231775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من أمثلتها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فطر عفن الخبز وفطر عش الغراب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-231775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كائنات هذه المملكة تمتص غذائها من أجساد الكائنات الأخرى الحية أو الميتة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821030"/>
            <a:ext cx="87129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lvl="0" indent="-231775" algn="just">
              <a:buFont typeface="Arial" pitchFamily="34" charset="0"/>
              <a:buChar char="•"/>
            </a:pPr>
            <a:r>
              <a:rPr lang="ar-SA" sz="2800" dirty="0" smtClean="0"/>
              <a:t>كائنات تصنع غذائها بنفسها عن طريق عملية البناء الضوئي </a:t>
            </a:r>
            <a:r>
              <a:rPr lang="ar-SA" sz="2800" dirty="0" err="1" smtClean="0"/>
              <a:t>لإحتواها</a:t>
            </a:r>
            <a:r>
              <a:rPr lang="ar-SA" sz="2800" dirty="0" smtClean="0"/>
              <a:t> علي مادة الكلوروفيل </a:t>
            </a:r>
            <a:r>
              <a:rPr lang="ar-SA" sz="2800" dirty="0" err="1" smtClean="0"/>
              <a:t>الصبغية</a:t>
            </a:r>
            <a:r>
              <a:rPr lang="ar-SA" sz="2800" dirty="0" smtClean="0"/>
              <a:t> التي لها القدرة علي الاستفادة من ضوء الشمس وتحويل الماء وثاني أكسيد الكربون إلى مواد عضوية وينطلق الأكسجين كناتج ثانوي لهذه العملية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85876" y="116633"/>
            <a:ext cx="7512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9113" indent="-519113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ar-SA" sz="4000" b="1" u="sng" dirty="0" smtClean="0">
                <a:latin typeface="Times New Roman" pitchFamily="18" charset="0"/>
                <a:cs typeface="Times New Roman" pitchFamily="18" charset="0"/>
              </a:rPr>
              <a:t>مملكة النبات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Plantae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40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5534" y="2708920"/>
            <a:ext cx="7512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lvl="0" indent="-573088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ar-SA" sz="4000" b="1" u="sng" dirty="0" smtClean="0">
                <a:latin typeface="Times New Roman" pitchFamily="18" charset="0"/>
                <a:cs typeface="Times New Roman" pitchFamily="18" charset="0"/>
              </a:rPr>
              <a:t>مملكة الحيوان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Animalia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79512" y="3486487"/>
            <a:ext cx="87849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lvl="0" indent="-231775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كائنات لا تستطيع صنع غذائها بنفسها بل تتغذي علي النباتات أو الحيوانات الأخرى وتنقسم الحيوانات إلي مجموعتين كبيرتين هما الفقاريات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(Vertebrates)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التي تمتلك عمود فقري وجمجمة واللافقاريات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(Invertebrates)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وهي الكائنات التي ليس لها عمود فقري</a:t>
            </a:r>
            <a:r>
              <a:rPr lang="ar-EG" sz="2800" dirty="0" smtClean="0">
                <a:latin typeface="Times New Roman" pitchFamily="18" charset="0"/>
                <a:cs typeface="Times New Roman" pitchFamily="18" charset="0"/>
              </a:rPr>
              <a:t> أو جمجمة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6976"/>
          </a:xfrm>
        </p:spPr>
        <p:txBody>
          <a:bodyPr/>
          <a:lstStyle/>
          <a:p>
            <a:r>
              <a:rPr lang="ar-SA" b="1" u="sng" dirty="0" smtClean="0"/>
              <a:t>تصنيف مملكة النبات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5"/>
            <a:ext cx="8712968" cy="3168352"/>
          </a:xfrm>
        </p:spPr>
        <p:txBody>
          <a:bodyPr>
            <a:normAutofit/>
          </a:bodyPr>
          <a:lstStyle/>
          <a:p>
            <a:pPr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يمكن تصنيف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النباتات الأرضية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إلى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أربعة مجموعات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رئيسية وهي: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1313" lvl="1" indent="-341313" algn="just">
              <a:buFont typeface="+mj-lt"/>
              <a:buAutoNum type="arabicPeriod"/>
            </a:pPr>
            <a:r>
              <a:rPr lang="ar-SA" sz="2400" b="1" u="sng" dirty="0" err="1" smtClean="0">
                <a:latin typeface="Times New Roman" pitchFamily="18" charset="0"/>
                <a:cs typeface="Times New Roman" pitchFamily="18" charset="0"/>
              </a:rPr>
              <a:t>الحزازيات: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Bryophytes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نباتات صغيرة الحجم أرضية المعيشة تنمو في الأماكن الرطبة على الصخور وعلى جذوع الأشجار.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لها أشباه جذور وسيقان ولا يوجد بها نسيج وعائي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موصل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(لا يوجد بها خشب ولحاء) لذا تسمى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اللاوعائيات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Non-vascular plants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لها أوراق صغيرة خضراء.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2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74420"/>
            <a:ext cx="5256584" cy="3398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746</Words>
  <Application>Microsoft Office PowerPoint</Application>
  <PresentationFormat>عرض على الشاشة (3:4)‏</PresentationFormat>
  <Paragraphs>61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المعمل التاسع</vt:lpstr>
      <vt:lpstr>أسس تصنيف وتسمية الكائنات الحية</vt:lpstr>
      <vt:lpstr>المبادئ الأساسية في نظام التصنيف والتسمية</vt:lpstr>
      <vt:lpstr>الشريحة 4</vt:lpstr>
      <vt:lpstr>الشريحة 5</vt:lpstr>
      <vt:lpstr>الشريحة 6</vt:lpstr>
      <vt:lpstr>الشريحة 7</vt:lpstr>
      <vt:lpstr>الشريحة 8</vt:lpstr>
      <vt:lpstr>تصنيف مملكة النبات</vt:lpstr>
      <vt:lpstr>الشريحة 10</vt:lpstr>
      <vt:lpstr>النباتات البذرية</vt:lpstr>
      <vt:lpstr>النباتات البذرية</vt:lpstr>
      <vt:lpstr>الجزء العملي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المعمل الأول</dc:title>
  <dc:creator>Dr Wael Omar</dc:creator>
  <cp:lastModifiedBy>asd</cp:lastModifiedBy>
  <cp:revision>456</cp:revision>
  <dcterms:created xsi:type="dcterms:W3CDTF">2017-09-24T20:35:31Z</dcterms:created>
  <dcterms:modified xsi:type="dcterms:W3CDTF">2020-09-12T23:25:24Z</dcterms:modified>
</cp:coreProperties>
</file>