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0" d="100"/>
          <a:sy n="50" d="100"/>
        </p:scale>
        <p:origin x="-96" y="-4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E72DADAE-BDAE-4580-86F1-7CE98D4E4C66}" type="datetimeFigureOut">
              <a:rPr lang="en-US" smtClean="0"/>
              <a:t>9/14/2018</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3795586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1596186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57213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6205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2330109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72DADAE-BDAE-4580-86F1-7CE98D4E4C66}" type="datetimeFigureOut">
              <a:rPr lang="en-US" smtClean="0"/>
              <a:t>9/14/2018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1293851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72DADAE-BDAE-4580-86F1-7CE98D4E4C66}" type="datetimeFigureOut">
              <a:rPr lang="en-US" smtClean="0"/>
              <a:t>9/14/2018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807637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2DADAE-BDAE-4580-86F1-7CE98D4E4C66}"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11086439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2DADAE-BDAE-4580-86F1-7CE98D4E4C66}"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257317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2DADAE-BDAE-4580-86F1-7CE98D4E4C66}"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1596610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2DADAE-BDAE-4580-86F1-7CE98D4E4C66}"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4022644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263753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2DADAE-BDAE-4580-86F1-7CE98D4E4C66}" type="datetimeFigureOut">
              <a:rPr lang="en-US" smtClean="0"/>
              <a:t>9/14/2018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1504560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72DADAE-BDAE-4580-86F1-7CE98D4E4C66}" type="datetimeFigureOut">
              <a:rPr lang="en-US" smtClean="0"/>
              <a:t>9/14/2018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2196836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DADAE-BDAE-4580-86F1-7CE98D4E4C66}" type="datetimeFigureOut">
              <a:rPr lang="en-US" smtClean="0"/>
              <a:t>9/14/2018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316587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394971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DADAE-BDAE-4580-86F1-7CE98D4E4C66}"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13F0AF-4601-484A-95E7-D827DA3F368E}" type="slidenum">
              <a:rPr lang="en-US" smtClean="0"/>
              <a:t>‹#›</a:t>
            </a:fld>
            <a:endParaRPr lang="en-US"/>
          </a:p>
        </p:txBody>
      </p:sp>
    </p:spTree>
    <p:extLst>
      <p:ext uri="{BB962C8B-B14F-4D97-AF65-F5344CB8AC3E}">
        <p14:creationId xmlns:p14="http://schemas.microsoft.com/office/powerpoint/2010/main" val="1749548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72DADAE-BDAE-4580-86F1-7CE98D4E4C66}" type="datetimeFigureOut">
              <a:rPr lang="en-US" smtClean="0"/>
              <a:t>9/14/2018</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13F0AF-4601-484A-95E7-D827DA3F368E}" type="slidenum">
              <a:rPr lang="en-US" smtClean="0"/>
              <a:t>‹#›</a:t>
            </a:fld>
            <a:endParaRPr lang="en-US"/>
          </a:p>
        </p:txBody>
      </p:sp>
    </p:spTree>
    <p:extLst>
      <p:ext uri="{BB962C8B-B14F-4D97-AF65-F5344CB8AC3E}">
        <p14:creationId xmlns:p14="http://schemas.microsoft.com/office/powerpoint/2010/main" val="136218090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78200" y="2231444"/>
            <a:ext cx="4610100" cy="1366528"/>
          </a:xfrm>
          <a:prstGeom prst="rect">
            <a:avLst/>
          </a:prstGeom>
        </p:spPr>
        <p:txBody>
          <a:bodyPr wrap="square">
            <a:spAutoFit/>
            <a:scene3d>
              <a:camera prst="orthographicFront"/>
              <a:lightRig rig="harsh" dir="t"/>
            </a:scene3d>
            <a:sp3d extrusionH="57150" prstMaterial="matte">
              <a:bevelT w="63500" h="12700" prst="angle"/>
              <a:contourClr>
                <a:schemeClr val="bg1">
                  <a:lumMod val="65000"/>
                </a:schemeClr>
              </a:contourClr>
            </a:sp3d>
          </a:bodyPr>
          <a:lstStyle/>
          <a:p>
            <a:pPr marR="0" lvl="0" algn="just" rtl="1">
              <a:lnSpc>
                <a:spcPct val="115000"/>
              </a:lnSpc>
              <a:spcBef>
                <a:spcPts val="0"/>
              </a:spcBef>
              <a:spcAft>
                <a:spcPts val="0"/>
              </a:spcAft>
            </a:pPr>
            <a:r>
              <a:rPr lang="ar-JO" sz="7200" b="1" dirty="0" smtClean="0">
                <a:ln/>
                <a:solidFill>
                  <a:schemeClr val="accent3"/>
                </a:solidFill>
                <a:latin typeface="Arial" panose="020B0604020202020204" pitchFamily="34" charset="0"/>
                <a:ea typeface="Times New Roman" panose="02020603050405020304" pitchFamily="18" charset="0"/>
              </a:rPr>
              <a:t>الفصل الثالث</a:t>
            </a:r>
            <a:endParaRPr lang="en-US" sz="7200" b="1" dirty="0">
              <a:ln/>
              <a:solidFill>
                <a:schemeClr val="accent3"/>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34042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691016"/>
            <a:ext cx="11315700" cy="5005409"/>
          </a:xfrm>
          <a:prstGeom prst="rect">
            <a:avLst/>
          </a:prstGeom>
        </p:spPr>
        <p:txBody>
          <a:bodyPr wrap="square">
            <a:spAutoFit/>
          </a:bodyPr>
          <a:lstStyle/>
          <a:p>
            <a:pPr algn="just" rtl="1">
              <a:lnSpc>
                <a:spcPct val="115000"/>
              </a:lnSpc>
            </a:pPr>
            <a:r>
              <a:rPr lang="ar-SA" sz="2800" b="1" dirty="0" smtClean="0">
                <a:solidFill>
                  <a:srgbClr val="FF0000"/>
                </a:solidFill>
                <a:effectLst/>
                <a:latin typeface="Arial" panose="020B0604020202020204" pitchFamily="34" charset="0"/>
                <a:ea typeface="Times New Roman" panose="02020603050405020304" pitchFamily="18" charset="0"/>
              </a:rPr>
              <a:t>عقود الإجارة المنتهية بالتمليك كما تقوم بها المصارف الإسلامية:</a:t>
            </a:r>
            <a:endParaRPr lang="en-US" sz="2800" b="1"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r>
              <a:rPr lang="ar-SA" sz="2800" dirty="0" smtClean="0">
                <a:solidFill>
                  <a:srgbClr val="000000"/>
                </a:solidFill>
                <a:effectLst/>
                <a:latin typeface="Arial" panose="020B0604020202020204" pitchFamily="34" charset="0"/>
                <a:ea typeface="Times New Roman" panose="02020603050405020304" pitchFamily="18" charset="0"/>
              </a:rPr>
              <a:t>بدأت المصارف الإسلامية تمارس صيغة الإجارة كأحد صيغ استثمار الأموال وتمويل رجال الأعمال, وتطورت لحاجة الناس إليها, فيقوم المصرف الإسلامي بشراء الأصل الثابت المطلوب تأجير منافعه بناء على طلب العميل, ثم يؤجره له مع الوعد أو عدم الوعد بالبيع في نهاية مدة عقد الإجارة أو خلالها حسب الأحوال.</a:t>
            </a:r>
            <a:endParaRPr lang="en-US" sz="28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800" b="1" dirty="0" smtClean="0">
                <a:solidFill>
                  <a:srgbClr val="000000"/>
                </a:solidFill>
                <a:effectLst/>
                <a:latin typeface="Arial" panose="020B0604020202020204" pitchFamily="34" charset="0"/>
                <a:ea typeface="Times New Roman" panose="02020603050405020304" pitchFamily="18" charset="0"/>
              </a:rPr>
              <a:t>وأجازت هيئة الفتوى والرقابة الشرعية في المصارف الإسلامية تلك الصيغة, حيث تنطوي على عقدين منفصلين هما:</a:t>
            </a:r>
            <a:endParaRPr lang="en-US" sz="28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800" b="1" dirty="0" smtClean="0">
                <a:solidFill>
                  <a:srgbClr val="E36C0A"/>
                </a:solidFill>
                <a:effectLst/>
                <a:latin typeface="Arial" panose="020B0604020202020204" pitchFamily="34" charset="0"/>
                <a:ea typeface="Times New Roman" panose="02020603050405020304" pitchFamily="18" charset="0"/>
              </a:rPr>
              <a:t>1/ عقد إجارة بعوض نظير الانتفاع بالأصل الثابت:</a:t>
            </a:r>
            <a:r>
              <a:rPr lang="ar-SA" sz="2800" dirty="0" smtClean="0">
                <a:solidFill>
                  <a:srgbClr val="000000"/>
                </a:solidFill>
                <a:effectLst/>
                <a:latin typeface="Arial" panose="020B0604020202020204" pitchFamily="34" charset="0"/>
                <a:ea typeface="Times New Roman" panose="02020603050405020304" pitchFamily="18" charset="0"/>
              </a:rPr>
              <a:t> وهو من عقود المعاوضات الجائزة شرعاً.</a:t>
            </a:r>
            <a:endParaRPr lang="en-US" sz="28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800" b="1" dirty="0" smtClean="0">
                <a:solidFill>
                  <a:srgbClr val="E36C0A"/>
                </a:solidFill>
                <a:effectLst/>
                <a:latin typeface="Arial" panose="020B0604020202020204" pitchFamily="34" charset="0"/>
                <a:ea typeface="Times New Roman" panose="02020603050405020304" pitchFamily="18" charset="0"/>
              </a:rPr>
              <a:t>2/ عقد وعد بالبيع: </a:t>
            </a:r>
            <a:r>
              <a:rPr lang="ar-SA" sz="2800" dirty="0" smtClean="0">
                <a:solidFill>
                  <a:srgbClr val="000000"/>
                </a:solidFill>
                <a:effectLst/>
                <a:latin typeface="Arial" panose="020B0604020202020204" pitchFamily="34" charset="0"/>
                <a:ea typeface="Times New Roman" panose="02020603050405020304" pitchFamily="18" charset="0"/>
              </a:rPr>
              <a:t>من قبل المصرف الإسلامي في نهاية مدة عقد الإجارة أو قبلها, (وعد ملزم أو غير ملزم).</a:t>
            </a:r>
            <a:endParaRPr lang="en-US" sz="28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090054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0400" y="260264"/>
            <a:ext cx="11036300" cy="5047536"/>
          </a:xfrm>
          <a:prstGeom prst="rect">
            <a:avLst/>
          </a:prstGeom>
        </p:spPr>
        <p:txBody>
          <a:bodyPr wrap="square">
            <a:spAutoFit/>
          </a:bodyPr>
          <a:lstStyle/>
          <a:p>
            <a:pPr algn="just" rtl="1">
              <a:lnSpc>
                <a:spcPct val="115000"/>
              </a:lnSpc>
            </a:pPr>
            <a:r>
              <a:rPr lang="ar-SA" sz="2800" b="1" dirty="0">
                <a:solidFill>
                  <a:srgbClr val="FF0000"/>
                </a:solidFill>
                <a:latin typeface="Arial" panose="020B0604020202020204" pitchFamily="34" charset="0"/>
                <a:ea typeface="Times New Roman" panose="02020603050405020304" pitchFamily="18" charset="0"/>
              </a:rPr>
              <a:t>شروط عقد الإجارة</a:t>
            </a:r>
            <a:r>
              <a:rPr lang="ar-SA" sz="2800" b="1" dirty="0" smtClean="0">
                <a:solidFill>
                  <a:srgbClr val="FF0000"/>
                </a:solidFill>
                <a:latin typeface="Arial" panose="020B0604020202020204" pitchFamily="34" charset="0"/>
                <a:ea typeface="Times New Roman" panose="02020603050405020304" pitchFamily="18" charset="0"/>
              </a:rPr>
              <a:t>:</a:t>
            </a:r>
            <a:endParaRPr lang="ar-JO" sz="2800" b="1" dirty="0" smtClean="0">
              <a:solidFill>
                <a:srgbClr val="FF0000"/>
              </a:solidFill>
              <a:latin typeface="Arial" panose="020B0604020202020204" pitchFamily="34" charset="0"/>
              <a:ea typeface="Times New Roman" panose="02020603050405020304" pitchFamily="18" charset="0"/>
            </a:endParaRPr>
          </a:p>
          <a:p>
            <a:pPr algn="just" rtl="1">
              <a:lnSpc>
                <a:spcPct val="115000"/>
              </a:lnSpc>
            </a:pPr>
            <a:endParaRPr lang="en-US" sz="2800" b="1" dirty="0">
              <a:solidFill>
                <a:srgbClr val="FF0000"/>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1/ أن يكون المعقود عليه مصدر المنفعة مقدوراً الاستيفاء شرعاً.</a:t>
            </a:r>
            <a:endParaRPr lang="en-US" sz="2800" b="1" dirty="0">
              <a:solidFill>
                <a:schemeClr val="bg1"/>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2/ أن تكون المنفعة المعقود عليها مباحة شرعاً.</a:t>
            </a:r>
            <a:endParaRPr lang="en-US" sz="2800" b="1" dirty="0">
              <a:solidFill>
                <a:schemeClr val="bg1"/>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3/ أن يكون المقود عليه مملوكاً للمؤجر حتى يستطيع نقل منافعه إلى المستأجر.</a:t>
            </a:r>
            <a:endParaRPr lang="en-US" sz="2800" b="1" dirty="0">
              <a:solidFill>
                <a:schemeClr val="bg1"/>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4/ أن تكون المنفعة المعقود عليها معلومة علماً يمنع الجهالة والمنازعة.</a:t>
            </a:r>
            <a:endParaRPr lang="en-US" sz="2800" b="1" dirty="0">
              <a:solidFill>
                <a:schemeClr val="bg1"/>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5/ أن تكون الإجارة مالاً متقوماً محدداً ومعلوماً.</a:t>
            </a:r>
            <a:endParaRPr lang="en-US" sz="2800" b="1" dirty="0">
              <a:solidFill>
                <a:schemeClr val="bg1"/>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6/ أن يكون اجل عقد الإجارة محدداً ومعلوماً.</a:t>
            </a:r>
            <a:endParaRPr lang="en-US" sz="2800" b="1" dirty="0">
              <a:solidFill>
                <a:schemeClr val="bg1"/>
              </a:solidFill>
              <a:latin typeface="Arial" panose="020B0604020202020204" pitchFamily="34" charset="0"/>
              <a:ea typeface="Times New Roman" panose="02020603050405020304" pitchFamily="18" charset="0"/>
            </a:endParaRPr>
          </a:p>
          <a:p>
            <a:pPr indent="165100" algn="just" rtl="1">
              <a:lnSpc>
                <a:spcPct val="115000"/>
              </a:lnSpc>
            </a:pPr>
            <a:r>
              <a:rPr lang="ar-SA" sz="2800" dirty="0">
                <a:solidFill>
                  <a:schemeClr val="bg1"/>
                </a:solidFill>
                <a:latin typeface="Arial" panose="020B0604020202020204" pitchFamily="34" charset="0"/>
                <a:ea typeface="Times New Roman" panose="02020603050405020304" pitchFamily="18" charset="0"/>
              </a:rPr>
              <a:t>7/ أن يكون المعقود عليه خالياً من العيوب التي تخل بالانتفاع به في وقت إبرام العقد, وإذا حدث عيب خلال فترة الانتفاع على المؤجر إصلاحه أو فسخ العقد.</a:t>
            </a:r>
            <a:endParaRPr lang="en-US" sz="2800" b="1" dirty="0">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830447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900" y="323904"/>
            <a:ext cx="11430000" cy="6038576"/>
          </a:xfrm>
          <a:prstGeom prst="rect">
            <a:avLst/>
          </a:prstGeom>
        </p:spPr>
        <p:txBody>
          <a:bodyPr wrap="square">
            <a:spAutoFit/>
          </a:bodyPr>
          <a:lstStyle/>
          <a:p>
            <a:pPr algn="just" rtl="1">
              <a:lnSpc>
                <a:spcPct val="115000"/>
              </a:lnSpc>
            </a:pPr>
            <a:r>
              <a:rPr lang="ar-SA" sz="2800" b="1" dirty="0">
                <a:solidFill>
                  <a:schemeClr val="bg1"/>
                </a:solidFill>
                <a:latin typeface="Arial" panose="020B0604020202020204" pitchFamily="34" charset="0"/>
                <a:ea typeface="Times New Roman" panose="02020603050405020304" pitchFamily="18" charset="0"/>
              </a:rPr>
              <a:t>أنواع عقود الإجارة في التطبيقات المعاصرة</a:t>
            </a:r>
            <a:r>
              <a:rPr lang="ar-SA" sz="2800" b="1" dirty="0" smtClean="0">
                <a:solidFill>
                  <a:schemeClr val="bg1"/>
                </a:solidFill>
                <a:latin typeface="Arial" panose="020B0604020202020204" pitchFamily="34" charset="0"/>
                <a:ea typeface="Times New Roman" panose="02020603050405020304" pitchFamily="18" charset="0"/>
              </a:rPr>
              <a:t>:</a:t>
            </a:r>
            <a:endParaRPr lang="ar-JO" sz="2800" b="1" dirty="0" smtClean="0">
              <a:solidFill>
                <a:schemeClr val="bg1"/>
              </a:solidFill>
              <a:latin typeface="Arial" panose="020B0604020202020204" pitchFamily="34" charset="0"/>
              <a:ea typeface="Times New Roman" panose="02020603050405020304" pitchFamily="18" charset="0"/>
            </a:endParaRPr>
          </a:p>
          <a:p>
            <a:pPr algn="just" rtl="1">
              <a:lnSpc>
                <a:spcPct val="115000"/>
              </a:lnSpc>
            </a:pPr>
            <a:endParaRPr lang="en-US" sz="2800" b="1" dirty="0">
              <a:solidFill>
                <a:schemeClr val="bg1"/>
              </a:solidFill>
              <a:latin typeface="Arial" panose="020B0604020202020204" pitchFamily="34" charset="0"/>
              <a:ea typeface="Times New Roman" panose="02020603050405020304" pitchFamily="18" charset="0"/>
            </a:endParaRPr>
          </a:p>
          <a:p>
            <a:pPr algn="just" rtl="1">
              <a:lnSpc>
                <a:spcPct val="115000"/>
              </a:lnSpc>
            </a:pPr>
            <a:r>
              <a:rPr lang="ar-SA" sz="2800" b="1" dirty="0">
                <a:solidFill>
                  <a:srgbClr val="E36C0A"/>
                </a:solidFill>
                <a:latin typeface="Arial" panose="020B0604020202020204" pitchFamily="34" charset="0"/>
                <a:ea typeface="Times New Roman" panose="02020603050405020304" pitchFamily="18" charset="0"/>
              </a:rPr>
              <a:t>1/ عقود الإجارة التشغيلية:</a:t>
            </a:r>
            <a:r>
              <a:rPr lang="ar-SA" sz="2800" dirty="0">
                <a:solidFill>
                  <a:srgbClr val="000000"/>
                </a:solidFill>
                <a:latin typeface="Arial" panose="020B0604020202020204" pitchFamily="34" charset="0"/>
                <a:ea typeface="Times New Roman" panose="02020603050405020304" pitchFamily="18" charset="0"/>
              </a:rPr>
              <a:t> عقود تأجير منافع مباحة شرعاً ومعلومة بعوض معين إلى اجل معين دون وعد بالتمليك, وهي الشائعة حالياً مثل عقود تأجير العقارات والسيارات والطائرات...، ولها تسميات مختلفة منها: التأجير التمويلي.</a:t>
            </a:r>
            <a:endParaRPr lang="en-US" sz="2800" dirty="0">
              <a:solidFill>
                <a:srgbClr val="000000"/>
              </a:solidFill>
              <a:latin typeface="Arial" panose="020B0604020202020204" pitchFamily="34" charset="0"/>
              <a:ea typeface="Times New Roman" panose="02020603050405020304" pitchFamily="18" charset="0"/>
            </a:endParaRPr>
          </a:p>
          <a:p>
            <a:pPr algn="just" rtl="1">
              <a:lnSpc>
                <a:spcPct val="115000"/>
              </a:lnSpc>
            </a:pPr>
            <a:r>
              <a:rPr lang="ar-SA" sz="2800" b="1" dirty="0">
                <a:solidFill>
                  <a:srgbClr val="E36C0A"/>
                </a:solidFill>
                <a:latin typeface="Arial" panose="020B0604020202020204" pitchFamily="34" charset="0"/>
                <a:ea typeface="Times New Roman" panose="02020603050405020304" pitchFamily="18" charset="0"/>
              </a:rPr>
              <a:t>2/ عقود الإجارة المنتهية بالتمليك:</a:t>
            </a:r>
            <a:r>
              <a:rPr lang="ar-SA" sz="2800" dirty="0">
                <a:solidFill>
                  <a:srgbClr val="000000"/>
                </a:solidFill>
                <a:latin typeface="Arial" panose="020B0604020202020204" pitchFamily="34" charset="0"/>
                <a:ea typeface="Times New Roman" panose="02020603050405020304" pitchFamily="18" charset="0"/>
              </a:rPr>
              <a:t> نفس عقود الإجارة التشغيلية ولكن بشرط الوعد بالتمليك, فينتهي عقد الإجارة بتملك العين إلى المستأجر إذا تراضى الطرفان على ذلك, ويكون هذا الوعد ملزماً أو غير ملزم، </a:t>
            </a:r>
            <a:r>
              <a:rPr lang="ar-SA" sz="2800" b="1" dirty="0">
                <a:solidFill>
                  <a:srgbClr val="000000"/>
                </a:solidFill>
                <a:latin typeface="Arial" panose="020B0604020202020204" pitchFamily="34" charset="0"/>
                <a:ea typeface="Times New Roman" panose="02020603050405020304" pitchFamily="18" charset="0"/>
              </a:rPr>
              <a:t>وقد يكون التمليك كالآتي:</a:t>
            </a:r>
            <a:endParaRPr lang="en-US" sz="2800" dirty="0">
              <a:solidFill>
                <a:srgbClr val="00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a:solidFill>
                  <a:srgbClr val="000000"/>
                </a:solidFill>
                <a:latin typeface="Arial" panose="020B0604020202020204" pitchFamily="34" charset="0"/>
                <a:ea typeface="Times New Roman" panose="02020603050405020304" pitchFamily="18" charset="0"/>
              </a:rPr>
              <a:t>إجارة منتهية بالتمليك عن طريق الهبة من المؤجر إلى المستأجر.</a:t>
            </a:r>
            <a:endParaRPr lang="en-US" sz="2800" dirty="0">
              <a:solidFill>
                <a:srgbClr val="00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a:solidFill>
                  <a:srgbClr val="000000"/>
                </a:solidFill>
                <a:latin typeface="Arial" panose="020B0604020202020204" pitchFamily="34" charset="0"/>
                <a:ea typeface="Times New Roman" panose="02020603050405020304" pitchFamily="18" charset="0"/>
              </a:rPr>
              <a:t>إجارة منتهية بالتمليك عن طريق البيع بثمن يحدد في نهاية أجل عقد الإجارة.</a:t>
            </a:r>
            <a:endParaRPr lang="en-US" sz="2800" dirty="0">
              <a:solidFill>
                <a:srgbClr val="00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a:solidFill>
                  <a:srgbClr val="000000"/>
                </a:solidFill>
                <a:latin typeface="Arial" panose="020B0604020202020204" pitchFamily="34" charset="0"/>
                <a:ea typeface="Times New Roman" panose="02020603050405020304" pitchFamily="18" charset="0"/>
              </a:rPr>
              <a:t>إجارة منتهية بالتمليك عن طريق البيع قبل انتهاء مدة عقد الإجارة بثمن يعادل باقي أقساط الإجارة.</a:t>
            </a:r>
            <a:endParaRPr lang="en-US" sz="2800" dirty="0">
              <a:solidFill>
                <a:srgbClr val="00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a:solidFill>
                  <a:srgbClr val="000000"/>
                </a:solidFill>
                <a:latin typeface="Arial" panose="020B0604020202020204" pitchFamily="34" charset="0"/>
                <a:ea typeface="Times New Roman" panose="02020603050405020304" pitchFamily="18" charset="0"/>
              </a:rPr>
              <a:t>إجارة منتهية بالتمليك عن طريق البيع التأجيري.</a:t>
            </a:r>
            <a:endParaRPr lang="en-US" sz="28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685424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545490"/>
            <a:ext cx="11963400" cy="5047536"/>
          </a:xfrm>
          <a:prstGeom prst="rect">
            <a:avLst/>
          </a:prstGeom>
        </p:spPr>
        <p:txBody>
          <a:bodyPr wrap="square">
            <a:spAutoFit/>
          </a:bodyPr>
          <a:lstStyle/>
          <a:p>
            <a:pPr algn="just" rtl="1">
              <a:lnSpc>
                <a:spcPct val="115000"/>
              </a:lnSpc>
            </a:pPr>
            <a:r>
              <a:rPr lang="ar-SA" sz="2800" b="1" dirty="0">
                <a:solidFill>
                  <a:srgbClr val="FF0000"/>
                </a:solidFill>
                <a:latin typeface="Arial" panose="020B0604020202020204" pitchFamily="34" charset="0"/>
                <a:ea typeface="Times New Roman" panose="02020603050405020304" pitchFamily="18" charset="0"/>
              </a:rPr>
              <a:t>أركان عقد الإجارة وشروطه</a:t>
            </a:r>
            <a:r>
              <a:rPr lang="ar-SA" sz="2800" b="1" dirty="0" smtClean="0">
                <a:solidFill>
                  <a:srgbClr val="FF0000"/>
                </a:solidFill>
                <a:latin typeface="Arial" panose="020B0604020202020204" pitchFamily="34" charset="0"/>
                <a:ea typeface="Times New Roman" panose="02020603050405020304" pitchFamily="18" charset="0"/>
              </a:rPr>
              <a:t>:</a:t>
            </a:r>
            <a:endParaRPr lang="ar-JO" sz="2800" b="1" dirty="0" smtClean="0">
              <a:solidFill>
                <a:srgbClr val="FF0000"/>
              </a:solidFill>
              <a:latin typeface="Arial" panose="020B0604020202020204" pitchFamily="34" charset="0"/>
              <a:ea typeface="Times New Roman" panose="02020603050405020304" pitchFamily="18" charset="0"/>
            </a:endParaRPr>
          </a:p>
          <a:p>
            <a:pPr algn="just" rtl="1">
              <a:lnSpc>
                <a:spcPct val="115000"/>
              </a:lnSpc>
            </a:pPr>
            <a:endParaRPr lang="en-US" sz="2800" b="1" dirty="0">
              <a:solidFill>
                <a:srgbClr val="FF0000"/>
              </a:solidFill>
              <a:latin typeface="Arial" panose="020B0604020202020204" pitchFamily="34" charset="0"/>
              <a:ea typeface="Times New Roman" panose="02020603050405020304" pitchFamily="18" charset="0"/>
            </a:endParaRPr>
          </a:p>
          <a:p>
            <a:pPr algn="just" rtl="1">
              <a:lnSpc>
                <a:spcPct val="115000"/>
              </a:lnSpc>
            </a:pPr>
            <a:r>
              <a:rPr lang="ar-SA" sz="2800" b="1" dirty="0">
                <a:solidFill>
                  <a:srgbClr val="E36C0A"/>
                </a:solidFill>
                <a:latin typeface="Arial" panose="020B0604020202020204" pitchFamily="34" charset="0"/>
                <a:ea typeface="Times New Roman" panose="02020603050405020304" pitchFamily="18" charset="0"/>
              </a:rPr>
              <a:t>1/ المتعاقدان: </a:t>
            </a:r>
            <a:r>
              <a:rPr lang="ar-SA" sz="2800" dirty="0">
                <a:solidFill>
                  <a:srgbClr val="000000"/>
                </a:solidFill>
                <a:latin typeface="Arial" panose="020B0604020202020204" pitchFamily="34" charset="0"/>
                <a:ea typeface="Times New Roman" panose="02020603050405020304" pitchFamily="18" charset="0"/>
              </a:rPr>
              <a:t>(</a:t>
            </a:r>
            <a:r>
              <a:rPr lang="ar-SA" sz="2800" b="1" dirty="0">
                <a:solidFill>
                  <a:srgbClr val="000000"/>
                </a:solidFill>
                <a:latin typeface="Arial" panose="020B0604020202020204" pitchFamily="34" charset="0"/>
                <a:ea typeface="Times New Roman" panose="02020603050405020304" pitchFamily="18" charset="0"/>
              </a:rPr>
              <a:t>المؤجر:</a:t>
            </a:r>
            <a:r>
              <a:rPr lang="ar-SA" sz="2800" dirty="0">
                <a:solidFill>
                  <a:srgbClr val="000000"/>
                </a:solidFill>
                <a:latin typeface="Arial" panose="020B0604020202020204" pitchFamily="34" charset="0"/>
                <a:ea typeface="Times New Roman" panose="02020603050405020304" pitchFamily="18" charset="0"/>
              </a:rPr>
              <a:t> المالك الذي يؤجر العين موضوع الانتفاع، </a:t>
            </a:r>
            <a:r>
              <a:rPr lang="ar-SA" sz="2800" b="1" dirty="0">
                <a:solidFill>
                  <a:srgbClr val="000000"/>
                </a:solidFill>
                <a:latin typeface="Arial" panose="020B0604020202020204" pitchFamily="34" charset="0"/>
                <a:ea typeface="Times New Roman" panose="02020603050405020304" pitchFamily="18" charset="0"/>
              </a:rPr>
              <a:t>المستأجر:</a:t>
            </a:r>
            <a:r>
              <a:rPr lang="ar-SA" sz="2800" dirty="0">
                <a:solidFill>
                  <a:srgbClr val="000000"/>
                </a:solidFill>
                <a:latin typeface="Arial" panose="020B0604020202020204" pitchFamily="34" charset="0"/>
                <a:ea typeface="Times New Roman" panose="02020603050405020304" pitchFamily="18" charset="0"/>
              </a:rPr>
              <a:t> المنتفع بالعين مقابل عوض).</a:t>
            </a:r>
            <a:endParaRPr lang="en-US" sz="2800" dirty="0">
              <a:solidFill>
                <a:srgbClr val="000000"/>
              </a:solidFill>
              <a:latin typeface="Arial" panose="020B0604020202020204" pitchFamily="34" charset="0"/>
              <a:ea typeface="Times New Roman" panose="02020603050405020304" pitchFamily="18" charset="0"/>
            </a:endParaRPr>
          </a:p>
          <a:p>
            <a:pPr algn="just" rtl="1">
              <a:lnSpc>
                <a:spcPct val="115000"/>
              </a:lnSpc>
            </a:pPr>
            <a:r>
              <a:rPr lang="ar-SA" sz="2800" b="1" dirty="0">
                <a:solidFill>
                  <a:srgbClr val="E36C0A"/>
                </a:solidFill>
                <a:latin typeface="Arial" panose="020B0604020202020204" pitchFamily="34" charset="0"/>
                <a:ea typeface="Times New Roman" panose="02020603050405020304" pitchFamily="18" charset="0"/>
              </a:rPr>
              <a:t>2/ المنفعة:</a:t>
            </a:r>
            <a:r>
              <a:rPr lang="ar-SA" sz="2800" dirty="0">
                <a:solidFill>
                  <a:srgbClr val="000000"/>
                </a:solidFill>
                <a:latin typeface="Arial" panose="020B0604020202020204" pitchFamily="34" charset="0"/>
                <a:ea typeface="Times New Roman" panose="02020603050405020304" pitchFamily="18" charset="0"/>
              </a:rPr>
              <a:t> </a:t>
            </a:r>
            <a:r>
              <a:rPr lang="ar-SA" sz="2800" b="1" dirty="0">
                <a:solidFill>
                  <a:srgbClr val="000000"/>
                </a:solidFill>
                <a:latin typeface="Arial" panose="020B0604020202020204" pitchFamily="34" charset="0"/>
                <a:ea typeface="Times New Roman" panose="02020603050405020304" pitchFamily="18" charset="0"/>
              </a:rPr>
              <a:t>موضوع العقد</a:t>
            </a:r>
            <a:r>
              <a:rPr lang="ar-SA" sz="2800" dirty="0">
                <a:solidFill>
                  <a:srgbClr val="000000"/>
                </a:solidFill>
                <a:latin typeface="Arial" panose="020B0604020202020204" pitchFamily="34" charset="0"/>
                <a:ea typeface="Times New Roman" panose="02020603050405020304" pitchFamily="18" charset="0"/>
              </a:rPr>
              <a:t> سواء كانت منفعة الأعيان أو الأبدان حسب الأحوال, (مشروعة مباحة ومحددة ومعلومة).</a:t>
            </a:r>
            <a:endParaRPr lang="en-US" sz="2800" dirty="0">
              <a:solidFill>
                <a:srgbClr val="000000"/>
              </a:solidFill>
              <a:latin typeface="Arial" panose="020B0604020202020204" pitchFamily="34" charset="0"/>
              <a:ea typeface="Times New Roman" panose="02020603050405020304" pitchFamily="18" charset="0"/>
            </a:endParaRPr>
          </a:p>
          <a:p>
            <a:pPr algn="just" rtl="1">
              <a:lnSpc>
                <a:spcPct val="115000"/>
              </a:lnSpc>
            </a:pPr>
            <a:r>
              <a:rPr lang="ar-SA" sz="2800" b="1" dirty="0">
                <a:solidFill>
                  <a:srgbClr val="E36C0A"/>
                </a:solidFill>
                <a:latin typeface="Arial" panose="020B0604020202020204" pitchFamily="34" charset="0"/>
                <a:ea typeface="Times New Roman" panose="02020603050405020304" pitchFamily="18" charset="0"/>
              </a:rPr>
              <a:t>3/ قيمة العقد: </a:t>
            </a:r>
            <a:r>
              <a:rPr lang="ar-SA" sz="2800" b="1" dirty="0">
                <a:solidFill>
                  <a:srgbClr val="000000"/>
                </a:solidFill>
                <a:latin typeface="Arial" panose="020B0604020202020204" pitchFamily="34" charset="0"/>
                <a:ea typeface="Times New Roman" panose="02020603050405020304" pitchFamily="18" charset="0"/>
              </a:rPr>
              <a:t>العوض أو الأجرة</a:t>
            </a:r>
            <a:r>
              <a:rPr lang="ar-SA" sz="2800" dirty="0">
                <a:solidFill>
                  <a:srgbClr val="000000"/>
                </a:solidFill>
                <a:latin typeface="Arial" panose="020B0604020202020204" pitchFamily="34" charset="0"/>
                <a:ea typeface="Times New Roman" panose="02020603050405020304" pitchFamily="18" charset="0"/>
              </a:rPr>
              <a:t> التي يدفعها المستأجر مقابل المنفعة التي سوف يحصل عليها (</a:t>
            </a:r>
            <a:r>
              <a:rPr lang="ar-SA" sz="2800" b="1" dirty="0">
                <a:solidFill>
                  <a:srgbClr val="000000"/>
                </a:solidFill>
                <a:latin typeface="Arial" panose="020B0604020202020204" pitchFamily="34" charset="0"/>
                <a:ea typeface="Times New Roman" panose="02020603050405020304" pitchFamily="18" charset="0"/>
              </a:rPr>
              <a:t>محدد ومعلومة</a:t>
            </a:r>
            <a:r>
              <a:rPr lang="ar-SA" sz="2800" dirty="0">
                <a:solidFill>
                  <a:srgbClr val="000000"/>
                </a:solidFill>
                <a:latin typeface="Arial" panose="020B0604020202020204" pitchFamily="34" charset="0"/>
                <a:ea typeface="Times New Roman" panose="02020603050405020304" pitchFamily="18" charset="0"/>
              </a:rPr>
              <a:t>).</a:t>
            </a:r>
            <a:endParaRPr lang="en-US" sz="2800" dirty="0">
              <a:solidFill>
                <a:srgbClr val="000000"/>
              </a:solidFill>
              <a:latin typeface="Arial" panose="020B0604020202020204" pitchFamily="34" charset="0"/>
              <a:ea typeface="Times New Roman" panose="02020603050405020304" pitchFamily="18" charset="0"/>
            </a:endParaRPr>
          </a:p>
          <a:p>
            <a:pPr algn="just" rtl="1">
              <a:lnSpc>
                <a:spcPct val="115000"/>
              </a:lnSpc>
            </a:pPr>
            <a:r>
              <a:rPr lang="ar-SA" sz="2800" b="1" dirty="0">
                <a:solidFill>
                  <a:srgbClr val="E36C0A"/>
                </a:solidFill>
                <a:latin typeface="Arial" panose="020B0604020202020204" pitchFamily="34" charset="0"/>
                <a:ea typeface="Times New Roman" panose="02020603050405020304" pitchFamily="18" charset="0"/>
              </a:rPr>
              <a:t>4/ صيغة العقد:</a:t>
            </a:r>
            <a:r>
              <a:rPr lang="ar-SA" sz="2800" dirty="0">
                <a:solidFill>
                  <a:srgbClr val="000000"/>
                </a:solidFill>
                <a:latin typeface="Arial" panose="020B0604020202020204" pitchFamily="34" charset="0"/>
                <a:ea typeface="Times New Roman" panose="02020603050405020304" pitchFamily="18" charset="0"/>
              </a:rPr>
              <a:t> </a:t>
            </a:r>
            <a:r>
              <a:rPr lang="ar-SA" sz="2800" b="1" dirty="0">
                <a:solidFill>
                  <a:srgbClr val="000000"/>
                </a:solidFill>
                <a:latin typeface="Arial" panose="020B0604020202020204" pitchFamily="34" charset="0"/>
                <a:ea typeface="Times New Roman" panose="02020603050405020304" pitchFamily="18" charset="0"/>
              </a:rPr>
              <a:t>ما يرد من نصوص في العقد تظهر إرادة الطرفين في عملية الإجارة</a:t>
            </a:r>
            <a:r>
              <a:rPr lang="ar-SA" sz="2800" dirty="0">
                <a:solidFill>
                  <a:srgbClr val="000000"/>
                </a:solidFill>
                <a:latin typeface="Arial" panose="020B0604020202020204" pitchFamily="34" charset="0"/>
                <a:ea typeface="Times New Roman" panose="02020603050405020304" pitchFamily="18" charset="0"/>
              </a:rPr>
              <a:t> فعلى سبيل المثال يقول المستأجر: أجر لي هذا... فيقول المؤجر: قبلت ذلك... أو أجرتك إياه.</a:t>
            </a:r>
            <a:endParaRPr lang="en-US" sz="28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501298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600" y="476164"/>
            <a:ext cx="11874500" cy="5140959"/>
          </a:xfrm>
          <a:prstGeom prst="rect">
            <a:avLst/>
          </a:prstGeom>
        </p:spPr>
        <p:txBody>
          <a:bodyPr wrap="square">
            <a:spAutoFit/>
          </a:bodyPr>
          <a:lstStyle/>
          <a:p>
            <a:pPr algn="just" rtl="1">
              <a:lnSpc>
                <a:spcPct val="115000"/>
              </a:lnSpc>
            </a:pPr>
            <a:r>
              <a:rPr lang="ar-SA" sz="3200" b="1" dirty="0">
                <a:solidFill>
                  <a:srgbClr val="FF0000"/>
                </a:solidFill>
                <a:latin typeface="Arial" panose="020B0604020202020204" pitchFamily="34" charset="0"/>
                <a:ea typeface="Times New Roman" panose="02020603050405020304" pitchFamily="18" charset="0"/>
              </a:rPr>
              <a:t>عقد بيع المشاركة: </a:t>
            </a:r>
            <a:endParaRPr lang="en-US" sz="3200" b="1" dirty="0">
              <a:solidFill>
                <a:srgbClr val="FF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a:solidFill>
                  <a:srgbClr val="000000"/>
                </a:solidFill>
                <a:latin typeface="Arial" panose="020B0604020202020204" pitchFamily="34" charset="0"/>
                <a:ea typeface="Times New Roman" panose="02020603050405020304" pitchFamily="18" charset="0"/>
              </a:rPr>
              <a:t>المشاركة المتناقصة التي تتكون من عقدي المشاركة والإجارة هي البديل الأكثر جاذبية، ففي المشاركة المتناقصة تتناقص حصة الممول في الأصول تدريجياً وفي المقابل تزداد حصة العميل تصاعدياً.</a:t>
            </a:r>
            <a:endParaRPr lang="en-US" sz="3200" dirty="0">
              <a:solidFill>
                <a:srgbClr val="00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a:solidFill>
                  <a:srgbClr val="000000"/>
                </a:solidFill>
                <a:latin typeface="Arial" panose="020B0604020202020204" pitchFamily="34" charset="0"/>
                <a:ea typeface="Times New Roman" panose="02020603050405020304" pitchFamily="18" charset="0"/>
              </a:rPr>
              <a:t>تظهر عملية الاشتقاق الرياضي أن صيغة المشاركة المتناقصة الرياضية مشابهة للصيغة المستخدمة في القروض التقليدية لكنه في صيغة المشاركة المتناقصة يمكن استبدال الفائدة بمعدل سعر الإيجار.</a:t>
            </a:r>
            <a:endParaRPr lang="en-US" sz="3200" dirty="0">
              <a:solidFill>
                <a:srgbClr val="000000"/>
              </a:solidFill>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3200" dirty="0">
                <a:solidFill>
                  <a:srgbClr val="000000"/>
                </a:solidFill>
                <a:latin typeface="Arial" panose="020B0604020202020204" pitchFamily="34" charset="0"/>
                <a:ea typeface="Times New Roman" panose="02020603050405020304" pitchFamily="18" charset="0"/>
              </a:rPr>
              <a:t>في صيغة المشاركة المتناقصة لا يتجاوز الرصيد المتبقي على العميل في أي مرحلة السعر الأصلي للأصول. </a:t>
            </a:r>
            <a:endParaRPr lang="en-US" sz="32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166240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0100" y="514380"/>
            <a:ext cx="11163300" cy="5401479"/>
          </a:xfrm>
          <a:prstGeom prst="rect">
            <a:avLst/>
          </a:prstGeom>
        </p:spPr>
        <p:txBody>
          <a:bodyPr wrap="square">
            <a:spAutoFit/>
          </a:bodyPr>
          <a:lstStyle/>
          <a:p>
            <a:pPr algn="just" rtl="1">
              <a:lnSpc>
                <a:spcPct val="115000"/>
              </a:lnSpc>
            </a:pPr>
            <a:r>
              <a:rPr lang="ar-SA" sz="3600" b="1" u="sng" dirty="0" smtClean="0">
                <a:solidFill>
                  <a:srgbClr val="FF0000"/>
                </a:solidFill>
                <a:effectLst/>
                <a:latin typeface="Arial" panose="020B0604020202020204" pitchFamily="34" charset="0"/>
                <a:ea typeface="Times New Roman" panose="02020603050405020304" pitchFamily="18" charset="0"/>
              </a:rPr>
              <a:t>أهم متطلبات نجاح نشاط التوريق العقاري:</a:t>
            </a:r>
            <a:endParaRPr lang="en-US" sz="3600" b="1" u="sng"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إيجاد كيانات لتوريق الديون والتمويل العقاري ذات ملاءة إنتمائيه متميزة:</a:t>
            </a:r>
            <a:r>
              <a:rPr lang="ar-SA" sz="2400" dirty="0" smtClean="0">
                <a:solidFill>
                  <a:srgbClr val="000000"/>
                </a:solidFill>
                <a:effectLst/>
                <a:latin typeface="Arial" panose="020B0604020202020204" pitchFamily="34" charset="0"/>
                <a:ea typeface="Times New Roman" panose="02020603050405020304" pitchFamily="18" charset="0"/>
              </a:rPr>
              <a:t> حتى يمكنها أن تحصل على حق إصدار سندات تحت إشراف الهيئة العامة لسوق المال.</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تشجيع البنوك على القيام بدور صانع السوق للسندات:</a:t>
            </a:r>
            <a:r>
              <a:rPr lang="ar-SA" sz="2400" dirty="0" smtClean="0">
                <a:solidFill>
                  <a:srgbClr val="000000"/>
                </a:solidFill>
                <a:effectLst/>
                <a:latin typeface="Arial" panose="020B0604020202020204" pitchFamily="34" charset="0"/>
                <a:ea typeface="Times New Roman" panose="02020603050405020304" pitchFamily="18" charset="0"/>
              </a:rPr>
              <a:t> أسوة بما هو متبع في أسواق السندات الدولية وهو مايتطلب إجراء تعديل تشريعي لاستثناء المخزون من السندات المحتفظ بها بهدف الاتجار وصناعة السوق من الضرائب على عوائدها التي تعد أحد أسباب تراجع البنوك عن مزاولة هذا النشاط.</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إيجاد كيانات قادرة على تقييم الأصول العقارية:</a:t>
            </a:r>
            <a:r>
              <a:rPr lang="ar-SA" sz="2400" dirty="0" smtClean="0">
                <a:solidFill>
                  <a:srgbClr val="000000"/>
                </a:solidFill>
                <a:effectLst/>
                <a:latin typeface="Arial" panose="020B0604020202020204" pitchFamily="34" charset="0"/>
                <a:ea typeface="Times New Roman" panose="02020603050405020304" pitchFamily="18" charset="0"/>
              </a:rPr>
              <a:t> التي تمثل مديونيات بالبنوك التجارية والعقارية حيث يتطلب الأمر خبراء تقييم متميزين قد لا يتوافر عدد مناسب منهم بالسوق المحلي في الوقت الحالي.</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إيلاء مزيد من الاهتمام لدعم وتنظيم سوق الأوراق المالية:</a:t>
            </a:r>
            <a:r>
              <a:rPr lang="ar-SA" sz="2400" dirty="0" smtClean="0">
                <a:solidFill>
                  <a:srgbClr val="000000"/>
                </a:solidFill>
                <a:effectLst/>
                <a:latin typeface="Arial" panose="020B0604020202020204" pitchFamily="34" charset="0"/>
                <a:ea typeface="Times New Roman" panose="02020603050405020304" pitchFamily="18" charset="0"/>
              </a:rPr>
              <a:t> من خلال تطبيق القواعد الدولية للإدارة، والمعايير الدولية الخاصة بكل من التمويل والتقييم العقاري, فضلاً عن العمل بالقواعد اللازمة للإفصاح والشفافية وتفعيل آليات حماية السوق من المخاطر غير التجارية. </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تكوين مخصصات مناسبة لدى البنوك للقروض العقارية قبل عمليه إعادة بيع بعضها إلى شركات التوريق</a:t>
            </a:r>
            <a:r>
              <a:rPr lang="ar-SA" sz="2400" b="1" dirty="0" smtClean="0">
                <a:solidFill>
                  <a:srgbClr val="000000"/>
                </a:solidFill>
                <a:effectLst/>
                <a:latin typeface="Arial" panose="020B0604020202020204" pitchFamily="34" charset="0"/>
                <a:ea typeface="Times New Roman" panose="02020603050405020304" pitchFamily="18" charset="0"/>
              </a:rPr>
              <a:t>. </a:t>
            </a:r>
            <a:endParaRPr lang="en-US" sz="2400" dirty="0" smtClean="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124101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2300" y="402644"/>
            <a:ext cx="11137900" cy="5613845"/>
          </a:xfrm>
          <a:prstGeom prst="rect">
            <a:avLst/>
          </a:prstGeom>
        </p:spPr>
        <p:txBody>
          <a:bodyPr wrap="square">
            <a:spAutoFit/>
          </a:bodyPr>
          <a:lstStyle/>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إصدار السندات بقيمة متحفظة وبعائد مناسب:</a:t>
            </a:r>
            <a:r>
              <a:rPr lang="ar-SA" sz="2400" dirty="0" smtClean="0">
                <a:solidFill>
                  <a:srgbClr val="000000"/>
                </a:solidFill>
                <a:effectLst/>
                <a:latin typeface="Arial" panose="020B0604020202020204" pitchFamily="34" charset="0"/>
                <a:ea typeface="Times New Roman" panose="02020603050405020304" pitchFamily="18" charset="0"/>
              </a:rPr>
              <a:t> يمثل هذا عاملاً حاكماً لنجاح التجربة بالإضافة إلى الضمانات العقارية للأصول.</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إيجاد علاقة ارتباطيه بين ضخ الأموال الناتج عن عملية التوريق وإعادة استثمار الأموال في أنشطة عقاريه لتحقيق معدلات ربحيه أعلى</a:t>
            </a:r>
            <a:r>
              <a:rPr lang="ar-SA" sz="2400" b="1" dirty="0" smtClean="0">
                <a:solidFill>
                  <a:srgbClr val="000000"/>
                </a:solidFill>
                <a:effectLst/>
                <a:latin typeface="Arial" panose="020B0604020202020204" pitchFamily="34" charset="0"/>
                <a:ea typeface="Times New Roman" panose="02020603050405020304" pitchFamily="18" charset="0"/>
              </a:rPr>
              <a:t>.</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ضرورة بناء الإطار التنظيمي المؤسسي اللازم لنجاح عملية التوريق:</a:t>
            </a:r>
            <a:r>
              <a:rPr lang="ar-SA" sz="2400" b="1" dirty="0" smtClean="0">
                <a:solidFill>
                  <a:srgbClr val="000000"/>
                </a:solidFill>
                <a:effectLst/>
                <a:latin typeface="Arial" panose="020B0604020202020204" pitchFamily="34" charset="0"/>
                <a:ea typeface="Times New Roman" panose="02020603050405020304" pitchFamily="18" charset="0"/>
              </a:rPr>
              <a:t> </a:t>
            </a:r>
            <a:r>
              <a:rPr lang="ar-SA" sz="2400" dirty="0" smtClean="0">
                <a:solidFill>
                  <a:srgbClr val="000000"/>
                </a:solidFill>
                <a:effectLst/>
                <a:latin typeface="Arial" panose="020B0604020202020204" pitchFamily="34" charset="0"/>
                <a:ea typeface="Times New Roman" panose="02020603050405020304" pitchFamily="18" charset="0"/>
              </a:rPr>
              <a:t>من خلال منظومة متكاملة من المؤسسات مثل شركات الاستعلام عن العملاء ومؤسسات التصنيف الأنتمائي لقياس مخاطر الأوراق المالية وشركات الوكيل العقاري وشركات تأمين القروض العقارية وغيرها, مع إقرار آلية مناسبة لضمان دقه وسلامه حركة التعامل بين هذه الأطراف بما يحقق نجاح عملية التوريق.</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b="1" dirty="0" smtClean="0">
                <a:solidFill>
                  <a:srgbClr val="E36C0A"/>
                </a:solidFill>
                <a:effectLst/>
                <a:latin typeface="Arial" panose="020B0604020202020204" pitchFamily="34" charset="0"/>
                <a:ea typeface="Times New Roman" panose="02020603050405020304" pitchFamily="18" charset="0"/>
              </a:rPr>
              <a:t>هناك بعض الحقوق الناشئة عن اتفاقات التمويل العقاري لا يجيب أن تكون موضوعاً للحوالة إلى شركات التوريق:</a:t>
            </a:r>
            <a:r>
              <a:rPr lang="ar-SA" sz="2400" dirty="0" smtClean="0">
                <a:solidFill>
                  <a:srgbClr val="000000"/>
                </a:solidFill>
                <a:effectLst/>
                <a:latin typeface="Arial" panose="020B0604020202020204" pitchFamily="34" charset="0"/>
                <a:ea typeface="Times New Roman" panose="02020603050405020304" pitchFamily="18" charset="0"/>
              </a:rPr>
              <a:t> وهي الحقوق المشكوك في تحصيلها كلياً أو جزئياً أو التي توقف العميل عن سدادها وتلك المتنازع عليها قضائياً حتى لايصبح نظام التوريق وسيله للتخلص من الديون المتعثرة وهو مايعني نقل عبء مخاطر سداد هذه الديون لحاملي السندات مما يهدد نجاح نشاط التوريق في تنشيط الاستثمار العقاري وإيجاد سوق ثان لهذه الأوراق المالية.</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47981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6300" y="634972"/>
            <a:ext cx="10718800" cy="4552015"/>
          </a:xfrm>
          <a:prstGeom prst="rect">
            <a:avLst/>
          </a:prstGeom>
        </p:spPr>
        <p:txBody>
          <a:bodyPr wrap="square">
            <a:spAutoFit/>
          </a:bodyPr>
          <a:lstStyle/>
          <a:p>
            <a:pPr algn="just" rtl="1">
              <a:lnSpc>
                <a:spcPct val="115000"/>
              </a:lnSpc>
            </a:pPr>
            <a:r>
              <a:rPr lang="ar-SA" sz="2800" b="1" u="sng" dirty="0" smtClean="0">
                <a:solidFill>
                  <a:srgbClr val="FF0000"/>
                </a:solidFill>
                <a:effectLst/>
                <a:latin typeface="Arial" panose="020B0604020202020204" pitchFamily="34" charset="0"/>
                <a:ea typeface="Times New Roman" panose="02020603050405020304" pitchFamily="18" charset="0"/>
              </a:rPr>
              <a:t>إنشاء شركات التوريق:</a:t>
            </a:r>
            <a:endParaRPr lang="ar-JO" sz="2800" b="1" u="sng"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endParaRPr lang="en-US" sz="2800" b="1"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r>
              <a:rPr lang="ar-SA" sz="2800" dirty="0" smtClean="0">
                <a:solidFill>
                  <a:srgbClr val="000000"/>
                </a:solidFill>
                <a:effectLst/>
                <a:latin typeface="Arial" panose="020B0604020202020204" pitchFamily="34" charset="0"/>
                <a:ea typeface="Times New Roman" panose="02020603050405020304" pitchFamily="18" charset="0"/>
              </a:rPr>
              <a:t>يتم إنشاء شركات توريق عادة بقرار من هيئة سوق المال، وتقوم هذه الشركات بمزاولة نشاط إصدار سندات قابلة للتداول مقابل ما يحال إليها من محافظ الحقوق المالية والمستحقات آجلة الدفع والضمانات الملحقة بها، ويطلق على هذه الحقوق المحالة إلى شركات توريق "محافظ التوريق"، ويقتصر غرض هذه الشركات على نشاط التوريق، ولا يجوز أن يحال إليها أكثر من محفظة توريق واحدة، أو أن تقوم بأكثر من إصدار واحد للسندات إلا بتصريح من هيئة سوق المال، ويجوز لصناديق الاستثمار أن تزاول نشاط التوريق بشرط الحصول على ترخيص بذلك من الهيئة العامة لسوق المال. </a:t>
            </a:r>
            <a:endParaRPr lang="en-US" sz="2800" dirty="0" smtClean="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442948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900" y="468241"/>
            <a:ext cx="11366500" cy="5684633"/>
          </a:xfrm>
          <a:prstGeom prst="rect">
            <a:avLst/>
          </a:prstGeom>
        </p:spPr>
        <p:txBody>
          <a:bodyPr wrap="square">
            <a:spAutoFit/>
          </a:bodyPr>
          <a:lstStyle/>
          <a:p>
            <a:pPr algn="ctr" rtl="1">
              <a:lnSpc>
                <a:spcPct val="115000"/>
              </a:lnSpc>
            </a:pPr>
            <a:r>
              <a:rPr lang="ar-SA" sz="3600" b="1" u="sng" dirty="0" smtClean="0">
                <a:solidFill>
                  <a:srgbClr val="FF0000"/>
                </a:solidFill>
                <a:latin typeface="Arial" panose="020B0604020202020204" pitchFamily="34" charset="0"/>
                <a:ea typeface="Times New Roman" panose="02020603050405020304" pitchFamily="18" charset="0"/>
              </a:rPr>
              <a:t>ضمانات عملية التوريق:</a:t>
            </a:r>
            <a:endParaRPr lang="en-US" sz="3600" b="1" u="sng" dirty="0" smtClean="0">
              <a:solidFill>
                <a:srgbClr val="FF0000"/>
              </a:solidFill>
              <a:latin typeface="Arial" panose="020B0604020202020204" pitchFamily="34" charset="0"/>
              <a:ea typeface="Times New Roman" panose="02020603050405020304" pitchFamily="18" charset="0"/>
            </a:endParaRPr>
          </a:p>
          <a:p>
            <a:pPr indent="165100" algn="just" rtl="1">
              <a:lnSpc>
                <a:spcPct val="115000"/>
              </a:lnSpc>
            </a:pPr>
            <a:r>
              <a:rPr lang="ar-SA" sz="2800" b="1" dirty="0" smtClean="0">
                <a:solidFill>
                  <a:srgbClr val="E36C0A"/>
                </a:solidFill>
                <a:effectLst/>
                <a:latin typeface="Arial" panose="020B0604020202020204" pitchFamily="34" charset="0"/>
                <a:ea typeface="Times New Roman" panose="02020603050405020304" pitchFamily="18" charset="0"/>
              </a:rPr>
              <a:t>1/ ضمانات في مرحلة التمويل: </a:t>
            </a:r>
            <a:endParaRPr lang="ar-JO" sz="2800" b="1" dirty="0" smtClean="0">
              <a:solidFill>
                <a:srgbClr val="E36C0A"/>
              </a:solidFill>
              <a:effectLst/>
              <a:latin typeface="Arial" panose="020B0604020202020204" pitchFamily="34" charset="0"/>
              <a:ea typeface="Times New Roman" panose="02020603050405020304" pitchFamily="18" charset="0"/>
            </a:endParaRPr>
          </a:p>
          <a:p>
            <a:pPr indent="165100" algn="just" rtl="1">
              <a:lnSpc>
                <a:spcPct val="115000"/>
              </a:lnSpc>
            </a:pPr>
            <a:endParaRPr lang="en-US" sz="2800" b="1" dirty="0" smtClean="0">
              <a:solidFill>
                <a:srgbClr val="E36C0A"/>
              </a:solidFill>
              <a:effectLst/>
              <a:latin typeface="Arial" panose="020B0604020202020204" pitchFamily="34" charset="0"/>
              <a:ea typeface="Times New Roman" panose="02020603050405020304" pitchFamily="18" charset="0"/>
            </a:endParaRPr>
          </a:p>
          <a:p>
            <a:pPr algn="just" rtl="1">
              <a:lnSpc>
                <a:spcPct val="115000"/>
              </a:lnSpc>
            </a:pPr>
            <a:r>
              <a:rPr lang="ar-SA" sz="2800" dirty="0" smtClean="0">
                <a:solidFill>
                  <a:srgbClr val="000000"/>
                </a:solidFill>
                <a:effectLst/>
                <a:latin typeface="Arial" panose="020B0604020202020204" pitchFamily="34" charset="0"/>
                <a:ea typeface="Times New Roman" panose="02020603050405020304" pitchFamily="18" charset="0"/>
              </a:rPr>
              <a:t>تشترط قوانين التمويل العقاري عادة ألا يزيد التمويل عن نسبة معينة من قيمة العقار مع رهن العقار محل التمويل لصالح الممول، مثلاً 80%، 90%، وليس 100% إلا في حالات استثنائية، كما يجوز قبول ضمانات أخرى(أراضي، عقارات في مكان آخر...) ويتم تقييم العقار محل التمويل بواسطة خبير تثمين عقاري مستقل ومرخص له بمزاولة المهنة، ويتم تثمين العقار طبقاً للمعايير الدولية المتعارف عليها والمعتمدة من هيئة التمويل العقاري، كما لا يجوز للبنك أو شركة التمويل العقاري توفير تمويل بما يجاوز نسبة معينة من رأسمالها لمستثمر واحد أو لزوجته وأقاربه، كما تشمل تلك الضمانات إقرار عدد من الإجراءات للتنفيذ السريع على الضمانات عند التوقف عن الدفع، فضلاً عن التأمين على حياة المقترض، والتأمين ضد العجز الكلي أو الجزئي.</a:t>
            </a:r>
            <a:endParaRPr lang="en-US" sz="28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129668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0400" y="618544"/>
            <a:ext cx="11176000" cy="5613845"/>
          </a:xfrm>
          <a:prstGeom prst="rect">
            <a:avLst/>
          </a:prstGeom>
        </p:spPr>
        <p:txBody>
          <a:bodyPr wrap="square">
            <a:spAutoFit/>
          </a:bodyPr>
          <a:lstStyle/>
          <a:p>
            <a:pPr indent="165100" algn="just" rtl="1">
              <a:lnSpc>
                <a:spcPct val="115000"/>
              </a:lnSpc>
            </a:pPr>
            <a:r>
              <a:rPr lang="ar-JO" sz="2400" b="1" dirty="0" smtClean="0">
                <a:solidFill>
                  <a:srgbClr val="FF0000"/>
                </a:solidFill>
                <a:effectLst/>
                <a:latin typeface="Arial" panose="020B0604020202020204" pitchFamily="34" charset="0"/>
                <a:ea typeface="Times New Roman" panose="02020603050405020304" pitchFamily="18" charset="0"/>
              </a:rPr>
              <a:t>2</a:t>
            </a:r>
            <a:r>
              <a:rPr lang="ar-SA" sz="2400" b="1" dirty="0" smtClean="0">
                <a:solidFill>
                  <a:srgbClr val="FF0000"/>
                </a:solidFill>
                <a:effectLst/>
                <a:latin typeface="Arial" panose="020B0604020202020204" pitchFamily="34" charset="0"/>
                <a:ea typeface="Times New Roman" panose="02020603050405020304" pitchFamily="18" charset="0"/>
              </a:rPr>
              <a:t>/ ضمانات في مرحلة التوريق:</a:t>
            </a:r>
            <a:endParaRPr lang="en-US" sz="2400" b="1"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r>
              <a:rPr lang="ar-SA" sz="2400" dirty="0" smtClean="0">
                <a:solidFill>
                  <a:srgbClr val="000000"/>
                </a:solidFill>
                <a:effectLst/>
                <a:latin typeface="Arial" panose="020B0604020202020204" pitchFamily="34" charset="0"/>
                <a:ea typeface="Times New Roman" panose="02020603050405020304" pitchFamily="18" charset="0"/>
              </a:rPr>
              <a:t>تنتقل كل الضمانات في مرحلة ما قبل التوريق إلى حملة السندات وتصدر السندات عادة بنسبة أقل من 100 % من قيمة الحقوق المحالة من شركة التمويل العقاري إلى شركة التوريق، بالإضافة لرقابة هيئة سوق المال لأمناء المحافظ وإجراء عملية تصنيف ائتماني للسند بصورة مستمرة. </a:t>
            </a:r>
            <a:endParaRPr lang="ar-JO" sz="24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endParaRPr lang="en-US" sz="24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FF0000"/>
                </a:solidFill>
                <a:effectLst/>
                <a:latin typeface="Arial" panose="020B0604020202020204" pitchFamily="34" charset="0"/>
                <a:ea typeface="Times New Roman" panose="02020603050405020304" pitchFamily="18" charset="0"/>
              </a:rPr>
              <a:t>آليات التعامل مع شركات التوريق:</a:t>
            </a:r>
            <a:endParaRPr lang="en-US" sz="2400" b="1"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تقوم الهيئة العامة لسوق المال بإعداد نموذج للاتفاق بين شركة التوريق "المحال إليها" والعميل "المحيل" يتم بموجبه حوالة محفظة التوريق إلى شركة التوريق من البنك أو شركة التمويل العقاري ويجب أن ينص نموذج الاتفاق على أن الحوالة نهائية وغير معلقة على شرط وناقلة لجميع حقوق والتزامات المحيل، ولا يكون المحيل مسئولاً عن سداد أي من الحقوق المحالة بعد إتمام الحوالة إلى شركة التوريق وإخطار الهيئة بذلك. </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ويجوز لطرفي الاتفاق "المحيل" و"المحال إليها" أن يتفقا على أن يتولى المحيل تحصيل الحقوق التي تتضمنها المحفظة المحالة ومباشرة حقوق شركة التوريق في مواجهة المدنيين لحساب الشركة وذلك بصفته وكيلاً عنها مقابل أتعاب تحصيل يتفق عليها بين الطرفين. </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535614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800" y="642490"/>
            <a:ext cx="11557000" cy="4789003"/>
          </a:xfrm>
          <a:prstGeom prst="rect">
            <a:avLst/>
          </a:prstGeom>
        </p:spPr>
        <p:txBody>
          <a:bodyPr wrap="square">
            <a:spAutoFit/>
          </a:bodyPr>
          <a:lstStyle/>
          <a:p>
            <a:pPr algn="just" rtl="1">
              <a:lnSpc>
                <a:spcPct val="115000"/>
              </a:lnSpc>
            </a:pPr>
            <a:r>
              <a:rPr lang="ar-SA" sz="2800" b="1" dirty="0" smtClean="0">
                <a:solidFill>
                  <a:srgbClr val="FF0000"/>
                </a:solidFill>
                <a:effectLst/>
                <a:latin typeface="Arial" panose="020B0604020202020204" pitchFamily="34" charset="0"/>
                <a:ea typeface="Times New Roman" panose="02020603050405020304" pitchFamily="18" charset="0"/>
              </a:rPr>
              <a:t>إصدار السندات:</a:t>
            </a:r>
            <a:endParaRPr lang="ar-JO" sz="2800" b="1" dirty="0" smtClean="0">
              <a:solidFill>
                <a:srgbClr val="FF0000"/>
              </a:solidFill>
              <a:effectLst/>
              <a:latin typeface="Arial" panose="020B0604020202020204" pitchFamily="34" charset="0"/>
              <a:ea typeface="Times New Roman" panose="02020603050405020304" pitchFamily="18" charset="0"/>
            </a:endParaRPr>
          </a:p>
          <a:p>
            <a:pPr algn="just" rtl="1">
              <a:lnSpc>
                <a:spcPct val="115000"/>
              </a:lnSpc>
            </a:pPr>
            <a:endParaRPr lang="en-US" sz="2800" b="1" dirty="0" smtClean="0">
              <a:solidFill>
                <a:srgbClr val="00B05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800" dirty="0" smtClean="0">
                <a:solidFill>
                  <a:srgbClr val="000000"/>
                </a:solidFill>
                <a:effectLst/>
                <a:latin typeface="Arial" panose="020B0604020202020204" pitchFamily="34" charset="0"/>
                <a:ea typeface="Times New Roman" panose="02020603050405020304" pitchFamily="18" charset="0"/>
              </a:rPr>
              <a:t>تلتزم شركة التوريق بالحصول على موافقة الهيئة العامة لسوق المال على إصدار السندات وفقاً لأحكام قانون سوق المال وتلتزم شركة التوريق بإيداع السندات الخاصة بالحقوق التي تم حوالتها والضمانات المرتبطة بها لدى أمين حفظ مرخص له من الهيئة بذلك، بعد خصم مستحقات شركة التوريق ومصاريف عملية التوريق. </a:t>
            </a:r>
            <a:endParaRPr lang="en-US" sz="2800" dirty="0" smtClean="0">
              <a:solidFill>
                <a:srgbClr val="000000"/>
              </a:solidFill>
              <a:effectLst/>
              <a:latin typeface="Arial" panose="020B0604020202020204" pitchFamily="34" charset="0"/>
              <a:ea typeface="Times New Roman" panose="02020603050405020304" pitchFamily="18" charset="0"/>
            </a:endParaRPr>
          </a:p>
          <a:p>
            <a:pPr algn="r" rtl="1"/>
            <a:r>
              <a:rPr lang="ar-SA" sz="2800" dirty="0">
                <a:solidFill>
                  <a:srgbClr val="000000"/>
                </a:solidFill>
                <a:ea typeface="Times New Roman" panose="02020603050405020304" pitchFamily="18" charset="0"/>
              </a:rPr>
              <a:t>تتولى شركة التصنيف الائتماني إجراء عملية تقييم للسند وتعتبر جودة القروض العقارية ومدى قدرة المقترض على السداد هي العناصر الرئيسية المؤثرة على الجدارة الائتمانية لسندات التوريق، إضافة إلى شروط سندات التوريق ووجود تأمين ضد خطر عدم السداد، وبالتالي فإن شركات التأمين تقوم بدفع مبالغ كبيرة للمؤمن لهم وهذا قد يؤدي إلى إفلاس الكثير من شركات التأمين</a:t>
            </a:r>
            <a:endParaRPr lang="en-US" sz="2800" dirty="0"/>
          </a:p>
        </p:txBody>
      </p:sp>
    </p:spTree>
    <p:extLst>
      <p:ext uri="{BB962C8B-B14F-4D97-AF65-F5344CB8AC3E}">
        <p14:creationId xmlns:p14="http://schemas.microsoft.com/office/powerpoint/2010/main" val="1168401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140721"/>
            <a:ext cx="11087100" cy="6427144"/>
          </a:xfrm>
          <a:prstGeom prst="rect">
            <a:avLst/>
          </a:prstGeom>
        </p:spPr>
        <p:txBody>
          <a:bodyPr wrap="square">
            <a:spAutoFit/>
          </a:bodyPr>
          <a:lstStyle/>
          <a:p>
            <a:pPr algn="just" rtl="1">
              <a:lnSpc>
                <a:spcPct val="115000"/>
              </a:lnSpc>
            </a:pPr>
            <a:r>
              <a:rPr lang="ar-SA" sz="2400" b="1" dirty="0" smtClean="0">
                <a:solidFill>
                  <a:srgbClr val="FF0000"/>
                </a:solidFill>
                <a:effectLst/>
                <a:latin typeface="Arial" panose="020B0604020202020204" pitchFamily="34" charset="0"/>
                <a:ea typeface="Times New Roman" panose="02020603050405020304" pitchFamily="18" charset="0"/>
              </a:rPr>
              <a:t>الوفاء بالسندات:</a:t>
            </a:r>
            <a:endParaRPr lang="en-US" sz="2400" b="1" dirty="0" smtClean="0">
              <a:solidFill>
                <a:srgbClr val="FF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يتم الوفاء بأصل السندات التي تصدرها شركات التوريق من حصيلة الحقوق والضمانات المحالة إليها وفي حدودها، وتتولى هيئة سوق المال متابعة قيام شركة التوريق وحسابها، والتأكد من وجود آلية لإيداع المتحصلات في حساب خاص لدى آمين الحفظ.</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يحق لأمين الحفظ استثمار المبالغ المودعة لديه – بناء على تعليمات شركة التوريق – في استثمارات آمنه (أذون وسندات خزانه، ودائع بالبنوك المسجلة لدى البنك المركزي)، حتى موعد سداد السندات أو أقساطها أو فوائدها، وتكون المبالغ والمستندات والأوراق المالية والتجارية المودعة لدى أمين الحفظ ملكاً لحملة السندات ولا تدخل في الذمة المالية لشركة التوريق. </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من حق حامل السند العقاري الحصول على تقارير من شركة التوريق (أو أمين الحفظ) توضح نسبة تحصيل الحقوق الضامنة للسندات ونسبة تعثر المدينين ومدى جودة المحفظة، على أن يقوم البنك أو شركة التمويل العقاري بإبلاغ شركة التوريق دورياً بتطور محفظة الحقوق الضامنة للسندات. </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على شركة التصنيف الائتماني أن تستمر في متابعة الجدارة الائتمانية للسندات ونشر التصنيف الائتماني طول مدتها. </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التوريق العقاري كان يتعثر من حين لآخر بسبب مخاطر عدم السداد.</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التوريق لعب دوراً كبيراً في التطوير العقاري في الدول الغربية، وفي كثير من الدول.  </a:t>
            </a:r>
            <a:endParaRPr lang="en-US" sz="2400"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911883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347895"/>
            <a:ext cx="11506200" cy="5684633"/>
          </a:xfrm>
          <a:prstGeom prst="rect">
            <a:avLst/>
          </a:prstGeom>
        </p:spPr>
        <p:txBody>
          <a:bodyPr wrap="square">
            <a:spAutoFit/>
          </a:bodyPr>
          <a:lstStyle/>
          <a:p>
            <a:pPr algn="just" rtl="1">
              <a:lnSpc>
                <a:spcPct val="115000"/>
              </a:lnSpc>
            </a:pPr>
            <a:r>
              <a:rPr lang="ar-SA" sz="2800" b="1" dirty="0" smtClean="0">
                <a:solidFill>
                  <a:srgbClr val="0070C0"/>
                </a:solidFill>
                <a:effectLst/>
                <a:latin typeface="Arial" panose="020B0604020202020204" pitchFamily="34" charset="0"/>
                <a:ea typeface="Times New Roman" panose="02020603050405020304" pitchFamily="18" charset="0"/>
              </a:rPr>
              <a:t>التأجير التمويلي:</a:t>
            </a:r>
            <a:endParaRPr lang="en-US" sz="2800" b="1" dirty="0" smtClean="0">
              <a:solidFill>
                <a:srgbClr val="0070C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من صيغ الاستثمار الشائعة المعاصرة، ويقوم على تأجير بعض الموجودات (الأصول الثابتة) ذات المنافع كبديل للشراء, ولا سيما ذات القيمة الكبيرة التي يصعب على الأفراد والوحدات الاقتصادية والخدمية تملكها للانتفاع بها.</a:t>
            </a:r>
            <a:endParaRPr lang="en-US" sz="2400" dirty="0" smtClean="0">
              <a:solidFill>
                <a:srgbClr val="000000"/>
              </a:solidFill>
              <a:effectLst/>
              <a:latin typeface="Arial" panose="020B0604020202020204" pitchFamily="34" charset="0"/>
              <a:ea typeface="Times New Roman" panose="02020603050405020304" pitchFamily="18" charset="0"/>
            </a:endParaRPr>
          </a:p>
          <a:p>
            <a:pPr marL="342900" marR="0" lvl="0" indent="-342900" algn="just" rtl="1">
              <a:lnSpc>
                <a:spcPct val="115000"/>
              </a:lnSpc>
              <a:spcBef>
                <a:spcPts val="0"/>
              </a:spcBef>
              <a:spcAft>
                <a:spcPts val="0"/>
              </a:spcAft>
              <a:buFont typeface="Symbol" panose="05050102010706020507" pitchFamily="18" charset="2"/>
              <a:buChar char=""/>
            </a:pPr>
            <a:r>
              <a:rPr lang="ar-SA" sz="2400" dirty="0" smtClean="0">
                <a:solidFill>
                  <a:srgbClr val="000000"/>
                </a:solidFill>
                <a:effectLst/>
                <a:latin typeface="Arial" panose="020B0604020202020204" pitchFamily="34" charset="0"/>
                <a:ea typeface="Times New Roman" panose="02020603050405020304" pitchFamily="18" charset="0"/>
              </a:rPr>
              <a:t>صدرت العديد من القوانين في كثير من الدول لتنظيم هذه الصيغة من صيغ التمويل, ووضعت العقود المختلفة لضمان حقوق المؤجر والمستأجر وحسم قضايا الإهلاك والصيانة والتصرف في الأصل بعد انتهاء اجل عقد الإجارة, وفسخ العقد قبل انتهاء أجله, وبيع الأصل للمستأجر.</a:t>
            </a:r>
            <a:endParaRPr lang="ar-JO" sz="2400" dirty="0" smtClean="0">
              <a:solidFill>
                <a:srgbClr val="000000"/>
              </a:solidFill>
              <a:effectLst/>
              <a:latin typeface="Arial" panose="020B0604020202020204" pitchFamily="34" charset="0"/>
              <a:ea typeface="Times New Roman" panose="02020603050405020304" pitchFamily="18" charset="0"/>
            </a:endParaRPr>
          </a:p>
          <a:p>
            <a:pPr marR="0" lvl="0" algn="just" rtl="1">
              <a:lnSpc>
                <a:spcPct val="115000"/>
              </a:lnSpc>
              <a:spcBef>
                <a:spcPts val="0"/>
              </a:spcBef>
              <a:spcAft>
                <a:spcPts val="0"/>
              </a:spcAft>
            </a:pPr>
            <a:endParaRPr lang="en-US" sz="2400" dirty="0" smtClean="0">
              <a:solidFill>
                <a:srgbClr val="000000"/>
              </a:solidFill>
              <a:effectLst/>
              <a:latin typeface="Arial" panose="020B0604020202020204" pitchFamily="34" charset="0"/>
              <a:ea typeface="Times New Roman" panose="02020603050405020304" pitchFamily="18" charset="0"/>
            </a:endParaRPr>
          </a:p>
          <a:p>
            <a:pPr algn="just" rtl="1">
              <a:lnSpc>
                <a:spcPct val="115000"/>
              </a:lnSpc>
            </a:pPr>
            <a:r>
              <a:rPr lang="ar-SA" sz="2400" b="1" dirty="0" smtClean="0">
                <a:solidFill>
                  <a:srgbClr val="FF0000"/>
                </a:solidFill>
                <a:effectLst/>
                <a:latin typeface="Arial" panose="020B0604020202020204" pitchFamily="34" charset="0"/>
                <a:ea typeface="Times New Roman" panose="02020603050405020304" pitchFamily="18" charset="0"/>
              </a:rPr>
              <a:t>المعالم والنقاط الأساسية لعقد الإجارة:</a:t>
            </a:r>
            <a:endParaRPr lang="en-US" sz="2400" b="1" dirty="0" smtClean="0">
              <a:solidFill>
                <a:srgbClr val="FF0000"/>
              </a:solidFill>
              <a:effectLst/>
              <a:latin typeface="Arial" panose="020B0604020202020204" pitchFamily="34" charset="0"/>
              <a:ea typeface="Times New Roman" panose="02020603050405020304" pitchFamily="18" charset="0"/>
            </a:endParaRPr>
          </a:p>
          <a:p>
            <a:pPr indent="165100" algn="just" rtl="1">
              <a:lnSpc>
                <a:spcPct val="115000"/>
              </a:lnSpc>
            </a:pPr>
            <a:r>
              <a:rPr lang="ar-SA" sz="2400" b="0" dirty="0" smtClean="0">
                <a:solidFill>
                  <a:schemeClr val="bg1"/>
                </a:solidFill>
                <a:effectLst/>
                <a:latin typeface="Arial" panose="020B0604020202020204" pitchFamily="34" charset="0"/>
                <a:ea typeface="Times New Roman" panose="02020603050405020304" pitchFamily="18" charset="0"/>
              </a:rPr>
              <a:t>1/ عقد على منافع سواء من الأعيان أو من الأبدان.</a:t>
            </a:r>
            <a:endParaRPr lang="en-US" sz="2400" b="1" dirty="0" smtClean="0">
              <a:solidFill>
                <a:schemeClr val="bg1"/>
              </a:solidFill>
              <a:effectLst/>
              <a:latin typeface="Arial" panose="020B0604020202020204" pitchFamily="34" charset="0"/>
              <a:ea typeface="Times New Roman" panose="02020603050405020304" pitchFamily="18" charset="0"/>
            </a:endParaRPr>
          </a:p>
          <a:p>
            <a:pPr indent="165100" algn="just" rtl="1">
              <a:lnSpc>
                <a:spcPct val="115000"/>
              </a:lnSpc>
            </a:pPr>
            <a:r>
              <a:rPr lang="ar-SA" sz="2400" b="0" dirty="0" smtClean="0">
                <a:solidFill>
                  <a:schemeClr val="bg1"/>
                </a:solidFill>
                <a:effectLst/>
                <a:latin typeface="Arial" panose="020B0604020202020204" pitchFamily="34" charset="0"/>
                <a:ea typeface="Times New Roman" panose="02020603050405020304" pitchFamily="18" charset="0"/>
              </a:rPr>
              <a:t>2/ يجب أن تكون المنفعة مباحة شرعاً.</a:t>
            </a:r>
            <a:endParaRPr lang="en-US" sz="2400" b="1" dirty="0" smtClean="0">
              <a:solidFill>
                <a:schemeClr val="bg1"/>
              </a:solidFill>
              <a:effectLst/>
              <a:latin typeface="Arial" panose="020B0604020202020204" pitchFamily="34" charset="0"/>
              <a:ea typeface="Times New Roman" panose="02020603050405020304" pitchFamily="18" charset="0"/>
            </a:endParaRPr>
          </a:p>
          <a:p>
            <a:pPr indent="165100" algn="just" rtl="1">
              <a:lnSpc>
                <a:spcPct val="115000"/>
              </a:lnSpc>
            </a:pPr>
            <a:r>
              <a:rPr lang="ar-SA" sz="2400" b="0" dirty="0" smtClean="0">
                <a:solidFill>
                  <a:schemeClr val="bg1"/>
                </a:solidFill>
                <a:effectLst/>
                <a:latin typeface="Arial" panose="020B0604020202020204" pitchFamily="34" charset="0"/>
                <a:ea typeface="Times New Roman" panose="02020603050405020304" pitchFamily="18" charset="0"/>
              </a:rPr>
              <a:t>3/ يجب أن تكون المنفعة محددة ومعلومة نافية للجهالة.</a:t>
            </a:r>
            <a:endParaRPr lang="en-US" sz="2400" b="1" dirty="0" smtClean="0">
              <a:solidFill>
                <a:schemeClr val="bg1"/>
              </a:solidFill>
              <a:effectLst/>
              <a:latin typeface="Arial" panose="020B0604020202020204" pitchFamily="34" charset="0"/>
              <a:ea typeface="Times New Roman" panose="02020603050405020304" pitchFamily="18" charset="0"/>
            </a:endParaRPr>
          </a:p>
          <a:p>
            <a:pPr indent="165100" algn="just" rtl="1">
              <a:lnSpc>
                <a:spcPct val="115000"/>
              </a:lnSpc>
            </a:pPr>
            <a:r>
              <a:rPr lang="ar-SA" sz="2400" b="0" dirty="0" smtClean="0">
                <a:solidFill>
                  <a:schemeClr val="bg1"/>
                </a:solidFill>
                <a:effectLst/>
                <a:latin typeface="Arial" panose="020B0604020202020204" pitchFamily="34" charset="0"/>
                <a:ea typeface="Times New Roman" panose="02020603050405020304" pitchFamily="18" charset="0"/>
              </a:rPr>
              <a:t>4/ يجب تحديد مدة الانتفاع بالشهر أو السنة أو أكثر.</a:t>
            </a:r>
            <a:endParaRPr lang="en-US" sz="2400" b="1" dirty="0" smtClean="0">
              <a:solidFill>
                <a:schemeClr val="bg1"/>
              </a:solidFill>
              <a:effectLst/>
              <a:latin typeface="Arial" panose="020B0604020202020204" pitchFamily="34" charset="0"/>
              <a:ea typeface="Times New Roman" panose="02020603050405020304" pitchFamily="18" charset="0"/>
            </a:endParaRPr>
          </a:p>
          <a:p>
            <a:pPr indent="165100" algn="just" rtl="1">
              <a:lnSpc>
                <a:spcPct val="115000"/>
              </a:lnSpc>
            </a:pPr>
            <a:r>
              <a:rPr lang="ar-SA" sz="2400" b="0" dirty="0" smtClean="0">
                <a:solidFill>
                  <a:schemeClr val="bg1"/>
                </a:solidFill>
                <a:effectLst/>
                <a:latin typeface="Arial" panose="020B0604020202020204" pitchFamily="34" charset="0"/>
                <a:ea typeface="Times New Roman" panose="02020603050405020304" pitchFamily="18" charset="0"/>
              </a:rPr>
              <a:t>5/ يكون مقابل المنفعة عوضاً معلوماً.</a:t>
            </a:r>
            <a:endParaRPr lang="en-US" sz="2400" b="1" dirty="0">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684585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76</TotalTime>
  <Words>1746</Words>
  <Application>Microsoft Office PowerPoint</Application>
  <PresentationFormat>Custom</PresentationFormat>
  <Paragraphs>77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Circuit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DR.ZYOOD</dc:creator>
  <cp:lastModifiedBy>Dell</cp:lastModifiedBy>
  <cp:revision>22</cp:revision>
  <dcterms:created xsi:type="dcterms:W3CDTF">2016-10-30T07:07:45Z</dcterms:created>
  <dcterms:modified xsi:type="dcterms:W3CDTF">2018-09-14T15:12:23Z</dcterms:modified>
</cp:coreProperties>
</file>