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6858000" cx="9144000"/>
  <p:notesSz cx="6858000" cy="9144000"/>
  <p:embeddedFontLst>
    <p:embeddedFont>
      <p:font typeface="Tahoma"/>
      <p:regular r:id="rId43"/>
      <p:bold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font" Target="fonts/Tahoma-bold.fntdata"/><Relationship Id="rId21" Type="http://schemas.openxmlformats.org/officeDocument/2006/relationships/slide" Target="slides/slide16.xml"/><Relationship Id="rId43" Type="http://schemas.openxmlformats.org/officeDocument/2006/relationships/font" Target="fonts/Tahoma-regular.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 name="Shape 45"/>
        <p:cNvGrpSpPr/>
        <p:nvPr/>
      </p:nvGrpSpPr>
      <p:grpSpPr>
        <a:xfrm>
          <a:off x="0" y="0"/>
          <a:ext cx="0" cy="0"/>
          <a:chOff x="0" y="0"/>
          <a:chExt cx="0" cy="0"/>
        </a:xfrm>
      </p:grpSpPr>
      <p:sp>
        <p:nvSpPr>
          <p:cNvPr id="46" name="Shape 46"/>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47" name="Shape 4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43" name="Shape 14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58" name="Shape 15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72" name="Shape 17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90" name="Shape 19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 name="Shape 198"/>
        <p:cNvGrpSpPr/>
        <p:nvPr/>
      </p:nvGrpSpPr>
      <p:grpSpPr>
        <a:xfrm>
          <a:off x="0" y="0"/>
          <a:ext cx="0" cy="0"/>
          <a:chOff x="0" y="0"/>
          <a:chExt cx="0" cy="0"/>
        </a:xfrm>
      </p:grpSpPr>
      <p:sp>
        <p:nvSpPr>
          <p:cNvPr id="199" name="Shape 199"/>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00" name="Shape 20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 name="Shape 208"/>
        <p:cNvGrpSpPr/>
        <p:nvPr/>
      </p:nvGrpSpPr>
      <p:grpSpPr>
        <a:xfrm>
          <a:off x="0" y="0"/>
          <a:ext cx="0" cy="0"/>
          <a:chOff x="0" y="0"/>
          <a:chExt cx="0" cy="0"/>
        </a:xfrm>
      </p:grpSpPr>
      <p:sp>
        <p:nvSpPr>
          <p:cNvPr id="209" name="Shape 209"/>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10" name="Shape 21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6" name="Shape 226"/>
        <p:cNvGrpSpPr/>
        <p:nvPr/>
      </p:nvGrpSpPr>
      <p:grpSpPr>
        <a:xfrm>
          <a:off x="0" y="0"/>
          <a:ext cx="0" cy="0"/>
          <a:chOff x="0" y="0"/>
          <a:chExt cx="0" cy="0"/>
        </a:xfrm>
      </p:grpSpPr>
      <p:sp>
        <p:nvSpPr>
          <p:cNvPr id="227" name="Shape 227"/>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28" name="Shape 22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6" name="Shape 236"/>
        <p:cNvGrpSpPr/>
        <p:nvPr/>
      </p:nvGrpSpPr>
      <p:grpSpPr>
        <a:xfrm>
          <a:off x="0" y="0"/>
          <a:ext cx="0" cy="0"/>
          <a:chOff x="0" y="0"/>
          <a:chExt cx="0" cy="0"/>
        </a:xfrm>
      </p:grpSpPr>
      <p:sp>
        <p:nvSpPr>
          <p:cNvPr id="237" name="Shape 237"/>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38" name="Shape 23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5" name="Shape 245"/>
        <p:cNvGrpSpPr/>
        <p:nvPr/>
      </p:nvGrpSpPr>
      <p:grpSpPr>
        <a:xfrm>
          <a:off x="0" y="0"/>
          <a:ext cx="0" cy="0"/>
          <a:chOff x="0" y="0"/>
          <a:chExt cx="0" cy="0"/>
        </a:xfrm>
      </p:grpSpPr>
      <p:sp>
        <p:nvSpPr>
          <p:cNvPr id="246" name="Shape 246"/>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47" name="Shape 24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7" name="Shape 257"/>
        <p:cNvGrpSpPr/>
        <p:nvPr/>
      </p:nvGrpSpPr>
      <p:grpSpPr>
        <a:xfrm>
          <a:off x="0" y="0"/>
          <a:ext cx="0" cy="0"/>
          <a:chOff x="0" y="0"/>
          <a:chExt cx="0" cy="0"/>
        </a:xfrm>
      </p:grpSpPr>
      <p:sp>
        <p:nvSpPr>
          <p:cNvPr id="258" name="Shape 258"/>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59" name="Shape 25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67" name="Shape 6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6" name="Shape 266"/>
        <p:cNvGrpSpPr/>
        <p:nvPr/>
      </p:nvGrpSpPr>
      <p:grpSpPr>
        <a:xfrm>
          <a:off x="0" y="0"/>
          <a:ext cx="0" cy="0"/>
          <a:chOff x="0" y="0"/>
          <a:chExt cx="0" cy="0"/>
        </a:xfrm>
      </p:grpSpPr>
      <p:sp>
        <p:nvSpPr>
          <p:cNvPr id="267" name="Shape 267"/>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68" name="Shape 26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8" name="Shape 288"/>
        <p:cNvGrpSpPr/>
        <p:nvPr/>
      </p:nvGrpSpPr>
      <p:grpSpPr>
        <a:xfrm>
          <a:off x="0" y="0"/>
          <a:ext cx="0" cy="0"/>
          <a:chOff x="0" y="0"/>
          <a:chExt cx="0" cy="0"/>
        </a:xfrm>
      </p:grpSpPr>
      <p:sp>
        <p:nvSpPr>
          <p:cNvPr id="289" name="Shape 289"/>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90" name="Shape 29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7" name="Shape 297"/>
        <p:cNvGrpSpPr/>
        <p:nvPr/>
      </p:nvGrpSpPr>
      <p:grpSpPr>
        <a:xfrm>
          <a:off x="0" y="0"/>
          <a:ext cx="0" cy="0"/>
          <a:chOff x="0" y="0"/>
          <a:chExt cx="0" cy="0"/>
        </a:xfrm>
      </p:grpSpPr>
      <p:sp>
        <p:nvSpPr>
          <p:cNvPr id="298" name="Shape 298"/>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99" name="Shape 29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5" name="Shape 315"/>
        <p:cNvGrpSpPr/>
        <p:nvPr/>
      </p:nvGrpSpPr>
      <p:grpSpPr>
        <a:xfrm>
          <a:off x="0" y="0"/>
          <a:ext cx="0" cy="0"/>
          <a:chOff x="0" y="0"/>
          <a:chExt cx="0" cy="0"/>
        </a:xfrm>
      </p:grpSpPr>
      <p:sp>
        <p:nvSpPr>
          <p:cNvPr id="316" name="Shape 316"/>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317" name="Shape 31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8" name="Shape 328"/>
        <p:cNvGrpSpPr/>
        <p:nvPr/>
      </p:nvGrpSpPr>
      <p:grpSpPr>
        <a:xfrm>
          <a:off x="0" y="0"/>
          <a:ext cx="0" cy="0"/>
          <a:chOff x="0" y="0"/>
          <a:chExt cx="0" cy="0"/>
        </a:xfrm>
      </p:grpSpPr>
      <p:sp>
        <p:nvSpPr>
          <p:cNvPr id="329" name="Shape 329"/>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330" name="Shape 33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7" name="Shape 337"/>
        <p:cNvGrpSpPr/>
        <p:nvPr/>
      </p:nvGrpSpPr>
      <p:grpSpPr>
        <a:xfrm>
          <a:off x="0" y="0"/>
          <a:ext cx="0" cy="0"/>
          <a:chOff x="0" y="0"/>
          <a:chExt cx="0" cy="0"/>
        </a:xfrm>
      </p:grpSpPr>
      <p:sp>
        <p:nvSpPr>
          <p:cNvPr id="338" name="Shape 338"/>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339" name="Shape 33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5" name="Shape 345"/>
        <p:cNvGrpSpPr/>
        <p:nvPr/>
      </p:nvGrpSpPr>
      <p:grpSpPr>
        <a:xfrm>
          <a:off x="0" y="0"/>
          <a:ext cx="0" cy="0"/>
          <a:chOff x="0" y="0"/>
          <a:chExt cx="0" cy="0"/>
        </a:xfrm>
      </p:grpSpPr>
      <p:sp>
        <p:nvSpPr>
          <p:cNvPr id="346" name="Shape 346"/>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347" name="Shape 34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4" name="Shape 354"/>
        <p:cNvGrpSpPr/>
        <p:nvPr/>
      </p:nvGrpSpPr>
      <p:grpSpPr>
        <a:xfrm>
          <a:off x="0" y="0"/>
          <a:ext cx="0" cy="0"/>
          <a:chOff x="0" y="0"/>
          <a:chExt cx="0" cy="0"/>
        </a:xfrm>
      </p:grpSpPr>
      <p:sp>
        <p:nvSpPr>
          <p:cNvPr id="355" name="Shape 355"/>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356" name="Shape 35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0" name="Shape 370"/>
        <p:cNvGrpSpPr/>
        <p:nvPr/>
      </p:nvGrpSpPr>
      <p:grpSpPr>
        <a:xfrm>
          <a:off x="0" y="0"/>
          <a:ext cx="0" cy="0"/>
          <a:chOff x="0" y="0"/>
          <a:chExt cx="0" cy="0"/>
        </a:xfrm>
      </p:grpSpPr>
      <p:sp>
        <p:nvSpPr>
          <p:cNvPr id="371" name="Shape 371"/>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372" name="Shape 37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9" name="Shape 379"/>
        <p:cNvGrpSpPr/>
        <p:nvPr/>
      </p:nvGrpSpPr>
      <p:grpSpPr>
        <a:xfrm>
          <a:off x="0" y="0"/>
          <a:ext cx="0" cy="0"/>
          <a:chOff x="0" y="0"/>
          <a:chExt cx="0" cy="0"/>
        </a:xfrm>
      </p:grpSpPr>
      <p:sp>
        <p:nvSpPr>
          <p:cNvPr id="380" name="Shape 380"/>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381" name="Shape 38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71" name="Shape 7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1" name="Shape 391"/>
        <p:cNvGrpSpPr/>
        <p:nvPr/>
      </p:nvGrpSpPr>
      <p:grpSpPr>
        <a:xfrm>
          <a:off x="0" y="0"/>
          <a:ext cx="0" cy="0"/>
          <a:chOff x="0" y="0"/>
          <a:chExt cx="0" cy="0"/>
        </a:xfrm>
      </p:grpSpPr>
      <p:sp>
        <p:nvSpPr>
          <p:cNvPr id="392" name="Shape 392"/>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393" name="Shape 39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3" name="Shape 403"/>
        <p:cNvGrpSpPr/>
        <p:nvPr/>
      </p:nvGrpSpPr>
      <p:grpSpPr>
        <a:xfrm>
          <a:off x="0" y="0"/>
          <a:ext cx="0" cy="0"/>
          <a:chOff x="0" y="0"/>
          <a:chExt cx="0" cy="0"/>
        </a:xfrm>
      </p:grpSpPr>
      <p:sp>
        <p:nvSpPr>
          <p:cNvPr id="404" name="Shape 404"/>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405" name="Shape 40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2" name="Shape 422"/>
        <p:cNvGrpSpPr/>
        <p:nvPr/>
      </p:nvGrpSpPr>
      <p:grpSpPr>
        <a:xfrm>
          <a:off x="0" y="0"/>
          <a:ext cx="0" cy="0"/>
          <a:chOff x="0" y="0"/>
          <a:chExt cx="0" cy="0"/>
        </a:xfrm>
      </p:grpSpPr>
      <p:sp>
        <p:nvSpPr>
          <p:cNvPr id="423" name="Shape 423"/>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424" name="Shape 42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0" name="Shape 440"/>
        <p:cNvGrpSpPr/>
        <p:nvPr/>
      </p:nvGrpSpPr>
      <p:grpSpPr>
        <a:xfrm>
          <a:off x="0" y="0"/>
          <a:ext cx="0" cy="0"/>
          <a:chOff x="0" y="0"/>
          <a:chExt cx="0" cy="0"/>
        </a:xfrm>
      </p:grpSpPr>
      <p:sp>
        <p:nvSpPr>
          <p:cNvPr id="441" name="Shape 441"/>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442" name="Shape 44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1" name="Shape 451"/>
        <p:cNvGrpSpPr/>
        <p:nvPr/>
      </p:nvGrpSpPr>
      <p:grpSpPr>
        <a:xfrm>
          <a:off x="0" y="0"/>
          <a:ext cx="0" cy="0"/>
          <a:chOff x="0" y="0"/>
          <a:chExt cx="0" cy="0"/>
        </a:xfrm>
      </p:grpSpPr>
      <p:sp>
        <p:nvSpPr>
          <p:cNvPr id="452" name="Shape 452"/>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453" name="Shape 45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9" name="Shape 459"/>
        <p:cNvGrpSpPr/>
        <p:nvPr/>
      </p:nvGrpSpPr>
      <p:grpSpPr>
        <a:xfrm>
          <a:off x="0" y="0"/>
          <a:ext cx="0" cy="0"/>
          <a:chOff x="0" y="0"/>
          <a:chExt cx="0" cy="0"/>
        </a:xfrm>
      </p:grpSpPr>
      <p:sp>
        <p:nvSpPr>
          <p:cNvPr id="460" name="Shape 460"/>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461" name="Shape 46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3" name="Shape 473"/>
        <p:cNvGrpSpPr/>
        <p:nvPr/>
      </p:nvGrpSpPr>
      <p:grpSpPr>
        <a:xfrm>
          <a:off x="0" y="0"/>
          <a:ext cx="0" cy="0"/>
          <a:chOff x="0" y="0"/>
          <a:chExt cx="0" cy="0"/>
        </a:xfrm>
      </p:grpSpPr>
      <p:sp>
        <p:nvSpPr>
          <p:cNvPr id="474" name="Shape 474"/>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475" name="Shape 47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9" name="Shape 489"/>
        <p:cNvGrpSpPr/>
        <p:nvPr/>
      </p:nvGrpSpPr>
      <p:grpSpPr>
        <a:xfrm>
          <a:off x="0" y="0"/>
          <a:ext cx="0" cy="0"/>
          <a:chOff x="0" y="0"/>
          <a:chExt cx="0" cy="0"/>
        </a:xfrm>
      </p:grpSpPr>
      <p:sp>
        <p:nvSpPr>
          <p:cNvPr id="490" name="Shape 490"/>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491" name="Shape 49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90" name="Shape 9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97" name="Shape 9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03" name="Shape 10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11" name="Shape 11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26" name="Shape 12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34" name="Shape 13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2" name="Shape 12"/>
        <p:cNvGrpSpPr/>
        <p:nvPr/>
      </p:nvGrpSpPr>
      <p:grpSpPr>
        <a:xfrm>
          <a:off x="0" y="0"/>
          <a:ext cx="0" cy="0"/>
          <a:chOff x="0" y="0"/>
          <a:chExt cx="0" cy="0"/>
        </a:xfrm>
      </p:grpSpPr>
      <p:sp>
        <p:nvSpPr>
          <p:cNvPr id="13" name="Shape 13"/>
          <p:cNvSpPr txBox="1"/>
          <p:nvPr>
            <p:ph type="title"/>
          </p:nvPr>
        </p:nvSpPr>
        <p:spPr>
          <a:xfrm rot="5400000">
            <a:off x="4652168" y="2091531"/>
            <a:ext cx="6126163" cy="19431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14" name="Shape 14"/>
          <p:cNvSpPr txBox="1"/>
          <p:nvPr>
            <p:ph idx="1" type="body"/>
          </p:nvPr>
        </p:nvSpPr>
        <p:spPr>
          <a:xfrm rot="5400000">
            <a:off x="689768" y="224631"/>
            <a:ext cx="6126163" cy="5676900"/>
          </a:xfrm>
          <a:prstGeom prst="rect">
            <a:avLst/>
          </a:prstGeom>
          <a:noFill/>
          <a:ln>
            <a:noFill/>
          </a:ln>
        </p:spPr>
        <p:txBody>
          <a:bodyPr anchorCtr="0" anchor="t" bIns="91425" lIns="91425" rIns="91425" tIns="91425"/>
          <a:lstStyle>
            <a:lvl1pPr indent="-342900" lvl="0" marL="342900" rtl="0" algn="l">
              <a:spcBef>
                <a:spcPts val="480"/>
              </a:spcBef>
              <a:spcAft>
                <a:spcPts val="0"/>
              </a:spcAft>
              <a:defRPr/>
            </a:lvl1pPr>
            <a:lvl2pPr indent="-158750" lvl="1" marL="742950" rtl="0" algn="l">
              <a:spcBef>
                <a:spcPts val="400"/>
              </a:spcBef>
              <a:spcAft>
                <a:spcPts val="0"/>
              </a:spcAft>
              <a:buClr>
                <a:srgbClr val="F15B47"/>
              </a:buClr>
              <a:buFont typeface="Arial"/>
              <a:buChar char="–"/>
              <a:defRPr/>
            </a:lvl2pPr>
            <a:lvl3pPr indent="-114300" lvl="2" marL="1143000" rtl="0" algn="l">
              <a:spcBef>
                <a:spcPts val="360"/>
              </a:spcBef>
              <a:spcAft>
                <a:spcPts val="0"/>
              </a:spcAft>
              <a:buClr>
                <a:srgbClr val="F15B47"/>
              </a:buClr>
              <a:buFont typeface="Arial"/>
              <a:buChar char="•"/>
              <a:defRPr/>
            </a:lvl3pPr>
            <a:lvl4pPr indent="-127000" lvl="3" marL="1600200" rtl="0" algn="l">
              <a:spcBef>
                <a:spcPts val="320"/>
              </a:spcBef>
              <a:spcAft>
                <a:spcPts val="0"/>
              </a:spcAft>
              <a:buClr>
                <a:srgbClr val="F15B47"/>
              </a:buClr>
              <a:buFont typeface="Arial"/>
              <a:buChar char="–"/>
              <a:defRPr/>
            </a:lvl4pPr>
            <a:lvl5pPr indent="-127000" lvl="4" marL="2057400" rtl="0" algn="l">
              <a:spcBef>
                <a:spcPts val="320"/>
              </a:spcBef>
              <a:spcAft>
                <a:spcPts val="0"/>
              </a:spcAft>
              <a:buClr>
                <a:srgbClr val="F15B47"/>
              </a:buClr>
              <a:buFont typeface="Arial"/>
              <a:buChar char="»"/>
              <a:defRPr/>
            </a:lvl5pPr>
            <a:lvl6pPr indent="-127000" lvl="5" marL="2514600" rtl="0" algn="l">
              <a:spcBef>
                <a:spcPts val="320"/>
              </a:spcBef>
              <a:spcAft>
                <a:spcPts val="0"/>
              </a:spcAft>
              <a:buClr>
                <a:srgbClr val="F15B47"/>
              </a:buClr>
              <a:buFont typeface="Arial"/>
              <a:buChar char="»"/>
              <a:defRPr/>
            </a:lvl6pPr>
            <a:lvl7pPr indent="-127000" lvl="6" marL="2971800" rtl="0" algn="l">
              <a:spcBef>
                <a:spcPts val="320"/>
              </a:spcBef>
              <a:spcAft>
                <a:spcPts val="0"/>
              </a:spcAft>
              <a:buClr>
                <a:srgbClr val="F15B47"/>
              </a:buClr>
              <a:buFont typeface="Arial"/>
              <a:buChar char="»"/>
              <a:defRPr/>
            </a:lvl7pPr>
            <a:lvl8pPr indent="-127000" lvl="7" marL="3429000" rtl="0" algn="l">
              <a:spcBef>
                <a:spcPts val="320"/>
              </a:spcBef>
              <a:spcAft>
                <a:spcPts val="0"/>
              </a:spcAft>
              <a:buClr>
                <a:srgbClr val="F15B47"/>
              </a:buClr>
              <a:buFont typeface="Arial"/>
              <a:buChar char="»"/>
              <a:defRPr/>
            </a:lvl8pPr>
            <a:lvl9pPr indent="-127000" lvl="8" marL="3886200" rtl="0" algn="l">
              <a:spcBef>
                <a:spcPts val="320"/>
              </a:spcBef>
              <a:spcAft>
                <a:spcPts val="0"/>
              </a:spcAft>
              <a:buClr>
                <a:srgbClr val="F15B47"/>
              </a:buClr>
              <a:buFont typeface="Arial"/>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42" name="Shape 42"/>
        <p:cNvGrpSpPr/>
        <p:nvPr/>
      </p:nvGrpSpPr>
      <p:grpSpPr>
        <a:xfrm>
          <a:off x="0" y="0"/>
          <a:ext cx="0" cy="0"/>
          <a:chOff x="0" y="0"/>
          <a:chExt cx="0" cy="0"/>
        </a:xfrm>
      </p:grpSpPr>
      <p:sp>
        <p:nvSpPr>
          <p:cNvPr id="43" name="Shape 43"/>
          <p:cNvSpPr txBox="1"/>
          <p:nvPr>
            <p:ph type="title"/>
          </p:nvPr>
        </p:nvSpPr>
        <p:spPr>
          <a:xfrm>
            <a:off x="2971800" y="0"/>
            <a:ext cx="5714999" cy="990599"/>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44" name="Shape 44"/>
          <p:cNvSpPr txBox="1"/>
          <p:nvPr>
            <p:ph idx="1" type="body"/>
          </p:nvPr>
        </p:nvSpPr>
        <p:spPr>
          <a:xfrm>
            <a:off x="914400" y="1143000"/>
            <a:ext cx="7772400" cy="4983162"/>
          </a:xfrm>
          <a:prstGeom prst="rect">
            <a:avLst/>
          </a:prstGeom>
          <a:noFill/>
          <a:ln>
            <a:noFill/>
          </a:ln>
        </p:spPr>
        <p:txBody>
          <a:bodyPr anchorCtr="0" anchor="t" bIns="91425" lIns="91425" rIns="91425" tIns="91425"/>
          <a:lstStyle>
            <a:lvl1pPr indent="-342900" lvl="0" marL="342900" rtl="0" algn="l">
              <a:spcBef>
                <a:spcPts val="480"/>
              </a:spcBef>
              <a:spcAft>
                <a:spcPts val="0"/>
              </a:spcAft>
              <a:defRPr/>
            </a:lvl1pPr>
            <a:lvl2pPr indent="-158750" lvl="1" marL="742950" rtl="0" algn="l">
              <a:spcBef>
                <a:spcPts val="400"/>
              </a:spcBef>
              <a:spcAft>
                <a:spcPts val="0"/>
              </a:spcAft>
              <a:buClr>
                <a:srgbClr val="F15B47"/>
              </a:buClr>
              <a:buFont typeface="Arial"/>
              <a:buChar char="–"/>
              <a:defRPr/>
            </a:lvl2pPr>
            <a:lvl3pPr indent="-114300" lvl="2" marL="1143000" rtl="0" algn="l">
              <a:spcBef>
                <a:spcPts val="360"/>
              </a:spcBef>
              <a:spcAft>
                <a:spcPts val="0"/>
              </a:spcAft>
              <a:buClr>
                <a:srgbClr val="F15B47"/>
              </a:buClr>
              <a:buFont typeface="Arial"/>
              <a:buChar char="•"/>
              <a:defRPr/>
            </a:lvl3pPr>
            <a:lvl4pPr indent="-127000" lvl="3" marL="1600200" rtl="0" algn="l">
              <a:spcBef>
                <a:spcPts val="320"/>
              </a:spcBef>
              <a:spcAft>
                <a:spcPts val="0"/>
              </a:spcAft>
              <a:buClr>
                <a:srgbClr val="F15B47"/>
              </a:buClr>
              <a:buFont typeface="Arial"/>
              <a:buChar char="–"/>
              <a:defRPr/>
            </a:lvl4pPr>
            <a:lvl5pPr indent="-127000" lvl="4" marL="2057400" rtl="0" algn="l">
              <a:spcBef>
                <a:spcPts val="320"/>
              </a:spcBef>
              <a:spcAft>
                <a:spcPts val="0"/>
              </a:spcAft>
              <a:buClr>
                <a:srgbClr val="F15B47"/>
              </a:buClr>
              <a:buFont typeface="Arial"/>
              <a:buChar char="»"/>
              <a:defRPr/>
            </a:lvl5pPr>
            <a:lvl6pPr indent="-127000" lvl="5" marL="2514600" rtl="0" algn="l">
              <a:spcBef>
                <a:spcPts val="320"/>
              </a:spcBef>
              <a:spcAft>
                <a:spcPts val="0"/>
              </a:spcAft>
              <a:buClr>
                <a:srgbClr val="F15B47"/>
              </a:buClr>
              <a:buFont typeface="Arial"/>
              <a:buChar char="»"/>
              <a:defRPr/>
            </a:lvl6pPr>
            <a:lvl7pPr indent="-127000" lvl="6" marL="2971800" rtl="0" algn="l">
              <a:spcBef>
                <a:spcPts val="320"/>
              </a:spcBef>
              <a:spcAft>
                <a:spcPts val="0"/>
              </a:spcAft>
              <a:buClr>
                <a:srgbClr val="F15B47"/>
              </a:buClr>
              <a:buFont typeface="Arial"/>
              <a:buChar char="»"/>
              <a:defRPr/>
            </a:lvl7pPr>
            <a:lvl8pPr indent="-127000" lvl="7" marL="3429000" rtl="0" algn="l">
              <a:spcBef>
                <a:spcPts val="320"/>
              </a:spcBef>
              <a:spcAft>
                <a:spcPts val="0"/>
              </a:spcAft>
              <a:buClr>
                <a:srgbClr val="F15B47"/>
              </a:buClr>
              <a:buFont typeface="Arial"/>
              <a:buChar char="»"/>
              <a:defRPr/>
            </a:lvl8pPr>
            <a:lvl9pPr indent="-127000" lvl="8" marL="3886200" rtl="0" algn="l">
              <a:spcBef>
                <a:spcPts val="320"/>
              </a:spcBef>
              <a:spcAft>
                <a:spcPts val="0"/>
              </a:spcAft>
              <a:buClr>
                <a:srgbClr val="F15B47"/>
              </a:buClr>
              <a:buFont typeface="Arial"/>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64" name="Shape 6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5" name="Shape 15"/>
        <p:cNvGrpSpPr/>
        <p:nvPr/>
      </p:nvGrpSpPr>
      <p:grpSpPr>
        <a:xfrm>
          <a:off x="0" y="0"/>
          <a:ext cx="0" cy="0"/>
          <a:chOff x="0" y="0"/>
          <a:chExt cx="0" cy="0"/>
        </a:xfrm>
      </p:grpSpPr>
      <p:sp>
        <p:nvSpPr>
          <p:cNvPr id="16" name="Shape 16"/>
          <p:cNvSpPr txBox="1"/>
          <p:nvPr>
            <p:ph type="title"/>
          </p:nvPr>
        </p:nvSpPr>
        <p:spPr>
          <a:xfrm>
            <a:off x="2971800" y="0"/>
            <a:ext cx="5714999" cy="990599"/>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17" name="Shape 17"/>
          <p:cNvSpPr txBox="1"/>
          <p:nvPr>
            <p:ph idx="1" type="body"/>
          </p:nvPr>
        </p:nvSpPr>
        <p:spPr>
          <a:xfrm rot="5400000">
            <a:off x="2309018" y="-251619"/>
            <a:ext cx="4983162" cy="7772400"/>
          </a:xfrm>
          <a:prstGeom prst="rect">
            <a:avLst/>
          </a:prstGeom>
          <a:noFill/>
          <a:ln>
            <a:noFill/>
          </a:ln>
        </p:spPr>
        <p:txBody>
          <a:bodyPr anchorCtr="0" anchor="t" bIns="91425" lIns="91425" rIns="91425" tIns="91425"/>
          <a:lstStyle>
            <a:lvl1pPr indent="-342900" lvl="0" marL="342900" rtl="0" algn="l">
              <a:spcBef>
                <a:spcPts val="480"/>
              </a:spcBef>
              <a:spcAft>
                <a:spcPts val="0"/>
              </a:spcAft>
              <a:defRPr/>
            </a:lvl1pPr>
            <a:lvl2pPr indent="-158750" lvl="1" marL="742950" rtl="0" algn="l">
              <a:spcBef>
                <a:spcPts val="400"/>
              </a:spcBef>
              <a:spcAft>
                <a:spcPts val="0"/>
              </a:spcAft>
              <a:buClr>
                <a:srgbClr val="F15B47"/>
              </a:buClr>
              <a:buFont typeface="Arial"/>
              <a:buChar char="–"/>
              <a:defRPr/>
            </a:lvl2pPr>
            <a:lvl3pPr indent="-114300" lvl="2" marL="1143000" rtl="0" algn="l">
              <a:spcBef>
                <a:spcPts val="360"/>
              </a:spcBef>
              <a:spcAft>
                <a:spcPts val="0"/>
              </a:spcAft>
              <a:buClr>
                <a:srgbClr val="F15B47"/>
              </a:buClr>
              <a:buFont typeface="Arial"/>
              <a:buChar char="•"/>
              <a:defRPr/>
            </a:lvl3pPr>
            <a:lvl4pPr indent="-127000" lvl="3" marL="1600200" rtl="0" algn="l">
              <a:spcBef>
                <a:spcPts val="320"/>
              </a:spcBef>
              <a:spcAft>
                <a:spcPts val="0"/>
              </a:spcAft>
              <a:buClr>
                <a:srgbClr val="F15B47"/>
              </a:buClr>
              <a:buFont typeface="Arial"/>
              <a:buChar char="–"/>
              <a:defRPr/>
            </a:lvl4pPr>
            <a:lvl5pPr indent="-127000" lvl="4" marL="2057400" rtl="0" algn="l">
              <a:spcBef>
                <a:spcPts val="320"/>
              </a:spcBef>
              <a:spcAft>
                <a:spcPts val="0"/>
              </a:spcAft>
              <a:buClr>
                <a:srgbClr val="F15B47"/>
              </a:buClr>
              <a:buFont typeface="Arial"/>
              <a:buChar char="»"/>
              <a:defRPr/>
            </a:lvl5pPr>
            <a:lvl6pPr indent="-127000" lvl="5" marL="2514600" rtl="0" algn="l">
              <a:spcBef>
                <a:spcPts val="320"/>
              </a:spcBef>
              <a:spcAft>
                <a:spcPts val="0"/>
              </a:spcAft>
              <a:buClr>
                <a:srgbClr val="F15B47"/>
              </a:buClr>
              <a:buFont typeface="Arial"/>
              <a:buChar char="»"/>
              <a:defRPr/>
            </a:lvl6pPr>
            <a:lvl7pPr indent="-127000" lvl="6" marL="2971800" rtl="0" algn="l">
              <a:spcBef>
                <a:spcPts val="320"/>
              </a:spcBef>
              <a:spcAft>
                <a:spcPts val="0"/>
              </a:spcAft>
              <a:buClr>
                <a:srgbClr val="F15B47"/>
              </a:buClr>
              <a:buFont typeface="Arial"/>
              <a:buChar char="»"/>
              <a:defRPr/>
            </a:lvl7pPr>
            <a:lvl8pPr indent="-127000" lvl="7" marL="3429000" rtl="0" algn="l">
              <a:spcBef>
                <a:spcPts val="320"/>
              </a:spcBef>
              <a:spcAft>
                <a:spcPts val="0"/>
              </a:spcAft>
              <a:buClr>
                <a:srgbClr val="F15B47"/>
              </a:buClr>
              <a:buFont typeface="Arial"/>
              <a:buChar char="»"/>
              <a:defRPr/>
            </a:lvl8pPr>
            <a:lvl9pPr indent="-127000" lvl="8" marL="3886200" rtl="0" algn="l">
              <a:spcBef>
                <a:spcPts val="320"/>
              </a:spcBef>
              <a:spcAft>
                <a:spcPts val="0"/>
              </a:spcAft>
              <a:buClr>
                <a:srgbClr val="F15B47"/>
              </a:buClr>
              <a:buFont typeface="Arial"/>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8" name="Shape 18"/>
        <p:cNvGrpSpPr/>
        <p:nvPr/>
      </p:nvGrpSpPr>
      <p:grpSpPr>
        <a:xfrm>
          <a:off x="0" y="0"/>
          <a:ext cx="0" cy="0"/>
          <a:chOff x="0" y="0"/>
          <a:chExt cx="0" cy="0"/>
        </a:xfrm>
      </p:grpSpPr>
      <p:sp>
        <p:nvSpPr>
          <p:cNvPr id="19" name="Shape 19"/>
          <p:cNvSpPr txBox="1"/>
          <p:nvPr>
            <p:ph type="title"/>
          </p:nvPr>
        </p:nvSpPr>
        <p:spPr>
          <a:xfrm>
            <a:off x="1792288" y="4800600"/>
            <a:ext cx="5486399" cy="566737"/>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0" name="Shape 20"/>
          <p:cNvSpPr/>
          <p:nvPr>
            <p:ph idx="2" type="pic"/>
          </p:nvPr>
        </p:nvSpPr>
        <p:spPr>
          <a:xfrm>
            <a:off x="1792288" y="612775"/>
            <a:ext cx="5486399" cy="4114800"/>
          </a:xfrm>
          <a:prstGeom prst="rect">
            <a:avLst/>
          </a:prstGeom>
          <a:noFill/>
          <a:ln>
            <a:noFill/>
          </a:ln>
        </p:spPr>
      </p:sp>
      <p:sp>
        <p:nvSpPr>
          <p:cNvPr id="21" name="Shape 21"/>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22" name="Shape 22"/>
        <p:cNvGrpSpPr/>
        <p:nvPr/>
      </p:nvGrpSpPr>
      <p:grpSpPr>
        <a:xfrm>
          <a:off x="0" y="0"/>
          <a:ext cx="0" cy="0"/>
          <a:chOff x="0" y="0"/>
          <a:chExt cx="0" cy="0"/>
        </a:xfrm>
      </p:grpSpPr>
      <p:sp>
        <p:nvSpPr>
          <p:cNvPr id="23" name="Shape 23"/>
          <p:cNvSpPr txBox="1"/>
          <p:nvPr>
            <p:ph type="title"/>
          </p:nvPr>
        </p:nvSpPr>
        <p:spPr>
          <a:xfrm>
            <a:off x="457200" y="273050"/>
            <a:ext cx="3008313" cy="1162049"/>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4" name="Shape 24"/>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5" name="Shape 25"/>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6" name="Shape 2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7" name="Shape 27"/>
        <p:cNvGrpSpPr/>
        <p:nvPr/>
      </p:nvGrpSpPr>
      <p:grpSpPr>
        <a:xfrm>
          <a:off x="0" y="0"/>
          <a:ext cx="0" cy="0"/>
          <a:chOff x="0" y="0"/>
          <a:chExt cx="0" cy="0"/>
        </a:xfrm>
      </p:grpSpPr>
      <p:sp>
        <p:nvSpPr>
          <p:cNvPr id="28" name="Shape 28"/>
          <p:cNvSpPr txBox="1"/>
          <p:nvPr>
            <p:ph type="title"/>
          </p:nvPr>
        </p:nvSpPr>
        <p:spPr>
          <a:xfrm>
            <a:off x="2971800" y="0"/>
            <a:ext cx="5714999" cy="990599"/>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29" name="Shape 29"/>
        <p:cNvGrpSpPr/>
        <p:nvPr/>
      </p:nvGrpSpPr>
      <p:grpSpPr>
        <a:xfrm>
          <a:off x="0" y="0"/>
          <a:ext cx="0" cy="0"/>
          <a:chOff x="0" y="0"/>
          <a:chExt cx="0" cy="0"/>
        </a:xfrm>
      </p:grpSpPr>
      <p:sp>
        <p:nvSpPr>
          <p:cNvPr id="30" name="Shape 30"/>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1" name="Shape 31"/>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
        <p:nvSpPr>
          <p:cNvPr id="32" name="Shape 32"/>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3" name="Shape 33"/>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
        <p:nvSpPr>
          <p:cNvPr id="34" name="Shape 34"/>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5" name="Shape 35"/>
        <p:cNvGrpSpPr/>
        <p:nvPr/>
      </p:nvGrpSpPr>
      <p:grpSpPr>
        <a:xfrm>
          <a:off x="0" y="0"/>
          <a:ext cx="0" cy="0"/>
          <a:chOff x="0" y="0"/>
          <a:chExt cx="0" cy="0"/>
        </a:xfrm>
      </p:grpSpPr>
      <p:sp>
        <p:nvSpPr>
          <p:cNvPr id="36" name="Shape 36"/>
          <p:cNvSpPr txBox="1"/>
          <p:nvPr>
            <p:ph type="title"/>
          </p:nvPr>
        </p:nvSpPr>
        <p:spPr>
          <a:xfrm>
            <a:off x="2971800" y="0"/>
            <a:ext cx="5714999" cy="990599"/>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37" name="Shape 37"/>
          <p:cNvSpPr txBox="1"/>
          <p:nvPr>
            <p:ph idx="1" type="body"/>
          </p:nvPr>
        </p:nvSpPr>
        <p:spPr>
          <a:xfrm>
            <a:off x="914400" y="1143000"/>
            <a:ext cx="3809999" cy="4983163"/>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8" name="Shape 38"/>
          <p:cNvSpPr txBox="1"/>
          <p:nvPr>
            <p:ph idx="2" type="body"/>
          </p:nvPr>
        </p:nvSpPr>
        <p:spPr>
          <a:xfrm>
            <a:off x="4876800" y="1143000"/>
            <a:ext cx="3809999" cy="4983163"/>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9" name="Shape 39"/>
        <p:cNvGrpSpPr/>
        <p:nvPr/>
      </p:nvGrpSpPr>
      <p:grpSpPr>
        <a:xfrm>
          <a:off x="0" y="0"/>
          <a:ext cx="0" cy="0"/>
          <a:chOff x="0" y="0"/>
          <a:chExt cx="0" cy="0"/>
        </a:xfrm>
      </p:grpSpPr>
      <p:sp>
        <p:nvSpPr>
          <p:cNvPr id="40" name="Shape 40"/>
          <p:cNvSpPr txBox="1"/>
          <p:nvPr>
            <p:ph type="title"/>
          </p:nvPr>
        </p:nvSpPr>
        <p:spPr>
          <a:xfrm>
            <a:off x="722312" y="4406900"/>
            <a:ext cx="7772400" cy="1362075"/>
          </a:xfrm>
          <a:prstGeom prst="rect">
            <a:avLst/>
          </a:prstGeom>
          <a:noFill/>
          <a:ln>
            <a:noFill/>
          </a:ln>
        </p:spPr>
        <p:txBody>
          <a:bodyPr anchorCtr="0" anchor="t"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1" name="Shape 41"/>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nvSpPr>
        <p:spPr>
          <a:xfrm>
            <a:off x="0" y="0"/>
            <a:ext cx="2057400" cy="1066799"/>
          </a:xfrm>
          <a:prstGeom prst="rect">
            <a:avLst/>
          </a:prstGeom>
          <a:solidFill>
            <a:srgbClr val="2164A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200" u="none" cap="none" strike="noStrike">
              <a:solidFill>
                <a:srgbClr val="F15B47"/>
              </a:solidFill>
              <a:latin typeface="Arial"/>
              <a:ea typeface="Arial"/>
              <a:cs typeface="Arial"/>
              <a:sym typeface="Arial"/>
            </a:endParaRPr>
          </a:p>
        </p:txBody>
      </p:sp>
      <p:sp>
        <p:nvSpPr>
          <p:cNvPr id="7" name="Shape 7"/>
          <p:cNvSpPr txBox="1"/>
          <p:nvPr>
            <p:ph type="title"/>
          </p:nvPr>
        </p:nvSpPr>
        <p:spPr>
          <a:xfrm>
            <a:off x="2971800" y="0"/>
            <a:ext cx="5714999" cy="990599"/>
          </a:xfrm>
          <a:prstGeom prst="rect">
            <a:avLst/>
          </a:prstGeom>
          <a:noFill/>
          <a:ln>
            <a:noFill/>
          </a:ln>
        </p:spPr>
        <p:txBody>
          <a:bodyPr anchorCtr="0" anchor="ctr" bIns="91425" lIns="91425" rIns="91425" tIns="91425"/>
          <a:lstStyle>
            <a:lvl1pPr indent="0" lvl="0" marL="0" marR="0" rtl="0" algn="ctr">
              <a:spcBef>
                <a:spcPts val="0"/>
              </a:spcBef>
              <a:spcAft>
                <a:spcPts val="0"/>
              </a:spcAft>
              <a:defRPr/>
            </a:lvl1pPr>
            <a:lvl2pPr indent="0" lvl="1" marL="0" marR="0" rtl="0" algn="ctr">
              <a:spcBef>
                <a:spcPts val="0"/>
              </a:spcBef>
              <a:spcAft>
                <a:spcPts val="0"/>
              </a:spcAft>
              <a:defRPr/>
            </a:lvl2pPr>
            <a:lvl3pPr indent="0" lvl="2" marL="0" marR="0" rtl="0" algn="ctr">
              <a:spcBef>
                <a:spcPts val="0"/>
              </a:spcBef>
              <a:spcAft>
                <a:spcPts val="0"/>
              </a:spcAft>
              <a:defRPr/>
            </a:lvl3pPr>
            <a:lvl4pPr indent="0" lvl="3" marL="0" marR="0" rtl="0" algn="ctr">
              <a:spcBef>
                <a:spcPts val="0"/>
              </a:spcBef>
              <a:spcAft>
                <a:spcPts val="0"/>
              </a:spcAft>
              <a:defRPr/>
            </a:lvl4pPr>
            <a:lvl5pPr indent="0" lvl="4" marL="0" marR="0" rtl="0" algn="ctr">
              <a:spcBef>
                <a:spcPts val="0"/>
              </a:spcBef>
              <a:spcAft>
                <a:spcPts val="0"/>
              </a:spcAft>
              <a:defRPr/>
            </a:lvl5pPr>
            <a:lvl6pPr indent="0" lvl="5" marL="457200" marR="0" rtl="0" algn="ctr">
              <a:spcBef>
                <a:spcPts val="0"/>
              </a:spcBef>
              <a:spcAft>
                <a:spcPts val="0"/>
              </a:spcAft>
              <a:defRPr/>
            </a:lvl6pPr>
            <a:lvl7pPr indent="0" lvl="6" marL="914400" marR="0" rtl="0" algn="ctr">
              <a:spcBef>
                <a:spcPts val="0"/>
              </a:spcBef>
              <a:spcAft>
                <a:spcPts val="0"/>
              </a:spcAft>
              <a:defRPr/>
            </a:lvl7pPr>
            <a:lvl8pPr indent="0" lvl="7" marL="1371600" marR="0" rtl="0" algn="ctr">
              <a:spcBef>
                <a:spcPts val="0"/>
              </a:spcBef>
              <a:spcAft>
                <a:spcPts val="0"/>
              </a:spcAft>
              <a:defRPr/>
            </a:lvl8pPr>
            <a:lvl9pPr indent="0" lvl="8" marL="1828800" marR="0" rtl="0" algn="ctr">
              <a:spcBef>
                <a:spcPts val="0"/>
              </a:spcBef>
              <a:spcAft>
                <a:spcPts val="0"/>
              </a:spcAft>
              <a:defRPr/>
            </a:lvl9pPr>
          </a:lstStyle>
          <a:p/>
        </p:txBody>
      </p:sp>
      <p:sp>
        <p:nvSpPr>
          <p:cNvPr id="8" name="Shape 8"/>
          <p:cNvSpPr txBox="1"/>
          <p:nvPr>
            <p:ph idx="1" type="body"/>
          </p:nvPr>
        </p:nvSpPr>
        <p:spPr>
          <a:xfrm>
            <a:off x="914400" y="1143000"/>
            <a:ext cx="7772400" cy="4983162"/>
          </a:xfrm>
          <a:prstGeom prst="rect">
            <a:avLst/>
          </a:prstGeom>
          <a:noFill/>
          <a:ln>
            <a:noFill/>
          </a:ln>
        </p:spPr>
        <p:txBody>
          <a:bodyPr anchorCtr="0" anchor="t" bIns="91425" lIns="91425" rIns="91425" tIns="91425"/>
          <a:lstStyle>
            <a:lvl1pPr indent="-342900" lvl="0" marL="342900" marR="0" rtl="0" algn="l">
              <a:spcBef>
                <a:spcPts val="480"/>
              </a:spcBef>
              <a:spcAft>
                <a:spcPts val="0"/>
              </a:spcAft>
              <a:defRPr/>
            </a:lvl1pPr>
            <a:lvl2pPr indent="-158750" lvl="1" marL="742950" marR="0" rtl="0" algn="l">
              <a:spcBef>
                <a:spcPts val="400"/>
              </a:spcBef>
              <a:spcAft>
                <a:spcPts val="0"/>
              </a:spcAft>
              <a:buClr>
                <a:srgbClr val="F15B47"/>
              </a:buClr>
              <a:buFont typeface="Arial"/>
              <a:buChar char="–"/>
              <a:defRPr/>
            </a:lvl2pPr>
            <a:lvl3pPr indent="-114300" lvl="2" marL="1143000" marR="0" rtl="0" algn="l">
              <a:spcBef>
                <a:spcPts val="360"/>
              </a:spcBef>
              <a:spcAft>
                <a:spcPts val="0"/>
              </a:spcAft>
              <a:buClr>
                <a:srgbClr val="F15B47"/>
              </a:buClr>
              <a:buFont typeface="Arial"/>
              <a:buChar char="•"/>
              <a:defRPr/>
            </a:lvl3pPr>
            <a:lvl4pPr indent="-127000" lvl="3" marL="1600200" marR="0" rtl="0" algn="l">
              <a:spcBef>
                <a:spcPts val="320"/>
              </a:spcBef>
              <a:spcAft>
                <a:spcPts val="0"/>
              </a:spcAft>
              <a:buClr>
                <a:srgbClr val="F15B47"/>
              </a:buClr>
              <a:buFont typeface="Arial"/>
              <a:buChar char="–"/>
              <a:defRPr/>
            </a:lvl4pPr>
            <a:lvl5pPr indent="-127000" lvl="4" marL="2057400" marR="0" rtl="0" algn="l">
              <a:spcBef>
                <a:spcPts val="320"/>
              </a:spcBef>
              <a:spcAft>
                <a:spcPts val="0"/>
              </a:spcAft>
              <a:buClr>
                <a:srgbClr val="F15B47"/>
              </a:buClr>
              <a:buFont typeface="Arial"/>
              <a:buChar char="»"/>
              <a:defRPr/>
            </a:lvl5pPr>
            <a:lvl6pPr indent="-127000" lvl="5" marL="2514600" marR="0" rtl="0" algn="l">
              <a:spcBef>
                <a:spcPts val="320"/>
              </a:spcBef>
              <a:spcAft>
                <a:spcPts val="0"/>
              </a:spcAft>
              <a:buClr>
                <a:srgbClr val="F15B47"/>
              </a:buClr>
              <a:buFont typeface="Arial"/>
              <a:buChar char="»"/>
              <a:defRPr/>
            </a:lvl6pPr>
            <a:lvl7pPr indent="-127000" lvl="6" marL="2971800" marR="0" rtl="0" algn="l">
              <a:spcBef>
                <a:spcPts val="320"/>
              </a:spcBef>
              <a:spcAft>
                <a:spcPts val="0"/>
              </a:spcAft>
              <a:buClr>
                <a:srgbClr val="F15B47"/>
              </a:buClr>
              <a:buFont typeface="Arial"/>
              <a:buChar char="»"/>
              <a:defRPr/>
            </a:lvl7pPr>
            <a:lvl8pPr indent="-127000" lvl="7" marL="3429000" marR="0" rtl="0" algn="l">
              <a:spcBef>
                <a:spcPts val="320"/>
              </a:spcBef>
              <a:spcAft>
                <a:spcPts val="0"/>
              </a:spcAft>
              <a:buClr>
                <a:srgbClr val="F15B47"/>
              </a:buClr>
              <a:buFont typeface="Arial"/>
              <a:buChar char="»"/>
              <a:defRPr/>
            </a:lvl8pPr>
            <a:lvl9pPr indent="-127000" lvl="8" marL="3886200" marR="0" rtl="0" algn="l">
              <a:spcBef>
                <a:spcPts val="320"/>
              </a:spcBef>
              <a:spcAft>
                <a:spcPts val="0"/>
              </a:spcAft>
              <a:buClr>
                <a:srgbClr val="F15B47"/>
              </a:buClr>
              <a:buFont typeface="Arial"/>
              <a:buChar char="»"/>
              <a:defRPr/>
            </a:lvl9pPr>
          </a:lstStyle>
          <a:p/>
        </p:txBody>
      </p:sp>
      <p:sp>
        <p:nvSpPr>
          <p:cNvPr id="9" name="Shape 9"/>
          <p:cNvSpPr txBox="1"/>
          <p:nvPr/>
        </p:nvSpPr>
        <p:spPr>
          <a:xfrm>
            <a:off x="8229600" y="6248400"/>
            <a:ext cx="762000" cy="4572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Tahoma"/>
              <a:buNone/>
            </a:pPr>
            <a:r>
              <a:rPr b="1" i="0" lang="en-US" sz="1400" u="none" cap="none" strike="noStrike">
                <a:solidFill>
                  <a:schemeClr val="dk1"/>
                </a:solidFill>
                <a:latin typeface="Tahoma"/>
                <a:ea typeface="Tahoma"/>
                <a:cs typeface="Tahoma"/>
                <a:sym typeface="Tahoma"/>
              </a:rPr>
              <a:t>6-*</a:t>
            </a:r>
          </a:p>
        </p:txBody>
      </p:sp>
      <p:sp>
        <p:nvSpPr>
          <p:cNvPr id="10" name="Shape 10"/>
          <p:cNvSpPr txBox="1"/>
          <p:nvPr/>
        </p:nvSpPr>
        <p:spPr>
          <a:xfrm>
            <a:off x="303212" y="6459537"/>
            <a:ext cx="4572000" cy="2143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Copyright © 2012 Pearson Prentice Hall. All rights reserved.</a:t>
            </a:r>
          </a:p>
        </p:txBody>
      </p:sp>
      <p:sp>
        <p:nvSpPr>
          <p:cNvPr id="11" name="Shape 11"/>
          <p:cNvSpPr txBox="1"/>
          <p:nvPr/>
        </p:nvSpPr>
        <p:spPr>
          <a:xfrm>
            <a:off x="152400" y="228600"/>
            <a:ext cx="2057400"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C H A P T E R   6</a:t>
            </a:r>
            <a:br>
              <a:rPr b="1" i="0" lang="en-US" sz="1200" u="none" cap="none" strike="noStrike">
                <a:solidFill>
                  <a:schemeClr val="lt1"/>
                </a:solidFill>
                <a:latin typeface="Arial"/>
                <a:ea typeface="Arial"/>
                <a:cs typeface="Arial"/>
                <a:sym typeface="Arial"/>
              </a:rPr>
            </a:br>
            <a:r>
              <a:rPr b="0" i="0" lang="en-US" sz="1200" u="none" cap="none" strike="noStrike">
                <a:solidFill>
                  <a:schemeClr val="lt1"/>
                </a:solidFill>
                <a:latin typeface="Arial"/>
                <a:ea typeface="Arial"/>
                <a:cs typeface="Arial"/>
                <a:sym typeface="Arial"/>
              </a:rPr>
              <a:t>Perfect Competition</a:t>
            </a: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2" name="Shape 52"/>
        <p:cNvGrpSpPr/>
        <p:nvPr/>
      </p:nvGrpSpPr>
      <p:grpSpPr>
        <a:xfrm>
          <a:off x="0" y="0"/>
          <a:ext cx="0" cy="0"/>
          <a:chOff x="0" y="0"/>
          <a:chExt cx="0" cy="0"/>
        </a:xfrm>
      </p:grpSpPr>
      <p:sp>
        <p:nvSpPr>
          <p:cNvPr id="53" name="Shape 53"/>
          <p:cNvSpPr txBox="1"/>
          <p:nvPr/>
        </p:nvSpPr>
        <p:spPr>
          <a:xfrm>
            <a:off x="685800" y="1519237"/>
            <a:ext cx="4114800" cy="519112"/>
          </a:xfrm>
          <a:prstGeom prst="rect">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800" u="none" cap="none" strike="noStrike">
                <a:solidFill>
                  <a:srgbClr val="FF0000"/>
                </a:solidFill>
                <a:latin typeface="Arial"/>
                <a:ea typeface="Arial"/>
                <a:cs typeface="Arial"/>
                <a:sym typeface="Arial"/>
              </a:rPr>
              <a:t>Perfect Competition</a:t>
            </a:r>
          </a:p>
        </p:txBody>
      </p:sp>
      <p:sp>
        <p:nvSpPr>
          <p:cNvPr id="54" name="Shape 54"/>
          <p:cNvSpPr txBox="1"/>
          <p:nvPr/>
        </p:nvSpPr>
        <p:spPr>
          <a:xfrm>
            <a:off x="6581775" y="6248400"/>
            <a:ext cx="1828800" cy="381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0" i="0" lang="en-US" sz="1400" u="none" cap="none" strike="noStrike">
                <a:solidFill>
                  <a:schemeClr val="lt2"/>
                </a:solidFill>
                <a:latin typeface="Arial"/>
                <a:ea typeface="Arial"/>
                <a:cs typeface="Arial"/>
                <a:sym typeface="Arial"/>
              </a:rPr>
              <a:t>Brock Williams</a:t>
            </a:r>
          </a:p>
        </p:txBody>
      </p:sp>
      <p:grpSp>
        <p:nvGrpSpPr>
          <p:cNvPr id="55" name="Shape 55"/>
          <p:cNvGrpSpPr/>
          <p:nvPr/>
        </p:nvGrpSpPr>
        <p:grpSpPr>
          <a:xfrm>
            <a:off x="6553200" y="6034087"/>
            <a:ext cx="2057400" cy="274636"/>
            <a:chOff x="4924425" y="5653087"/>
            <a:chExt cx="2057400" cy="274636"/>
          </a:xfrm>
        </p:grpSpPr>
        <p:sp>
          <p:nvSpPr>
            <p:cNvPr id="56" name="Shape 56"/>
            <p:cNvSpPr/>
            <p:nvPr/>
          </p:nvSpPr>
          <p:spPr>
            <a:xfrm>
              <a:off x="4924425" y="5672137"/>
              <a:ext cx="1773236" cy="228600"/>
            </a:xfrm>
            <a:prstGeom prst="roundRect">
              <a:avLst>
                <a:gd fmla="val 16667" name="adj"/>
              </a:avLst>
            </a:prstGeom>
            <a:solidFill>
              <a:srgbClr val="0083AE"/>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200" u="none" cap="none" strike="noStrike">
                <a:solidFill>
                  <a:srgbClr val="F15B47"/>
                </a:solidFill>
                <a:latin typeface="Arial"/>
                <a:ea typeface="Arial"/>
                <a:cs typeface="Arial"/>
                <a:sym typeface="Arial"/>
              </a:endParaRPr>
            </a:p>
          </p:txBody>
        </p:sp>
        <p:sp>
          <p:nvSpPr>
            <p:cNvPr id="57" name="Shape 57"/>
            <p:cNvSpPr txBox="1"/>
            <p:nvPr/>
          </p:nvSpPr>
          <p:spPr>
            <a:xfrm>
              <a:off x="4959350" y="5653087"/>
              <a:ext cx="2022475" cy="2746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P R E P A R E D   B Y</a:t>
              </a:r>
            </a:p>
          </p:txBody>
        </p:sp>
      </p:grpSp>
      <p:sp>
        <p:nvSpPr>
          <p:cNvPr id="58" name="Shape 58"/>
          <p:cNvSpPr txBox="1"/>
          <p:nvPr/>
        </p:nvSpPr>
        <p:spPr>
          <a:xfrm>
            <a:off x="685800" y="2590800"/>
            <a:ext cx="4876799" cy="6397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In the award-winning 2004 movie </a:t>
            </a:r>
            <a:r>
              <a:rPr b="0" i="1" lang="en-US" sz="1200" u="none" cap="none" strike="noStrike">
                <a:solidFill>
                  <a:schemeClr val="dk1"/>
                </a:solidFill>
                <a:latin typeface="Arial"/>
                <a:ea typeface="Arial"/>
                <a:cs typeface="Arial"/>
                <a:sym typeface="Arial"/>
              </a:rPr>
              <a:t>Sideways</a:t>
            </a:r>
            <a:r>
              <a:rPr b="0" i="0" lang="en-US" sz="1200" u="none" cap="none" strike="noStrike">
                <a:solidFill>
                  <a:schemeClr val="dk1"/>
                </a:solidFill>
                <a:latin typeface="Arial"/>
                <a:ea typeface="Arial"/>
                <a:cs typeface="Arial"/>
                <a:sym typeface="Arial"/>
              </a:rPr>
              <a:t>, the main character raved about pinot noir wine. This review increased the demand for pinot noir wine grown in the Willamette Valley in Oregon.</a:t>
            </a:r>
          </a:p>
        </p:txBody>
      </p:sp>
      <p:sp>
        <p:nvSpPr>
          <p:cNvPr id="59" name="Shape 59"/>
          <p:cNvSpPr txBox="1"/>
          <p:nvPr/>
        </p:nvSpPr>
        <p:spPr>
          <a:xfrm>
            <a:off x="0" y="0"/>
            <a:ext cx="9144000" cy="762000"/>
          </a:xfrm>
          <a:prstGeom prst="rect">
            <a:avLst/>
          </a:prstGeom>
          <a:solidFill>
            <a:srgbClr val="2164A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200" u="none" cap="none" strike="noStrike">
              <a:solidFill>
                <a:srgbClr val="F15B47"/>
              </a:solidFill>
              <a:latin typeface="Arial"/>
              <a:ea typeface="Arial"/>
              <a:cs typeface="Arial"/>
              <a:sym typeface="Arial"/>
            </a:endParaRPr>
          </a:p>
        </p:txBody>
      </p:sp>
      <p:sp>
        <p:nvSpPr>
          <p:cNvPr id="60" name="Shape 60"/>
          <p:cNvSpPr txBox="1"/>
          <p:nvPr/>
        </p:nvSpPr>
        <p:spPr>
          <a:xfrm>
            <a:off x="7086600" y="990600"/>
            <a:ext cx="1752600" cy="17526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CHAPTER</a:t>
            </a:r>
            <a:r>
              <a:rPr b="0" i="0" lang="en-US" sz="1600" u="none" cap="none" strike="noStrike">
                <a:solidFill>
                  <a:schemeClr val="dk1"/>
                </a:solidFill>
                <a:latin typeface="Arial"/>
                <a:ea typeface="Arial"/>
                <a:cs typeface="Arial"/>
                <a:sym typeface="Arial"/>
              </a:rPr>
              <a:t> </a:t>
            </a:r>
            <a:br>
              <a:rPr b="0" i="0" lang="en-US" sz="1600" u="none" cap="none" strike="noStrike">
                <a:solidFill>
                  <a:schemeClr val="dk1"/>
                </a:solidFill>
                <a:latin typeface="Arial"/>
                <a:ea typeface="Arial"/>
                <a:cs typeface="Arial"/>
                <a:sym typeface="Arial"/>
              </a:rPr>
            </a:br>
            <a:r>
              <a:rPr b="0" i="0" lang="en-US" sz="8000" u="none" cap="none" strike="noStrike">
                <a:solidFill>
                  <a:schemeClr val="dk1"/>
                </a:solidFill>
                <a:latin typeface="Arial"/>
                <a:ea typeface="Arial"/>
                <a:cs typeface="Arial"/>
                <a:sym typeface="Arial"/>
              </a:rPr>
              <a:t>6</a:t>
            </a:r>
          </a:p>
        </p:txBody>
      </p:sp>
      <p:sp>
        <p:nvSpPr>
          <p:cNvPr id="61" name="Shape 61"/>
          <p:cNvSpPr txBox="1"/>
          <p:nvPr/>
        </p:nvSpPr>
        <p:spPr>
          <a:xfrm>
            <a:off x="303212" y="6459537"/>
            <a:ext cx="4572000" cy="2143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Copyright © 2012 Pearson Prentice Hall. All rights reserved.</a:t>
            </a:r>
          </a:p>
        </p:txBody>
      </p:sp>
      <p:sp>
        <p:nvSpPr>
          <p:cNvPr id="62" name="Shape 62"/>
          <p:cNvSpPr txBox="1"/>
          <p:nvPr>
            <p:ph type="title"/>
          </p:nvPr>
        </p:nvSpPr>
        <p:spPr>
          <a:xfrm>
            <a:off x="2971800" y="0"/>
            <a:ext cx="5714999" cy="990599"/>
          </a:xfrm>
          <a:prstGeom prst="rect">
            <a:avLst/>
          </a:prstGeom>
          <a:noFill/>
          <a:ln>
            <a:noFill/>
          </a:ln>
        </p:spPr>
        <p:txBody>
          <a:bodyPr anchorCtr="0" anchor="ctr" bIns="91425" lIns="91425" rIns="91425" tIns="91425"/>
          <a:lstStyle>
            <a:lvl1pPr indent="0" lvl="0" marL="0" marR="0" rtl="0" algn="ctr">
              <a:spcBef>
                <a:spcPts val="0"/>
              </a:spcBef>
              <a:spcAft>
                <a:spcPts val="0"/>
              </a:spcAft>
              <a:defRPr/>
            </a:lvl1pPr>
            <a:lvl2pPr indent="0" lvl="1" marL="0" marR="0" rtl="0" algn="ctr">
              <a:spcBef>
                <a:spcPts val="0"/>
              </a:spcBef>
              <a:spcAft>
                <a:spcPts val="0"/>
              </a:spcAft>
              <a:defRPr/>
            </a:lvl2pPr>
            <a:lvl3pPr indent="0" lvl="2" marL="0" marR="0" rtl="0" algn="ctr">
              <a:spcBef>
                <a:spcPts val="0"/>
              </a:spcBef>
              <a:spcAft>
                <a:spcPts val="0"/>
              </a:spcAft>
              <a:defRPr/>
            </a:lvl3pPr>
            <a:lvl4pPr indent="0" lvl="3" marL="0" marR="0" rtl="0" algn="ctr">
              <a:spcBef>
                <a:spcPts val="0"/>
              </a:spcBef>
              <a:spcAft>
                <a:spcPts val="0"/>
              </a:spcAft>
              <a:defRPr/>
            </a:lvl4pPr>
            <a:lvl5pPr indent="0" lvl="4" marL="0" marR="0" rtl="0" algn="ctr">
              <a:spcBef>
                <a:spcPts val="0"/>
              </a:spcBef>
              <a:spcAft>
                <a:spcPts val="0"/>
              </a:spcAft>
              <a:defRPr/>
            </a:lvl5pPr>
            <a:lvl6pPr indent="0" lvl="5" marL="457200" marR="0" rtl="0" algn="ctr">
              <a:spcBef>
                <a:spcPts val="0"/>
              </a:spcBef>
              <a:spcAft>
                <a:spcPts val="0"/>
              </a:spcAft>
              <a:defRPr/>
            </a:lvl6pPr>
            <a:lvl7pPr indent="0" lvl="6" marL="914400" marR="0" rtl="0" algn="ctr">
              <a:spcBef>
                <a:spcPts val="0"/>
              </a:spcBef>
              <a:spcAft>
                <a:spcPts val="0"/>
              </a:spcAft>
              <a:defRPr/>
            </a:lvl7pPr>
            <a:lvl8pPr indent="0" lvl="7" marL="1371600" marR="0" rtl="0" algn="ctr">
              <a:spcBef>
                <a:spcPts val="0"/>
              </a:spcBef>
              <a:spcAft>
                <a:spcPts val="0"/>
              </a:spcAft>
              <a:defRPr/>
            </a:lvl8pPr>
            <a:lvl9pPr indent="0" lvl="8" marL="1828800" marR="0" rtl="0" algn="ctr">
              <a:spcBef>
                <a:spcPts val="0"/>
              </a:spcBef>
              <a:spcAft>
                <a:spcPts val="0"/>
              </a:spcAft>
              <a:defRPr/>
            </a:lvl9pPr>
          </a:lstStyle>
          <a:p/>
        </p:txBody>
      </p:sp>
      <p:sp>
        <p:nvSpPr>
          <p:cNvPr id="63" name="Shape 63"/>
          <p:cNvSpPr txBox="1"/>
          <p:nvPr>
            <p:ph idx="1" type="body"/>
          </p:nvPr>
        </p:nvSpPr>
        <p:spPr>
          <a:xfrm>
            <a:off x="914400" y="1143000"/>
            <a:ext cx="7772400" cy="4983162"/>
          </a:xfrm>
          <a:prstGeom prst="rect">
            <a:avLst/>
          </a:prstGeom>
          <a:noFill/>
          <a:ln>
            <a:noFill/>
          </a:ln>
        </p:spPr>
        <p:txBody>
          <a:bodyPr anchorCtr="0" anchor="t" bIns="91425" lIns="91425" rIns="91425" tIns="91425"/>
          <a:lstStyle>
            <a:lvl1pPr indent="-342900" lvl="0" marL="342900" marR="0" rtl="0" algn="l">
              <a:spcBef>
                <a:spcPts val="480"/>
              </a:spcBef>
              <a:spcAft>
                <a:spcPts val="0"/>
              </a:spcAft>
              <a:defRPr/>
            </a:lvl1pPr>
            <a:lvl2pPr indent="-158750" lvl="1" marL="742950" marR="0" rtl="0" algn="l">
              <a:spcBef>
                <a:spcPts val="400"/>
              </a:spcBef>
              <a:spcAft>
                <a:spcPts val="0"/>
              </a:spcAft>
              <a:buClr>
                <a:srgbClr val="F15B47"/>
              </a:buClr>
              <a:buFont typeface="Arial"/>
              <a:buChar char="–"/>
              <a:defRPr/>
            </a:lvl2pPr>
            <a:lvl3pPr indent="-114300" lvl="2" marL="1143000" marR="0" rtl="0" algn="l">
              <a:spcBef>
                <a:spcPts val="360"/>
              </a:spcBef>
              <a:spcAft>
                <a:spcPts val="0"/>
              </a:spcAft>
              <a:buClr>
                <a:srgbClr val="F15B47"/>
              </a:buClr>
              <a:buFont typeface="Arial"/>
              <a:buChar char="•"/>
              <a:defRPr/>
            </a:lvl3pPr>
            <a:lvl4pPr indent="-127000" lvl="3" marL="1600200" marR="0" rtl="0" algn="l">
              <a:spcBef>
                <a:spcPts val="320"/>
              </a:spcBef>
              <a:spcAft>
                <a:spcPts val="0"/>
              </a:spcAft>
              <a:buClr>
                <a:srgbClr val="F15B47"/>
              </a:buClr>
              <a:buFont typeface="Arial"/>
              <a:buChar char="–"/>
              <a:defRPr/>
            </a:lvl4pPr>
            <a:lvl5pPr indent="-127000" lvl="4" marL="2057400" marR="0" rtl="0" algn="l">
              <a:spcBef>
                <a:spcPts val="320"/>
              </a:spcBef>
              <a:spcAft>
                <a:spcPts val="0"/>
              </a:spcAft>
              <a:buClr>
                <a:srgbClr val="F15B47"/>
              </a:buClr>
              <a:buFont typeface="Arial"/>
              <a:buChar char="»"/>
              <a:defRPr/>
            </a:lvl5pPr>
            <a:lvl6pPr indent="-127000" lvl="5" marL="2514600" marR="0" rtl="0" algn="l">
              <a:spcBef>
                <a:spcPts val="320"/>
              </a:spcBef>
              <a:spcAft>
                <a:spcPts val="0"/>
              </a:spcAft>
              <a:buClr>
                <a:srgbClr val="F15B47"/>
              </a:buClr>
              <a:buFont typeface="Arial"/>
              <a:buChar char="»"/>
              <a:defRPr/>
            </a:lvl6pPr>
            <a:lvl7pPr indent="-127000" lvl="6" marL="2971800" marR="0" rtl="0" algn="l">
              <a:spcBef>
                <a:spcPts val="320"/>
              </a:spcBef>
              <a:spcAft>
                <a:spcPts val="0"/>
              </a:spcAft>
              <a:buClr>
                <a:srgbClr val="F15B47"/>
              </a:buClr>
              <a:buFont typeface="Arial"/>
              <a:buChar char="»"/>
              <a:defRPr/>
            </a:lvl7pPr>
            <a:lvl8pPr indent="-127000" lvl="7" marL="3429000" marR="0" rtl="0" algn="l">
              <a:spcBef>
                <a:spcPts val="320"/>
              </a:spcBef>
              <a:spcAft>
                <a:spcPts val="0"/>
              </a:spcAft>
              <a:buClr>
                <a:srgbClr val="F15B47"/>
              </a:buClr>
              <a:buFont typeface="Arial"/>
              <a:buChar char="»"/>
              <a:defRPr/>
            </a:lvl8pPr>
            <a:lvl9pPr indent="-127000" lvl="8" marL="3886200" marR="0" rtl="0" algn="l">
              <a:spcBef>
                <a:spcPts val="320"/>
              </a:spcBef>
              <a:spcAft>
                <a:spcPts val="0"/>
              </a:spcAft>
              <a:buClr>
                <a:srgbClr val="F15B47"/>
              </a:buClr>
              <a:buFont typeface="Arial"/>
              <a:buChar char="»"/>
              <a:defRPr/>
            </a:lvl9pPr>
          </a:lstStyle>
          <a:p/>
        </p:txBody>
      </p:sp>
    </p:spTree>
  </p:cSld>
  <p:clrMap accent1="accent1" accent2="accent2" accent3="accent3" accent4="accent4" accent5="accent5" accent6="accent6" bg1="lt1" bg2="dk2" tx1="dk1" tx2="lt2" folHlink="folHlink" hlink="hlink"/>
  <p:sldLayoutIdLst>
    <p:sldLayoutId id="214748365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01.png"/><Relationship Id="rId4"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09.png"/><Relationship Id="rId7"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15.png"/><Relationship Id="rId10" Type="http://schemas.openxmlformats.org/officeDocument/2006/relationships/image" Target="../media/image22.png"/><Relationship Id="rId9" Type="http://schemas.openxmlformats.org/officeDocument/2006/relationships/image" Target="../media/image16.png"/><Relationship Id="rId5" Type="http://schemas.openxmlformats.org/officeDocument/2006/relationships/image" Target="../media/image21.png"/><Relationship Id="rId6" Type="http://schemas.openxmlformats.org/officeDocument/2006/relationships/image" Target="../media/image17.png"/><Relationship Id="rId7" Type="http://schemas.openxmlformats.org/officeDocument/2006/relationships/image" Target="../media/image20.png"/><Relationship Id="rId8"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4.png"/><Relationship Id="rId4" Type="http://schemas.openxmlformats.org/officeDocument/2006/relationships/image" Target="../media/image23.png"/><Relationship Id="rId10" Type="http://schemas.openxmlformats.org/officeDocument/2006/relationships/image" Target="../media/image31.png"/><Relationship Id="rId9" Type="http://schemas.openxmlformats.org/officeDocument/2006/relationships/image" Target="../media/image29.png"/><Relationship Id="rId5" Type="http://schemas.openxmlformats.org/officeDocument/2006/relationships/image" Target="../media/image27.png"/><Relationship Id="rId6" Type="http://schemas.openxmlformats.org/officeDocument/2006/relationships/image" Target="../media/image30.png"/><Relationship Id="rId7" Type="http://schemas.openxmlformats.org/officeDocument/2006/relationships/image" Target="../media/image28.png"/><Relationship Id="rId8"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1" Type="http://schemas.openxmlformats.org/officeDocument/2006/relationships/image" Target="../media/image38.png"/><Relationship Id="rId10" Type="http://schemas.openxmlformats.org/officeDocument/2006/relationships/image" Target="../media/image37.png"/><Relationship Id="rId13" Type="http://schemas.openxmlformats.org/officeDocument/2006/relationships/image" Target="../media/image43.png"/><Relationship Id="rId12" Type="http://schemas.openxmlformats.org/officeDocument/2006/relationships/image" Target="../media/image36.png"/><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32.png"/><Relationship Id="rId4" Type="http://schemas.openxmlformats.org/officeDocument/2006/relationships/image" Target="../media/image35.png"/><Relationship Id="rId9" Type="http://schemas.openxmlformats.org/officeDocument/2006/relationships/image" Target="../media/image41.png"/><Relationship Id="rId14" Type="http://schemas.openxmlformats.org/officeDocument/2006/relationships/image" Target="../media/image4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9.png"/><Relationship Id="rId8" Type="http://schemas.openxmlformats.org/officeDocument/2006/relationships/image" Target="../media/image4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0" Type="http://schemas.openxmlformats.org/officeDocument/2006/relationships/image" Target="../media/image50.png"/><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44.png"/><Relationship Id="rId4" Type="http://schemas.openxmlformats.org/officeDocument/2006/relationships/image" Target="../media/image47.png"/><Relationship Id="rId9" Type="http://schemas.openxmlformats.org/officeDocument/2006/relationships/image" Target="../media/image51.png"/><Relationship Id="rId5" Type="http://schemas.openxmlformats.org/officeDocument/2006/relationships/image" Target="../media/image46.png"/><Relationship Id="rId6" Type="http://schemas.openxmlformats.org/officeDocument/2006/relationships/image" Target="../media/image49.png"/><Relationship Id="rId7" Type="http://schemas.openxmlformats.org/officeDocument/2006/relationships/image" Target="../media/image48.png"/><Relationship Id="rId8" Type="http://schemas.openxmlformats.org/officeDocument/2006/relationships/image" Target="../media/image4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5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54.png"/><Relationship Id="rId4" Type="http://schemas.openxmlformats.org/officeDocument/2006/relationships/image" Target="../media/image55.png"/><Relationship Id="rId5" Type="http://schemas.openxmlformats.org/officeDocument/2006/relationships/image" Target="../media/image53.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1" Type="http://schemas.openxmlformats.org/officeDocument/2006/relationships/image" Target="../media/image67.png"/><Relationship Id="rId10" Type="http://schemas.openxmlformats.org/officeDocument/2006/relationships/image" Target="../media/image68.png"/><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59.png"/><Relationship Id="rId4" Type="http://schemas.openxmlformats.org/officeDocument/2006/relationships/image" Target="../media/image64.png"/><Relationship Id="rId9" Type="http://schemas.openxmlformats.org/officeDocument/2006/relationships/image" Target="../media/image61.png"/><Relationship Id="rId5" Type="http://schemas.openxmlformats.org/officeDocument/2006/relationships/image" Target="../media/image60.png"/><Relationship Id="rId6" Type="http://schemas.openxmlformats.org/officeDocument/2006/relationships/image" Target="../media/image65.png"/><Relationship Id="rId7" Type="http://schemas.openxmlformats.org/officeDocument/2006/relationships/image" Target="../media/image62.png"/><Relationship Id="rId8" Type="http://schemas.openxmlformats.org/officeDocument/2006/relationships/image" Target="../media/image63.png"/></Relationships>
</file>

<file path=ppt/slides/_rels/slide32.xml.rels><?xml version="1.0" encoding="UTF-8" standalone="yes"?><Relationships xmlns="http://schemas.openxmlformats.org/package/2006/relationships"><Relationship Id="rId10" Type="http://schemas.openxmlformats.org/officeDocument/2006/relationships/image" Target="../media/image74.png"/><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66.png"/><Relationship Id="rId4" Type="http://schemas.openxmlformats.org/officeDocument/2006/relationships/image" Target="../media/image69.png"/><Relationship Id="rId9" Type="http://schemas.openxmlformats.org/officeDocument/2006/relationships/image" Target="../media/image73.png"/><Relationship Id="rId5" Type="http://schemas.openxmlformats.org/officeDocument/2006/relationships/image" Target="../media/image71.png"/><Relationship Id="rId6" Type="http://schemas.openxmlformats.org/officeDocument/2006/relationships/image" Target="../media/image70.png"/><Relationship Id="rId7" Type="http://schemas.openxmlformats.org/officeDocument/2006/relationships/image" Target="../media/image72.png"/><Relationship Id="rId8" Type="http://schemas.openxmlformats.org/officeDocument/2006/relationships/image" Target="../media/image7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78.png"/><Relationship Id="rId4" Type="http://schemas.openxmlformats.org/officeDocument/2006/relationships/image" Target="../media/image77.png"/><Relationship Id="rId5" Type="http://schemas.openxmlformats.org/officeDocument/2006/relationships/image" Target="../media/image76.png"/><Relationship Id="rId6" Type="http://schemas.openxmlformats.org/officeDocument/2006/relationships/image" Target="../media/image7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80.png"/><Relationship Id="rId4" Type="http://schemas.openxmlformats.org/officeDocument/2006/relationships/image" Target="../media/image82.png"/><Relationship Id="rId5" Type="http://schemas.openxmlformats.org/officeDocument/2006/relationships/image" Target="../media/image81.png"/><Relationship Id="rId6" Type="http://schemas.openxmlformats.org/officeDocument/2006/relationships/image" Target="../media/image83.png"/><Relationship Id="rId7" Type="http://schemas.openxmlformats.org/officeDocument/2006/relationships/image" Target="../media/image85.png"/><Relationship Id="rId8" Type="http://schemas.openxmlformats.org/officeDocument/2006/relationships/image" Target="../media/image8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02.png"/><Relationship Id="rId4" Type="http://schemas.openxmlformats.org/officeDocument/2006/relationships/image" Target="../media/image03.png"/><Relationship Id="rId5" Type="http://schemas.openxmlformats.org/officeDocument/2006/relationships/image" Target="../media/image04.png"/><Relationship Id="rId6" Type="http://schemas.openxmlformats.org/officeDocument/2006/relationships/image" Target="../media/image05.png"/><Relationship Id="rId7" Type="http://schemas.openxmlformats.org/officeDocument/2006/relationships/image" Target="../media/image06.png"/><Relationship Id="rId8" Type="http://schemas.openxmlformats.org/officeDocument/2006/relationships/image" Target="../media/image0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0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8" name="Shape 48"/>
        <p:cNvGrpSpPr/>
        <p:nvPr/>
      </p:nvGrpSpPr>
      <p:grpSpPr>
        <a:xfrm>
          <a:off x="0" y="0"/>
          <a:ext cx="0" cy="0"/>
          <a:chOff x="0" y="0"/>
          <a:chExt cx="0" cy="0"/>
        </a:xfrm>
      </p:grpSpPr>
      <p:pic>
        <p:nvPicPr>
          <p:cNvPr id="49" name="Shape 49"/>
          <p:cNvPicPr preferRelativeResize="0"/>
          <p:nvPr/>
        </p:nvPicPr>
        <p:blipFill rotWithShape="1">
          <a:blip r:embed="rId3">
            <a:alphaModFix/>
          </a:blip>
          <a:srcRect b="0" l="0" r="0" t="0"/>
          <a:stretch/>
        </p:blipFill>
        <p:spPr>
          <a:xfrm>
            <a:off x="0" y="0"/>
            <a:ext cx="9144000" cy="6856412"/>
          </a:xfrm>
          <a:prstGeom prst="rect">
            <a:avLst/>
          </a:prstGeom>
          <a:noFill/>
          <a:ln>
            <a:noFill/>
          </a:ln>
        </p:spPr>
      </p:pic>
      <p:sp>
        <p:nvSpPr>
          <p:cNvPr id="50" name="Shape 50"/>
          <p:cNvSpPr txBox="1"/>
          <p:nvPr/>
        </p:nvSpPr>
        <p:spPr>
          <a:xfrm>
            <a:off x="1219200" y="6240462"/>
            <a:ext cx="56388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Copyright © 2012 Pearson Prentice Hall. All rights reserved.</a:t>
            </a:r>
          </a:p>
        </p:txBody>
      </p:sp>
      <p:pic>
        <p:nvPicPr>
          <p:cNvPr id="51" name="Shape 51"/>
          <p:cNvPicPr preferRelativeResize="0"/>
          <p:nvPr/>
        </p:nvPicPr>
        <p:blipFill rotWithShape="1">
          <a:blip r:embed="rId4">
            <a:alphaModFix/>
          </a:blip>
          <a:srcRect b="0" l="0" r="0" t="0"/>
          <a:stretch/>
        </p:blipFill>
        <p:spPr>
          <a:xfrm>
            <a:off x="304800" y="6019800"/>
            <a:ext cx="914400" cy="64135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4" name="Shape 144"/>
        <p:cNvGrpSpPr/>
        <p:nvPr/>
      </p:nvGrpSpPr>
      <p:grpSpPr>
        <a:xfrm>
          <a:off x="0" y="0"/>
          <a:ext cx="0" cy="0"/>
          <a:chOff x="0" y="0"/>
          <a:chExt cx="0" cy="0"/>
        </a:xfrm>
      </p:grpSpPr>
      <p:sp>
        <p:nvSpPr>
          <p:cNvPr id="145" name="Shape 145"/>
          <p:cNvSpPr txBox="1"/>
          <p:nvPr/>
        </p:nvSpPr>
        <p:spPr>
          <a:xfrm>
            <a:off x="914400" y="1143000"/>
            <a:ext cx="7924799" cy="8381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The Total Approach: Computing Total Revenue and Total Cost</a:t>
            </a:r>
          </a:p>
        </p:txBody>
      </p:sp>
      <p:sp>
        <p:nvSpPr>
          <p:cNvPr id="146" name="Shape 146"/>
          <p:cNvSpPr txBox="1"/>
          <p:nvPr/>
        </p:nvSpPr>
        <p:spPr>
          <a:xfrm>
            <a:off x="914400" y="1981200"/>
            <a:ext cx="2743199" cy="10699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 FIGURE 6.2</a:t>
            </a:r>
          </a:p>
          <a:p>
            <a:pPr indent="0" lvl="0" marL="0" marR="0" rtl="0" algn="l">
              <a:lnSpc>
                <a:spcPct val="100000"/>
              </a:lnSpc>
              <a:spcBef>
                <a:spcPts val="0"/>
              </a:spcBef>
              <a:spcAft>
                <a:spcPts val="0"/>
              </a:spcAft>
              <a:buClr>
                <a:schemeClr val="lt2"/>
              </a:buClr>
              <a:buSzPct val="25000"/>
              <a:buFont typeface="Arial"/>
              <a:buNone/>
            </a:pPr>
            <a:r>
              <a:rPr b="1" i="0" lang="en-US" sz="1600" u="none" cap="none" strike="noStrike">
                <a:solidFill>
                  <a:schemeClr val="lt2"/>
                </a:solidFill>
                <a:latin typeface="Arial"/>
                <a:ea typeface="Arial"/>
                <a:cs typeface="Arial"/>
                <a:sym typeface="Arial"/>
              </a:rPr>
              <a:t>Using the Total Approach to Choose an Output Level</a:t>
            </a:r>
          </a:p>
        </p:txBody>
      </p:sp>
      <p:pic>
        <p:nvPicPr>
          <p:cNvPr id="147" name="Shape 147"/>
          <p:cNvPicPr preferRelativeResize="0"/>
          <p:nvPr/>
        </p:nvPicPr>
        <p:blipFill rotWithShape="1">
          <a:blip r:embed="rId3">
            <a:alphaModFix/>
          </a:blip>
          <a:srcRect b="0" l="0" r="0" t="0"/>
          <a:stretch/>
        </p:blipFill>
        <p:spPr>
          <a:xfrm>
            <a:off x="3676650" y="2019300"/>
            <a:ext cx="5010150" cy="4305299"/>
          </a:xfrm>
          <a:prstGeom prst="rect">
            <a:avLst/>
          </a:prstGeom>
          <a:noFill/>
          <a:ln>
            <a:noFill/>
          </a:ln>
        </p:spPr>
      </p:pic>
      <p:pic>
        <p:nvPicPr>
          <p:cNvPr id="148" name="Shape 148"/>
          <p:cNvPicPr preferRelativeResize="0"/>
          <p:nvPr/>
        </p:nvPicPr>
        <p:blipFill rotWithShape="1">
          <a:blip r:embed="rId4">
            <a:alphaModFix/>
          </a:blip>
          <a:srcRect b="0" l="0" r="0" t="0"/>
          <a:stretch/>
        </p:blipFill>
        <p:spPr>
          <a:xfrm>
            <a:off x="3676650" y="2019300"/>
            <a:ext cx="5010150" cy="4305299"/>
          </a:xfrm>
          <a:prstGeom prst="rect">
            <a:avLst/>
          </a:prstGeom>
          <a:noFill/>
          <a:ln>
            <a:noFill/>
          </a:ln>
        </p:spPr>
      </p:pic>
      <p:pic>
        <p:nvPicPr>
          <p:cNvPr id="149" name="Shape 149"/>
          <p:cNvPicPr preferRelativeResize="0"/>
          <p:nvPr/>
        </p:nvPicPr>
        <p:blipFill rotWithShape="1">
          <a:blip r:embed="rId5">
            <a:alphaModFix/>
          </a:blip>
          <a:srcRect b="0" l="0" r="0" t="0"/>
          <a:stretch/>
        </p:blipFill>
        <p:spPr>
          <a:xfrm>
            <a:off x="3676650" y="2019300"/>
            <a:ext cx="5010150" cy="4305299"/>
          </a:xfrm>
          <a:prstGeom prst="rect">
            <a:avLst/>
          </a:prstGeom>
          <a:noFill/>
          <a:ln>
            <a:noFill/>
          </a:ln>
        </p:spPr>
      </p:pic>
      <p:pic>
        <p:nvPicPr>
          <p:cNvPr id="150" name="Shape 150"/>
          <p:cNvPicPr preferRelativeResize="0"/>
          <p:nvPr/>
        </p:nvPicPr>
        <p:blipFill rotWithShape="1">
          <a:blip r:embed="rId6">
            <a:alphaModFix/>
          </a:blip>
          <a:srcRect b="0" l="0" r="0" t="0"/>
          <a:stretch/>
        </p:blipFill>
        <p:spPr>
          <a:xfrm>
            <a:off x="3676650" y="2019300"/>
            <a:ext cx="5010150" cy="4305299"/>
          </a:xfrm>
          <a:prstGeom prst="rect">
            <a:avLst/>
          </a:prstGeom>
          <a:noFill/>
          <a:ln>
            <a:noFill/>
          </a:ln>
        </p:spPr>
      </p:pic>
      <p:sp>
        <p:nvSpPr>
          <p:cNvPr id="151" name="Shape 151"/>
          <p:cNvSpPr txBox="1"/>
          <p:nvPr/>
        </p:nvSpPr>
        <p:spPr>
          <a:xfrm>
            <a:off x="914400" y="3048000"/>
            <a:ext cx="2514599" cy="22193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Economic profit is shown by the vertical distance between the total-revenue curve and the total-cost curve. </a:t>
            </a:r>
          </a:p>
          <a:p>
            <a:pPr indent="0" lvl="0" marL="0" marR="0" rtl="0" algn="l">
              <a:lnSpc>
                <a:spcPct val="100000"/>
              </a:lnSpc>
              <a:spcBef>
                <a:spcPts val="0"/>
              </a:spcBef>
              <a:spcAft>
                <a:spcPts val="0"/>
              </a:spcAft>
              <a:buClr>
                <a:srgbClr val="F15B47"/>
              </a:buClr>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To maximize profit, the firm chooses the quantity of output that generates the largest vertical difference between the two curves.</a:t>
            </a:r>
          </a:p>
        </p:txBody>
      </p:sp>
      <p:sp>
        <p:nvSpPr>
          <p:cNvPr id="152" name="Shape 152"/>
          <p:cNvSpPr txBox="1"/>
          <p:nvPr/>
        </p:nvSpPr>
        <p:spPr>
          <a:xfrm>
            <a:off x="3200400" y="90486"/>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THE FIRM’S SHORT-RUN OUTPUT DECISION (cont’d)</a:t>
            </a:r>
          </a:p>
        </p:txBody>
      </p:sp>
      <p:sp>
        <p:nvSpPr>
          <p:cNvPr id="153" name="Shape 153"/>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6.2</a:t>
            </a:r>
          </a:p>
        </p:txBody>
      </p:sp>
      <p:cxnSp>
        <p:nvCxnSpPr>
          <p:cNvPr id="154" name="Shape 154"/>
          <p:cNvCxnSpPr/>
          <p:nvPr/>
        </p:nvCxnSpPr>
        <p:spPr>
          <a:xfrm>
            <a:off x="3124200" y="304800"/>
            <a:ext cx="0" cy="412749"/>
          </a:xfrm>
          <a:prstGeom prst="straightConnector1">
            <a:avLst/>
          </a:prstGeom>
          <a:noFill/>
          <a:ln cap="rnd" cmpd="sng" w="22225">
            <a:solidFill>
              <a:srgbClr val="FF0000"/>
            </a:solidFill>
            <a:prstDash val="solid"/>
            <a:miter/>
            <a:headEnd len="med" w="med" type="none"/>
            <a:tailEnd len="med" w="med" type="none"/>
          </a:ln>
        </p:spPr>
      </p:cxnSp>
      <p:pic>
        <p:nvPicPr>
          <p:cNvPr id="155" name="Shape 155"/>
          <p:cNvPicPr preferRelativeResize="0"/>
          <p:nvPr/>
        </p:nvPicPr>
        <p:blipFill rotWithShape="1">
          <a:blip r:embed="rId7">
            <a:alphaModFix/>
          </a:blip>
          <a:srcRect b="0" l="0" r="0" t="0"/>
          <a:stretch/>
        </p:blipFill>
        <p:spPr>
          <a:xfrm>
            <a:off x="3676650" y="2019300"/>
            <a:ext cx="5010150" cy="430529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9" name="Shape 159"/>
        <p:cNvGrpSpPr/>
        <p:nvPr/>
      </p:nvGrpSpPr>
      <p:grpSpPr>
        <a:xfrm>
          <a:off x="0" y="0"/>
          <a:ext cx="0" cy="0"/>
          <a:chOff x="0" y="0"/>
          <a:chExt cx="0" cy="0"/>
        </a:xfrm>
      </p:grpSpPr>
      <p:sp>
        <p:nvSpPr>
          <p:cNvPr id="160" name="Shape 160"/>
          <p:cNvSpPr txBox="1"/>
          <p:nvPr/>
        </p:nvSpPr>
        <p:spPr>
          <a:xfrm>
            <a:off x="914400" y="1143000"/>
            <a:ext cx="7924799" cy="8381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The Marginal Approach</a:t>
            </a:r>
          </a:p>
        </p:txBody>
      </p:sp>
      <p:sp>
        <p:nvSpPr>
          <p:cNvPr id="161" name="Shape 161"/>
          <p:cNvSpPr txBox="1"/>
          <p:nvPr/>
        </p:nvSpPr>
        <p:spPr>
          <a:xfrm>
            <a:off x="2514600" y="3200400"/>
            <a:ext cx="4057650" cy="9159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120000"/>
              <a:buFont typeface="Arial"/>
              <a:buChar char="•"/>
            </a:pPr>
            <a:r>
              <a:rPr b="1" i="0" lang="en-US" sz="1800" u="none" cap="none" strike="noStrike">
                <a:solidFill>
                  <a:schemeClr val="dk1"/>
                </a:solidFill>
                <a:latin typeface="Arial"/>
                <a:ea typeface="Arial"/>
                <a:cs typeface="Arial"/>
                <a:sym typeface="Arial"/>
              </a:rPr>
              <a:t>   marginal revenue</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The change in total revenue from</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selling one more unit of output.</a:t>
            </a:r>
          </a:p>
        </p:txBody>
      </p:sp>
      <p:sp>
        <p:nvSpPr>
          <p:cNvPr id="162" name="Shape 162"/>
          <p:cNvSpPr txBox="1"/>
          <p:nvPr/>
        </p:nvSpPr>
        <p:spPr>
          <a:xfrm>
            <a:off x="3143250" y="4267200"/>
            <a:ext cx="2819400"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marginal revenue = price</a:t>
            </a:r>
          </a:p>
        </p:txBody>
      </p:sp>
      <p:sp>
        <p:nvSpPr>
          <p:cNvPr id="163" name="Shape 163"/>
          <p:cNvSpPr txBox="1"/>
          <p:nvPr/>
        </p:nvSpPr>
        <p:spPr>
          <a:xfrm>
            <a:off x="914400" y="4876800"/>
            <a:ext cx="7239000"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To maximize profit, produce the quantity where price = marginal cost</a:t>
            </a:r>
          </a:p>
        </p:txBody>
      </p:sp>
      <p:sp>
        <p:nvSpPr>
          <p:cNvPr id="164" name="Shape 164"/>
          <p:cNvSpPr txBox="1"/>
          <p:nvPr/>
        </p:nvSpPr>
        <p:spPr>
          <a:xfrm>
            <a:off x="3200400" y="90486"/>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THE FIRM’S SHORT-RUN OUTPUT DECISION (cont’d)</a:t>
            </a:r>
          </a:p>
        </p:txBody>
      </p:sp>
      <p:sp>
        <p:nvSpPr>
          <p:cNvPr id="165" name="Shape 165"/>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6.2</a:t>
            </a:r>
          </a:p>
        </p:txBody>
      </p:sp>
      <p:cxnSp>
        <p:nvCxnSpPr>
          <p:cNvPr id="166" name="Shape 166"/>
          <p:cNvCxnSpPr/>
          <p:nvPr/>
        </p:nvCxnSpPr>
        <p:spPr>
          <a:xfrm>
            <a:off x="31242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167" name="Shape 167"/>
          <p:cNvSpPr txBox="1"/>
          <p:nvPr/>
        </p:nvSpPr>
        <p:spPr>
          <a:xfrm>
            <a:off x="2971800" y="1676400"/>
            <a:ext cx="4648199" cy="36671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7263B1"/>
              </a:buClr>
              <a:buSzPct val="25000"/>
              <a:buFont typeface="Arial"/>
              <a:buNone/>
            </a:pPr>
            <a:r>
              <a:rPr b="1" i="0" lang="en-US" sz="1800" u="none" cap="none" strike="noStrike">
                <a:solidFill>
                  <a:srgbClr val="7263B1"/>
                </a:solidFill>
                <a:latin typeface="Arial"/>
                <a:ea typeface="Arial"/>
                <a:cs typeface="Arial"/>
                <a:sym typeface="Arial"/>
              </a:rPr>
              <a:t>M A R G I N A L   P R I N C I P L E</a:t>
            </a:r>
          </a:p>
        </p:txBody>
      </p:sp>
      <p:cxnSp>
        <p:nvCxnSpPr>
          <p:cNvPr id="168" name="Shape 168"/>
          <p:cNvCxnSpPr/>
          <p:nvPr/>
        </p:nvCxnSpPr>
        <p:spPr>
          <a:xfrm>
            <a:off x="7772400" y="1704975"/>
            <a:ext cx="0" cy="1219199"/>
          </a:xfrm>
          <a:prstGeom prst="straightConnector1">
            <a:avLst/>
          </a:prstGeom>
          <a:noFill/>
          <a:ln cap="rnd" cmpd="sng" w="12700">
            <a:solidFill>
              <a:schemeClr val="lt2"/>
            </a:solidFill>
            <a:prstDash val="solid"/>
            <a:miter/>
            <a:headEnd len="med" w="med" type="none"/>
            <a:tailEnd len="med" w="med" type="none"/>
          </a:ln>
        </p:spPr>
      </p:cxnSp>
      <p:sp>
        <p:nvSpPr>
          <p:cNvPr id="169" name="Shape 169"/>
          <p:cNvSpPr txBox="1"/>
          <p:nvPr/>
        </p:nvSpPr>
        <p:spPr>
          <a:xfrm>
            <a:off x="914400" y="1970086"/>
            <a:ext cx="6781800" cy="1049337"/>
          </a:xfrm>
          <a:prstGeom prst="rect">
            <a:avLst/>
          </a:prstGeom>
          <a:noFill/>
          <a:ln>
            <a:noFill/>
          </a:ln>
        </p:spPr>
        <p:txBody>
          <a:bodyPr anchorCtr="0" anchor="t" bIns="45700" lIns="91425" rIns="91425" tIns="45700">
            <a:noAutofit/>
          </a:bodyPr>
          <a:lstStyle/>
          <a:p>
            <a:pPr indent="0" lvl="0" marL="0" marR="0" rtl="0" algn="r">
              <a:lnSpc>
                <a:spcPct val="150000"/>
              </a:lnSpc>
              <a:spcBef>
                <a:spcPts val="0"/>
              </a:spcBef>
              <a:spcAft>
                <a:spcPts val="0"/>
              </a:spcAft>
              <a:buClr>
                <a:srgbClr val="7F7F7F"/>
              </a:buClr>
              <a:buSzPct val="25000"/>
              <a:buFont typeface="Arial"/>
              <a:buNone/>
            </a:pPr>
            <a:r>
              <a:rPr b="1" i="0" lang="en-US" sz="1400" u="none" cap="none" strike="noStrike">
                <a:solidFill>
                  <a:srgbClr val="7F7F7F"/>
                </a:solidFill>
                <a:latin typeface="Arial"/>
                <a:ea typeface="Arial"/>
                <a:cs typeface="Arial"/>
                <a:sym typeface="Arial"/>
              </a:rPr>
              <a:t>Increase the level of an activity as long as its marginal benefit exceeds its marginal cost. Choose the level at which the marginal benefit equals the marginal cost.</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73" name="Shape 173"/>
        <p:cNvGrpSpPr/>
        <p:nvPr/>
      </p:nvGrpSpPr>
      <p:grpSpPr>
        <a:xfrm>
          <a:off x="0" y="0"/>
          <a:ext cx="0" cy="0"/>
          <a:chOff x="0" y="0"/>
          <a:chExt cx="0" cy="0"/>
        </a:xfrm>
      </p:grpSpPr>
      <p:pic>
        <p:nvPicPr>
          <p:cNvPr id="174" name="Shape 174"/>
          <p:cNvPicPr preferRelativeResize="0"/>
          <p:nvPr/>
        </p:nvPicPr>
        <p:blipFill rotWithShape="1">
          <a:blip r:embed="rId3">
            <a:alphaModFix/>
          </a:blip>
          <a:srcRect b="0" l="0" r="0" t="0"/>
          <a:stretch/>
        </p:blipFill>
        <p:spPr>
          <a:xfrm>
            <a:off x="2962275" y="2114550"/>
            <a:ext cx="6181725" cy="3771900"/>
          </a:xfrm>
          <a:prstGeom prst="rect">
            <a:avLst/>
          </a:prstGeom>
          <a:noFill/>
          <a:ln>
            <a:noFill/>
          </a:ln>
        </p:spPr>
      </p:pic>
      <p:sp>
        <p:nvSpPr>
          <p:cNvPr id="175" name="Shape 175"/>
          <p:cNvSpPr txBox="1"/>
          <p:nvPr/>
        </p:nvSpPr>
        <p:spPr>
          <a:xfrm>
            <a:off x="914400" y="1123950"/>
            <a:ext cx="7772400" cy="8381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The Marginal Approach</a:t>
            </a:r>
          </a:p>
        </p:txBody>
      </p:sp>
      <p:sp>
        <p:nvSpPr>
          <p:cNvPr id="176" name="Shape 176"/>
          <p:cNvSpPr txBox="1"/>
          <p:nvPr/>
        </p:nvSpPr>
        <p:spPr>
          <a:xfrm>
            <a:off x="914400" y="1533525"/>
            <a:ext cx="6400799" cy="5810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 FIGURE 6.3</a:t>
            </a:r>
          </a:p>
          <a:p>
            <a:pPr indent="0" lvl="0" marL="0" marR="0" rtl="0" algn="l">
              <a:lnSpc>
                <a:spcPct val="100000"/>
              </a:lnSpc>
              <a:spcBef>
                <a:spcPts val="0"/>
              </a:spcBef>
              <a:spcAft>
                <a:spcPts val="0"/>
              </a:spcAft>
              <a:buClr>
                <a:schemeClr val="lt2"/>
              </a:buClr>
              <a:buSzPct val="25000"/>
              <a:buFont typeface="Arial"/>
              <a:buNone/>
            </a:pPr>
            <a:r>
              <a:rPr b="1" i="0" lang="en-US" sz="1600" u="none" cap="none" strike="noStrike">
                <a:solidFill>
                  <a:schemeClr val="lt2"/>
                </a:solidFill>
                <a:latin typeface="Arial"/>
                <a:ea typeface="Arial"/>
                <a:cs typeface="Arial"/>
                <a:sym typeface="Arial"/>
              </a:rPr>
              <a:t>The Marginal Approach to Picking an Output Level</a:t>
            </a:r>
          </a:p>
        </p:txBody>
      </p:sp>
      <p:pic>
        <p:nvPicPr>
          <p:cNvPr id="177" name="Shape 177"/>
          <p:cNvPicPr preferRelativeResize="0"/>
          <p:nvPr/>
        </p:nvPicPr>
        <p:blipFill rotWithShape="1">
          <a:blip r:embed="rId4">
            <a:alphaModFix/>
          </a:blip>
          <a:srcRect b="0" l="0" r="0" t="0"/>
          <a:stretch/>
        </p:blipFill>
        <p:spPr>
          <a:xfrm>
            <a:off x="2962275" y="2114550"/>
            <a:ext cx="6181725" cy="3771900"/>
          </a:xfrm>
          <a:prstGeom prst="rect">
            <a:avLst/>
          </a:prstGeom>
          <a:noFill/>
          <a:ln>
            <a:noFill/>
          </a:ln>
        </p:spPr>
      </p:pic>
      <p:pic>
        <p:nvPicPr>
          <p:cNvPr id="178" name="Shape 178"/>
          <p:cNvPicPr preferRelativeResize="0"/>
          <p:nvPr/>
        </p:nvPicPr>
        <p:blipFill rotWithShape="1">
          <a:blip r:embed="rId5">
            <a:alphaModFix/>
          </a:blip>
          <a:srcRect b="0" l="0" r="0" t="0"/>
          <a:stretch/>
        </p:blipFill>
        <p:spPr>
          <a:xfrm>
            <a:off x="2962275" y="2114550"/>
            <a:ext cx="6181725" cy="3771900"/>
          </a:xfrm>
          <a:prstGeom prst="rect">
            <a:avLst/>
          </a:prstGeom>
          <a:noFill/>
          <a:ln>
            <a:noFill/>
          </a:ln>
        </p:spPr>
      </p:pic>
      <p:pic>
        <p:nvPicPr>
          <p:cNvPr id="179" name="Shape 179"/>
          <p:cNvPicPr preferRelativeResize="0"/>
          <p:nvPr/>
        </p:nvPicPr>
        <p:blipFill rotWithShape="1">
          <a:blip r:embed="rId6">
            <a:alphaModFix/>
          </a:blip>
          <a:srcRect b="0" l="0" r="0" t="0"/>
          <a:stretch/>
        </p:blipFill>
        <p:spPr>
          <a:xfrm>
            <a:off x="2962275" y="2114550"/>
            <a:ext cx="6181725" cy="3771900"/>
          </a:xfrm>
          <a:prstGeom prst="rect">
            <a:avLst/>
          </a:prstGeom>
          <a:noFill/>
          <a:ln>
            <a:noFill/>
          </a:ln>
        </p:spPr>
      </p:pic>
      <p:pic>
        <p:nvPicPr>
          <p:cNvPr id="180" name="Shape 180"/>
          <p:cNvPicPr preferRelativeResize="0"/>
          <p:nvPr/>
        </p:nvPicPr>
        <p:blipFill rotWithShape="1">
          <a:blip r:embed="rId7">
            <a:alphaModFix/>
          </a:blip>
          <a:srcRect b="0" l="0" r="0" t="0"/>
          <a:stretch/>
        </p:blipFill>
        <p:spPr>
          <a:xfrm>
            <a:off x="2962275" y="2114550"/>
            <a:ext cx="6181725" cy="3771900"/>
          </a:xfrm>
          <a:prstGeom prst="rect">
            <a:avLst/>
          </a:prstGeom>
          <a:noFill/>
          <a:ln>
            <a:noFill/>
          </a:ln>
        </p:spPr>
      </p:pic>
      <p:pic>
        <p:nvPicPr>
          <p:cNvPr id="181" name="Shape 181"/>
          <p:cNvPicPr preferRelativeResize="0"/>
          <p:nvPr/>
        </p:nvPicPr>
        <p:blipFill rotWithShape="1">
          <a:blip r:embed="rId8">
            <a:alphaModFix/>
          </a:blip>
          <a:srcRect b="0" l="0" r="0" t="0"/>
          <a:stretch/>
        </p:blipFill>
        <p:spPr>
          <a:xfrm>
            <a:off x="2962275" y="2114550"/>
            <a:ext cx="6181725" cy="3771900"/>
          </a:xfrm>
          <a:prstGeom prst="rect">
            <a:avLst/>
          </a:prstGeom>
          <a:noFill/>
          <a:ln>
            <a:noFill/>
          </a:ln>
        </p:spPr>
      </p:pic>
      <p:pic>
        <p:nvPicPr>
          <p:cNvPr id="182" name="Shape 182"/>
          <p:cNvPicPr preferRelativeResize="0"/>
          <p:nvPr/>
        </p:nvPicPr>
        <p:blipFill rotWithShape="1">
          <a:blip r:embed="rId9">
            <a:alphaModFix/>
          </a:blip>
          <a:srcRect b="0" l="0" r="0" t="0"/>
          <a:stretch/>
        </p:blipFill>
        <p:spPr>
          <a:xfrm>
            <a:off x="2962275" y="2114550"/>
            <a:ext cx="6181725" cy="3771900"/>
          </a:xfrm>
          <a:prstGeom prst="rect">
            <a:avLst/>
          </a:prstGeom>
          <a:noFill/>
          <a:ln>
            <a:noFill/>
          </a:ln>
        </p:spPr>
      </p:pic>
      <p:pic>
        <p:nvPicPr>
          <p:cNvPr id="183" name="Shape 183"/>
          <p:cNvPicPr preferRelativeResize="0"/>
          <p:nvPr/>
        </p:nvPicPr>
        <p:blipFill rotWithShape="1">
          <a:blip r:embed="rId10">
            <a:alphaModFix/>
          </a:blip>
          <a:srcRect b="0" l="0" r="0" t="0"/>
          <a:stretch/>
        </p:blipFill>
        <p:spPr>
          <a:xfrm>
            <a:off x="2962275" y="2114550"/>
            <a:ext cx="6181725" cy="3771900"/>
          </a:xfrm>
          <a:prstGeom prst="rect">
            <a:avLst/>
          </a:prstGeom>
          <a:noFill/>
          <a:ln>
            <a:noFill/>
          </a:ln>
        </p:spPr>
      </p:pic>
      <p:sp>
        <p:nvSpPr>
          <p:cNvPr id="184" name="Shape 184"/>
          <p:cNvSpPr txBox="1"/>
          <p:nvPr/>
        </p:nvSpPr>
        <p:spPr>
          <a:xfrm>
            <a:off x="609600" y="2114550"/>
            <a:ext cx="2514599" cy="41338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 perfectly competitive firm takes the market price as given, so the marginal benefit, or marginal revenue, equals the price. </a:t>
            </a:r>
          </a:p>
          <a:p>
            <a:pPr indent="0" lvl="0" marL="0" marR="0" rtl="0" algn="l">
              <a:lnSpc>
                <a:spcPct val="100000"/>
              </a:lnSpc>
              <a:spcBef>
                <a:spcPts val="0"/>
              </a:spcBef>
              <a:spcAft>
                <a:spcPts val="0"/>
              </a:spcAft>
              <a:buClr>
                <a:srgbClr val="F15B47"/>
              </a:buClr>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Using the marginal principle, the typical firm will maximize profit at point </a:t>
            </a:r>
            <a:r>
              <a:rPr b="0" i="1" lang="en-US" sz="1400" u="none" cap="none" strike="noStrike">
                <a:solidFill>
                  <a:schemeClr val="dk1"/>
                </a:solidFill>
                <a:latin typeface="Arial"/>
                <a:ea typeface="Arial"/>
                <a:cs typeface="Arial"/>
                <a:sym typeface="Arial"/>
              </a:rPr>
              <a:t>a</a:t>
            </a:r>
            <a:r>
              <a:rPr b="0" i="0" lang="en-US" sz="1400" u="none" cap="none" strike="noStrike">
                <a:solidFill>
                  <a:schemeClr val="dk1"/>
                </a:solidFill>
                <a:latin typeface="Arial"/>
                <a:ea typeface="Arial"/>
                <a:cs typeface="Arial"/>
                <a:sym typeface="Arial"/>
              </a:rPr>
              <a:t>, where the $12 market price equals the marginal cost. </a:t>
            </a:r>
          </a:p>
          <a:p>
            <a:pPr indent="0" lvl="0" marL="0" marR="0" rtl="0" algn="l">
              <a:lnSpc>
                <a:spcPct val="100000"/>
              </a:lnSpc>
              <a:spcBef>
                <a:spcPts val="0"/>
              </a:spcBef>
              <a:spcAft>
                <a:spcPts val="0"/>
              </a:spcAft>
              <a:buClr>
                <a:srgbClr val="F15B47"/>
              </a:buClr>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Economic profit equals the difference between the price and the average cost ($4.125 = $12 – $7.875) times the quantity produced (eight shirts per minute), or $33 per minute.</a:t>
            </a:r>
          </a:p>
        </p:txBody>
      </p:sp>
      <p:sp>
        <p:nvSpPr>
          <p:cNvPr id="185" name="Shape 185"/>
          <p:cNvSpPr txBox="1"/>
          <p:nvPr/>
        </p:nvSpPr>
        <p:spPr>
          <a:xfrm>
            <a:off x="3200400" y="90486"/>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THE FIRM’S SHORT-RUN OUTPUT DECISION (cont’d)</a:t>
            </a:r>
          </a:p>
        </p:txBody>
      </p:sp>
      <p:sp>
        <p:nvSpPr>
          <p:cNvPr id="186" name="Shape 186"/>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6.2</a:t>
            </a:r>
          </a:p>
        </p:txBody>
      </p:sp>
      <p:cxnSp>
        <p:nvCxnSpPr>
          <p:cNvPr id="187" name="Shape 187"/>
          <p:cNvCxnSpPr/>
          <p:nvPr/>
        </p:nvCxnSpPr>
        <p:spPr>
          <a:xfrm>
            <a:off x="31242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91" name="Shape 191"/>
        <p:cNvGrpSpPr/>
        <p:nvPr/>
      </p:nvGrpSpPr>
      <p:grpSpPr>
        <a:xfrm>
          <a:off x="0" y="0"/>
          <a:ext cx="0" cy="0"/>
          <a:chOff x="0" y="0"/>
          <a:chExt cx="0" cy="0"/>
        </a:xfrm>
      </p:grpSpPr>
      <p:sp>
        <p:nvSpPr>
          <p:cNvPr id="192" name="Shape 192"/>
          <p:cNvSpPr txBox="1"/>
          <p:nvPr/>
        </p:nvSpPr>
        <p:spPr>
          <a:xfrm>
            <a:off x="914400" y="1143000"/>
            <a:ext cx="7772400" cy="6095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Economic Profit and the Break-Even Price</a:t>
            </a:r>
          </a:p>
        </p:txBody>
      </p:sp>
      <p:sp>
        <p:nvSpPr>
          <p:cNvPr id="193" name="Shape 193"/>
          <p:cNvSpPr txBox="1"/>
          <p:nvPr/>
        </p:nvSpPr>
        <p:spPr>
          <a:xfrm>
            <a:off x="1414462" y="2452686"/>
            <a:ext cx="6315075"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economic profit = (price − average cost) × quantity produced</a:t>
            </a:r>
          </a:p>
        </p:txBody>
      </p:sp>
      <p:sp>
        <p:nvSpPr>
          <p:cNvPr id="194" name="Shape 194"/>
          <p:cNvSpPr txBox="1"/>
          <p:nvPr/>
        </p:nvSpPr>
        <p:spPr>
          <a:xfrm>
            <a:off x="2481261" y="3427412"/>
            <a:ext cx="4162425" cy="9159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120000"/>
              <a:buFont typeface="Arial"/>
              <a:buChar char="•"/>
            </a:pPr>
            <a:r>
              <a:rPr b="1" i="0" lang="en-US" sz="1800" u="none" cap="none" strike="noStrike">
                <a:solidFill>
                  <a:schemeClr val="dk1"/>
                </a:solidFill>
                <a:latin typeface="Arial"/>
                <a:ea typeface="Arial"/>
                <a:cs typeface="Arial"/>
                <a:sym typeface="Arial"/>
              </a:rPr>
              <a:t>   break-even price</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The price at which economic profit is</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zero; price equals average total cost.</a:t>
            </a:r>
          </a:p>
        </p:txBody>
      </p:sp>
      <p:sp>
        <p:nvSpPr>
          <p:cNvPr id="195" name="Shape 195"/>
          <p:cNvSpPr txBox="1"/>
          <p:nvPr/>
        </p:nvSpPr>
        <p:spPr>
          <a:xfrm>
            <a:off x="3200400" y="90486"/>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THE FIRM’S SHORT-RUN OUTPUT DECISION (cont’d)</a:t>
            </a:r>
          </a:p>
        </p:txBody>
      </p:sp>
      <p:sp>
        <p:nvSpPr>
          <p:cNvPr id="196" name="Shape 196"/>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6.2</a:t>
            </a:r>
          </a:p>
        </p:txBody>
      </p:sp>
      <p:cxnSp>
        <p:nvCxnSpPr>
          <p:cNvPr id="197" name="Shape 197"/>
          <p:cNvCxnSpPr/>
          <p:nvPr/>
        </p:nvCxnSpPr>
        <p:spPr>
          <a:xfrm>
            <a:off x="31242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01" name="Shape 201"/>
        <p:cNvGrpSpPr/>
        <p:nvPr/>
      </p:nvGrpSpPr>
      <p:grpSpPr>
        <a:xfrm>
          <a:off x="0" y="0"/>
          <a:ext cx="0" cy="0"/>
          <a:chOff x="0" y="0"/>
          <a:chExt cx="0" cy="0"/>
        </a:xfrm>
      </p:grpSpPr>
      <p:sp>
        <p:nvSpPr>
          <p:cNvPr id="202" name="Shape 202"/>
          <p:cNvSpPr txBox="1"/>
          <p:nvPr/>
        </p:nvSpPr>
        <p:spPr>
          <a:xfrm>
            <a:off x="457200" y="4419600"/>
            <a:ext cx="838199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Total Revenue, Variable Cost, and the Shut-Down Decision</a:t>
            </a:r>
          </a:p>
        </p:txBody>
      </p:sp>
      <p:sp>
        <p:nvSpPr>
          <p:cNvPr id="203" name="Shape 203"/>
          <p:cNvSpPr txBox="1"/>
          <p:nvPr/>
        </p:nvSpPr>
        <p:spPr>
          <a:xfrm>
            <a:off x="2344736" y="5334000"/>
            <a:ext cx="4452936" cy="91598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operate if total revenue &gt; variable cost</a:t>
            </a:r>
          </a:p>
          <a:p>
            <a:pPr indent="0" lvl="0" marL="0" marR="0" rtl="0" algn="ctr">
              <a:lnSpc>
                <a:spcPct val="100000"/>
              </a:lnSpc>
              <a:spcBef>
                <a:spcPts val="0"/>
              </a:spcBef>
              <a:spcAft>
                <a:spcPts val="0"/>
              </a:spcAft>
              <a:buClr>
                <a:srgbClr val="F15B47"/>
              </a:buClr>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shut down if total revenue &lt; variable cost</a:t>
            </a:r>
          </a:p>
        </p:txBody>
      </p:sp>
      <p:sp>
        <p:nvSpPr>
          <p:cNvPr id="204" name="Shape 204"/>
          <p:cNvSpPr txBox="1"/>
          <p:nvPr/>
        </p:nvSpPr>
        <p:spPr>
          <a:xfrm>
            <a:off x="3200400" y="90486"/>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THE FIRM’S SHUT-DOWN DECISION</a:t>
            </a:r>
          </a:p>
        </p:txBody>
      </p:sp>
      <p:sp>
        <p:nvSpPr>
          <p:cNvPr id="205" name="Shape 205"/>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6.3</a:t>
            </a:r>
          </a:p>
        </p:txBody>
      </p:sp>
      <p:cxnSp>
        <p:nvCxnSpPr>
          <p:cNvPr id="206" name="Shape 206"/>
          <p:cNvCxnSpPr/>
          <p:nvPr/>
        </p:nvCxnSpPr>
        <p:spPr>
          <a:xfrm>
            <a:off x="3124200" y="304800"/>
            <a:ext cx="0" cy="412749"/>
          </a:xfrm>
          <a:prstGeom prst="straightConnector1">
            <a:avLst/>
          </a:prstGeom>
          <a:noFill/>
          <a:ln cap="rnd" cmpd="sng" w="22225">
            <a:solidFill>
              <a:srgbClr val="FF0000"/>
            </a:solidFill>
            <a:prstDash val="solid"/>
            <a:miter/>
            <a:headEnd len="med" w="med" type="none"/>
            <a:tailEnd len="med" w="med" type="none"/>
          </a:ln>
        </p:spPr>
      </p:cxnSp>
      <p:pic>
        <p:nvPicPr>
          <p:cNvPr id="207" name="Shape 207"/>
          <p:cNvPicPr preferRelativeResize="0"/>
          <p:nvPr/>
        </p:nvPicPr>
        <p:blipFill rotWithShape="1">
          <a:blip r:embed="rId3">
            <a:alphaModFix/>
          </a:blip>
          <a:srcRect b="0" l="0" r="0" t="0"/>
          <a:stretch/>
        </p:blipFill>
        <p:spPr>
          <a:xfrm>
            <a:off x="1295400" y="1295400"/>
            <a:ext cx="6853237" cy="2930525"/>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11" name="Shape 211"/>
        <p:cNvGrpSpPr/>
        <p:nvPr/>
      </p:nvGrpSpPr>
      <p:grpSpPr>
        <a:xfrm>
          <a:off x="0" y="0"/>
          <a:ext cx="0" cy="0"/>
          <a:chOff x="0" y="0"/>
          <a:chExt cx="0" cy="0"/>
        </a:xfrm>
      </p:grpSpPr>
      <p:pic>
        <p:nvPicPr>
          <p:cNvPr id="212" name="Shape 212"/>
          <p:cNvPicPr preferRelativeResize="0"/>
          <p:nvPr/>
        </p:nvPicPr>
        <p:blipFill rotWithShape="1">
          <a:blip r:embed="rId3">
            <a:alphaModFix/>
          </a:blip>
          <a:srcRect b="0" l="0" r="0" t="0"/>
          <a:stretch/>
        </p:blipFill>
        <p:spPr>
          <a:xfrm>
            <a:off x="3657600" y="2209800"/>
            <a:ext cx="5048249" cy="4057650"/>
          </a:xfrm>
          <a:prstGeom prst="rect">
            <a:avLst/>
          </a:prstGeom>
          <a:noFill/>
          <a:ln>
            <a:noFill/>
          </a:ln>
        </p:spPr>
      </p:pic>
      <p:pic>
        <p:nvPicPr>
          <p:cNvPr id="213" name="Shape 213"/>
          <p:cNvPicPr preferRelativeResize="0"/>
          <p:nvPr/>
        </p:nvPicPr>
        <p:blipFill rotWithShape="1">
          <a:blip r:embed="rId4">
            <a:alphaModFix/>
          </a:blip>
          <a:srcRect b="0" l="0" r="0" t="0"/>
          <a:stretch/>
        </p:blipFill>
        <p:spPr>
          <a:xfrm>
            <a:off x="3657600" y="2209800"/>
            <a:ext cx="5048249" cy="4057650"/>
          </a:xfrm>
          <a:prstGeom prst="rect">
            <a:avLst/>
          </a:prstGeom>
          <a:noFill/>
          <a:ln>
            <a:noFill/>
          </a:ln>
        </p:spPr>
      </p:pic>
      <p:sp>
        <p:nvSpPr>
          <p:cNvPr id="214" name="Shape 214"/>
          <p:cNvSpPr txBox="1"/>
          <p:nvPr/>
        </p:nvSpPr>
        <p:spPr>
          <a:xfrm>
            <a:off x="533400" y="1066800"/>
            <a:ext cx="8305799" cy="8381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Total Revenue, Variable Cost, and the Shut-Down Decision</a:t>
            </a:r>
          </a:p>
        </p:txBody>
      </p:sp>
      <p:sp>
        <p:nvSpPr>
          <p:cNvPr id="215" name="Shape 215"/>
          <p:cNvSpPr txBox="1"/>
          <p:nvPr/>
        </p:nvSpPr>
        <p:spPr>
          <a:xfrm>
            <a:off x="914400" y="1524000"/>
            <a:ext cx="3048000" cy="8254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 FIGURE 6.4</a:t>
            </a:r>
          </a:p>
          <a:p>
            <a:pPr indent="0" lvl="0" marL="0" marR="0" rtl="0" algn="l">
              <a:lnSpc>
                <a:spcPct val="100000"/>
              </a:lnSpc>
              <a:spcBef>
                <a:spcPts val="0"/>
              </a:spcBef>
              <a:spcAft>
                <a:spcPts val="0"/>
              </a:spcAft>
              <a:buClr>
                <a:schemeClr val="lt2"/>
              </a:buClr>
              <a:buSzPct val="25000"/>
              <a:buFont typeface="Arial"/>
              <a:buNone/>
            </a:pPr>
            <a:r>
              <a:rPr b="1" i="0" lang="en-US" sz="1600" u="none" cap="none" strike="noStrike">
                <a:solidFill>
                  <a:schemeClr val="lt2"/>
                </a:solidFill>
                <a:latin typeface="Arial"/>
                <a:ea typeface="Arial"/>
                <a:cs typeface="Arial"/>
                <a:sym typeface="Arial"/>
              </a:rPr>
              <a:t>The Shut-Down Decision and the Shut-Down Price</a:t>
            </a:r>
          </a:p>
        </p:txBody>
      </p:sp>
      <p:pic>
        <p:nvPicPr>
          <p:cNvPr id="216" name="Shape 216"/>
          <p:cNvPicPr preferRelativeResize="0"/>
          <p:nvPr/>
        </p:nvPicPr>
        <p:blipFill rotWithShape="1">
          <a:blip r:embed="rId5">
            <a:alphaModFix/>
          </a:blip>
          <a:srcRect b="0" l="0" r="0" t="0"/>
          <a:stretch/>
        </p:blipFill>
        <p:spPr>
          <a:xfrm>
            <a:off x="3657600" y="2209800"/>
            <a:ext cx="5048249" cy="4057650"/>
          </a:xfrm>
          <a:prstGeom prst="rect">
            <a:avLst/>
          </a:prstGeom>
          <a:noFill/>
          <a:ln>
            <a:noFill/>
          </a:ln>
        </p:spPr>
      </p:pic>
      <p:pic>
        <p:nvPicPr>
          <p:cNvPr id="217" name="Shape 217"/>
          <p:cNvPicPr preferRelativeResize="0"/>
          <p:nvPr/>
        </p:nvPicPr>
        <p:blipFill rotWithShape="1">
          <a:blip r:embed="rId6">
            <a:alphaModFix/>
          </a:blip>
          <a:srcRect b="0" l="0" r="0" t="0"/>
          <a:stretch/>
        </p:blipFill>
        <p:spPr>
          <a:xfrm>
            <a:off x="3657600" y="2209800"/>
            <a:ext cx="5048249" cy="4057650"/>
          </a:xfrm>
          <a:prstGeom prst="rect">
            <a:avLst/>
          </a:prstGeom>
          <a:noFill/>
          <a:ln>
            <a:noFill/>
          </a:ln>
        </p:spPr>
      </p:pic>
      <p:pic>
        <p:nvPicPr>
          <p:cNvPr id="218" name="Shape 218"/>
          <p:cNvPicPr preferRelativeResize="0"/>
          <p:nvPr/>
        </p:nvPicPr>
        <p:blipFill rotWithShape="1">
          <a:blip r:embed="rId7">
            <a:alphaModFix/>
          </a:blip>
          <a:srcRect b="0" l="0" r="0" t="0"/>
          <a:stretch/>
        </p:blipFill>
        <p:spPr>
          <a:xfrm>
            <a:off x="3657600" y="2209800"/>
            <a:ext cx="5048249" cy="4057650"/>
          </a:xfrm>
          <a:prstGeom prst="rect">
            <a:avLst/>
          </a:prstGeom>
          <a:noFill/>
          <a:ln>
            <a:noFill/>
          </a:ln>
        </p:spPr>
      </p:pic>
      <p:pic>
        <p:nvPicPr>
          <p:cNvPr id="219" name="Shape 219"/>
          <p:cNvPicPr preferRelativeResize="0"/>
          <p:nvPr/>
        </p:nvPicPr>
        <p:blipFill rotWithShape="1">
          <a:blip r:embed="rId8">
            <a:alphaModFix/>
          </a:blip>
          <a:srcRect b="0" l="0" r="0" t="0"/>
          <a:stretch/>
        </p:blipFill>
        <p:spPr>
          <a:xfrm>
            <a:off x="3657600" y="2209800"/>
            <a:ext cx="5048249" cy="4057650"/>
          </a:xfrm>
          <a:prstGeom prst="rect">
            <a:avLst/>
          </a:prstGeom>
          <a:noFill/>
          <a:ln>
            <a:noFill/>
          </a:ln>
        </p:spPr>
      </p:pic>
      <p:pic>
        <p:nvPicPr>
          <p:cNvPr id="220" name="Shape 220"/>
          <p:cNvPicPr preferRelativeResize="0"/>
          <p:nvPr/>
        </p:nvPicPr>
        <p:blipFill rotWithShape="1">
          <a:blip r:embed="rId9">
            <a:alphaModFix/>
          </a:blip>
          <a:srcRect b="0" l="0" r="0" t="0"/>
          <a:stretch/>
        </p:blipFill>
        <p:spPr>
          <a:xfrm>
            <a:off x="3657600" y="2209800"/>
            <a:ext cx="5048249" cy="4057650"/>
          </a:xfrm>
          <a:prstGeom prst="rect">
            <a:avLst/>
          </a:prstGeom>
          <a:noFill/>
          <a:ln>
            <a:noFill/>
          </a:ln>
        </p:spPr>
      </p:pic>
      <p:pic>
        <p:nvPicPr>
          <p:cNvPr id="221" name="Shape 221"/>
          <p:cNvPicPr preferRelativeResize="0"/>
          <p:nvPr/>
        </p:nvPicPr>
        <p:blipFill rotWithShape="1">
          <a:blip r:embed="rId10">
            <a:alphaModFix/>
          </a:blip>
          <a:srcRect b="0" l="0" r="0" t="0"/>
          <a:stretch/>
        </p:blipFill>
        <p:spPr>
          <a:xfrm>
            <a:off x="3657600" y="2209800"/>
            <a:ext cx="5048249" cy="4057650"/>
          </a:xfrm>
          <a:prstGeom prst="rect">
            <a:avLst/>
          </a:prstGeom>
          <a:noFill/>
          <a:ln>
            <a:noFill/>
          </a:ln>
        </p:spPr>
      </p:pic>
      <p:sp>
        <p:nvSpPr>
          <p:cNvPr id="222" name="Shape 222"/>
          <p:cNvSpPr txBox="1"/>
          <p:nvPr/>
        </p:nvSpPr>
        <p:spPr>
          <a:xfrm>
            <a:off x="914400" y="2514600"/>
            <a:ext cx="2666999" cy="39211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When the price is $4, marginal revenue equals marginal cost at four shirts (point </a:t>
            </a:r>
            <a:r>
              <a:rPr b="0" i="1" lang="en-US" sz="1400" u="none" cap="none" strike="noStrike">
                <a:solidFill>
                  <a:schemeClr val="dk1"/>
                </a:solidFill>
                <a:latin typeface="Arial"/>
                <a:ea typeface="Arial"/>
                <a:cs typeface="Arial"/>
                <a:sym typeface="Arial"/>
              </a:rPr>
              <a:t>a</a:t>
            </a:r>
            <a:r>
              <a:rPr b="0" i="0" lang="en-US" sz="1400" u="none" cap="none" strike="noStrike">
                <a:solidFill>
                  <a:schemeClr val="dk1"/>
                </a:solidFill>
                <a:latin typeface="Arial"/>
                <a:ea typeface="Arial"/>
                <a:cs typeface="Arial"/>
                <a:sym typeface="Arial"/>
              </a:rPr>
              <a:t>).</a:t>
            </a: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 </a:t>
            </a: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At this quantity, average cost is $7.50, so the firm loses $3.50 on each shirt, for a total loss of $14. </a:t>
            </a:r>
          </a:p>
          <a:p>
            <a:pPr indent="0" lvl="0" marL="0" marR="0" rtl="0" algn="l">
              <a:lnSpc>
                <a:spcPct val="100000"/>
              </a:lnSpc>
              <a:spcBef>
                <a:spcPts val="0"/>
              </a:spcBef>
              <a:spcAft>
                <a:spcPts val="0"/>
              </a:spcAft>
              <a:buClr>
                <a:srgbClr val="F15B47"/>
              </a:buClr>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Total revenue is $16 and the variable cost is only $13, so the firm is better off operating at a loss rather than shutting down and losing its fixed cost of $17. </a:t>
            </a:r>
          </a:p>
          <a:p>
            <a:pPr indent="0" lvl="0" marL="0" marR="0" rtl="0" algn="l">
              <a:lnSpc>
                <a:spcPct val="100000"/>
              </a:lnSpc>
              <a:spcBef>
                <a:spcPts val="0"/>
              </a:spcBef>
              <a:spcAft>
                <a:spcPts val="0"/>
              </a:spcAft>
              <a:buClr>
                <a:srgbClr val="F15B47"/>
              </a:buClr>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shutdown price, shown by the minimum point of the </a:t>
            </a:r>
            <a:r>
              <a:rPr b="0" i="1" lang="en-US" sz="1400" u="none" cap="none" strike="noStrike">
                <a:solidFill>
                  <a:schemeClr val="dk1"/>
                </a:solidFill>
                <a:latin typeface="Arial"/>
                <a:ea typeface="Arial"/>
                <a:cs typeface="Arial"/>
                <a:sym typeface="Arial"/>
              </a:rPr>
              <a:t>AVC</a:t>
            </a:r>
            <a:r>
              <a:rPr b="0" i="0" lang="en-US" sz="1400" u="none" cap="none" strike="noStrike">
                <a:solidFill>
                  <a:schemeClr val="dk1"/>
                </a:solidFill>
                <a:latin typeface="Arial"/>
                <a:ea typeface="Arial"/>
                <a:cs typeface="Arial"/>
                <a:sym typeface="Arial"/>
              </a:rPr>
              <a:t> curve, is $3.00.</a:t>
            </a:r>
          </a:p>
        </p:txBody>
      </p:sp>
      <p:sp>
        <p:nvSpPr>
          <p:cNvPr id="223" name="Shape 223"/>
          <p:cNvSpPr txBox="1"/>
          <p:nvPr/>
        </p:nvSpPr>
        <p:spPr>
          <a:xfrm>
            <a:off x="3200400" y="90486"/>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THE FIRM’S SHUT-DOWN DECISION (cont’d)</a:t>
            </a:r>
          </a:p>
        </p:txBody>
      </p:sp>
      <p:sp>
        <p:nvSpPr>
          <p:cNvPr id="224" name="Shape 224"/>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6.3</a:t>
            </a:r>
          </a:p>
        </p:txBody>
      </p:sp>
      <p:cxnSp>
        <p:nvCxnSpPr>
          <p:cNvPr id="225" name="Shape 225"/>
          <p:cNvCxnSpPr/>
          <p:nvPr/>
        </p:nvCxnSpPr>
        <p:spPr>
          <a:xfrm>
            <a:off x="3124200" y="304800"/>
            <a:ext cx="0" cy="412749"/>
          </a:xfrm>
          <a:prstGeom prst="straightConnector1">
            <a:avLst/>
          </a:prstGeom>
          <a:noFill/>
          <a:ln cap="rnd" cmpd="sng" w="22225">
            <a:solidFill>
              <a:schemeClr val="lt2"/>
            </a:solidFill>
            <a:prstDash val="solid"/>
            <a:miter/>
            <a:headEnd len="med" w="med" type="none"/>
            <a:tailEnd len="med" w="med" type="none"/>
          </a:ln>
        </p:spPr>
      </p:cxn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29" name="Shape 229"/>
        <p:cNvGrpSpPr/>
        <p:nvPr/>
      </p:nvGrpSpPr>
      <p:grpSpPr>
        <a:xfrm>
          <a:off x="0" y="0"/>
          <a:ext cx="0" cy="0"/>
          <a:chOff x="0" y="0"/>
          <a:chExt cx="0" cy="0"/>
        </a:xfrm>
      </p:grpSpPr>
      <p:sp>
        <p:nvSpPr>
          <p:cNvPr id="230" name="Shape 230"/>
          <p:cNvSpPr txBox="1"/>
          <p:nvPr/>
        </p:nvSpPr>
        <p:spPr>
          <a:xfrm>
            <a:off x="914400" y="1143000"/>
            <a:ext cx="7924799" cy="6095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The Shut-Down Price</a:t>
            </a:r>
          </a:p>
        </p:txBody>
      </p:sp>
      <p:sp>
        <p:nvSpPr>
          <p:cNvPr id="231" name="Shape 231"/>
          <p:cNvSpPr txBox="1"/>
          <p:nvPr/>
        </p:nvSpPr>
        <p:spPr>
          <a:xfrm>
            <a:off x="2344736" y="2286000"/>
            <a:ext cx="5275262" cy="9159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operate if price &gt; average variable cost</a:t>
            </a:r>
          </a:p>
          <a:p>
            <a:pPr indent="0" lvl="0" marL="0" marR="0" rtl="0" algn="ctr">
              <a:lnSpc>
                <a:spcPct val="100000"/>
              </a:lnSpc>
              <a:spcBef>
                <a:spcPts val="0"/>
              </a:spcBef>
              <a:spcAft>
                <a:spcPts val="0"/>
              </a:spcAft>
              <a:buClr>
                <a:srgbClr val="F15B47"/>
              </a:buClr>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shut down if price &lt; average variable cost</a:t>
            </a:r>
          </a:p>
        </p:txBody>
      </p:sp>
      <p:sp>
        <p:nvSpPr>
          <p:cNvPr id="232" name="Shape 232"/>
          <p:cNvSpPr txBox="1"/>
          <p:nvPr/>
        </p:nvSpPr>
        <p:spPr>
          <a:xfrm>
            <a:off x="2481261" y="3656012"/>
            <a:ext cx="4162425" cy="14652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120000"/>
              <a:buFont typeface="Arial"/>
              <a:buChar char="•"/>
            </a:pPr>
            <a:r>
              <a:rPr b="1" i="0" lang="en-US" sz="1800" u="none" cap="none" strike="noStrike">
                <a:solidFill>
                  <a:schemeClr val="dk1"/>
                </a:solidFill>
                <a:latin typeface="Arial"/>
                <a:ea typeface="Arial"/>
                <a:cs typeface="Arial"/>
                <a:sym typeface="Arial"/>
              </a:rPr>
              <a:t>   shut-down price</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The price at which the firm is</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indifferent between operating and</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shutting down; equal to the minimum</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average variable cost.</a:t>
            </a:r>
          </a:p>
        </p:txBody>
      </p:sp>
      <p:sp>
        <p:nvSpPr>
          <p:cNvPr id="233" name="Shape 233"/>
          <p:cNvSpPr txBox="1"/>
          <p:nvPr/>
        </p:nvSpPr>
        <p:spPr>
          <a:xfrm>
            <a:off x="3200400" y="90486"/>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THE FIRM’S SHUT-DOWN DECISION (cont’d)</a:t>
            </a:r>
          </a:p>
        </p:txBody>
      </p:sp>
      <p:sp>
        <p:nvSpPr>
          <p:cNvPr id="234" name="Shape 234"/>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6.3</a:t>
            </a:r>
          </a:p>
        </p:txBody>
      </p:sp>
      <p:cxnSp>
        <p:nvCxnSpPr>
          <p:cNvPr id="235" name="Shape 235"/>
          <p:cNvCxnSpPr/>
          <p:nvPr/>
        </p:nvCxnSpPr>
        <p:spPr>
          <a:xfrm>
            <a:off x="31242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39" name="Shape 239"/>
        <p:cNvGrpSpPr/>
        <p:nvPr/>
      </p:nvGrpSpPr>
      <p:grpSpPr>
        <a:xfrm>
          <a:off x="0" y="0"/>
          <a:ext cx="0" cy="0"/>
          <a:chOff x="0" y="0"/>
          <a:chExt cx="0" cy="0"/>
        </a:xfrm>
      </p:grpSpPr>
      <p:sp>
        <p:nvSpPr>
          <p:cNvPr id="240" name="Shape 240"/>
          <p:cNvSpPr txBox="1"/>
          <p:nvPr/>
        </p:nvSpPr>
        <p:spPr>
          <a:xfrm>
            <a:off x="914400" y="1143000"/>
            <a:ext cx="7924799" cy="6095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Fixed Costs and Sunk Costs</a:t>
            </a:r>
          </a:p>
        </p:txBody>
      </p:sp>
      <p:sp>
        <p:nvSpPr>
          <p:cNvPr id="241" name="Shape 241"/>
          <p:cNvSpPr txBox="1"/>
          <p:nvPr/>
        </p:nvSpPr>
        <p:spPr>
          <a:xfrm>
            <a:off x="2438400" y="2438400"/>
            <a:ext cx="4162425" cy="11906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120000"/>
              <a:buFont typeface="Arial"/>
              <a:buChar char="•"/>
            </a:pPr>
            <a:r>
              <a:rPr b="1" i="0" lang="en-US" sz="1800" u="none" cap="none" strike="noStrike">
                <a:solidFill>
                  <a:schemeClr val="dk1"/>
                </a:solidFill>
                <a:latin typeface="Arial"/>
                <a:ea typeface="Arial"/>
                <a:cs typeface="Arial"/>
                <a:sym typeface="Arial"/>
              </a:rPr>
              <a:t>   sunk cost</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A cost that a firm has already paid or</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committed to pay, so it cannot be</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recovered.</a:t>
            </a:r>
          </a:p>
        </p:txBody>
      </p:sp>
      <p:sp>
        <p:nvSpPr>
          <p:cNvPr id="242" name="Shape 242"/>
          <p:cNvSpPr txBox="1"/>
          <p:nvPr/>
        </p:nvSpPr>
        <p:spPr>
          <a:xfrm>
            <a:off x="3200400" y="90486"/>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THE FIRM’S SHUT-DOWN DECISION (cont’d)</a:t>
            </a:r>
          </a:p>
        </p:txBody>
      </p:sp>
      <p:sp>
        <p:nvSpPr>
          <p:cNvPr id="243" name="Shape 243"/>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6.3</a:t>
            </a:r>
          </a:p>
        </p:txBody>
      </p:sp>
      <p:cxnSp>
        <p:nvCxnSpPr>
          <p:cNvPr id="244" name="Shape 244"/>
          <p:cNvCxnSpPr/>
          <p:nvPr/>
        </p:nvCxnSpPr>
        <p:spPr>
          <a:xfrm>
            <a:off x="3124200" y="304800"/>
            <a:ext cx="0" cy="412749"/>
          </a:xfrm>
          <a:prstGeom prst="straightConnector1">
            <a:avLst/>
          </a:prstGeom>
          <a:noFill/>
          <a:ln cap="rnd" cmpd="sng" w="22225">
            <a:solidFill>
              <a:schemeClr val="lt2"/>
            </a:solidFill>
            <a:prstDash val="solid"/>
            <a:miter/>
            <a:headEnd len="med" w="med" type="none"/>
            <a:tailEnd len="med" w="med" type="none"/>
          </a:ln>
        </p:spPr>
      </p:cxn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48" name="Shape 248"/>
        <p:cNvGrpSpPr/>
        <p:nvPr/>
      </p:nvGrpSpPr>
      <p:grpSpPr>
        <a:xfrm>
          <a:off x="0" y="0"/>
          <a:ext cx="0" cy="0"/>
          <a:chOff x="0" y="0"/>
          <a:chExt cx="0" cy="0"/>
        </a:xfrm>
      </p:grpSpPr>
      <p:sp>
        <p:nvSpPr>
          <p:cNvPr id="249" name="Shape 249"/>
          <p:cNvSpPr txBox="1"/>
          <p:nvPr/>
        </p:nvSpPr>
        <p:spPr>
          <a:xfrm>
            <a:off x="2209800" y="869950"/>
            <a:ext cx="5181600" cy="1131887"/>
          </a:xfrm>
          <a:prstGeom prst="rect">
            <a:avLst/>
          </a:prstGeom>
          <a:noFill/>
          <a:ln>
            <a:noFill/>
          </a:ln>
        </p:spPr>
        <p:txBody>
          <a:bodyPr anchorCtr="0" anchor="t" bIns="45700" lIns="91425" rIns="91425" tIns="45700">
            <a:noAutofit/>
          </a:bodyPr>
          <a:lstStyle/>
          <a:p>
            <a:pPr indent="0" lvl="0" marL="0" marR="0" rtl="0" algn="r">
              <a:lnSpc>
                <a:spcPct val="110000"/>
              </a:lnSpc>
              <a:spcBef>
                <a:spcPts val="0"/>
              </a:spcBef>
              <a:spcAft>
                <a:spcPts val="0"/>
              </a:spcAft>
              <a:buClr>
                <a:schemeClr val="lt2"/>
              </a:buClr>
              <a:buSzPct val="25000"/>
              <a:buFont typeface="Arial"/>
              <a:buNone/>
            </a:pPr>
            <a:r>
              <a:rPr b="1" i="0" lang="en-US" sz="1400" u="none" cap="none" strike="noStrike">
                <a:solidFill>
                  <a:schemeClr val="lt2"/>
                </a:solidFill>
                <a:latin typeface="Arial"/>
                <a:ea typeface="Arial"/>
                <a:cs typeface="Arial"/>
                <a:sym typeface="Arial"/>
              </a:rPr>
              <a:t>THE BREAK-EVEN PRICE FOR SWITCHGRASS, A FEEDSTOCK FOR BIOFUEL</a:t>
            </a:r>
          </a:p>
          <a:p>
            <a:pPr indent="0" lvl="0" marL="0" marR="0" rtl="0" algn="r">
              <a:lnSpc>
                <a:spcPct val="110000"/>
              </a:lnSpc>
              <a:spcBef>
                <a:spcPts val="70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#1:</a:t>
            </a:r>
            <a:r>
              <a:rPr b="1" i="0" lang="en-US" sz="1400" u="none" cap="none" strike="noStrike">
                <a:solidFill>
                  <a:srgbClr val="8DFF66"/>
                </a:solidFill>
                <a:latin typeface="Arial"/>
                <a:ea typeface="Arial"/>
                <a:cs typeface="Arial"/>
                <a:sym typeface="Arial"/>
              </a:rPr>
              <a:t>  </a:t>
            </a:r>
            <a:r>
              <a:rPr b="1" i="0" lang="en-US" sz="1400" u="none" cap="none" strike="noStrike">
                <a:solidFill>
                  <a:schemeClr val="dk1"/>
                </a:solidFill>
                <a:latin typeface="Arial"/>
                <a:ea typeface="Arial"/>
                <a:cs typeface="Arial"/>
                <a:sym typeface="Arial"/>
              </a:rPr>
              <a:t>What is the break-even price?</a:t>
            </a:r>
          </a:p>
        </p:txBody>
      </p:sp>
      <p:sp>
        <p:nvSpPr>
          <p:cNvPr id="250" name="Shape 250"/>
          <p:cNvSpPr txBox="1"/>
          <p:nvPr/>
        </p:nvSpPr>
        <p:spPr>
          <a:xfrm>
            <a:off x="914400" y="2209800"/>
            <a:ext cx="6858000" cy="660400"/>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25000"/>
              <a:buFont typeface="Arial"/>
              <a:buNone/>
            </a:pPr>
            <a:r>
              <a:rPr b="0" i="0" lang="en-US" sz="1700" u="none" cap="none" strike="noStrike">
                <a:solidFill>
                  <a:schemeClr val="dk1"/>
                </a:solidFill>
                <a:latin typeface="Arial"/>
                <a:ea typeface="Arial"/>
                <a:cs typeface="Arial"/>
                <a:sym typeface="Arial"/>
              </a:rPr>
              <a:t>To illustrate the notions of break-even price, let’s look at these prices for the typical farmer.</a:t>
            </a:r>
          </a:p>
        </p:txBody>
      </p:sp>
      <p:sp>
        <p:nvSpPr>
          <p:cNvPr id="251" name="Shape 251"/>
          <p:cNvSpPr txBox="1"/>
          <p:nvPr/>
        </p:nvSpPr>
        <p:spPr>
          <a:xfrm>
            <a:off x="914400" y="2895600"/>
            <a:ext cx="8001000" cy="2365375"/>
          </a:xfrm>
          <a:prstGeom prst="rect">
            <a:avLst/>
          </a:prstGeom>
          <a:noFill/>
          <a:ln>
            <a:noFill/>
          </a:ln>
        </p:spPr>
        <p:txBody>
          <a:bodyPr anchorCtr="0" anchor="t" bIns="45700" lIns="91425" rIns="91425" tIns="45700">
            <a:noAutofit/>
          </a:bodyPr>
          <a:lstStyle/>
          <a:p>
            <a:pPr indent="-231775" lvl="0" marL="231775" marR="0" rtl="0" algn="l">
              <a:lnSpc>
                <a:spcPct val="110000"/>
              </a:lnSpc>
              <a:spcBef>
                <a:spcPts val="0"/>
              </a:spcBef>
              <a:spcAft>
                <a:spcPts val="0"/>
              </a:spcAft>
              <a:buClr>
                <a:schemeClr val="dk1"/>
              </a:buClr>
              <a:buSzPct val="25000"/>
              <a:buFont typeface="Arial"/>
              <a:buNone/>
            </a:pPr>
            <a:r>
              <a:rPr b="0" i="0" lang="en-US" sz="1700" u="none" cap="none" strike="noStrike">
                <a:solidFill>
                  <a:schemeClr val="dk1"/>
                </a:solidFill>
                <a:latin typeface="Arial"/>
                <a:ea typeface="Arial"/>
                <a:cs typeface="Arial"/>
                <a:sym typeface="Arial"/>
              </a:rPr>
              <a:t>Comparing switchgrass to alfalfa:</a:t>
            </a:r>
          </a:p>
          <a:p>
            <a:pPr indent="-231775" lvl="0" marL="231775" marR="0" rtl="0" algn="l">
              <a:lnSpc>
                <a:spcPct val="110000"/>
              </a:lnSpc>
              <a:spcBef>
                <a:spcPts val="0"/>
              </a:spcBef>
              <a:spcAft>
                <a:spcPts val="0"/>
              </a:spcAft>
              <a:buClr>
                <a:schemeClr val="dk1"/>
              </a:buClr>
              <a:buSzPct val="100000"/>
              <a:buFont typeface="Arial"/>
              <a:buChar char="•"/>
            </a:pPr>
            <a:r>
              <a:rPr b="0" i="0" lang="en-US" sz="1700" u="none" cap="none" strike="noStrike">
                <a:solidFill>
                  <a:schemeClr val="dk1"/>
                </a:solidFill>
                <a:latin typeface="Arial"/>
                <a:ea typeface="Arial"/>
                <a:cs typeface="Arial"/>
                <a:sym typeface="Arial"/>
              </a:rPr>
              <a:t>The implicit rent on land to grow alfalfa $120 per acre.</a:t>
            </a:r>
          </a:p>
          <a:p>
            <a:pPr indent="-231775" lvl="0" marL="231775" marR="0" rtl="0" algn="l">
              <a:lnSpc>
                <a:spcPct val="110000"/>
              </a:lnSpc>
              <a:spcBef>
                <a:spcPts val="0"/>
              </a:spcBef>
              <a:spcAft>
                <a:spcPts val="0"/>
              </a:spcAft>
              <a:buClr>
                <a:schemeClr val="dk1"/>
              </a:buClr>
              <a:buSzPct val="100000"/>
              <a:buFont typeface="Arial"/>
              <a:buChar char="•"/>
            </a:pPr>
            <a:r>
              <a:rPr b="0" i="0" lang="en-US" sz="1700" u="none" cap="none" strike="noStrike">
                <a:solidFill>
                  <a:schemeClr val="dk1"/>
                </a:solidFill>
                <a:latin typeface="Arial"/>
                <a:ea typeface="Arial"/>
                <a:cs typeface="Arial"/>
                <a:sym typeface="Arial"/>
              </a:rPr>
              <a:t>If the switchgrass yield is 3 tons per acre, the opportunity cost is $40 per ton.</a:t>
            </a:r>
          </a:p>
          <a:p>
            <a:pPr indent="-231775" lvl="0" marL="231775" marR="0" rtl="0" algn="l">
              <a:lnSpc>
                <a:spcPct val="110000"/>
              </a:lnSpc>
              <a:spcBef>
                <a:spcPts val="0"/>
              </a:spcBef>
              <a:spcAft>
                <a:spcPts val="0"/>
              </a:spcAft>
              <a:buClr>
                <a:schemeClr val="dk1"/>
              </a:buClr>
              <a:buSzPct val="100000"/>
              <a:buFont typeface="Arial"/>
              <a:buChar char="•"/>
            </a:pPr>
            <a:r>
              <a:rPr b="0" i="0" lang="en-US" sz="1700" u="none" cap="none" strike="noStrike">
                <a:solidFill>
                  <a:schemeClr val="dk1"/>
                </a:solidFill>
                <a:latin typeface="Arial"/>
                <a:ea typeface="Arial"/>
                <a:cs typeface="Arial"/>
                <a:sym typeface="Arial"/>
              </a:rPr>
              <a:t>If the explicit cost of a ton of switchgrass is $36</a:t>
            </a:r>
          </a:p>
          <a:p>
            <a:pPr indent="-231775" lvl="0" marL="231775" marR="0" rtl="0" algn="l">
              <a:lnSpc>
                <a:spcPct val="110000"/>
              </a:lnSpc>
              <a:spcBef>
                <a:spcPts val="0"/>
              </a:spcBef>
              <a:spcAft>
                <a:spcPts val="0"/>
              </a:spcAft>
              <a:buClr>
                <a:schemeClr val="dk1"/>
              </a:buClr>
              <a:buSzPct val="100000"/>
              <a:buFont typeface="Arial"/>
              <a:buChar char="•"/>
            </a:pPr>
            <a:r>
              <a:rPr b="0" i="0" lang="en-US" sz="1700" u="none" cap="none" strike="noStrike">
                <a:solidFill>
                  <a:schemeClr val="dk1"/>
                </a:solidFill>
                <a:latin typeface="Arial"/>
                <a:ea typeface="Arial"/>
                <a:cs typeface="Arial"/>
                <a:sym typeface="Arial"/>
              </a:rPr>
              <a:t>The breakeven price is $76 = $36 + $40</a:t>
            </a:r>
          </a:p>
          <a:p>
            <a:pPr indent="-231775" lvl="0" marL="231775" marR="0" rtl="0" algn="l">
              <a:lnSpc>
                <a:spcPct val="110000"/>
              </a:lnSpc>
              <a:spcBef>
                <a:spcPts val="0"/>
              </a:spcBef>
              <a:spcAft>
                <a:spcPts val="0"/>
              </a:spcAft>
              <a:buClr>
                <a:schemeClr val="dk1"/>
              </a:buClr>
              <a:buSzPct val="100000"/>
              <a:buFont typeface="Arial"/>
              <a:buChar char="•"/>
            </a:pPr>
            <a:r>
              <a:rPr b="0" i="0" lang="en-US" sz="1700" u="none" cap="none" strike="noStrike">
                <a:solidFill>
                  <a:schemeClr val="dk1"/>
                </a:solidFill>
                <a:latin typeface="Arial"/>
                <a:ea typeface="Arial"/>
                <a:cs typeface="Arial"/>
                <a:sym typeface="Arial"/>
              </a:rPr>
              <a:t>To get some farmers to grow switchgrass instead of alfalfa the price must be at least $56 per ton and to get the most fertile land switched the price must be $95 per ton, or $76 on average.</a:t>
            </a:r>
          </a:p>
        </p:txBody>
      </p:sp>
      <p:grpSp>
        <p:nvGrpSpPr>
          <p:cNvPr id="252" name="Shape 252"/>
          <p:cNvGrpSpPr/>
          <p:nvPr/>
        </p:nvGrpSpPr>
        <p:grpSpPr>
          <a:xfrm>
            <a:off x="4419600" y="381000"/>
            <a:ext cx="3005137" cy="366711"/>
            <a:chOff x="2568575" y="-185736"/>
            <a:chExt cx="3005137" cy="366711"/>
          </a:xfrm>
        </p:grpSpPr>
        <p:sp>
          <p:nvSpPr>
            <p:cNvPr id="253" name="Shape 253"/>
            <p:cNvSpPr/>
            <p:nvPr/>
          </p:nvSpPr>
          <p:spPr>
            <a:xfrm>
              <a:off x="2568575" y="-182561"/>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200" u="none" cap="none" strike="noStrike">
                <a:solidFill>
                  <a:srgbClr val="F15B47"/>
                </a:solidFill>
                <a:latin typeface="Arial"/>
                <a:ea typeface="Arial"/>
                <a:cs typeface="Arial"/>
                <a:sym typeface="Arial"/>
              </a:endParaRPr>
            </a:p>
          </p:txBody>
        </p:sp>
        <p:sp>
          <p:nvSpPr>
            <p:cNvPr id="254" name="Shape 254"/>
            <p:cNvSpPr txBox="1"/>
            <p:nvPr/>
          </p:nvSpPr>
          <p:spPr>
            <a:xfrm>
              <a:off x="2743200" y="-182561"/>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255" name="Shape 255"/>
            <p:cNvSpPr/>
            <p:nvPr/>
          </p:nvSpPr>
          <p:spPr>
            <a:xfrm>
              <a:off x="5126037" y="-185736"/>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200" u="none" cap="none" strike="noStrike">
                <a:solidFill>
                  <a:srgbClr val="F15B47"/>
                </a:solidFill>
                <a:latin typeface="Arial"/>
                <a:ea typeface="Arial"/>
                <a:cs typeface="Arial"/>
                <a:sym typeface="Arial"/>
              </a:endParaRPr>
            </a:p>
          </p:txBody>
        </p:sp>
        <p:sp>
          <p:nvSpPr>
            <p:cNvPr id="256" name="Shape 256"/>
            <p:cNvSpPr/>
            <p:nvPr/>
          </p:nvSpPr>
          <p:spPr>
            <a:xfrm>
              <a:off x="5192712" y="-185736"/>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1</a:t>
              </a:r>
            </a:p>
          </p:txBody>
        </p:sp>
      </p:gr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60" name="Shape 260"/>
        <p:cNvGrpSpPr/>
        <p:nvPr/>
      </p:nvGrpSpPr>
      <p:grpSpPr>
        <a:xfrm>
          <a:off x="0" y="0"/>
          <a:ext cx="0" cy="0"/>
          <a:chOff x="0" y="0"/>
          <a:chExt cx="0" cy="0"/>
        </a:xfrm>
      </p:grpSpPr>
      <p:sp>
        <p:nvSpPr>
          <p:cNvPr id="261" name="Shape 261"/>
          <p:cNvSpPr txBox="1"/>
          <p:nvPr/>
        </p:nvSpPr>
        <p:spPr>
          <a:xfrm>
            <a:off x="914400" y="1066800"/>
            <a:ext cx="7924799" cy="6095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The Firm’s Short-Run Supply Curve</a:t>
            </a:r>
          </a:p>
        </p:txBody>
      </p:sp>
      <p:sp>
        <p:nvSpPr>
          <p:cNvPr id="262" name="Shape 262"/>
          <p:cNvSpPr txBox="1"/>
          <p:nvPr/>
        </p:nvSpPr>
        <p:spPr>
          <a:xfrm>
            <a:off x="2481261" y="2209800"/>
            <a:ext cx="4162425" cy="14652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120000"/>
              <a:buFont typeface="Arial"/>
              <a:buChar char="•"/>
            </a:pPr>
            <a:r>
              <a:rPr b="1" i="0" lang="en-US" sz="1800" u="none" cap="none" strike="noStrike">
                <a:solidFill>
                  <a:schemeClr val="dk1"/>
                </a:solidFill>
                <a:latin typeface="Arial"/>
                <a:ea typeface="Arial"/>
                <a:cs typeface="Arial"/>
                <a:sym typeface="Arial"/>
              </a:rPr>
              <a:t>   short-run supply curve</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A curve showing the relationship</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between the market price of a</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product and the quantity of output</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supplied by a firm in the short run.</a:t>
            </a:r>
          </a:p>
        </p:txBody>
      </p:sp>
      <p:sp>
        <p:nvSpPr>
          <p:cNvPr id="263" name="Shape 263"/>
          <p:cNvSpPr txBox="1"/>
          <p:nvPr/>
        </p:nvSpPr>
        <p:spPr>
          <a:xfrm>
            <a:off x="3200400" y="90486"/>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SHORT-RUN SUPPLY CURVES</a:t>
            </a:r>
          </a:p>
        </p:txBody>
      </p:sp>
      <p:sp>
        <p:nvSpPr>
          <p:cNvPr id="264" name="Shape 264"/>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6.4</a:t>
            </a:r>
          </a:p>
        </p:txBody>
      </p:sp>
      <p:cxnSp>
        <p:nvCxnSpPr>
          <p:cNvPr id="265" name="Shape 265"/>
          <p:cNvCxnSpPr/>
          <p:nvPr/>
        </p:nvCxnSpPr>
        <p:spPr>
          <a:xfrm>
            <a:off x="31242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8" name="Shape 68"/>
        <p:cNvGrpSpPr/>
        <p:nvPr/>
      </p:nvGrpSpPr>
      <p:grpSpPr>
        <a:xfrm>
          <a:off x="0" y="0"/>
          <a:ext cx="0" cy="0"/>
          <a:chOff x="0" y="0"/>
          <a:chExt cx="0" cy="0"/>
        </a:xfrm>
      </p:grpSpPr>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69" name="Shape 269"/>
        <p:cNvGrpSpPr/>
        <p:nvPr/>
      </p:nvGrpSpPr>
      <p:grpSpPr>
        <a:xfrm>
          <a:off x="0" y="0"/>
          <a:ext cx="0" cy="0"/>
          <a:chOff x="0" y="0"/>
          <a:chExt cx="0" cy="0"/>
        </a:xfrm>
      </p:grpSpPr>
      <p:pic>
        <p:nvPicPr>
          <p:cNvPr id="270" name="Shape 270"/>
          <p:cNvPicPr preferRelativeResize="0"/>
          <p:nvPr/>
        </p:nvPicPr>
        <p:blipFill rotWithShape="1">
          <a:blip r:embed="rId3">
            <a:alphaModFix/>
          </a:blip>
          <a:srcRect b="0" l="0" r="0" t="0"/>
          <a:stretch/>
        </p:blipFill>
        <p:spPr>
          <a:xfrm>
            <a:off x="1676400" y="2960686"/>
            <a:ext cx="6143624" cy="3525837"/>
          </a:xfrm>
          <a:prstGeom prst="rect">
            <a:avLst/>
          </a:prstGeom>
          <a:noFill/>
          <a:ln>
            <a:noFill/>
          </a:ln>
        </p:spPr>
      </p:pic>
      <p:pic>
        <p:nvPicPr>
          <p:cNvPr id="271" name="Shape 271"/>
          <p:cNvPicPr preferRelativeResize="0"/>
          <p:nvPr/>
        </p:nvPicPr>
        <p:blipFill rotWithShape="1">
          <a:blip r:embed="rId4">
            <a:alphaModFix/>
          </a:blip>
          <a:srcRect b="0" l="0" r="0" t="0"/>
          <a:stretch/>
        </p:blipFill>
        <p:spPr>
          <a:xfrm>
            <a:off x="1676400" y="2960686"/>
            <a:ext cx="6143624" cy="3525837"/>
          </a:xfrm>
          <a:prstGeom prst="rect">
            <a:avLst/>
          </a:prstGeom>
          <a:noFill/>
          <a:ln>
            <a:noFill/>
          </a:ln>
        </p:spPr>
      </p:pic>
      <p:sp>
        <p:nvSpPr>
          <p:cNvPr id="272" name="Shape 272"/>
          <p:cNvSpPr txBox="1"/>
          <p:nvPr/>
        </p:nvSpPr>
        <p:spPr>
          <a:xfrm>
            <a:off x="2819400" y="838200"/>
            <a:ext cx="5638800" cy="6095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The Firm’s Short-Run Supply Curve</a:t>
            </a:r>
          </a:p>
        </p:txBody>
      </p:sp>
      <p:sp>
        <p:nvSpPr>
          <p:cNvPr id="273" name="Shape 273"/>
          <p:cNvSpPr txBox="1"/>
          <p:nvPr/>
        </p:nvSpPr>
        <p:spPr>
          <a:xfrm>
            <a:off x="685800" y="1171575"/>
            <a:ext cx="3048000" cy="5810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 FIGURE 6.5</a:t>
            </a:r>
          </a:p>
          <a:p>
            <a:pPr indent="0" lvl="0" marL="0" marR="0" rtl="0" algn="l">
              <a:lnSpc>
                <a:spcPct val="100000"/>
              </a:lnSpc>
              <a:spcBef>
                <a:spcPts val="0"/>
              </a:spcBef>
              <a:spcAft>
                <a:spcPts val="0"/>
              </a:spcAft>
              <a:buClr>
                <a:schemeClr val="lt2"/>
              </a:buClr>
              <a:buSzPct val="25000"/>
              <a:buFont typeface="Arial"/>
              <a:buNone/>
            </a:pPr>
            <a:r>
              <a:rPr b="1" i="0" lang="en-US" sz="1600" u="none" cap="none" strike="noStrike">
                <a:solidFill>
                  <a:schemeClr val="lt2"/>
                </a:solidFill>
                <a:latin typeface="Arial"/>
                <a:ea typeface="Arial"/>
                <a:cs typeface="Arial"/>
                <a:sym typeface="Arial"/>
              </a:rPr>
              <a:t>Short-Run Supply Curves</a:t>
            </a:r>
          </a:p>
        </p:txBody>
      </p:sp>
      <p:pic>
        <p:nvPicPr>
          <p:cNvPr id="274" name="Shape 274"/>
          <p:cNvPicPr preferRelativeResize="0"/>
          <p:nvPr/>
        </p:nvPicPr>
        <p:blipFill rotWithShape="1">
          <a:blip r:embed="rId5">
            <a:alphaModFix/>
          </a:blip>
          <a:srcRect b="0" l="0" r="0" t="0"/>
          <a:stretch/>
        </p:blipFill>
        <p:spPr>
          <a:xfrm>
            <a:off x="1676400" y="2960686"/>
            <a:ext cx="6143624" cy="3525837"/>
          </a:xfrm>
          <a:prstGeom prst="rect">
            <a:avLst/>
          </a:prstGeom>
          <a:noFill/>
          <a:ln>
            <a:noFill/>
          </a:ln>
        </p:spPr>
      </p:pic>
      <p:pic>
        <p:nvPicPr>
          <p:cNvPr id="275" name="Shape 275"/>
          <p:cNvPicPr preferRelativeResize="0"/>
          <p:nvPr/>
        </p:nvPicPr>
        <p:blipFill rotWithShape="1">
          <a:blip r:embed="rId6">
            <a:alphaModFix/>
          </a:blip>
          <a:srcRect b="0" l="0" r="0" t="0"/>
          <a:stretch/>
        </p:blipFill>
        <p:spPr>
          <a:xfrm>
            <a:off x="1676400" y="2960686"/>
            <a:ext cx="6143624" cy="3525837"/>
          </a:xfrm>
          <a:prstGeom prst="rect">
            <a:avLst/>
          </a:prstGeom>
          <a:noFill/>
          <a:ln>
            <a:noFill/>
          </a:ln>
        </p:spPr>
      </p:pic>
      <p:pic>
        <p:nvPicPr>
          <p:cNvPr id="276" name="Shape 276"/>
          <p:cNvPicPr preferRelativeResize="0"/>
          <p:nvPr/>
        </p:nvPicPr>
        <p:blipFill rotWithShape="1">
          <a:blip r:embed="rId7">
            <a:alphaModFix/>
          </a:blip>
          <a:srcRect b="0" l="0" r="0" t="0"/>
          <a:stretch/>
        </p:blipFill>
        <p:spPr>
          <a:xfrm>
            <a:off x="1676400" y="2960686"/>
            <a:ext cx="6143624" cy="3525837"/>
          </a:xfrm>
          <a:prstGeom prst="rect">
            <a:avLst/>
          </a:prstGeom>
          <a:noFill/>
          <a:ln>
            <a:noFill/>
          </a:ln>
        </p:spPr>
      </p:pic>
      <p:pic>
        <p:nvPicPr>
          <p:cNvPr id="277" name="Shape 277"/>
          <p:cNvPicPr preferRelativeResize="0"/>
          <p:nvPr/>
        </p:nvPicPr>
        <p:blipFill rotWithShape="1">
          <a:blip r:embed="rId8">
            <a:alphaModFix/>
          </a:blip>
          <a:srcRect b="0" l="0" r="0" t="0"/>
          <a:stretch/>
        </p:blipFill>
        <p:spPr>
          <a:xfrm>
            <a:off x="1676400" y="2960686"/>
            <a:ext cx="6143624" cy="3525837"/>
          </a:xfrm>
          <a:prstGeom prst="rect">
            <a:avLst/>
          </a:prstGeom>
          <a:noFill/>
          <a:ln>
            <a:noFill/>
          </a:ln>
        </p:spPr>
      </p:pic>
      <p:pic>
        <p:nvPicPr>
          <p:cNvPr id="278" name="Shape 278"/>
          <p:cNvPicPr preferRelativeResize="0"/>
          <p:nvPr/>
        </p:nvPicPr>
        <p:blipFill rotWithShape="1">
          <a:blip r:embed="rId9">
            <a:alphaModFix/>
          </a:blip>
          <a:srcRect b="0" l="0" r="0" t="0"/>
          <a:stretch/>
        </p:blipFill>
        <p:spPr>
          <a:xfrm>
            <a:off x="1676400" y="2960686"/>
            <a:ext cx="6143624" cy="3525837"/>
          </a:xfrm>
          <a:prstGeom prst="rect">
            <a:avLst/>
          </a:prstGeom>
          <a:noFill/>
          <a:ln>
            <a:noFill/>
          </a:ln>
        </p:spPr>
      </p:pic>
      <p:pic>
        <p:nvPicPr>
          <p:cNvPr id="279" name="Shape 279"/>
          <p:cNvPicPr preferRelativeResize="0"/>
          <p:nvPr/>
        </p:nvPicPr>
        <p:blipFill rotWithShape="1">
          <a:blip r:embed="rId10">
            <a:alphaModFix/>
          </a:blip>
          <a:srcRect b="0" l="0" r="0" t="0"/>
          <a:stretch/>
        </p:blipFill>
        <p:spPr>
          <a:xfrm>
            <a:off x="1676400" y="2960686"/>
            <a:ext cx="6143624" cy="3525837"/>
          </a:xfrm>
          <a:prstGeom prst="rect">
            <a:avLst/>
          </a:prstGeom>
          <a:noFill/>
          <a:ln>
            <a:noFill/>
          </a:ln>
        </p:spPr>
      </p:pic>
      <p:pic>
        <p:nvPicPr>
          <p:cNvPr id="280" name="Shape 280"/>
          <p:cNvPicPr preferRelativeResize="0"/>
          <p:nvPr/>
        </p:nvPicPr>
        <p:blipFill rotWithShape="1">
          <a:blip r:embed="rId11">
            <a:alphaModFix/>
          </a:blip>
          <a:srcRect b="0" l="0" r="0" t="0"/>
          <a:stretch/>
        </p:blipFill>
        <p:spPr>
          <a:xfrm>
            <a:off x="1676400" y="2960686"/>
            <a:ext cx="6143624" cy="3525837"/>
          </a:xfrm>
          <a:prstGeom prst="rect">
            <a:avLst/>
          </a:prstGeom>
          <a:noFill/>
          <a:ln>
            <a:noFill/>
          </a:ln>
        </p:spPr>
      </p:pic>
      <p:pic>
        <p:nvPicPr>
          <p:cNvPr id="281" name="Shape 281"/>
          <p:cNvPicPr preferRelativeResize="0"/>
          <p:nvPr/>
        </p:nvPicPr>
        <p:blipFill rotWithShape="1">
          <a:blip r:embed="rId12">
            <a:alphaModFix/>
          </a:blip>
          <a:srcRect b="0" l="0" r="0" t="0"/>
          <a:stretch/>
        </p:blipFill>
        <p:spPr>
          <a:xfrm>
            <a:off x="1676400" y="2960686"/>
            <a:ext cx="6143624" cy="3525837"/>
          </a:xfrm>
          <a:prstGeom prst="rect">
            <a:avLst/>
          </a:prstGeom>
          <a:noFill/>
          <a:ln>
            <a:noFill/>
          </a:ln>
        </p:spPr>
      </p:pic>
      <p:pic>
        <p:nvPicPr>
          <p:cNvPr id="282" name="Shape 282"/>
          <p:cNvPicPr preferRelativeResize="0"/>
          <p:nvPr/>
        </p:nvPicPr>
        <p:blipFill rotWithShape="1">
          <a:blip r:embed="rId13">
            <a:alphaModFix/>
          </a:blip>
          <a:srcRect b="0" l="0" r="0" t="0"/>
          <a:stretch/>
        </p:blipFill>
        <p:spPr>
          <a:xfrm>
            <a:off x="1676400" y="2960686"/>
            <a:ext cx="6143624" cy="3525837"/>
          </a:xfrm>
          <a:prstGeom prst="rect">
            <a:avLst/>
          </a:prstGeom>
          <a:noFill/>
          <a:ln>
            <a:noFill/>
          </a:ln>
        </p:spPr>
      </p:pic>
      <p:pic>
        <p:nvPicPr>
          <p:cNvPr id="283" name="Shape 283"/>
          <p:cNvPicPr preferRelativeResize="0"/>
          <p:nvPr/>
        </p:nvPicPr>
        <p:blipFill rotWithShape="1">
          <a:blip r:embed="rId14">
            <a:alphaModFix/>
          </a:blip>
          <a:srcRect b="0" l="0" r="0" t="0"/>
          <a:stretch/>
        </p:blipFill>
        <p:spPr>
          <a:xfrm>
            <a:off x="1676400" y="2960686"/>
            <a:ext cx="6143624" cy="3525837"/>
          </a:xfrm>
          <a:prstGeom prst="rect">
            <a:avLst/>
          </a:prstGeom>
          <a:noFill/>
          <a:ln>
            <a:noFill/>
          </a:ln>
        </p:spPr>
      </p:pic>
      <p:sp>
        <p:nvSpPr>
          <p:cNvPr id="284" name="Shape 284"/>
          <p:cNvSpPr txBox="1"/>
          <p:nvPr/>
        </p:nvSpPr>
        <p:spPr>
          <a:xfrm>
            <a:off x="3200400" y="90486"/>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SHORT-RUN SUPPLY CURVES (cont’d)</a:t>
            </a:r>
          </a:p>
        </p:txBody>
      </p:sp>
      <p:sp>
        <p:nvSpPr>
          <p:cNvPr id="285" name="Shape 285"/>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6.4</a:t>
            </a:r>
          </a:p>
        </p:txBody>
      </p:sp>
      <p:cxnSp>
        <p:nvCxnSpPr>
          <p:cNvPr id="286" name="Shape 286"/>
          <p:cNvCxnSpPr/>
          <p:nvPr/>
        </p:nvCxnSpPr>
        <p:spPr>
          <a:xfrm>
            <a:off x="31242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287" name="Shape 287"/>
          <p:cNvSpPr txBox="1"/>
          <p:nvPr/>
        </p:nvSpPr>
        <p:spPr>
          <a:xfrm>
            <a:off x="685800" y="1752600"/>
            <a:ext cx="7696199" cy="12779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In Panel A, the firm’s short-run supply curve is the part of the marginal-cost curve above the shut-down price. </a:t>
            </a:r>
          </a:p>
          <a:p>
            <a:pPr indent="0" lvl="0" marL="0" marR="0" rtl="0" algn="l">
              <a:lnSpc>
                <a:spcPct val="100000"/>
              </a:lnSpc>
              <a:spcBef>
                <a:spcPts val="0"/>
              </a:spcBef>
              <a:spcAft>
                <a:spcPts val="0"/>
              </a:spcAft>
              <a:buClr>
                <a:srgbClr val="F15B47"/>
              </a:buClr>
              <a:buFont typeface="Arial"/>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In Panel B, there are 100 firms in the market, so the market supply at a given price is 100 times the quantity supplied by the typical firm. At a price of $7, each firm supplies 6 shirts per minute (point </a:t>
            </a:r>
            <a:r>
              <a:rPr b="0" i="1" lang="en-US" sz="1400" u="none" cap="none" strike="noStrike">
                <a:solidFill>
                  <a:schemeClr val="dk1"/>
                </a:solidFill>
                <a:latin typeface="Arial"/>
                <a:ea typeface="Arial"/>
                <a:cs typeface="Arial"/>
                <a:sym typeface="Arial"/>
              </a:rPr>
              <a:t>b</a:t>
            </a:r>
            <a:r>
              <a:rPr b="0" i="0" lang="en-US" sz="1400" u="none" cap="none" strike="noStrike">
                <a:solidFill>
                  <a:schemeClr val="dk1"/>
                </a:solidFill>
                <a:latin typeface="Arial"/>
                <a:ea typeface="Arial"/>
                <a:cs typeface="Arial"/>
                <a:sym typeface="Arial"/>
              </a:rPr>
              <a:t>), so the market supply is 600 shirts per minute (point </a:t>
            </a:r>
            <a:r>
              <a:rPr b="0" i="1" lang="en-US" sz="1400" u="none" cap="none" strike="noStrike">
                <a:solidFill>
                  <a:schemeClr val="dk1"/>
                </a:solidFill>
                <a:latin typeface="Arial"/>
                <a:ea typeface="Arial"/>
                <a:cs typeface="Arial"/>
                <a:sym typeface="Arial"/>
              </a:rPr>
              <a:t>f</a:t>
            </a:r>
            <a:r>
              <a:rPr b="0" i="0" lang="en-US" sz="1400" u="none" cap="none" strike="noStrike">
                <a:solidFill>
                  <a:schemeClr val="dk1"/>
                </a:solidFill>
                <a:latin typeface="Arial"/>
                <a:ea typeface="Arial"/>
                <a:cs typeface="Arial"/>
                <a:sym typeface="Arial"/>
              </a:rPr>
              <a:t>) </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91" name="Shape 291"/>
        <p:cNvGrpSpPr/>
        <p:nvPr/>
      </p:nvGrpSpPr>
      <p:grpSpPr>
        <a:xfrm>
          <a:off x="0" y="0"/>
          <a:ext cx="0" cy="0"/>
          <a:chOff x="0" y="0"/>
          <a:chExt cx="0" cy="0"/>
        </a:xfrm>
      </p:grpSpPr>
      <p:sp>
        <p:nvSpPr>
          <p:cNvPr id="292" name="Shape 292"/>
          <p:cNvSpPr txBox="1"/>
          <p:nvPr/>
        </p:nvSpPr>
        <p:spPr>
          <a:xfrm>
            <a:off x="914400" y="1143000"/>
            <a:ext cx="7924799" cy="6095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The Short-Run Market Supply Curve</a:t>
            </a:r>
          </a:p>
        </p:txBody>
      </p:sp>
      <p:sp>
        <p:nvSpPr>
          <p:cNvPr id="293" name="Shape 293"/>
          <p:cNvSpPr txBox="1"/>
          <p:nvPr/>
        </p:nvSpPr>
        <p:spPr>
          <a:xfrm>
            <a:off x="2481261" y="2209800"/>
            <a:ext cx="4162425" cy="11906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120000"/>
              <a:buFont typeface="Arial"/>
              <a:buChar char="•"/>
            </a:pPr>
            <a:r>
              <a:rPr b="1" i="0" lang="en-US" sz="1800" u="none" cap="none" strike="noStrike">
                <a:solidFill>
                  <a:schemeClr val="dk1"/>
                </a:solidFill>
                <a:latin typeface="Arial"/>
                <a:ea typeface="Arial"/>
                <a:cs typeface="Arial"/>
                <a:sym typeface="Arial"/>
              </a:rPr>
              <a:t>   short-run market supply curve</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A curve showing the relationship</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between market price and the</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quantity supplied in the short run.</a:t>
            </a:r>
          </a:p>
        </p:txBody>
      </p:sp>
      <p:sp>
        <p:nvSpPr>
          <p:cNvPr id="294" name="Shape 294"/>
          <p:cNvSpPr txBox="1"/>
          <p:nvPr/>
        </p:nvSpPr>
        <p:spPr>
          <a:xfrm>
            <a:off x="3200400" y="90486"/>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SHORT-RUN SUPPLY CURVES (cont’d)</a:t>
            </a:r>
          </a:p>
        </p:txBody>
      </p:sp>
      <p:sp>
        <p:nvSpPr>
          <p:cNvPr id="295" name="Shape 295"/>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6.4</a:t>
            </a:r>
          </a:p>
        </p:txBody>
      </p:sp>
      <p:cxnSp>
        <p:nvCxnSpPr>
          <p:cNvPr id="296" name="Shape 296"/>
          <p:cNvCxnSpPr/>
          <p:nvPr/>
        </p:nvCxnSpPr>
        <p:spPr>
          <a:xfrm>
            <a:off x="31242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00" name="Shape 300"/>
        <p:cNvGrpSpPr/>
        <p:nvPr/>
      </p:nvGrpSpPr>
      <p:grpSpPr>
        <a:xfrm>
          <a:off x="0" y="0"/>
          <a:ext cx="0" cy="0"/>
          <a:chOff x="0" y="0"/>
          <a:chExt cx="0" cy="0"/>
        </a:xfrm>
      </p:grpSpPr>
      <p:sp>
        <p:nvSpPr>
          <p:cNvPr id="301" name="Shape 301"/>
          <p:cNvSpPr txBox="1"/>
          <p:nvPr/>
        </p:nvSpPr>
        <p:spPr>
          <a:xfrm>
            <a:off x="2209800" y="914400"/>
            <a:ext cx="6324600" cy="6095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Market Equilibrium</a:t>
            </a:r>
          </a:p>
        </p:txBody>
      </p:sp>
      <p:sp>
        <p:nvSpPr>
          <p:cNvPr id="302" name="Shape 302"/>
          <p:cNvSpPr txBox="1"/>
          <p:nvPr/>
        </p:nvSpPr>
        <p:spPr>
          <a:xfrm>
            <a:off x="914400" y="1447800"/>
            <a:ext cx="2133599" cy="5810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 FIGURE 6.6</a:t>
            </a:r>
          </a:p>
          <a:p>
            <a:pPr indent="0" lvl="0" marL="0" marR="0" rtl="0" algn="l">
              <a:lnSpc>
                <a:spcPct val="100000"/>
              </a:lnSpc>
              <a:spcBef>
                <a:spcPts val="0"/>
              </a:spcBef>
              <a:spcAft>
                <a:spcPts val="0"/>
              </a:spcAft>
              <a:buClr>
                <a:schemeClr val="lt2"/>
              </a:buClr>
              <a:buSzPct val="25000"/>
              <a:buFont typeface="Arial"/>
              <a:buNone/>
            </a:pPr>
            <a:r>
              <a:rPr b="1" i="0" lang="en-US" sz="1600" u="none" cap="none" strike="noStrike">
                <a:solidFill>
                  <a:schemeClr val="lt2"/>
                </a:solidFill>
                <a:latin typeface="Arial"/>
                <a:ea typeface="Arial"/>
                <a:cs typeface="Arial"/>
                <a:sym typeface="Arial"/>
              </a:rPr>
              <a:t>Market Equilibrium</a:t>
            </a:r>
          </a:p>
        </p:txBody>
      </p:sp>
      <p:pic>
        <p:nvPicPr>
          <p:cNvPr id="303" name="Shape 303"/>
          <p:cNvPicPr preferRelativeResize="0"/>
          <p:nvPr/>
        </p:nvPicPr>
        <p:blipFill rotWithShape="1">
          <a:blip r:embed="rId3">
            <a:alphaModFix/>
          </a:blip>
          <a:srcRect b="0" l="0" r="0" t="0"/>
          <a:stretch/>
        </p:blipFill>
        <p:spPr>
          <a:xfrm>
            <a:off x="609600" y="3276600"/>
            <a:ext cx="8439150" cy="3124199"/>
          </a:xfrm>
          <a:prstGeom prst="rect">
            <a:avLst/>
          </a:prstGeom>
          <a:noFill/>
          <a:ln>
            <a:noFill/>
          </a:ln>
        </p:spPr>
      </p:pic>
      <p:pic>
        <p:nvPicPr>
          <p:cNvPr id="304" name="Shape 304"/>
          <p:cNvPicPr preferRelativeResize="0"/>
          <p:nvPr/>
        </p:nvPicPr>
        <p:blipFill rotWithShape="1">
          <a:blip r:embed="rId4">
            <a:alphaModFix/>
          </a:blip>
          <a:srcRect b="0" l="0" r="0" t="0"/>
          <a:stretch/>
        </p:blipFill>
        <p:spPr>
          <a:xfrm>
            <a:off x="609600" y="3276600"/>
            <a:ext cx="8439150" cy="3124199"/>
          </a:xfrm>
          <a:prstGeom prst="rect">
            <a:avLst/>
          </a:prstGeom>
          <a:noFill/>
          <a:ln>
            <a:noFill/>
          </a:ln>
        </p:spPr>
      </p:pic>
      <p:pic>
        <p:nvPicPr>
          <p:cNvPr id="305" name="Shape 305"/>
          <p:cNvPicPr preferRelativeResize="0"/>
          <p:nvPr/>
        </p:nvPicPr>
        <p:blipFill rotWithShape="1">
          <a:blip r:embed="rId5">
            <a:alphaModFix/>
          </a:blip>
          <a:srcRect b="0" l="0" r="0" t="0"/>
          <a:stretch/>
        </p:blipFill>
        <p:spPr>
          <a:xfrm>
            <a:off x="609600" y="3276600"/>
            <a:ext cx="8439150" cy="3124199"/>
          </a:xfrm>
          <a:prstGeom prst="rect">
            <a:avLst/>
          </a:prstGeom>
          <a:noFill/>
          <a:ln>
            <a:noFill/>
          </a:ln>
        </p:spPr>
      </p:pic>
      <p:pic>
        <p:nvPicPr>
          <p:cNvPr id="306" name="Shape 306"/>
          <p:cNvPicPr preferRelativeResize="0"/>
          <p:nvPr/>
        </p:nvPicPr>
        <p:blipFill rotWithShape="1">
          <a:blip r:embed="rId6">
            <a:alphaModFix/>
          </a:blip>
          <a:srcRect b="0" l="0" r="0" t="0"/>
          <a:stretch/>
        </p:blipFill>
        <p:spPr>
          <a:xfrm>
            <a:off x="609600" y="3276600"/>
            <a:ext cx="8439150" cy="3124199"/>
          </a:xfrm>
          <a:prstGeom prst="rect">
            <a:avLst/>
          </a:prstGeom>
          <a:noFill/>
          <a:ln>
            <a:noFill/>
          </a:ln>
        </p:spPr>
      </p:pic>
      <p:pic>
        <p:nvPicPr>
          <p:cNvPr id="307" name="Shape 307"/>
          <p:cNvPicPr preferRelativeResize="0"/>
          <p:nvPr/>
        </p:nvPicPr>
        <p:blipFill rotWithShape="1">
          <a:blip r:embed="rId7">
            <a:alphaModFix/>
          </a:blip>
          <a:srcRect b="0" l="0" r="0" t="0"/>
          <a:stretch/>
        </p:blipFill>
        <p:spPr>
          <a:xfrm>
            <a:off x="609600" y="3276600"/>
            <a:ext cx="8439150" cy="3124199"/>
          </a:xfrm>
          <a:prstGeom prst="rect">
            <a:avLst/>
          </a:prstGeom>
          <a:noFill/>
          <a:ln>
            <a:noFill/>
          </a:ln>
        </p:spPr>
      </p:pic>
      <p:pic>
        <p:nvPicPr>
          <p:cNvPr id="308" name="Shape 308"/>
          <p:cNvPicPr preferRelativeResize="0"/>
          <p:nvPr/>
        </p:nvPicPr>
        <p:blipFill rotWithShape="1">
          <a:blip r:embed="rId8">
            <a:alphaModFix/>
          </a:blip>
          <a:srcRect b="0" l="0" r="0" t="0"/>
          <a:stretch/>
        </p:blipFill>
        <p:spPr>
          <a:xfrm>
            <a:off x="609600" y="3276600"/>
            <a:ext cx="8439150" cy="3124199"/>
          </a:xfrm>
          <a:prstGeom prst="rect">
            <a:avLst/>
          </a:prstGeom>
          <a:noFill/>
          <a:ln>
            <a:noFill/>
          </a:ln>
        </p:spPr>
      </p:pic>
      <p:pic>
        <p:nvPicPr>
          <p:cNvPr id="309" name="Shape 309"/>
          <p:cNvPicPr preferRelativeResize="0"/>
          <p:nvPr/>
        </p:nvPicPr>
        <p:blipFill rotWithShape="1">
          <a:blip r:embed="rId9">
            <a:alphaModFix/>
          </a:blip>
          <a:srcRect b="0" l="0" r="0" t="0"/>
          <a:stretch/>
        </p:blipFill>
        <p:spPr>
          <a:xfrm>
            <a:off x="609600" y="3276600"/>
            <a:ext cx="8439150" cy="3124199"/>
          </a:xfrm>
          <a:prstGeom prst="rect">
            <a:avLst/>
          </a:prstGeom>
          <a:noFill/>
          <a:ln>
            <a:noFill/>
          </a:ln>
        </p:spPr>
      </p:pic>
      <p:pic>
        <p:nvPicPr>
          <p:cNvPr id="310" name="Shape 310"/>
          <p:cNvPicPr preferRelativeResize="0"/>
          <p:nvPr/>
        </p:nvPicPr>
        <p:blipFill rotWithShape="1">
          <a:blip r:embed="rId10">
            <a:alphaModFix/>
          </a:blip>
          <a:srcRect b="0" l="0" r="0" t="0"/>
          <a:stretch/>
        </p:blipFill>
        <p:spPr>
          <a:xfrm>
            <a:off x="609600" y="3276600"/>
            <a:ext cx="8439150" cy="3124199"/>
          </a:xfrm>
          <a:prstGeom prst="rect">
            <a:avLst/>
          </a:prstGeom>
          <a:noFill/>
          <a:ln>
            <a:noFill/>
          </a:ln>
        </p:spPr>
      </p:pic>
      <p:sp>
        <p:nvSpPr>
          <p:cNvPr id="311" name="Shape 311"/>
          <p:cNvSpPr txBox="1"/>
          <p:nvPr/>
        </p:nvSpPr>
        <p:spPr>
          <a:xfrm>
            <a:off x="914400" y="1968500"/>
            <a:ext cx="8001000" cy="11557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In Panel A, the market demand curve intersects the short-run market supply curve at a price of $7. </a:t>
            </a:r>
          </a:p>
          <a:p>
            <a:pPr indent="0" lvl="0" marL="0" marR="0" rtl="0" algn="l">
              <a:lnSpc>
                <a:spcPct val="100000"/>
              </a:lnSpc>
              <a:spcBef>
                <a:spcPts val="0"/>
              </a:spcBef>
              <a:spcAft>
                <a:spcPts val="0"/>
              </a:spcAft>
              <a:buClr>
                <a:srgbClr val="F15B47"/>
              </a:buClr>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In Panel B, given the market price of $7, the typical firm satisfies the marginal principle at point </a:t>
            </a:r>
            <a:r>
              <a:rPr b="0" i="1" lang="en-US" sz="1400" u="none" cap="none" strike="noStrike">
                <a:solidFill>
                  <a:schemeClr val="dk1"/>
                </a:solidFill>
                <a:latin typeface="Arial"/>
                <a:ea typeface="Arial"/>
                <a:cs typeface="Arial"/>
                <a:sym typeface="Arial"/>
              </a:rPr>
              <a:t>b</a:t>
            </a:r>
            <a:r>
              <a:rPr b="0" i="0" lang="en-US" sz="1400" u="none" cap="none" strike="noStrike">
                <a:solidFill>
                  <a:schemeClr val="dk1"/>
                </a:solidFill>
                <a:latin typeface="Arial"/>
                <a:ea typeface="Arial"/>
                <a:cs typeface="Arial"/>
                <a:sym typeface="Arial"/>
              </a:rPr>
              <a:t>, producing six shirts per minute. The $7 price equals the average cost at the equilibrium quantity, so economic profit is zero, and no other firms will enter the market.</a:t>
            </a:r>
          </a:p>
        </p:txBody>
      </p:sp>
      <p:sp>
        <p:nvSpPr>
          <p:cNvPr id="312" name="Shape 312"/>
          <p:cNvSpPr txBox="1"/>
          <p:nvPr/>
        </p:nvSpPr>
        <p:spPr>
          <a:xfrm>
            <a:off x="3200400" y="90486"/>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SHORT-RUN SUPPLY CURVES (cont’d)</a:t>
            </a:r>
          </a:p>
        </p:txBody>
      </p:sp>
      <p:sp>
        <p:nvSpPr>
          <p:cNvPr id="313" name="Shape 313"/>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6.4</a:t>
            </a:r>
          </a:p>
        </p:txBody>
      </p:sp>
      <p:cxnSp>
        <p:nvCxnSpPr>
          <p:cNvPr id="314" name="Shape 314"/>
          <p:cNvCxnSpPr/>
          <p:nvPr/>
        </p:nvCxnSpPr>
        <p:spPr>
          <a:xfrm>
            <a:off x="31242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18" name="Shape 318"/>
        <p:cNvGrpSpPr/>
        <p:nvPr/>
      </p:nvGrpSpPr>
      <p:grpSpPr>
        <a:xfrm>
          <a:off x="0" y="0"/>
          <a:ext cx="0" cy="0"/>
          <a:chOff x="0" y="0"/>
          <a:chExt cx="0" cy="0"/>
        </a:xfrm>
      </p:grpSpPr>
      <p:sp>
        <p:nvSpPr>
          <p:cNvPr id="319" name="Shape 319"/>
          <p:cNvSpPr txBox="1"/>
          <p:nvPr/>
        </p:nvSpPr>
        <p:spPr>
          <a:xfrm>
            <a:off x="1828800" y="869950"/>
            <a:ext cx="5181600" cy="898524"/>
          </a:xfrm>
          <a:prstGeom prst="rect">
            <a:avLst/>
          </a:prstGeom>
          <a:noFill/>
          <a:ln>
            <a:noFill/>
          </a:ln>
        </p:spPr>
        <p:txBody>
          <a:bodyPr anchorCtr="0" anchor="t" bIns="45700" lIns="91425" rIns="91425" tIns="45700">
            <a:noAutofit/>
          </a:bodyPr>
          <a:lstStyle/>
          <a:p>
            <a:pPr indent="0" lvl="0" marL="0" marR="0" rtl="0" algn="r">
              <a:lnSpc>
                <a:spcPct val="110000"/>
              </a:lnSpc>
              <a:spcBef>
                <a:spcPts val="0"/>
              </a:spcBef>
              <a:spcAft>
                <a:spcPts val="0"/>
              </a:spcAft>
              <a:buClr>
                <a:schemeClr val="lt2"/>
              </a:buClr>
              <a:buSzPct val="25000"/>
              <a:buFont typeface="Arial"/>
              <a:buNone/>
            </a:pPr>
            <a:r>
              <a:rPr b="1" i="0" lang="en-US" sz="1400" u="none" cap="none" strike="noStrike">
                <a:solidFill>
                  <a:schemeClr val="lt2"/>
                </a:solidFill>
                <a:latin typeface="Arial"/>
                <a:ea typeface="Arial"/>
                <a:cs typeface="Arial"/>
                <a:sym typeface="Arial"/>
              </a:rPr>
              <a:t>WIRELESS WOMEN IN PAKISTAN</a:t>
            </a:r>
          </a:p>
          <a:p>
            <a:pPr indent="0" lvl="0" marL="0" marR="0" rtl="0" algn="r">
              <a:lnSpc>
                <a:spcPct val="110000"/>
              </a:lnSpc>
              <a:spcBef>
                <a:spcPts val="70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#2:</a:t>
            </a:r>
            <a:r>
              <a:rPr b="1" i="0" lang="en-US" sz="1400" u="none" cap="none" strike="noStrike">
                <a:solidFill>
                  <a:srgbClr val="8DFF66"/>
                </a:solidFill>
                <a:latin typeface="Arial"/>
                <a:ea typeface="Arial"/>
                <a:cs typeface="Arial"/>
                <a:sym typeface="Arial"/>
              </a:rPr>
              <a:t>  </a:t>
            </a:r>
            <a:r>
              <a:rPr b="1" i="0" lang="en-US" sz="1400" u="none" cap="none" strike="noStrike">
                <a:solidFill>
                  <a:schemeClr val="dk1"/>
                </a:solidFill>
                <a:latin typeface="Arial"/>
                <a:ea typeface="Arial"/>
                <a:cs typeface="Arial"/>
                <a:sym typeface="Arial"/>
              </a:rPr>
              <a:t>How do entry costs affect the number of firms in a market?</a:t>
            </a:r>
          </a:p>
        </p:txBody>
      </p:sp>
      <p:sp>
        <p:nvSpPr>
          <p:cNvPr id="320" name="Shape 320"/>
          <p:cNvSpPr txBox="1"/>
          <p:nvPr/>
        </p:nvSpPr>
        <p:spPr>
          <a:xfrm>
            <a:off x="914400" y="2057400"/>
            <a:ext cx="7315200" cy="8683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700" u="none" cap="none" strike="noStrike">
                <a:solidFill>
                  <a:schemeClr val="dk1"/>
                </a:solidFill>
                <a:latin typeface="Arial"/>
                <a:ea typeface="Arial"/>
                <a:cs typeface="Arial"/>
                <a:sym typeface="Arial"/>
              </a:rPr>
              <a:t>In Pakistan, phone service is now provided by thousands of “wireless women,” entrepreneurs who invest $310 in wireless phone equipment (transceiver, battery, charger), a signboard, a calculator, and a stopwatch.</a:t>
            </a:r>
          </a:p>
        </p:txBody>
      </p:sp>
      <p:sp>
        <p:nvSpPr>
          <p:cNvPr id="321" name="Shape 321"/>
          <p:cNvSpPr txBox="1"/>
          <p:nvPr/>
        </p:nvSpPr>
        <p:spPr>
          <a:xfrm>
            <a:off x="957262" y="3124200"/>
            <a:ext cx="7958137" cy="868362"/>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chemeClr val="dk1"/>
              </a:buClr>
              <a:buSzPct val="100000"/>
              <a:buFont typeface="Arial"/>
              <a:buChar char="•"/>
            </a:pPr>
            <a:r>
              <a:rPr b="0" i="0" lang="en-US" sz="1700" u="none" cap="none" strike="noStrike">
                <a:solidFill>
                  <a:schemeClr val="dk1"/>
                </a:solidFill>
                <a:latin typeface="Arial"/>
                <a:ea typeface="Arial"/>
                <a:cs typeface="Arial"/>
                <a:sym typeface="Arial"/>
              </a:rPr>
              <a:t>They sell phone service to their neighbors, charging by the minute and second.</a:t>
            </a:r>
          </a:p>
          <a:p>
            <a:pPr indent="-231775" lvl="0" marL="231775" marR="0" rtl="0" algn="l">
              <a:lnSpc>
                <a:spcPct val="100000"/>
              </a:lnSpc>
              <a:spcBef>
                <a:spcPts val="0"/>
              </a:spcBef>
              <a:spcAft>
                <a:spcPts val="0"/>
              </a:spcAft>
              <a:buClr>
                <a:schemeClr val="dk1"/>
              </a:buClr>
              <a:buSzPct val="100000"/>
              <a:buFont typeface="Arial"/>
              <a:buChar char="•"/>
            </a:pPr>
            <a:r>
              <a:rPr b="0" i="0" lang="en-US" sz="1700" u="none" cap="none" strike="noStrike">
                <a:solidFill>
                  <a:schemeClr val="dk1"/>
                </a:solidFill>
                <a:latin typeface="Arial"/>
                <a:ea typeface="Arial"/>
                <a:cs typeface="Arial"/>
                <a:sym typeface="Arial"/>
              </a:rPr>
              <a:t>On average, their net income is about $2 per day, about three times the average per capita income in Pakistan. </a:t>
            </a:r>
          </a:p>
        </p:txBody>
      </p:sp>
      <p:sp>
        <p:nvSpPr>
          <p:cNvPr id="322" name="Shape 322"/>
          <p:cNvSpPr txBox="1"/>
          <p:nvPr/>
        </p:nvSpPr>
        <p:spPr>
          <a:xfrm>
            <a:off x="914400" y="4314825"/>
            <a:ext cx="7958137" cy="17811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700" u="none" cap="none" strike="noStrike">
                <a:solidFill>
                  <a:schemeClr val="dk1"/>
                </a:solidFill>
                <a:latin typeface="Arial"/>
                <a:ea typeface="Arial"/>
                <a:cs typeface="Arial"/>
                <a:sym typeface="Arial"/>
              </a:rPr>
              <a:t>The market for phone service has the features of a perfectly competitive market, with easy entry, a standardized good, and a large enough number of suppliers that each takes the market price as given.</a:t>
            </a:r>
          </a:p>
          <a:p>
            <a:pPr indent="0" lvl="0" marL="0" marR="0" rtl="0" algn="l">
              <a:lnSpc>
                <a:spcPct val="100000"/>
              </a:lnSpc>
              <a:spcBef>
                <a:spcPts val="0"/>
              </a:spcBef>
              <a:spcAft>
                <a:spcPts val="0"/>
              </a:spcAft>
              <a:buClr>
                <a:srgbClr val="F15B47"/>
              </a:buClr>
              <a:buFont typeface="Arial"/>
              <a:buNone/>
            </a:pPr>
            <a:r>
              <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700" u="none" cap="none" strike="noStrike">
                <a:solidFill>
                  <a:schemeClr val="dk1"/>
                </a:solidFill>
                <a:latin typeface="Arial"/>
                <a:ea typeface="Arial"/>
                <a:cs typeface="Arial"/>
                <a:sym typeface="Arial"/>
              </a:rPr>
              <a:t>In contrast, to enter the phone business in the United States, your initial investment would be millions, or perhaps billions, of dollars, so the market for phone service is not perfectly competitive.</a:t>
            </a:r>
          </a:p>
        </p:txBody>
      </p:sp>
      <p:grpSp>
        <p:nvGrpSpPr>
          <p:cNvPr id="323" name="Shape 323"/>
          <p:cNvGrpSpPr/>
          <p:nvPr/>
        </p:nvGrpSpPr>
        <p:grpSpPr>
          <a:xfrm>
            <a:off x="4114800" y="457200"/>
            <a:ext cx="3005137" cy="366711"/>
            <a:chOff x="2568575" y="-185736"/>
            <a:chExt cx="3005137" cy="366711"/>
          </a:xfrm>
        </p:grpSpPr>
        <p:sp>
          <p:nvSpPr>
            <p:cNvPr id="324" name="Shape 324"/>
            <p:cNvSpPr/>
            <p:nvPr/>
          </p:nvSpPr>
          <p:spPr>
            <a:xfrm>
              <a:off x="2568575" y="-182561"/>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200" u="none" cap="none" strike="noStrike">
                <a:solidFill>
                  <a:srgbClr val="F15B47"/>
                </a:solidFill>
                <a:latin typeface="Arial"/>
                <a:ea typeface="Arial"/>
                <a:cs typeface="Arial"/>
                <a:sym typeface="Arial"/>
              </a:endParaRPr>
            </a:p>
          </p:txBody>
        </p:sp>
        <p:sp>
          <p:nvSpPr>
            <p:cNvPr id="325" name="Shape 325"/>
            <p:cNvSpPr txBox="1"/>
            <p:nvPr/>
          </p:nvSpPr>
          <p:spPr>
            <a:xfrm>
              <a:off x="2743200" y="-182561"/>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326" name="Shape 326"/>
            <p:cNvSpPr/>
            <p:nvPr/>
          </p:nvSpPr>
          <p:spPr>
            <a:xfrm>
              <a:off x="5126037" y="-185736"/>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200" u="none" cap="none" strike="noStrike">
                <a:solidFill>
                  <a:srgbClr val="F15B47"/>
                </a:solidFill>
                <a:latin typeface="Arial"/>
                <a:ea typeface="Arial"/>
                <a:cs typeface="Arial"/>
                <a:sym typeface="Arial"/>
              </a:endParaRPr>
            </a:p>
          </p:txBody>
        </p:sp>
        <p:sp>
          <p:nvSpPr>
            <p:cNvPr id="327" name="Shape 327"/>
            <p:cNvSpPr/>
            <p:nvPr/>
          </p:nvSpPr>
          <p:spPr>
            <a:xfrm>
              <a:off x="5192712" y="-185736"/>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2</a:t>
              </a:r>
            </a:p>
          </p:txBody>
        </p:sp>
      </p:gr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31" name="Shape 331"/>
        <p:cNvGrpSpPr/>
        <p:nvPr/>
      </p:nvGrpSpPr>
      <p:grpSpPr>
        <a:xfrm>
          <a:off x="0" y="0"/>
          <a:ext cx="0" cy="0"/>
          <a:chOff x="0" y="0"/>
          <a:chExt cx="0" cy="0"/>
        </a:xfrm>
      </p:grpSpPr>
      <p:sp>
        <p:nvSpPr>
          <p:cNvPr id="332" name="Shape 332"/>
          <p:cNvSpPr txBox="1"/>
          <p:nvPr/>
        </p:nvSpPr>
        <p:spPr>
          <a:xfrm>
            <a:off x="2490786" y="1828800"/>
            <a:ext cx="4162425" cy="11906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120000"/>
              <a:buFont typeface="Arial"/>
              <a:buChar char="•"/>
            </a:pPr>
            <a:r>
              <a:rPr b="1" i="0" lang="en-US" sz="1800" u="none" cap="none" strike="noStrike">
                <a:solidFill>
                  <a:schemeClr val="dk1"/>
                </a:solidFill>
                <a:latin typeface="Arial"/>
                <a:ea typeface="Arial"/>
                <a:cs typeface="Arial"/>
                <a:sym typeface="Arial"/>
              </a:rPr>
              <a:t>   long-run market supply curve</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A curve showing the relationship</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between the market price and</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quantity supplied in the long run.</a:t>
            </a:r>
          </a:p>
        </p:txBody>
      </p:sp>
      <p:sp>
        <p:nvSpPr>
          <p:cNvPr id="333" name="Shape 333"/>
          <p:cNvSpPr txBox="1"/>
          <p:nvPr/>
        </p:nvSpPr>
        <p:spPr>
          <a:xfrm>
            <a:off x="2495550" y="3457575"/>
            <a:ext cx="4162425" cy="17398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120000"/>
              <a:buFont typeface="Arial"/>
              <a:buChar char="•"/>
            </a:pPr>
            <a:r>
              <a:rPr b="1" i="0" lang="en-US" sz="1800" u="none" cap="none" strike="noStrike">
                <a:solidFill>
                  <a:schemeClr val="dk1"/>
                </a:solidFill>
                <a:latin typeface="Arial"/>
                <a:ea typeface="Arial"/>
                <a:cs typeface="Arial"/>
                <a:sym typeface="Arial"/>
              </a:rPr>
              <a:t>   increasing-cost industry</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An industry in which the average cost of production increases as the total output of the industry increases;  the long-run supply curve is positively sloped.</a:t>
            </a:r>
          </a:p>
        </p:txBody>
      </p:sp>
      <p:sp>
        <p:nvSpPr>
          <p:cNvPr id="334" name="Shape 334"/>
          <p:cNvSpPr txBox="1"/>
          <p:nvPr/>
        </p:nvSpPr>
        <p:spPr>
          <a:xfrm>
            <a:off x="3200400" y="90486"/>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THE LONG-RUN SUPPLY CURVE FOR AN</a:t>
            </a:r>
            <a:br>
              <a:rPr b="0" i="0" lang="en-US" sz="2000" u="none" cap="none" strike="noStrike">
                <a:solidFill>
                  <a:srgbClr val="FF0000"/>
                </a:solidFill>
                <a:latin typeface="Arial"/>
                <a:ea typeface="Arial"/>
                <a:cs typeface="Arial"/>
                <a:sym typeface="Arial"/>
              </a:rPr>
            </a:br>
            <a:r>
              <a:rPr b="0" i="0" lang="en-US" sz="2000" u="none" cap="none" strike="noStrike">
                <a:solidFill>
                  <a:srgbClr val="FF0000"/>
                </a:solidFill>
                <a:latin typeface="Arial"/>
                <a:ea typeface="Arial"/>
                <a:cs typeface="Arial"/>
                <a:sym typeface="Arial"/>
              </a:rPr>
              <a:t>INCREASING-COST INDUSTRY</a:t>
            </a:r>
          </a:p>
        </p:txBody>
      </p:sp>
      <p:sp>
        <p:nvSpPr>
          <p:cNvPr id="335" name="Shape 335"/>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6.5</a:t>
            </a:r>
          </a:p>
        </p:txBody>
      </p:sp>
      <p:cxnSp>
        <p:nvCxnSpPr>
          <p:cNvPr id="336" name="Shape 336"/>
          <p:cNvCxnSpPr/>
          <p:nvPr/>
        </p:nvCxnSpPr>
        <p:spPr>
          <a:xfrm>
            <a:off x="31242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40" name="Shape 340"/>
        <p:cNvGrpSpPr/>
        <p:nvPr/>
      </p:nvGrpSpPr>
      <p:grpSpPr>
        <a:xfrm>
          <a:off x="0" y="0"/>
          <a:ext cx="0" cy="0"/>
          <a:chOff x="0" y="0"/>
          <a:chExt cx="0" cy="0"/>
        </a:xfrm>
      </p:grpSpPr>
      <p:sp>
        <p:nvSpPr>
          <p:cNvPr id="341" name="Shape 341"/>
          <p:cNvSpPr txBox="1"/>
          <p:nvPr/>
        </p:nvSpPr>
        <p:spPr>
          <a:xfrm>
            <a:off x="914400" y="1828800"/>
            <a:ext cx="7391399" cy="28384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The average cost of production increases as the total output increases, for two reasons:</a:t>
            </a:r>
          </a:p>
          <a:p>
            <a:pPr indent="0" lvl="0" marL="0" marR="0" rtl="0" algn="l">
              <a:lnSpc>
                <a:spcPct val="100000"/>
              </a:lnSpc>
              <a:spcBef>
                <a:spcPts val="0"/>
              </a:spcBef>
              <a:spcAft>
                <a:spcPts val="0"/>
              </a:spcAft>
              <a:buClr>
                <a:srgbClr val="F15B47"/>
              </a:buClr>
              <a:buFont typeface="Arial"/>
              <a:buNone/>
            </a:pPr>
            <a:r>
              <a:t/>
            </a:r>
            <a:endParaRPr b="0" i="0" sz="1800" u="none" cap="none" strike="noStrike">
              <a:solidFill>
                <a:schemeClr val="dk1"/>
              </a:solidFill>
              <a:latin typeface="Arial"/>
              <a:ea typeface="Arial"/>
              <a:cs typeface="Arial"/>
              <a:sym typeface="Arial"/>
            </a:endParaRPr>
          </a:p>
          <a:p>
            <a:pPr indent="-233361" lvl="1" marL="347662" marR="0" rtl="0" algn="l">
              <a:lnSpc>
                <a:spcPct val="100000"/>
              </a:lnSpc>
              <a:spcBef>
                <a:spcPts val="0"/>
              </a:spcBef>
              <a:spcAft>
                <a:spcPts val="0"/>
              </a:spcAft>
              <a:buClr>
                <a:schemeClr val="dk1"/>
              </a:buClr>
              <a:buSzPct val="100000"/>
              <a:buFont typeface="Arial"/>
              <a:buChar char="•"/>
            </a:pPr>
            <a:r>
              <a:rPr b="1" i="1" lang="en-US" sz="1800" u="none" cap="none" strike="noStrike">
                <a:solidFill>
                  <a:schemeClr val="dk1"/>
                </a:solidFill>
                <a:latin typeface="Arial"/>
                <a:ea typeface="Arial"/>
                <a:cs typeface="Arial"/>
                <a:sym typeface="Arial"/>
              </a:rPr>
              <a:t>Increasing input price.</a:t>
            </a:r>
            <a:r>
              <a:rPr b="0" i="0" lang="en-US" sz="1800" u="none" cap="none" strike="noStrike">
                <a:solidFill>
                  <a:schemeClr val="dk1"/>
                </a:solidFill>
                <a:latin typeface="Arial"/>
                <a:ea typeface="Arial"/>
                <a:cs typeface="Arial"/>
                <a:sym typeface="Arial"/>
              </a:rPr>
              <a:t> As an industry grows, it competes with other industries for limited amounts of various inputs, and this competition drives up the prices of these inputs. </a:t>
            </a:r>
          </a:p>
          <a:p>
            <a:pPr indent="0" lvl="0" marL="0" marR="0" rtl="0" algn="l">
              <a:lnSpc>
                <a:spcPct val="100000"/>
              </a:lnSpc>
              <a:spcBef>
                <a:spcPts val="0"/>
              </a:spcBef>
              <a:spcAft>
                <a:spcPts val="0"/>
              </a:spcAft>
              <a:buClr>
                <a:srgbClr val="F15B47"/>
              </a:buClr>
              <a:buFont typeface="Arial"/>
              <a:buNone/>
            </a:pPr>
            <a:r>
              <a:t/>
            </a:r>
            <a:endParaRPr b="0" i="0" sz="1800" u="none" cap="none" strike="noStrike">
              <a:solidFill>
                <a:schemeClr val="dk1"/>
              </a:solidFill>
              <a:latin typeface="Arial"/>
              <a:ea typeface="Arial"/>
              <a:cs typeface="Arial"/>
              <a:sym typeface="Arial"/>
            </a:endParaRPr>
          </a:p>
          <a:p>
            <a:pPr indent="-233361" lvl="1" marL="347662" marR="0" rtl="0" algn="l">
              <a:lnSpc>
                <a:spcPct val="100000"/>
              </a:lnSpc>
              <a:spcBef>
                <a:spcPts val="0"/>
              </a:spcBef>
              <a:spcAft>
                <a:spcPts val="0"/>
              </a:spcAft>
              <a:buClr>
                <a:schemeClr val="dk1"/>
              </a:buClr>
              <a:buSzPct val="100000"/>
              <a:buFont typeface="Arial"/>
              <a:buChar char="•"/>
            </a:pPr>
            <a:r>
              <a:rPr b="1" i="1" lang="en-US" sz="1800" u="none" cap="none" strike="noStrike">
                <a:solidFill>
                  <a:schemeClr val="dk1"/>
                </a:solidFill>
                <a:latin typeface="Arial"/>
                <a:ea typeface="Arial"/>
                <a:cs typeface="Arial"/>
                <a:sym typeface="Arial"/>
              </a:rPr>
              <a:t>Less productive inputs. </a:t>
            </a:r>
            <a:r>
              <a:rPr b="0" i="0" lang="en-US" sz="1800" u="none" cap="none" strike="noStrike">
                <a:solidFill>
                  <a:schemeClr val="dk1"/>
                </a:solidFill>
                <a:latin typeface="Arial"/>
                <a:ea typeface="Arial"/>
                <a:cs typeface="Arial"/>
                <a:sym typeface="Arial"/>
              </a:rPr>
              <a:t>A small industry will use only the most productive inputs, but as the industry grows, firms may be forced to use less productive inputs. </a:t>
            </a:r>
          </a:p>
        </p:txBody>
      </p:sp>
      <p:sp>
        <p:nvSpPr>
          <p:cNvPr id="342" name="Shape 342"/>
          <p:cNvSpPr txBox="1"/>
          <p:nvPr/>
        </p:nvSpPr>
        <p:spPr>
          <a:xfrm>
            <a:off x="3200400" y="90486"/>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THE LONG-RUN SUPPLY CURVE FOR AN</a:t>
            </a:r>
            <a:br>
              <a:rPr b="0" i="0" lang="en-US" sz="2000" u="none" cap="none" strike="noStrike">
                <a:solidFill>
                  <a:srgbClr val="FF0000"/>
                </a:solidFill>
                <a:latin typeface="Arial"/>
                <a:ea typeface="Arial"/>
                <a:cs typeface="Arial"/>
                <a:sym typeface="Arial"/>
              </a:rPr>
            </a:br>
            <a:r>
              <a:rPr b="0" i="0" lang="en-US" sz="2000" u="none" cap="none" strike="noStrike">
                <a:solidFill>
                  <a:srgbClr val="FF0000"/>
                </a:solidFill>
                <a:latin typeface="Arial"/>
                <a:ea typeface="Arial"/>
                <a:cs typeface="Arial"/>
                <a:sym typeface="Arial"/>
              </a:rPr>
              <a:t>INCREASING-COST INDUSTRY (cont’d)</a:t>
            </a:r>
          </a:p>
        </p:txBody>
      </p:sp>
      <p:sp>
        <p:nvSpPr>
          <p:cNvPr id="343" name="Shape 343"/>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6.5</a:t>
            </a:r>
          </a:p>
        </p:txBody>
      </p:sp>
      <p:cxnSp>
        <p:nvCxnSpPr>
          <p:cNvPr id="344" name="Shape 344"/>
          <p:cNvCxnSpPr/>
          <p:nvPr/>
        </p:nvCxnSpPr>
        <p:spPr>
          <a:xfrm>
            <a:off x="31242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48" name="Shape 348"/>
        <p:cNvGrpSpPr/>
        <p:nvPr/>
      </p:nvGrpSpPr>
      <p:grpSpPr>
        <a:xfrm>
          <a:off x="0" y="0"/>
          <a:ext cx="0" cy="0"/>
          <a:chOff x="0" y="0"/>
          <a:chExt cx="0" cy="0"/>
        </a:xfrm>
      </p:grpSpPr>
      <p:sp>
        <p:nvSpPr>
          <p:cNvPr id="349" name="Shape 349"/>
          <p:cNvSpPr txBox="1"/>
          <p:nvPr/>
        </p:nvSpPr>
        <p:spPr>
          <a:xfrm>
            <a:off x="914400" y="1219200"/>
            <a:ext cx="7924799" cy="6095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Production Cost and Industry Size</a:t>
            </a:r>
          </a:p>
        </p:txBody>
      </p:sp>
      <p:sp>
        <p:nvSpPr>
          <p:cNvPr id="350" name="Shape 350"/>
          <p:cNvSpPr txBox="1"/>
          <p:nvPr/>
        </p:nvSpPr>
        <p:spPr>
          <a:xfrm>
            <a:off x="3200400" y="90486"/>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THE LONG-RUN SUPPLY CURVE FOR AN</a:t>
            </a:r>
            <a:br>
              <a:rPr b="0" i="0" lang="en-US" sz="2000" u="none" cap="none" strike="noStrike">
                <a:solidFill>
                  <a:srgbClr val="FF0000"/>
                </a:solidFill>
                <a:latin typeface="Arial"/>
                <a:ea typeface="Arial"/>
                <a:cs typeface="Arial"/>
                <a:sym typeface="Arial"/>
              </a:rPr>
            </a:br>
            <a:r>
              <a:rPr b="0" i="0" lang="en-US" sz="2000" u="none" cap="none" strike="noStrike">
                <a:solidFill>
                  <a:srgbClr val="FF0000"/>
                </a:solidFill>
                <a:latin typeface="Arial"/>
                <a:ea typeface="Arial"/>
                <a:cs typeface="Arial"/>
                <a:sym typeface="Arial"/>
              </a:rPr>
              <a:t>INCREASING-COST INDUSTRY (cont’d)</a:t>
            </a:r>
          </a:p>
        </p:txBody>
      </p:sp>
      <p:sp>
        <p:nvSpPr>
          <p:cNvPr id="351" name="Shape 351"/>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6.5</a:t>
            </a:r>
          </a:p>
        </p:txBody>
      </p:sp>
      <p:cxnSp>
        <p:nvCxnSpPr>
          <p:cNvPr id="352" name="Shape 352"/>
          <p:cNvCxnSpPr/>
          <p:nvPr/>
        </p:nvCxnSpPr>
        <p:spPr>
          <a:xfrm>
            <a:off x="3124200" y="304800"/>
            <a:ext cx="0" cy="412749"/>
          </a:xfrm>
          <a:prstGeom prst="straightConnector1">
            <a:avLst/>
          </a:prstGeom>
          <a:noFill/>
          <a:ln cap="rnd" cmpd="sng" w="22225">
            <a:solidFill>
              <a:srgbClr val="FF0000"/>
            </a:solidFill>
            <a:prstDash val="solid"/>
            <a:miter/>
            <a:headEnd len="med" w="med" type="none"/>
            <a:tailEnd len="med" w="med" type="none"/>
          </a:ln>
        </p:spPr>
      </p:cxnSp>
      <p:pic>
        <p:nvPicPr>
          <p:cNvPr id="353" name="Shape 353"/>
          <p:cNvPicPr preferRelativeResize="0"/>
          <p:nvPr/>
        </p:nvPicPr>
        <p:blipFill rotWithShape="1">
          <a:blip r:embed="rId3">
            <a:alphaModFix/>
          </a:blip>
          <a:srcRect b="0" l="0" r="0" t="0"/>
          <a:stretch/>
        </p:blipFill>
        <p:spPr>
          <a:xfrm>
            <a:off x="536575" y="2465386"/>
            <a:ext cx="8069262" cy="1927224"/>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57" name="Shape 357"/>
        <p:cNvGrpSpPr/>
        <p:nvPr/>
      </p:nvGrpSpPr>
      <p:grpSpPr>
        <a:xfrm>
          <a:off x="0" y="0"/>
          <a:ext cx="0" cy="0"/>
          <a:chOff x="0" y="0"/>
          <a:chExt cx="0" cy="0"/>
        </a:xfrm>
      </p:grpSpPr>
      <p:sp>
        <p:nvSpPr>
          <p:cNvPr id="358" name="Shape 358"/>
          <p:cNvSpPr txBox="1"/>
          <p:nvPr/>
        </p:nvSpPr>
        <p:spPr>
          <a:xfrm>
            <a:off x="914400" y="990600"/>
            <a:ext cx="7924799"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Drawing the Long-Run Market Supply Curve</a:t>
            </a:r>
          </a:p>
        </p:txBody>
      </p:sp>
      <p:sp>
        <p:nvSpPr>
          <p:cNvPr id="359" name="Shape 359"/>
          <p:cNvSpPr txBox="1"/>
          <p:nvPr/>
        </p:nvSpPr>
        <p:spPr>
          <a:xfrm>
            <a:off x="381000" y="3038475"/>
            <a:ext cx="3276600" cy="5810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 FIGURE 6.7</a:t>
            </a:r>
          </a:p>
          <a:p>
            <a:pPr indent="0" lvl="0" marL="0" marR="0" rtl="0" algn="l">
              <a:lnSpc>
                <a:spcPct val="100000"/>
              </a:lnSpc>
              <a:spcBef>
                <a:spcPts val="0"/>
              </a:spcBef>
              <a:spcAft>
                <a:spcPts val="0"/>
              </a:spcAft>
              <a:buClr>
                <a:schemeClr val="lt2"/>
              </a:buClr>
              <a:buSzPct val="25000"/>
              <a:buFont typeface="Arial"/>
              <a:buNone/>
            </a:pPr>
            <a:r>
              <a:rPr b="1" i="0" lang="en-US" sz="1600" u="none" cap="none" strike="noStrike">
                <a:solidFill>
                  <a:schemeClr val="lt2"/>
                </a:solidFill>
                <a:latin typeface="Arial"/>
                <a:ea typeface="Arial"/>
                <a:cs typeface="Arial"/>
                <a:sym typeface="Arial"/>
              </a:rPr>
              <a:t>Long-Run Market Supply Curve</a:t>
            </a:r>
          </a:p>
        </p:txBody>
      </p:sp>
      <p:pic>
        <p:nvPicPr>
          <p:cNvPr id="360" name="Shape 360"/>
          <p:cNvPicPr preferRelativeResize="0"/>
          <p:nvPr/>
        </p:nvPicPr>
        <p:blipFill rotWithShape="1">
          <a:blip r:embed="rId3">
            <a:alphaModFix/>
          </a:blip>
          <a:srcRect b="0" l="0" r="0" t="0"/>
          <a:stretch/>
        </p:blipFill>
        <p:spPr>
          <a:xfrm>
            <a:off x="3629025" y="3038475"/>
            <a:ext cx="5362575" cy="3438525"/>
          </a:xfrm>
          <a:prstGeom prst="rect">
            <a:avLst/>
          </a:prstGeom>
          <a:noFill/>
          <a:ln>
            <a:noFill/>
          </a:ln>
        </p:spPr>
      </p:pic>
      <p:pic>
        <p:nvPicPr>
          <p:cNvPr id="361" name="Shape 361"/>
          <p:cNvPicPr preferRelativeResize="0"/>
          <p:nvPr/>
        </p:nvPicPr>
        <p:blipFill rotWithShape="1">
          <a:blip r:embed="rId4">
            <a:alphaModFix/>
          </a:blip>
          <a:srcRect b="0" l="0" r="0" t="0"/>
          <a:stretch/>
        </p:blipFill>
        <p:spPr>
          <a:xfrm>
            <a:off x="3629025" y="3038475"/>
            <a:ext cx="5362575" cy="3438525"/>
          </a:xfrm>
          <a:prstGeom prst="rect">
            <a:avLst/>
          </a:prstGeom>
          <a:noFill/>
          <a:ln>
            <a:noFill/>
          </a:ln>
        </p:spPr>
      </p:pic>
      <p:pic>
        <p:nvPicPr>
          <p:cNvPr id="362" name="Shape 362"/>
          <p:cNvPicPr preferRelativeResize="0"/>
          <p:nvPr/>
        </p:nvPicPr>
        <p:blipFill rotWithShape="1">
          <a:blip r:embed="rId5">
            <a:alphaModFix/>
          </a:blip>
          <a:srcRect b="0" l="0" r="0" t="0"/>
          <a:stretch/>
        </p:blipFill>
        <p:spPr>
          <a:xfrm>
            <a:off x="3629025" y="3038475"/>
            <a:ext cx="5362575" cy="3438525"/>
          </a:xfrm>
          <a:prstGeom prst="rect">
            <a:avLst/>
          </a:prstGeom>
          <a:noFill/>
          <a:ln>
            <a:noFill/>
          </a:ln>
        </p:spPr>
      </p:pic>
      <p:pic>
        <p:nvPicPr>
          <p:cNvPr id="363" name="Shape 363"/>
          <p:cNvPicPr preferRelativeResize="0"/>
          <p:nvPr/>
        </p:nvPicPr>
        <p:blipFill rotWithShape="1">
          <a:blip r:embed="rId6">
            <a:alphaModFix/>
          </a:blip>
          <a:srcRect b="0" l="0" r="0" t="0"/>
          <a:stretch/>
        </p:blipFill>
        <p:spPr>
          <a:xfrm>
            <a:off x="3629025" y="3038475"/>
            <a:ext cx="5362575" cy="3438525"/>
          </a:xfrm>
          <a:prstGeom prst="rect">
            <a:avLst/>
          </a:prstGeom>
          <a:noFill/>
          <a:ln>
            <a:noFill/>
          </a:ln>
        </p:spPr>
      </p:pic>
      <p:pic>
        <p:nvPicPr>
          <p:cNvPr id="364" name="Shape 364"/>
          <p:cNvPicPr preferRelativeResize="0"/>
          <p:nvPr/>
        </p:nvPicPr>
        <p:blipFill rotWithShape="1">
          <a:blip r:embed="rId7">
            <a:alphaModFix/>
          </a:blip>
          <a:srcRect b="0" l="0" r="0" t="0"/>
          <a:stretch/>
        </p:blipFill>
        <p:spPr>
          <a:xfrm>
            <a:off x="3629025" y="3038475"/>
            <a:ext cx="5362575" cy="3438525"/>
          </a:xfrm>
          <a:prstGeom prst="rect">
            <a:avLst/>
          </a:prstGeom>
          <a:noFill/>
          <a:ln>
            <a:noFill/>
          </a:ln>
        </p:spPr>
      </p:pic>
      <p:sp>
        <p:nvSpPr>
          <p:cNvPr id="365" name="Shape 365"/>
          <p:cNvSpPr txBox="1"/>
          <p:nvPr/>
        </p:nvSpPr>
        <p:spPr>
          <a:xfrm>
            <a:off x="381000" y="3648075"/>
            <a:ext cx="3200399" cy="25844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long-run market supply curve shows the relationship between the price and quantity supplied in the long run, when firms can enter or leave the industry. </a:t>
            </a:r>
          </a:p>
          <a:p>
            <a:pPr indent="0" lvl="0" marL="0" marR="0" rtl="0" algn="l">
              <a:lnSpc>
                <a:spcPct val="100000"/>
              </a:lnSpc>
              <a:spcBef>
                <a:spcPts val="0"/>
              </a:spcBef>
              <a:spcAft>
                <a:spcPts val="0"/>
              </a:spcAft>
              <a:buClr>
                <a:srgbClr val="F15B47"/>
              </a:buClr>
              <a:buFont typeface="Arial"/>
              <a:buNone/>
            </a:pPr>
            <a:r>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At each point on the supply curve, the market price equals the long-run average cost of production. Because this is an increasing-cost industry, the long-run market supply curve is positively sloped.</a:t>
            </a:r>
          </a:p>
        </p:txBody>
      </p:sp>
      <p:sp>
        <p:nvSpPr>
          <p:cNvPr id="366" name="Shape 366"/>
          <p:cNvSpPr txBox="1"/>
          <p:nvPr/>
        </p:nvSpPr>
        <p:spPr>
          <a:xfrm>
            <a:off x="3200400" y="90486"/>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THE LONG-RUN SUPPLY CURVE FOR AN</a:t>
            </a:r>
            <a:br>
              <a:rPr b="0" i="0" lang="en-US" sz="2000" u="none" cap="none" strike="noStrike">
                <a:solidFill>
                  <a:srgbClr val="FF0000"/>
                </a:solidFill>
                <a:latin typeface="Arial"/>
                <a:ea typeface="Arial"/>
                <a:cs typeface="Arial"/>
                <a:sym typeface="Arial"/>
              </a:rPr>
            </a:br>
            <a:r>
              <a:rPr b="0" i="0" lang="en-US" sz="2000" u="none" cap="none" strike="noStrike">
                <a:solidFill>
                  <a:srgbClr val="FF0000"/>
                </a:solidFill>
                <a:latin typeface="Arial"/>
                <a:ea typeface="Arial"/>
                <a:cs typeface="Arial"/>
                <a:sym typeface="Arial"/>
              </a:rPr>
              <a:t>INCREASING-COST INDUSTRY (cont’d)</a:t>
            </a:r>
          </a:p>
        </p:txBody>
      </p:sp>
      <p:sp>
        <p:nvSpPr>
          <p:cNvPr id="367" name="Shape 367"/>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6.5</a:t>
            </a:r>
          </a:p>
        </p:txBody>
      </p:sp>
      <p:cxnSp>
        <p:nvCxnSpPr>
          <p:cNvPr id="368" name="Shape 368"/>
          <p:cNvCxnSpPr/>
          <p:nvPr/>
        </p:nvCxnSpPr>
        <p:spPr>
          <a:xfrm>
            <a:off x="3124200" y="304800"/>
            <a:ext cx="0" cy="412749"/>
          </a:xfrm>
          <a:prstGeom prst="straightConnector1">
            <a:avLst/>
          </a:prstGeom>
          <a:noFill/>
          <a:ln cap="rnd" cmpd="sng" w="22225">
            <a:solidFill>
              <a:srgbClr val="FF0000"/>
            </a:solidFill>
            <a:prstDash val="solid"/>
            <a:miter/>
            <a:headEnd len="med" w="med" type="none"/>
            <a:tailEnd len="med" w="med" type="none"/>
          </a:ln>
        </p:spPr>
      </p:cxnSp>
      <p:pic>
        <p:nvPicPr>
          <p:cNvPr id="369" name="Shape 369"/>
          <p:cNvPicPr preferRelativeResize="0"/>
          <p:nvPr/>
        </p:nvPicPr>
        <p:blipFill rotWithShape="1">
          <a:blip r:embed="rId8">
            <a:alphaModFix/>
          </a:blip>
          <a:srcRect b="0" l="0" r="0" t="0"/>
          <a:stretch/>
        </p:blipFill>
        <p:spPr>
          <a:xfrm>
            <a:off x="1447800" y="1524000"/>
            <a:ext cx="6243636" cy="1490661"/>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73" name="Shape 373"/>
        <p:cNvGrpSpPr/>
        <p:nvPr/>
      </p:nvGrpSpPr>
      <p:grpSpPr>
        <a:xfrm>
          <a:off x="0" y="0"/>
          <a:ext cx="0" cy="0"/>
          <a:chOff x="0" y="0"/>
          <a:chExt cx="0" cy="0"/>
        </a:xfrm>
      </p:grpSpPr>
      <p:sp>
        <p:nvSpPr>
          <p:cNvPr id="374" name="Shape 374"/>
          <p:cNvSpPr txBox="1"/>
          <p:nvPr/>
        </p:nvSpPr>
        <p:spPr>
          <a:xfrm>
            <a:off x="914400" y="1131887"/>
            <a:ext cx="7924799" cy="9144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Examples of Increasing-Cost Industries:</a:t>
            </a:r>
            <a:br>
              <a:rPr b="0" i="0" lang="en-US" sz="2400" u="none" cap="none" strike="noStrike">
                <a:solidFill>
                  <a:srgbClr val="2164A2"/>
                </a:solidFill>
                <a:latin typeface="Arial"/>
                <a:ea typeface="Arial"/>
                <a:cs typeface="Arial"/>
                <a:sym typeface="Arial"/>
              </a:rPr>
            </a:br>
            <a:r>
              <a:rPr b="0" i="0" lang="en-US" sz="2400" u="none" cap="none" strike="noStrike">
                <a:solidFill>
                  <a:srgbClr val="2164A2"/>
                </a:solidFill>
                <a:latin typeface="Arial"/>
                <a:ea typeface="Arial"/>
                <a:cs typeface="Arial"/>
                <a:sym typeface="Arial"/>
              </a:rPr>
              <a:t>Sugar and Apartments</a:t>
            </a:r>
          </a:p>
        </p:txBody>
      </p:sp>
      <p:sp>
        <p:nvSpPr>
          <p:cNvPr id="375" name="Shape 375"/>
          <p:cNvSpPr txBox="1"/>
          <p:nvPr/>
        </p:nvSpPr>
        <p:spPr>
          <a:xfrm>
            <a:off x="3200400" y="90486"/>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THE LONG-RUN SUPPLY CURVE FOR AN</a:t>
            </a:r>
            <a:br>
              <a:rPr b="0" i="0" lang="en-US" sz="2000" u="none" cap="none" strike="noStrike">
                <a:solidFill>
                  <a:srgbClr val="FF0000"/>
                </a:solidFill>
                <a:latin typeface="Arial"/>
                <a:ea typeface="Arial"/>
                <a:cs typeface="Arial"/>
                <a:sym typeface="Arial"/>
              </a:rPr>
            </a:br>
            <a:r>
              <a:rPr b="0" i="0" lang="en-US" sz="2000" u="none" cap="none" strike="noStrike">
                <a:solidFill>
                  <a:srgbClr val="FF0000"/>
                </a:solidFill>
                <a:latin typeface="Arial"/>
                <a:ea typeface="Arial"/>
                <a:cs typeface="Arial"/>
                <a:sym typeface="Arial"/>
              </a:rPr>
              <a:t>INCREASING-COST INDUSTRY (cont’d)</a:t>
            </a:r>
          </a:p>
        </p:txBody>
      </p:sp>
      <p:sp>
        <p:nvSpPr>
          <p:cNvPr id="376" name="Shape 376"/>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6.5</a:t>
            </a:r>
          </a:p>
        </p:txBody>
      </p:sp>
      <p:cxnSp>
        <p:nvCxnSpPr>
          <p:cNvPr id="377" name="Shape 377"/>
          <p:cNvCxnSpPr/>
          <p:nvPr/>
        </p:nvCxnSpPr>
        <p:spPr>
          <a:xfrm>
            <a:off x="31242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378" name="Shape 378"/>
          <p:cNvSpPr txBox="1"/>
          <p:nvPr/>
        </p:nvSpPr>
        <p:spPr>
          <a:xfrm>
            <a:off x="914400" y="1970086"/>
            <a:ext cx="7772400" cy="39735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1700" u="none" cap="none" strike="noStrike">
                <a:solidFill>
                  <a:schemeClr val="dk1"/>
                </a:solidFill>
                <a:latin typeface="Arial"/>
                <a:ea typeface="Arial"/>
                <a:cs typeface="Arial"/>
                <a:sym typeface="Arial"/>
              </a:rPr>
              <a:t>The sugar industry is an example of an increasing-cost industry. As the price increases, sugar production becomes profitable in areas where production costs are higher, and as these areas enter the world market, the quantity of sugar supplied increases. </a:t>
            </a:r>
          </a:p>
          <a:p>
            <a:pPr indent="0" lvl="0" marL="0" marR="0" rtl="0" algn="l">
              <a:lnSpc>
                <a:spcPct val="100000"/>
              </a:lnSpc>
              <a:spcBef>
                <a:spcPts val="0"/>
              </a:spcBef>
              <a:spcAft>
                <a:spcPts val="0"/>
              </a:spcAft>
              <a:buClr>
                <a:srgbClr val="F15B47"/>
              </a:buClr>
              <a:buFont typeface="Arial"/>
              <a:buNone/>
            </a:pPr>
            <a:r>
              <a:t/>
            </a:r>
            <a:endParaRPr b="0" i="0"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100000"/>
              <a:buFont typeface="Arial"/>
              <a:buChar char="•"/>
            </a:pPr>
            <a:r>
              <a:rPr b="0" i="0" lang="en-US" sz="1700" u="none" cap="none" strike="noStrike">
                <a:solidFill>
                  <a:schemeClr val="dk1"/>
                </a:solidFill>
                <a:latin typeface="Arial"/>
                <a:ea typeface="Arial"/>
                <a:cs typeface="Arial"/>
                <a:sym typeface="Arial"/>
              </a:rPr>
              <a:t>The market for apartments is another example of an increasing-cost industry with a positively sloped supply curve. Most communities use zoning laws to restrict the amount of land available for apartments. As the industry expands by building more apartments, firms compete fiercely for the small amount of land zoned for apartments. Housing firms bid up the price of land, increasing the cost of producing apartments. Producers can cover these higher production costs only by charging higher rents to tenants. In other words, the supply curve for apartments is positively sloped because land prices increase with the total output of the industry, pulling up average cost and necessitating a higher price for firms to make zero economic profit.</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82" name="Shape 382"/>
        <p:cNvGrpSpPr/>
        <p:nvPr/>
      </p:nvGrpSpPr>
      <p:grpSpPr>
        <a:xfrm>
          <a:off x="0" y="0"/>
          <a:ext cx="0" cy="0"/>
          <a:chOff x="0" y="0"/>
          <a:chExt cx="0" cy="0"/>
        </a:xfrm>
      </p:grpSpPr>
      <p:sp>
        <p:nvSpPr>
          <p:cNvPr id="383" name="Shape 383"/>
          <p:cNvSpPr txBox="1"/>
          <p:nvPr/>
        </p:nvSpPr>
        <p:spPr>
          <a:xfrm>
            <a:off x="1871661" y="854075"/>
            <a:ext cx="5181600" cy="898524"/>
          </a:xfrm>
          <a:prstGeom prst="rect">
            <a:avLst/>
          </a:prstGeom>
          <a:noFill/>
          <a:ln>
            <a:noFill/>
          </a:ln>
        </p:spPr>
        <p:txBody>
          <a:bodyPr anchorCtr="0" anchor="t" bIns="45700" lIns="91425" rIns="91425" tIns="45700">
            <a:noAutofit/>
          </a:bodyPr>
          <a:lstStyle/>
          <a:p>
            <a:pPr indent="0" lvl="0" marL="0" marR="0" rtl="0" algn="r">
              <a:lnSpc>
                <a:spcPct val="110000"/>
              </a:lnSpc>
              <a:spcBef>
                <a:spcPts val="0"/>
              </a:spcBef>
              <a:spcAft>
                <a:spcPts val="0"/>
              </a:spcAft>
              <a:buClr>
                <a:schemeClr val="lt2"/>
              </a:buClr>
              <a:buSzPct val="25000"/>
              <a:buFont typeface="Arial"/>
              <a:buNone/>
            </a:pPr>
            <a:r>
              <a:rPr b="1" i="0" lang="en-US" sz="1400" u="none" cap="none" strike="noStrike">
                <a:solidFill>
                  <a:schemeClr val="lt2"/>
                </a:solidFill>
                <a:latin typeface="Arial"/>
                <a:ea typeface="Arial"/>
                <a:cs typeface="Arial"/>
                <a:sym typeface="Arial"/>
              </a:rPr>
              <a:t>WOLFRAM MINERS OBEY THE LAW OF SUPPLY</a:t>
            </a:r>
          </a:p>
          <a:p>
            <a:pPr indent="0" lvl="0" marL="0" marR="0" rtl="0" algn="r">
              <a:lnSpc>
                <a:spcPct val="110000"/>
              </a:lnSpc>
              <a:spcBef>
                <a:spcPts val="70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#3:</a:t>
            </a:r>
            <a:r>
              <a:rPr b="1" i="0" lang="en-US" sz="1400" u="none" cap="none" strike="noStrike">
                <a:solidFill>
                  <a:srgbClr val="8DFF66"/>
                </a:solidFill>
                <a:latin typeface="Arial"/>
                <a:ea typeface="Arial"/>
                <a:cs typeface="Arial"/>
                <a:sym typeface="Arial"/>
              </a:rPr>
              <a:t>  </a:t>
            </a:r>
            <a:r>
              <a:rPr b="1" i="0" lang="en-US" sz="1400" u="none" cap="none" strike="noStrike">
                <a:solidFill>
                  <a:schemeClr val="dk1"/>
                </a:solidFill>
                <a:latin typeface="Arial"/>
                <a:ea typeface="Arial"/>
                <a:cs typeface="Arial"/>
                <a:sym typeface="Arial"/>
              </a:rPr>
              <a:t>How do producers respond to an increase in price?</a:t>
            </a:r>
          </a:p>
        </p:txBody>
      </p:sp>
      <p:sp>
        <p:nvSpPr>
          <p:cNvPr id="384" name="Shape 384"/>
          <p:cNvSpPr txBox="1"/>
          <p:nvPr/>
        </p:nvSpPr>
        <p:spPr>
          <a:xfrm>
            <a:off x="914400" y="2165350"/>
            <a:ext cx="7619999" cy="16446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1700" u="none" cap="none" strike="noStrike">
                <a:solidFill>
                  <a:schemeClr val="dk1"/>
                </a:solidFill>
                <a:latin typeface="Arial"/>
                <a:ea typeface="Arial"/>
                <a:cs typeface="Arial"/>
                <a:sym typeface="Arial"/>
              </a:rPr>
              <a:t>Consider the market for wolfram during World War II.  Wolfram is an ore of tungsten, an alloy required to make heat-resistant steel for armor plate and armor-piercing shells. During World War II, the United States and its European allies bought up all the wolfram produced in Spain, thus denying the Axis  powers—Germany and Italy—this vital military input. However, the wolfram-buying program was very costly to the Allied powers for two reasons: </a:t>
            </a:r>
          </a:p>
        </p:txBody>
      </p:sp>
      <p:sp>
        <p:nvSpPr>
          <p:cNvPr id="385" name="Shape 385"/>
          <p:cNvSpPr txBox="1"/>
          <p:nvPr/>
        </p:nvSpPr>
        <p:spPr>
          <a:xfrm>
            <a:off x="914400" y="3886200"/>
            <a:ext cx="8001000" cy="2298699"/>
          </a:xfrm>
          <a:prstGeom prst="rect">
            <a:avLst/>
          </a:prstGeom>
          <a:noFill/>
          <a:ln>
            <a:noFill/>
          </a:ln>
        </p:spPr>
        <p:txBody>
          <a:bodyPr anchorCtr="0" anchor="t" bIns="45700" lIns="91425" rIns="91425" tIns="45700">
            <a:noAutofit/>
          </a:bodyPr>
          <a:lstStyle/>
          <a:p>
            <a:pPr indent="-292100" lvl="1" marL="406400" marR="0" rtl="0" algn="l">
              <a:lnSpc>
                <a:spcPct val="100000"/>
              </a:lnSpc>
              <a:spcBef>
                <a:spcPts val="0"/>
              </a:spcBef>
              <a:spcAft>
                <a:spcPts val="0"/>
              </a:spcAft>
              <a:buClr>
                <a:schemeClr val="dk1"/>
              </a:buClr>
              <a:buSzPct val="100000"/>
              <a:buFont typeface="Arial"/>
              <a:buChar char="•"/>
            </a:pPr>
            <a:r>
              <a:rPr b="0" i="0" lang="en-US" sz="1700" u="none" cap="none" strike="noStrike">
                <a:solidFill>
                  <a:schemeClr val="dk1"/>
                </a:solidFill>
                <a:latin typeface="Arial"/>
                <a:ea typeface="Arial"/>
                <a:cs typeface="Arial"/>
                <a:sym typeface="Arial"/>
              </a:rPr>
              <a:t>The Allied powers had to outbid the Axis powers for the wolfram, so the price increased from $1,144 per ton to $20,000 per ton.</a:t>
            </a:r>
          </a:p>
          <a:p>
            <a:pPr indent="-292100" lvl="1" marL="406400" marR="0" rtl="0" algn="l">
              <a:lnSpc>
                <a:spcPct val="100000"/>
              </a:lnSpc>
              <a:spcBef>
                <a:spcPts val="0"/>
              </a:spcBef>
              <a:spcAft>
                <a:spcPts val="0"/>
              </a:spcAft>
              <a:buClr>
                <a:srgbClr val="F15B47"/>
              </a:buClr>
              <a:buFont typeface="Arial"/>
              <a:buNone/>
            </a:pPr>
            <a:r>
              <a:t/>
            </a:r>
            <a:endParaRPr b="0" i="0" sz="900" u="none" cap="none" strike="noStrike">
              <a:solidFill>
                <a:schemeClr val="dk1"/>
              </a:solidFill>
              <a:latin typeface="Arial"/>
              <a:ea typeface="Arial"/>
              <a:cs typeface="Arial"/>
              <a:sym typeface="Arial"/>
            </a:endParaRPr>
          </a:p>
          <a:p>
            <a:pPr indent="-292100" lvl="1" marL="406400" marR="0" rtl="0" algn="l">
              <a:lnSpc>
                <a:spcPct val="100000"/>
              </a:lnSpc>
              <a:spcBef>
                <a:spcPts val="0"/>
              </a:spcBef>
              <a:spcAft>
                <a:spcPts val="0"/>
              </a:spcAft>
              <a:buClr>
                <a:schemeClr val="dk1"/>
              </a:buClr>
              <a:buSzPct val="100000"/>
              <a:buFont typeface="Arial"/>
              <a:buChar char="•"/>
            </a:pPr>
            <a:r>
              <a:rPr b="0" i="0" lang="en-US" sz="1700" u="none" cap="none" strike="noStrike">
                <a:solidFill>
                  <a:schemeClr val="dk1"/>
                </a:solidFill>
                <a:latin typeface="Arial"/>
                <a:ea typeface="Arial"/>
                <a:cs typeface="Arial"/>
                <a:sym typeface="Arial"/>
              </a:rPr>
              <a:t>Spanish firms responded to the higher prices by supplying more wolfram.  Workers poured into the Galatia area in Spain, where they used simple tools to gather wolfram from the widely scattered outcroppings of ore. This market entry increased the quantity of wolfram supplied tenfold. Because wolfram miners obeyed the law of supply, the Allied powers were forced to buy a huge amount of wolfram, much more than they had expected.</a:t>
            </a:r>
          </a:p>
        </p:txBody>
      </p:sp>
      <p:grpSp>
        <p:nvGrpSpPr>
          <p:cNvPr id="386" name="Shape 386"/>
          <p:cNvGrpSpPr/>
          <p:nvPr/>
        </p:nvGrpSpPr>
        <p:grpSpPr>
          <a:xfrm>
            <a:off x="4081462" y="304800"/>
            <a:ext cx="3005137" cy="366711"/>
            <a:chOff x="2568575" y="-185736"/>
            <a:chExt cx="3005137" cy="366711"/>
          </a:xfrm>
        </p:grpSpPr>
        <p:sp>
          <p:nvSpPr>
            <p:cNvPr id="387" name="Shape 387"/>
            <p:cNvSpPr/>
            <p:nvPr/>
          </p:nvSpPr>
          <p:spPr>
            <a:xfrm>
              <a:off x="2568575" y="-182561"/>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200" u="none" cap="none" strike="noStrike">
                <a:solidFill>
                  <a:srgbClr val="F15B47"/>
                </a:solidFill>
                <a:latin typeface="Arial"/>
                <a:ea typeface="Arial"/>
                <a:cs typeface="Arial"/>
                <a:sym typeface="Arial"/>
              </a:endParaRPr>
            </a:p>
          </p:txBody>
        </p:sp>
        <p:sp>
          <p:nvSpPr>
            <p:cNvPr id="388" name="Shape 388"/>
            <p:cNvSpPr txBox="1"/>
            <p:nvPr/>
          </p:nvSpPr>
          <p:spPr>
            <a:xfrm>
              <a:off x="2743200" y="-182561"/>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389" name="Shape 389"/>
            <p:cNvSpPr/>
            <p:nvPr/>
          </p:nvSpPr>
          <p:spPr>
            <a:xfrm>
              <a:off x="5126037" y="-185736"/>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200" u="none" cap="none" strike="noStrike">
                <a:solidFill>
                  <a:srgbClr val="F15B47"/>
                </a:solidFill>
                <a:latin typeface="Arial"/>
                <a:ea typeface="Arial"/>
                <a:cs typeface="Arial"/>
                <a:sym typeface="Arial"/>
              </a:endParaRPr>
            </a:p>
          </p:txBody>
        </p:sp>
        <p:sp>
          <p:nvSpPr>
            <p:cNvPr id="390" name="Shape 390"/>
            <p:cNvSpPr/>
            <p:nvPr/>
          </p:nvSpPr>
          <p:spPr>
            <a:xfrm>
              <a:off x="5192712" y="-185736"/>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3</a:t>
              </a:r>
            </a:p>
          </p:txBody>
        </p:sp>
      </p:gr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2" name="Shape 72"/>
        <p:cNvGrpSpPr/>
        <p:nvPr/>
      </p:nvGrpSpPr>
      <p:grpSpPr>
        <a:xfrm>
          <a:off x="0" y="0"/>
          <a:ext cx="0" cy="0"/>
          <a:chOff x="0" y="0"/>
          <a:chExt cx="0" cy="0"/>
        </a:xfrm>
      </p:grpSpPr>
      <p:sp>
        <p:nvSpPr>
          <p:cNvPr id="73" name="Shape 73"/>
          <p:cNvSpPr txBox="1"/>
          <p:nvPr/>
        </p:nvSpPr>
        <p:spPr>
          <a:xfrm>
            <a:off x="1828800" y="1828800"/>
            <a:ext cx="6248399" cy="3875087"/>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What is the break-even price?</a:t>
            </a:r>
          </a:p>
          <a:p>
            <a:pPr indent="0" lvl="0" marL="0" marR="0" rtl="0" algn="l">
              <a:lnSpc>
                <a:spcPct val="110000"/>
              </a:lnSpc>
              <a:spcBef>
                <a:spcPts val="800"/>
              </a:spcBef>
              <a:spcAft>
                <a:spcPts val="0"/>
              </a:spcAft>
              <a:buClr>
                <a:schemeClr val="dk1"/>
              </a:buClr>
              <a:buSzPct val="25000"/>
              <a:buFont typeface="Arial"/>
              <a:buNone/>
            </a:pPr>
            <a:r>
              <a:rPr b="0" i="1" lang="en-US" sz="1600" u="none" cap="none" strike="noStrike">
                <a:solidFill>
                  <a:schemeClr val="dk1"/>
                </a:solidFill>
                <a:latin typeface="Arial"/>
                <a:ea typeface="Arial"/>
                <a:cs typeface="Arial"/>
                <a:sym typeface="Arial"/>
              </a:rPr>
              <a:t>	The Break-Even Price for Switchgrass, a Feedstock for Biofuel</a:t>
            </a:r>
          </a:p>
          <a:p>
            <a:pPr indent="0" lvl="0" marL="0" marR="0" rtl="0" algn="l">
              <a:lnSpc>
                <a:spcPct val="110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How do entry costs affect the number of firms in a market?</a:t>
            </a:r>
          </a:p>
          <a:p>
            <a:pPr indent="0" lvl="0" marL="0" marR="0" rtl="0" algn="l">
              <a:lnSpc>
                <a:spcPct val="110000"/>
              </a:lnSpc>
              <a:spcBef>
                <a:spcPts val="800"/>
              </a:spcBef>
              <a:spcAft>
                <a:spcPts val="0"/>
              </a:spcAft>
              <a:buClr>
                <a:schemeClr val="dk1"/>
              </a:buClr>
              <a:buSzPct val="25000"/>
              <a:buFont typeface="Arial"/>
              <a:buNone/>
            </a:pPr>
            <a:r>
              <a:rPr b="0" i="1" lang="en-US" sz="1600" u="none" cap="none" strike="noStrike">
                <a:solidFill>
                  <a:schemeClr val="dk1"/>
                </a:solidFill>
                <a:latin typeface="Arial"/>
                <a:ea typeface="Arial"/>
                <a:cs typeface="Arial"/>
                <a:sym typeface="Arial"/>
              </a:rPr>
              <a:t>	Wireless Women in Pakistan</a:t>
            </a:r>
          </a:p>
          <a:p>
            <a:pPr indent="0" lvl="0" marL="0" marR="0" rtl="0" algn="l">
              <a:lnSpc>
                <a:spcPct val="110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How do producers respond to an increase in price?</a:t>
            </a:r>
          </a:p>
          <a:p>
            <a:pPr indent="0" lvl="0" marL="0" marR="0" rtl="0" algn="l">
              <a:lnSpc>
                <a:spcPct val="110000"/>
              </a:lnSpc>
              <a:spcBef>
                <a:spcPts val="800"/>
              </a:spcBef>
              <a:spcAft>
                <a:spcPts val="0"/>
              </a:spcAft>
              <a:buClr>
                <a:schemeClr val="dk1"/>
              </a:buClr>
              <a:buSzPct val="25000"/>
              <a:buFont typeface="Arial"/>
              <a:buNone/>
            </a:pPr>
            <a:r>
              <a:rPr b="0" i="1" lang="en-US" sz="1600" u="none" cap="none" strike="noStrike">
                <a:solidFill>
                  <a:schemeClr val="dk1"/>
                </a:solidFill>
                <a:latin typeface="Arial"/>
                <a:ea typeface="Arial"/>
                <a:cs typeface="Arial"/>
                <a:sym typeface="Arial"/>
              </a:rPr>
              <a:t>	Wolfram Miners Obey the Law of Supply</a:t>
            </a:r>
          </a:p>
          <a:p>
            <a:pPr indent="0" lvl="0" marL="0" marR="0" rtl="0" algn="l">
              <a:lnSpc>
                <a:spcPct val="110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Why is the market supply curve positively sloped?</a:t>
            </a:r>
          </a:p>
          <a:p>
            <a:pPr indent="0" lvl="0" marL="0" marR="0" rtl="0" algn="l">
              <a:lnSpc>
                <a:spcPct val="110000"/>
              </a:lnSpc>
              <a:spcBef>
                <a:spcPts val="800"/>
              </a:spcBef>
              <a:spcAft>
                <a:spcPts val="0"/>
              </a:spcAft>
              <a:buClr>
                <a:schemeClr val="dk1"/>
              </a:buClr>
              <a:buSzPct val="25000"/>
              <a:buFont typeface="Arial"/>
              <a:buNone/>
            </a:pPr>
            <a:r>
              <a:rPr b="0" i="1" lang="en-US" sz="1600" u="none" cap="none" strike="noStrike">
                <a:solidFill>
                  <a:schemeClr val="dk1"/>
                </a:solidFill>
                <a:latin typeface="Arial"/>
                <a:ea typeface="Arial"/>
                <a:cs typeface="Arial"/>
                <a:sym typeface="Arial"/>
              </a:rPr>
              <a:t>	The Worldwide Supply of Copper</a:t>
            </a:r>
          </a:p>
          <a:p>
            <a:pPr indent="0" lvl="0" marL="0" marR="0" rtl="0" algn="l">
              <a:lnSpc>
                <a:spcPct val="110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How do supply restrictions affect the boom-bust housing cycle?</a:t>
            </a:r>
          </a:p>
          <a:p>
            <a:pPr indent="0" lvl="0" marL="0" marR="0" rtl="0" algn="l">
              <a:lnSpc>
                <a:spcPct val="110000"/>
              </a:lnSpc>
              <a:spcBef>
                <a:spcPts val="800"/>
              </a:spcBef>
              <a:spcAft>
                <a:spcPts val="0"/>
              </a:spcAft>
              <a:buClr>
                <a:schemeClr val="dk1"/>
              </a:buClr>
              <a:buSzPct val="25000"/>
              <a:buFont typeface="Arial"/>
              <a:buNone/>
            </a:pPr>
            <a:r>
              <a:rPr b="0" i="1" lang="en-US" sz="1600" u="none" cap="none" strike="noStrike">
                <a:solidFill>
                  <a:schemeClr val="dk1"/>
                </a:solidFill>
                <a:latin typeface="Arial"/>
                <a:ea typeface="Arial"/>
                <a:cs typeface="Arial"/>
                <a:sym typeface="Arial"/>
              </a:rPr>
              <a:t>	Planning Controls and Housing Cycles in Britain</a:t>
            </a:r>
          </a:p>
        </p:txBody>
      </p:sp>
      <p:cxnSp>
        <p:nvCxnSpPr>
          <p:cNvPr id="74" name="Shape 74"/>
          <p:cNvCxnSpPr/>
          <p:nvPr/>
        </p:nvCxnSpPr>
        <p:spPr>
          <a:xfrm>
            <a:off x="8153400" y="1524000"/>
            <a:ext cx="0" cy="4114800"/>
          </a:xfrm>
          <a:prstGeom prst="straightConnector1">
            <a:avLst/>
          </a:prstGeom>
          <a:noFill/>
          <a:ln cap="rnd" cmpd="sng" w="9525">
            <a:solidFill>
              <a:srgbClr val="ADC2E4"/>
            </a:solidFill>
            <a:prstDash val="solid"/>
            <a:miter/>
            <a:headEnd len="med" w="med" type="none"/>
            <a:tailEnd len="med" w="med" type="none"/>
          </a:ln>
        </p:spPr>
      </p:cxnSp>
      <p:cxnSp>
        <p:nvCxnSpPr>
          <p:cNvPr id="75" name="Shape 75"/>
          <p:cNvCxnSpPr/>
          <p:nvPr/>
        </p:nvCxnSpPr>
        <p:spPr>
          <a:xfrm>
            <a:off x="5943600" y="1509712"/>
            <a:ext cx="2209799" cy="0"/>
          </a:xfrm>
          <a:prstGeom prst="straightConnector1">
            <a:avLst/>
          </a:prstGeom>
          <a:noFill/>
          <a:ln cap="rnd" cmpd="sng" w="9525">
            <a:solidFill>
              <a:srgbClr val="ADC2E4"/>
            </a:solidFill>
            <a:prstDash val="solid"/>
            <a:miter/>
            <a:headEnd len="med" w="med" type="none"/>
            <a:tailEnd len="med" w="med" type="none"/>
          </a:ln>
        </p:spPr>
      </p:cxnSp>
      <p:sp>
        <p:nvSpPr>
          <p:cNvPr id="76" name="Shape 76"/>
          <p:cNvSpPr/>
          <p:nvPr/>
        </p:nvSpPr>
        <p:spPr>
          <a:xfrm>
            <a:off x="1447800" y="1295400"/>
            <a:ext cx="4583112" cy="341311"/>
          </a:xfrm>
          <a:prstGeom prst="roundRect">
            <a:avLst>
              <a:gd fmla="val 16667" name="adj"/>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200" u="none" cap="none" strike="noStrike">
              <a:solidFill>
                <a:srgbClr val="F15B47"/>
              </a:solidFill>
              <a:latin typeface="Arial"/>
              <a:ea typeface="Arial"/>
              <a:cs typeface="Arial"/>
              <a:sym typeface="Arial"/>
            </a:endParaRPr>
          </a:p>
        </p:txBody>
      </p:sp>
      <p:sp>
        <p:nvSpPr>
          <p:cNvPr id="77" name="Shape 77"/>
          <p:cNvSpPr txBox="1"/>
          <p:nvPr/>
        </p:nvSpPr>
        <p:spPr>
          <a:xfrm>
            <a:off x="1524000" y="1295400"/>
            <a:ext cx="44767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Y I N G   T H E   C O N C E P T S</a:t>
            </a:r>
          </a:p>
        </p:txBody>
      </p:sp>
      <p:sp>
        <p:nvSpPr>
          <p:cNvPr id="78" name="Shape 78"/>
          <p:cNvSpPr/>
          <p:nvPr/>
        </p:nvSpPr>
        <p:spPr>
          <a:xfrm>
            <a:off x="1281112" y="1828800"/>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200" u="none" cap="none" strike="noStrike">
              <a:solidFill>
                <a:srgbClr val="F15B47"/>
              </a:solidFill>
              <a:latin typeface="Arial"/>
              <a:ea typeface="Arial"/>
              <a:cs typeface="Arial"/>
              <a:sym typeface="Arial"/>
            </a:endParaRPr>
          </a:p>
        </p:txBody>
      </p:sp>
      <p:sp>
        <p:nvSpPr>
          <p:cNvPr id="79" name="Shape 79"/>
          <p:cNvSpPr txBox="1"/>
          <p:nvPr/>
        </p:nvSpPr>
        <p:spPr>
          <a:xfrm>
            <a:off x="1309687" y="1843086"/>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1</a:t>
            </a:r>
          </a:p>
        </p:txBody>
      </p:sp>
      <p:sp>
        <p:nvSpPr>
          <p:cNvPr id="80" name="Shape 80"/>
          <p:cNvSpPr/>
          <p:nvPr/>
        </p:nvSpPr>
        <p:spPr>
          <a:xfrm>
            <a:off x="1295400" y="2590800"/>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200" u="none" cap="none" strike="noStrike">
              <a:solidFill>
                <a:srgbClr val="F15B47"/>
              </a:solidFill>
              <a:latin typeface="Arial"/>
              <a:ea typeface="Arial"/>
              <a:cs typeface="Arial"/>
              <a:sym typeface="Arial"/>
            </a:endParaRPr>
          </a:p>
        </p:txBody>
      </p:sp>
      <p:sp>
        <p:nvSpPr>
          <p:cNvPr id="81" name="Shape 81"/>
          <p:cNvSpPr txBox="1"/>
          <p:nvPr/>
        </p:nvSpPr>
        <p:spPr>
          <a:xfrm>
            <a:off x="1323975" y="2595561"/>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2</a:t>
            </a:r>
          </a:p>
        </p:txBody>
      </p:sp>
      <p:sp>
        <p:nvSpPr>
          <p:cNvPr id="82" name="Shape 82"/>
          <p:cNvSpPr/>
          <p:nvPr/>
        </p:nvSpPr>
        <p:spPr>
          <a:xfrm>
            <a:off x="1281112" y="3352800"/>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200" u="none" cap="none" strike="noStrike">
              <a:solidFill>
                <a:srgbClr val="F15B47"/>
              </a:solidFill>
              <a:latin typeface="Arial"/>
              <a:ea typeface="Arial"/>
              <a:cs typeface="Arial"/>
              <a:sym typeface="Arial"/>
            </a:endParaRPr>
          </a:p>
        </p:txBody>
      </p:sp>
      <p:sp>
        <p:nvSpPr>
          <p:cNvPr id="83" name="Shape 83"/>
          <p:cNvSpPr txBox="1"/>
          <p:nvPr/>
        </p:nvSpPr>
        <p:spPr>
          <a:xfrm>
            <a:off x="1309687" y="3357562"/>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3</a:t>
            </a:r>
          </a:p>
        </p:txBody>
      </p:sp>
      <p:sp>
        <p:nvSpPr>
          <p:cNvPr id="84" name="Shape 84"/>
          <p:cNvSpPr/>
          <p:nvPr/>
        </p:nvSpPr>
        <p:spPr>
          <a:xfrm>
            <a:off x="1281112" y="4191000"/>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200" u="none" cap="none" strike="noStrike">
              <a:solidFill>
                <a:srgbClr val="F15B47"/>
              </a:solidFill>
              <a:latin typeface="Arial"/>
              <a:ea typeface="Arial"/>
              <a:cs typeface="Arial"/>
              <a:sym typeface="Arial"/>
            </a:endParaRPr>
          </a:p>
        </p:txBody>
      </p:sp>
      <p:sp>
        <p:nvSpPr>
          <p:cNvPr id="85" name="Shape 85"/>
          <p:cNvSpPr txBox="1"/>
          <p:nvPr/>
        </p:nvSpPr>
        <p:spPr>
          <a:xfrm>
            <a:off x="1309687" y="4195762"/>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4</a:t>
            </a:r>
          </a:p>
        </p:txBody>
      </p:sp>
      <p:sp>
        <p:nvSpPr>
          <p:cNvPr id="86" name="Shape 86"/>
          <p:cNvSpPr/>
          <p:nvPr/>
        </p:nvSpPr>
        <p:spPr>
          <a:xfrm>
            <a:off x="1281112" y="4953000"/>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200" u="none" cap="none" strike="noStrike">
              <a:solidFill>
                <a:srgbClr val="F15B47"/>
              </a:solidFill>
              <a:latin typeface="Arial"/>
              <a:ea typeface="Arial"/>
              <a:cs typeface="Arial"/>
              <a:sym typeface="Arial"/>
            </a:endParaRPr>
          </a:p>
        </p:txBody>
      </p:sp>
      <p:sp>
        <p:nvSpPr>
          <p:cNvPr id="87" name="Shape 87"/>
          <p:cNvSpPr txBox="1"/>
          <p:nvPr/>
        </p:nvSpPr>
        <p:spPr>
          <a:xfrm>
            <a:off x="1309687" y="4957762"/>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5</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94" name="Shape 394"/>
        <p:cNvGrpSpPr/>
        <p:nvPr/>
      </p:nvGrpSpPr>
      <p:grpSpPr>
        <a:xfrm>
          <a:off x="0" y="0"/>
          <a:ext cx="0" cy="0"/>
          <a:chOff x="0" y="0"/>
          <a:chExt cx="0" cy="0"/>
        </a:xfrm>
      </p:grpSpPr>
      <p:sp>
        <p:nvSpPr>
          <p:cNvPr id="395" name="Shape 395"/>
          <p:cNvSpPr txBox="1"/>
          <p:nvPr/>
        </p:nvSpPr>
        <p:spPr>
          <a:xfrm>
            <a:off x="762000" y="1828800"/>
            <a:ext cx="7543800" cy="1165224"/>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The mining industry is another example of an increasing-cost industry. When the price of copper is relatively low, only low-cost mines operate.  As the price of copper increases, mines with progressively higher extraction costs become profitable and are brought on line.</a:t>
            </a:r>
          </a:p>
        </p:txBody>
      </p:sp>
      <p:sp>
        <p:nvSpPr>
          <p:cNvPr id="396" name="Shape 396"/>
          <p:cNvSpPr txBox="1"/>
          <p:nvPr/>
        </p:nvSpPr>
        <p:spPr>
          <a:xfrm>
            <a:off x="1752600" y="838200"/>
            <a:ext cx="5257799" cy="898524"/>
          </a:xfrm>
          <a:prstGeom prst="rect">
            <a:avLst/>
          </a:prstGeom>
          <a:noFill/>
          <a:ln>
            <a:noFill/>
          </a:ln>
        </p:spPr>
        <p:txBody>
          <a:bodyPr anchorCtr="0" anchor="t" bIns="45700" lIns="91425" rIns="91425" tIns="45700">
            <a:noAutofit/>
          </a:bodyPr>
          <a:lstStyle/>
          <a:p>
            <a:pPr indent="0" lvl="0" marL="0" marR="0" rtl="0" algn="r">
              <a:lnSpc>
                <a:spcPct val="110000"/>
              </a:lnSpc>
              <a:spcBef>
                <a:spcPts val="0"/>
              </a:spcBef>
              <a:spcAft>
                <a:spcPts val="0"/>
              </a:spcAft>
              <a:buClr>
                <a:schemeClr val="lt2"/>
              </a:buClr>
              <a:buSzPct val="25000"/>
              <a:buFont typeface="Arial"/>
              <a:buNone/>
            </a:pPr>
            <a:r>
              <a:rPr b="1" i="0" lang="en-US" sz="1400" u="none" cap="none" strike="noStrike">
                <a:solidFill>
                  <a:schemeClr val="lt2"/>
                </a:solidFill>
                <a:latin typeface="Arial"/>
                <a:ea typeface="Arial"/>
                <a:cs typeface="Arial"/>
                <a:sym typeface="Arial"/>
              </a:rPr>
              <a:t>THE WORLDWIDE SUPPLY OF COPPER</a:t>
            </a:r>
          </a:p>
          <a:p>
            <a:pPr indent="0" lvl="0" marL="0" marR="0" rtl="0" algn="r">
              <a:lnSpc>
                <a:spcPct val="110000"/>
              </a:lnSpc>
              <a:spcBef>
                <a:spcPts val="70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#4:</a:t>
            </a:r>
            <a:r>
              <a:rPr b="1" i="0" lang="en-US" sz="1400" u="none" cap="none" strike="noStrike">
                <a:solidFill>
                  <a:srgbClr val="8DFF66"/>
                </a:solidFill>
                <a:latin typeface="Arial"/>
                <a:ea typeface="Arial"/>
                <a:cs typeface="Arial"/>
                <a:sym typeface="Arial"/>
              </a:rPr>
              <a:t>  </a:t>
            </a:r>
            <a:r>
              <a:rPr b="1" i="0" lang="en-US" sz="1400" u="none" cap="none" strike="noStrike">
                <a:solidFill>
                  <a:schemeClr val="dk1"/>
                </a:solidFill>
                <a:latin typeface="Arial"/>
                <a:ea typeface="Arial"/>
                <a:cs typeface="Arial"/>
                <a:sym typeface="Arial"/>
              </a:rPr>
              <a:t>Why is the market supply curve positively sloped?</a:t>
            </a:r>
          </a:p>
        </p:txBody>
      </p:sp>
      <p:sp>
        <p:nvSpPr>
          <p:cNvPr id="397" name="Shape 397"/>
          <p:cNvSpPr txBox="1"/>
          <p:nvPr/>
        </p:nvSpPr>
        <p:spPr>
          <a:xfrm>
            <a:off x="762000" y="3135311"/>
            <a:ext cx="7619999" cy="3311524"/>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Between 2001 and 2006, the price of copper increased from $1,300 to $7,000 per ton, and the industry moved upward along the long-run supply curve as high-cost mines started or resumed production.</a:t>
            </a:r>
          </a:p>
          <a:p>
            <a:pPr indent="0" lvl="0" marL="0" marR="0" rtl="0" algn="l">
              <a:lnSpc>
                <a:spcPct val="110000"/>
              </a:lnSpc>
              <a:spcBef>
                <a:spcPts val="0"/>
              </a:spcBef>
              <a:spcAft>
                <a:spcPts val="0"/>
              </a:spcAft>
              <a:buClr>
                <a:srgbClr val="F15B47"/>
              </a:buClr>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A recent geological survey of Afghanistan found a significant deposit of copper at Aynak, just south of Kabul beneath an old al-Qaeda training camp.  </a:t>
            </a:r>
          </a:p>
          <a:p>
            <a:pPr indent="0" lvl="0" marL="0" marR="0" rtl="0" algn="l">
              <a:lnSpc>
                <a:spcPct val="110000"/>
              </a:lnSpc>
              <a:spcBef>
                <a:spcPts val="0"/>
              </a:spcBef>
              <a:spcAft>
                <a:spcPts val="0"/>
              </a:spcAft>
              <a:buClr>
                <a:srgbClr val="F15B47"/>
              </a:buClr>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With a copper price of $7,000, it would be profitable to spend the $1 billion necessary to develop the site.  </a:t>
            </a:r>
          </a:p>
          <a:p>
            <a:pPr indent="0" lvl="0" marL="0" marR="0" rtl="0" algn="l">
              <a:lnSpc>
                <a:spcPct val="110000"/>
              </a:lnSpc>
              <a:spcBef>
                <a:spcPts val="0"/>
              </a:spcBef>
              <a:spcAft>
                <a:spcPts val="0"/>
              </a:spcAft>
              <a:buClr>
                <a:srgbClr val="F15B47"/>
              </a:buClr>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But if the price of copper were to fall back to the level observed in 2001, the Aynak mine would be a losing proposition.</a:t>
            </a:r>
          </a:p>
        </p:txBody>
      </p:sp>
      <p:grpSp>
        <p:nvGrpSpPr>
          <p:cNvPr id="398" name="Shape 398"/>
          <p:cNvGrpSpPr/>
          <p:nvPr/>
        </p:nvGrpSpPr>
        <p:grpSpPr>
          <a:xfrm>
            <a:off x="4038600" y="304800"/>
            <a:ext cx="3005137" cy="366711"/>
            <a:chOff x="2568575" y="-185736"/>
            <a:chExt cx="3005137" cy="366711"/>
          </a:xfrm>
        </p:grpSpPr>
        <p:sp>
          <p:nvSpPr>
            <p:cNvPr id="399" name="Shape 399"/>
            <p:cNvSpPr/>
            <p:nvPr/>
          </p:nvSpPr>
          <p:spPr>
            <a:xfrm>
              <a:off x="2568575" y="-182561"/>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200" u="none" cap="none" strike="noStrike">
                <a:solidFill>
                  <a:srgbClr val="F15B47"/>
                </a:solidFill>
                <a:latin typeface="Arial"/>
                <a:ea typeface="Arial"/>
                <a:cs typeface="Arial"/>
                <a:sym typeface="Arial"/>
              </a:endParaRPr>
            </a:p>
          </p:txBody>
        </p:sp>
        <p:sp>
          <p:nvSpPr>
            <p:cNvPr id="400" name="Shape 400"/>
            <p:cNvSpPr txBox="1"/>
            <p:nvPr/>
          </p:nvSpPr>
          <p:spPr>
            <a:xfrm>
              <a:off x="2743200" y="-182561"/>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401" name="Shape 401"/>
            <p:cNvSpPr/>
            <p:nvPr/>
          </p:nvSpPr>
          <p:spPr>
            <a:xfrm>
              <a:off x="5126037" y="-185736"/>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200" u="none" cap="none" strike="noStrike">
                <a:solidFill>
                  <a:srgbClr val="F15B47"/>
                </a:solidFill>
                <a:latin typeface="Arial"/>
                <a:ea typeface="Arial"/>
                <a:cs typeface="Arial"/>
                <a:sym typeface="Arial"/>
              </a:endParaRPr>
            </a:p>
          </p:txBody>
        </p:sp>
        <p:sp>
          <p:nvSpPr>
            <p:cNvPr id="402" name="Shape 402"/>
            <p:cNvSpPr/>
            <p:nvPr/>
          </p:nvSpPr>
          <p:spPr>
            <a:xfrm>
              <a:off x="5192712" y="-185736"/>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4</a:t>
              </a:r>
            </a:p>
          </p:txBody>
        </p:sp>
      </p:gr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06" name="Shape 406"/>
        <p:cNvGrpSpPr/>
        <p:nvPr/>
      </p:nvGrpSpPr>
      <p:grpSpPr>
        <a:xfrm>
          <a:off x="0" y="0"/>
          <a:ext cx="0" cy="0"/>
          <a:chOff x="0" y="0"/>
          <a:chExt cx="0" cy="0"/>
        </a:xfrm>
      </p:grpSpPr>
      <p:pic>
        <p:nvPicPr>
          <p:cNvPr id="407" name="Shape 407"/>
          <p:cNvPicPr preferRelativeResize="0"/>
          <p:nvPr/>
        </p:nvPicPr>
        <p:blipFill rotWithShape="1">
          <a:blip r:embed="rId3">
            <a:alphaModFix/>
          </a:blip>
          <a:srcRect b="0" l="0" r="0" t="0"/>
          <a:stretch/>
        </p:blipFill>
        <p:spPr>
          <a:xfrm>
            <a:off x="638175" y="2933700"/>
            <a:ext cx="8467725" cy="3619500"/>
          </a:xfrm>
          <a:prstGeom prst="rect">
            <a:avLst/>
          </a:prstGeom>
          <a:noFill/>
          <a:ln>
            <a:noFill/>
          </a:ln>
        </p:spPr>
      </p:pic>
      <p:sp>
        <p:nvSpPr>
          <p:cNvPr id="408" name="Shape 408"/>
          <p:cNvSpPr txBox="1"/>
          <p:nvPr/>
        </p:nvSpPr>
        <p:spPr>
          <a:xfrm>
            <a:off x="914400" y="1066800"/>
            <a:ext cx="7924799"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The Short-Run Response to an Increase in Demand</a:t>
            </a:r>
          </a:p>
        </p:txBody>
      </p:sp>
      <p:sp>
        <p:nvSpPr>
          <p:cNvPr id="409" name="Shape 409"/>
          <p:cNvSpPr txBox="1"/>
          <p:nvPr/>
        </p:nvSpPr>
        <p:spPr>
          <a:xfrm>
            <a:off x="914400" y="1476375"/>
            <a:ext cx="6248399" cy="5810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 FIGURE 6.8</a:t>
            </a:r>
          </a:p>
          <a:p>
            <a:pPr indent="0" lvl="0" marL="0" marR="0" rtl="0" algn="l">
              <a:lnSpc>
                <a:spcPct val="100000"/>
              </a:lnSpc>
              <a:spcBef>
                <a:spcPts val="0"/>
              </a:spcBef>
              <a:spcAft>
                <a:spcPts val="0"/>
              </a:spcAft>
              <a:buClr>
                <a:schemeClr val="lt2"/>
              </a:buClr>
              <a:buSzPct val="25000"/>
              <a:buFont typeface="Arial"/>
              <a:buNone/>
            </a:pPr>
            <a:r>
              <a:rPr b="1" i="0" lang="en-US" sz="1600" u="none" cap="none" strike="noStrike">
                <a:solidFill>
                  <a:schemeClr val="lt2"/>
                </a:solidFill>
                <a:latin typeface="Arial"/>
                <a:ea typeface="Arial"/>
                <a:cs typeface="Arial"/>
                <a:sym typeface="Arial"/>
              </a:rPr>
              <a:t>Short-Run Effects of an Increase in Demand</a:t>
            </a:r>
          </a:p>
        </p:txBody>
      </p:sp>
      <p:pic>
        <p:nvPicPr>
          <p:cNvPr id="410" name="Shape 410"/>
          <p:cNvPicPr preferRelativeResize="0"/>
          <p:nvPr/>
        </p:nvPicPr>
        <p:blipFill rotWithShape="1">
          <a:blip r:embed="rId4">
            <a:alphaModFix/>
          </a:blip>
          <a:srcRect b="0" l="0" r="0" t="0"/>
          <a:stretch/>
        </p:blipFill>
        <p:spPr>
          <a:xfrm>
            <a:off x="638175" y="2933700"/>
            <a:ext cx="8467725" cy="3619500"/>
          </a:xfrm>
          <a:prstGeom prst="rect">
            <a:avLst/>
          </a:prstGeom>
          <a:noFill/>
          <a:ln>
            <a:noFill/>
          </a:ln>
        </p:spPr>
      </p:pic>
      <p:pic>
        <p:nvPicPr>
          <p:cNvPr id="411" name="Shape 411"/>
          <p:cNvPicPr preferRelativeResize="0"/>
          <p:nvPr/>
        </p:nvPicPr>
        <p:blipFill rotWithShape="1">
          <a:blip r:embed="rId5">
            <a:alphaModFix/>
          </a:blip>
          <a:srcRect b="0" l="0" r="0" t="0"/>
          <a:stretch/>
        </p:blipFill>
        <p:spPr>
          <a:xfrm>
            <a:off x="638175" y="2933700"/>
            <a:ext cx="8467725" cy="3619500"/>
          </a:xfrm>
          <a:prstGeom prst="rect">
            <a:avLst/>
          </a:prstGeom>
          <a:noFill/>
          <a:ln>
            <a:noFill/>
          </a:ln>
        </p:spPr>
      </p:pic>
      <p:pic>
        <p:nvPicPr>
          <p:cNvPr id="412" name="Shape 412"/>
          <p:cNvPicPr preferRelativeResize="0"/>
          <p:nvPr/>
        </p:nvPicPr>
        <p:blipFill rotWithShape="1">
          <a:blip r:embed="rId6">
            <a:alphaModFix/>
          </a:blip>
          <a:srcRect b="0" l="0" r="0" t="0"/>
          <a:stretch/>
        </p:blipFill>
        <p:spPr>
          <a:xfrm>
            <a:off x="638175" y="2933700"/>
            <a:ext cx="8467725" cy="3619500"/>
          </a:xfrm>
          <a:prstGeom prst="rect">
            <a:avLst/>
          </a:prstGeom>
          <a:noFill/>
          <a:ln>
            <a:noFill/>
          </a:ln>
        </p:spPr>
      </p:pic>
      <p:pic>
        <p:nvPicPr>
          <p:cNvPr id="413" name="Shape 413"/>
          <p:cNvPicPr preferRelativeResize="0"/>
          <p:nvPr/>
        </p:nvPicPr>
        <p:blipFill rotWithShape="1">
          <a:blip r:embed="rId7">
            <a:alphaModFix/>
          </a:blip>
          <a:srcRect b="0" l="0" r="0" t="0"/>
          <a:stretch/>
        </p:blipFill>
        <p:spPr>
          <a:xfrm>
            <a:off x="638175" y="2933700"/>
            <a:ext cx="8467725" cy="3619500"/>
          </a:xfrm>
          <a:prstGeom prst="rect">
            <a:avLst/>
          </a:prstGeom>
          <a:noFill/>
          <a:ln>
            <a:noFill/>
          </a:ln>
        </p:spPr>
      </p:pic>
      <p:pic>
        <p:nvPicPr>
          <p:cNvPr id="414" name="Shape 414"/>
          <p:cNvPicPr preferRelativeResize="0"/>
          <p:nvPr/>
        </p:nvPicPr>
        <p:blipFill rotWithShape="1">
          <a:blip r:embed="rId8">
            <a:alphaModFix/>
          </a:blip>
          <a:srcRect b="0" l="0" r="0" t="0"/>
          <a:stretch/>
        </p:blipFill>
        <p:spPr>
          <a:xfrm>
            <a:off x="638175" y="2933700"/>
            <a:ext cx="8467725" cy="3619500"/>
          </a:xfrm>
          <a:prstGeom prst="rect">
            <a:avLst/>
          </a:prstGeom>
          <a:noFill/>
          <a:ln>
            <a:noFill/>
          </a:ln>
        </p:spPr>
      </p:pic>
      <p:pic>
        <p:nvPicPr>
          <p:cNvPr id="415" name="Shape 415"/>
          <p:cNvPicPr preferRelativeResize="0"/>
          <p:nvPr/>
        </p:nvPicPr>
        <p:blipFill rotWithShape="1">
          <a:blip r:embed="rId9">
            <a:alphaModFix/>
          </a:blip>
          <a:srcRect b="0" l="0" r="0" t="0"/>
          <a:stretch/>
        </p:blipFill>
        <p:spPr>
          <a:xfrm>
            <a:off x="638175" y="2933700"/>
            <a:ext cx="8467725" cy="3619500"/>
          </a:xfrm>
          <a:prstGeom prst="rect">
            <a:avLst/>
          </a:prstGeom>
          <a:noFill/>
          <a:ln>
            <a:noFill/>
          </a:ln>
        </p:spPr>
      </p:pic>
      <p:pic>
        <p:nvPicPr>
          <p:cNvPr id="416" name="Shape 416"/>
          <p:cNvPicPr preferRelativeResize="0"/>
          <p:nvPr/>
        </p:nvPicPr>
        <p:blipFill rotWithShape="1">
          <a:blip r:embed="rId10">
            <a:alphaModFix/>
          </a:blip>
          <a:srcRect b="0" l="0" r="0" t="0"/>
          <a:stretch/>
        </p:blipFill>
        <p:spPr>
          <a:xfrm>
            <a:off x="638175" y="2933700"/>
            <a:ext cx="8467725" cy="3619500"/>
          </a:xfrm>
          <a:prstGeom prst="rect">
            <a:avLst/>
          </a:prstGeom>
          <a:noFill/>
          <a:ln>
            <a:noFill/>
          </a:ln>
        </p:spPr>
      </p:pic>
      <p:pic>
        <p:nvPicPr>
          <p:cNvPr id="417" name="Shape 417"/>
          <p:cNvPicPr preferRelativeResize="0"/>
          <p:nvPr/>
        </p:nvPicPr>
        <p:blipFill rotWithShape="1">
          <a:blip r:embed="rId11">
            <a:alphaModFix/>
          </a:blip>
          <a:srcRect b="0" l="0" r="0" t="0"/>
          <a:stretch/>
        </p:blipFill>
        <p:spPr>
          <a:xfrm>
            <a:off x="638175" y="2933700"/>
            <a:ext cx="8467725" cy="3619500"/>
          </a:xfrm>
          <a:prstGeom prst="rect">
            <a:avLst/>
          </a:prstGeom>
          <a:noFill/>
          <a:ln>
            <a:noFill/>
          </a:ln>
        </p:spPr>
      </p:pic>
      <p:sp>
        <p:nvSpPr>
          <p:cNvPr id="418" name="Shape 418"/>
          <p:cNvSpPr txBox="1"/>
          <p:nvPr/>
        </p:nvSpPr>
        <p:spPr>
          <a:xfrm>
            <a:off x="914400" y="1981200"/>
            <a:ext cx="8001000" cy="11557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An increase in demand for shirts increases the market price to $12, causing the typical firm to produce eight shirts instead of six. </a:t>
            </a:r>
          </a:p>
          <a:p>
            <a:pPr indent="0" lvl="0" marL="0" marR="0" rtl="0" algn="l">
              <a:lnSpc>
                <a:spcPct val="100000"/>
              </a:lnSpc>
              <a:spcBef>
                <a:spcPts val="0"/>
              </a:spcBef>
              <a:spcAft>
                <a:spcPts val="0"/>
              </a:spcAft>
              <a:buClr>
                <a:srgbClr val="F15B47"/>
              </a:buClr>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Price exceeds the average total cost at the eight-shirt quantity, so economic profit is positive.  Firms will enter the profitable market.</a:t>
            </a:r>
          </a:p>
        </p:txBody>
      </p:sp>
      <p:sp>
        <p:nvSpPr>
          <p:cNvPr id="419" name="Shape 419"/>
          <p:cNvSpPr txBox="1"/>
          <p:nvPr/>
        </p:nvSpPr>
        <p:spPr>
          <a:xfrm>
            <a:off x="3200400" y="90486"/>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SHORT-RUN AND LONG-RUN EFFECTS</a:t>
            </a:r>
            <a:br>
              <a:rPr b="0" i="0" lang="en-US" sz="2000" u="none" cap="none" strike="noStrike">
                <a:solidFill>
                  <a:srgbClr val="FF0000"/>
                </a:solidFill>
                <a:latin typeface="Arial"/>
                <a:ea typeface="Arial"/>
                <a:cs typeface="Arial"/>
                <a:sym typeface="Arial"/>
              </a:rPr>
            </a:br>
            <a:r>
              <a:rPr b="0" i="0" lang="en-US" sz="2000" u="none" cap="none" strike="noStrike">
                <a:solidFill>
                  <a:srgbClr val="FF0000"/>
                </a:solidFill>
                <a:latin typeface="Arial"/>
                <a:ea typeface="Arial"/>
                <a:cs typeface="Arial"/>
                <a:sym typeface="Arial"/>
              </a:rPr>
              <a:t>OF CHANGES IN DEMAND</a:t>
            </a:r>
          </a:p>
        </p:txBody>
      </p:sp>
      <p:sp>
        <p:nvSpPr>
          <p:cNvPr id="420" name="Shape 420"/>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6.6</a:t>
            </a:r>
          </a:p>
        </p:txBody>
      </p:sp>
      <p:cxnSp>
        <p:nvCxnSpPr>
          <p:cNvPr id="421" name="Shape 421"/>
          <p:cNvCxnSpPr/>
          <p:nvPr/>
        </p:nvCxnSpPr>
        <p:spPr>
          <a:xfrm>
            <a:off x="31242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25" name="Shape 425"/>
        <p:cNvGrpSpPr/>
        <p:nvPr/>
      </p:nvGrpSpPr>
      <p:grpSpPr>
        <a:xfrm>
          <a:off x="0" y="0"/>
          <a:ext cx="0" cy="0"/>
          <a:chOff x="0" y="0"/>
          <a:chExt cx="0" cy="0"/>
        </a:xfrm>
      </p:grpSpPr>
      <p:pic>
        <p:nvPicPr>
          <p:cNvPr id="426" name="Shape 426"/>
          <p:cNvPicPr preferRelativeResize="0"/>
          <p:nvPr/>
        </p:nvPicPr>
        <p:blipFill rotWithShape="1">
          <a:blip r:embed="rId3">
            <a:alphaModFix/>
          </a:blip>
          <a:srcRect b="0" l="0" r="0" t="0"/>
          <a:stretch/>
        </p:blipFill>
        <p:spPr>
          <a:xfrm>
            <a:off x="3952875" y="1638300"/>
            <a:ext cx="5038724" cy="3971924"/>
          </a:xfrm>
          <a:prstGeom prst="rect">
            <a:avLst/>
          </a:prstGeom>
          <a:noFill/>
          <a:ln>
            <a:noFill/>
          </a:ln>
        </p:spPr>
      </p:pic>
      <p:pic>
        <p:nvPicPr>
          <p:cNvPr id="427" name="Shape 427"/>
          <p:cNvPicPr preferRelativeResize="0"/>
          <p:nvPr/>
        </p:nvPicPr>
        <p:blipFill rotWithShape="1">
          <a:blip r:embed="rId4">
            <a:alphaModFix/>
          </a:blip>
          <a:srcRect b="0" l="0" r="0" t="0"/>
          <a:stretch/>
        </p:blipFill>
        <p:spPr>
          <a:xfrm>
            <a:off x="3952875" y="1638300"/>
            <a:ext cx="5038724" cy="3971924"/>
          </a:xfrm>
          <a:prstGeom prst="rect">
            <a:avLst/>
          </a:prstGeom>
          <a:noFill/>
          <a:ln>
            <a:noFill/>
          </a:ln>
        </p:spPr>
      </p:pic>
      <p:sp>
        <p:nvSpPr>
          <p:cNvPr id="428" name="Shape 428"/>
          <p:cNvSpPr txBox="1"/>
          <p:nvPr/>
        </p:nvSpPr>
        <p:spPr>
          <a:xfrm>
            <a:off x="914400" y="1143000"/>
            <a:ext cx="7619999"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The Long-Run Response to an Increase in Demand</a:t>
            </a:r>
          </a:p>
        </p:txBody>
      </p:sp>
      <p:sp>
        <p:nvSpPr>
          <p:cNvPr id="429" name="Shape 429"/>
          <p:cNvSpPr txBox="1"/>
          <p:nvPr/>
        </p:nvSpPr>
        <p:spPr>
          <a:xfrm>
            <a:off x="381000" y="1612900"/>
            <a:ext cx="3505200" cy="8254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 FIGURE 6.9</a:t>
            </a:r>
          </a:p>
          <a:p>
            <a:pPr indent="0" lvl="0" marL="0" marR="0" rtl="0" algn="l">
              <a:lnSpc>
                <a:spcPct val="100000"/>
              </a:lnSpc>
              <a:spcBef>
                <a:spcPts val="0"/>
              </a:spcBef>
              <a:spcAft>
                <a:spcPts val="0"/>
              </a:spcAft>
              <a:buClr>
                <a:schemeClr val="lt2"/>
              </a:buClr>
              <a:buSzPct val="25000"/>
              <a:buFont typeface="Arial"/>
              <a:buNone/>
            </a:pPr>
            <a:r>
              <a:rPr b="1" i="0" lang="en-US" sz="1600" u="none" cap="none" strike="noStrike">
                <a:solidFill>
                  <a:schemeClr val="lt2"/>
                </a:solidFill>
                <a:latin typeface="Arial"/>
                <a:ea typeface="Arial"/>
                <a:cs typeface="Arial"/>
                <a:sym typeface="Arial"/>
              </a:rPr>
              <a:t>Short-Run and Long-Run Effects of an Increase in Demand</a:t>
            </a:r>
          </a:p>
        </p:txBody>
      </p:sp>
      <p:pic>
        <p:nvPicPr>
          <p:cNvPr id="430" name="Shape 430"/>
          <p:cNvPicPr preferRelativeResize="0"/>
          <p:nvPr/>
        </p:nvPicPr>
        <p:blipFill rotWithShape="1">
          <a:blip r:embed="rId5">
            <a:alphaModFix/>
          </a:blip>
          <a:srcRect b="0" l="0" r="0" t="0"/>
          <a:stretch/>
        </p:blipFill>
        <p:spPr>
          <a:xfrm>
            <a:off x="3952875" y="1638300"/>
            <a:ext cx="5038724" cy="3971924"/>
          </a:xfrm>
          <a:prstGeom prst="rect">
            <a:avLst/>
          </a:prstGeom>
          <a:noFill/>
          <a:ln>
            <a:noFill/>
          </a:ln>
        </p:spPr>
      </p:pic>
      <p:pic>
        <p:nvPicPr>
          <p:cNvPr id="431" name="Shape 431"/>
          <p:cNvPicPr preferRelativeResize="0"/>
          <p:nvPr/>
        </p:nvPicPr>
        <p:blipFill rotWithShape="1">
          <a:blip r:embed="rId6">
            <a:alphaModFix/>
          </a:blip>
          <a:srcRect b="0" l="0" r="0" t="0"/>
          <a:stretch/>
        </p:blipFill>
        <p:spPr>
          <a:xfrm>
            <a:off x="3952875" y="1638300"/>
            <a:ext cx="5038724" cy="3971924"/>
          </a:xfrm>
          <a:prstGeom prst="rect">
            <a:avLst/>
          </a:prstGeom>
          <a:noFill/>
          <a:ln>
            <a:noFill/>
          </a:ln>
        </p:spPr>
      </p:pic>
      <p:pic>
        <p:nvPicPr>
          <p:cNvPr id="432" name="Shape 432"/>
          <p:cNvPicPr preferRelativeResize="0"/>
          <p:nvPr/>
        </p:nvPicPr>
        <p:blipFill rotWithShape="1">
          <a:blip r:embed="rId7">
            <a:alphaModFix/>
          </a:blip>
          <a:srcRect b="0" l="0" r="0" t="0"/>
          <a:stretch/>
        </p:blipFill>
        <p:spPr>
          <a:xfrm>
            <a:off x="3952875" y="1638300"/>
            <a:ext cx="5038724" cy="3971924"/>
          </a:xfrm>
          <a:prstGeom prst="rect">
            <a:avLst/>
          </a:prstGeom>
          <a:noFill/>
          <a:ln>
            <a:noFill/>
          </a:ln>
        </p:spPr>
      </p:pic>
      <p:pic>
        <p:nvPicPr>
          <p:cNvPr id="433" name="Shape 433"/>
          <p:cNvPicPr preferRelativeResize="0"/>
          <p:nvPr/>
        </p:nvPicPr>
        <p:blipFill rotWithShape="1">
          <a:blip r:embed="rId8">
            <a:alphaModFix/>
          </a:blip>
          <a:srcRect b="0" l="0" r="0" t="0"/>
          <a:stretch/>
        </p:blipFill>
        <p:spPr>
          <a:xfrm>
            <a:off x="3952875" y="1638300"/>
            <a:ext cx="5038724" cy="3971924"/>
          </a:xfrm>
          <a:prstGeom prst="rect">
            <a:avLst/>
          </a:prstGeom>
          <a:noFill/>
          <a:ln>
            <a:noFill/>
          </a:ln>
        </p:spPr>
      </p:pic>
      <p:pic>
        <p:nvPicPr>
          <p:cNvPr id="434" name="Shape 434"/>
          <p:cNvPicPr preferRelativeResize="0"/>
          <p:nvPr/>
        </p:nvPicPr>
        <p:blipFill rotWithShape="1">
          <a:blip r:embed="rId9">
            <a:alphaModFix/>
          </a:blip>
          <a:srcRect b="0" l="0" r="0" t="0"/>
          <a:stretch/>
        </p:blipFill>
        <p:spPr>
          <a:xfrm>
            <a:off x="3952875" y="1638300"/>
            <a:ext cx="5038724" cy="3971924"/>
          </a:xfrm>
          <a:prstGeom prst="rect">
            <a:avLst/>
          </a:prstGeom>
          <a:noFill/>
          <a:ln>
            <a:noFill/>
          </a:ln>
        </p:spPr>
      </p:pic>
      <p:pic>
        <p:nvPicPr>
          <p:cNvPr id="435" name="Shape 435"/>
          <p:cNvPicPr preferRelativeResize="0"/>
          <p:nvPr/>
        </p:nvPicPr>
        <p:blipFill rotWithShape="1">
          <a:blip r:embed="rId10">
            <a:alphaModFix/>
          </a:blip>
          <a:srcRect b="0" l="0" r="0" t="0"/>
          <a:stretch/>
        </p:blipFill>
        <p:spPr>
          <a:xfrm>
            <a:off x="3952875" y="1638300"/>
            <a:ext cx="5038724" cy="3971924"/>
          </a:xfrm>
          <a:prstGeom prst="rect">
            <a:avLst/>
          </a:prstGeom>
          <a:noFill/>
          <a:ln>
            <a:noFill/>
          </a:ln>
        </p:spPr>
      </p:pic>
      <p:sp>
        <p:nvSpPr>
          <p:cNvPr id="436" name="Shape 436"/>
          <p:cNvSpPr txBox="1"/>
          <p:nvPr/>
        </p:nvSpPr>
        <p:spPr>
          <a:xfrm>
            <a:off x="381000" y="2514600"/>
            <a:ext cx="3429000" cy="37084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short-run supply curve is steeper than the long-run supply curve because of diminishing returns in the short run. </a:t>
            </a:r>
          </a:p>
          <a:p>
            <a:pPr indent="0" lvl="0" marL="0" marR="0" rtl="0" algn="l">
              <a:lnSpc>
                <a:spcPct val="100000"/>
              </a:lnSpc>
              <a:spcBef>
                <a:spcPts val="0"/>
              </a:spcBef>
              <a:spcAft>
                <a:spcPts val="0"/>
              </a:spcAft>
              <a:buClr>
                <a:srgbClr val="F15B47"/>
              </a:buClr>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In the short run, an increase in demand increases the price from $7 (point </a:t>
            </a:r>
            <a:r>
              <a:rPr b="0" i="1" lang="en-US" sz="1400" u="none" cap="none" strike="noStrike">
                <a:solidFill>
                  <a:schemeClr val="dk1"/>
                </a:solidFill>
                <a:latin typeface="Arial"/>
                <a:ea typeface="Arial"/>
                <a:cs typeface="Arial"/>
                <a:sym typeface="Arial"/>
              </a:rPr>
              <a:t>a</a:t>
            </a:r>
            <a:r>
              <a:rPr b="0" i="0" lang="en-US" sz="1400" u="none" cap="none" strike="noStrike">
                <a:solidFill>
                  <a:schemeClr val="dk1"/>
                </a:solidFill>
                <a:latin typeface="Arial"/>
                <a:ea typeface="Arial"/>
                <a:cs typeface="Arial"/>
                <a:sym typeface="Arial"/>
              </a:rPr>
              <a:t>) to $12 (point </a:t>
            </a:r>
            <a:r>
              <a:rPr b="0" i="1" lang="en-US" sz="1400" u="none" cap="none" strike="noStrike">
                <a:solidFill>
                  <a:schemeClr val="dk1"/>
                </a:solidFill>
                <a:latin typeface="Arial"/>
                <a:ea typeface="Arial"/>
                <a:cs typeface="Arial"/>
                <a:sym typeface="Arial"/>
              </a:rPr>
              <a:t>b</a:t>
            </a:r>
            <a:r>
              <a:rPr b="0" i="0" lang="en-US" sz="1400" u="none" cap="none" strike="noStrike">
                <a:solidFill>
                  <a:schemeClr val="dk1"/>
                </a:solidFill>
                <a:latin typeface="Arial"/>
                <a:ea typeface="Arial"/>
                <a:cs typeface="Arial"/>
                <a:sym typeface="Arial"/>
              </a:rPr>
              <a:t>).</a:t>
            </a:r>
          </a:p>
          <a:p>
            <a:pPr indent="0" lvl="0" marL="0" marR="0" rtl="0" algn="l">
              <a:lnSpc>
                <a:spcPct val="100000"/>
              </a:lnSpc>
              <a:spcBef>
                <a:spcPts val="0"/>
              </a:spcBef>
              <a:spcAft>
                <a:spcPts val="0"/>
              </a:spcAft>
              <a:buClr>
                <a:srgbClr val="F15B47"/>
              </a:buClr>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In the long run, firms can enter the industry and build more production facilities, so the price eventually drops to $10 (point </a:t>
            </a:r>
            <a:r>
              <a:rPr b="0" i="1" lang="en-US" sz="1400" u="none" cap="none" strike="noStrike">
                <a:solidFill>
                  <a:schemeClr val="dk1"/>
                </a:solidFill>
                <a:latin typeface="Arial"/>
                <a:ea typeface="Arial"/>
                <a:cs typeface="Arial"/>
                <a:sym typeface="Arial"/>
              </a:rPr>
              <a:t>c</a:t>
            </a:r>
            <a:r>
              <a:rPr b="0" i="0" lang="en-US" sz="1400" u="none" cap="none" strike="noStrike">
                <a:solidFill>
                  <a:schemeClr val="dk1"/>
                </a:solidFill>
                <a:latin typeface="Arial"/>
                <a:ea typeface="Arial"/>
                <a:cs typeface="Arial"/>
                <a:sym typeface="Arial"/>
              </a:rPr>
              <a:t>).</a:t>
            </a:r>
          </a:p>
          <a:p>
            <a:pPr indent="0" lvl="0" marL="0" marR="0" rtl="0" algn="l">
              <a:lnSpc>
                <a:spcPct val="100000"/>
              </a:lnSpc>
              <a:spcBef>
                <a:spcPts val="0"/>
              </a:spcBef>
              <a:spcAft>
                <a:spcPts val="0"/>
              </a:spcAft>
              <a:buClr>
                <a:srgbClr val="F15B47"/>
              </a:buClr>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large upward jump in price after the increase in demand is followed by a downward slide to the new long-run equilibrium price.</a:t>
            </a:r>
          </a:p>
        </p:txBody>
      </p:sp>
      <p:sp>
        <p:nvSpPr>
          <p:cNvPr id="437" name="Shape 437"/>
          <p:cNvSpPr txBox="1"/>
          <p:nvPr/>
        </p:nvSpPr>
        <p:spPr>
          <a:xfrm>
            <a:off x="3200400" y="90486"/>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SHORT-RUN AND LONG-RUN EFFECTS</a:t>
            </a:r>
            <a:br>
              <a:rPr b="0" i="0" lang="en-US" sz="2000" u="none" cap="none" strike="noStrike">
                <a:solidFill>
                  <a:srgbClr val="FF0000"/>
                </a:solidFill>
                <a:latin typeface="Arial"/>
                <a:ea typeface="Arial"/>
                <a:cs typeface="Arial"/>
                <a:sym typeface="Arial"/>
              </a:rPr>
            </a:br>
            <a:r>
              <a:rPr b="0" i="0" lang="en-US" sz="2000" u="none" cap="none" strike="noStrike">
                <a:solidFill>
                  <a:srgbClr val="FF0000"/>
                </a:solidFill>
                <a:latin typeface="Arial"/>
                <a:ea typeface="Arial"/>
                <a:cs typeface="Arial"/>
                <a:sym typeface="Arial"/>
              </a:rPr>
              <a:t>OF CHANGES IN DEMAND (cont’d)</a:t>
            </a:r>
          </a:p>
        </p:txBody>
      </p:sp>
      <p:sp>
        <p:nvSpPr>
          <p:cNvPr id="438" name="Shape 438"/>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6.6</a:t>
            </a:r>
          </a:p>
        </p:txBody>
      </p:sp>
      <p:cxnSp>
        <p:nvCxnSpPr>
          <p:cNvPr id="439" name="Shape 439"/>
          <p:cNvCxnSpPr/>
          <p:nvPr/>
        </p:nvCxnSpPr>
        <p:spPr>
          <a:xfrm>
            <a:off x="31242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43" name="Shape 443"/>
        <p:cNvGrpSpPr/>
        <p:nvPr/>
      </p:nvGrpSpPr>
      <p:grpSpPr>
        <a:xfrm>
          <a:off x="0" y="0"/>
          <a:ext cx="0" cy="0"/>
          <a:chOff x="0" y="0"/>
          <a:chExt cx="0" cy="0"/>
        </a:xfrm>
      </p:grpSpPr>
      <p:sp>
        <p:nvSpPr>
          <p:cNvPr id="444" name="Shape 444"/>
          <p:cNvSpPr txBox="1"/>
          <p:nvPr/>
        </p:nvSpPr>
        <p:spPr>
          <a:xfrm>
            <a:off x="457200" y="2057400"/>
            <a:ext cx="8229600" cy="3579812"/>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Restrictions on residential development make housing suppliers less responsive to changes in demand.  As a result, the housing market is more prone to cycles of rising and falling prices. </a:t>
            </a:r>
          </a:p>
          <a:p>
            <a:pPr indent="0" lvl="0" marL="0" marR="0" rtl="0" algn="l">
              <a:lnSpc>
                <a:spcPct val="110000"/>
              </a:lnSpc>
              <a:spcBef>
                <a:spcPts val="0"/>
              </a:spcBef>
              <a:spcAft>
                <a:spcPts val="0"/>
              </a:spcAft>
              <a:buClr>
                <a:srgbClr val="F15B47"/>
              </a:buClr>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In a market with development controls, an increase in demand causes a large increase in price because the supply side of the market is hobbled in its response. The stricter the controls, the steeper the supply curve, and the larger the short-run increase in price. </a:t>
            </a:r>
          </a:p>
          <a:p>
            <a:pPr indent="0" lvl="0" marL="0" marR="0" rtl="0" algn="l">
              <a:lnSpc>
                <a:spcPct val="110000"/>
              </a:lnSpc>
              <a:spcBef>
                <a:spcPts val="0"/>
              </a:spcBef>
              <a:spcAft>
                <a:spcPts val="0"/>
              </a:spcAft>
              <a:buClr>
                <a:srgbClr val="F15B47"/>
              </a:buClr>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If the restrictions are eventually relaxed to accommodate higher demand, the supply side of the market responds, leading to an increase in quantity and a drop in prices. </a:t>
            </a:r>
          </a:p>
          <a:p>
            <a:pPr indent="0" lvl="0" marL="0" marR="0" rtl="0" algn="l">
              <a:lnSpc>
                <a:spcPct val="110000"/>
              </a:lnSpc>
              <a:spcBef>
                <a:spcPts val="0"/>
              </a:spcBef>
              <a:spcAft>
                <a:spcPts val="0"/>
              </a:spcAft>
              <a:buClr>
                <a:srgbClr val="F15B47"/>
              </a:buClr>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In Britain, development restrictions are more severe than they are in the United States, and this partly explains why Britain has more frequent housing booms and busts.</a:t>
            </a:r>
          </a:p>
        </p:txBody>
      </p:sp>
      <p:sp>
        <p:nvSpPr>
          <p:cNvPr id="445" name="Shape 445"/>
          <p:cNvSpPr txBox="1"/>
          <p:nvPr/>
        </p:nvSpPr>
        <p:spPr>
          <a:xfrm>
            <a:off x="2209800" y="849312"/>
            <a:ext cx="5257799" cy="898524"/>
          </a:xfrm>
          <a:prstGeom prst="rect">
            <a:avLst/>
          </a:prstGeom>
          <a:noFill/>
          <a:ln>
            <a:noFill/>
          </a:ln>
        </p:spPr>
        <p:txBody>
          <a:bodyPr anchorCtr="0" anchor="t" bIns="45700" lIns="91425" rIns="91425" tIns="45700">
            <a:noAutofit/>
          </a:bodyPr>
          <a:lstStyle/>
          <a:p>
            <a:pPr indent="0" lvl="0" marL="0" marR="0" rtl="0" algn="r">
              <a:lnSpc>
                <a:spcPct val="110000"/>
              </a:lnSpc>
              <a:spcBef>
                <a:spcPts val="0"/>
              </a:spcBef>
              <a:spcAft>
                <a:spcPts val="0"/>
              </a:spcAft>
              <a:buClr>
                <a:schemeClr val="lt2"/>
              </a:buClr>
              <a:buSzPct val="25000"/>
              <a:buFont typeface="Arial"/>
              <a:buNone/>
            </a:pPr>
            <a:r>
              <a:rPr b="1" i="0" lang="en-US" sz="1400" u="none" cap="none" strike="noStrike">
                <a:solidFill>
                  <a:schemeClr val="lt2"/>
                </a:solidFill>
                <a:latin typeface="Arial"/>
                <a:ea typeface="Arial"/>
                <a:cs typeface="Arial"/>
                <a:sym typeface="Arial"/>
              </a:rPr>
              <a:t>PLANNING CONTROLS AND HOUSING CYCLES IN BRITAIN</a:t>
            </a:r>
          </a:p>
          <a:p>
            <a:pPr indent="0" lvl="0" marL="0" marR="0" rtl="0" algn="r">
              <a:lnSpc>
                <a:spcPct val="110000"/>
              </a:lnSpc>
              <a:spcBef>
                <a:spcPts val="70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#5:</a:t>
            </a:r>
            <a:r>
              <a:rPr b="1" i="0" lang="en-US" sz="1400" u="none" cap="none" strike="noStrike">
                <a:solidFill>
                  <a:srgbClr val="8DFF66"/>
                </a:solidFill>
                <a:latin typeface="Arial"/>
                <a:ea typeface="Arial"/>
                <a:cs typeface="Arial"/>
                <a:sym typeface="Arial"/>
              </a:rPr>
              <a:t>  </a:t>
            </a:r>
            <a:r>
              <a:rPr b="1" i="0" lang="en-US" sz="1400" u="none" cap="none" strike="noStrike">
                <a:solidFill>
                  <a:schemeClr val="dk1"/>
                </a:solidFill>
                <a:latin typeface="Arial"/>
                <a:ea typeface="Arial"/>
                <a:cs typeface="Arial"/>
                <a:sym typeface="Arial"/>
              </a:rPr>
              <a:t>How do supply restrictions affect the boom-bust housing cycle?</a:t>
            </a:r>
          </a:p>
        </p:txBody>
      </p:sp>
      <p:grpSp>
        <p:nvGrpSpPr>
          <p:cNvPr id="446" name="Shape 446"/>
          <p:cNvGrpSpPr/>
          <p:nvPr/>
        </p:nvGrpSpPr>
        <p:grpSpPr>
          <a:xfrm>
            <a:off x="4419600" y="304800"/>
            <a:ext cx="3005137" cy="366711"/>
            <a:chOff x="2568575" y="-185736"/>
            <a:chExt cx="3005137" cy="366711"/>
          </a:xfrm>
        </p:grpSpPr>
        <p:sp>
          <p:nvSpPr>
            <p:cNvPr id="447" name="Shape 447"/>
            <p:cNvSpPr/>
            <p:nvPr/>
          </p:nvSpPr>
          <p:spPr>
            <a:xfrm>
              <a:off x="2568575" y="-182561"/>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200" u="none" cap="none" strike="noStrike">
                <a:solidFill>
                  <a:srgbClr val="F15B47"/>
                </a:solidFill>
                <a:latin typeface="Arial"/>
                <a:ea typeface="Arial"/>
                <a:cs typeface="Arial"/>
                <a:sym typeface="Arial"/>
              </a:endParaRPr>
            </a:p>
          </p:txBody>
        </p:sp>
        <p:sp>
          <p:nvSpPr>
            <p:cNvPr id="448" name="Shape 448"/>
            <p:cNvSpPr txBox="1"/>
            <p:nvPr/>
          </p:nvSpPr>
          <p:spPr>
            <a:xfrm>
              <a:off x="2743200" y="-182561"/>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449" name="Shape 449"/>
            <p:cNvSpPr/>
            <p:nvPr/>
          </p:nvSpPr>
          <p:spPr>
            <a:xfrm>
              <a:off x="5126037" y="-185736"/>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200" u="none" cap="none" strike="noStrike">
                <a:solidFill>
                  <a:srgbClr val="F15B47"/>
                </a:solidFill>
                <a:latin typeface="Arial"/>
                <a:ea typeface="Arial"/>
                <a:cs typeface="Arial"/>
                <a:sym typeface="Arial"/>
              </a:endParaRPr>
            </a:p>
          </p:txBody>
        </p:sp>
        <p:sp>
          <p:nvSpPr>
            <p:cNvPr id="450" name="Shape 450"/>
            <p:cNvSpPr/>
            <p:nvPr/>
          </p:nvSpPr>
          <p:spPr>
            <a:xfrm>
              <a:off x="5192712" y="-185736"/>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5</a:t>
              </a:r>
            </a:p>
          </p:txBody>
        </p:sp>
      </p:gr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54" name="Shape 454"/>
        <p:cNvGrpSpPr/>
        <p:nvPr/>
      </p:nvGrpSpPr>
      <p:grpSpPr>
        <a:xfrm>
          <a:off x="0" y="0"/>
          <a:ext cx="0" cy="0"/>
          <a:chOff x="0" y="0"/>
          <a:chExt cx="0" cy="0"/>
        </a:xfrm>
      </p:grpSpPr>
      <p:sp>
        <p:nvSpPr>
          <p:cNvPr id="455" name="Shape 455"/>
          <p:cNvSpPr txBox="1"/>
          <p:nvPr/>
        </p:nvSpPr>
        <p:spPr>
          <a:xfrm>
            <a:off x="2490786" y="1828800"/>
            <a:ext cx="4976812" cy="13112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120000"/>
              <a:buFont typeface="Arial"/>
              <a:buChar char="•"/>
            </a:pPr>
            <a:r>
              <a:rPr b="1" i="0" lang="en-US" sz="2000" u="none" cap="none" strike="noStrike">
                <a:solidFill>
                  <a:schemeClr val="dk1"/>
                </a:solidFill>
                <a:latin typeface="Arial"/>
                <a:ea typeface="Arial"/>
                <a:cs typeface="Arial"/>
                <a:sym typeface="Arial"/>
              </a:rPr>
              <a:t>   constant-cost industry</a:t>
            </a:r>
          </a:p>
          <a:p>
            <a:pPr indent="-3175" lvl="1" marL="231775"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An industry in which the average cost</a:t>
            </a:r>
          </a:p>
          <a:p>
            <a:pPr indent="-3175" lvl="1" marL="231775"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of production is constant; the long-run supply curve is horizontal.</a:t>
            </a:r>
          </a:p>
        </p:txBody>
      </p:sp>
      <p:sp>
        <p:nvSpPr>
          <p:cNvPr id="456" name="Shape 456"/>
          <p:cNvSpPr txBox="1"/>
          <p:nvPr/>
        </p:nvSpPr>
        <p:spPr>
          <a:xfrm>
            <a:off x="3200400" y="90486"/>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LONG-RUN SUPPLY FOR A</a:t>
            </a:r>
            <a:br>
              <a:rPr b="0" i="0" lang="en-US" sz="2000" u="none" cap="none" strike="noStrike">
                <a:solidFill>
                  <a:srgbClr val="FF0000"/>
                </a:solidFill>
                <a:latin typeface="Arial"/>
                <a:ea typeface="Arial"/>
                <a:cs typeface="Arial"/>
                <a:sym typeface="Arial"/>
              </a:rPr>
            </a:br>
            <a:r>
              <a:rPr b="0" i="0" lang="en-US" sz="2000" u="none" cap="none" strike="noStrike">
                <a:solidFill>
                  <a:srgbClr val="FF0000"/>
                </a:solidFill>
                <a:latin typeface="Arial"/>
                <a:ea typeface="Arial"/>
                <a:cs typeface="Arial"/>
                <a:sym typeface="Arial"/>
              </a:rPr>
              <a:t>CONSTANT-COST INDUSTRY</a:t>
            </a:r>
          </a:p>
        </p:txBody>
      </p:sp>
      <p:sp>
        <p:nvSpPr>
          <p:cNvPr id="457" name="Shape 457"/>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6.7</a:t>
            </a:r>
          </a:p>
        </p:txBody>
      </p:sp>
      <p:cxnSp>
        <p:nvCxnSpPr>
          <p:cNvPr id="458" name="Shape 458"/>
          <p:cNvCxnSpPr/>
          <p:nvPr/>
        </p:nvCxnSpPr>
        <p:spPr>
          <a:xfrm>
            <a:off x="31242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62" name="Shape 462"/>
        <p:cNvGrpSpPr/>
        <p:nvPr/>
      </p:nvGrpSpPr>
      <p:grpSpPr>
        <a:xfrm>
          <a:off x="0" y="0"/>
          <a:ext cx="0" cy="0"/>
          <a:chOff x="0" y="0"/>
          <a:chExt cx="0" cy="0"/>
        </a:xfrm>
      </p:grpSpPr>
      <p:sp>
        <p:nvSpPr>
          <p:cNvPr id="463" name="Shape 463"/>
          <p:cNvSpPr txBox="1"/>
          <p:nvPr/>
        </p:nvSpPr>
        <p:spPr>
          <a:xfrm>
            <a:off x="914400" y="1143000"/>
            <a:ext cx="7924799"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Long-Run Supply Curve for a Constant-Cost Industry</a:t>
            </a:r>
          </a:p>
        </p:txBody>
      </p:sp>
      <p:sp>
        <p:nvSpPr>
          <p:cNvPr id="464" name="Shape 464"/>
          <p:cNvSpPr txBox="1"/>
          <p:nvPr/>
        </p:nvSpPr>
        <p:spPr>
          <a:xfrm>
            <a:off x="457200" y="1708150"/>
            <a:ext cx="2971799" cy="8254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 FIGURE 6.10</a:t>
            </a:r>
          </a:p>
          <a:p>
            <a:pPr indent="0" lvl="0" marL="0" marR="0" rtl="0" algn="l">
              <a:lnSpc>
                <a:spcPct val="100000"/>
              </a:lnSpc>
              <a:spcBef>
                <a:spcPts val="0"/>
              </a:spcBef>
              <a:spcAft>
                <a:spcPts val="0"/>
              </a:spcAft>
              <a:buClr>
                <a:schemeClr val="lt2"/>
              </a:buClr>
              <a:buSzPct val="25000"/>
              <a:buFont typeface="Arial"/>
              <a:buNone/>
            </a:pPr>
            <a:r>
              <a:rPr b="1" i="0" lang="en-US" sz="1600" u="none" cap="none" strike="noStrike">
                <a:solidFill>
                  <a:schemeClr val="lt2"/>
                </a:solidFill>
                <a:latin typeface="Arial"/>
                <a:ea typeface="Arial"/>
                <a:cs typeface="Arial"/>
                <a:sym typeface="Arial"/>
              </a:rPr>
              <a:t>Long-Run Supply Curve for a Constant-Cost Industry</a:t>
            </a:r>
          </a:p>
        </p:txBody>
      </p:sp>
      <p:pic>
        <p:nvPicPr>
          <p:cNvPr id="465" name="Shape 465"/>
          <p:cNvPicPr preferRelativeResize="0"/>
          <p:nvPr/>
        </p:nvPicPr>
        <p:blipFill rotWithShape="1">
          <a:blip r:embed="rId3">
            <a:alphaModFix/>
          </a:blip>
          <a:srcRect b="0" l="0" r="0" t="0"/>
          <a:stretch/>
        </p:blipFill>
        <p:spPr>
          <a:xfrm>
            <a:off x="3352800" y="1733550"/>
            <a:ext cx="5753100" cy="3448050"/>
          </a:xfrm>
          <a:prstGeom prst="rect">
            <a:avLst/>
          </a:prstGeom>
          <a:noFill/>
          <a:ln>
            <a:noFill/>
          </a:ln>
        </p:spPr>
      </p:pic>
      <p:pic>
        <p:nvPicPr>
          <p:cNvPr id="466" name="Shape 466"/>
          <p:cNvPicPr preferRelativeResize="0"/>
          <p:nvPr/>
        </p:nvPicPr>
        <p:blipFill rotWithShape="1">
          <a:blip r:embed="rId4">
            <a:alphaModFix/>
          </a:blip>
          <a:srcRect b="0" l="0" r="0" t="0"/>
          <a:stretch/>
        </p:blipFill>
        <p:spPr>
          <a:xfrm>
            <a:off x="3352800" y="1733550"/>
            <a:ext cx="5753100" cy="3448050"/>
          </a:xfrm>
          <a:prstGeom prst="rect">
            <a:avLst/>
          </a:prstGeom>
          <a:noFill/>
          <a:ln>
            <a:noFill/>
          </a:ln>
        </p:spPr>
      </p:pic>
      <p:pic>
        <p:nvPicPr>
          <p:cNvPr id="467" name="Shape 467"/>
          <p:cNvPicPr preferRelativeResize="0"/>
          <p:nvPr/>
        </p:nvPicPr>
        <p:blipFill rotWithShape="1">
          <a:blip r:embed="rId5">
            <a:alphaModFix/>
          </a:blip>
          <a:srcRect b="0" l="0" r="0" t="0"/>
          <a:stretch/>
        </p:blipFill>
        <p:spPr>
          <a:xfrm>
            <a:off x="3352800" y="1733550"/>
            <a:ext cx="5753100" cy="3448050"/>
          </a:xfrm>
          <a:prstGeom prst="rect">
            <a:avLst/>
          </a:prstGeom>
          <a:noFill/>
          <a:ln>
            <a:noFill/>
          </a:ln>
        </p:spPr>
      </p:pic>
      <p:pic>
        <p:nvPicPr>
          <p:cNvPr id="468" name="Shape 468"/>
          <p:cNvPicPr preferRelativeResize="0"/>
          <p:nvPr/>
        </p:nvPicPr>
        <p:blipFill rotWithShape="1">
          <a:blip r:embed="rId6">
            <a:alphaModFix/>
          </a:blip>
          <a:srcRect b="0" l="0" r="0" t="0"/>
          <a:stretch/>
        </p:blipFill>
        <p:spPr>
          <a:xfrm>
            <a:off x="3352800" y="1733550"/>
            <a:ext cx="5753100" cy="3448050"/>
          </a:xfrm>
          <a:prstGeom prst="rect">
            <a:avLst/>
          </a:prstGeom>
          <a:noFill/>
          <a:ln>
            <a:noFill/>
          </a:ln>
        </p:spPr>
      </p:pic>
      <p:sp>
        <p:nvSpPr>
          <p:cNvPr id="469" name="Shape 469"/>
          <p:cNvSpPr txBox="1"/>
          <p:nvPr/>
        </p:nvSpPr>
        <p:spPr>
          <a:xfrm>
            <a:off x="457200" y="2765425"/>
            <a:ext cx="2819400" cy="28574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In a constant-cost industry, input prices do not change as the industry grows. </a:t>
            </a:r>
          </a:p>
          <a:p>
            <a:pPr indent="0" lvl="0" marL="0" marR="0" rtl="0" algn="l">
              <a:lnSpc>
                <a:spcPct val="100000"/>
              </a:lnSpc>
              <a:spcBef>
                <a:spcPts val="0"/>
              </a:spcBef>
              <a:spcAft>
                <a:spcPts val="0"/>
              </a:spcAft>
              <a:buClr>
                <a:srgbClr val="F15B47"/>
              </a:buClr>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Therefore, the average production cost is constant and the long-run supply curve is horizontal. </a:t>
            </a:r>
          </a:p>
          <a:p>
            <a:pPr indent="0" lvl="0" marL="0" marR="0" rtl="0" algn="l">
              <a:lnSpc>
                <a:spcPct val="100000"/>
              </a:lnSpc>
              <a:spcBef>
                <a:spcPts val="0"/>
              </a:spcBef>
              <a:spcAft>
                <a:spcPts val="0"/>
              </a:spcAft>
              <a:buClr>
                <a:srgbClr val="F15B47"/>
              </a:buClr>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For the candle industry, the cost per candle is constant at $0.05, so the supply curve is horizontal at $0.05 per candle.</a:t>
            </a:r>
          </a:p>
        </p:txBody>
      </p:sp>
      <p:sp>
        <p:nvSpPr>
          <p:cNvPr id="470" name="Shape 470"/>
          <p:cNvSpPr txBox="1"/>
          <p:nvPr/>
        </p:nvSpPr>
        <p:spPr>
          <a:xfrm>
            <a:off x="3200400" y="90486"/>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LONG-RUN SUPPLY FOR A</a:t>
            </a:r>
            <a:br>
              <a:rPr b="0" i="0" lang="en-US" sz="2000" u="none" cap="none" strike="noStrike">
                <a:solidFill>
                  <a:srgbClr val="FF0000"/>
                </a:solidFill>
                <a:latin typeface="Arial"/>
                <a:ea typeface="Arial"/>
                <a:cs typeface="Arial"/>
                <a:sym typeface="Arial"/>
              </a:rPr>
            </a:br>
            <a:r>
              <a:rPr b="0" i="0" lang="en-US" sz="2000" u="none" cap="none" strike="noStrike">
                <a:solidFill>
                  <a:srgbClr val="FF0000"/>
                </a:solidFill>
                <a:latin typeface="Arial"/>
                <a:ea typeface="Arial"/>
                <a:cs typeface="Arial"/>
                <a:sym typeface="Arial"/>
              </a:rPr>
              <a:t>CONSTANT-COST INDUSTRY (cont’d)</a:t>
            </a:r>
          </a:p>
        </p:txBody>
      </p:sp>
      <p:sp>
        <p:nvSpPr>
          <p:cNvPr id="471" name="Shape 471"/>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6.7</a:t>
            </a:r>
          </a:p>
        </p:txBody>
      </p:sp>
      <p:cxnSp>
        <p:nvCxnSpPr>
          <p:cNvPr id="472" name="Shape 472"/>
          <p:cNvCxnSpPr/>
          <p:nvPr/>
        </p:nvCxnSpPr>
        <p:spPr>
          <a:xfrm>
            <a:off x="31242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76" name="Shape 476"/>
        <p:cNvGrpSpPr/>
        <p:nvPr/>
      </p:nvGrpSpPr>
      <p:grpSpPr>
        <a:xfrm>
          <a:off x="0" y="0"/>
          <a:ext cx="0" cy="0"/>
          <a:chOff x="0" y="0"/>
          <a:chExt cx="0" cy="0"/>
        </a:xfrm>
      </p:grpSpPr>
      <p:sp>
        <p:nvSpPr>
          <p:cNvPr id="477" name="Shape 477"/>
          <p:cNvSpPr txBox="1"/>
          <p:nvPr/>
        </p:nvSpPr>
        <p:spPr>
          <a:xfrm>
            <a:off x="914400" y="1143000"/>
            <a:ext cx="7924799"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Hurricane Andrew and the Price of Ice</a:t>
            </a:r>
          </a:p>
        </p:txBody>
      </p:sp>
      <p:sp>
        <p:nvSpPr>
          <p:cNvPr id="478" name="Shape 478"/>
          <p:cNvSpPr txBox="1"/>
          <p:nvPr/>
        </p:nvSpPr>
        <p:spPr>
          <a:xfrm>
            <a:off x="381000" y="1943100"/>
            <a:ext cx="3200399" cy="8254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 FIGURE 6.11</a:t>
            </a:r>
          </a:p>
          <a:p>
            <a:pPr indent="0" lvl="0" marL="0" marR="0" rtl="0" algn="l">
              <a:lnSpc>
                <a:spcPct val="100000"/>
              </a:lnSpc>
              <a:spcBef>
                <a:spcPts val="0"/>
              </a:spcBef>
              <a:spcAft>
                <a:spcPts val="0"/>
              </a:spcAft>
              <a:buClr>
                <a:schemeClr val="lt2"/>
              </a:buClr>
              <a:buSzPct val="25000"/>
              <a:buFont typeface="Arial"/>
              <a:buNone/>
            </a:pPr>
            <a:r>
              <a:rPr b="1" i="0" lang="en-US" sz="1600" u="none" cap="none" strike="noStrike">
                <a:solidFill>
                  <a:schemeClr val="lt2"/>
                </a:solidFill>
                <a:latin typeface="Arial"/>
                <a:ea typeface="Arial"/>
                <a:cs typeface="Arial"/>
                <a:sym typeface="Arial"/>
              </a:rPr>
              <a:t>Hurricane Andrew and the Price of Ice</a:t>
            </a:r>
          </a:p>
        </p:txBody>
      </p:sp>
      <p:pic>
        <p:nvPicPr>
          <p:cNvPr id="479" name="Shape 479"/>
          <p:cNvPicPr preferRelativeResize="0"/>
          <p:nvPr/>
        </p:nvPicPr>
        <p:blipFill rotWithShape="1">
          <a:blip r:embed="rId3">
            <a:alphaModFix/>
          </a:blip>
          <a:srcRect b="0" l="0" r="0" t="0"/>
          <a:stretch/>
        </p:blipFill>
        <p:spPr>
          <a:xfrm>
            <a:off x="3657600" y="1905000"/>
            <a:ext cx="5276849" cy="4067175"/>
          </a:xfrm>
          <a:prstGeom prst="rect">
            <a:avLst/>
          </a:prstGeom>
          <a:noFill/>
          <a:ln>
            <a:noFill/>
          </a:ln>
        </p:spPr>
      </p:pic>
      <p:pic>
        <p:nvPicPr>
          <p:cNvPr id="480" name="Shape 480"/>
          <p:cNvPicPr preferRelativeResize="0"/>
          <p:nvPr/>
        </p:nvPicPr>
        <p:blipFill rotWithShape="1">
          <a:blip r:embed="rId4">
            <a:alphaModFix/>
          </a:blip>
          <a:srcRect b="0" l="0" r="0" t="0"/>
          <a:stretch/>
        </p:blipFill>
        <p:spPr>
          <a:xfrm>
            <a:off x="3657600" y="1905000"/>
            <a:ext cx="5276849" cy="4067175"/>
          </a:xfrm>
          <a:prstGeom prst="rect">
            <a:avLst/>
          </a:prstGeom>
          <a:noFill/>
          <a:ln>
            <a:noFill/>
          </a:ln>
        </p:spPr>
      </p:pic>
      <p:pic>
        <p:nvPicPr>
          <p:cNvPr id="481" name="Shape 481"/>
          <p:cNvPicPr preferRelativeResize="0"/>
          <p:nvPr/>
        </p:nvPicPr>
        <p:blipFill rotWithShape="1">
          <a:blip r:embed="rId5">
            <a:alphaModFix/>
          </a:blip>
          <a:srcRect b="0" l="0" r="0" t="0"/>
          <a:stretch/>
        </p:blipFill>
        <p:spPr>
          <a:xfrm>
            <a:off x="3657600" y="1905000"/>
            <a:ext cx="5276849" cy="4067175"/>
          </a:xfrm>
          <a:prstGeom prst="rect">
            <a:avLst/>
          </a:prstGeom>
          <a:noFill/>
          <a:ln>
            <a:noFill/>
          </a:ln>
        </p:spPr>
      </p:pic>
      <p:pic>
        <p:nvPicPr>
          <p:cNvPr id="482" name="Shape 482"/>
          <p:cNvPicPr preferRelativeResize="0"/>
          <p:nvPr/>
        </p:nvPicPr>
        <p:blipFill rotWithShape="1">
          <a:blip r:embed="rId6">
            <a:alphaModFix/>
          </a:blip>
          <a:srcRect b="0" l="0" r="0" t="0"/>
          <a:stretch/>
        </p:blipFill>
        <p:spPr>
          <a:xfrm>
            <a:off x="3657600" y="1905000"/>
            <a:ext cx="5276849" cy="4067175"/>
          </a:xfrm>
          <a:prstGeom prst="rect">
            <a:avLst/>
          </a:prstGeom>
          <a:noFill/>
          <a:ln>
            <a:noFill/>
          </a:ln>
        </p:spPr>
      </p:pic>
      <p:pic>
        <p:nvPicPr>
          <p:cNvPr id="483" name="Shape 483"/>
          <p:cNvPicPr preferRelativeResize="0"/>
          <p:nvPr/>
        </p:nvPicPr>
        <p:blipFill rotWithShape="1">
          <a:blip r:embed="rId7">
            <a:alphaModFix/>
          </a:blip>
          <a:srcRect b="0" l="0" r="0" t="0"/>
          <a:stretch/>
        </p:blipFill>
        <p:spPr>
          <a:xfrm>
            <a:off x="3657600" y="1905000"/>
            <a:ext cx="5276849" cy="4067175"/>
          </a:xfrm>
          <a:prstGeom prst="rect">
            <a:avLst/>
          </a:prstGeom>
          <a:noFill/>
          <a:ln>
            <a:noFill/>
          </a:ln>
        </p:spPr>
      </p:pic>
      <p:pic>
        <p:nvPicPr>
          <p:cNvPr id="484" name="Shape 484"/>
          <p:cNvPicPr preferRelativeResize="0"/>
          <p:nvPr/>
        </p:nvPicPr>
        <p:blipFill rotWithShape="1">
          <a:blip r:embed="rId8">
            <a:alphaModFix/>
          </a:blip>
          <a:srcRect b="0" l="0" r="0" t="0"/>
          <a:stretch/>
        </p:blipFill>
        <p:spPr>
          <a:xfrm>
            <a:off x="3657600" y="1905000"/>
            <a:ext cx="5276849" cy="4067175"/>
          </a:xfrm>
          <a:prstGeom prst="rect">
            <a:avLst/>
          </a:prstGeom>
          <a:noFill/>
          <a:ln>
            <a:noFill/>
          </a:ln>
        </p:spPr>
      </p:pic>
      <p:sp>
        <p:nvSpPr>
          <p:cNvPr id="485" name="Shape 485"/>
          <p:cNvSpPr txBox="1"/>
          <p:nvPr/>
        </p:nvSpPr>
        <p:spPr>
          <a:xfrm>
            <a:off x="381000" y="2857500"/>
            <a:ext cx="3276600" cy="33147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 hurricane increases the demand for ice, shifting the demand curve to the right. </a:t>
            </a:r>
          </a:p>
          <a:p>
            <a:pPr indent="0" lvl="0" marL="0" marR="0" rtl="0" algn="l">
              <a:lnSpc>
                <a:spcPct val="100000"/>
              </a:lnSpc>
              <a:spcBef>
                <a:spcPts val="0"/>
              </a:spcBef>
              <a:spcAft>
                <a:spcPts val="0"/>
              </a:spcAft>
              <a:buClr>
                <a:srgbClr val="F15B47"/>
              </a:buClr>
              <a:buFont typeface="Arial"/>
              <a:buNone/>
            </a:pPr>
            <a:r>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In the short run, the supply curve is relatively steep, so the price rises by a large amount—from $1 to $5. </a:t>
            </a:r>
          </a:p>
          <a:p>
            <a:pPr indent="0" lvl="0" marL="0" marR="0" rtl="0" algn="l">
              <a:lnSpc>
                <a:spcPct val="100000"/>
              </a:lnSpc>
              <a:spcBef>
                <a:spcPts val="0"/>
              </a:spcBef>
              <a:spcAft>
                <a:spcPts val="0"/>
              </a:spcAft>
              <a:buClr>
                <a:srgbClr val="F15B47"/>
              </a:buClr>
              <a:buFont typeface="Arial"/>
              <a:buNone/>
            </a:pPr>
            <a:r>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In the long run, firms enter the industry, pulling the price back down. </a:t>
            </a:r>
          </a:p>
          <a:p>
            <a:pPr indent="0" lvl="0" marL="0" marR="0" rtl="0" algn="l">
              <a:lnSpc>
                <a:spcPct val="100000"/>
              </a:lnSpc>
              <a:spcBef>
                <a:spcPts val="0"/>
              </a:spcBef>
              <a:spcAft>
                <a:spcPts val="0"/>
              </a:spcAft>
              <a:buClr>
                <a:srgbClr val="F15B47"/>
              </a:buClr>
              <a:buFont typeface="Arial"/>
              <a:buNone/>
            </a:pPr>
            <a:r>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Because ice production is a constant-cost industry, the supply is horizontal, and the large upward jump in price is followed by a downward slide back to the original price.</a:t>
            </a:r>
          </a:p>
        </p:txBody>
      </p:sp>
      <p:sp>
        <p:nvSpPr>
          <p:cNvPr id="486" name="Shape 486"/>
          <p:cNvSpPr txBox="1"/>
          <p:nvPr/>
        </p:nvSpPr>
        <p:spPr>
          <a:xfrm>
            <a:off x="3200400" y="90486"/>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LONG-RUN SUPPLY FOR A</a:t>
            </a:r>
            <a:br>
              <a:rPr b="0" i="0" lang="en-US" sz="2000" u="none" cap="none" strike="noStrike">
                <a:solidFill>
                  <a:srgbClr val="FF0000"/>
                </a:solidFill>
                <a:latin typeface="Arial"/>
                <a:ea typeface="Arial"/>
                <a:cs typeface="Arial"/>
                <a:sym typeface="Arial"/>
              </a:rPr>
            </a:br>
            <a:r>
              <a:rPr b="0" i="0" lang="en-US" sz="2000" u="none" cap="none" strike="noStrike">
                <a:solidFill>
                  <a:srgbClr val="FF0000"/>
                </a:solidFill>
                <a:latin typeface="Arial"/>
                <a:ea typeface="Arial"/>
                <a:cs typeface="Arial"/>
                <a:sym typeface="Arial"/>
              </a:rPr>
              <a:t>CONSTANT-COST INDUSTRY (cont’d)</a:t>
            </a:r>
          </a:p>
        </p:txBody>
      </p:sp>
      <p:sp>
        <p:nvSpPr>
          <p:cNvPr id="487" name="Shape 487"/>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6.7</a:t>
            </a:r>
          </a:p>
        </p:txBody>
      </p:sp>
      <p:cxnSp>
        <p:nvCxnSpPr>
          <p:cNvPr id="488" name="Shape 488"/>
          <p:cNvCxnSpPr/>
          <p:nvPr/>
        </p:nvCxnSpPr>
        <p:spPr>
          <a:xfrm>
            <a:off x="31242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92" name="Shape 492"/>
        <p:cNvGrpSpPr/>
        <p:nvPr/>
      </p:nvGrpSpPr>
      <p:grpSpPr>
        <a:xfrm>
          <a:off x="0" y="0"/>
          <a:ext cx="0" cy="0"/>
          <a:chOff x="0" y="0"/>
          <a:chExt cx="0" cy="0"/>
        </a:xfrm>
      </p:grpSpPr>
      <p:sp>
        <p:nvSpPr>
          <p:cNvPr id="493" name="Shape 493"/>
          <p:cNvSpPr txBox="1"/>
          <p:nvPr/>
        </p:nvSpPr>
        <p:spPr>
          <a:xfrm>
            <a:off x="1143000" y="1600200"/>
            <a:ext cx="3505200" cy="28432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break-even price</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constant-cost industry</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firm-specific demand curve</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increasing-cost industry</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long-run market supply curve</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marginal revenue</a:t>
            </a:r>
          </a:p>
          <a:p>
            <a:pPr indent="0" lvl="0" marL="0" marR="0" rtl="0" algn="l">
              <a:lnSpc>
                <a:spcPct val="100000"/>
              </a:lnSpc>
              <a:spcBef>
                <a:spcPts val="0"/>
              </a:spcBef>
              <a:spcAft>
                <a:spcPts val="0"/>
              </a:spcAft>
              <a:buNone/>
            </a:pPr>
            <a:r>
              <a:t/>
            </a:r>
            <a:endParaRPr b="1" i="0" sz="1800" u="none" cap="none" strike="noStrike">
              <a:solidFill>
                <a:schemeClr val="dk1"/>
              </a:solidFill>
              <a:latin typeface="Arial"/>
              <a:ea typeface="Arial"/>
              <a:cs typeface="Arial"/>
              <a:sym typeface="Arial"/>
            </a:endParaRPr>
          </a:p>
        </p:txBody>
      </p:sp>
      <p:sp>
        <p:nvSpPr>
          <p:cNvPr id="494" name="Shape 494"/>
          <p:cNvSpPr txBox="1"/>
          <p:nvPr/>
        </p:nvSpPr>
        <p:spPr>
          <a:xfrm>
            <a:off x="4648200" y="1600200"/>
            <a:ext cx="4190999" cy="24304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perfectly competitive market</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price taker</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short-run market supply curve</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short-run supply curve</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shut-down price</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sunk cost</a:t>
            </a:r>
          </a:p>
        </p:txBody>
      </p:sp>
      <p:sp>
        <p:nvSpPr>
          <p:cNvPr id="495" name="Shape 495"/>
          <p:cNvSpPr txBox="1"/>
          <p:nvPr/>
        </p:nvSpPr>
        <p:spPr>
          <a:xfrm>
            <a:off x="3124200" y="0"/>
            <a:ext cx="2743199" cy="9144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K E Y   T E R M 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1" name="Shape 91"/>
        <p:cNvGrpSpPr/>
        <p:nvPr/>
      </p:nvGrpSpPr>
      <p:grpSpPr>
        <a:xfrm>
          <a:off x="0" y="0"/>
          <a:ext cx="0" cy="0"/>
          <a:chOff x="0" y="0"/>
          <a:chExt cx="0" cy="0"/>
        </a:xfrm>
      </p:grpSpPr>
      <p:sp>
        <p:nvSpPr>
          <p:cNvPr id="92" name="Shape 92"/>
          <p:cNvSpPr txBox="1"/>
          <p:nvPr/>
        </p:nvSpPr>
        <p:spPr>
          <a:xfrm>
            <a:off x="2514600" y="1600200"/>
            <a:ext cx="4057650" cy="11906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120000"/>
              <a:buFont typeface="Arial"/>
              <a:buChar char="•"/>
            </a:pPr>
            <a:r>
              <a:rPr b="1" i="0" lang="en-US" sz="1800" u="none" cap="none" strike="noStrike">
                <a:solidFill>
                  <a:schemeClr val="dk1"/>
                </a:solidFill>
                <a:latin typeface="Arial"/>
                <a:ea typeface="Arial"/>
                <a:cs typeface="Arial"/>
                <a:sym typeface="Arial"/>
              </a:rPr>
              <a:t>   perfectly competitive market</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A market with many sellers and</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buyers of a homogeneous product</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and no barriers to entry.</a:t>
            </a:r>
          </a:p>
        </p:txBody>
      </p:sp>
      <p:sp>
        <p:nvSpPr>
          <p:cNvPr id="93" name="Shape 93"/>
          <p:cNvSpPr txBox="1"/>
          <p:nvPr/>
        </p:nvSpPr>
        <p:spPr>
          <a:xfrm>
            <a:off x="2514600" y="3228975"/>
            <a:ext cx="4057650" cy="9159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120000"/>
              <a:buFont typeface="Arial"/>
              <a:buChar char="•"/>
            </a:pPr>
            <a:r>
              <a:rPr b="1" i="0" lang="en-US" sz="1800" u="none" cap="none" strike="noStrike">
                <a:solidFill>
                  <a:schemeClr val="dk1"/>
                </a:solidFill>
                <a:latin typeface="Arial"/>
                <a:ea typeface="Arial"/>
                <a:cs typeface="Arial"/>
                <a:sym typeface="Arial"/>
              </a:rPr>
              <a:t>   price taker</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A buyer or seller that takes the market price as given.</a:t>
            </a:r>
          </a:p>
        </p:txBody>
      </p:sp>
      <p:sp>
        <p:nvSpPr>
          <p:cNvPr id="94" name="Shape 94"/>
          <p:cNvSpPr txBox="1"/>
          <p:nvPr/>
        </p:nvSpPr>
        <p:spPr>
          <a:xfrm>
            <a:off x="2514600" y="228600"/>
            <a:ext cx="5333999" cy="1089024"/>
          </a:xfrm>
          <a:prstGeom prst="rect">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800" u="none" cap="none" strike="noStrike">
                <a:solidFill>
                  <a:srgbClr val="FF0000"/>
                </a:solidFill>
                <a:latin typeface="Arial"/>
                <a:ea typeface="Arial"/>
                <a:cs typeface="Arial"/>
                <a:sym typeface="Arial"/>
              </a:rPr>
              <a:t>Perfect Competition</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8" name="Shape 98"/>
        <p:cNvGrpSpPr/>
        <p:nvPr/>
      </p:nvGrpSpPr>
      <p:grpSpPr>
        <a:xfrm>
          <a:off x="0" y="0"/>
          <a:ext cx="0" cy="0"/>
          <a:chOff x="0" y="0"/>
          <a:chExt cx="0" cy="0"/>
        </a:xfrm>
      </p:grpSpPr>
      <p:sp>
        <p:nvSpPr>
          <p:cNvPr id="99" name="Shape 99"/>
          <p:cNvSpPr txBox="1"/>
          <p:nvPr/>
        </p:nvSpPr>
        <p:spPr>
          <a:xfrm>
            <a:off x="1857375" y="1828800"/>
            <a:ext cx="5410200" cy="29797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Here are the five features of a perfectly competitive market:</a:t>
            </a:r>
          </a:p>
          <a:p>
            <a:pPr indent="0" lvl="0" marL="0" marR="0" rtl="0" algn="l">
              <a:lnSpc>
                <a:spcPct val="100000"/>
              </a:lnSpc>
              <a:spcBef>
                <a:spcPts val="0"/>
              </a:spcBef>
              <a:spcAft>
                <a:spcPts val="0"/>
              </a:spcAft>
              <a:buClr>
                <a:srgbClr val="F15B47"/>
              </a:buClr>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1</a:t>
            </a:r>
            <a:r>
              <a:rPr b="0" i="0" lang="en-US" sz="1800" u="none" cap="none" strike="noStrike">
                <a:solidFill>
                  <a:schemeClr val="dk1"/>
                </a:solidFill>
                <a:latin typeface="Arial"/>
                <a:ea typeface="Arial"/>
                <a:cs typeface="Arial"/>
                <a:sym typeface="Arial"/>
              </a:rPr>
              <a:t> 	There are many sellers.</a:t>
            </a:r>
          </a:p>
          <a:p>
            <a:pPr indent="0" lvl="0" marL="0" marR="0" rtl="0" algn="l">
              <a:lnSpc>
                <a:spcPct val="150000"/>
              </a:lnSpc>
              <a:spcBef>
                <a:spcPts val="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2</a:t>
            </a:r>
            <a:r>
              <a:rPr b="0" i="0" lang="en-US" sz="1800" u="none" cap="none" strike="noStrike">
                <a:solidFill>
                  <a:schemeClr val="dk1"/>
                </a:solidFill>
                <a:latin typeface="Arial"/>
                <a:ea typeface="Arial"/>
                <a:cs typeface="Arial"/>
                <a:sym typeface="Arial"/>
              </a:rPr>
              <a:t> 	There are many buyers.</a:t>
            </a:r>
          </a:p>
          <a:p>
            <a:pPr indent="0" lvl="0" marL="0" marR="0" rtl="0" algn="l">
              <a:lnSpc>
                <a:spcPct val="150000"/>
              </a:lnSpc>
              <a:spcBef>
                <a:spcPts val="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3	</a:t>
            </a:r>
            <a:r>
              <a:rPr b="0" i="0" lang="en-US" sz="1800" u="none" cap="none" strike="noStrike">
                <a:solidFill>
                  <a:schemeClr val="dk1"/>
                </a:solidFill>
                <a:latin typeface="Arial"/>
                <a:ea typeface="Arial"/>
                <a:cs typeface="Arial"/>
                <a:sym typeface="Arial"/>
              </a:rPr>
              <a:t>The product is homogeneous.</a:t>
            </a:r>
          </a:p>
          <a:p>
            <a:pPr indent="0" lvl="0" marL="0" marR="0" rtl="0" algn="l">
              <a:lnSpc>
                <a:spcPct val="150000"/>
              </a:lnSpc>
              <a:spcBef>
                <a:spcPts val="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4</a:t>
            </a:r>
            <a:r>
              <a:rPr b="0" i="0" lang="en-US" sz="1800" u="none" cap="none" strike="noStrike">
                <a:solidFill>
                  <a:schemeClr val="dk1"/>
                </a:solidFill>
                <a:latin typeface="Arial"/>
                <a:ea typeface="Arial"/>
                <a:cs typeface="Arial"/>
                <a:sym typeface="Arial"/>
              </a:rPr>
              <a:t> 	There are no barriers to market entry.</a:t>
            </a:r>
          </a:p>
          <a:p>
            <a:pPr indent="0" lvl="0" marL="0" marR="0" rtl="0" algn="l">
              <a:lnSpc>
                <a:spcPct val="150000"/>
              </a:lnSpc>
              <a:spcBef>
                <a:spcPts val="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5</a:t>
            </a:r>
            <a:r>
              <a:rPr b="0" i="0" lang="en-US" sz="1800" u="none" cap="none" strike="noStrike">
                <a:solidFill>
                  <a:schemeClr val="dk1"/>
                </a:solidFill>
                <a:latin typeface="Arial"/>
                <a:ea typeface="Arial"/>
                <a:cs typeface="Arial"/>
                <a:sym typeface="Arial"/>
              </a:rPr>
              <a:t> 	Both buyers and sellers are price takers.</a:t>
            </a:r>
          </a:p>
        </p:txBody>
      </p:sp>
      <p:sp>
        <p:nvSpPr>
          <p:cNvPr id="100" name="Shape 100"/>
          <p:cNvSpPr txBox="1"/>
          <p:nvPr/>
        </p:nvSpPr>
        <p:spPr>
          <a:xfrm>
            <a:off x="2590800" y="228600"/>
            <a:ext cx="5333999" cy="1012825"/>
          </a:xfrm>
          <a:prstGeom prst="rect">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800" u="none" cap="none" strike="noStrike">
                <a:solidFill>
                  <a:srgbClr val="FF0000"/>
                </a:solidFill>
                <a:latin typeface="Arial"/>
                <a:ea typeface="Arial"/>
                <a:cs typeface="Arial"/>
                <a:sym typeface="Arial"/>
              </a:rPr>
              <a:t>Perfect Competition</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4" name="Shape 104"/>
        <p:cNvGrpSpPr/>
        <p:nvPr/>
      </p:nvGrpSpPr>
      <p:grpSpPr>
        <a:xfrm>
          <a:off x="0" y="0"/>
          <a:ext cx="0" cy="0"/>
          <a:chOff x="0" y="0"/>
          <a:chExt cx="0" cy="0"/>
        </a:xfrm>
      </p:grpSpPr>
      <p:sp>
        <p:nvSpPr>
          <p:cNvPr id="105" name="Shape 105"/>
          <p:cNvSpPr txBox="1"/>
          <p:nvPr/>
        </p:nvSpPr>
        <p:spPr>
          <a:xfrm>
            <a:off x="2514600" y="2057400"/>
            <a:ext cx="4724400" cy="16160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120000"/>
              <a:buFont typeface="Arial"/>
              <a:buChar char="•"/>
            </a:pPr>
            <a:r>
              <a:rPr b="1" i="0" lang="en-US" sz="2000" u="none" cap="none" strike="noStrike">
                <a:solidFill>
                  <a:schemeClr val="dk1"/>
                </a:solidFill>
                <a:latin typeface="Arial"/>
                <a:ea typeface="Arial"/>
                <a:cs typeface="Arial"/>
                <a:sym typeface="Arial"/>
              </a:rPr>
              <a:t>   firm-specific demand curve</a:t>
            </a:r>
          </a:p>
          <a:p>
            <a:pPr indent="-3175" lvl="1" marL="231775"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A curve showing the relationship</a:t>
            </a:r>
          </a:p>
          <a:p>
            <a:pPr indent="-3175" lvl="1" marL="231775"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between the price charged by a</a:t>
            </a:r>
          </a:p>
          <a:p>
            <a:pPr indent="-3175" lvl="1" marL="231775"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specific firm and the quantity the firm can sell.</a:t>
            </a:r>
          </a:p>
        </p:txBody>
      </p:sp>
      <p:sp>
        <p:nvSpPr>
          <p:cNvPr id="106" name="Shape 106"/>
          <p:cNvSpPr txBox="1"/>
          <p:nvPr/>
        </p:nvSpPr>
        <p:spPr>
          <a:xfrm>
            <a:off x="3200400" y="0"/>
            <a:ext cx="5638800" cy="86994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PREVIEW OF THE FOUR </a:t>
            </a:r>
            <a:br>
              <a:rPr b="0" i="0" lang="en-US" sz="2000" u="none" cap="none" strike="noStrike">
                <a:solidFill>
                  <a:srgbClr val="FF0000"/>
                </a:solidFill>
                <a:latin typeface="Arial"/>
                <a:ea typeface="Arial"/>
                <a:cs typeface="Arial"/>
                <a:sym typeface="Arial"/>
              </a:rPr>
            </a:br>
            <a:r>
              <a:rPr b="0" i="0" lang="en-US" sz="2000" u="none" cap="none" strike="noStrike">
                <a:solidFill>
                  <a:srgbClr val="FF0000"/>
                </a:solidFill>
                <a:latin typeface="Arial"/>
                <a:ea typeface="Arial"/>
                <a:cs typeface="Arial"/>
                <a:sym typeface="Arial"/>
              </a:rPr>
              <a:t>MARKET STRUCTURES</a:t>
            </a:r>
          </a:p>
        </p:txBody>
      </p:sp>
      <p:sp>
        <p:nvSpPr>
          <p:cNvPr id="107" name="Shape 107"/>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6.1</a:t>
            </a:r>
          </a:p>
        </p:txBody>
      </p:sp>
      <p:cxnSp>
        <p:nvCxnSpPr>
          <p:cNvPr id="108" name="Shape 108"/>
          <p:cNvCxnSpPr/>
          <p:nvPr/>
        </p:nvCxnSpPr>
        <p:spPr>
          <a:xfrm>
            <a:off x="31242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2" name="Shape 112"/>
        <p:cNvGrpSpPr/>
        <p:nvPr/>
      </p:nvGrpSpPr>
      <p:grpSpPr>
        <a:xfrm>
          <a:off x="0" y="0"/>
          <a:ext cx="0" cy="0"/>
          <a:chOff x="0" y="0"/>
          <a:chExt cx="0" cy="0"/>
        </a:xfrm>
      </p:grpSpPr>
      <p:sp>
        <p:nvSpPr>
          <p:cNvPr id="113" name="Shape 113"/>
          <p:cNvSpPr txBox="1"/>
          <p:nvPr/>
        </p:nvSpPr>
        <p:spPr>
          <a:xfrm>
            <a:off x="914400" y="1019175"/>
            <a:ext cx="5257799" cy="5810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 FIGURE 6.1</a:t>
            </a:r>
          </a:p>
          <a:p>
            <a:pPr indent="0" lvl="0" marL="0" marR="0" rtl="0" algn="l">
              <a:lnSpc>
                <a:spcPct val="100000"/>
              </a:lnSpc>
              <a:spcBef>
                <a:spcPts val="0"/>
              </a:spcBef>
              <a:spcAft>
                <a:spcPts val="0"/>
              </a:spcAft>
              <a:buClr>
                <a:schemeClr val="lt2"/>
              </a:buClr>
              <a:buSzPct val="25000"/>
              <a:buFont typeface="Arial"/>
              <a:buNone/>
            </a:pPr>
            <a:r>
              <a:rPr b="1" i="0" lang="en-US" sz="1600" u="none" cap="none" strike="noStrike">
                <a:solidFill>
                  <a:schemeClr val="lt2"/>
                </a:solidFill>
                <a:latin typeface="Arial"/>
                <a:ea typeface="Arial"/>
                <a:cs typeface="Arial"/>
                <a:sym typeface="Arial"/>
              </a:rPr>
              <a:t>Monopoly versus Perfect Competition</a:t>
            </a:r>
          </a:p>
        </p:txBody>
      </p:sp>
      <p:pic>
        <p:nvPicPr>
          <p:cNvPr id="114" name="Shape 114"/>
          <p:cNvPicPr preferRelativeResize="0"/>
          <p:nvPr/>
        </p:nvPicPr>
        <p:blipFill rotWithShape="1">
          <a:blip r:embed="rId3">
            <a:alphaModFix/>
          </a:blip>
          <a:srcRect b="0" l="0" r="0" t="0"/>
          <a:stretch/>
        </p:blipFill>
        <p:spPr>
          <a:xfrm>
            <a:off x="1143000" y="2695575"/>
            <a:ext cx="7029449" cy="3914774"/>
          </a:xfrm>
          <a:prstGeom prst="rect">
            <a:avLst/>
          </a:prstGeom>
          <a:noFill/>
          <a:ln>
            <a:noFill/>
          </a:ln>
        </p:spPr>
      </p:pic>
      <p:pic>
        <p:nvPicPr>
          <p:cNvPr id="115" name="Shape 115"/>
          <p:cNvPicPr preferRelativeResize="0"/>
          <p:nvPr/>
        </p:nvPicPr>
        <p:blipFill rotWithShape="1">
          <a:blip r:embed="rId4">
            <a:alphaModFix/>
          </a:blip>
          <a:srcRect b="0" l="0" r="0" t="0"/>
          <a:stretch/>
        </p:blipFill>
        <p:spPr>
          <a:xfrm>
            <a:off x="1143000" y="2695575"/>
            <a:ext cx="7029449" cy="3914774"/>
          </a:xfrm>
          <a:prstGeom prst="rect">
            <a:avLst/>
          </a:prstGeom>
          <a:noFill/>
          <a:ln>
            <a:noFill/>
          </a:ln>
        </p:spPr>
      </p:pic>
      <p:pic>
        <p:nvPicPr>
          <p:cNvPr id="116" name="Shape 116"/>
          <p:cNvPicPr preferRelativeResize="0"/>
          <p:nvPr/>
        </p:nvPicPr>
        <p:blipFill rotWithShape="1">
          <a:blip r:embed="rId5">
            <a:alphaModFix/>
          </a:blip>
          <a:srcRect b="0" l="0" r="0" t="0"/>
          <a:stretch/>
        </p:blipFill>
        <p:spPr>
          <a:xfrm>
            <a:off x="1143000" y="2695575"/>
            <a:ext cx="7029449" cy="3914774"/>
          </a:xfrm>
          <a:prstGeom prst="rect">
            <a:avLst/>
          </a:prstGeom>
          <a:noFill/>
          <a:ln>
            <a:noFill/>
          </a:ln>
        </p:spPr>
      </p:pic>
      <p:pic>
        <p:nvPicPr>
          <p:cNvPr id="117" name="Shape 117"/>
          <p:cNvPicPr preferRelativeResize="0"/>
          <p:nvPr/>
        </p:nvPicPr>
        <p:blipFill rotWithShape="1">
          <a:blip r:embed="rId6">
            <a:alphaModFix/>
          </a:blip>
          <a:srcRect b="0" l="0" r="0" t="0"/>
          <a:stretch/>
        </p:blipFill>
        <p:spPr>
          <a:xfrm>
            <a:off x="1143000" y="2695575"/>
            <a:ext cx="7029449" cy="3914774"/>
          </a:xfrm>
          <a:prstGeom prst="rect">
            <a:avLst/>
          </a:prstGeom>
          <a:noFill/>
          <a:ln>
            <a:noFill/>
          </a:ln>
        </p:spPr>
      </p:pic>
      <p:pic>
        <p:nvPicPr>
          <p:cNvPr id="118" name="Shape 118"/>
          <p:cNvPicPr preferRelativeResize="0"/>
          <p:nvPr/>
        </p:nvPicPr>
        <p:blipFill rotWithShape="1">
          <a:blip r:embed="rId7">
            <a:alphaModFix/>
          </a:blip>
          <a:srcRect b="0" l="0" r="0" t="0"/>
          <a:stretch/>
        </p:blipFill>
        <p:spPr>
          <a:xfrm>
            <a:off x="1143000" y="2695575"/>
            <a:ext cx="7029449" cy="3914774"/>
          </a:xfrm>
          <a:prstGeom prst="rect">
            <a:avLst/>
          </a:prstGeom>
          <a:noFill/>
          <a:ln>
            <a:noFill/>
          </a:ln>
        </p:spPr>
      </p:pic>
      <p:pic>
        <p:nvPicPr>
          <p:cNvPr id="119" name="Shape 119"/>
          <p:cNvPicPr preferRelativeResize="0"/>
          <p:nvPr/>
        </p:nvPicPr>
        <p:blipFill rotWithShape="1">
          <a:blip r:embed="rId8">
            <a:alphaModFix/>
          </a:blip>
          <a:srcRect b="0" l="0" r="0" t="0"/>
          <a:stretch/>
        </p:blipFill>
        <p:spPr>
          <a:xfrm>
            <a:off x="1143000" y="2695575"/>
            <a:ext cx="7029449" cy="3914774"/>
          </a:xfrm>
          <a:prstGeom prst="rect">
            <a:avLst/>
          </a:prstGeom>
          <a:noFill/>
          <a:ln>
            <a:noFill/>
          </a:ln>
        </p:spPr>
      </p:pic>
      <p:sp>
        <p:nvSpPr>
          <p:cNvPr id="120" name="Shape 120"/>
          <p:cNvSpPr txBox="1"/>
          <p:nvPr/>
        </p:nvSpPr>
        <p:spPr>
          <a:xfrm>
            <a:off x="3200400" y="0"/>
            <a:ext cx="5638800" cy="86994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PREVIEW OF THE FOUR </a:t>
            </a:r>
            <a:br>
              <a:rPr b="0" i="0" lang="en-US" sz="2000" u="none" cap="none" strike="noStrike">
                <a:solidFill>
                  <a:srgbClr val="FF0000"/>
                </a:solidFill>
                <a:latin typeface="Arial"/>
                <a:ea typeface="Arial"/>
                <a:cs typeface="Arial"/>
                <a:sym typeface="Arial"/>
              </a:rPr>
            </a:br>
            <a:r>
              <a:rPr b="0" i="0" lang="en-US" sz="2000" u="none" cap="none" strike="noStrike">
                <a:solidFill>
                  <a:srgbClr val="FF0000"/>
                </a:solidFill>
                <a:latin typeface="Arial"/>
                <a:ea typeface="Arial"/>
                <a:cs typeface="Arial"/>
                <a:sym typeface="Arial"/>
              </a:rPr>
              <a:t>MARKET STRUCTURES (cont’d)</a:t>
            </a:r>
          </a:p>
        </p:txBody>
      </p:sp>
      <p:sp>
        <p:nvSpPr>
          <p:cNvPr id="121" name="Shape 121"/>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6.1</a:t>
            </a:r>
          </a:p>
        </p:txBody>
      </p:sp>
      <p:cxnSp>
        <p:nvCxnSpPr>
          <p:cNvPr id="122" name="Shape 122"/>
          <p:cNvCxnSpPr/>
          <p:nvPr/>
        </p:nvCxnSpPr>
        <p:spPr>
          <a:xfrm>
            <a:off x="31242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123" name="Shape 123"/>
          <p:cNvSpPr txBox="1"/>
          <p:nvPr/>
        </p:nvSpPr>
        <p:spPr>
          <a:xfrm>
            <a:off x="914400" y="1600200"/>
            <a:ext cx="7315200" cy="10794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In Panel A, the demand curve facing a monopolist is the market demand curve.</a:t>
            </a:r>
          </a:p>
          <a:p>
            <a:pPr indent="0" lvl="0" marL="0" marR="0" rtl="0" algn="l">
              <a:lnSpc>
                <a:spcPct val="100000"/>
              </a:lnSpc>
              <a:spcBef>
                <a:spcPts val="0"/>
              </a:spcBef>
              <a:spcAft>
                <a:spcPts val="0"/>
              </a:spcAft>
              <a:buClr>
                <a:srgbClr val="F15B47"/>
              </a:buClr>
              <a:buFont typeface="Arial"/>
              <a:buNone/>
            </a:pPr>
            <a:r>
              <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In Panel B, a perfectly competitive firm takes the market price as given, so the firm-specific demand curve is horizontal.  The firm can sell all it wants at the market price, but would sell nothing if it charged a higher price.</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7" name="Shape 127"/>
        <p:cNvGrpSpPr/>
        <p:nvPr/>
      </p:nvGrpSpPr>
      <p:grpSpPr>
        <a:xfrm>
          <a:off x="0" y="0"/>
          <a:ext cx="0" cy="0"/>
          <a:chOff x="0" y="0"/>
          <a:chExt cx="0" cy="0"/>
        </a:xfrm>
      </p:grpSpPr>
      <p:sp>
        <p:nvSpPr>
          <p:cNvPr id="128" name="Shape 128"/>
          <p:cNvSpPr txBox="1"/>
          <p:nvPr/>
        </p:nvSpPr>
        <p:spPr>
          <a:xfrm>
            <a:off x="3200400" y="0"/>
            <a:ext cx="5638800" cy="86994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PREVIEW OF THE FOUR </a:t>
            </a:r>
            <a:br>
              <a:rPr b="0" i="0" lang="en-US" sz="2000" u="none" cap="none" strike="noStrike">
                <a:solidFill>
                  <a:srgbClr val="FF0000"/>
                </a:solidFill>
                <a:latin typeface="Arial"/>
                <a:ea typeface="Arial"/>
                <a:cs typeface="Arial"/>
                <a:sym typeface="Arial"/>
              </a:rPr>
            </a:br>
            <a:r>
              <a:rPr b="0" i="0" lang="en-US" sz="2000" u="none" cap="none" strike="noStrike">
                <a:solidFill>
                  <a:srgbClr val="FF0000"/>
                </a:solidFill>
                <a:latin typeface="Arial"/>
                <a:ea typeface="Arial"/>
                <a:cs typeface="Arial"/>
                <a:sym typeface="Arial"/>
              </a:rPr>
              <a:t>MARKET STRUCTURES (cont’d)</a:t>
            </a:r>
          </a:p>
        </p:txBody>
      </p:sp>
      <p:sp>
        <p:nvSpPr>
          <p:cNvPr id="129" name="Shape 129"/>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6.1</a:t>
            </a:r>
          </a:p>
        </p:txBody>
      </p:sp>
      <p:cxnSp>
        <p:nvCxnSpPr>
          <p:cNvPr id="130" name="Shape 130"/>
          <p:cNvCxnSpPr/>
          <p:nvPr/>
        </p:nvCxnSpPr>
        <p:spPr>
          <a:xfrm>
            <a:off x="3124200" y="304800"/>
            <a:ext cx="0" cy="412749"/>
          </a:xfrm>
          <a:prstGeom prst="straightConnector1">
            <a:avLst/>
          </a:prstGeom>
          <a:noFill/>
          <a:ln cap="rnd" cmpd="sng" w="22225">
            <a:solidFill>
              <a:srgbClr val="FF0000"/>
            </a:solidFill>
            <a:prstDash val="solid"/>
            <a:miter/>
            <a:headEnd len="med" w="med" type="none"/>
            <a:tailEnd len="med" w="med" type="none"/>
          </a:ln>
        </p:spPr>
      </p:cxnSp>
      <p:pic>
        <p:nvPicPr>
          <p:cNvPr id="131" name="Shape 131"/>
          <p:cNvPicPr preferRelativeResize="0"/>
          <p:nvPr/>
        </p:nvPicPr>
        <p:blipFill rotWithShape="1">
          <a:blip r:embed="rId3">
            <a:alphaModFix/>
          </a:blip>
          <a:srcRect b="0" l="0" r="0" t="0"/>
          <a:stretch/>
        </p:blipFill>
        <p:spPr>
          <a:xfrm>
            <a:off x="381000" y="1828800"/>
            <a:ext cx="8381999" cy="2244724"/>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5" name="Shape 135"/>
        <p:cNvGrpSpPr/>
        <p:nvPr/>
      </p:nvGrpSpPr>
      <p:grpSpPr>
        <a:xfrm>
          <a:off x="0" y="0"/>
          <a:ext cx="0" cy="0"/>
          <a:chOff x="0" y="0"/>
          <a:chExt cx="0" cy="0"/>
        </a:xfrm>
      </p:grpSpPr>
      <p:sp>
        <p:nvSpPr>
          <p:cNvPr id="136" name="Shape 136"/>
          <p:cNvSpPr txBox="1"/>
          <p:nvPr/>
        </p:nvSpPr>
        <p:spPr>
          <a:xfrm>
            <a:off x="914400" y="1084262"/>
            <a:ext cx="6705599" cy="8381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The Total Approach: Computing Total Revenue and Total Cost</a:t>
            </a:r>
          </a:p>
        </p:txBody>
      </p:sp>
      <p:sp>
        <p:nvSpPr>
          <p:cNvPr id="137" name="Shape 137"/>
          <p:cNvSpPr txBox="1"/>
          <p:nvPr/>
        </p:nvSpPr>
        <p:spPr>
          <a:xfrm>
            <a:off x="3200400" y="90486"/>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THE FIRM’S SHORT-RUN OUTPUT DECISION</a:t>
            </a:r>
          </a:p>
        </p:txBody>
      </p:sp>
      <p:sp>
        <p:nvSpPr>
          <p:cNvPr id="138" name="Shape 138"/>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6.2</a:t>
            </a:r>
          </a:p>
        </p:txBody>
      </p:sp>
      <p:cxnSp>
        <p:nvCxnSpPr>
          <p:cNvPr id="139" name="Shape 139"/>
          <p:cNvCxnSpPr/>
          <p:nvPr/>
        </p:nvCxnSpPr>
        <p:spPr>
          <a:xfrm>
            <a:off x="3124200" y="304800"/>
            <a:ext cx="0" cy="412749"/>
          </a:xfrm>
          <a:prstGeom prst="straightConnector1">
            <a:avLst/>
          </a:prstGeom>
          <a:noFill/>
          <a:ln cap="rnd" cmpd="sng" w="22225">
            <a:solidFill>
              <a:srgbClr val="FF0000"/>
            </a:solidFill>
            <a:prstDash val="solid"/>
            <a:miter/>
            <a:headEnd len="med" w="med" type="none"/>
            <a:tailEnd len="med" w="med" type="none"/>
          </a:ln>
        </p:spPr>
      </p:cxnSp>
      <p:pic>
        <p:nvPicPr>
          <p:cNvPr id="140" name="Shape 140"/>
          <p:cNvPicPr preferRelativeResize="0"/>
          <p:nvPr/>
        </p:nvPicPr>
        <p:blipFill rotWithShape="1">
          <a:blip r:embed="rId3">
            <a:alphaModFix/>
          </a:blip>
          <a:srcRect b="0" l="0" r="0" t="0"/>
          <a:stretch/>
        </p:blipFill>
        <p:spPr>
          <a:xfrm>
            <a:off x="914400" y="2057400"/>
            <a:ext cx="7391399" cy="406082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template.potx">
  <a:themeElements>
    <a:clrScheme name="template.pot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plate.potx">
  <a:themeElements>
    <a:clrScheme name="template.pot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