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1"/>
  </p:sldMasterIdLst>
  <p:sldIdLst>
    <p:sldId id="256" r:id="rId2"/>
    <p:sldId id="279" r:id="rId3"/>
    <p:sldId id="257" r:id="rId4"/>
    <p:sldId id="258" r:id="rId5"/>
    <p:sldId id="259" r:id="rId6"/>
    <p:sldId id="260" r:id="rId7"/>
    <p:sldId id="261" r:id="rId8"/>
    <p:sldId id="263" r:id="rId9"/>
    <p:sldId id="262" r:id="rId10"/>
    <p:sldId id="264" r:id="rId11"/>
    <p:sldId id="265"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13C6"/>
    <a:srgbClr val="385723"/>
    <a:srgbClr val="7030A0"/>
    <a:srgbClr val="F9F9F6"/>
    <a:srgbClr val="A6DFF8"/>
    <a:srgbClr val="85D2F5"/>
    <a:srgbClr val="61C2EC"/>
    <a:srgbClr val="2EB3AA"/>
    <a:srgbClr val="4DDAD2"/>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p:scale>
          <a:sx n="57" d="100"/>
          <a:sy n="57" d="100"/>
        </p:scale>
        <p:origin x="552"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1280660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391732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1905212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3417656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عنصر نائب للتاريخ 3"/>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19862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200128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53101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2146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244680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1190001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p:txBody>
          <a:bodyPr/>
          <a:lstStyle/>
          <a:p>
            <a:fld id="{AC3F1331-0B84-4CB6-8ADF-BBD5DBCCFD97}" type="datetimeFigureOut">
              <a:rPr lang="ar-SA" smtClean="0"/>
              <a:t>21 شعبان، 1442</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183D1B55-4B32-4322-8E38-49A9F5CEDD16}" type="slidenum">
              <a:rPr lang="ar-SA" smtClean="0"/>
              <a:t>‹#›</a:t>
            </a:fld>
            <a:endParaRPr lang="ar-SA" dirty="0"/>
          </a:p>
        </p:txBody>
      </p:sp>
    </p:spTree>
    <p:extLst>
      <p:ext uri="{BB962C8B-B14F-4D97-AF65-F5344CB8AC3E}">
        <p14:creationId xmlns:p14="http://schemas.microsoft.com/office/powerpoint/2010/main" val="1676929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C3F1331-0B84-4CB6-8ADF-BBD5DBCCFD97}" type="datetimeFigureOut">
              <a:rPr lang="ar-SA" smtClean="0"/>
              <a:t>21 شعبان، 1442</a:t>
            </a:fld>
            <a:endParaRPr lang="ar-SA" dirty="0"/>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83D1B55-4B32-4322-8E38-49A9F5CEDD16}" type="slidenum">
              <a:rPr lang="ar-SA" smtClean="0"/>
              <a:t>‹#›</a:t>
            </a:fld>
            <a:endParaRPr lang="ar-SA" dirty="0"/>
          </a:p>
        </p:txBody>
      </p:sp>
    </p:spTree>
    <p:extLst>
      <p:ext uri="{BB962C8B-B14F-4D97-AF65-F5344CB8AC3E}">
        <p14:creationId xmlns:p14="http://schemas.microsoft.com/office/powerpoint/2010/main" val="353686386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3" name="مستطيل مستدير الزوايا 82"/>
          <p:cNvSpPr/>
          <p:nvPr/>
        </p:nvSpPr>
        <p:spPr>
          <a:xfrm rot="2813790">
            <a:off x="1924573" y="952012"/>
            <a:ext cx="4894250" cy="489425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
        <p:nvSpPr>
          <p:cNvPr id="84" name="مربع نص 83"/>
          <p:cNvSpPr txBox="1"/>
          <p:nvPr/>
        </p:nvSpPr>
        <p:spPr>
          <a:xfrm>
            <a:off x="1163782" y="2763981"/>
            <a:ext cx="5715000" cy="1107996"/>
          </a:xfrm>
          <a:prstGeom prst="rect">
            <a:avLst/>
          </a:prstGeom>
          <a:noFill/>
        </p:spPr>
        <p:txBody>
          <a:bodyPr wrap="square" rtlCol="1">
            <a:spAutoFit/>
          </a:bodyPr>
          <a:lstStyle/>
          <a:p>
            <a:r>
              <a:rPr lang="ar-SA" sz="6600" dirty="0">
                <a:ln w="0"/>
                <a:solidFill>
                  <a:schemeClr val="bg1"/>
                </a:solidFill>
                <a:effectLst>
                  <a:outerShdw blurRad="38100" dist="19050" dir="2700000" algn="tl" rotWithShape="0">
                    <a:schemeClr val="dk1">
                      <a:alpha val="40000"/>
                    </a:schemeClr>
                  </a:outerShdw>
                </a:effectLst>
                <a:latin typeface="(AH) Manal High" pitchFamily="2" charset="-78"/>
                <a:cs typeface="(AH) Manal High" pitchFamily="2" charset="-78"/>
              </a:rPr>
              <a:t>المشروع الفصلي </a:t>
            </a:r>
          </a:p>
        </p:txBody>
      </p:sp>
      <p:sp>
        <p:nvSpPr>
          <p:cNvPr id="85" name="مستطيل مستدير الزوايا 84"/>
          <p:cNvSpPr/>
          <p:nvPr/>
        </p:nvSpPr>
        <p:spPr>
          <a:xfrm>
            <a:off x="4696691" y="4322618"/>
            <a:ext cx="6089073" cy="1537855"/>
          </a:xfrm>
          <a:prstGeom prst="roundRect">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SA" sz="3200" dirty="0">
                <a:ln w="0"/>
                <a:solidFill>
                  <a:schemeClr val="bg1"/>
                </a:solidFill>
                <a:effectLst>
                  <a:outerShdw blurRad="38100" dist="19050" dir="2700000" algn="tl" rotWithShape="0">
                    <a:schemeClr val="dk1">
                      <a:alpha val="40000"/>
                    </a:schemeClr>
                  </a:outerShdw>
                </a:effectLst>
                <a:latin typeface="(AH) Manal Light" pitchFamily="2" charset="-78"/>
                <a:cs typeface="(AH) Manal Light" pitchFamily="2" charset="-78"/>
              </a:rPr>
              <a:t>للمرحلة المتوسطة </a:t>
            </a:r>
          </a:p>
          <a:p>
            <a:pPr algn="ctr"/>
            <a:r>
              <a:rPr lang="ar-SA" sz="3200" dirty="0">
                <a:ln w="0"/>
                <a:solidFill>
                  <a:schemeClr val="bg1"/>
                </a:solidFill>
                <a:effectLst>
                  <a:outerShdw blurRad="38100" dist="19050" dir="2700000" algn="tl" rotWithShape="0">
                    <a:schemeClr val="dk1">
                      <a:alpha val="40000"/>
                    </a:schemeClr>
                  </a:outerShdw>
                </a:effectLst>
                <a:latin typeface="(AH) Manal Light" pitchFamily="2" charset="-78"/>
                <a:cs typeface="(AH) Manal Light" pitchFamily="2" charset="-78"/>
              </a:rPr>
              <a:t>الفصل الدراسي الثاني من العام الدراسي 1441-1442 هـ</a:t>
            </a:r>
          </a:p>
        </p:txBody>
      </p:sp>
    </p:spTree>
    <p:extLst>
      <p:ext uri="{BB962C8B-B14F-4D97-AF65-F5344CB8AC3E}">
        <p14:creationId xmlns:p14="http://schemas.microsoft.com/office/powerpoint/2010/main" val="3417566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مرحلة التنفيذ</a:t>
            </a:r>
          </a:p>
        </p:txBody>
      </p:sp>
      <p:sp>
        <p:nvSpPr>
          <p:cNvPr id="2" name="مربع نص 1"/>
          <p:cNvSpPr txBox="1"/>
          <p:nvPr/>
        </p:nvSpPr>
        <p:spPr>
          <a:xfrm>
            <a:off x="1637732" y="1924332"/>
            <a:ext cx="9376012" cy="830997"/>
          </a:xfrm>
          <a:prstGeom prst="rect">
            <a:avLst/>
          </a:prstGeom>
          <a:noFill/>
        </p:spPr>
        <p:txBody>
          <a:bodyPr wrap="square" rtlCol="1">
            <a:spAutoFit/>
          </a:bodyPr>
          <a:lstStyle/>
          <a:p>
            <a:r>
              <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rPr>
              <a:t>وفيها يتم تنفيذ المشروع حسب ما خُطط له في مرحلة الإعداد ، حتى ينتقل المشروع للمرحلة القادمة </a:t>
            </a:r>
          </a:p>
        </p:txBody>
      </p:sp>
      <p:sp>
        <p:nvSpPr>
          <p:cNvPr id="3" name="مستطيل ذو زوايا قطرية مستديرة 2"/>
          <p:cNvSpPr/>
          <p:nvPr/>
        </p:nvSpPr>
        <p:spPr>
          <a:xfrm>
            <a:off x="9130353" y="4203511"/>
            <a:ext cx="3794078" cy="859809"/>
          </a:xfrm>
          <a:prstGeom prst="round2DiagRect">
            <a:avLst>
              <a:gd name="adj1" fmla="val 50000"/>
              <a:gd name="adj2" fmla="val 0"/>
            </a:avLst>
          </a:prstGeom>
        </p:spPr>
        <p:style>
          <a:lnRef idx="1">
            <a:schemeClr val="accent3"/>
          </a:lnRef>
          <a:fillRef idx="2">
            <a:schemeClr val="accent3"/>
          </a:fillRef>
          <a:effectRef idx="1">
            <a:schemeClr val="accent3"/>
          </a:effectRef>
          <a:fontRef idx="minor">
            <a:schemeClr val="dk1"/>
          </a:fontRef>
        </p:style>
        <p:txBody>
          <a:bodyPr rtlCol="1" anchor="ctr"/>
          <a:lstStyle/>
          <a:p>
            <a:pPr algn="l"/>
            <a:r>
              <a:rPr lang="ar-SA" sz="2800" dirty="0">
                <a:latin typeface="(AH) Manal Bold" pitchFamily="2" charset="-78"/>
                <a:cs typeface="(AH) Manal Bold" pitchFamily="2" charset="-78"/>
              </a:rPr>
              <a:t>خطوات مرحلة التنفيذ</a:t>
            </a:r>
          </a:p>
        </p:txBody>
      </p:sp>
      <p:sp>
        <p:nvSpPr>
          <p:cNvPr id="6" name="مربع نص 5"/>
          <p:cNvSpPr txBox="1"/>
          <p:nvPr/>
        </p:nvSpPr>
        <p:spPr>
          <a:xfrm>
            <a:off x="1569493" y="5227092"/>
            <a:ext cx="7042244" cy="830997"/>
          </a:xfrm>
          <a:prstGeom prst="rect">
            <a:avLst/>
          </a:prstGeom>
          <a:noFill/>
        </p:spPr>
        <p:txBody>
          <a:bodyPr wrap="square" rtlCol="1">
            <a:spAutoFit/>
          </a:bodyPr>
          <a:lstStyle/>
          <a:p>
            <a:pPr marL="285750" indent="-285750">
              <a:buFont typeface="Arial" panose="020B0604020202020204" pitchFamily="34" charset="0"/>
              <a:buChar char="•"/>
            </a:pPr>
            <a:r>
              <a:rPr lang="ar-SA" sz="2400" dirty="0">
                <a:latin typeface="(AH) Manal Bold" pitchFamily="2" charset="-78"/>
                <a:cs typeface="(AH) Manal Bold" pitchFamily="2" charset="-78"/>
              </a:rPr>
              <a:t>العمل على إنجاز المشروع </a:t>
            </a:r>
          </a:p>
          <a:p>
            <a:pPr marL="285750" indent="-285750">
              <a:buFont typeface="Arial" panose="020B0604020202020204" pitchFamily="34" charset="0"/>
              <a:buChar char="•"/>
            </a:pPr>
            <a:r>
              <a:rPr lang="ar-SA" sz="2400" dirty="0">
                <a:latin typeface="(AH) Manal Bold" pitchFamily="2" charset="-78"/>
                <a:cs typeface="(AH) Manal Bold" pitchFamily="2" charset="-78"/>
              </a:rPr>
              <a:t>إخراج المشروع ووضع اللمسات الأخيرة عليه</a:t>
            </a:r>
          </a:p>
        </p:txBody>
      </p:sp>
    </p:spTree>
    <p:extLst>
      <p:ext uri="{BB962C8B-B14F-4D97-AF65-F5344CB8AC3E}">
        <p14:creationId xmlns:p14="http://schemas.microsoft.com/office/powerpoint/2010/main" val="298252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مرحلة التقييم</a:t>
            </a:r>
          </a:p>
        </p:txBody>
      </p:sp>
      <p:sp>
        <p:nvSpPr>
          <p:cNvPr id="2" name="مربع نص 1"/>
          <p:cNvSpPr txBox="1"/>
          <p:nvPr/>
        </p:nvSpPr>
        <p:spPr>
          <a:xfrm>
            <a:off x="1637732" y="1924332"/>
            <a:ext cx="9376012" cy="461665"/>
          </a:xfrm>
          <a:prstGeom prst="rect">
            <a:avLst/>
          </a:prstGeom>
          <a:noFill/>
        </p:spPr>
        <p:txBody>
          <a:bodyPr wrap="square" rtlCol="1">
            <a:spAutoFit/>
          </a:bodyPr>
          <a:lstStyle/>
          <a:p>
            <a:r>
              <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rPr>
              <a:t>وهي المرحلة النهائية وفيها يتم تقييم المشروع ، وتقديم التوصيات إن لزم الأمر .</a:t>
            </a:r>
          </a:p>
        </p:txBody>
      </p:sp>
      <p:sp>
        <p:nvSpPr>
          <p:cNvPr id="3" name="مستطيل ذو زوايا قطرية مستديرة 2"/>
          <p:cNvSpPr/>
          <p:nvPr/>
        </p:nvSpPr>
        <p:spPr>
          <a:xfrm>
            <a:off x="9130353" y="4203511"/>
            <a:ext cx="3794078" cy="859809"/>
          </a:xfrm>
          <a:prstGeom prst="round2DiagRect">
            <a:avLst>
              <a:gd name="adj1" fmla="val 50000"/>
              <a:gd name="adj2" fmla="val 0"/>
            </a:avLst>
          </a:prstGeom>
        </p:spPr>
        <p:style>
          <a:lnRef idx="1">
            <a:schemeClr val="accent3"/>
          </a:lnRef>
          <a:fillRef idx="2">
            <a:schemeClr val="accent3"/>
          </a:fillRef>
          <a:effectRef idx="1">
            <a:schemeClr val="accent3"/>
          </a:effectRef>
          <a:fontRef idx="minor">
            <a:schemeClr val="dk1"/>
          </a:fontRef>
        </p:style>
        <p:txBody>
          <a:bodyPr rtlCol="1" anchor="ctr"/>
          <a:lstStyle/>
          <a:p>
            <a:pPr algn="l"/>
            <a:r>
              <a:rPr lang="ar-SA" sz="2800" dirty="0">
                <a:latin typeface="(AH) Manal Bold" pitchFamily="2" charset="-78"/>
                <a:cs typeface="(AH) Manal Bold" pitchFamily="2" charset="-78"/>
              </a:rPr>
              <a:t>خطوات مرحلة التقييم</a:t>
            </a:r>
          </a:p>
        </p:txBody>
      </p:sp>
      <p:sp>
        <p:nvSpPr>
          <p:cNvPr id="6" name="مربع نص 5"/>
          <p:cNvSpPr txBox="1"/>
          <p:nvPr/>
        </p:nvSpPr>
        <p:spPr>
          <a:xfrm>
            <a:off x="1569493" y="5227092"/>
            <a:ext cx="7042244" cy="461665"/>
          </a:xfrm>
          <a:prstGeom prst="rect">
            <a:avLst/>
          </a:prstGeom>
          <a:noFill/>
        </p:spPr>
        <p:txBody>
          <a:bodyPr wrap="square" rtlCol="1">
            <a:spAutoFit/>
          </a:bodyPr>
          <a:lstStyle/>
          <a:p>
            <a:pPr marL="285750" indent="-285750">
              <a:buFont typeface="Arial" panose="020B0604020202020204" pitchFamily="34" charset="0"/>
              <a:buChar char="•"/>
            </a:pPr>
            <a:r>
              <a:rPr lang="ar-SA" sz="2400" dirty="0">
                <a:latin typeface="(AH) Manal Bold" pitchFamily="2" charset="-78"/>
                <a:cs typeface="(AH) Manal Bold" pitchFamily="2" charset="-78"/>
              </a:rPr>
              <a:t>تقييم المشروع</a:t>
            </a:r>
          </a:p>
        </p:txBody>
      </p:sp>
    </p:spTree>
    <p:extLst>
      <p:ext uri="{BB962C8B-B14F-4D97-AF65-F5344CB8AC3E}">
        <p14:creationId xmlns:p14="http://schemas.microsoft.com/office/powerpoint/2010/main" val="391370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1+#ppt_w/2"/>
                                          </p:val>
                                        </p:tav>
                                        <p:tav tm="100000">
                                          <p:val>
                                            <p:strVal val="#ppt_x"/>
                                          </p:val>
                                        </p:tav>
                                      </p:tavLst>
                                    </p:anim>
                                    <p:anim calcmode="lin" valueType="num">
                                      <p:cBhvr additive="base">
                                        <p:cTn id="1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8619" y="0"/>
            <a:ext cx="6568480" cy="6858000"/>
          </a:xfrm>
          <a:prstGeom prst="rect">
            <a:avLst/>
          </a:prstGeom>
        </p:spPr>
      </p:pic>
    </p:spTree>
    <p:extLst>
      <p:ext uri="{BB962C8B-B14F-4D97-AF65-F5344CB8AC3E}">
        <p14:creationId xmlns:p14="http://schemas.microsoft.com/office/powerpoint/2010/main" val="305997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t="6957" b="85943"/>
          <a:stretch/>
        </p:blipFill>
        <p:spPr>
          <a:xfrm>
            <a:off x="1046012" y="2853559"/>
            <a:ext cx="10845617" cy="804041"/>
          </a:xfrm>
          <a:prstGeom prst="rect">
            <a:avLst/>
          </a:prstGeom>
        </p:spPr>
      </p:pic>
      <p:sp>
        <p:nvSpPr>
          <p:cNvPr id="7" name="مربع نص 6"/>
          <p:cNvSpPr txBox="1"/>
          <p:nvPr/>
        </p:nvSpPr>
        <p:spPr>
          <a:xfrm>
            <a:off x="1639605" y="3070264"/>
            <a:ext cx="6984129" cy="461665"/>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هنا يكتب اسم المشروع مثلا " كولاج خريطة المملكة "</a:t>
            </a:r>
          </a:p>
        </p:txBody>
      </p:sp>
    </p:spTree>
    <p:extLst>
      <p:ext uri="{BB962C8B-B14F-4D97-AF65-F5344CB8AC3E}">
        <p14:creationId xmlns:p14="http://schemas.microsoft.com/office/powerpoint/2010/main" val="16072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right)">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t="14713" r="77042" b="60000"/>
          <a:stretch/>
        </p:blipFill>
        <p:spPr>
          <a:xfrm>
            <a:off x="1408618" y="1008992"/>
            <a:ext cx="4550747" cy="5233373"/>
          </a:xfrm>
          <a:prstGeom prst="rect">
            <a:avLst/>
          </a:prstGeom>
        </p:spPr>
      </p:pic>
      <p:sp>
        <p:nvSpPr>
          <p:cNvPr id="12" name="مربع نص 11"/>
          <p:cNvSpPr txBox="1"/>
          <p:nvPr/>
        </p:nvSpPr>
        <p:spPr>
          <a:xfrm>
            <a:off x="5696600" y="3347558"/>
            <a:ext cx="5123790" cy="461665"/>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تحديد نوع المشروع أما فردي أو جماعي </a:t>
            </a:r>
          </a:p>
        </p:txBody>
      </p:sp>
      <p:pic>
        <p:nvPicPr>
          <p:cNvPr id="2" name="صورة 1"/>
          <p:cNvPicPr>
            <a:picLocks noChangeAspect="1"/>
          </p:cNvPicPr>
          <p:nvPr/>
        </p:nvPicPr>
        <p:blipFill rotWithShape="1">
          <a:blip r:embed="rId4" cstate="print">
            <a:duotone>
              <a:prstClr val="black"/>
              <a:srgbClr val="FF0000">
                <a:tint val="45000"/>
                <a:satMod val="400000"/>
              </a:srgbClr>
            </a:duotone>
            <a:extLst>
              <a:ext uri="{28A0092B-C50C-407E-A947-70E740481C1C}">
                <a14:useLocalDpi xmlns:a14="http://schemas.microsoft.com/office/drawing/2010/main" val="0"/>
              </a:ext>
            </a:extLst>
          </a:blip>
          <a:srcRect l="10763" r="58503" b="80920"/>
          <a:stretch/>
        </p:blipFill>
        <p:spPr>
          <a:xfrm>
            <a:off x="4319752" y="4290427"/>
            <a:ext cx="662152" cy="549586"/>
          </a:xfrm>
          <a:prstGeom prst="rect">
            <a:avLst/>
          </a:prstGeom>
        </p:spPr>
      </p:pic>
      <p:pic>
        <p:nvPicPr>
          <p:cNvPr id="13" name="صورة 12"/>
          <p:cNvPicPr>
            <a:picLocks noChangeAspect="1"/>
          </p:cNvPicPr>
          <p:nvPr/>
        </p:nvPicPr>
        <p:blipFill rotWithShape="1">
          <a:blip r:embed="rId4" cstate="print">
            <a:duotone>
              <a:prstClr val="black"/>
              <a:srgbClr val="FF0000">
                <a:tint val="45000"/>
                <a:satMod val="400000"/>
              </a:srgbClr>
            </a:duotone>
            <a:extLst>
              <a:ext uri="{28A0092B-C50C-407E-A947-70E740481C1C}">
                <a14:useLocalDpi xmlns:a14="http://schemas.microsoft.com/office/drawing/2010/main" val="0"/>
              </a:ext>
            </a:extLst>
          </a:blip>
          <a:srcRect l="10763" r="58503" b="80920"/>
          <a:stretch/>
        </p:blipFill>
        <p:spPr>
          <a:xfrm>
            <a:off x="4330263" y="5231105"/>
            <a:ext cx="662152" cy="549586"/>
          </a:xfrm>
          <a:prstGeom prst="rect">
            <a:avLst/>
          </a:prstGeom>
        </p:spPr>
      </p:pic>
    </p:spTree>
    <p:extLst>
      <p:ext uri="{BB962C8B-B14F-4D97-AF65-F5344CB8AC3E}">
        <p14:creationId xmlns:p14="http://schemas.microsoft.com/office/powerpoint/2010/main" val="218366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20078" t="15862" b="72184"/>
          <a:stretch/>
        </p:blipFill>
        <p:spPr>
          <a:xfrm>
            <a:off x="2017983" y="3058513"/>
            <a:ext cx="9254360" cy="1445195"/>
          </a:xfrm>
          <a:prstGeom prst="rect">
            <a:avLst/>
          </a:prstGeom>
        </p:spPr>
      </p:pic>
      <p:sp>
        <p:nvSpPr>
          <p:cNvPr id="8" name="مربع نص 7"/>
          <p:cNvSpPr txBox="1"/>
          <p:nvPr/>
        </p:nvSpPr>
        <p:spPr>
          <a:xfrm>
            <a:off x="3484176" y="3652345"/>
            <a:ext cx="6237890" cy="830997"/>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رسم خريطة المملكة على </a:t>
            </a:r>
            <a:r>
              <a:rPr lang="ar-SA" sz="2400" dirty="0" err="1">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ابلاكاش</a:t>
            </a:r>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 ولصق صور أهم الشخصيات في تاريخ المملكة في شتى المجالات بطريقة جميلة</a:t>
            </a:r>
          </a:p>
        </p:txBody>
      </p:sp>
    </p:spTree>
    <p:extLst>
      <p:ext uri="{BB962C8B-B14F-4D97-AF65-F5344CB8AC3E}">
        <p14:creationId xmlns:p14="http://schemas.microsoft.com/office/powerpoint/2010/main" val="3710537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18398" t="27126" b="58391"/>
          <a:stretch/>
        </p:blipFill>
        <p:spPr>
          <a:xfrm>
            <a:off x="1860330" y="2238702"/>
            <a:ext cx="9103522" cy="1686911"/>
          </a:xfrm>
          <a:prstGeom prst="rect">
            <a:avLst/>
          </a:prstGeom>
        </p:spPr>
      </p:pic>
      <p:sp>
        <p:nvSpPr>
          <p:cNvPr id="9" name="مربع نص 8"/>
          <p:cNvSpPr txBox="1"/>
          <p:nvPr/>
        </p:nvSpPr>
        <p:spPr>
          <a:xfrm>
            <a:off x="3841529" y="2953405"/>
            <a:ext cx="6138044" cy="461665"/>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تخليد ذكرى من لهم تأثير في رفع أسهم المملكة في عمل فني </a:t>
            </a:r>
          </a:p>
        </p:txBody>
      </p:sp>
    </p:spTree>
    <p:extLst>
      <p:ext uri="{BB962C8B-B14F-4D97-AF65-F5344CB8AC3E}">
        <p14:creationId xmlns:p14="http://schemas.microsoft.com/office/powerpoint/2010/main" val="93874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9788" t="40690" b="45517"/>
          <a:stretch/>
        </p:blipFill>
        <p:spPr>
          <a:xfrm>
            <a:off x="2002221" y="2790496"/>
            <a:ext cx="9974613" cy="1592318"/>
          </a:xfrm>
          <a:prstGeom prst="rect">
            <a:avLst/>
          </a:prstGeom>
        </p:spPr>
      </p:pic>
      <p:sp>
        <p:nvSpPr>
          <p:cNvPr id="10" name="مربع نص 9"/>
          <p:cNvSpPr txBox="1"/>
          <p:nvPr/>
        </p:nvSpPr>
        <p:spPr>
          <a:xfrm>
            <a:off x="3389585" y="3972909"/>
            <a:ext cx="6558455" cy="461665"/>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جمع قصاصات من المجلات والجرائد ولصقها على خريطة المملكة</a:t>
            </a:r>
          </a:p>
        </p:txBody>
      </p:sp>
    </p:spTree>
    <p:extLst>
      <p:ext uri="{BB962C8B-B14F-4D97-AF65-F5344CB8AC3E}">
        <p14:creationId xmlns:p14="http://schemas.microsoft.com/office/powerpoint/2010/main" val="116512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8317" t="54253" b="37012"/>
          <a:stretch/>
        </p:blipFill>
        <p:spPr>
          <a:xfrm>
            <a:off x="1828799" y="3358055"/>
            <a:ext cx="9667175" cy="961697"/>
          </a:xfrm>
          <a:prstGeom prst="rect">
            <a:avLst/>
          </a:prstGeom>
        </p:spPr>
      </p:pic>
      <p:sp>
        <p:nvSpPr>
          <p:cNvPr id="11" name="مربع نص 10"/>
          <p:cNvSpPr txBox="1"/>
          <p:nvPr/>
        </p:nvSpPr>
        <p:spPr>
          <a:xfrm>
            <a:off x="2493818" y="3498280"/>
            <a:ext cx="5444589" cy="830997"/>
          </a:xfrm>
          <a:prstGeom prst="rect">
            <a:avLst/>
          </a:prstGeom>
          <a:noFill/>
        </p:spPr>
        <p:txBody>
          <a:bodyPr wrap="square" rtlCol="1">
            <a:spAutoFit/>
          </a:bodyPr>
          <a:lstStyle/>
          <a:p>
            <a:r>
              <a:rPr lang="ar-SA" sz="2400" dirty="0" err="1">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ابلاكاش</a:t>
            </a:r>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 – مجلات وجرائد – مقص – غراء </a:t>
            </a:r>
            <a:r>
              <a:rPr lang="ar-SA" sz="240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 معجون ألوان </a:t>
            </a:r>
            <a:r>
              <a:rPr lang="ar-SA" sz="2400" dirty="0" err="1">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اكريلك</a:t>
            </a:r>
            <a:endPar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endParaRPr>
          </a:p>
        </p:txBody>
      </p:sp>
    </p:spTree>
    <p:extLst>
      <p:ext uri="{BB962C8B-B14F-4D97-AF65-F5344CB8AC3E}">
        <p14:creationId xmlns:p14="http://schemas.microsoft.com/office/powerpoint/2010/main" val="3530926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grpSp>
        <p:nvGrpSpPr>
          <p:cNvPr id="3" name="مجموعة 2"/>
          <p:cNvGrpSpPr/>
          <p:nvPr/>
        </p:nvGrpSpPr>
        <p:grpSpPr>
          <a:xfrm>
            <a:off x="1655378" y="2317523"/>
            <a:ext cx="9853442" cy="2895608"/>
            <a:chOff x="1655378" y="2317523"/>
            <a:chExt cx="9853442" cy="2895608"/>
          </a:xfrm>
        </p:grpSpPr>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9517" t="62758" b="28506"/>
            <a:stretch/>
          </p:blipFill>
          <p:spPr>
            <a:xfrm>
              <a:off x="1655378" y="2317523"/>
              <a:ext cx="9853442" cy="993228"/>
            </a:xfrm>
            <a:prstGeom prst="rect">
              <a:avLst/>
            </a:prstGeom>
          </p:spPr>
        </p:pic>
        <p:sp>
          <p:nvSpPr>
            <p:cNvPr id="13" name="مستطيل 12"/>
            <p:cNvSpPr/>
            <p:nvPr/>
          </p:nvSpPr>
          <p:spPr>
            <a:xfrm>
              <a:off x="1655379" y="3163614"/>
              <a:ext cx="9643241" cy="2049517"/>
            </a:xfrm>
            <a:prstGeom prst="rect">
              <a:avLst/>
            </a:prstGeom>
            <a:solidFill>
              <a:srgbClr val="D4EEF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2033752" y="3105807"/>
              <a:ext cx="8891751" cy="2049517"/>
            </a:xfrm>
            <a:prstGeom prst="rect">
              <a:avLst/>
            </a:prstGeom>
            <a:solidFill>
              <a:srgbClr val="F3F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12" name="مربع نص 11"/>
          <p:cNvSpPr txBox="1"/>
          <p:nvPr/>
        </p:nvSpPr>
        <p:spPr>
          <a:xfrm>
            <a:off x="1907631" y="2433150"/>
            <a:ext cx="6216859" cy="2677656"/>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نحدد مراحل المشروع الاعداد والتنفيذ والتقييم </a:t>
            </a:r>
          </a:p>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الاعداد : اعتماد فكرة رسم خريطة المملكة على خشب </a:t>
            </a:r>
            <a:r>
              <a:rPr lang="ar-SA" sz="2400" dirty="0" err="1">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الابلاكاش</a:t>
            </a:r>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 ولصق صور اهم الشخصيات المؤثرة في تاريخ المملكة</a:t>
            </a:r>
          </a:p>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وتجهيز الأدوات والخامات اللازمة لعمل المشروع</a:t>
            </a:r>
          </a:p>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التنفيذ :  نرسم الخريطة </a:t>
            </a:r>
            <a:r>
              <a:rPr lang="ar-SA" sz="2400" dirty="0" err="1">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ونجهيز</a:t>
            </a:r>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 أرضيتها بالمعجون ونلون البحر الأحمر والخليج العربي ثم نقص الصور ونلصقها على الخريطة داخل حدود المملكة بطريقة جميلة </a:t>
            </a:r>
          </a:p>
        </p:txBody>
      </p:sp>
    </p:spTree>
    <p:extLst>
      <p:ext uri="{BB962C8B-B14F-4D97-AF65-F5344CB8AC3E}">
        <p14:creationId xmlns:p14="http://schemas.microsoft.com/office/powerpoint/2010/main" val="333688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6" name="Rectangle 69"/>
          <p:cNvSpPr/>
          <p:nvPr/>
        </p:nvSpPr>
        <p:spPr>
          <a:xfrm flipH="1">
            <a:off x="2026564" y="1984792"/>
            <a:ext cx="556919" cy="662502"/>
          </a:xfrm>
          <a:prstGeom prst="rect">
            <a:avLst/>
          </a:prstGeom>
          <a:gradFill flip="none" rotWithShape="1">
            <a:gsLst>
              <a:gs pos="0">
                <a:srgbClr val="A6DFF8"/>
              </a:gs>
              <a:gs pos="100000">
                <a:srgbClr val="61C2EC"/>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7" name="Rectangle 70"/>
          <p:cNvSpPr/>
          <p:nvPr/>
        </p:nvSpPr>
        <p:spPr>
          <a:xfrm flipH="1">
            <a:off x="2026108" y="2790563"/>
            <a:ext cx="557058" cy="662001"/>
          </a:xfrm>
          <a:prstGeom prst="rect">
            <a:avLst/>
          </a:prstGeom>
          <a:gradFill flip="none" rotWithShape="1">
            <a:gsLst>
              <a:gs pos="98000">
                <a:srgbClr val="A6E41C"/>
              </a:gs>
              <a:gs pos="0">
                <a:srgbClr val="C1F252"/>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9" name="Rectangle 72"/>
          <p:cNvSpPr/>
          <p:nvPr/>
        </p:nvSpPr>
        <p:spPr>
          <a:xfrm flipH="1">
            <a:off x="2031859" y="5226292"/>
            <a:ext cx="557058" cy="663207"/>
          </a:xfrm>
          <a:prstGeom prst="rect">
            <a:avLst/>
          </a:prstGeom>
          <a:gradFill flip="none" rotWithShape="1">
            <a:gsLst>
              <a:gs pos="0">
                <a:srgbClr val="6F0981"/>
              </a:gs>
              <a:gs pos="100000">
                <a:srgbClr val="9933FF"/>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8" name="Rectangle 71"/>
          <p:cNvSpPr/>
          <p:nvPr/>
        </p:nvSpPr>
        <p:spPr>
          <a:xfrm flipH="1">
            <a:off x="2026108" y="3607411"/>
            <a:ext cx="557058" cy="663207"/>
          </a:xfrm>
          <a:prstGeom prst="rect">
            <a:avLst/>
          </a:prstGeom>
          <a:gradFill flip="none" rotWithShape="1">
            <a:gsLst>
              <a:gs pos="0">
                <a:srgbClr val="CC3300"/>
              </a:gs>
              <a:gs pos="100000">
                <a:srgbClr val="FF9900"/>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60" name="Rectangle 73"/>
          <p:cNvSpPr/>
          <p:nvPr/>
        </p:nvSpPr>
        <p:spPr>
          <a:xfrm flipH="1">
            <a:off x="2026108" y="4411602"/>
            <a:ext cx="557058" cy="662001"/>
          </a:xfrm>
          <a:prstGeom prst="rect">
            <a:avLst/>
          </a:prstGeom>
          <a:gradFill flip="none" rotWithShape="1">
            <a:gsLst>
              <a:gs pos="0">
                <a:srgbClr val="2EB3AA"/>
              </a:gs>
              <a:gs pos="100000">
                <a:srgbClr val="4DDAD2"/>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4" name="مستطيل ذو زوايا قطرية مستديرة 3"/>
          <p:cNvSpPr/>
          <p:nvPr/>
        </p:nvSpPr>
        <p:spPr>
          <a:xfrm>
            <a:off x="7855528" y="290945"/>
            <a:ext cx="3689590" cy="896924"/>
          </a:xfrm>
          <a:prstGeom prst="round2Diag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SA" sz="3600" dirty="0">
                <a:ln w="0"/>
                <a:solidFill>
                  <a:schemeClr val="bg1"/>
                </a:solidFill>
                <a:effectLst>
                  <a:outerShdw blurRad="38100" dist="19050" dir="2700000" algn="tl" rotWithShape="0">
                    <a:schemeClr val="dk1">
                      <a:alpha val="40000"/>
                    </a:schemeClr>
                  </a:outerShdw>
                </a:effectLst>
                <a:latin typeface="(AH) Manal High" pitchFamily="2" charset="-78"/>
                <a:cs typeface="(AH) Manal High" pitchFamily="2" charset="-78"/>
              </a:rPr>
              <a:t>محتويات العرض</a:t>
            </a:r>
          </a:p>
        </p:txBody>
      </p:sp>
      <p:sp>
        <p:nvSpPr>
          <p:cNvPr id="14" name="Rectangle: Rounded Corners 5"/>
          <p:cNvSpPr/>
          <p:nvPr/>
        </p:nvSpPr>
        <p:spPr>
          <a:xfrm>
            <a:off x="2584458" y="1683484"/>
            <a:ext cx="7683765" cy="4538238"/>
          </a:xfrm>
          <a:prstGeom prst="roundRect">
            <a:avLst>
              <a:gd name="adj" fmla="val 3667"/>
            </a:avLst>
          </a:prstGeom>
          <a:solidFill>
            <a:srgbClr val="272D4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15" name="Freeform: Shape 14"/>
          <p:cNvSpPr/>
          <p:nvPr/>
        </p:nvSpPr>
        <p:spPr>
          <a:xfrm flipH="1">
            <a:off x="2951650" y="1834548"/>
            <a:ext cx="6377175" cy="4270442"/>
          </a:xfrm>
          <a:custGeom>
            <a:avLst/>
            <a:gdLst>
              <a:gd name="connsiteX0" fmla="*/ 187170 w 8159261"/>
              <a:gd name="connsiteY0" fmla="*/ 0 h 5104227"/>
              <a:gd name="connsiteX1" fmla="*/ 7972089 w 8159261"/>
              <a:gd name="connsiteY1" fmla="*/ 0 h 5104227"/>
              <a:gd name="connsiteX2" fmla="*/ 8159261 w 8159261"/>
              <a:gd name="connsiteY2" fmla="*/ 187172 h 5104227"/>
              <a:gd name="connsiteX3" fmla="*/ 8159261 w 8159261"/>
              <a:gd name="connsiteY3" fmla="*/ 4917055 h 5104227"/>
              <a:gd name="connsiteX4" fmla="*/ 7972089 w 8159261"/>
              <a:gd name="connsiteY4" fmla="*/ 5104227 h 5104227"/>
              <a:gd name="connsiteX5" fmla="*/ 187170 w 8159261"/>
              <a:gd name="connsiteY5" fmla="*/ 5104227 h 5104227"/>
              <a:gd name="connsiteX6" fmla="*/ 0 w 8159261"/>
              <a:gd name="connsiteY6" fmla="*/ 4917055 h 5104227"/>
              <a:gd name="connsiteX7" fmla="*/ 0 w 8159261"/>
              <a:gd name="connsiteY7" fmla="*/ 4774523 h 5104227"/>
              <a:gd name="connsiteX8" fmla="*/ 51031 w 8159261"/>
              <a:gd name="connsiteY8" fmla="*/ 4769379 h 5104227"/>
              <a:gd name="connsiteX9" fmla="*/ 253217 w 8159261"/>
              <a:gd name="connsiteY9" fmla="*/ 4521304 h 5104227"/>
              <a:gd name="connsiteX10" fmla="*/ 51031 w 8159261"/>
              <a:gd name="connsiteY10" fmla="*/ 4273230 h 5104227"/>
              <a:gd name="connsiteX11" fmla="*/ 0 w 8159261"/>
              <a:gd name="connsiteY11" fmla="*/ 4268085 h 5104227"/>
              <a:gd name="connsiteX12" fmla="*/ 0 w 8159261"/>
              <a:gd name="connsiteY12" fmla="*/ 4102788 h 5104227"/>
              <a:gd name="connsiteX13" fmla="*/ 51031 w 8159261"/>
              <a:gd name="connsiteY13" fmla="*/ 4097644 h 5104227"/>
              <a:gd name="connsiteX14" fmla="*/ 253218 w 8159261"/>
              <a:gd name="connsiteY14" fmla="*/ 3849569 h 5104227"/>
              <a:gd name="connsiteX15" fmla="*/ 51031 w 8159261"/>
              <a:gd name="connsiteY15" fmla="*/ 3601495 h 5104227"/>
              <a:gd name="connsiteX16" fmla="*/ 0 w 8159261"/>
              <a:gd name="connsiteY16" fmla="*/ 3596350 h 5104227"/>
              <a:gd name="connsiteX17" fmla="*/ 0 w 8159261"/>
              <a:gd name="connsiteY17" fmla="*/ 3431055 h 5104227"/>
              <a:gd name="connsiteX18" fmla="*/ 51031 w 8159261"/>
              <a:gd name="connsiteY18" fmla="*/ 3425911 h 5104227"/>
              <a:gd name="connsiteX19" fmla="*/ 253218 w 8159261"/>
              <a:gd name="connsiteY19" fmla="*/ 3177836 h 5104227"/>
              <a:gd name="connsiteX20" fmla="*/ 51031 w 8159261"/>
              <a:gd name="connsiteY20" fmla="*/ 2929762 h 5104227"/>
              <a:gd name="connsiteX21" fmla="*/ 0 w 8159261"/>
              <a:gd name="connsiteY21" fmla="*/ 2924617 h 5104227"/>
              <a:gd name="connsiteX22" fmla="*/ 0 w 8159261"/>
              <a:gd name="connsiteY22" fmla="*/ 2759322 h 5104227"/>
              <a:gd name="connsiteX23" fmla="*/ 51031 w 8159261"/>
              <a:gd name="connsiteY23" fmla="*/ 2754178 h 5104227"/>
              <a:gd name="connsiteX24" fmla="*/ 253218 w 8159261"/>
              <a:gd name="connsiteY24" fmla="*/ 2506103 h 5104227"/>
              <a:gd name="connsiteX25" fmla="*/ 51031 w 8159261"/>
              <a:gd name="connsiteY25" fmla="*/ 2258029 h 5104227"/>
              <a:gd name="connsiteX26" fmla="*/ 0 w 8159261"/>
              <a:gd name="connsiteY26" fmla="*/ 2252884 h 5104227"/>
              <a:gd name="connsiteX27" fmla="*/ 0 w 8159261"/>
              <a:gd name="connsiteY27" fmla="*/ 2087589 h 5104227"/>
              <a:gd name="connsiteX28" fmla="*/ 51031 w 8159261"/>
              <a:gd name="connsiteY28" fmla="*/ 2082445 h 5104227"/>
              <a:gd name="connsiteX29" fmla="*/ 253218 w 8159261"/>
              <a:gd name="connsiteY29" fmla="*/ 1834370 h 5104227"/>
              <a:gd name="connsiteX30" fmla="*/ 51031 w 8159261"/>
              <a:gd name="connsiteY30" fmla="*/ 1586296 h 5104227"/>
              <a:gd name="connsiteX31" fmla="*/ 0 w 8159261"/>
              <a:gd name="connsiteY31" fmla="*/ 1581151 h 5104227"/>
              <a:gd name="connsiteX32" fmla="*/ 0 w 8159261"/>
              <a:gd name="connsiteY32" fmla="*/ 1415856 h 5104227"/>
              <a:gd name="connsiteX33" fmla="*/ 51031 w 8159261"/>
              <a:gd name="connsiteY33" fmla="*/ 1410712 h 5104227"/>
              <a:gd name="connsiteX34" fmla="*/ 253219 w 8159261"/>
              <a:gd name="connsiteY34" fmla="*/ 1162637 h 5104227"/>
              <a:gd name="connsiteX35" fmla="*/ 51031 w 8159261"/>
              <a:gd name="connsiteY35" fmla="*/ 914563 h 5104227"/>
              <a:gd name="connsiteX36" fmla="*/ 0 w 8159261"/>
              <a:gd name="connsiteY36" fmla="*/ 909419 h 5104227"/>
              <a:gd name="connsiteX37" fmla="*/ 0 w 8159261"/>
              <a:gd name="connsiteY37" fmla="*/ 744124 h 5104227"/>
              <a:gd name="connsiteX38" fmla="*/ 253219 w 8159261"/>
              <a:gd name="connsiteY38" fmla="*/ 490905 h 5104227"/>
              <a:gd name="connsiteX39" fmla="*/ 0 w 8159261"/>
              <a:gd name="connsiteY39" fmla="*/ 237686 h 5104227"/>
              <a:gd name="connsiteX40" fmla="*/ 0 w 8159261"/>
              <a:gd name="connsiteY40" fmla="*/ 187172 h 5104227"/>
              <a:gd name="connsiteX41" fmla="*/ 187170 w 8159261"/>
              <a:gd name="connsiteY41" fmla="*/ 0 h 5104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159261" h="5104227">
                <a:moveTo>
                  <a:pt x="187170" y="0"/>
                </a:moveTo>
                <a:lnTo>
                  <a:pt x="7972089" y="0"/>
                </a:lnTo>
                <a:cubicBezTo>
                  <a:pt x="8075461" y="0"/>
                  <a:pt x="8159261" y="83799"/>
                  <a:pt x="8159261" y="187172"/>
                </a:cubicBezTo>
                <a:lnTo>
                  <a:pt x="8159261" y="4917055"/>
                </a:lnTo>
                <a:cubicBezTo>
                  <a:pt x="8159261" y="5020427"/>
                  <a:pt x="8075461" y="5104227"/>
                  <a:pt x="7972089" y="5104227"/>
                </a:cubicBezTo>
                <a:lnTo>
                  <a:pt x="187170" y="5104227"/>
                </a:lnTo>
                <a:cubicBezTo>
                  <a:pt x="83798" y="5104227"/>
                  <a:pt x="0" y="5020427"/>
                  <a:pt x="0" y="4917055"/>
                </a:cubicBezTo>
                <a:lnTo>
                  <a:pt x="0" y="4774523"/>
                </a:lnTo>
                <a:lnTo>
                  <a:pt x="51031" y="4769379"/>
                </a:lnTo>
                <a:cubicBezTo>
                  <a:pt x="166418" y="4745767"/>
                  <a:pt x="253217" y="4643672"/>
                  <a:pt x="253217" y="4521304"/>
                </a:cubicBezTo>
                <a:cubicBezTo>
                  <a:pt x="253217" y="4398936"/>
                  <a:pt x="166418" y="4296841"/>
                  <a:pt x="51031" y="4273230"/>
                </a:cubicBezTo>
                <a:lnTo>
                  <a:pt x="0" y="4268085"/>
                </a:lnTo>
                <a:lnTo>
                  <a:pt x="0" y="4102788"/>
                </a:lnTo>
                <a:lnTo>
                  <a:pt x="51031" y="4097644"/>
                </a:lnTo>
                <a:cubicBezTo>
                  <a:pt x="166419" y="4074032"/>
                  <a:pt x="253218" y="3971937"/>
                  <a:pt x="253218" y="3849569"/>
                </a:cubicBezTo>
                <a:cubicBezTo>
                  <a:pt x="253218" y="3727201"/>
                  <a:pt x="166419" y="3625106"/>
                  <a:pt x="51031" y="3601495"/>
                </a:cubicBezTo>
                <a:lnTo>
                  <a:pt x="0" y="3596350"/>
                </a:lnTo>
                <a:lnTo>
                  <a:pt x="0" y="3431055"/>
                </a:lnTo>
                <a:lnTo>
                  <a:pt x="51031" y="3425911"/>
                </a:lnTo>
                <a:cubicBezTo>
                  <a:pt x="166419" y="3402299"/>
                  <a:pt x="253218" y="3300204"/>
                  <a:pt x="253218" y="3177836"/>
                </a:cubicBezTo>
                <a:cubicBezTo>
                  <a:pt x="253218" y="3055468"/>
                  <a:pt x="166419" y="2953373"/>
                  <a:pt x="51031" y="2929762"/>
                </a:cubicBezTo>
                <a:lnTo>
                  <a:pt x="0" y="2924617"/>
                </a:lnTo>
                <a:lnTo>
                  <a:pt x="0" y="2759322"/>
                </a:lnTo>
                <a:lnTo>
                  <a:pt x="51031" y="2754178"/>
                </a:lnTo>
                <a:cubicBezTo>
                  <a:pt x="166419" y="2730566"/>
                  <a:pt x="253218" y="2628471"/>
                  <a:pt x="253218" y="2506103"/>
                </a:cubicBezTo>
                <a:cubicBezTo>
                  <a:pt x="253218" y="2383735"/>
                  <a:pt x="166419" y="2281640"/>
                  <a:pt x="51031" y="2258029"/>
                </a:cubicBezTo>
                <a:lnTo>
                  <a:pt x="0" y="2252884"/>
                </a:lnTo>
                <a:lnTo>
                  <a:pt x="0" y="2087589"/>
                </a:lnTo>
                <a:lnTo>
                  <a:pt x="51031" y="2082445"/>
                </a:lnTo>
                <a:cubicBezTo>
                  <a:pt x="166419" y="2058833"/>
                  <a:pt x="253218" y="1956738"/>
                  <a:pt x="253218" y="1834370"/>
                </a:cubicBezTo>
                <a:cubicBezTo>
                  <a:pt x="253218" y="1712002"/>
                  <a:pt x="166419" y="1609907"/>
                  <a:pt x="51031" y="1586296"/>
                </a:cubicBezTo>
                <a:lnTo>
                  <a:pt x="0" y="1581151"/>
                </a:lnTo>
                <a:lnTo>
                  <a:pt x="0" y="1415856"/>
                </a:lnTo>
                <a:lnTo>
                  <a:pt x="51031" y="1410712"/>
                </a:lnTo>
                <a:cubicBezTo>
                  <a:pt x="166420" y="1387100"/>
                  <a:pt x="253219" y="1285005"/>
                  <a:pt x="253219" y="1162637"/>
                </a:cubicBezTo>
                <a:cubicBezTo>
                  <a:pt x="253219" y="1040270"/>
                  <a:pt x="166420" y="938175"/>
                  <a:pt x="51031" y="914563"/>
                </a:cubicBezTo>
                <a:lnTo>
                  <a:pt x="0" y="909419"/>
                </a:lnTo>
                <a:lnTo>
                  <a:pt x="0" y="744124"/>
                </a:lnTo>
                <a:cubicBezTo>
                  <a:pt x="139849" y="744124"/>
                  <a:pt x="253219" y="630754"/>
                  <a:pt x="253219" y="490905"/>
                </a:cubicBezTo>
                <a:cubicBezTo>
                  <a:pt x="253219" y="351056"/>
                  <a:pt x="139849" y="237686"/>
                  <a:pt x="0" y="237686"/>
                </a:cubicBezTo>
                <a:lnTo>
                  <a:pt x="0" y="187172"/>
                </a:lnTo>
                <a:cubicBezTo>
                  <a:pt x="0" y="83799"/>
                  <a:pt x="83798" y="0"/>
                  <a:pt x="187170" y="0"/>
                </a:cubicBezTo>
                <a:close/>
              </a:path>
            </a:pathLst>
          </a:custGeom>
          <a:solidFill>
            <a:srgbClr val="F4F4F4"/>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grpSp>
        <p:nvGrpSpPr>
          <p:cNvPr id="79" name="مجموعة 78"/>
          <p:cNvGrpSpPr/>
          <p:nvPr/>
        </p:nvGrpSpPr>
        <p:grpSpPr>
          <a:xfrm>
            <a:off x="9412692" y="1977930"/>
            <a:ext cx="971218" cy="762086"/>
            <a:chOff x="9412692" y="2497476"/>
            <a:chExt cx="971218" cy="762086"/>
          </a:xfrm>
        </p:grpSpPr>
        <p:sp>
          <p:nvSpPr>
            <p:cNvPr id="17" name="Arrow: Pentagon 21"/>
            <p:cNvSpPr/>
            <p:nvPr/>
          </p:nvSpPr>
          <p:spPr bwMode="auto">
            <a:xfrm flipH="1">
              <a:off x="9412692" y="2497476"/>
              <a:ext cx="971218" cy="663208"/>
            </a:xfrm>
            <a:prstGeom prst="homePlate">
              <a:avLst/>
            </a:prstGeom>
            <a:gradFill flip="none" rotWithShape="1">
              <a:gsLst>
                <a:gs pos="0">
                  <a:srgbClr val="80D0F2"/>
                </a:gs>
                <a:gs pos="100000">
                  <a:srgbClr val="BDEEFF"/>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18" name="Right Triangle 22"/>
            <p:cNvSpPr/>
            <p:nvPr/>
          </p:nvSpPr>
          <p:spPr bwMode="auto">
            <a:xfrm flipV="1">
              <a:off x="10245856" y="3160684"/>
              <a:ext cx="138054" cy="98878"/>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19" name="TextBox 23"/>
            <p:cNvSpPr txBox="1">
              <a:spLocks noChangeArrowheads="1"/>
            </p:cNvSpPr>
            <p:nvPr/>
          </p:nvSpPr>
          <p:spPr bwMode="auto">
            <a:xfrm flipH="1">
              <a:off x="9574563" y="2688565"/>
              <a:ext cx="740487" cy="280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b="1" dirty="0">
                  <a:solidFill>
                    <a:schemeClr val="bg1"/>
                  </a:solidFill>
                </a:rPr>
                <a:t>أولا</a:t>
              </a:r>
              <a:endParaRPr lang="en-US" altLang="ar-SA" b="1" dirty="0">
                <a:solidFill>
                  <a:schemeClr val="bg1"/>
                </a:solidFill>
              </a:endParaRPr>
            </a:p>
          </p:txBody>
        </p:sp>
      </p:grpSp>
      <p:grpSp>
        <p:nvGrpSpPr>
          <p:cNvPr id="20" name="Group 25"/>
          <p:cNvGrpSpPr>
            <a:grpSpLocks/>
          </p:cNvGrpSpPr>
          <p:nvPr/>
        </p:nvGrpSpPr>
        <p:grpSpPr bwMode="auto">
          <a:xfrm flipH="1">
            <a:off x="9436086" y="2789455"/>
            <a:ext cx="971218" cy="762086"/>
            <a:chOff x="1198102" y="1209824"/>
            <a:chExt cx="1273125" cy="1002740"/>
          </a:xfrm>
        </p:grpSpPr>
        <p:sp>
          <p:nvSpPr>
            <p:cNvPr id="21" name="Arrow: Pentagon 26"/>
            <p:cNvSpPr/>
            <p:nvPr/>
          </p:nvSpPr>
          <p:spPr>
            <a:xfrm>
              <a:off x="1198102" y="1209824"/>
              <a:ext cx="1273125" cy="872638"/>
            </a:xfrm>
            <a:prstGeom prst="homePlate">
              <a:avLst/>
            </a:prstGeom>
            <a:gradFill flip="none" rotWithShape="1">
              <a:gsLst>
                <a:gs pos="98000">
                  <a:srgbClr val="96DB19"/>
                </a:gs>
                <a:gs pos="0">
                  <a:srgbClr val="79C212"/>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2" name="Right Triangle 27"/>
            <p:cNvSpPr/>
            <p:nvPr/>
          </p:nvSpPr>
          <p:spPr>
            <a:xfrm flipH="1" flipV="1">
              <a:off x="1198102" y="2082462"/>
              <a:ext cx="180968" cy="130102"/>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3" name="TextBox 28"/>
            <p:cNvSpPr txBox="1">
              <a:spLocks noChangeArrowheads="1"/>
            </p:cNvSpPr>
            <p:nvPr/>
          </p:nvSpPr>
          <p:spPr bwMode="auto">
            <a:xfrm>
              <a:off x="1288368" y="1461256"/>
              <a:ext cx="9706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b="1">
                  <a:solidFill>
                    <a:schemeClr val="bg1"/>
                  </a:solidFill>
                </a:rPr>
                <a:t>ثانيا</a:t>
              </a:r>
              <a:endParaRPr lang="en-US" altLang="ar-SA" b="1">
                <a:solidFill>
                  <a:schemeClr val="bg1"/>
                </a:solidFill>
              </a:endParaRPr>
            </a:p>
          </p:txBody>
        </p:sp>
      </p:grpSp>
      <p:grpSp>
        <p:nvGrpSpPr>
          <p:cNvPr id="24" name="Group 29"/>
          <p:cNvGrpSpPr>
            <a:grpSpLocks/>
          </p:cNvGrpSpPr>
          <p:nvPr/>
        </p:nvGrpSpPr>
        <p:grpSpPr bwMode="auto">
          <a:xfrm flipH="1">
            <a:off x="9436086" y="3608035"/>
            <a:ext cx="971218" cy="762086"/>
            <a:chOff x="1198102" y="1209824"/>
            <a:chExt cx="1273125" cy="1002740"/>
          </a:xfrm>
        </p:grpSpPr>
        <p:sp>
          <p:nvSpPr>
            <p:cNvPr id="25" name="Arrow: Pentagon 30"/>
            <p:cNvSpPr/>
            <p:nvPr/>
          </p:nvSpPr>
          <p:spPr>
            <a:xfrm>
              <a:off x="1198102" y="1209824"/>
              <a:ext cx="1273125" cy="872638"/>
            </a:xfrm>
            <a:prstGeom prst="homePlate">
              <a:avLst/>
            </a:prstGeom>
            <a:gradFill flip="none" rotWithShape="1">
              <a:gsLst>
                <a:gs pos="0">
                  <a:srgbClr val="CC3300"/>
                </a:gs>
                <a:gs pos="100000">
                  <a:srgbClr val="FF9900"/>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6" name="Right Triangle 31"/>
            <p:cNvSpPr/>
            <p:nvPr/>
          </p:nvSpPr>
          <p:spPr>
            <a:xfrm flipH="1" flipV="1">
              <a:off x="1198102" y="2082462"/>
              <a:ext cx="180968" cy="130102"/>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7" name="TextBox 32"/>
            <p:cNvSpPr txBox="1">
              <a:spLocks noChangeArrowheads="1"/>
            </p:cNvSpPr>
            <p:nvPr/>
          </p:nvSpPr>
          <p:spPr bwMode="auto">
            <a:xfrm>
              <a:off x="1288368" y="1461256"/>
              <a:ext cx="9706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b="1" dirty="0">
                  <a:solidFill>
                    <a:schemeClr val="bg1"/>
                  </a:solidFill>
                </a:rPr>
                <a:t>ثالثا</a:t>
              </a:r>
              <a:endParaRPr lang="en-US" altLang="ar-SA" b="1" dirty="0">
                <a:solidFill>
                  <a:schemeClr val="bg1"/>
                </a:solidFill>
              </a:endParaRPr>
            </a:p>
          </p:txBody>
        </p:sp>
      </p:grpSp>
      <p:grpSp>
        <p:nvGrpSpPr>
          <p:cNvPr id="77" name="مجموعة 76"/>
          <p:cNvGrpSpPr/>
          <p:nvPr/>
        </p:nvGrpSpPr>
        <p:grpSpPr>
          <a:xfrm>
            <a:off x="9436544" y="5226711"/>
            <a:ext cx="971218" cy="762086"/>
            <a:chOff x="9436544" y="4924410"/>
            <a:chExt cx="971218" cy="762086"/>
          </a:xfrm>
        </p:grpSpPr>
        <p:sp>
          <p:nvSpPr>
            <p:cNvPr id="29" name="Arrow: Pentagon 34"/>
            <p:cNvSpPr/>
            <p:nvPr/>
          </p:nvSpPr>
          <p:spPr bwMode="auto">
            <a:xfrm flipH="1">
              <a:off x="9436544" y="4924410"/>
              <a:ext cx="971218" cy="663208"/>
            </a:xfrm>
            <a:prstGeom prst="homePlate">
              <a:avLst/>
            </a:prstGeom>
            <a:gradFill flip="none" rotWithShape="1">
              <a:gsLst>
                <a:gs pos="0">
                  <a:srgbClr val="6B0576"/>
                </a:gs>
                <a:gs pos="100000">
                  <a:srgbClr val="9832FD"/>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30" name="Right Triangle 35"/>
            <p:cNvSpPr/>
            <p:nvPr/>
          </p:nvSpPr>
          <p:spPr bwMode="auto">
            <a:xfrm flipV="1">
              <a:off x="10269708" y="5587618"/>
              <a:ext cx="138054" cy="98878"/>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31" name="TextBox 36"/>
            <p:cNvSpPr txBox="1">
              <a:spLocks noChangeArrowheads="1"/>
            </p:cNvSpPr>
            <p:nvPr/>
          </p:nvSpPr>
          <p:spPr bwMode="auto">
            <a:xfrm flipH="1">
              <a:off x="9598415" y="5115499"/>
              <a:ext cx="7404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b="1" dirty="0">
                  <a:solidFill>
                    <a:schemeClr val="bg1"/>
                  </a:solidFill>
                </a:rPr>
                <a:t>خامسا ً</a:t>
              </a:r>
              <a:endParaRPr lang="en-US" altLang="ar-SA" b="1" dirty="0">
                <a:solidFill>
                  <a:schemeClr val="bg1"/>
                </a:solidFill>
              </a:endParaRPr>
            </a:p>
          </p:txBody>
        </p:sp>
      </p:grpSp>
      <p:grpSp>
        <p:nvGrpSpPr>
          <p:cNvPr id="78" name="مجموعة 77"/>
          <p:cNvGrpSpPr/>
          <p:nvPr/>
        </p:nvGrpSpPr>
        <p:grpSpPr>
          <a:xfrm>
            <a:off x="9436544" y="4409311"/>
            <a:ext cx="971218" cy="762086"/>
            <a:chOff x="9436544" y="5718558"/>
            <a:chExt cx="971218" cy="762086"/>
          </a:xfrm>
        </p:grpSpPr>
        <p:sp>
          <p:nvSpPr>
            <p:cNvPr id="33" name="Arrow: Pentagon 38"/>
            <p:cNvSpPr/>
            <p:nvPr/>
          </p:nvSpPr>
          <p:spPr bwMode="auto">
            <a:xfrm flipH="1">
              <a:off x="9436544" y="5718558"/>
              <a:ext cx="971218" cy="663208"/>
            </a:xfrm>
            <a:prstGeom prst="homePlate">
              <a:avLst/>
            </a:prstGeom>
            <a:gradFill flip="none" rotWithShape="1">
              <a:gsLst>
                <a:gs pos="0">
                  <a:srgbClr val="24ACA2"/>
                </a:gs>
                <a:gs pos="100000">
                  <a:srgbClr val="70E2DD"/>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34" name="Right Triangle 39"/>
            <p:cNvSpPr/>
            <p:nvPr/>
          </p:nvSpPr>
          <p:spPr bwMode="auto">
            <a:xfrm flipV="1">
              <a:off x="10269708" y="6381766"/>
              <a:ext cx="138054" cy="98878"/>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35" name="TextBox 40"/>
            <p:cNvSpPr txBox="1">
              <a:spLocks noChangeArrowheads="1"/>
            </p:cNvSpPr>
            <p:nvPr/>
          </p:nvSpPr>
          <p:spPr bwMode="auto">
            <a:xfrm flipH="1">
              <a:off x="9598415" y="5909647"/>
              <a:ext cx="7404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b="1" dirty="0">
                  <a:solidFill>
                    <a:schemeClr val="bg1"/>
                  </a:solidFill>
                </a:rPr>
                <a:t>رابعا ً</a:t>
              </a:r>
              <a:endParaRPr lang="en-US" altLang="ar-SA" b="1" dirty="0">
                <a:solidFill>
                  <a:schemeClr val="bg1"/>
                </a:solidFill>
              </a:endParaRPr>
            </a:p>
          </p:txBody>
        </p:sp>
      </p:grpSp>
      <p:sp>
        <p:nvSpPr>
          <p:cNvPr id="42" name="TextBox 54"/>
          <p:cNvSpPr txBox="1">
            <a:spLocks noChangeArrowheads="1"/>
          </p:cNvSpPr>
          <p:nvPr/>
        </p:nvSpPr>
        <p:spPr bwMode="auto">
          <a:xfrm>
            <a:off x="5133110" y="2143763"/>
            <a:ext cx="30372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r" rtl="1"/>
            <a:r>
              <a:rPr lang="ar-SA" altLang="ar-SA" sz="2400" b="1" dirty="0">
                <a:solidFill>
                  <a:srgbClr val="80D0F2"/>
                </a:solidFill>
                <a:latin typeface="(AH) Manal Bold" pitchFamily="2" charset="-78"/>
                <a:cs typeface="(AH) Manal Bold" pitchFamily="2" charset="-78"/>
              </a:rPr>
              <a:t>التعريف بالمشروع الفصلي</a:t>
            </a:r>
            <a:endParaRPr lang="en-US" altLang="ar-SA" sz="2400" b="1" dirty="0">
              <a:solidFill>
                <a:srgbClr val="80D0F2"/>
              </a:solidFill>
              <a:latin typeface="(AH) Manal Bold" pitchFamily="2" charset="-78"/>
              <a:cs typeface="(AH) Manal Bold" pitchFamily="2" charset="-78"/>
            </a:endParaRPr>
          </a:p>
        </p:txBody>
      </p:sp>
      <p:sp>
        <p:nvSpPr>
          <p:cNvPr id="45" name="TextBox 58"/>
          <p:cNvSpPr txBox="1">
            <a:spLocks noChangeArrowheads="1"/>
          </p:cNvSpPr>
          <p:nvPr/>
        </p:nvSpPr>
        <p:spPr bwMode="auto">
          <a:xfrm>
            <a:off x="5320145" y="2928263"/>
            <a:ext cx="28625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r" rtl="1"/>
            <a:r>
              <a:rPr lang="ar-SA" altLang="ar-SA" sz="2400" b="1" dirty="0">
                <a:solidFill>
                  <a:srgbClr val="A7E51D"/>
                </a:solidFill>
                <a:latin typeface="(AH) Manal Bold" pitchFamily="2" charset="-78"/>
                <a:cs typeface="(AH) Manal Bold" pitchFamily="2" charset="-78"/>
              </a:rPr>
              <a:t>أهداف المشروع الفصلي</a:t>
            </a:r>
            <a:endParaRPr lang="en-US" altLang="ar-SA" sz="2400" b="1" dirty="0">
              <a:solidFill>
                <a:srgbClr val="A7E51D"/>
              </a:solidFill>
              <a:latin typeface="(AH) Manal Bold" pitchFamily="2" charset="-78"/>
              <a:cs typeface="(AH) Manal Bold" pitchFamily="2" charset="-78"/>
            </a:endParaRPr>
          </a:p>
        </p:txBody>
      </p:sp>
      <p:sp>
        <p:nvSpPr>
          <p:cNvPr id="48" name="TextBox 61"/>
          <p:cNvSpPr txBox="1">
            <a:spLocks noChangeArrowheads="1"/>
          </p:cNvSpPr>
          <p:nvPr/>
        </p:nvSpPr>
        <p:spPr bwMode="auto">
          <a:xfrm>
            <a:off x="5652655" y="3756247"/>
            <a:ext cx="25048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r" rtl="1"/>
            <a:r>
              <a:rPr lang="ar-SA" altLang="ar-SA" sz="2400" b="1" dirty="0">
                <a:solidFill>
                  <a:srgbClr val="F4B82C"/>
                </a:solidFill>
                <a:latin typeface="(AH) Manal Bold" pitchFamily="2" charset="-78"/>
                <a:cs typeface="(AH) Manal Bold" pitchFamily="2" charset="-78"/>
              </a:rPr>
              <a:t>مجالات التربية الفنية</a:t>
            </a:r>
            <a:endParaRPr lang="en-US" altLang="ar-SA" sz="2400" b="1" dirty="0">
              <a:solidFill>
                <a:srgbClr val="F4B82C"/>
              </a:solidFill>
              <a:latin typeface="(AH) Manal Bold" pitchFamily="2" charset="-78"/>
              <a:cs typeface="(AH) Manal Bold" pitchFamily="2" charset="-78"/>
            </a:endParaRPr>
          </a:p>
        </p:txBody>
      </p:sp>
      <p:sp>
        <p:nvSpPr>
          <p:cNvPr id="51" name="TextBox 64"/>
          <p:cNvSpPr txBox="1">
            <a:spLocks noChangeArrowheads="1"/>
          </p:cNvSpPr>
          <p:nvPr/>
        </p:nvSpPr>
        <p:spPr bwMode="auto">
          <a:xfrm>
            <a:off x="4066392" y="5374717"/>
            <a:ext cx="4104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r" rtl="1"/>
            <a:r>
              <a:rPr lang="ar-SA" altLang="ar-SA" sz="2400" b="1" dirty="0">
                <a:solidFill>
                  <a:srgbClr val="C07EFD"/>
                </a:solidFill>
                <a:latin typeface="(AH) Manal Bold" pitchFamily="2" charset="-78"/>
                <a:cs typeface="(AH) Manal Bold" pitchFamily="2" charset="-78"/>
              </a:rPr>
              <a:t>استمارة المشروع الفصلي وطريقة تعبئتها</a:t>
            </a:r>
            <a:endParaRPr lang="en-US" altLang="ar-SA" sz="2400" b="1" dirty="0">
              <a:solidFill>
                <a:srgbClr val="C07EFD"/>
              </a:solidFill>
              <a:latin typeface="(AH) Manal Bold" pitchFamily="2" charset="-78"/>
              <a:cs typeface="(AH) Manal Bold" pitchFamily="2" charset="-78"/>
            </a:endParaRPr>
          </a:p>
        </p:txBody>
      </p:sp>
      <p:sp>
        <p:nvSpPr>
          <p:cNvPr id="54" name="TextBox 67"/>
          <p:cNvSpPr txBox="1">
            <a:spLocks noChangeArrowheads="1"/>
          </p:cNvSpPr>
          <p:nvPr/>
        </p:nvSpPr>
        <p:spPr bwMode="auto">
          <a:xfrm>
            <a:off x="4010892" y="4564071"/>
            <a:ext cx="41695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r" rtl="1"/>
            <a:r>
              <a:rPr lang="ar-SA" altLang="ar-SA" sz="2400" b="1" dirty="0">
                <a:solidFill>
                  <a:srgbClr val="4AD9D1"/>
                </a:solidFill>
                <a:latin typeface="(AH) Manal Bold" pitchFamily="2" charset="-78"/>
                <a:cs typeface="(AH) Manal Bold" pitchFamily="2" charset="-78"/>
              </a:rPr>
              <a:t>مراحل المشروع الفني</a:t>
            </a:r>
            <a:endParaRPr lang="en-US" altLang="ar-SA" sz="2400" b="1" dirty="0">
              <a:solidFill>
                <a:srgbClr val="4AD9D1"/>
              </a:solidFill>
              <a:latin typeface="(AH) Manal Bold" pitchFamily="2" charset="-78"/>
              <a:cs typeface="(AH) Manal Bold" pitchFamily="2" charset="-78"/>
            </a:endParaRPr>
          </a:p>
        </p:txBody>
      </p:sp>
      <p:sp>
        <p:nvSpPr>
          <p:cNvPr id="61" name="Freeform: Shape 43"/>
          <p:cNvSpPr/>
          <p:nvPr/>
        </p:nvSpPr>
        <p:spPr>
          <a:xfrm flipH="1">
            <a:off x="2925564" y="1834548"/>
            <a:ext cx="968516" cy="4260716"/>
          </a:xfrm>
          <a:custGeom>
            <a:avLst/>
            <a:gdLst>
              <a:gd name="connsiteX0" fmla="*/ 0 w 1162036"/>
              <a:gd name="connsiteY0" fmla="*/ 0 h 5104227"/>
              <a:gd name="connsiteX1" fmla="*/ 974864 w 1162036"/>
              <a:gd name="connsiteY1" fmla="*/ 0 h 5104227"/>
              <a:gd name="connsiteX2" fmla="*/ 1162036 w 1162036"/>
              <a:gd name="connsiteY2" fmla="*/ 187172 h 5104227"/>
              <a:gd name="connsiteX3" fmla="*/ 1162036 w 1162036"/>
              <a:gd name="connsiteY3" fmla="*/ 4917055 h 5104227"/>
              <a:gd name="connsiteX4" fmla="*/ 974864 w 1162036"/>
              <a:gd name="connsiteY4" fmla="*/ 5104227 h 5104227"/>
              <a:gd name="connsiteX5" fmla="*/ 0 w 1162036"/>
              <a:gd name="connsiteY5" fmla="*/ 5104227 h 5104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2036" h="5104227">
                <a:moveTo>
                  <a:pt x="0" y="0"/>
                </a:moveTo>
                <a:lnTo>
                  <a:pt x="974864" y="0"/>
                </a:lnTo>
                <a:cubicBezTo>
                  <a:pt x="1078236" y="0"/>
                  <a:pt x="1162036" y="83799"/>
                  <a:pt x="1162036" y="187172"/>
                </a:cubicBezTo>
                <a:lnTo>
                  <a:pt x="1162036" y="4917055"/>
                </a:lnTo>
                <a:cubicBezTo>
                  <a:pt x="1162036" y="5020427"/>
                  <a:pt x="1078236" y="5104227"/>
                  <a:pt x="974864" y="5104227"/>
                </a:cubicBezTo>
                <a:lnTo>
                  <a:pt x="0" y="5104227"/>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68" name="صورة 6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699" y="1932063"/>
            <a:ext cx="703268" cy="734664"/>
          </a:xfrm>
          <a:prstGeom prst="rect">
            <a:avLst/>
          </a:prstGeom>
        </p:spPr>
      </p:pic>
      <p:pic>
        <p:nvPicPr>
          <p:cNvPr id="69" name="صورة 6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6137" y="2749110"/>
            <a:ext cx="711200" cy="742950"/>
          </a:xfrm>
          <a:prstGeom prst="rect">
            <a:avLst/>
          </a:prstGeom>
        </p:spPr>
      </p:pic>
      <p:pic>
        <p:nvPicPr>
          <p:cNvPr id="70" name="صورة 6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48002" y="5194372"/>
            <a:ext cx="711200" cy="742950"/>
          </a:xfrm>
          <a:prstGeom prst="rect">
            <a:avLst/>
          </a:prstGeom>
        </p:spPr>
      </p:pic>
      <p:pic>
        <p:nvPicPr>
          <p:cNvPr id="71" name="صورة 7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54886" y="4387760"/>
            <a:ext cx="711199" cy="742949"/>
          </a:xfrm>
          <a:prstGeom prst="rect">
            <a:avLst/>
          </a:prstGeom>
        </p:spPr>
      </p:pic>
      <p:pic>
        <p:nvPicPr>
          <p:cNvPr id="72" name="صورة 7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48001" y="3568040"/>
            <a:ext cx="710084" cy="741784"/>
          </a:xfrm>
          <a:prstGeom prst="rect">
            <a:avLst/>
          </a:prstGeom>
        </p:spPr>
      </p:pic>
    </p:spTree>
    <p:extLst>
      <p:ext uri="{BB962C8B-B14F-4D97-AF65-F5344CB8AC3E}">
        <p14:creationId xmlns:p14="http://schemas.microsoft.com/office/powerpoint/2010/main" val="267958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56"/>
                                        </p:tgtEl>
                                        <p:attrNameLst>
                                          <p:attrName>style.visibility</p:attrName>
                                        </p:attrNameLst>
                                      </p:cBhvr>
                                      <p:to>
                                        <p:strVal val="visible"/>
                                      </p:to>
                                    </p:set>
                                    <p:animEffect transition="in" filter="wipe(left)">
                                      <p:cBhvr>
                                        <p:cTn id="15" dur="500"/>
                                        <p:tgtEl>
                                          <p:spTgt spid="56"/>
                                        </p:tgtEl>
                                      </p:cBhvr>
                                    </p:animEffect>
                                  </p:childTnLst>
                                </p:cTn>
                              </p:par>
                            </p:childTnLst>
                          </p:cTn>
                        </p:par>
                        <p:par>
                          <p:cTn id="16" fill="hold">
                            <p:stCondLst>
                              <p:cond delay="500"/>
                            </p:stCondLst>
                            <p:childTnLst>
                              <p:par>
                                <p:cTn id="17" presetID="22" presetClass="entr" presetSubtype="2" fill="hold" nodeType="afterEffect">
                                  <p:stCondLst>
                                    <p:cond delay="0"/>
                                  </p:stCondLst>
                                  <p:childTnLst>
                                    <p:set>
                                      <p:cBhvr>
                                        <p:cTn id="18" dur="1" fill="hold">
                                          <p:stCondLst>
                                            <p:cond delay="0"/>
                                          </p:stCondLst>
                                        </p:cTn>
                                        <p:tgtEl>
                                          <p:spTgt spid="79"/>
                                        </p:tgtEl>
                                        <p:attrNameLst>
                                          <p:attrName>style.visibility</p:attrName>
                                        </p:attrNameLst>
                                      </p:cBhvr>
                                      <p:to>
                                        <p:strVal val="visible"/>
                                      </p:to>
                                    </p:set>
                                    <p:animEffect transition="in" filter="wipe(right)">
                                      <p:cBhvr>
                                        <p:cTn id="19" dur="500"/>
                                        <p:tgtEl>
                                          <p:spTgt spid="79"/>
                                        </p:tgtEl>
                                      </p:cBhvr>
                                    </p:animEffect>
                                  </p:childTnLst>
                                </p:cTn>
                              </p:par>
                            </p:childTnLst>
                          </p:cTn>
                        </p:par>
                        <p:par>
                          <p:cTn id="20" fill="hold">
                            <p:stCondLst>
                              <p:cond delay="1000"/>
                            </p:stCondLst>
                            <p:childTnLst>
                              <p:par>
                                <p:cTn id="21" presetID="22" presetClass="entr" presetSubtype="2" fill="hold" grpId="0" nodeType="after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wipe(right)">
                                      <p:cBhvr>
                                        <p:cTn id="23" dur="500"/>
                                        <p:tgtEl>
                                          <p:spTgt spid="42"/>
                                        </p:tgtEl>
                                      </p:cBhvr>
                                    </p:animEffect>
                                  </p:childTnLst>
                                </p:cTn>
                              </p:par>
                            </p:childTnLst>
                          </p:cTn>
                        </p:par>
                        <p:par>
                          <p:cTn id="24" fill="hold">
                            <p:stCondLst>
                              <p:cond delay="1500"/>
                            </p:stCondLst>
                            <p:childTnLst>
                              <p:par>
                                <p:cTn id="25" presetID="22" presetClass="entr" presetSubtype="2" fill="hold" nodeType="afterEffect">
                                  <p:stCondLst>
                                    <p:cond delay="0"/>
                                  </p:stCondLst>
                                  <p:childTnLst>
                                    <p:set>
                                      <p:cBhvr>
                                        <p:cTn id="26" dur="1" fill="hold">
                                          <p:stCondLst>
                                            <p:cond delay="0"/>
                                          </p:stCondLst>
                                        </p:cTn>
                                        <p:tgtEl>
                                          <p:spTgt spid="68"/>
                                        </p:tgtEl>
                                        <p:attrNameLst>
                                          <p:attrName>style.visibility</p:attrName>
                                        </p:attrNameLst>
                                      </p:cBhvr>
                                      <p:to>
                                        <p:strVal val="visible"/>
                                      </p:to>
                                    </p:set>
                                    <p:animEffect transition="in" filter="wipe(right)">
                                      <p:cBhvr>
                                        <p:cTn id="27" dur="500"/>
                                        <p:tgtEl>
                                          <p:spTgt spid="6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7"/>
                                        </p:tgtEl>
                                        <p:attrNameLst>
                                          <p:attrName>style.visibility</p:attrName>
                                        </p:attrNameLst>
                                      </p:cBhvr>
                                      <p:to>
                                        <p:strVal val="visible"/>
                                      </p:to>
                                    </p:set>
                                    <p:animEffect transition="in" filter="wipe(left)">
                                      <p:cBhvr>
                                        <p:cTn id="32" dur="500"/>
                                        <p:tgtEl>
                                          <p:spTgt spid="57"/>
                                        </p:tgtEl>
                                      </p:cBhvr>
                                    </p:animEffect>
                                  </p:childTnLst>
                                </p:cTn>
                              </p:par>
                            </p:childTnLst>
                          </p:cTn>
                        </p:par>
                        <p:par>
                          <p:cTn id="33" fill="hold">
                            <p:stCondLst>
                              <p:cond delay="500"/>
                            </p:stCondLst>
                            <p:childTnLst>
                              <p:par>
                                <p:cTn id="34" presetID="22" presetClass="entr" presetSubtype="2" fill="hold" nodeType="after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wipe(right)">
                                      <p:cBhvr>
                                        <p:cTn id="36" dur="500"/>
                                        <p:tgtEl>
                                          <p:spTgt spid="20"/>
                                        </p:tgtEl>
                                      </p:cBhvr>
                                    </p:animEffect>
                                  </p:childTnLst>
                                </p:cTn>
                              </p:par>
                            </p:childTnLst>
                          </p:cTn>
                        </p:par>
                        <p:par>
                          <p:cTn id="37" fill="hold">
                            <p:stCondLst>
                              <p:cond delay="1000"/>
                            </p:stCondLst>
                            <p:childTnLst>
                              <p:par>
                                <p:cTn id="38" presetID="22" presetClass="entr" presetSubtype="2" fill="hold" grpId="0" nodeType="afterEffect">
                                  <p:stCondLst>
                                    <p:cond delay="0"/>
                                  </p:stCondLst>
                                  <p:childTnLst>
                                    <p:set>
                                      <p:cBhvr>
                                        <p:cTn id="39" dur="1" fill="hold">
                                          <p:stCondLst>
                                            <p:cond delay="0"/>
                                          </p:stCondLst>
                                        </p:cTn>
                                        <p:tgtEl>
                                          <p:spTgt spid="45"/>
                                        </p:tgtEl>
                                        <p:attrNameLst>
                                          <p:attrName>style.visibility</p:attrName>
                                        </p:attrNameLst>
                                      </p:cBhvr>
                                      <p:to>
                                        <p:strVal val="visible"/>
                                      </p:to>
                                    </p:set>
                                    <p:animEffect transition="in" filter="wipe(right)">
                                      <p:cBhvr>
                                        <p:cTn id="40" dur="500"/>
                                        <p:tgtEl>
                                          <p:spTgt spid="45"/>
                                        </p:tgtEl>
                                      </p:cBhvr>
                                    </p:animEffect>
                                  </p:childTnLst>
                                </p:cTn>
                              </p:par>
                            </p:childTnLst>
                          </p:cTn>
                        </p:par>
                        <p:par>
                          <p:cTn id="41" fill="hold">
                            <p:stCondLst>
                              <p:cond delay="1500"/>
                            </p:stCondLst>
                            <p:childTnLst>
                              <p:par>
                                <p:cTn id="42" presetID="22" presetClass="entr" presetSubtype="2" fill="hold" nodeType="afterEffect">
                                  <p:stCondLst>
                                    <p:cond delay="0"/>
                                  </p:stCondLst>
                                  <p:childTnLst>
                                    <p:set>
                                      <p:cBhvr>
                                        <p:cTn id="43" dur="1" fill="hold">
                                          <p:stCondLst>
                                            <p:cond delay="0"/>
                                          </p:stCondLst>
                                        </p:cTn>
                                        <p:tgtEl>
                                          <p:spTgt spid="69"/>
                                        </p:tgtEl>
                                        <p:attrNameLst>
                                          <p:attrName>style.visibility</p:attrName>
                                        </p:attrNameLst>
                                      </p:cBhvr>
                                      <p:to>
                                        <p:strVal val="visible"/>
                                      </p:to>
                                    </p:set>
                                    <p:animEffect transition="in" filter="wipe(right)">
                                      <p:cBhvr>
                                        <p:cTn id="44" dur="500"/>
                                        <p:tgtEl>
                                          <p:spTgt spid="69"/>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58"/>
                                        </p:tgtEl>
                                        <p:attrNameLst>
                                          <p:attrName>style.visibility</p:attrName>
                                        </p:attrNameLst>
                                      </p:cBhvr>
                                      <p:to>
                                        <p:strVal val="visible"/>
                                      </p:to>
                                    </p:set>
                                    <p:animEffect transition="in" filter="wipe(left)">
                                      <p:cBhvr>
                                        <p:cTn id="49" dur="500"/>
                                        <p:tgtEl>
                                          <p:spTgt spid="58"/>
                                        </p:tgtEl>
                                      </p:cBhvr>
                                    </p:animEffect>
                                  </p:childTnLst>
                                </p:cTn>
                              </p:par>
                            </p:childTnLst>
                          </p:cTn>
                        </p:par>
                        <p:par>
                          <p:cTn id="50" fill="hold">
                            <p:stCondLst>
                              <p:cond delay="500"/>
                            </p:stCondLst>
                            <p:childTnLst>
                              <p:par>
                                <p:cTn id="51" presetID="22" presetClass="entr" presetSubtype="2" fill="hold" nodeType="after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wipe(right)">
                                      <p:cBhvr>
                                        <p:cTn id="53" dur="500"/>
                                        <p:tgtEl>
                                          <p:spTgt spid="24"/>
                                        </p:tgtEl>
                                      </p:cBhvr>
                                    </p:animEffect>
                                  </p:childTnLst>
                                </p:cTn>
                              </p:par>
                            </p:childTnLst>
                          </p:cTn>
                        </p:par>
                        <p:par>
                          <p:cTn id="54" fill="hold">
                            <p:stCondLst>
                              <p:cond delay="1000"/>
                            </p:stCondLst>
                            <p:childTnLst>
                              <p:par>
                                <p:cTn id="55" presetID="22" presetClass="entr" presetSubtype="2" fill="hold" grpId="0" nodeType="afterEffect">
                                  <p:stCondLst>
                                    <p:cond delay="0"/>
                                  </p:stCondLst>
                                  <p:childTnLst>
                                    <p:set>
                                      <p:cBhvr>
                                        <p:cTn id="56" dur="1" fill="hold">
                                          <p:stCondLst>
                                            <p:cond delay="0"/>
                                          </p:stCondLst>
                                        </p:cTn>
                                        <p:tgtEl>
                                          <p:spTgt spid="48"/>
                                        </p:tgtEl>
                                        <p:attrNameLst>
                                          <p:attrName>style.visibility</p:attrName>
                                        </p:attrNameLst>
                                      </p:cBhvr>
                                      <p:to>
                                        <p:strVal val="visible"/>
                                      </p:to>
                                    </p:set>
                                    <p:animEffect transition="in" filter="wipe(right)">
                                      <p:cBhvr>
                                        <p:cTn id="57" dur="500"/>
                                        <p:tgtEl>
                                          <p:spTgt spid="48"/>
                                        </p:tgtEl>
                                      </p:cBhvr>
                                    </p:animEffect>
                                  </p:childTnLst>
                                </p:cTn>
                              </p:par>
                            </p:childTnLst>
                          </p:cTn>
                        </p:par>
                        <p:par>
                          <p:cTn id="58" fill="hold">
                            <p:stCondLst>
                              <p:cond delay="1500"/>
                            </p:stCondLst>
                            <p:childTnLst>
                              <p:par>
                                <p:cTn id="59" presetID="22" presetClass="entr" presetSubtype="2" fill="hold" nodeType="afterEffect">
                                  <p:stCondLst>
                                    <p:cond delay="0"/>
                                  </p:stCondLst>
                                  <p:childTnLst>
                                    <p:set>
                                      <p:cBhvr>
                                        <p:cTn id="60" dur="1" fill="hold">
                                          <p:stCondLst>
                                            <p:cond delay="0"/>
                                          </p:stCondLst>
                                        </p:cTn>
                                        <p:tgtEl>
                                          <p:spTgt spid="72"/>
                                        </p:tgtEl>
                                        <p:attrNameLst>
                                          <p:attrName>style.visibility</p:attrName>
                                        </p:attrNameLst>
                                      </p:cBhvr>
                                      <p:to>
                                        <p:strVal val="visible"/>
                                      </p:to>
                                    </p:set>
                                    <p:animEffect transition="in" filter="wipe(right)">
                                      <p:cBhvr>
                                        <p:cTn id="61" dur="500"/>
                                        <p:tgtEl>
                                          <p:spTgt spid="72"/>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60"/>
                                        </p:tgtEl>
                                        <p:attrNameLst>
                                          <p:attrName>style.visibility</p:attrName>
                                        </p:attrNameLst>
                                      </p:cBhvr>
                                      <p:to>
                                        <p:strVal val="visible"/>
                                      </p:to>
                                    </p:set>
                                    <p:animEffect transition="in" filter="wipe(left)">
                                      <p:cBhvr>
                                        <p:cTn id="66" dur="500"/>
                                        <p:tgtEl>
                                          <p:spTgt spid="60"/>
                                        </p:tgtEl>
                                      </p:cBhvr>
                                    </p:animEffect>
                                  </p:childTnLst>
                                </p:cTn>
                              </p:par>
                            </p:childTnLst>
                          </p:cTn>
                        </p:par>
                        <p:par>
                          <p:cTn id="67" fill="hold">
                            <p:stCondLst>
                              <p:cond delay="500"/>
                            </p:stCondLst>
                            <p:childTnLst>
                              <p:par>
                                <p:cTn id="68" presetID="22" presetClass="entr" presetSubtype="2" fill="hold" nodeType="afterEffect">
                                  <p:stCondLst>
                                    <p:cond delay="0"/>
                                  </p:stCondLst>
                                  <p:childTnLst>
                                    <p:set>
                                      <p:cBhvr>
                                        <p:cTn id="69" dur="1" fill="hold">
                                          <p:stCondLst>
                                            <p:cond delay="0"/>
                                          </p:stCondLst>
                                        </p:cTn>
                                        <p:tgtEl>
                                          <p:spTgt spid="78"/>
                                        </p:tgtEl>
                                        <p:attrNameLst>
                                          <p:attrName>style.visibility</p:attrName>
                                        </p:attrNameLst>
                                      </p:cBhvr>
                                      <p:to>
                                        <p:strVal val="visible"/>
                                      </p:to>
                                    </p:set>
                                    <p:animEffect transition="in" filter="wipe(right)">
                                      <p:cBhvr>
                                        <p:cTn id="70" dur="500"/>
                                        <p:tgtEl>
                                          <p:spTgt spid="78"/>
                                        </p:tgtEl>
                                      </p:cBhvr>
                                    </p:animEffect>
                                  </p:childTnLst>
                                </p:cTn>
                              </p:par>
                            </p:childTnLst>
                          </p:cTn>
                        </p:par>
                        <p:par>
                          <p:cTn id="71" fill="hold">
                            <p:stCondLst>
                              <p:cond delay="1000"/>
                            </p:stCondLst>
                            <p:childTnLst>
                              <p:par>
                                <p:cTn id="72" presetID="22" presetClass="entr" presetSubtype="2" fill="hold" grpId="0" nodeType="after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right)">
                                      <p:cBhvr>
                                        <p:cTn id="74" dur="500"/>
                                        <p:tgtEl>
                                          <p:spTgt spid="54"/>
                                        </p:tgtEl>
                                      </p:cBhvr>
                                    </p:animEffect>
                                  </p:childTnLst>
                                </p:cTn>
                              </p:par>
                            </p:childTnLst>
                          </p:cTn>
                        </p:par>
                        <p:par>
                          <p:cTn id="75" fill="hold">
                            <p:stCondLst>
                              <p:cond delay="1500"/>
                            </p:stCondLst>
                            <p:childTnLst>
                              <p:par>
                                <p:cTn id="76" presetID="22" presetClass="entr" presetSubtype="2" fill="hold" nodeType="afterEffect">
                                  <p:stCondLst>
                                    <p:cond delay="0"/>
                                  </p:stCondLst>
                                  <p:childTnLst>
                                    <p:set>
                                      <p:cBhvr>
                                        <p:cTn id="77" dur="1" fill="hold">
                                          <p:stCondLst>
                                            <p:cond delay="0"/>
                                          </p:stCondLst>
                                        </p:cTn>
                                        <p:tgtEl>
                                          <p:spTgt spid="71"/>
                                        </p:tgtEl>
                                        <p:attrNameLst>
                                          <p:attrName>style.visibility</p:attrName>
                                        </p:attrNameLst>
                                      </p:cBhvr>
                                      <p:to>
                                        <p:strVal val="visible"/>
                                      </p:to>
                                    </p:set>
                                    <p:animEffect transition="in" filter="wipe(right)">
                                      <p:cBhvr>
                                        <p:cTn id="78" dur="500"/>
                                        <p:tgtEl>
                                          <p:spTgt spid="71"/>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59"/>
                                        </p:tgtEl>
                                        <p:attrNameLst>
                                          <p:attrName>style.visibility</p:attrName>
                                        </p:attrNameLst>
                                      </p:cBhvr>
                                      <p:to>
                                        <p:strVal val="visible"/>
                                      </p:to>
                                    </p:set>
                                    <p:animEffect transition="in" filter="wipe(left)">
                                      <p:cBhvr>
                                        <p:cTn id="83" dur="500"/>
                                        <p:tgtEl>
                                          <p:spTgt spid="59"/>
                                        </p:tgtEl>
                                      </p:cBhvr>
                                    </p:animEffect>
                                  </p:childTnLst>
                                </p:cTn>
                              </p:par>
                            </p:childTnLst>
                          </p:cTn>
                        </p:par>
                        <p:par>
                          <p:cTn id="84" fill="hold">
                            <p:stCondLst>
                              <p:cond delay="500"/>
                            </p:stCondLst>
                            <p:childTnLst>
                              <p:par>
                                <p:cTn id="85" presetID="22" presetClass="entr" presetSubtype="2" fill="hold" nodeType="afterEffect">
                                  <p:stCondLst>
                                    <p:cond delay="0"/>
                                  </p:stCondLst>
                                  <p:childTnLst>
                                    <p:set>
                                      <p:cBhvr>
                                        <p:cTn id="86" dur="1" fill="hold">
                                          <p:stCondLst>
                                            <p:cond delay="0"/>
                                          </p:stCondLst>
                                        </p:cTn>
                                        <p:tgtEl>
                                          <p:spTgt spid="77"/>
                                        </p:tgtEl>
                                        <p:attrNameLst>
                                          <p:attrName>style.visibility</p:attrName>
                                        </p:attrNameLst>
                                      </p:cBhvr>
                                      <p:to>
                                        <p:strVal val="visible"/>
                                      </p:to>
                                    </p:set>
                                    <p:animEffect transition="in" filter="wipe(right)">
                                      <p:cBhvr>
                                        <p:cTn id="87" dur="500"/>
                                        <p:tgtEl>
                                          <p:spTgt spid="77"/>
                                        </p:tgtEl>
                                      </p:cBhvr>
                                    </p:animEffect>
                                  </p:childTnLst>
                                </p:cTn>
                              </p:par>
                            </p:childTnLst>
                          </p:cTn>
                        </p:par>
                        <p:par>
                          <p:cTn id="88" fill="hold">
                            <p:stCondLst>
                              <p:cond delay="1000"/>
                            </p:stCondLst>
                            <p:childTnLst>
                              <p:par>
                                <p:cTn id="89" presetID="22" presetClass="entr" presetSubtype="2" fill="hold" grpId="0" nodeType="afterEffect">
                                  <p:stCondLst>
                                    <p:cond delay="0"/>
                                  </p:stCondLst>
                                  <p:childTnLst>
                                    <p:set>
                                      <p:cBhvr>
                                        <p:cTn id="90" dur="1" fill="hold">
                                          <p:stCondLst>
                                            <p:cond delay="0"/>
                                          </p:stCondLst>
                                        </p:cTn>
                                        <p:tgtEl>
                                          <p:spTgt spid="51"/>
                                        </p:tgtEl>
                                        <p:attrNameLst>
                                          <p:attrName>style.visibility</p:attrName>
                                        </p:attrNameLst>
                                      </p:cBhvr>
                                      <p:to>
                                        <p:strVal val="visible"/>
                                      </p:to>
                                    </p:set>
                                    <p:animEffect transition="in" filter="wipe(right)">
                                      <p:cBhvr>
                                        <p:cTn id="91" dur="500"/>
                                        <p:tgtEl>
                                          <p:spTgt spid="51"/>
                                        </p:tgtEl>
                                      </p:cBhvr>
                                    </p:animEffect>
                                  </p:childTnLst>
                                </p:cTn>
                              </p:par>
                            </p:childTnLst>
                          </p:cTn>
                        </p:par>
                        <p:par>
                          <p:cTn id="92" fill="hold">
                            <p:stCondLst>
                              <p:cond delay="1500"/>
                            </p:stCondLst>
                            <p:childTnLst>
                              <p:par>
                                <p:cTn id="93" presetID="22" presetClass="entr" presetSubtype="2" fill="hold" nodeType="afterEffect">
                                  <p:stCondLst>
                                    <p:cond delay="0"/>
                                  </p:stCondLst>
                                  <p:childTnLst>
                                    <p:set>
                                      <p:cBhvr>
                                        <p:cTn id="94" dur="1" fill="hold">
                                          <p:stCondLst>
                                            <p:cond delay="0"/>
                                          </p:stCondLst>
                                        </p:cTn>
                                        <p:tgtEl>
                                          <p:spTgt spid="70"/>
                                        </p:tgtEl>
                                        <p:attrNameLst>
                                          <p:attrName>style.visibility</p:attrName>
                                        </p:attrNameLst>
                                      </p:cBhvr>
                                      <p:to>
                                        <p:strVal val="visible"/>
                                      </p:to>
                                    </p:set>
                                    <p:animEffect transition="in" filter="wipe(right)">
                                      <p:cBhvr>
                                        <p:cTn id="95"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9" grpId="0" animBg="1"/>
      <p:bldP spid="58" grpId="0" animBg="1"/>
      <p:bldP spid="60" grpId="0" animBg="1"/>
      <p:bldP spid="14" grpId="0" animBg="1"/>
      <p:bldP spid="15" grpId="0" animBg="1"/>
      <p:bldP spid="42" grpId="0"/>
      <p:bldP spid="45" grpId="0"/>
      <p:bldP spid="48" grpId="0"/>
      <p:bldP spid="51" grpId="0"/>
      <p:bldP spid="54" grpId="0"/>
      <p:bldP spid="6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9277" t="71265" b="20230"/>
          <a:stretch/>
        </p:blipFill>
        <p:spPr>
          <a:xfrm>
            <a:off x="1623848" y="2790498"/>
            <a:ext cx="10146600" cy="993226"/>
          </a:xfrm>
          <a:prstGeom prst="rect">
            <a:avLst/>
          </a:prstGeom>
        </p:spPr>
      </p:pic>
      <p:sp>
        <p:nvSpPr>
          <p:cNvPr id="12" name="مربع نص 11"/>
          <p:cNvSpPr txBox="1"/>
          <p:nvPr/>
        </p:nvSpPr>
        <p:spPr>
          <a:xfrm>
            <a:off x="1818283" y="2921889"/>
            <a:ext cx="5922586" cy="830997"/>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اخراج العمل بشكل لائق بوضع برواز خشبي يناسب العمل </a:t>
            </a:r>
          </a:p>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ثم عرضه في معرض المدرسة أو فنائها أو في مكتب القائد</a:t>
            </a:r>
          </a:p>
        </p:txBody>
      </p:sp>
    </p:spTree>
    <p:extLst>
      <p:ext uri="{BB962C8B-B14F-4D97-AF65-F5344CB8AC3E}">
        <p14:creationId xmlns:p14="http://schemas.microsoft.com/office/powerpoint/2010/main" val="381430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1"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grpSp>
        <p:nvGrpSpPr>
          <p:cNvPr id="18" name="مجموعة 17"/>
          <p:cNvGrpSpPr/>
          <p:nvPr/>
        </p:nvGrpSpPr>
        <p:grpSpPr>
          <a:xfrm>
            <a:off x="1592317" y="3011215"/>
            <a:ext cx="10231945" cy="1508237"/>
            <a:chOff x="1592317" y="3011215"/>
            <a:chExt cx="10231945" cy="1508237"/>
          </a:xfrm>
        </p:grpSpPr>
        <p:grpSp>
          <p:nvGrpSpPr>
            <p:cNvPr id="17" name="مجموعة 16"/>
            <p:cNvGrpSpPr/>
            <p:nvPr/>
          </p:nvGrpSpPr>
          <p:grpSpPr>
            <a:xfrm>
              <a:off x="1592317" y="3011215"/>
              <a:ext cx="10231945" cy="1508237"/>
              <a:chOff x="1592317" y="3011215"/>
              <a:chExt cx="10231945" cy="1508237"/>
            </a:xfrm>
          </p:grpSpPr>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9998" t="79770" b="14253"/>
              <a:stretch/>
            </p:blipFill>
            <p:spPr>
              <a:xfrm>
                <a:off x="1592317" y="3011215"/>
                <a:ext cx="10231945" cy="709448"/>
              </a:xfrm>
              <a:prstGeom prst="rect">
                <a:avLst/>
              </a:prstGeom>
            </p:spPr>
          </p:pic>
          <p:sp>
            <p:nvSpPr>
              <p:cNvPr id="15" name="مستطيل 14"/>
              <p:cNvSpPr/>
              <p:nvPr/>
            </p:nvSpPr>
            <p:spPr>
              <a:xfrm>
                <a:off x="1608084" y="3683879"/>
                <a:ext cx="9995338" cy="835573"/>
              </a:xfrm>
              <a:prstGeom prst="rect">
                <a:avLst/>
              </a:prstGeom>
              <a:solidFill>
                <a:srgbClr val="D4EEF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3" name="مجموعة 2"/>
            <p:cNvGrpSpPr/>
            <p:nvPr/>
          </p:nvGrpSpPr>
          <p:grpSpPr>
            <a:xfrm>
              <a:off x="1907628" y="3258210"/>
              <a:ext cx="9301655" cy="1108842"/>
              <a:chOff x="1907628" y="3258210"/>
              <a:chExt cx="9301655" cy="1108842"/>
            </a:xfrm>
          </p:grpSpPr>
          <p:sp>
            <p:nvSpPr>
              <p:cNvPr id="2" name="مستطيل 1"/>
              <p:cNvSpPr/>
              <p:nvPr/>
            </p:nvSpPr>
            <p:spPr>
              <a:xfrm>
                <a:off x="1907628" y="3531479"/>
                <a:ext cx="9301655" cy="835573"/>
              </a:xfrm>
              <a:prstGeom prst="rect">
                <a:avLst/>
              </a:prstGeom>
              <a:solidFill>
                <a:srgbClr val="F3F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مستطيل 12"/>
              <p:cNvSpPr/>
              <p:nvPr/>
            </p:nvSpPr>
            <p:spPr>
              <a:xfrm>
                <a:off x="2107326" y="3258210"/>
                <a:ext cx="3962400" cy="835573"/>
              </a:xfrm>
              <a:prstGeom prst="rect">
                <a:avLst/>
              </a:prstGeom>
              <a:solidFill>
                <a:srgbClr val="F3F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sp>
        <p:nvSpPr>
          <p:cNvPr id="12" name="مربع نص 11"/>
          <p:cNvSpPr txBox="1"/>
          <p:nvPr/>
        </p:nvSpPr>
        <p:spPr>
          <a:xfrm>
            <a:off x="1856032" y="3526706"/>
            <a:ext cx="9065172" cy="830997"/>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تكمن قيمة المشروع الجمالية في الصور المختارة وطريقة قصها ولصقها داخل حدود الوطن</a:t>
            </a:r>
          </a:p>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ويمكن الانتفاع بها في تزيين مكتب القائد أو فناء المدرسة أو المنزل</a:t>
            </a:r>
          </a:p>
        </p:txBody>
      </p:sp>
    </p:spTree>
    <p:extLst>
      <p:ext uri="{BB962C8B-B14F-4D97-AF65-F5344CB8AC3E}">
        <p14:creationId xmlns:p14="http://schemas.microsoft.com/office/powerpoint/2010/main" val="628524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استمارة المشروع </a:t>
            </a:r>
          </a:p>
        </p:txBody>
      </p:sp>
      <p:grpSp>
        <p:nvGrpSpPr>
          <p:cNvPr id="3" name="مجموعة 2"/>
          <p:cNvGrpSpPr/>
          <p:nvPr/>
        </p:nvGrpSpPr>
        <p:grpSpPr>
          <a:xfrm>
            <a:off x="1651378" y="2893325"/>
            <a:ext cx="9814983" cy="1637731"/>
            <a:chOff x="1746912" y="3466531"/>
            <a:chExt cx="9814983" cy="1637731"/>
          </a:xfrm>
        </p:grpSpPr>
        <p:pic>
          <p:nvPicPr>
            <p:cNvPr id="4" name="صورة 3"/>
            <p:cNvPicPr>
              <a:picLocks noChangeAspect="1"/>
            </p:cNvPicPr>
            <p:nvPr/>
          </p:nvPicPr>
          <p:blipFill rotWithShape="1">
            <a:blip r:embed="rId3">
              <a:extLst>
                <a:ext uri="{28A0092B-C50C-407E-A947-70E740481C1C}">
                  <a14:useLocalDpi xmlns:a14="http://schemas.microsoft.com/office/drawing/2010/main" val="0"/>
                </a:ext>
              </a:extLst>
            </a:blip>
            <a:srcRect l="10344" t="82985" b="2686"/>
            <a:stretch/>
          </p:blipFill>
          <p:spPr>
            <a:xfrm>
              <a:off x="1746912" y="3466531"/>
              <a:ext cx="9814983" cy="1637731"/>
            </a:xfrm>
            <a:prstGeom prst="rect">
              <a:avLst/>
            </a:prstGeom>
          </p:spPr>
        </p:pic>
        <p:sp>
          <p:nvSpPr>
            <p:cNvPr id="2" name="مستطيل ذو زوايا قطرية مستديرة 1"/>
            <p:cNvSpPr/>
            <p:nvPr/>
          </p:nvSpPr>
          <p:spPr>
            <a:xfrm>
              <a:off x="7028597" y="3466531"/>
              <a:ext cx="3875964" cy="191069"/>
            </a:xfrm>
            <a:prstGeom prst="round2DiagRect">
              <a:avLst/>
            </a:prstGeom>
            <a:solidFill>
              <a:srgbClr val="F3F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12" name="مربع نص 11"/>
          <p:cNvSpPr txBox="1"/>
          <p:nvPr/>
        </p:nvSpPr>
        <p:spPr>
          <a:xfrm>
            <a:off x="4271749" y="2925889"/>
            <a:ext cx="3482366" cy="461665"/>
          </a:xfrm>
          <a:prstGeom prst="rect">
            <a:avLst/>
          </a:prstGeom>
          <a:noFill/>
        </p:spPr>
        <p:txBody>
          <a:bodyPr wrap="square" rtlCol="1">
            <a:spAutoFit/>
          </a:bodyPr>
          <a:lstStyle/>
          <a:p>
            <a:r>
              <a:rPr lang="ar-SA" sz="2400" dirty="0">
                <a:ln w="0"/>
                <a:solidFill>
                  <a:srgbClr val="FF0000"/>
                </a:solidFill>
                <a:effectLst>
                  <a:outerShdw blurRad="38100" dist="25400" dir="5400000" algn="ctr" rotWithShape="0">
                    <a:srgbClr val="6E747A">
                      <a:alpha val="43000"/>
                    </a:srgbClr>
                  </a:outerShdw>
                </a:effectLst>
                <a:latin typeface="(AH) Manal Bold" pitchFamily="2" charset="-78"/>
                <a:cs typeface="(AH) Manal Bold" pitchFamily="2" charset="-78"/>
              </a:rPr>
              <a:t>تعبأ من قبل المعلم</a:t>
            </a:r>
          </a:p>
        </p:txBody>
      </p:sp>
    </p:spTree>
    <p:extLst>
      <p:ext uri="{BB962C8B-B14F-4D97-AF65-F5344CB8AC3E}">
        <p14:creationId xmlns:p14="http://schemas.microsoft.com/office/powerpoint/2010/main" val="303542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3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out)">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مربع نص 1"/>
          <p:cNvSpPr txBox="1"/>
          <p:nvPr/>
        </p:nvSpPr>
        <p:spPr>
          <a:xfrm>
            <a:off x="2688608" y="3057098"/>
            <a:ext cx="7697337" cy="1107996"/>
          </a:xfrm>
          <a:prstGeom prst="rect">
            <a:avLst/>
          </a:prstGeom>
          <a:noFill/>
        </p:spPr>
        <p:txBody>
          <a:bodyPr wrap="square" rtlCol="1">
            <a:spAutoFit/>
          </a:bodyPr>
          <a:lstStyle/>
          <a:p>
            <a:pPr algn="ctr"/>
            <a:r>
              <a:rPr lang="ar-SA" sz="6600" dirty="0">
                <a:ln w="0"/>
                <a:solidFill>
                  <a:srgbClr val="FF0000"/>
                </a:solidFill>
                <a:effectLst>
                  <a:outerShdw blurRad="38100" dist="19050" dir="2700000" algn="tl" rotWithShape="0">
                    <a:schemeClr val="dk1">
                      <a:alpha val="40000"/>
                    </a:schemeClr>
                  </a:outerShdw>
                </a:effectLst>
                <a:latin typeface="(AH) Manal Bold" pitchFamily="2" charset="-78"/>
                <a:cs typeface="(AH) Manal Bold" pitchFamily="2" charset="-78"/>
              </a:rPr>
              <a:t>ختاما ً أتمنى لكم التوفيق</a:t>
            </a:r>
          </a:p>
        </p:txBody>
      </p:sp>
    </p:spTree>
    <p:extLst>
      <p:ext uri="{BB962C8B-B14F-4D97-AF65-F5344CB8AC3E}">
        <p14:creationId xmlns:p14="http://schemas.microsoft.com/office/powerpoint/2010/main" val="32540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1785203" y="2322584"/>
            <a:ext cx="8300115" cy="357343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a:solidFill>
                  <a:srgbClr val="747474"/>
                </a:solidFill>
                <a:latin typeface="(AH) Manal High" pitchFamily="2" charset="-78"/>
                <a:cs typeface="(AH) Manal High" pitchFamily="2" charset="-78"/>
              </a:rPr>
              <a:t>هو مشروع فني ينفذه الطلاب في نهاية الفصل الدراسي الأول ، على أن يُنفذ باستراتيجية تدريس مناسبة لإكساب الطلاب مهارات الإبداع مثل الطلاقة، والمرونة، والأصالة، والتفاصيل، ويرفع مستوى الخيال، والحس الجمالي، وحل المشكلات. ويستخدم للوصول إلى الأفكار، والرؤى الجديدة، التي تؤدي إلى الدمج والتأليف بين الأفكار والمعلومات والأدوات والخامات للإنتاج الفني الإبداعي.</a:t>
            </a:r>
          </a:p>
        </p:txBody>
      </p:sp>
      <p:sp>
        <p:nvSpPr>
          <p:cNvPr id="6" name="مستطيل مستدير الزوايا 5"/>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ما هو المشروع الفصلي ؟</a:t>
            </a:r>
          </a:p>
        </p:txBody>
      </p:sp>
    </p:spTree>
    <p:extLst>
      <p:ext uri="{BB962C8B-B14F-4D97-AF65-F5344CB8AC3E}">
        <p14:creationId xmlns:p14="http://schemas.microsoft.com/office/powerpoint/2010/main" val="363142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6" name="مجموعة 15"/>
          <p:cNvGrpSpPr/>
          <p:nvPr/>
        </p:nvGrpSpPr>
        <p:grpSpPr>
          <a:xfrm>
            <a:off x="1755204" y="1314519"/>
            <a:ext cx="9086850" cy="1469623"/>
            <a:chOff x="447104" y="1314519"/>
            <a:chExt cx="9086850" cy="1469623"/>
          </a:xfrm>
        </p:grpSpPr>
        <p:pic>
          <p:nvPicPr>
            <p:cNvPr id="3" name="صورة 2"/>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7104" y="1314519"/>
              <a:ext cx="9086850" cy="1469623"/>
            </a:xfrm>
            <a:prstGeom prst="rect">
              <a:avLst/>
            </a:prstGeom>
          </p:spPr>
        </p:pic>
        <p:sp>
          <p:nvSpPr>
            <p:cNvPr id="4" name="مربع نص 3"/>
            <p:cNvSpPr txBox="1"/>
            <p:nvPr/>
          </p:nvSpPr>
          <p:spPr>
            <a:xfrm>
              <a:off x="2770495" y="1856096"/>
              <a:ext cx="4121624" cy="369332"/>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تنمية مهارات التفكير الإبداعي لدى الطالب</a:t>
              </a:r>
            </a:p>
          </p:txBody>
        </p:sp>
        <p:sp>
          <p:nvSpPr>
            <p:cNvPr id="12" name="مربع نص 11"/>
            <p:cNvSpPr txBox="1"/>
            <p:nvPr/>
          </p:nvSpPr>
          <p:spPr>
            <a:xfrm>
              <a:off x="8434318" y="1856095"/>
              <a:ext cx="232011" cy="382137"/>
            </a:xfrm>
            <a:prstGeom prst="rect">
              <a:avLst/>
            </a:prstGeom>
            <a:noFill/>
          </p:spPr>
          <p:txBody>
            <a:bodyPr wrap="square" rtlCol="1">
              <a:spAutoFit/>
            </a:bodyPr>
            <a:lstStyle/>
            <a:p>
              <a:r>
                <a:rPr lang="ar-SA" b="1" dirty="0">
                  <a:solidFill>
                    <a:srgbClr val="CC0000"/>
                  </a:solidFill>
                </a:rPr>
                <a:t>1</a:t>
              </a:r>
            </a:p>
          </p:txBody>
        </p:sp>
      </p:grpSp>
      <p:grpSp>
        <p:nvGrpSpPr>
          <p:cNvPr id="17" name="مجموعة 16"/>
          <p:cNvGrpSpPr/>
          <p:nvPr/>
        </p:nvGrpSpPr>
        <p:grpSpPr>
          <a:xfrm>
            <a:off x="1757476" y="2667923"/>
            <a:ext cx="9086850" cy="1469623"/>
            <a:chOff x="449376" y="2667923"/>
            <a:chExt cx="9086850" cy="1469623"/>
          </a:xfrm>
        </p:grpSpPr>
        <p:pic>
          <p:nvPicPr>
            <p:cNvPr id="6" name="صورة 5"/>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6" y="2667923"/>
              <a:ext cx="9086850" cy="1469623"/>
            </a:xfrm>
            <a:prstGeom prst="rect">
              <a:avLst/>
            </a:prstGeom>
          </p:spPr>
        </p:pic>
        <p:sp>
          <p:nvSpPr>
            <p:cNvPr id="9" name="مربع نص 8"/>
            <p:cNvSpPr txBox="1"/>
            <p:nvPr/>
          </p:nvSpPr>
          <p:spPr>
            <a:xfrm>
              <a:off x="955343" y="3073019"/>
              <a:ext cx="5898107"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منح الطالب القدرة على اختيار وتوظيف الخامات والأدوات المستخدمة لتنفيذ العمل الفني</a:t>
              </a:r>
              <a:endParaRPr lang="ar-SA" dirty="0">
                <a:solidFill>
                  <a:srgbClr val="CC0000"/>
                </a:solidFill>
              </a:endParaRPr>
            </a:p>
          </p:txBody>
        </p:sp>
        <p:sp>
          <p:nvSpPr>
            <p:cNvPr id="13" name="مربع نص 12"/>
            <p:cNvSpPr txBox="1"/>
            <p:nvPr/>
          </p:nvSpPr>
          <p:spPr>
            <a:xfrm>
              <a:off x="8436593" y="3223144"/>
              <a:ext cx="232011" cy="382137"/>
            </a:xfrm>
            <a:prstGeom prst="rect">
              <a:avLst/>
            </a:prstGeom>
            <a:noFill/>
          </p:spPr>
          <p:txBody>
            <a:bodyPr wrap="square" rtlCol="1">
              <a:spAutoFit/>
            </a:bodyPr>
            <a:lstStyle/>
            <a:p>
              <a:r>
                <a:rPr lang="ar-SA" b="1" dirty="0">
                  <a:solidFill>
                    <a:srgbClr val="CC0000"/>
                  </a:solidFill>
                </a:rPr>
                <a:t>2</a:t>
              </a:r>
            </a:p>
          </p:txBody>
        </p:sp>
      </p:grpSp>
      <p:grpSp>
        <p:nvGrpSpPr>
          <p:cNvPr id="18" name="مجموعة 17"/>
          <p:cNvGrpSpPr/>
          <p:nvPr/>
        </p:nvGrpSpPr>
        <p:grpSpPr>
          <a:xfrm>
            <a:off x="1757478" y="4005400"/>
            <a:ext cx="9086850" cy="1469623"/>
            <a:chOff x="449378" y="4005400"/>
            <a:chExt cx="9086850" cy="1469623"/>
          </a:xfrm>
        </p:grpSpPr>
        <p:pic>
          <p:nvPicPr>
            <p:cNvPr id="7" name="صورة 6"/>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8" y="4005400"/>
              <a:ext cx="9086850" cy="1469623"/>
            </a:xfrm>
            <a:prstGeom prst="rect">
              <a:avLst/>
            </a:prstGeom>
          </p:spPr>
        </p:pic>
        <p:sp>
          <p:nvSpPr>
            <p:cNvPr id="10" name="مربع نص 9"/>
            <p:cNvSpPr txBox="1"/>
            <p:nvPr/>
          </p:nvSpPr>
          <p:spPr>
            <a:xfrm>
              <a:off x="2374710" y="4546984"/>
              <a:ext cx="4519682" cy="369332"/>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تشجيع الطالب على التفكير بطريقة غير مألوفة</a:t>
              </a:r>
            </a:p>
          </p:txBody>
        </p:sp>
        <p:sp>
          <p:nvSpPr>
            <p:cNvPr id="14" name="مربع نص 13"/>
            <p:cNvSpPr txBox="1"/>
            <p:nvPr/>
          </p:nvSpPr>
          <p:spPr>
            <a:xfrm>
              <a:off x="8450240" y="4533331"/>
              <a:ext cx="232011" cy="382137"/>
            </a:xfrm>
            <a:prstGeom prst="rect">
              <a:avLst/>
            </a:prstGeom>
            <a:noFill/>
          </p:spPr>
          <p:txBody>
            <a:bodyPr wrap="square" rtlCol="1">
              <a:spAutoFit/>
            </a:bodyPr>
            <a:lstStyle/>
            <a:p>
              <a:r>
                <a:rPr lang="ar-SA" b="1" dirty="0">
                  <a:solidFill>
                    <a:srgbClr val="CC0000"/>
                  </a:solidFill>
                </a:rPr>
                <a:t>3</a:t>
              </a:r>
            </a:p>
          </p:txBody>
        </p:sp>
      </p:grpSp>
      <p:grpSp>
        <p:nvGrpSpPr>
          <p:cNvPr id="19" name="مجموعة 18"/>
          <p:cNvGrpSpPr/>
          <p:nvPr/>
        </p:nvGrpSpPr>
        <p:grpSpPr>
          <a:xfrm>
            <a:off x="1759750" y="5386100"/>
            <a:ext cx="9086850" cy="1469623"/>
            <a:chOff x="451650" y="5386100"/>
            <a:chExt cx="9086850" cy="1469623"/>
          </a:xfrm>
        </p:grpSpPr>
        <p:pic>
          <p:nvPicPr>
            <p:cNvPr id="8" name="صورة 7"/>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51650" y="5386100"/>
              <a:ext cx="9086850" cy="1469623"/>
            </a:xfrm>
            <a:prstGeom prst="rect">
              <a:avLst/>
            </a:prstGeom>
          </p:spPr>
        </p:pic>
        <p:sp>
          <p:nvSpPr>
            <p:cNvPr id="11" name="مربع نص 10"/>
            <p:cNvSpPr txBox="1"/>
            <p:nvPr/>
          </p:nvSpPr>
          <p:spPr>
            <a:xfrm>
              <a:off x="1091823" y="5791203"/>
              <a:ext cx="6146039"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دمج بين المجالات الفنية التي تم دراستها خلال الفصل الدراسي في عمل تصميمات إبداعية ونفعية مستدامة ذات طبيعة تربوية وجمالية</a:t>
              </a:r>
              <a:endParaRPr lang="ar-SA" dirty="0">
                <a:solidFill>
                  <a:srgbClr val="CC0000"/>
                </a:solidFill>
              </a:endParaRPr>
            </a:p>
          </p:txBody>
        </p:sp>
        <p:sp>
          <p:nvSpPr>
            <p:cNvPr id="15" name="مربع نص 14"/>
            <p:cNvSpPr txBox="1"/>
            <p:nvPr/>
          </p:nvSpPr>
          <p:spPr>
            <a:xfrm>
              <a:off x="8452515" y="5900380"/>
              <a:ext cx="232011" cy="382137"/>
            </a:xfrm>
            <a:prstGeom prst="rect">
              <a:avLst/>
            </a:prstGeom>
            <a:noFill/>
          </p:spPr>
          <p:txBody>
            <a:bodyPr wrap="square" rtlCol="1">
              <a:spAutoFit/>
            </a:bodyPr>
            <a:lstStyle/>
            <a:p>
              <a:r>
                <a:rPr lang="ar-SA" b="1" dirty="0">
                  <a:solidFill>
                    <a:srgbClr val="CC0000"/>
                  </a:solidFill>
                </a:rPr>
                <a:t>4</a:t>
              </a:r>
            </a:p>
          </p:txBody>
        </p:sp>
      </p:grpSp>
      <p:sp>
        <p:nvSpPr>
          <p:cNvPr id="20" name="مستطيل مستدير الزوايا 19"/>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أهداف المشروع الفصلي</a:t>
            </a:r>
          </a:p>
        </p:txBody>
      </p:sp>
    </p:spTree>
    <p:extLst>
      <p:ext uri="{BB962C8B-B14F-4D97-AF65-F5344CB8AC3E}">
        <p14:creationId xmlns:p14="http://schemas.microsoft.com/office/powerpoint/2010/main" val="295750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anim calcmode="lin" valueType="num">
                                      <p:cBhvr>
                                        <p:cTn id="12" dur="1000" fill="hold"/>
                                        <p:tgtEl>
                                          <p:spTgt spid="16"/>
                                        </p:tgtEl>
                                        <p:attrNameLst>
                                          <p:attrName>ppt_x</p:attrName>
                                        </p:attrNameLst>
                                      </p:cBhvr>
                                      <p:tavLst>
                                        <p:tav tm="0">
                                          <p:val>
                                            <p:strVal val="#ppt_x"/>
                                          </p:val>
                                        </p:tav>
                                        <p:tav tm="100000">
                                          <p:val>
                                            <p:strVal val="#ppt_x"/>
                                          </p:val>
                                        </p:tav>
                                      </p:tavLst>
                                    </p:anim>
                                    <p:anim calcmode="lin" valueType="num">
                                      <p:cBhvr>
                                        <p:cTn id="13" dur="1000" fill="hold"/>
                                        <p:tgtEl>
                                          <p:spTgt spid="16"/>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childTnLst>
                          </p:cTn>
                        </p:par>
                        <p:par>
                          <p:cTn id="20" fill="hold">
                            <p:stCondLst>
                              <p:cond delay="2500"/>
                            </p:stCondLst>
                            <p:childTnLst>
                              <p:par>
                                <p:cTn id="21" presetID="42" presetClass="entr" presetSubtype="0" fill="hold"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1000"/>
                                        <p:tgtEl>
                                          <p:spTgt spid="18"/>
                                        </p:tgtEl>
                                      </p:cBhvr>
                                    </p:animEffect>
                                    <p:anim calcmode="lin" valueType="num">
                                      <p:cBhvr>
                                        <p:cTn id="24" dur="1000" fill="hold"/>
                                        <p:tgtEl>
                                          <p:spTgt spid="18"/>
                                        </p:tgtEl>
                                        <p:attrNameLst>
                                          <p:attrName>ppt_x</p:attrName>
                                        </p:attrNameLst>
                                      </p:cBhvr>
                                      <p:tavLst>
                                        <p:tav tm="0">
                                          <p:val>
                                            <p:strVal val="#ppt_x"/>
                                          </p:val>
                                        </p:tav>
                                        <p:tav tm="100000">
                                          <p:val>
                                            <p:strVal val="#ppt_x"/>
                                          </p:val>
                                        </p:tav>
                                      </p:tavLst>
                                    </p:anim>
                                    <p:anim calcmode="lin" valueType="num">
                                      <p:cBhvr>
                                        <p:cTn id="25" dur="1000" fill="hold"/>
                                        <p:tgtEl>
                                          <p:spTgt spid="18"/>
                                        </p:tgtEl>
                                        <p:attrNameLst>
                                          <p:attrName>ppt_y</p:attrName>
                                        </p:attrNameLst>
                                      </p:cBhvr>
                                      <p:tavLst>
                                        <p:tav tm="0">
                                          <p:val>
                                            <p:strVal val="#ppt_y+.1"/>
                                          </p:val>
                                        </p:tav>
                                        <p:tav tm="100000">
                                          <p:val>
                                            <p:strVal val="#ppt_y"/>
                                          </p:val>
                                        </p:tav>
                                      </p:tavLst>
                                    </p:anim>
                                  </p:childTnLst>
                                </p:cTn>
                              </p:par>
                            </p:childTnLst>
                          </p:cTn>
                        </p:par>
                        <p:par>
                          <p:cTn id="26" fill="hold">
                            <p:stCondLst>
                              <p:cond delay="3500"/>
                            </p:stCondLst>
                            <p:childTnLst>
                              <p:par>
                                <p:cTn id="27" presetID="42" presetClass="entr" presetSubtype="0"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1000"/>
                                        <p:tgtEl>
                                          <p:spTgt spid="19"/>
                                        </p:tgtEl>
                                      </p:cBhvr>
                                    </p:animEffect>
                                    <p:anim calcmode="lin" valueType="num">
                                      <p:cBhvr>
                                        <p:cTn id="30" dur="1000" fill="hold"/>
                                        <p:tgtEl>
                                          <p:spTgt spid="19"/>
                                        </p:tgtEl>
                                        <p:attrNameLst>
                                          <p:attrName>ppt_x</p:attrName>
                                        </p:attrNameLst>
                                      </p:cBhvr>
                                      <p:tavLst>
                                        <p:tav tm="0">
                                          <p:val>
                                            <p:strVal val="#ppt_x"/>
                                          </p:val>
                                        </p:tav>
                                        <p:tav tm="100000">
                                          <p:val>
                                            <p:strVal val="#ppt_x"/>
                                          </p:val>
                                        </p:tav>
                                      </p:tavLst>
                                    </p:anim>
                                    <p:anim calcmode="lin" valueType="num">
                                      <p:cBhvr>
                                        <p:cTn id="3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مستطيل مستدير الزوايا 1"/>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أهداف المشروع الفصلي</a:t>
            </a:r>
          </a:p>
        </p:txBody>
      </p:sp>
      <p:grpSp>
        <p:nvGrpSpPr>
          <p:cNvPr id="5" name="مجموعة 4"/>
          <p:cNvGrpSpPr/>
          <p:nvPr/>
        </p:nvGrpSpPr>
        <p:grpSpPr>
          <a:xfrm>
            <a:off x="1764402" y="1314519"/>
            <a:ext cx="9086850" cy="1469623"/>
            <a:chOff x="447104" y="1314519"/>
            <a:chExt cx="9086850" cy="1469623"/>
          </a:xfrm>
        </p:grpSpPr>
        <p:pic>
          <p:nvPicPr>
            <p:cNvPr id="3" name="صورة 2"/>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7104" y="1314519"/>
              <a:ext cx="9086850" cy="1469623"/>
            </a:xfrm>
            <a:prstGeom prst="rect">
              <a:avLst/>
            </a:prstGeom>
          </p:spPr>
        </p:pic>
        <p:sp>
          <p:nvSpPr>
            <p:cNvPr id="4" name="مربع نص 3"/>
            <p:cNvSpPr txBox="1"/>
            <p:nvPr/>
          </p:nvSpPr>
          <p:spPr>
            <a:xfrm>
              <a:off x="1310185" y="1856096"/>
              <a:ext cx="5581934" cy="369332"/>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تبادل الخبرات الفنية بين الطلاب في المشاريع الفنية الجماعية</a:t>
              </a:r>
            </a:p>
          </p:txBody>
        </p:sp>
        <p:sp>
          <p:nvSpPr>
            <p:cNvPr id="12" name="مربع نص 11"/>
            <p:cNvSpPr txBox="1"/>
            <p:nvPr/>
          </p:nvSpPr>
          <p:spPr>
            <a:xfrm>
              <a:off x="8434318" y="1856095"/>
              <a:ext cx="232011" cy="382137"/>
            </a:xfrm>
            <a:prstGeom prst="rect">
              <a:avLst/>
            </a:prstGeom>
            <a:noFill/>
          </p:spPr>
          <p:txBody>
            <a:bodyPr wrap="square" rtlCol="1">
              <a:spAutoFit/>
            </a:bodyPr>
            <a:lstStyle/>
            <a:p>
              <a:r>
                <a:rPr lang="ar-SA" b="1" dirty="0">
                  <a:solidFill>
                    <a:srgbClr val="CC0000"/>
                  </a:solidFill>
                </a:rPr>
                <a:t>5</a:t>
              </a:r>
            </a:p>
          </p:txBody>
        </p:sp>
      </p:grpSp>
      <p:grpSp>
        <p:nvGrpSpPr>
          <p:cNvPr id="16" name="مجموعة 15"/>
          <p:cNvGrpSpPr/>
          <p:nvPr/>
        </p:nvGrpSpPr>
        <p:grpSpPr>
          <a:xfrm>
            <a:off x="1766674" y="2667923"/>
            <a:ext cx="9086850" cy="1469623"/>
            <a:chOff x="449376" y="2667923"/>
            <a:chExt cx="9086850" cy="1469623"/>
          </a:xfrm>
        </p:grpSpPr>
        <p:pic>
          <p:nvPicPr>
            <p:cNvPr id="6" name="صورة 5"/>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6" y="2667923"/>
              <a:ext cx="9086850" cy="1469623"/>
            </a:xfrm>
            <a:prstGeom prst="rect">
              <a:avLst/>
            </a:prstGeom>
          </p:spPr>
        </p:pic>
        <p:sp>
          <p:nvSpPr>
            <p:cNvPr id="9" name="مربع نص 8"/>
            <p:cNvSpPr txBox="1"/>
            <p:nvPr/>
          </p:nvSpPr>
          <p:spPr>
            <a:xfrm>
              <a:off x="750627" y="3195851"/>
              <a:ext cx="6130119" cy="369332"/>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دعم الاتجاهات الإيجابية لدى الطلاب نحو الإبداع والتفكير الإبداعي </a:t>
              </a:r>
              <a:endParaRPr lang="ar-SA" dirty="0">
                <a:solidFill>
                  <a:srgbClr val="CC0000"/>
                </a:solidFill>
              </a:endParaRPr>
            </a:p>
          </p:txBody>
        </p:sp>
        <p:sp>
          <p:nvSpPr>
            <p:cNvPr id="13" name="مربع نص 12"/>
            <p:cNvSpPr txBox="1"/>
            <p:nvPr/>
          </p:nvSpPr>
          <p:spPr>
            <a:xfrm>
              <a:off x="8436593" y="3223144"/>
              <a:ext cx="232011" cy="382137"/>
            </a:xfrm>
            <a:prstGeom prst="rect">
              <a:avLst/>
            </a:prstGeom>
            <a:noFill/>
          </p:spPr>
          <p:txBody>
            <a:bodyPr wrap="square" rtlCol="1">
              <a:spAutoFit/>
            </a:bodyPr>
            <a:lstStyle/>
            <a:p>
              <a:r>
                <a:rPr lang="ar-SA" b="1" dirty="0">
                  <a:solidFill>
                    <a:srgbClr val="CC0000"/>
                  </a:solidFill>
                </a:rPr>
                <a:t>6</a:t>
              </a:r>
            </a:p>
          </p:txBody>
        </p:sp>
      </p:grpSp>
      <p:grpSp>
        <p:nvGrpSpPr>
          <p:cNvPr id="18" name="مجموعة 17"/>
          <p:cNvGrpSpPr/>
          <p:nvPr/>
        </p:nvGrpSpPr>
        <p:grpSpPr>
          <a:xfrm>
            <a:off x="1766676" y="4005400"/>
            <a:ext cx="9086850" cy="1469623"/>
            <a:chOff x="1766676" y="4005400"/>
            <a:chExt cx="9086850" cy="1469623"/>
          </a:xfrm>
        </p:grpSpPr>
        <p:grpSp>
          <p:nvGrpSpPr>
            <p:cNvPr id="17" name="مجموعة 16"/>
            <p:cNvGrpSpPr/>
            <p:nvPr/>
          </p:nvGrpSpPr>
          <p:grpSpPr>
            <a:xfrm>
              <a:off x="1766676" y="4005400"/>
              <a:ext cx="9086850" cy="1469623"/>
              <a:chOff x="449378" y="4005400"/>
              <a:chExt cx="9086850" cy="1469623"/>
            </a:xfrm>
          </p:grpSpPr>
          <p:pic>
            <p:nvPicPr>
              <p:cNvPr id="7" name="صورة 6"/>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8" y="4005400"/>
                <a:ext cx="9086850" cy="1469623"/>
              </a:xfrm>
              <a:prstGeom prst="rect">
                <a:avLst/>
              </a:prstGeom>
            </p:spPr>
          </p:pic>
          <p:sp>
            <p:nvSpPr>
              <p:cNvPr id="10" name="مربع نص 9"/>
              <p:cNvSpPr txBox="1"/>
              <p:nvPr/>
            </p:nvSpPr>
            <p:spPr>
              <a:xfrm>
                <a:off x="1160060" y="4410504"/>
                <a:ext cx="5734332"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إكساب الطالب القدرة على الإحساس بالمشكلات وتقديم حلول لها بطرائق إبداعية</a:t>
                </a:r>
              </a:p>
            </p:txBody>
          </p:sp>
        </p:grpSp>
        <p:sp>
          <p:nvSpPr>
            <p:cNvPr id="14" name="مربع نص 13"/>
            <p:cNvSpPr txBox="1"/>
            <p:nvPr/>
          </p:nvSpPr>
          <p:spPr>
            <a:xfrm>
              <a:off x="9694840" y="4533331"/>
              <a:ext cx="232011" cy="382137"/>
            </a:xfrm>
            <a:prstGeom prst="rect">
              <a:avLst/>
            </a:prstGeom>
            <a:noFill/>
          </p:spPr>
          <p:txBody>
            <a:bodyPr wrap="square" rtlCol="1">
              <a:spAutoFit/>
            </a:bodyPr>
            <a:lstStyle/>
            <a:p>
              <a:r>
                <a:rPr lang="ar-SA" b="1" dirty="0">
                  <a:solidFill>
                    <a:srgbClr val="CC0000"/>
                  </a:solidFill>
                </a:rPr>
                <a:t>7</a:t>
              </a:r>
            </a:p>
          </p:txBody>
        </p:sp>
      </p:grpSp>
      <p:grpSp>
        <p:nvGrpSpPr>
          <p:cNvPr id="19" name="مجموعة 18"/>
          <p:cNvGrpSpPr/>
          <p:nvPr/>
        </p:nvGrpSpPr>
        <p:grpSpPr>
          <a:xfrm>
            <a:off x="1768948" y="5386100"/>
            <a:ext cx="9086850" cy="1469623"/>
            <a:chOff x="451650" y="5386100"/>
            <a:chExt cx="9086850" cy="1469623"/>
          </a:xfrm>
        </p:grpSpPr>
        <p:pic>
          <p:nvPicPr>
            <p:cNvPr id="8" name="صورة 7"/>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51650" y="5386100"/>
              <a:ext cx="9086850" cy="1469623"/>
            </a:xfrm>
            <a:prstGeom prst="rect">
              <a:avLst/>
            </a:prstGeom>
          </p:spPr>
        </p:pic>
        <p:sp>
          <p:nvSpPr>
            <p:cNvPr id="11" name="مربع نص 10"/>
            <p:cNvSpPr txBox="1"/>
            <p:nvPr/>
          </p:nvSpPr>
          <p:spPr>
            <a:xfrm>
              <a:off x="1050878" y="5791203"/>
              <a:ext cx="5900376"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مناقشة العلاقات بين القيم التشكيلية المتوفرة في الأعمال الفنية التي ينتجها الطالب</a:t>
              </a:r>
              <a:endParaRPr lang="ar-SA" dirty="0">
                <a:solidFill>
                  <a:srgbClr val="CC0000"/>
                </a:solidFill>
              </a:endParaRPr>
            </a:p>
          </p:txBody>
        </p:sp>
        <p:sp>
          <p:nvSpPr>
            <p:cNvPr id="15" name="مربع نص 14"/>
            <p:cNvSpPr txBox="1"/>
            <p:nvPr/>
          </p:nvSpPr>
          <p:spPr>
            <a:xfrm>
              <a:off x="8452515" y="5900380"/>
              <a:ext cx="232011" cy="382137"/>
            </a:xfrm>
            <a:prstGeom prst="rect">
              <a:avLst/>
            </a:prstGeom>
            <a:noFill/>
          </p:spPr>
          <p:txBody>
            <a:bodyPr wrap="square" rtlCol="1">
              <a:spAutoFit/>
            </a:bodyPr>
            <a:lstStyle/>
            <a:p>
              <a:r>
                <a:rPr lang="ar-SA" b="1" dirty="0">
                  <a:solidFill>
                    <a:srgbClr val="CC0000"/>
                  </a:solidFill>
                </a:rPr>
                <a:t>8</a:t>
              </a:r>
            </a:p>
          </p:txBody>
        </p:sp>
      </p:grpSp>
    </p:spTree>
    <p:extLst>
      <p:ext uri="{BB962C8B-B14F-4D97-AF65-F5344CB8AC3E}">
        <p14:creationId xmlns:p14="http://schemas.microsoft.com/office/powerpoint/2010/main" val="731548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childTnLst>
                          </p:cTn>
                        </p:par>
                        <p:par>
                          <p:cTn id="20" fill="hold">
                            <p:stCondLst>
                              <p:cond delay="2500"/>
                            </p:stCondLst>
                            <p:childTnLst>
                              <p:par>
                                <p:cTn id="21" presetID="42" presetClass="entr" presetSubtype="0" fill="hold"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1000"/>
                                        <p:tgtEl>
                                          <p:spTgt spid="18"/>
                                        </p:tgtEl>
                                      </p:cBhvr>
                                    </p:animEffect>
                                    <p:anim calcmode="lin" valueType="num">
                                      <p:cBhvr>
                                        <p:cTn id="24" dur="1000" fill="hold"/>
                                        <p:tgtEl>
                                          <p:spTgt spid="18"/>
                                        </p:tgtEl>
                                        <p:attrNameLst>
                                          <p:attrName>ppt_x</p:attrName>
                                        </p:attrNameLst>
                                      </p:cBhvr>
                                      <p:tavLst>
                                        <p:tav tm="0">
                                          <p:val>
                                            <p:strVal val="#ppt_x"/>
                                          </p:val>
                                        </p:tav>
                                        <p:tav tm="100000">
                                          <p:val>
                                            <p:strVal val="#ppt_x"/>
                                          </p:val>
                                        </p:tav>
                                      </p:tavLst>
                                    </p:anim>
                                    <p:anim calcmode="lin" valueType="num">
                                      <p:cBhvr>
                                        <p:cTn id="25" dur="1000" fill="hold"/>
                                        <p:tgtEl>
                                          <p:spTgt spid="18"/>
                                        </p:tgtEl>
                                        <p:attrNameLst>
                                          <p:attrName>ppt_y</p:attrName>
                                        </p:attrNameLst>
                                      </p:cBhvr>
                                      <p:tavLst>
                                        <p:tav tm="0">
                                          <p:val>
                                            <p:strVal val="#ppt_y+.1"/>
                                          </p:val>
                                        </p:tav>
                                        <p:tav tm="100000">
                                          <p:val>
                                            <p:strVal val="#ppt_y"/>
                                          </p:val>
                                        </p:tav>
                                      </p:tavLst>
                                    </p:anim>
                                  </p:childTnLst>
                                </p:cTn>
                              </p:par>
                            </p:childTnLst>
                          </p:cTn>
                        </p:par>
                        <p:par>
                          <p:cTn id="26" fill="hold">
                            <p:stCondLst>
                              <p:cond delay="3500"/>
                            </p:stCondLst>
                            <p:childTnLst>
                              <p:par>
                                <p:cTn id="27" presetID="42" presetClass="entr" presetSubtype="0"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1000"/>
                                        <p:tgtEl>
                                          <p:spTgt spid="19"/>
                                        </p:tgtEl>
                                      </p:cBhvr>
                                    </p:animEffect>
                                    <p:anim calcmode="lin" valueType="num">
                                      <p:cBhvr>
                                        <p:cTn id="30" dur="1000" fill="hold"/>
                                        <p:tgtEl>
                                          <p:spTgt spid="19"/>
                                        </p:tgtEl>
                                        <p:attrNameLst>
                                          <p:attrName>ppt_x</p:attrName>
                                        </p:attrNameLst>
                                      </p:cBhvr>
                                      <p:tavLst>
                                        <p:tav tm="0">
                                          <p:val>
                                            <p:strVal val="#ppt_x"/>
                                          </p:val>
                                        </p:tav>
                                        <p:tav tm="100000">
                                          <p:val>
                                            <p:strVal val="#ppt_x"/>
                                          </p:val>
                                        </p:tav>
                                      </p:tavLst>
                                    </p:anim>
                                    <p:anim calcmode="lin" valueType="num">
                                      <p:cBhvr>
                                        <p:cTn id="3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5" name="مجموعة 4"/>
          <p:cNvGrpSpPr/>
          <p:nvPr/>
        </p:nvGrpSpPr>
        <p:grpSpPr>
          <a:xfrm>
            <a:off x="1844104" y="1928672"/>
            <a:ext cx="9086850" cy="1469623"/>
            <a:chOff x="447104" y="1928672"/>
            <a:chExt cx="9086850" cy="1469623"/>
          </a:xfrm>
        </p:grpSpPr>
        <p:pic>
          <p:nvPicPr>
            <p:cNvPr id="3" name="صورة 2"/>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7104" y="1928672"/>
              <a:ext cx="9086850" cy="1469623"/>
            </a:xfrm>
            <a:prstGeom prst="rect">
              <a:avLst/>
            </a:prstGeom>
          </p:spPr>
        </p:pic>
        <p:sp>
          <p:nvSpPr>
            <p:cNvPr id="4" name="مربع نص 3"/>
            <p:cNvSpPr txBox="1"/>
            <p:nvPr/>
          </p:nvSpPr>
          <p:spPr>
            <a:xfrm>
              <a:off x="1310185" y="2347417"/>
              <a:ext cx="5581934"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التعبير عن الانفعالات الوجدانية، وملاحظة المعاني التعبيرية في الشكل واللون والتجسيم في العمل الفني.</a:t>
              </a:r>
            </a:p>
          </p:txBody>
        </p:sp>
        <p:sp>
          <p:nvSpPr>
            <p:cNvPr id="12" name="مربع نص 11"/>
            <p:cNvSpPr txBox="1"/>
            <p:nvPr/>
          </p:nvSpPr>
          <p:spPr>
            <a:xfrm>
              <a:off x="8434318" y="2470248"/>
              <a:ext cx="232011" cy="382137"/>
            </a:xfrm>
            <a:prstGeom prst="rect">
              <a:avLst/>
            </a:prstGeom>
            <a:noFill/>
          </p:spPr>
          <p:txBody>
            <a:bodyPr wrap="square" rtlCol="1">
              <a:spAutoFit/>
            </a:bodyPr>
            <a:lstStyle/>
            <a:p>
              <a:r>
                <a:rPr lang="ar-SA" b="1" dirty="0">
                  <a:solidFill>
                    <a:srgbClr val="CC0000"/>
                  </a:solidFill>
                </a:rPr>
                <a:t>9</a:t>
              </a:r>
            </a:p>
          </p:txBody>
        </p:sp>
      </p:grpSp>
      <p:grpSp>
        <p:nvGrpSpPr>
          <p:cNvPr id="16" name="مجموعة 15"/>
          <p:cNvGrpSpPr/>
          <p:nvPr/>
        </p:nvGrpSpPr>
        <p:grpSpPr>
          <a:xfrm>
            <a:off x="1846376" y="3282076"/>
            <a:ext cx="9086850" cy="1469623"/>
            <a:chOff x="449376" y="3282076"/>
            <a:chExt cx="9086850" cy="1469623"/>
          </a:xfrm>
        </p:grpSpPr>
        <p:pic>
          <p:nvPicPr>
            <p:cNvPr id="6" name="صورة 5"/>
            <p:cNvPicPr>
              <a:picLocks noChangeAspect="1"/>
            </p:cNvPicPr>
            <p:nvPr/>
          </p:nvPicPr>
          <p:blipFill>
            <a:blip r:embed="rId3">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6" y="3282076"/>
              <a:ext cx="9086850" cy="1469623"/>
            </a:xfrm>
            <a:prstGeom prst="rect">
              <a:avLst/>
            </a:prstGeom>
          </p:spPr>
        </p:pic>
        <p:sp>
          <p:nvSpPr>
            <p:cNvPr id="9" name="مربع نص 8"/>
            <p:cNvSpPr txBox="1"/>
            <p:nvPr/>
          </p:nvSpPr>
          <p:spPr>
            <a:xfrm>
              <a:off x="750627" y="3810004"/>
              <a:ext cx="6130119" cy="369332"/>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إكساب الطالب مهارات التخطيط والتفكير للمشاريع الفنية</a:t>
              </a:r>
              <a:endParaRPr lang="ar-SA" dirty="0">
                <a:solidFill>
                  <a:srgbClr val="CC0000"/>
                </a:solidFill>
              </a:endParaRPr>
            </a:p>
          </p:txBody>
        </p:sp>
        <p:sp>
          <p:nvSpPr>
            <p:cNvPr id="13" name="مربع نص 12"/>
            <p:cNvSpPr txBox="1"/>
            <p:nvPr/>
          </p:nvSpPr>
          <p:spPr>
            <a:xfrm>
              <a:off x="8256894" y="3823649"/>
              <a:ext cx="477671" cy="369332"/>
            </a:xfrm>
            <a:prstGeom prst="rect">
              <a:avLst/>
            </a:prstGeom>
            <a:noFill/>
          </p:spPr>
          <p:txBody>
            <a:bodyPr wrap="square" rtlCol="1">
              <a:spAutoFit/>
            </a:bodyPr>
            <a:lstStyle/>
            <a:p>
              <a:r>
                <a:rPr lang="ar-SA" b="1" dirty="0">
                  <a:solidFill>
                    <a:srgbClr val="CC0000"/>
                  </a:solidFill>
                </a:rPr>
                <a:t>10</a:t>
              </a:r>
            </a:p>
          </p:txBody>
        </p:sp>
      </p:grpSp>
      <p:grpSp>
        <p:nvGrpSpPr>
          <p:cNvPr id="17" name="مجموعة 16"/>
          <p:cNvGrpSpPr/>
          <p:nvPr/>
        </p:nvGrpSpPr>
        <p:grpSpPr>
          <a:xfrm>
            <a:off x="1846378" y="4619553"/>
            <a:ext cx="9086850" cy="1469623"/>
            <a:chOff x="449378" y="4619553"/>
            <a:chExt cx="9086850" cy="1469623"/>
          </a:xfrm>
        </p:grpSpPr>
        <p:pic>
          <p:nvPicPr>
            <p:cNvPr id="7" name="صورة 6"/>
            <p:cNvPicPr>
              <a:picLocks noChangeAspect="1"/>
            </p:cNvPicPr>
            <p:nvPr/>
          </p:nvPicPr>
          <p:blipFill>
            <a:blip r:embed="rId3">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49378" y="4619553"/>
              <a:ext cx="9086850" cy="1469623"/>
            </a:xfrm>
            <a:prstGeom prst="rect">
              <a:avLst/>
            </a:prstGeom>
          </p:spPr>
        </p:pic>
        <p:sp>
          <p:nvSpPr>
            <p:cNvPr id="10" name="مربع نص 9"/>
            <p:cNvSpPr txBox="1"/>
            <p:nvPr/>
          </p:nvSpPr>
          <p:spPr>
            <a:xfrm>
              <a:off x="1160060" y="5024657"/>
              <a:ext cx="5734332" cy="646331"/>
            </a:xfrm>
            <a:prstGeom prst="rect">
              <a:avLst/>
            </a:prstGeom>
            <a:noFill/>
          </p:spPr>
          <p:txBody>
            <a:bodyPr wrap="square" rtlCol="1">
              <a:spAutoFit/>
            </a:bodyPr>
            <a:lstStyle/>
            <a:p>
              <a:r>
                <a:rPr lang="ar-SA" dirty="0">
                  <a:solidFill>
                    <a:srgbClr val="CC0000"/>
                  </a:solidFill>
                  <a:latin typeface="(AH) Manal High" pitchFamily="2" charset="-78"/>
                  <a:cs typeface="(AH) Manal High" pitchFamily="2" charset="-78"/>
                </a:rPr>
                <a:t>إكساب الطالب القدرة على التشكيل بالخامات المتعددة في الإنتاج الفني</a:t>
              </a:r>
            </a:p>
          </p:txBody>
        </p:sp>
        <p:sp>
          <p:nvSpPr>
            <p:cNvPr id="14" name="مربع نص 13"/>
            <p:cNvSpPr txBox="1"/>
            <p:nvPr/>
          </p:nvSpPr>
          <p:spPr>
            <a:xfrm>
              <a:off x="8229600" y="5147484"/>
              <a:ext cx="479947" cy="369332"/>
            </a:xfrm>
            <a:prstGeom prst="rect">
              <a:avLst/>
            </a:prstGeom>
            <a:noFill/>
          </p:spPr>
          <p:txBody>
            <a:bodyPr wrap="square" rtlCol="1">
              <a:spAutoFit/>
            </a:bodyPr>
            <a:lstStyle/>
            <a:p>
              <a:r>
                <a:rPr lang="ar-SA" b="1" dirty="0">
                  <a:solidFill>
                    <a:srgbClr val="CC0000"/>
                  </a:solidFill>
                </a:rPr>
                <a:t>11</a:t>
              </a:r>
            </a:p>
          </p:txBody>
        </p:sp>
      </p:grpSp>
      <p:sp>
        <p:nvSpPr>
          <p:cNvPr id="18" name="مستطيل مستدير الزوايا 17"/>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أهداف المشروع الفصلي</a:t>
            </a:r>
          </a:p>
        </p:txBody>
      </p:sp>
    </p:spTree>
    <p:extLst>
      <p:ext uri="{BB962C8B-B14F-4D97-AF65-F5344CB8AC3E}">
        <p14:creationId xmlns:p14="http://schemas.microsoft.com/office/powerpoint/2010/main" val="2628775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childTnLst>
                          </p:cTn>
                        </p:par>
                        <p:par>
                          <p:cTn id="20" fill="hold">
                            <p:stCondLst>
                              <p:cond delay="2500"/>
                            </p:stCondLst>
                            <p:childTnLst>
                              <p:par>
                                <p:cTn id="21" presetID="42" presetClass="entr" presetSubtype="0"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1000"/>
                                        <p:tgtEl>
                                          <p:spTgt spid="17"/>
                                        </p:tgtEl>
                                      </p:cBhvr>
                                    </p:animEffect>
                                    <p:anim calcmode="lin" valueType="num">
                                      <p:cBhvr>
                                        <p:cTn id="24" dur="1000" fill="hold"/>
                                        <p:tgtEl>
                                          <p:spTgt spid="17"/>
                                        </p:tgtEl>
                                        <p:attrNameLst>
                                          <p:attrName>ppt_x</p:attrName>
                                        </p:attrNameLst>
                                      </p:cBhvr>
                                      <p:tavLst>
                                        <p:tav tm="0">
                                          <p:val>
                                            <p:strVal val="#ppt_x"/>
                                          </p:val>
                                        </p:tav>
                                        <p:tav tm="100000">
                                          <p:val>
                                            <p:strVal val="#ppt_x"/>
                                          </p:val>
                                        </p:tav>
                                      </p:tavLst>
                                    </p:anim>
                                    <p:anim calcmode="lin" valueType="num">
                                      <p:cBhvr>
                                        <p:cTn id="2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1" name="مجموعة 10"/>
          <p:cNvGrpSpPr/>
          <p:nvPr/>
        </p:nvGrpSpPr>
        <p:grpSpPr>
          <a:xfrm>
            <a:off x="2248038" y="1927607"/>
            <a:ext cx="1152525" cy="5026024"/>
            <a:chOff x="1983426" y="1941255"/>
            <a:chExt cx="1152525" cy="5026024"/>
          </a:xfrm>
        </p:grpSpPr>
        <p:sp>
          <p:nvSpPr>
            <p:cNvPr id="19" name="Cube 5"/>
            <p:cNvSpPr/>
            <p:nvPr/>
          </p:nvSpPr>
          <p:spPr>
            <a:xfrm>
              <a:off x="2307276" y="1941255"/>
              <a:ext cx="828675" cy="3960813"/>
            </a:xfrm>
            <a:prstGeom prst="cube">
              <a:avLst>
                <a:gd name="adj" fmla="val 18181"/>
              </a:avLst>
            </a:prstGeom>
            <a:solidFill>
              <a:srgbClr val="CC0000"/>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20"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D60202"/>
                  </a:solidFill>
                </a:rPr>
                <a:t>07</a:t>
              </a:r>
            </a:p>
          </p:txBody>
        </p:sp>
        <p:sp>
          <p:nvSpPr>
            <p:cNvPr id="22"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أشغال الخشب</a:t>
              </a:r>
              <a:endParaRPr lang="en-US" altLang="ar-SA" sz="2800" b="1" dirty="0">
                <a:solidFill>
                  <a:schemeClr val="bg1"/>
                </a:solidFill>
                <a:latin typeface="(AH) Manal Bold" pitchFamily="2" charset="-78"/>
                <a:cs typeface="(AH) Manal Bold" pitchFamily="2" charset="-78"/>
              </a:endParaRPr>
            </a:p>
          </p:txBody>
        </p:sp>
      </p:grpSp>
      <p:grpSp>
        <p:nvGrpSpPr>
          <p:cNvPr id="23" name="مجموعة 22"/>
          <p:cNvGrpSpPr/>
          <p:nvPr/>
        </p:nvGrpSpPr>
        <p:grpSpPr>
          <a:xfrm>
            <a:off x="3382948" y="1920836"/>
            <a:ext cx="1152525" cy="5026024"/>
            <a:chOff x="1983426" y="1941255"/>
            <a:chExt cx="1152525" cy="5026024"/>
          </a:xfrm>
        </p:grpSpPr>
        <p:sp>
          <p:nvSpPr>
            <p:cNvPr id="24" name="Cube 5"/>
            <p:cNvSpPr/>
            <p:nvPr/>
          </p:nvSpPr>
          <p:spPr>
            <a:xfrm>
              <a:off x="2307276" y="1941255"/>
              <a:ext cx="828675" cy="3960813"/>
            </a:xfrm>
            <a:prstGeom prst="cube">
              <a:avLst>
                <a:gd name="adj" fmla="val 18181"/>
              </a:avLst>
            </a:prstGeom>
            <a:solidFill>
              <a:schemeClr val="accent6">
                <a:lumMod val="75000"/>
              </a:schemeClr>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25"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4D827F"/>
                  </a:solidFill>
                </a:rPr>
                <a:t>06</a:t>
              </a:r>
            </a:p>
          </p:txBody>
        </p:sp>
        <p:sp>
          <p:nvSpPr>
            <p:cNvPr id="27"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أشغال المعادن</a:t>
              </a:r>
              <a:endParaRPr lang="en-US" altLang="ar-SA" sz="2800" b="1" dirty="0">
                <a:solidFill>
                  <a:schemeClr val="bg1"/>
                </a:solidFill>
                <a:latin typeface="(AH) Manal Bold" pitchFamily="2" charset="-78"/>
                <a:cs typeface="(AH) Manal Bold" pitchFamily="2" charset="-78"/>
              </a:endParaRPr>
            </a:p>
          </p:txBody>
        </p:sp>
      </p:grpSp>
      <p:grpSp>
        <p:nvGrpSpPr>
          <p:cNvPr id="28" name="مجموعة 27"/>
          <p:cNvGrpSpPr/>
          <p:nvPr/>
        </p:nvGrpSpPr>
        <p:grpSpPr>
          <a:xfrm>
            <a:off x="4597728" y="1925240"/>
            <a:ext cx="1152525" cy="5026024"/>
            <a:chOff x="1983426" y="1941255"/>
            <a:chExt cx="1152525" cy="5026024"/>
          </a:xfrm>
        </p:grpSpPr>
        <p:sp>
          <p:nvSpPr>
            <p:cNvPr id="29" name="Cube 5"/>
            <p:cNvSpPr/>
            <p:nvPr/>
          </p:nvSpPr>
          <p:spPr>
            <a:xfrm>
              <a:off x="2307276" y="1941255"/>
              <a:ext cx="828675" cy="3960813"/>
            </a:xfrm>
            <a:prstGeom prst="cube">
              <a:avLst>
                <a:gd name="adj" fmla="val 18181"/>
              </a:avLst>
            </a:prstGeom>
            <a:solidFill>
              <a:srgbClr val="3333CC"/>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30"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3737D6"/>
                  </a:solidFill>
                </a:rPr>
                <a:t>05</a:t>
              </a:r>
            </a:p>
          </p:txBody>
        </p:sp>
        <p:sp>
          <p:nvSpPr>
            <p:cNvPr id="32"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الخزف</a:t>
              </a:r>
              <a:endParaRPr lang="en-US" altLang="ar-SA" sz="2800" b="1" dirty="0">
                <a:solidFill>
                  <a:schemeClr val="bg1"/>
                </a:solidFill>
                <a:latin typeface="(AH) Manal Bold" pitchFamily="2" charset="-78"/>
                <a:cs typeface="(AH) Manal Bold" pitchFamily="2" charset="-78"/>
              </a:endParaRPr>
            </a:p>
          </p:txBody>
        </p:sp>
      </p:grpSp>
      <p:grpSp>
        <p:nvGrpSpPr>
          <p:cNvPr id="33" name="مجموعة 32"/>
          <p:cNvGrpSpPr/>
          <p:nvPr/>
        </p:nvGrpSpPr>
        <p:grpSpPr>
          <a:xfrm>
            <a:off x="5801013" y="1931970"/>
            <a:ext cx="1152525" cy="5026024"/>
            <a:chOff x="1983426" y="1941255"/>
            <a:chExt cx="1152525" cy="5026024"/>
          </a:xfrm>
        </p:grpSpPr>
        <p:sp>
          <p:nvSpPr>
            <p:cNvPr id="34" name="Cube 5"/>
            <p:cNvSpPr/>
            <p:nvPr/>
          </p:nvSpPr>
          <p:spPr>
            <a:xfrm>
              <a:off x="2307276" y="1941255"/>
              <a:ext cx="828675" cy="3960813"/>
            </a:xfrm>
            <a:prstGeom prst="cube">
              <a:avLst>
                <a:gd name="adj" fmla="val 18181"/>
              </a:avLst>
            </a:prstGeom>
            <a:solidFill>
              <a:srgbClr val="FF00FF"/>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35"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FF02FF"/>
                  </a:solidFill>
                </a:rPr>
                <a:t>04</a:t>
              </a:r>
            </a:p>
          </p:txBody>
        </p:sp>
        <p:sp>
          <p:nvSpPr>
            <p:cNvPr id="37"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النسيج</a:t>
              </a:r>
              <a:endParaRPr lang="en-US" altLang="ar-SA" sz="2800" b="1" dirty="0">
                <a:solidFill>
                  <a:schemeClr val="bg1"/>
                </a:solidFill>
                <a:latin typeface="(AH) Manal Bold" pitchFamily="2" charset="-78"/>
                <a:cs typeface="(AH) Manal Bold" pitchFamily="2" charset="-78"/>
              </a:endParaRPr>
            </a:p>
          </p:txBody>
        </p:sp>
      </p:grpSp>
      <p:grpSp>
        <p:nvGrpSpPr>
          <p:cNvPr id="38" name="مجموعة 37"/>
          <p:cNvGrpSpPr/>
          <p:nvPr/>
        </p:nvGrpSpPr>
        <p:grpSpPr>
          <a:xfrm>
            <a:off x="7122564" y="1929882"/>
            <a:ext cx="1152525" cy="5026024"/>
            <a:chOff x="1983426" y="1941255"/>
            <a:chExt cx="1152525" cy="5026024"/>
          </a:xfrm>
        </p:grpSpPr>
        <p:sp>
          <p:nvSpPr>
            <p:cNvPr id="39" name="Cube 5"/>
            <p:cNvSpPr/>
            <p:nvPr/>
          </p:nvSpPr>
          <p:spPr>
            <a:xfrm>
              <a:off x="2307276" y="1941255"/>
              <a:ext cx="828675" cy="3960813"/>
            </a:xfrm>
            <a:prstGeom prst="cube">
              <a:avLst>
                <a:gd name="adj" fmla="val 18181"/>
              </a:avLst>
            </a:prstGeom>
            <a:solidFill>
              <a:srgbClr val="FFC000"/>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40"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FFCA02"/>
                  </a:solidFill>
                </a:rPr>
                <a:t>03</a:t>
              </a:r>
            </a:p>
          </p:txBody>
        </p:sp>
        <p:sp>
          <p:nvSpPr>
            <p:cNvPr id="42"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الطباعة</a:t>
              </a:r>
              <a:endParaRPr lang="en-US" altLang="ar-SA" sz="2800" b="1" dirty="0">
                <a:solidFill>
                  <a:schemeClr val="bg1"/>
                </a:solidFill>
                <a:latin typeface="(AH) Manal Bold" pitchFamily="2" charset="-78"/>
                <a:cs typeface="(AH) Manal Bold" pitchFamily="2" charset="-78"/>
              </a:endParaRPr>
            </a:p>
          </p:txBody>
        </p:sp>
      </p:grpSp>
      <p:grpSp>
        <p:nvGrpSpPr>
          <p:cNvPr id="43" name="مجموعة 42"/>
          <p:cNvGrpSpPr/>
          <p:nvPr/>
        </p:nvGrpSpPr>
        <p:grpSpPr>
          <a:xfrm>
            <a:off x="8230313" y="1927559"/>
            <a:ext cx="1152525" cy="5026024"/>
            <a:chOff x="1983426" y="1941255"/>
            <a:chExt cx="1152525" cy="5026024"/>
          </a:xfrm>
        </p:grpSpPr>
        <p:sp>
          <p:nvSpPr>
            <p:cNvPr id="44" name="Cube 5"/>
            <p:cNvSpPr/>
            <p:nvPr/>
          </p:nvSpPr>
          <p:spPr>
            <a:xfrm>
              <a:off x="2307276" y="1941255"/>
              <a:ext cx="828675" cy="3960813"/>
            </a:xfrm>
            <a:prstGeom prst="cube">
              <a:avLst>
                <a:gd name="adj" fmla="val 18181"/>
              </a:avLst>
            </a:prstGeom>
            <a:solidFill>
              <a:schemeClr val="accent2">
                <a:lumMod val="60000"/>
                <a:lumOff val="40000"/>
              </a:schemeClr>
            </a:solidFill>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45"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rgbClr val="7CBFF0"/>
                  </a:solidFill>
                </a:rPr>
                <a:t>02</a:t>
              </a:r>
            </a:p>
          </p:txBody>
        </p:sp>
        <p:sp>
          <p:nvSpPr>
            <p:cNvPr id="47"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الزخرفة</a:t>
              </a:r>
              <a:endParaRPr lang="en-US" altLang="ar-SA" sz="2800" b="1" dirty="0">
                <a:solidFill>
                  <a:schemeClr val="bg1"/>
                </a:solidFill>
                <a:latin typeface="(AH) Manal Bold" pitchFamily="2" charset="-78"/>
                <a:cs typeface="(AH) Manal Bold" pitchFamily="2" charset="-78"/>
              </a:endParaRPr>
            </a:p>
          </p:txBody>
        </p:sp>
      </p:grpSp>
      <p:grpSp>
        <p:nvGrpSpPr>
          <p:cNvPr id="48" name="مجموعة 47"/>
          <p:cNvGrpSpPr/>
          <p:nvPr/>
        </p:nvGrpSpPr>
        <p:grpSpPr>
          <a:xfrm>
            <a:off x="9472254" y="1922920"/>
            <a:ext cx="1152525" cy="5026024"/>
            <a:chOff x="1983426" y="1941255"/>
            <a:chExt cx="1152525" cy="5026024"/>
          </a:xfrm>
        </p:grpSpPr>
        <p:sp>
          <p:nvSpPr>
            <p:cNvPr id="49" name="Cube 5"/>
            <p:cNvSpPr/>
            <p:nvPr/>
          </p:nvSpPr>
          <p:spPr>
            <a:xfrm>
              <a:off x="2307276" y="1941255"/>
              <a:ext cx="828675" cy="3960813"/>
            </a:xfrm>
            <a:prstGeom prst="cube">
              <a:avLst>
                <a:gd name="adj" fmla="val 18181"/>
              </a:avLst>
            </a:prstGeom>
          </p:spPr>
          <p:style>
            <a:lnRef idx="0">
              <a:schemeClr val="accent4"/>
            </a:lnRef>
            <a:fillRef idx="3">
              <a:schemeClr val="accent4"/>
            </a:fillRef>
            <a:effectRef idx="3">
              <a:schemeClr val="accent4"/>
            </a:effectRef>
            <a:fontRef idx="minor">
              <a:schemeClr val="lt1"/>
            </a:fontRef>
          </p:style>
          <p:txBody>
            <a:bodyPr anchor="ctr"/>
            <a:lstStyle/>
            <a:p>
              <a:pPr algn="ctr" rtl="0" fontAlgn="auto">
                <a:spcBef>
                  <a:spcPts val="0"/>
                </a:spcBef>
                <a:spcAft>
                  <a:spcPts val="0"/>
                </a:spcAft>
                <a:defRPr/>
              </a:pPr>
              <a:endParaRPr lang="vi-VN"/>
            </a:p>
          </p:txBody>
        </p:sp>
        <p:pic>
          <p:nvPicPr>
            <p:cNvPr id="50" name="Picture 9"/>
            <p:cNvPicPr>
              <a:picLocks noChangeAspect="1"/>
            </p:cNvPicPr>
            <p:nvPr/>
          </p:nvPicPr>
          <p:blipFill>
            <a:blip r:embed="rId3">
              <a:extLst>
                <a:ext uri="{28A0092B-C50C-407E-A947-70E740481C1C}">
                  <a14:useLocalDpi xmlns:a14="http://schemas.microsoft.com/office/drawing/2010/main" val="0"/>
                </a:ext>
              </a:extLst>
            </a:blip>
            <a:srcRect l="24399" t="94897" r="18788" b="1340"/>
            <a:stretch>
              <a:fillRect/>
            </a:stretch>
          </p:blipFill>
          <p:spPr bwMode="auto">
            <a:xfrm rot="8078754">
              <a:off x="1802452" y="5873492"/>
              <a:ext cx="2014537"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itle 1"/>
            <p:cNvSpPr txBox="1">
              <a:spLocks/>
            </p:cNvSpPr>
            <p:nvPr/>
          </p:nvSpPr>
          <p:spPr>
            <a:xfrm>
              <a:off x="1983426" y="5770305"/>
              <a:ext cx="615950" cy="784225"/>
            </a:xfrm>
            <a:prstGeom prst="rect">
              <a:avLst/>
            </a:prstGeom>
          </p:spPr>
          <p:txBody>
            <a:bodyPr anchor="ctr">
              <a:normAutofit/>
            </a:bodyPr>
            <a:lstStyle>
              <a:lvl1pPr algn="r" defTabSz="914400" rtl="0" eaLnBrk="1" latinLnBrk="0" hangingPunct="1">
                <a:lnSpc>
                  <a:spcPct val="90000"/>
                </a:lnSpc>
                <a:spcBef>
                  <a:spcPct val="0"/>
                </a:spcBef>
                <a:buNone/>
                <a:defRPr sz="4400" b="1" kern="1200">
                  <a:solidFill>
                    <a:srgbClr val="0070C0"/>
                  </a:solidFill>
                  <a:latin typeface="UTM Neo Sans Intel" panose="02040603050506020204" pitchFamily="18" charset="0"/>
                  <a:ea typeface="+mj-ea"/>
                  <a:cs typeface="+mj-cs"/>
                </a:defRPr>
              </a:lvl1pPr>
            </a:lstStyle>
            <a:p>
              <a:pPr algn="ctr" fontAlgn="auto">
                <a:spcAft>
                  <a:spcPts val="0"/>
                </a:spcAft>
                <a:defRPr/>
              </a:pPr>
              <a:r>
                <a:rPr lang="en-US" sz="3200" spc="-300" dirty="0">
                  <a:solidFill>
                    <a:schemeClr val="accent4"/>
                  </a:solidFill>
                </a:rPr>
                <a:t>01</a:t>
              </a:r>
            </a:p>
          </p:txBody>
        </p:sp>
        <p:sp>
          <p:nvSpPr>
            <p:cNvPr id="52" name="Title 1"/>
            <p:cNvSpPr txBox="1">
              <a:spLocks/>
            </p:cNvSpPr>
            <p:nvPr/>
          </p:nvSpPr>
          <p:spPr bwMode="auto">
            <a:xfrm rot="16200000">
              <a:off x="1092045" y="3693061"/>
              <a:ext cx="31432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rtl="0" eaLnBrk="1" hangingPunct="1">
                <a:lnSpc>
                  <a:spcPct val="90000"/>
                </a:lnSpc>
              </a:pPr>
              <a:r>
                <a:rPr lang="ar-SA" altLang="ar-SA" sz="2800" b="1" dirty="0">
                  <a:solidFill>
                    <a:schemeClr val="bg1"/>
                  </a:solidFill>
                  <a:latin typeface="(AH) Manal Bold" pitchFamily="2" charset="-78"/>
                  <a:cs typeface="(AH) Manal Bold" pitchFamily="2" charset="-78"/>
                </a:rPr>
                <a:t>مجال الرسم</a:t>
              </a:r>
              <a:endParaRPr lang="en-US" altLang="ar-SA" sz="2800" b="1" dirty="0">
                <a:solidFill>
                  <a:schemeClr val="bg1"/>
                </a:solidFill>
                <a:latin typeface="(AH) Manal Bold" pitchFamily="2" charset="-78"/>
                <a:cs typeface="(AH) Manal Bold" pitchFamily="2" charset="-78"/>
              </a:endParaRPr>
            </a:p>
          </p:txBody>
        </p:sp>
      </p:grpSp>
      <p:sp>
        <p:nvSpPr>
          <p:cNvPr id="58" name="مستطيل مستدير الزوايا 57"/>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مجالات التربية الفنية</a:t>
            </a:r>
          </a:p>
        </p:txBody>
      </p:sp>
    </p:spTree>
    <p:extLst>
      <p:ext uri="{BB962C8B-B14F-4D97-AF65-F5344CB8AC3E}">
        <p14:creationId xmlns:p14="http://schemas.microsoft.com/office/powerpoint/2010/main" val="413375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barn(inVertical)">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wipe(down)">
                                      <p:cBhvr>
                                        <p:cTn id="12" dur="500"/>
                                        <p:tgtEl>
                                          <p:spTgt spid="48"/>
                                        </p:tgtEl>
                                      </p:cBhvr>
                                    </p:animEffect>
                                  </p:childTnLst>
                                </p:cTn>
                              </p:par>
                            </p:childTnLst>
                          </p:cTn>
                        </p:par>
                        <p:par>
                          <p:cTn id="13" fill="hold">
                            <p:stCondLst>
                              <p:cond delay="500"/>
                            </p:stCondLst>
                            <p:childTnLst>
                              <p:par>
                                <p:cTn id="14" presetID="22" presetClass="entr" presetSubtype="4" fill="hold" nodeType="afterEffect">
                                  <p:stCondLst>
                                    <p:cond delay="0"/>
                                  </p:stCondLst>
                                  <p:childTnLst>
                                    <p:set>
                                      <p:cBhvr>
                                        <p:cTn id="15" dur="1" fill="hold">
                                          <p:stCondLst>
                                            <p:cond delay="0"/>
                                          </p:stCondLst>
                                        </p:cTn>
                                        <p:tgtEl>
                                          <p:spTgt spid="43"/>
                                        </p:tgtEl>
                                        <p:attrNameLst>
                                          <p:attrName>style.visibility</p:attrName>
                                        </p:attrNameLst>
                                      </p:cBhvr>
                                      <p:to>
                                        <p:strVal val="visible"/>
                                      </p:to>
                                    </p:set>
                                    <p:animEffect transition="in" filter="wipe(down)">
                                      <p:cBhvr>
                                        <p:cTn id="16" dur="500"/>
                                        <p:tgtEl>
                                          <p:spTgt spid="43"/>
                                        </p:tgtEl>
                                      </p:cBhvr>
                                    </p:animEffect>
                                  </p:childTnLst>
                                </p:cTn>
                              </p:par>
                            </p:childTnLst>
                          </p:cTn>
                        </p:par>
                        <p:par>
                          <p:cTn id="17" fill="hold">
                            <p:stCondLst>
                              <p:cond delay="1000"/>
                            </p:stCondLst>
                            <p:childTnLst>
                              <p:par>
                                <p:cTn id="18" presetID="22" presetClass="entr" presetSubtype="4" fill="hold" nodeType="after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wipe(down)">
                                      <p:cBhvr>
                                        <p:cTn id="20" dur="500"/>
                                        <p:tgtEl>
                                          <p:spTgt spid="38"/>
                                        </p:tgtEl>
                                      </p:cBhvr>
                                    </p:animEffect>
                                  </p:childTnLst>
                                </p:cTn>
                              </p:par>
                            </p:childTnLst>
                          </p:cTn>
                        </p:par>
                        <p:par>
                          <p:cTn id="21" fill="hold">
                            <p:stCondLst>
                              <p:cond delay="1500"/>
                            </p:stCondLst>
                            <p:childTnLst>
                              <p:par>
                                <p:cTn id="22" presetID="22" presetClass="entr" presetSubtype="4" fill="hold" nodeType="after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wipe(down)">
                                      <p:cBhvr>
                                        <p:cTn id="24" dur="500"/>
                                        <p:tgtEl>
                                          <p:spTgt spid="33"/>
                                        </p:tgtEl>
                                      </p:cBhvr>
                                    </p:animEffect>
                                  </p:childTnLst>
                                </p:cTn>
                              </p:par>
                            </p:childTnLst>
                          </p:cTn>
                        </p:par>
                        <p:par>
                          <p:cTn id="25" fill="hold">
                            <p:stCondLst>
                              <p:cond delay="2000"/>
                            </p:stCondLst>
                            <p:childTnLst>
                              <p:par>
                                <p:cTn id="26" presetID="22" presetClass="entr" presetSubtype="4" fill="hold" nodeType="after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wipe(down)">
                                      <p:cBhvr>
                                        <p:cTn id="28" dur="500"/>
                                        <p:tgtEl>
                                          <p:spTgt spid="28"/>
                                        </p:tgtEl>
                                      </p:cBhvr>
                                    </p:animEffect>
                                  </p:childTnLst>
                                </p:cTn>
                              </p:par>
                            </p:childTnLst>
                          </p:cTn>
                        </p:par>
                        <p:par>
                          <p:cTn id="29" fill="hold">
                            <p:stCondLst>
                              <p:cond delay="2500"/>
                            </p:stCondLst>
                            <p:childTnLst>
                              <p:par>
                                <p:cTn id="30" presetID="22" presetClass="entr" presetSubtype="4" fill="hold" nodeType="after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par>
                          <p:cTn id="33" fill="hold">
                            <p:stCondLst>
                              <p:cond delay="3000"/>
                            </p:stCondLst>
                            <p:childTnLst>
                              <p:par>
                                <p:cTn id="34" presetID="22" presetClass="entr" presetSubtype="4"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3" name="مستطيل مستدير الزوايا 52"/>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مراحل المشروع الفصلي</a:t>
            </a:r>
          </a:p>
        </p:txBody>
      </p:sp>
      <p:grpSp>
        <p:nvGrpSpPr>
          <p:cNvPr id="32" name="Group 87"/>
          <p:cNvGrpSpPr>
            <a:grpSpLocks/>
          </p:cNvGrpSpPr>
          <p:nvPr/>
        </p:nvGrpSpPr>
        <p:grpSpPr bwMode="auto">
          <a:xfrm>
            <a:off x="2979352" y="1188695"/>
            <a:ext cx="2409681" cy="5770903"/>
            <a:chOff x="5385487" y="794466"/>
            <a:chExt cx="1426027" cy="3416753"/>
          </a:xfrm>
        </p:grpSpPr>
        <p:sp>
          <p:nvSpPr>
            <p:cNvPr id="33" name="Right Triangle 23"/>
            <p:cNvSpPr/>
            <p:nvPr/>
          </p:nvSpPr>
          <p:spPr>
            <a:xfrm flipV="1">
              <a:off x="6361572" y="1696618"/>
              <a:ext cx="449942" cy="2032000"/>
            </a:xfrm>
            <a:prstGeom prst="rtTriangle">
              <a:avLst/>
            </a:prstGeom>
            <a:solidFill>
              <a:schemeClr val="tx1">
                <a:alpha val="28000"/>
              </a:schemeClr>
            </a:solidFill>
            <a:ln>
              <a:noFill/>
            </a:ln>
            <a:effectLst>
              <a:softEdge rad="762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34" name="Rectangle 24"/>
            <p:cNvSpPr/>
            <p:nvPr/>
          </p:nvSpPr>
          <p:spPr>
            <a:xfrm>
              <a:off x="5388659" y="1695867"/>
              <a:ext cx="1073883" cy="2515352"/>
            </a:xfrm>
            <a:prstGeom prst="rect">
              <a:avLst/>
            </a:prstGeom>
            <a:gradFill flip="none" rotWithShape="1">
              <a:gsLst>
                <a:gs pos="0">
                  <a:schemeClr val="bg1"/>
                </a:gs>
                <a:gs pos="100000">
                  <a:srgbClr val="DADADA">
                    <a:alpha val="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35" name="Rectangle 25"/>
            <p:cNvSpPr/>
            <p:nvPr/>
          </p:nvSpPr>
          <p:spPr>
            <a:xfrm flipV="1">
              <a:off x="5759230" y="1011406"/>
              <a:ext cx="1052284" cy="997903"/>
            </a:xfrm>
            <a:prstGeom prst="rect">
              <a:avLst/>
            </a:prstGeom>
            <a:solidFill>
              <a:schemeClr val="tx1">
                <a:alpha val="8000"/>
              </a:schemeClr>
            </a:solidFill>
            <a:ln>
              <a:noFill/>
            </a:ln>
            <a:effectLst>
              <a:softEdge rad="2413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46" name="TextBox 26"/>
            <p:cNvSpPr txBox="1">
              <a:spLocks noChangeArrowheads="1"/>
            </p:cNvSpPr>
            <p:nvPr/>
          </p:nvSpPr>
          <p:spPr bwMode="auto">
            <a:xfrm>
              <a:off x="5512486" y="794466"/>
              <a:ext cx="827314" cy="71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sz="7200" b="1" dirty="0">
                  <a:solidFill>
                    <a:srgbClr val="FF0000"/>
                  </a:solidFill>
                </a:rPr>
                <a:t>3</a:t>
              </a:r>
              <a:endParaRPr lang="en-US" altLang="ar-SA" sz="7200" b="1" dirty="0">
                <a:solidFill>
                  <a:srgbClr val="FF0000"/>
                </a:solidFill>
              </a:endParaRPr>
            </a:p>
          </p:txBody>
        </p:sp>
        <p:sp>
          <p:nvSpPr>
            <p:cNvPr id="47" name="TextBox 27"/>
            <p:cNvSpPr txBox="1">
              <a:spLocks noChangeArrowheads="1"/>
            </p:cNvSpPr>
            <p:nvPr/>
          </p:nvSpPr>
          <p:spPr bwMode="auto">
            <a:xfrm>
              <a:off x="5385487" y="2068521"/>
              <a:ext cx="1074057" cy="71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sz="3600" b="1" dirty="0">
                  <a:solidFill>
                    <a:srgbClr val="FF0000"/>
                  </a:solidFill>
                  <a:latin typeface="(AH) Manal Bold" pitchFamily="2" charset="-78"/>
                  <a:cs typeface="(AH) Manal Bold" pitchFamily="2" charset="-78"/>
                </a:rPr>
                <a:t>مرحلة</a:t>
              </a:r>
            </a:p>
            <a:p>
              <a:pPr algn="ctr"/>
              <a:r>
                <a:rPr lang="ar-SA" altLang="ar-SA" sz="3600" b="1" dirty="0">
                  <a:solidFill>
                    <a:srgbClr val="FF0000"/>
                  </a:solidFill>
                  <a:latin typeface="(AH) Manal Bold" pitchFamily="2" charset="-78"/>
                  <a:cs typeface="(AH) Manal Bold" pitchFamily="2" charset="-78"/>
                </a:rPr>
                <a:t>التقييم</a:t>
              </a:r>
              <a:endParaRPr lang="en-US" altLang="ar-SA" sz="3600" b="1" dirty="0">
                <a:solidFill>
                  <a:srgbClr val="FF0000"/>
                </a:solidFill>
                <a:latin typeface="(AH) Manal Bold" pitchFamily="2" charset="-78"/>
                <a:cs typeface="(AH) Manal Bold" pitchFamily="2" charset="-78"/>
              </a:endParaRPr>
            </a:p>
          </p:txBody>
        </p:sp>
      </p:grpSp>
      <p:grpSp>
        <p:nvGrpSpPr>
          <p:cNvPr id="50" name="Group 88"/>
          <p:cNvGrpSpPr>
            <a:grpSpLocks/>
          </p:cNvGrpSpPr>
          <p:nvPr/>
        </p:nvGrpSpPr>
        <p:grpSpPr bwMode="auto">
          <a:xfrm>
            <a:off x="5364827" y="1188695"/>
            <a:ext cx="2494346" cy="5770903"/>
            <a:chOff x="7805531" y="794466"/>
            <a:chExt cx="1476132" cy="3416753"/>
          </a:xfrm>
        </p:grpSpPr>
        <p:sp>
          <p:nvSpPr>
            <p:cNvPr id="51" name="Right Triangle 31"/>
            <p:cNvSpPr/>
            <p:nvPr/>
          </p:nvSpPr>
          <p:spPr>
            <a:xfrm flipV="1">
              <a:off x="8831721" y="1696618"/>
              <a:ext cx="449942" cy="2032000"/>
            </a:xfrm>
            <a:prstGeom prst="rtTriangle">
              <a:avLst/>
            </a:prstGeom>
            <a:solidFill>
              <a:schemeClr val="tx1">
                <a:alpha val="28000"/>
              </a:schemeClr>
            </a:solidFill>
            <a:ln>
              <a:noFill/>
            </a:ln>
            <a:effectLst>
              <a:softEdge rad="762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2" name="Rectangle 32"/>
            <p:cNvSpPr/>
            <p:nvPr/>
          </p:nvSpPr>
          <p:spPr>
            <a:xfrm>
              <a:off x="7858808" y="1695867"/>
              <a:ext cx="1073883" cy="2515352"/>
            </a:xfrm>
            <a:prstGeom prst="rect">
              <a:avLst/>
            </a:prstGeom>
            <a:gradFill flip="none" rotWithShape="1">
              <a:gsLst>
                <a:gs pos="0">
                  <a:schemeClr val="bg1"/>
                </a:gs>
                <a:gs pos="100000">
                  <a:srgbClr val="DADADA">
                    <a:alpha val="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64" name="Rectangle 33"/>
            <p:cNvSpPr/>
            <p:nvPr/>
          </p:nvSpPr>
          <p:spPr>
            <a:xfrm flipV="1">
              <a:off x="8229379" y="1011406"/>
              <a:ext cx="1052284" cy="997903"/>
            </a:xfrm>
            <a:prstGeom prst="rect">
              <a:avLst/>
            </a:prstGeom>
            <a:solidFill>
              <a:schemeClr val="tx1">
                <a:alpha val="8000"/>
              </a:schemeClr>
            </a:solidFill>
            <a:ln>
              <a:noFill/>
            </a:ln>
            <a:effectLst>
              <a:softEdge rad="2413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65" name="TextBox 34"/>
            <p:cNvSpPr txBox="1">
              <a:spLocks noChangeArrowheads="1"/>
            </p:cNvSpPr>
            <p:nvPr/>
          </p:nvSpPr>
          <p:spPr bwMode="auto">
            <a:xfrm>
              <a:off x="7982635" y="794466"/>
              <a:ext cx="827314" cy="71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sz="7200" b="1" dirty="0">
                  <a:solidFill>
                    <a:srgbClr val="385723"/>
                  </a:solidFill>
                </a:rPr>
                <a:t>2</a:t>
              </a:r>
              <a:endParaRPr lang="en-US" altLang="ar-SA" sz="7200" b="1" dirty="0">
                <a:solidFill>
                  <a:srgbClr val="385723"/>
                </a:solidFill>
              </a:endParaRPr>
            </a:p>
          </p:txBody>
        </p:sp>
        <p:sp>
          <p:nvSpPr>
            <p:cNvPr id="66" name="TextBox 35"/>
            <p:cNvSpPr txBox="1"/>
            <p:nvPr/>
          </p:nvSpPr>
          <p:spPr>
            <a:xfrm>
              <a:off x="7805531" y="2038981"/>
              <a:ext cx="1107193" cy="710673"/>
            </a:xfrm>
            <a:prstGeom prst="rect">
              <a:avLst/>
            </a:prstGeom>
            <a:noFill/>
          </p:spPr>
          <p:txBody>
            <a:bodyPr>
              <a:spAutoFit/>
            </a:bodyPr>
            <a:lstStyle/>
            <a:p>
              <a:pPr algn="ctr" rtl="0" fontAlgn="auto">
                <a:spcBef>
                  <a:spcPts val="0"/>
                </a:spcBef>
                <a:spcAft>
                  <a:spcPts val="0"/>
                </a:spcAft>
                <a:defRPr/>
              </a:pPr>
              <a:r>
                <a:rPr lang="ar-SA" sz="3600" b="1" dirty="0">
                  <a:solidFill>
                    <a:schemeClr val="accent6">
                      <a:lumMod val="50000"/>
                    </a:schemeClr>
                  </a:solidFill>
                  <a:latin typeface="(AH) Manal Bold" pitchFamily="2" charset="-78"/>
                  <a:cs typeface="(AH) Manal Bold" pitchFamily="2" charset="-78"/>
                </a:rPr>
                <a:t>مرحلة</a:t>
              </a:r>
            </a:p>
            <a:p>
              <a:pPr algn="ctr" rtl="0" fontAlgn="auto">
                <a:spcBef>
                  <a:spcPts val="0"/>
                </a:spcBef>
                <a:spcAft>
                  <a:spcPts val="0"/>
                </a:spcAft>
                <a:defRPr/>
              </a:pPr>
              <a:r>
                <a:rPr lang="ar-SA" sz="3600" b="1" dirty="0">
                  <a:solidFill>
                    <a:schemeClr val="accent6">
                      <a:lumMod val="50000"/>
                    </a:schemeClr>
                  </a:solidFill>
                  <a:latin typeface="(AH) Manal Bold" pitchFamily="2" charset="-78"/>
                  <a:cs typeface="(AH) Manal Bold" pitchFamily="2" charset="-78"/>
                </a:rPr>
                <a:t>التنفيذ</a:t>
              </a:r>
              <a:endParaRPr lang="en-US" sz="3600" b="1" dirty="0">
                <a:solidFill>
                  <a:schemeClr val="accent6">
                    <a:lumMod val="50000"/>
                  </a:schemeClr>
                </a:solidFill>
                <a:latin typeface="(AH) Manal Bold" pitchFamily="2" charset="-78"/>
                <a:cs typeface="(AH) Manal Bold" pitchFamily="2" charset="-78"/>
              </a:endParaRPr>
            </a:p>
          </p:txBody>
        </p:sp>
      </p:grpSp>
      <p:grpSp>
        <p:nvGrpSpPr>
          <p:cNvPr id="69" name="Group 89"/>
          <p:cNvGrpSpPr>
            <a:grpSpLocks/>
          </p:cNvGrpSpPr>
          <p:nvPr/>
        </p:nvGrpSpPr>
        <p:grpSpPr bwMode="auto">
          <a:xfrm>
            <a:off x="7919652" y="1188695"/>
            <a:ext cx="2409681" cy="5770903"/>
            <a:chOff x="10325786" y="794466"/>
            <a:chExt cx="1426027" cy="3416753"/>
          </a:xfrm>
        </p:grpSpPr>
        <p:sp>
          <p:nvSpPr>
            <p:cNvPr id="70" name="Right Triangle 39"/>
            <p:cNvSpPr/>
            <p:nvPr/>
          </p:nvSpPr>
          <p:spPr>
            <a:xfrm flipV="1">
              <a:off x="11301871" y="1696618"/>
              <a:ext cx="449942" cy="2032000"/>
            </a:xfrm>
            <a:prstGeom prst="rtTriangle">
              <a:avLst/>
            </a:prstGeom>
            <a:solidFill>
              <a:schemeClr val="tx1">
                <a:alpha val="28000"/>
              </a:schemeClr>
            </a:solidFill>
            <a:ln>
              <a:noFill/>
            </a:ln>
            <a:effectLst>
              <a:softEdge rad="762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71" name="Rectangle 40"/>
            <p:cNvSpPr/>
            <p:nvPr/>
          </p:nvSpPr>
          <p:spPr>
            <a:xfrm>
              <a:off x="10328958" y="1695867"/>
              <a:ext cx="1073883" cy="2515352"/>
            </a:xfrm>
            <a:prstGeom prst="rect">
              <a:avLst/>
            </a:prstGeom>
            <a:gradFill flip="none" rotWithShape="1">
              <a:gsLst>
                <a:gs pos="0">
                  <a:schemeClr val="bg1"/>
                </a:gs>
                <a:gs pos="100000">
                  <a:srgbClr val="DADADA">
                    <a:alpha val="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2" name="Rectangle 41"/>
            <p:cNvSpPr/>
            <p:nvPr/>
          </p:nvSpPr>
          <p:spPr>
            <a:xfrm flipV="1">
              <a:off x="10699529" y="1011406"/>
              <a:ext cx="1052284" cy="997903"/>
            </a:xfrm>
            <a:prstGeom prst="rect">
              <a:avLst/>
            </a:prstGeom>
            <a:solidFill>
              <a:schemeClr val="tx1">
                <a:alpha val="8000"/>
              </a:schemeClr>
            </a:solidFill>
            <a:ln>
              <a:noFill/>
            </a:ln>
            <a:effectLst>
              <a:softEdge rad="2413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73" name="TextBox 42"/>
            <p:cNvSpPr txBox="1">
              <a:spLocks noChangeArrowheads="1"/>
            </p:cNvSpPr>
            <p:nvPr/>
          </p:nvSpPr>
          <p:spPr bwMode="auto">
            <a:xfrm>
              <a:off x="10452785" y="794466"/>
              <a:ext cx="827314" cy="71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sz="7200" b="1" dirty="0">
                  <a:solidFill>
                    <a:srgbClr val="0A13C6"/>
                  </a:solidFill>
                </a:rPr>
                <a:t>1</a:t>
              </a:r>
              <a:endParaRPr lang="en-US" altLang="ar-SA" sz="7200" b="1" dirty="0">
                <a:solidFill>
                  <a:srgbClr val="0A13C6"/>
                </a:solidFill>
              </a:endParaRPr>
            </a:p>
          </p:txBody>
        </p:sp>
        <p:sp>
          <p:nvSpPr>
            <p:cNvPr id="74" name="TextBox 43"/>
            <p:cNvSpPr txBox="1">
              <a:spLocks noChangeArrowheads="1"/>
            </p:cNvSpPr>
            <p:nvPr/>
          </p:nvSpPr>
          <p:spPr bwMode="auto">
            <a:xfrm>
              <a:off x="10325786" y="2018392"/>
              <a:ext cx="1074057" cy="71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rtl="0">
                <a:defRPr>
                  <a:solidFill>
                    <a:schemeClr val="tx1"/>
                  </a:solidFill>
                  <a:latin typeface="Calibri" panose="020F0502020204030204" pitchFamily="34" charset="0"/>
                </a:defRPr>
              </a:lvl1pPr>
              <a:lvl2pPr marL="742950" indent="-285750" algn="l" rtl="0">
                <a:defRPr>
                  <a:solidFill>
                    <a:schemeClr val="tx1"/>
                  </a:solidFill>
                  <a:latin typeface="Calibri" panose="020F0502020204030204" pitchFamily="34" charset="0"/>
                </a:defRPr>
              </a:lvl2pPr>
              <a:lvl3pPr marL="1143000" indent="-228600" algn="l" rtl="0">
                <a:defRPr>
                  <a:solidFill>
                    <a:schemeClr val="tx1"/>
                  </a:solidFill>
                  <a:latin typeface="Calibri" panose="020F0502020204030204" pitchFamily="34" charset="0"/>
                </a:defRPr>
              </a:lvl3pPr>
              <a:lvl4pPr marL="1600200" indent="-228600" algn="l" rtl="0">
                <a:defRPr>
                  <a:solidFill>
                    <a:schemeClr val="tx1"/>
                  </a:solidFill>
                  <a:latin typeface="Calibri" panose="020F0502020204030204" pitchFamily="34" charset="0"/>
                </a:defRPr>
              </a:lvl4pPr>
              <a:lvl5pPr marL="2057400" indent="-228600" algn="l" rtl="0">
                <a:defRPr>
                  <a:solidFill>
                    <a:schemeClr val="tx1"/>
                  </a:solidFill>
                  <a:latin typeface="Calibri" panose="020F0502020204030204" pitchFamily="34" charset="0"/>
                </a:defRPr>
              </a:lvl5pPr>
              <a:lvl6pPr marL="2514600" indent="-228600" algn="l" rtl="0" fontAlgn="base">
                <a:spcBef>
                  <a:spcPct val="0"/>
                </a:spcBef>
                <a:spcAft>
                  <a:spcPct val="0"/>
                </a:spcAft>
                <a:defRPr>
                  <a:solidFill>
                    <a:schemeClr val="tx1"/>
                  </a:solidFill>
                  <a:latin typeface="Calibri" panose="020F0502020204030204" pitchFamily="34" charset="0"/>
                </a:defRPr>
              </a:lvl6pPr>
              <a:lvl7pPr marL="2971800" indent="-228600" algn="l" rtl="0" fontAlgn="base">
                <a:spcBef>
                  <a:spcPct val="0"/>
                </a:spcBef>
                <a:spcAft>
                  <a:spcPct val="0"/>
                </a:spcAft>
                <a:defRPr>
                  <a:solidFill>
                    <a:schemeClr val="tx1"/>
                  </a:solidFill>
                  <a:latin typeface="Calibri" panose="020F0502020204030204" pitchFamily="34" charset="0"/>
                </a:defRPr>
              </a:lvl7pPr>
              <a:lvl8pPr marL="3429000" indent="-228600" algn="l" rtl="0" fontAlgn="base">
                <a:spcBef>
                  <a:spcPct val="0"/>
                </a:spcBef>
                <a:spcAft>
                  <a:spcPct val="0"/>
                </a:spcAft>
                <a:defRPr>
                  <a:solidFill>
                    <a:schemeClr val="tx1"/>
                  </a:solidFill>
                  <a:latin typeface="Calibri" panose="020F0502020204030204" pitchFamily="34" charset="0"/>
                </a:defRPr>
              </a:lvl8pPr>
              <a:lvl9pPr marL="3886200" indent="-228600" algn="l" rtl="0" fontAlgn="base">
                <a:spcBef>
                  <a:spcPct val="0"/>
                </a:spcBef>
                <a:spcAft>
                  <a:spcPct val="0"/>
                </a:spcAft>
                <a:defRPr>
                  <a:solidFill>
                    <a:schemeClr val="tx1"/>
                  </a:solidFill>
                  <a:latin typeface="Calibri" panose="020F0502020204030204" pitchFamily="34" charset="0"/>
                </a:defRPr>
              </a:lvl9pPr>
            </a:lstStyle>
            <a:p>
              <a:pPr algn="ctr"/>
              <a:r>
                <a:rPr lang="ar-SA" altLang="ar-SA" sz="3600" b="1" dirty="0">
                  <a:solidFill>
                    <a:srgbClr val="0A13C6"/>
                  </a:solidFill>
                  <a:latin typeface="(AH) Manal Bold" pitchFamily="2" charset="-78"/>
                  <a:cs typeface="(AH) Manal Bold" pitchFamily="2" charset="-78"/>
                </a:rPr>
                <a:t>مرحلة</a:t>
              </a:r>
            </a:p>
            <a:p>
              <a:pPr algn="ctr"/>
              <a:r>
                <a:rPr lang="ar-SA" altLang="ar-SA" sz="3600" b="1" dirty="0">
                  <a:solidFill>
                    <a:srgbClr val="0A13C6"/>
                  </a:solidFill>
                  <a:latin typeface="(AH) Manal Bold" pitchFamily="2" charset="-78"/>
                  <a:cs typeface="(AH) Manal Bold" pitchFamily="2" charset="-78"/>
                </a:rPr>
                <a:t>الإعداد</a:t>
              </a:r>
            </a:p>
          </p:txBody>
        </p:sp>
      </p:grpSp>
    </p:spTree>
    <p:extLst>
      <p:ext uri="{BB962C8B-B14F-4D97-AF65-F5344CB8AC3E}">
        <p14:creationId xmlns:p14="http://schemas.microsoft.com/office/powerpoint/2010/main" val="273561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barn(inVertical)">
                                      <p:cBhvr>
                                        <p:cTn id="7" dur="500"/>
                                        <p:tgtEl>
                                          <p:spTgt spid="5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wipe(down)">
                                      <p:cBhvr>
                                        <p:cTn id="12" dur="5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wipe(down)">
                                      <p:cBhvr>
                                        <p:cTn id="17" dur="500"/>
                                        <p:tgtEl>
                                          <p:spTgt spid="5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wipe(down)">
                                      <p:cBhvr>
                                        <p:cTn id="2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مستطيل مستدير الزوايا 4"/>
          <p:cNvSpPr/>
          <p:nvPr/>
        </p:nvSpPr>
        <p:spPr>
          <a:xfrm>
            <a:off x="8547100" y="327546"/>
            <a:ext cx="3319060" cy="988397"/>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dirty="0">
                <a:latin typeface="(AH) Manal High" pitchFamily="2" charset="-78"/>
                <a:cs typeface="(AH) Manal High" pitchFamily="2" charset="-78"/>
              </a:rPr>
              <a:t>مرحلة الإعداد</a:t>
            </a:r>
          </a:p>
        </p:txBody>
      </p:sp>
      <p:sp>
        <p:nvSpPr>
          <p:cNvPr id="2" name="مربع نص 1"/>
          <p:cNvSpPr txBox="1"/>
          <p:nvPr/>
        </p:nvSpPr>
        <p:spPr>
          <a:xfrm>
            <a:off x="1637732" y="1924332"/>
            <a:ext cx="9376012" cy="1938992"/>
          </a:xfrm>
          <a:prstGeom prst="rect">
            <a:avLst/>
          </a:prstGeom>
          <a:noFill/>
        </p:spPr>
        <p:txBody>
          <a:bodyPr wrap="square" rtlCol="1">
            <a:spAutoFit/>
          </a:bodyPr>
          <a:lstStyle/>
          <a:p>
            <a:r>
              <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rPr>
              <a:t>في هذه المرحلة يتمّ وضع الإطار العام للمشروع من خلال التخطيط المسبق والتحضير له</a:t>
            </a:r>
          </a:p>
          <a:p>
            <a:r>
              <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rPr>
              <a:t>ففي هذه المرحلة يتم اختيار المجال الفني للمشروع وتحديد معالمه </a:t>
            </a:r>
          </a:p>
          <a:p>
            <a:endPar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endParaRPr>
          </a:p>
          <a:p>
            <a:r>
              <a:rPr lang="ar-SA" sz="2400" dirty="0">
                <a:ln w="0"/>
                <a:effectLst>
                  <a:outerShdw blurRad="38100" dist="19050" dir="2700000" algn="tl" rotWithShape="0">
                    <a:schemeClr val="dk1">
                      <a:alpha val="40000"/>
                    </a:schemeClr>
                  </a:outerShdw>
                </a:effectLst>
                <a:latin typeface="(AH) Manal Bold" pitchFamily="2" charset="-78"/>
                <a:cs typeface="(AH) Manal Bold" pitchFamily="2" charset="-78"/>
              </a:rPr>
              <a:t>والإعداد يعتبر أساس المشروع ، لأن نجاحه يعتمد على التخطيط السليم له ، والتخطيط الخالي من الأخطاء يساهم في تنفيذ المشروع بشكل صحيح .</a:t>
            </a:r>
          </a:p>
        </p:txBody>
      </p:sp>
      <p:sp>
        <p:nvSpPr>
          <p:cNvPr id="3" name="مستطيل ذو زوايا قطرية مستديرة 2"/>
          <p:cNvSpPr/>
          <p:nvPr/>
        </p:nvSpPr>
        <p:spPr>
          <a:xfrm>
            <a:off x="9130353" y="4203511"/>
            <a:ext cx="3794078" cy="859809"/>
          </a:xfrm>
          <a:prstGeom prst="round2DiagRect">
            <a:avLst>
              <a:gd name="adj1" fmla="val 50000"/>
              <a:gd name="adj2" fmla="val 0"/>
            </a:avLst>
          </a:prstGeom>
        </p:spPr>
        <p:style>
          <a:lnRef idx="1">
            <a:schemeClr val="accent3"/>
          </a:lnRef>
          <a:fillRef idx="2">
            <a:schemeClr val="accent3"/>
          </a:fillRef>
          <a:effectRef idx="1">
            <a:schemeClr val="accent3"/>
          </a:effectRef>
          <a:fontRef idx="minor">
            <a:schemeClr val="dk1"/>
          </a:fontRef>
        </p:style>
        <p:txBody>
          <a:bodyPr rtlCol="1" anchor="ctr"/>
          <a:lstStyle/>
          <a:p>
            <a:pPr algn="l"/>
            <a:r>
              <a:rPr lang="ar-SA" sz="2800" dirty="0">
                <a:latin typeface="(AH) Manal Bold" pitchFamily="2" charset="-78"/>
                <a:cs typeface="(AH) Manal Bold" pitchFamily="2" charset="-78"/>
              </a:rPr>
              <a:t>خطوات مرحلة الإعداد</a:t>
            </a:r>
          </a:p>
        </p:txBody>
      </p:sp>
      <p:sp>
        <p:nvSpPr>
          <p:cNvPr id="6" name="مربع نص 5"/>
          <p:cNvSpPr txBox="1"/>
          <p:nvPr/>
        </p:nvSpPr>
        <p:spPr>
          <a:xfrm>
            <a:off x="1569493" y="5227092"/>
            <a:ext cx="7042244" cy="1200329"/>
          </a:xfrm>
          <a:prstGeom prst="rect">
            <a:avLst/>
          </a:prstGeom>
          <a:noFill/>
        </p:spPr>
        <p:txBody>
          <a:bodyPr wrap="square" rtlCol="1">
            <a:spAutoFit/>
          </a:bodyPr>
          <a:lstStyle/>
          <a:p>
            <a:pPr marL="285750" indent="-285750">
              <a:buFont typeface="Arial" panose="020B0604020202020204" pitchFamily="34" charset="0"/>
              <a:buChar char="•"/>
            </a:pPr>
            <a:r>
              <a:rPr lang="ar-SA" sz="2400" dirty="0">
                <a:latin typeface="(AH) Manal Bold" pitchFamily="2" charset="-78"/>
                <a:cs typeface="(AH) Manal Bold" pitchFamily="2" charset="-78"/>
              </a:rPr>
              <a:t>اختيار المجال  ( مع الإمكان اختيار أكثر من مجال وحتى دمجها )</a:t>
            </a:r>
          </a:p>
          <a:p>
            <a:pPr marL="285750" indent="-285750">
              <a:buFont typeface="Arial" panose="020B0604020202020204" pitchFamily="34" charset="0"/>
              <a:buChar char="•"/>
            </a:pPr>
            <a:r>
              <a:rPr lang="ar-SA" sz="2400" dirty="0">
                <a:latin typeface="(AH) Manal Bold" pitchFamily="2" charset="-78"/>
                <a:cs typeface="(AH) Manal Bold" pitchFamily="2" charset="-78"/>
              </a:rPr>
              <a:t>تحديد معالم المشروع ورسم تخطيط أولي له أو ما يسمى كروكي</a:t>
            </a:r>
          </a:p>
          <a:p>
            <a:pPr marL="285750" indent="-285750">
              <a:buFont typeface="Arial" panose="020B0604020202020204" pitchFamily="34" charset="0"/>
              <a:buChar char="•"/>
            </a:pPr>
            <a:r>
              <a:rPr lang="ar-SA" sz="2400" dirty="0">
                <a:latin typeface="(AH) Manal Bold" pitchFamily="2" charset="-78"/>
                <a:cs typeface="(AH) Manal Bold" pitchFamily="2" charset="-78"/>
              </a:rPr>
              <a:t>تجهيز الأدوات والخامات اللازمة لتنفيذ المشروع</a:t>
            </a:r>
          </a:p>
        </p:txBody>
      </p:sp>
    </p:spTree>
    <p:extLst>
      <p:ext uri="{BB962C8B-B14F-4D97-AF65-F5344CB8AC3E}">
        <p14:creationId xmlns:p14="http://schemas.microsoft.com/office/powerpoint/2010/main" val="365111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1+#ppt_w/2"/>
                                          </p:val>
                                        </p:tav>
                                        <p:tav tm="100000">
                                          <p:val>
                                            <p:strVal val="#ppt_x"/>
                                          </p:val>
                                        </p:tav>
                                      </p:tavLst>
                                    </p:anim>
                                    <p:anim calcmode="lin" valueType="num">
                                      <p:cBhvr additive="base">
                                        <p:cTn id="1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up)">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animBg="1"/>
      <p:bldP spid="6"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599</TotalTime>
  <Words>613</Words>
  <Application>Microsoft Office PowerPoint</Application>
  <PresentationFormat>شاشة عريضة</PresentationFormat>
  <Paragraphs>111</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PC</dc:creator>
  <cp:lastModifiedBy>nona.s.1437@gmail.com</cp:lastModifiedBy>
  <cp:revision>56</cp:revision>
  <dcterms:created xsi:type="dcterms:W3CDTF">2020-11-22T23:02:53Z</dcterms:created>
  <dcterms:modified xsi:type="dcterms:W3CDTF">2021-04-03T17:55:06Z</dcterms:modified>
</cp:coreProperties>
</file>