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1"/>
  </p:sldMasterIdLst>
  <p:sldIdLst>
    <p:sldId id="256" r:id="rId2"/>
    <p:sldId id="279" r:id="rId3"/>
    <p:sldId id="257" r:id="rId4"/>
    <p:sldId id="258" r:id="rId5"/>
    <p:sldId id="259" r:id="rId6"/>
    <p:sldId id="260" r:id="rId7"/>
    <p:sldId id="261" r:id="rId8"/>
    <p:sldId id="263" r:id="rId9"/>
    <p:sldId id="262" r:id="rId10"/>
    <p:sldId id="264" r:id="rId11"/>
    <p:sldId id="265"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13C6"/>
    <a:srgbClr val="385723"/>
    <a:srgbClr val="7030A0"/>
    <a:srgbClr val="F9F9F6"/>
    <a:srgbClr val="A6DFF8"/>
    <a:srgbClr val="85D2F5"/>
    <a:srgbClr val="61C2EC"/>
    <a:srgbClr val="2EB3AA"/>
    <a:srgbClr val="4DDAD2"/>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p:scale>
          <a:sx n="57" d="100"/>
          <a:sy n="57" d="100"/>
        </p:scale>
        <p:origin x="552"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AC3F1331-0B84-4CB6-8ADF-BBD5DBCCFD97}" type="datetimeFigureOut">
              <a:rPr lang="ar-SA" smtClean="0"/>
              <a:t>21 شعبان، 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183D1B55-4B32-4322-8E38-49A9F5CEDD16}" type="slidenum">
              <a:rPr lang="ar-SA" smtClean="0"/>
              <a:t>‹#›</a:t>
            </a:fld>
            <a:endParaRPr lang="ar-SA" dirty="0"/>
          </a:p>
        </p:txBody>
      </p:sp>
    </p:spTree>
    <p:extLst>
      <p:ext uri="{BB962C8B-B14F-4D97-AF65-F5344CB8AC3E}">
        <p14:creationId xmlns:p14="http://schemas.microsoft.com/office/powerpoint/2010/main" val="1280660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AC3F1331-0B84-4CB6-8ADF-BBD5DBCCFD97}" type="datetimeFigureOut">
              <a:rPr lang="ar-SA" smtClean="0"/>
              <a:t>21 شعبان، 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183D1B55-4B32-4322-8E38-49A9F5CEDD16}" type="slidenum">
              <a:rPr lang="ar-SA" smtClean="0"/>
              <a:t>‹#›</a:t>
            </a:fld>
            <a:endParaRPr lang="ar-SA" dirty="0"/>
          </a:p>
        </p:txBody>
      </p:sp>
    </p:spTree>
    <p:extLst>
      <p:ext uri="{BB962C8B-B14F-4D97-AF65-F5344CB8AC3E}">
        <p14:creationId xmlns:p14="http://schemas.microsoft.com/office/powerpoint/2010/main" val="391732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AC3F1331-0B84-4CB6-8ADF-BBD5DBCCFD97}" type="datetimeFigureOut">
              <a:rPr lang="ar-SA" smtClean="0"/>
              <a:t>21 شعبان، 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183D1B55-4B32-4322-8E38-49A9F5CEDD16}" type="slidenum">
              <a:rPr lang="ar-SA" smtClean="0"/>
              <a:t>‹#›</a:t>
            </a:fld>
            <a:endParaRPr lang="ar-SA" dirty="0"/>
          </a:p>
        </p:txBody>
      </p:sp>
    </p:spTree>
    <p:extLst>
      <p:ext uri="{BB962C8B-B14F-4D97-AF65-F5344CB8AC3E}">
        <p14:creationId xmlns:p14="http://schemas.microsoft.com/office/powerpoint/2010/main" val="1905212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AC3F1331-0B84-4CB6-8ADF-BBD5DBCCFD97}" type="datetimeFigureOut">
              <a:rPr lang="ar-SA" smtClean="0"/>
              <a:t>21 شعبان، 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183D1B55-4B32-4322-8E38-49A9F5CEDD16}" type="slidenum">
              <a:rPr lang="ar-SA" smtClean="0"/>
              <a:t>‹#›</a:t>
            </a:fld>
            <a:endParaRPr lang="ar-SA" dirty="0"/>
          </a:p>
        </p:txBody>
      </p:sp>
    </p:spTree>
    <p:extLst>
      <p:ext uri="{BB962C8B-B14F-4D97-AF65-F5344CB8AC3E}">
        <p14:creationId xmlns:p14="http://schemas.microsoft.com/office/powerpoint/2010/main" val="3417656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AC3F1331-0B84-4CB6-8ADF-BBD5DBCCFD97}" type="datetimeFigureOut">
              <a:rPr lang="ar-SA" smtClean="0"/>
              <a:t>21 شعبان، 1442</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183D1B55-4B32-4322-8E38-49A9F5CEDD16}" type="slidenum">
              <a:rPr lang="ar-SA" smtClean="0"/>
              <a:t>‹#›</a:t>
            </a:fld>
            <a:endParaRPr lang="ar-SA" dirty="0"/>
          </a:p>
        </p:txBody>
      </p:sp>
    </p:spTree>
    <p:extLst>
      <p:ext uri="{BB962C8B-B14F-4D97-AF65-F5344CB8AC3E}">
        <p14:creationId xmlns:p14="http://schemas.microsoft.com/office/powerpoint/2010/main" val="19862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AC3F1331-0B84-4CB6-8ADF-BBD5DBCCFD97}" type="datetimeFigureOut">
              <a:rPr lang="ar-SA" smtClean="0"/>
              <a:t>21 شعبان، 1442</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183D1B55-4B32-4322-8E38-49A9F5CEDD16}" type="slidenum">
              <a:rPr lang="ar-SA" smtClean="0"/>
              <a:t>‹#›</a:t>
            </a:fld>
            <a:endParaRPr lang="ar-SA" dirty="0"/>
          </a:p>
        </p:txBody>
      </p:sp>
    </p:spTree>
    <p:extLst>
      <p:ext uri="{BB962C8B-B14F-4D97-AF65-F5344CB8AC3E}">
        <p14:creationId xmlns:p14="http://schemas.microsoft.com/office/powerpoint/2010/main" val="2001285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AC3F1331-0B84-4CB6-8ADF-BBD5DBCCFD97}" type="datetimeFigureOut">
              <a:rPr lang="ar-SA" smtClean="0"/>
              <a:t>21 شعبان، 1442</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183D1B55-4B32-4322-8E38-49A9F5CEDD16}" type="slidenum">
              <a:rPr lang="ar-SA" smtClean="0"/>
              <a:t>‹#›</a:t>
            </a:fld>
            <a:endParaRPr lang="ar-SA" dirty="0"/>
          </a:p>
        </p:txBody>
      </p:sp>
    </p:spTree>
    <p:extLst>
      <p:ext uri="{BB962C8B-B14F-4D97-AF65-F5344CB8AC3E}">
        <p14:creationId xmlns:p14="http://schemas.microsoft.com/office/powerpoint/2010/main" val="53101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AC3F1331-0B84-4CB6-8ADF-BBD5DBCCFD97}" type="datetimeFigureOut">
              <a:rPr lang="ar-SA" smtClean="0"/>
              <a:t>21 شعبان، 1442</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183D1B55-4B32-4322-8E38-49A9F5CEDD16}" type="slidenum">
              <a:rPr lang="ar-SA" smtClean="0"/>
              <a:t>‹#›</a:t>
            </a:fld>
            <a:endParaRPr lang="ar-SA" dirty="0"/>
          </a:p>
        </p:txBody>
      </p:sp>
    </p:spTree>
    <p:extLst>
      <p:ext uri="{BB962C8B-B14F-4D97-AF65-F5344CB8AC3E}">
        <p14:creationId xmlns:p14="http://schemas.microsoft.com/office/powerpoint/2010/main" val="2146256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C3F1331-0B84-4CB6-8ADF-BBD5DBCCFD97}" type="datetimeFigureOut">
              <a:rPr lang="ar-SA" smtClean="0"/>
              <a:t>21 شعبان، 1442</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183D1B55-4B32-4322-8E38-49A9F5CEDD16}" type="slidenum">
              <a:rPr lang="ar-SA" smtClean="0"/>
              <a:t>‹#›</a:t>
            </a:fld>
            <a:endParaRPr lang="ar-SA" dirty="0"/>
          </a:p>
        </p:txBody>
      </p:sp>
    </p:spTree>
    <p:extLst>
      <p:ext uri="{BB962C8B-B14F-4D97-AF65-F5344CB8AC3E}">
        <p14:creationId xmlns:p14="http://schemas.microsoft.com/office/powerpoint/2010/main" val="2446804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AC3F1331-0B84-4CB6-8ADF-BBD5DBCCFD97}" type="datetimeFigureOut">
              <a:rPr lang="ar-SA" smtClean="0"/>
              <a:t>21 شعبان، 1442</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183D1B55-4B32-4322-8E38-49A9F5CEDD16}" type="slidenum">
              <a:rPr lang="ar-SA" smtClean="0"/>
              <a:t>‹#›</a:t>
            </a:fld>
            <a:endParaRPr lang="ar-SA" dirty="0"/>
          </a:p>
        </p:txBody>
      </p:sp>
    </p:spTree>
    <p:extLst>
      <p:ext uri="{BB962C8B-B14F-4D97-AF65-F5344CB8AC3E}">
        <p14:creationId xmlns:p14="http://schemas.microsoft.com/office/powerpoint/2010/main" val="1190001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AC3F1331-0B84-4CB6-8ADF-BBD5DBCCFD97}" type="datetimeFigureOut">
              <a:rPr lang="ar-SA" smtClean="0"/>
              <a:t>21 شعبان، 1442</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183D1B55-4B32-4322-8E38-49A9F5CEDD16}" type="slidenum">
              <a:rPr lang="ar-SA" smtClean="0"/>
              <a:t>‹#›</a:t>
            </a:fld>
            <a:endParaRPr lang="ar-SA" dirty="0"/>
          </a:p>
        </p:txBody>
      </p:sp>
    </p:spTree>
    <p:extLst>
      <p:ext uri="{BB962C8B-B14F-4D97-AF65-F5344CB8AC3E}">
        <p14:creationId xmlns:p14="http://schemas.microsoft.com/office/powerpoint/2010/main" val="167692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C3F1331-0B84-4CB6-8ADF-BBD5DBCCFD97}" type="datetimeFigureOut">
              <a:rPr lang="ar-SA" smtClean="0"/>
              <a:t>21 شعبان، 1442</a:t>
            </a:fld>
            <a:endParaRPr lang="ar-SA" dirty="0"/>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83D1B55-4B32-4322-8E38-49A9F5CEDD16}" type="slidenum">
              <a:rPr lang="ar-SA" smtClean="0"/>
              <a:t>‹#›</a:t>
            </a:fld>
            <a:endParaRPr lang="ar-SA" dirty="0"/>
          </a:p>
        </p:txBody>
      </p:sp>
    </p:spTree>
    <p:extLst>
      <p:ext uri="{BB962C8B-B14F-4D97-AF65-F5344CB8AC3E}">
        <p14:creationId xmlns:p14="http://schemas.microsoft.com/office/powerpoint/2010/main" val="353686386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3" name="مستطيل مستدير الزوايا 82"/>
          <p:cNvSpPr/>
          <p:nvPr/>
        </p:nvSpPr>
        <p:spPr>
          <a:xfrm rot="2813790">
            <a:off x="1924573" y="952012"/>
            <a:ext cx="4894250" cy="489425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SA"/>
          </a:p>
        </p:txBody>
      </p:sp>
      <p:sp>
        <p:nvSpPr>
          <p:cNvPr id="84" name="مربع نص 83"/>
          <p:cNvSpPr txBox="1"/>
          <p:nvPr/>
        </p:nvSpPr>
        <p:spPr>
          <a:xfrm>
            <a:off x="1163782" y="2763981"/>
            <a:ext cx="5715000" cy="1107996"/>
          </a:xfrm>
          <a:prstGeom prst="rect">
            <a:avLst/>
          </a:prstGeom>
          <a:noFill/>
        </p:spPr>
        <p:txBody>
          <a:bodyPr wrap="square" rtlCol="1">
            <a:spAutoFit/>
          </a:bodyPr>
          <a:lstStyle/>
          <a:p>
            <a:r>
              <a:rPr lang="ar-SA" sz="6600" dirty="0">
                <a:ln w="0"/>
                <a:solidFill>
                  <a:schemeClr val="bg1"/>
                </a:solidFill>
                <a:effectLst>
                  <a:outerShdw blurRad="38100" dist="19050" dir="2700000" algn="tl" rotWithShape="0">
                    <a:schemeClr val="dk1">
                      <a:alpha val="40000"/>
                    </a:schemeClr>
                  </a:outerShdw>
                </a:effectLst>
                <a:latin typeface="(AH) Manal High" pitchFamily="2" charset="-78"/>
                <a:cs typeface="(AH) Manal High" pitchFamily="2" charset="-78"/>
              </a:rPr>
              <a:t>المشروع الفصلي </a:t>
            </a:r>
          </a:p>
        </p:txBody>
      </p:sp>
      <p:sp>
        <p:nvSpPr>
          <p:cNvPr id="85" name="مستطيل مستدير الزوايا 84"/>
          <p:cNvSpPr/>
          <p:nvPr/>
        </p:nvSpPr>
        <p:spPr>
          <a:xfrm>
            <a:off x="4696691" y="4322618"/>
            <a:ext cx="6089073" cy="1537855"/>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ar-SA" sz="3200" dirty="0">
                <a:ln w="0"/>
                <a:solidFill>
                  <a:schemeClr val="bg1"/>
                </a:solidFill>
                <a:effectLst>
                  <a:outerShdw blurRad="38100" dist="19050" dir="2700000" algn="tl" rotWithShape="0">
                    <a:schemeClr val="dk1">
                      <a:alpha val="40000"/>
                    </a:schemeClr>
                  </a:outerShdw>
                </a:effectLst>
                <a:latin typeface="(AH) Manal Light" pitchFamily="2" charset="-78"/>
                <a:cs typeface="(AH) Manal Light" pitchFamily="2" charset="-78"/>
              </a:rPr>
              <a:t>للمرحلة المتوسطة </a:t>
            </a:r>
          </a:p>
          <a:p>
            <a:pPr algn="ctr"/>
            <a:r>
              <a:rPr lang="ar-SA" sz="3200" dirty="0">
                <a:ln w="0"/>
                <a:solidFill>
                  <a:schemeClr val="bg1"/>
                </a:solidFill>
                <a:effectLst>
                  <a:outerShdw blurRad="38100" dist="19050" dir="2700000" algn="tl" rotWithShape="0">
                    <a:schemeClr val="dk1">
                      <a:alpha val="40000"/>
                    </a:schemeClr>
                  </a:outerShdw>
                </a:effectLst>
                <a:latin typeface="(AH) Manal Light" pitchFamily="2" charset="-78"/>
                <a:cs typeface="(AH) Manal Light" pitchFamily="2" charset="-78"/>
              </a:rPr>
              <a:t>الفصل الدراسي الثاني من العام الدراسي 1441-1442 هـ</a:t>
            </a:r>
          </a:p>
        </p:txBody>
      </p:sp>
    </p:spTree>
    <p:extLst>
      <p:ext uri="{BB962C8B-B14F-4D97-AF65-F5344CB8AC3E}">
        <p14:creationId xmlns:p14="http://schemas.microsoft.com/office/powerpoint/2010/main" val="3417566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مرحلة التنفيذ</a:t>
            </a:r>
          </a:p>
        </p:txBody>
      </p:sp>
      <p:sp>
        <p:nvSpPr>
          <p:cNvPr id="2" name="مربع نص 1"/>
          <p:cNvSpPr txBox="1"/>
          <p:nvPr/>
        </p:nvSpPr>
        <p:spPr>
          <a:xfrm>
            <a:off x="1637732" y="1924332"/>
            <a:ext cx="9376012" cy="830997"/>
          </a:xfrm>
          <a:prstGeom prst="rect">
            <a:avLst/>
          </a:prstGeom>
          <a:noFill/>
        </p:spPr>
        <p:txBody>
          <a:bodyPr wrap="square" rtlCol="1">
            <a:spAutoFit/>
          </a:bodyPr>
          <a:lstStyle/>
          <a:p>
            <a:r>
              <a:rPr lang="ar-SA" sz="2400" dirty="0">
                <a:ln w="0"/>
                <a:effectLst>
                  <a:outerShdw blurRad="38100" dist="19050" dir="2700000" algn="tl" rotWithShape="0">
                    <a:schemeClr val="dk1">
                      <a:alpha val="40000"/>
                    </a:schemeClr>
                  </a:outerShdw>
                </a:effectLst>
                <a:latin typeface="(AH) Manal Bold" pitchFamily="2" charset="-78"/>
                <a:cs typeface="(AH) Manal Bold" pitchFamily="2" charset="-78"/>
              </a:rPr>
              <a:t>وفيها يتم تنفيذ المشروع حسب ما خُطط له في مرحلة الإعداد ، حتى ينتقل المشروع للمرحلة القادمة </a:t>
            </a:r>
          </a:p>
        </p:txBody>
      </p:sp>
      <p:sp>
        <p:nvSpPr>
          <p:cNvPr id="3" name="مستطيل ذو زوايا قطرية مستديرة 2"/>
          <p:cNvSpPr/>
          <p:nvPr/>
        </p:nvSpPr>
        <p:spPr>
          <a:xfrm>
            <a:off x="9130353" y="4203511"/>
            <a:ext cx="3794078" cy="859809"/>
          </a:xfrm>
          <a:prstGeom prst="round2DiagRect">
            <a:avLst>
              <a:gd name="adj1" fmla="val 50000"/>
              <a:gd name="adj2" fmla="val 0"/>
            </a:avLst>
          </a:prstGeom>
        </p:spPr>
        <p:style>
          <a:lnRef idx="1">
            <a:schemeClr val="accent3"/>
          </a:lnRef>
          <a:fillRef idx="2">
            <a:schemeClr val="accent3"/>
          </a:fillRef>
          <a:effectRef idx="1">
            <a:schemeClr val="accent3"/>
          </a:effectRef>
          <a:fontRef idx="minor">
            <a:schemeClr val="dk1"/>
          </a:fontRef>
        </p:style>
        <p:txBody>
          <a:bodyPr rtlCol="1" anchor="ctr"/>
          <a:lstStyle/>
          <a:p>
            <a:pPr algn="l"/>
            <a:r>
              <a:rPr lang="ar-SA" sz="2800" dirty="0">
                <a:latin typeface="(AH) Manal Bold" pitchFamily="2" charset="-78"/>
                <a:cs typeface="(AH) Manal Bold" pitchFamily="2" charset="-78"/>
              </a:rPr>
              <a:t>خطوات مرحلة التنفيذ</a:t>
            </a:r>
          </a:p>
        </p:txBody>
      </p:sp>
      <p:sp>
        <p:nvSpPr>
          <p:cNvPr id="6" name="مربع نص 5"/>
          <p:cNvSpPr txBox="1"/>
          <p:nvPr/>
        </p:nvSpPr>
        <p:spPr>
          <a:xfrm>
            <a:off x="1569493" y="5227092"/>
            <a:ext cx="7042244" cy="830997"/>
          </a:xfrm>
          <a:prstGeom prst="rect">
            <a:avLst/>
          </a:prstGeom>
          <a:noFill/>
        </p:spPr>
        <p:txBody>
          <a:bodyPr wrap="square" rtlCol="1">
            <a:spAutoFit/>
          </a:bodyPr>
          <a:lstStyle/>
          <a:p>
            <a:pPr marL="285750" indent="-285750">
              <a:buFont typeface="Arial" panose="020B0604020202020204" pitchFamily="34" charset="0"/>
              <a:buChar char="•"/>
            </a:pPr>
            <a:r>
              <a:rPr lang="ar-SA" sz="2400" dirty="0">
                <a:latin typeface="(AH) Manal Bold" pitchFamily="2" charset="-78"/>
                <a:cs typeface="(AH) Manal Bold" pitchFamily="2" charset="-78"/>
              </a:rPr>
              <a:t>العمل على إنجاز المشروع </a:t>
            </a:r>
          </a:p>
          <a:p>
            <a:pPr marL="285750" indent="-285750">
              <a:buFont typeface="Arial" panose="020B0604020202020204" pitchFamily="34" charset="0"/>
              <a:buChar char="•"/>
            </a:pPr>
            <a:r>
              <a:rPr lang="ar-SA" sz="2400" dirty="0">
                <a:latin typeface="(AH) Manal Bold" pitchFamily="2" charset="-78"/>
                <a:cs typeface="(AH) Manal Bold" pitchFamily="2" charset="-78"/>
              </a:rPr>
              <a:t>إخراج المشروع ووضع اللمسات الأخيرة عليه</a:t>
            </a:r>
          </a:p>
        </p:txBody>
      </p:sp>
    </p:spTree>
    <p:extLst>
      <p:ext uri="{BB962C8B-B14F-4D97-AF65-F5344CB8AC3E}">
        <p14:creationId xmlns:p14="http://schemas.microsoft.com/office/powerpoint/2010/main" val="298252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1+#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animBg="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مرحلة التقييم</a:t>
            </a:r>
          </a:p>
        </p:txBody>
      </p:sp>
      <p:sp>
        <p:nvSpPr>
          <p:cNvPr id="2" name="مربع نص 1"/>
          <p:cNvSpPr txBox="1"/>
          <p:nvPr/>
        </p:nvSpPr>
        <p:spPr>
          <a:xfrm>
            <a:off x="1637732" y="1924332"/>
            <a:ext cx="9376012" cy="461665"/>
          </a:xfrm>
          <a:prstGeom prst="rect">
            <a:avLst/>
          </a:prstGeom>
          <a:noFill/>
        </p:spPr>
        <p:txBody>
          <a:bodyPr wrap="square" rtlCol="1">
            <a:spAutoFit/>
          </a:bodyPr>
          <a:lstStyle/>
          <a:p>
            <a:r>
              <a:rPr lang="ar-SA" sz="2400" dirty="0">
                <a:ln w="0"/>
                <a:effectLst>
                  <a:outerShdw blurRad="38100" dist="19050" dir="2700000" algn="tl" rotWithShape="0">
                    <a:schemeClr val="dk1">
                      <a:alpha val="40000"/>
                    </a:schemeClr>
                  </a:outerShdw>
                </a:effectLst>
                <a:latin typeface="(AH) Manal Bold" pitchFamily="2" charset="-78"/>
                <a:cs typeface="(AH) Manal Bold" pitchFamily="2" charset="-78"/>
              </a:rPr>
              <a:t>وهي المرحلة النهائية وفيها يتم تقييم المشروع ، وتقديم التوصيات إن لزم الأمر .</a:t>
            </a:r>
          </a:p>
        </p:txBody>
      </p:sp>
      <p:sp>
        <p:nvSpPr>
          <p:cNvPr id="3" name="مستطيل ذو زوايا قطرية مستديرة 2"/>
          <p:cNvSpPr/>
          <p:nvPr/>
        </p:nvSpPr>
        <p:spPr>
          <a:xfrm>
            <a:off x="9130353" y="4203511"/>
            <a:ext cx="3794078" cy="859809"/>
          </a:xfrm>
          <a:prstGeom prst="round2DiagRect">
            <a:avLst>
              <a:gd name="adj1" fmla="val 50000"/>
              <a:gd name="adj2" fmla="val 0"/>
            </a:avLst>
          </a:prstGeom>
        </p:spPr>
        <p:style>
          <a:lnRef idx="1">
            <a:schemeClr val="accent3"/>
          </a:lnRef>
          <a:fillRef idx="2">
            <a:schemeClr val="accent3"/>
          </a:fillRef>
          <a:effectRef idx="1">
            <a:schemeClr val="accent3"/>
          </a:effectRef>
          <a:fontRef idx="minor">
            <a:schemeClr val="dk1"/>
          </a:fontRef>
        </p:style>
        <p:txBody>
          <a:bodyPr rtlCol="1" anchor="ctr"/>
          <a:lstStyle/>
          <a:p>
            <a:pPr algn="l"/>
            <a:r>
              <a:rPr lang="ar-SA" sz="2800" dirty="0">
                <a:latin typeface="(AH) Manal Bold" pitchFamily="2" charset="-78"/>
                <a:cs typeface="(AH) Manal Bold" pitchFamily="2" charset="-78"/>
              </a:rPr>
              <a:t>خطوات مرحلة التقييم</a:t>
            </a:r>
          </a:p>
        </p:txBody>
      </p:sp>
      <p:sp>
        <p:nvSpPr>
          <p:cNvPr id="6" name="مربع نص 5"/>
          <p:cNvSpPr txBox="1"/>
          <p:nvPr/>
        </p:nvSpPr>
        <p:spPr>
          <a:xfrm>
            <a:off x="1569493" y="5227092"/>
            <a:ext cx="7042244" cy="461665"/>
          </a:xfrm>
          <a:prstGeom prst="rect">
            <a:avLst/>
          </a:prstGeom>
          <a:noFill/>
        </p:spPr>
        <p:txBody>
          <a:bodyPr wrap="square" rtlCol="1">
            <a:spAutoFit/>
          </a:bodyPr>
          <a:lstStyle/>
          <a:p>
            <a:pPr marL="285750" indent="-285750">
              <a:buFont typeface="Arial" panose="020B0604020202020204" pitchFamily="34" charset="0"/>
              <a:buChar char="•"/>
            </a:pPr>
            <a:r>
              <a:rPr lang="ar-SA" sz="2400" dirty="0">
                <a:latin typeface="(AH) Manal Bold" pitchFamily="2" charset="-78"/>
                <a:cs typeface="(AH) Manal Bold" pitchFamily="2" charset="-78"/>
              </a:rPr>
              <a:t>تقييم المشروع</a:t>
            </a:r>
          </a:p>
        </p:txBody>
      </p:sp>
    </p:spTree>
    <p:extLst>
      <p:ext uri="{BB962C8B-B14F-4D97-AF65-F5344CB8AC3E}">
        <p14:creationId xmlns:p14="http://schemas.microsoft.com/office/powerpoint/2010/main" val="391370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1+#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استمارة المشروع </a:t>
            </a:r>
          </a:p>
        </p:txBody>
      </p:sp>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8619" y="0"/>
            <a:ext cx="6568480" cy="6858000"/>
          </a:xfrm>
          <a:prstGeom prst="rect">
            <a:avLst/>
          </a:prstGeom>
        </p:spPr>
      </p:pic>
    </p:spTree>
    <p:extLst>
      <p:ext uri="{BB962C8B-B14F-4D97-AF65-F5344CB8AC3E}">
        <p14:creationId xmlns:p14="http://schemas.microsoft.com/office/powerpoint/2010/main" val="305997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استمارة المشروع </a:t>
            </a:r>
          </a:p>
        </p:txBody>
      </p:sp>
      <p:pic>
        <p:nvPicPr>
          <p:cNvPr id="4" name="صورة 3"/>
          <p:cNvPicPr>
            <a:picLocks noChangeAspect="1"/>
          </p:cNvPicPr>
          <p:nvPr/>
        </p:nvPicPr>
        <p:blipFill rotWithShape="1">
          <a:blip r:embed="rId3">
            <a:extLst>
              <a:ext uri="{28A0092B-C50C-407E-A947-70E740481C1C}">
                <a14:useLocalDpi xmlns:a14="http://schemas.microsoft.com/office/drawing/2010/main" val="0"/>
              </a:ext>
            </a:extLst>
          </a:blip>
          <a:srcRect t="6957" b="85943"/>
          <a:stretch/>
        </p:blipFill>
        <p:spPr>
          <a:xfrm>
            <a:off x="1046012" y="2853559"/>
            <a:ext cx="10845617" cy="804041"/>
          </a:xfrm>
          <a:prstGeom prst="rect">
            <a:avLst/>
          </a:prstGeom>
        </p:spPr>
      </p:pic>
      <p:sp>
        <p:nvSpPr>
          <p:cNvPr id="7" name="مربع نص 6"/>
          <p:cNvSpPr txBox="1"/>
          <p:nvPr/>
        </p:nvSpPr>
        <p:spPr>
          <a:xfrm>
            <a:off x="1639605" y="3070264"/>
            <a:ext cx="6984129" cy="461665"/>
          </a:xfrm>
          <a:prstGeom prst="rect">
            <a:avLst/>
          </a:prstGeom>
          <a:noFill/>
        </p:spPr>
        <p:txBody>
          <a:bodyPr wrap="square" rtlCol="1">
            <a:spAutoFit/>
          </a:bodyPr>
          <a:lstStyle/>
          <a:p>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هنا يكتب اسم المشروع مثلا " كولاج خريطة المملكة "</a:t>
            </a:r>
          </a:p>
        </p:txBody>
      </p:sp>
    </p:spTree>
    <p:extLst>
      <p:ext uri="{BB962C8B-B14F-4D97-AF65-F5344CB8AC3E}">
        <p14:creationId xmlns:p14="http://schemas.microsoft.com/office/powerpoint/2010/main" val="1607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right)">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استمارة المشروع </a:t>
            </a:r>
          </a:p>
        </p:txBody>
      </p:sp>
      <p:pic>
        <p:nvPicPr>
          <p:cNvPr id="4" name="صورة 3"/>
          <p:cNvPicPr>
            <a:picLocks noChangeAspect="1"/>
          </p:cNvPicPr>
          <p:nvPr/>
        </p:nvPicPr>
        <p:blipFill rotWithShape="1">
          <a:blip r:embed="rId3">
            <a:extLst>
              <a:ext uri="{28A0092B-C50C-407E-A947-70E740481C1C}">
                <a14:useLocalDpi xmlns:a14="http://schemas.microsoft.com/office/drawing/2010/main" val="0"/>
              </a:ext>
            </a:extLst>
          </a:blip>
          <a:srcRect t="14713" r="77042" b="60000"/>
          <a:stretch/>
        </p:blipFill>
        <p:spPr>
          <a:xfrm>
            <a:off x="1408618" y="1008992"/>
            <a:ext cx="4550747" cy="5233373"/>
          </a:xfrm>
          <a:prstGeom prst="rect">
            <a:avLst/>
          </a:prstGeom>
        </p:spPr>
      </p:pic>
      <p:sp>
        <p:nvSpPr>
          <p:cNvPr id="12" name="مربع نص 11"/>
          <p:cNvSpPr txBox="1"/>
          <p:nvPr/>
        </p:nvSpPr>
        <p:spPr>
          <a:xfrm>
            <a:off x="5696600" y="3347558"/>
            <a:ext cx="5123790" cy="461665"/>
          </a:xfrm>
          <a:prstGeom prst="rect">
            <a:avLst/>
          </a:prstGeom>
          <a:noFill/>
        </p:spPr>
        <p:txBody>
          <a:bodyPr wrap="square" rtlCol="1">
            <a:spAutoFit/>
          </a:bodyPr>
          <a:lstStyle/>
          <a:p>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تحديد نوع المشروع أما فردي أو جماعي </a:t>
            </a:r>
          </a:p>
        </p:txBody>
      </p:sp>
      <p:pic>
        <p:nvPicPr>
          <p:cNvPr id="2" name="صورة 1"/>
          <p:cNvPicPr>
            <a:picLocks noChangeAspect="1"/>
          </p:cNvPicPr>
          <p:nvPr/>
        </p:nvPicPr>
        <p:blipFill rotWithShape="1">
          <a:blip r:embed="rId4" cstate="print">
            <a:duotone>
              <a:prstClr val="black"/>
              <a:srgbClr val="FF0000">
                <a:tint val="45000"/>
                <a:satMod val="400000"/>
              </a:srgbClr>
            </a:duotone>
            <a:extLst>
              <a:ext uri="{28A0092B-C50C-407E-A947-70E740481C1C}">
                <a14:useLocalDpi xmlns:a14="http://schemas.microsoft.com/office/drawing/2010/main" val="0"/>
              </a:ext>
            </a:extLst>
          </a:blip>
          <a:srcRect l="10763" r="58503" b="80920"/>
          <a:stretch/>
        </p:blipFill>
        <p:spPr>
          <a:xfrm>
            <a:off x="4319752" y="4290427"/>
            <a:ext cx="662152" cy="549586"/>
          </a:xfrm>
          <a:prstGeom prst="rect">
            <a:avLst/>
          </a:prstGeom>
        </p:spPr>
      </p:pic>
      <p:pic>
        <p:nvPicPr>
          <p:cNvPr id="13" name="صورة 12"/>
          <p:cNvPicPr>
            <a:picLocks noChangeAspect="1"/>
          </p:cNvPicPr>
          <p:nvPr/>
        </p:nvPicPr>
        <p:blipFill rotWithShape="1">
          <a:blip r:embed="rId4" cstate="print">
            <a:duotone>
              <a:prstClr val="black"/>
              <a:srgbClr val="FF0000">
                <a:tint val="45000"/>
                <a:satMod val="400000"/>
              </a:srgbClr>
            </a:duotone>
            <a:extLst>
              <a:ext uri="{28A0092B-C50C-407E-A947-70E740481C1C}">
                <a14:useLocalDpi xmlns:a14="http://schemas.microsoft.com/office/drawing/2010/main" val="0"/>
              </a:ext>
            </a:extLst>
          </a:blip>
          <a:srcRect l="10763" r="58503" b="80920"/>
          <a:stretch/>
        </p:blipFill>
        <p:spPr>
          <a:xfrm>
            <a:off x="4330263" y="5231105"/>
            <a:ext cx="662152" cy="549586"/>
          </a:xfrm>
          <a:prstGeom prst="rect">
            <a:avLst/>
          </a:prstGeom>
        </p:spPr>
      </p:pic>
    </p:spTree>
    <p:extLst>
      <p:ext uri="{BB962C8B-B14F-4D97-AF65-F5344CB8AC3E}">
        <p14:creationId xmlns:p14="http://schemas.microsoft.com/office/powerpoint/2010/main" val="2183667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استمارة المشروع </a:t>
            </a:r>
          </a:p>
        </p:txBody>
      </p:sp>
      <p:pic>
        <p:nvPicPr>
          <p:cNvPr id="4" name="صورة 3"/>
          <p:cNvPicPr>
            <a:picLocks noChangeAspect="1"/>
          </p:cNvPicPr>
          <p:nvPr/>
        </p:nvPicPr>
        <p:blipFill rotWithShape="1">
          <a:blip r:embed="rId3">
            <a:extLst>
              <a:ext uri="{28A0092B-C50C-407E-A947-70E740481C1C}">
                <a14:useLocalDpi xmlns:a14="http://schemas.microsoft.com/office/drawing/2010/main" val="0"/>
              </a:ext>
            </a:extLst>
          </a:blip>
          <a:srcRect l="20078" t="15862" b="72184"/>
          <a:stretch/>
        </p:blipFill>
        <p:spPr>
          <a:xfrm>
            <a:off x="2017983" y="3058513"/>
            <a:ext cx="9254360" cy="1445195"/>
          </a:xfrm>
          <a:prstGeom prst="rect">
            <a:avLst/>
          </a:prstGeom>
        </p:spPr>
      </p:pic>
      <p:sp>
        <p:nvSpPr>
          <p:cNvPr id="8" name="مربع نص 7"/>
          <p:cNvSpPr txBox="1"/>
          <p:nvPr/>
        </p:nvSpPr>
        <p:spPr>
          <a:xfrm>
            <a:off x="3484176" y="3652345"/>
            <a:ext cx="6237890" cy="830997"/>
          </a:xfrm>
          <a:prstGeom prst="rect">
            <a:avLst/>
          </a:prstGeom>
          <a:noFill/>
        </p:spPr>
        <p:txBody>
          <a:bodyPr wrap="square" rtlCol="1">
            <a:spAutoFit/>
          </a:bodyPr>
          <a:lstStyle/>
          <a:p>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رسم خريطة المملكة على </a:t>
            </a:r>
            <a:r>
              <a:rPr lang="ar-SA" sz="2400" dirty="0" err="1">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ابلاكاش</a:t>
            </a:r>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 ولصق صور أهم الشخصيات في تاريخ المملكة في شتى المجالات بطريقة جميلة</a:t>
            </a:r>
          </a:p>
        </p:txBody>
      </p:sp>
    </p:spTree>
    <p:extLst>
      <p:ext uri="{BB962C8B-B14F-4D97-AF65-F5344CB8AC3E}">
        <p14:creationId xmlns:p14="http://schemas.microsoft.com/office/powerpoint/2010/main" val="3710537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استمارة المشروع </a:t>
            </a:r>
          </a:p>
        </p:txBody>
      </p:sp>
      <p:pic>
        <p:nvPicPr>
          <p:cNvPr id="4" name="صورة 3"/>
          <p:cNvPicPr>
            <a:picLocks noChangeAspect="1"/>
          </p:cNvPicPr>
          <p:nvPr/>
        </p:nvPicPr>
        <p:blipFill rotWithShape="1">
          <a:blip r:embed="rId3">
            <a:extLst>
              <a:ext uri="{28A0092B-C50C-407E-A947-70E740481C1C}">
                <a14:useLocalDpi xmlns:a14="http://schemas.microsoft.com/office/drawing/2010/main" val="0"/>
              </a:ext>
            </a:extLst>
          </a:blip>
          <a:srcRect l="18398" t="27126" b="58391"/>
          <a:stretch/>
        </p:blipFill>
        <p:spPr>
          <a:xfrm>
            <a:off x="1860330" y="2238702"/>
            <a:ext cx="9103522" cy="1686911"/>
          </a:xfrm>
          <a:prstGeom prst="rect">
            <a:avLst/>
          </a:prstGeom>
        </p:spPr>
      </p:pic>
      <p:sp>
        <p:nvSpPr>
          <p:cNvPr id="9" name="مربع نص 8"/>
          <p:cNvSpPr txBox="1"/>
          <p:nvPr/>
        </p:nvSpPr>
        <p:spPr>
          <a:xfrm>
            <a:off x="3841529" y="2953405"/>
            <a:ext cx="6138044" cy="461665"/>
          </a:xfrm>
          <a:prstGeom prst="rect">
            <a:avLst/>
          </a:prstGeom>
          <a:noFill/>
        </p:spPr>
        <p:txBody>
          <a:bodyPr wrap="square" rtlCol="1">
            <a:spAutoFit/>
          </a:bodyPr>
          <a:lstStyle/>
          <a:p>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تخليد ذكرى من لهم تأثير في رفع أسهم المملكة في عمل فني </a:t>
            </a:r>
          </a:p>
        </p:txBody>
      </p:sp>
    </p:spTree>
    <p:extLst>
      <p:ext uri="{BB962C8B-B14F-4D97-AF65-F5344CB8AC3E}">
        <p14:creationId xmlns:p14="http://schemas.microsoft.com/office/powerpoint/2010/main" val="93874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استمارة المشروع </a:t>
            </a:r>
          </a:p>
        </p:txBody>
      </p:sp>
      <p:pic>
        <p:nvPicPr>
          <p:cNvPr id="4" name="صورة 3"/>
          <p:cNvPicPr>
            <a:picLocks noChangeAspect="1"/>
          </p:cNvPicPr>
          <p:nvPr/>
        </p:nvPicPr>
        <p:blipFill rotWithShape="1">
          <a:blip r:embed="rId3">
            <a:extLst>
              <a:ext uri="{28A0092B-C50C-407E-A947-70E740481C1C}">
                <a14:useLocalDpi xmlns:a14="http://schemas.microsoft.com/office/drawing/2010/main" val="0"/>
              </a:ext>
            </a:extLst>
          </a:blip>
          <a:srcRect l="9788" t="40690" b="45517"/>
          <a:stretch/>
        </p:blipFill>
        <p:spPr>
          <a:xfrm>
            <a:off x="2002221" y="2790496"/>
            <a:ext cx="9974613" cy="1592318"/>
          </a:xfrm>
          <a:prstGeom prst="rect">
            <a:avLst/>
          </a:prstGeom>
        </p:spPr>
      </p:pic>
      <p:sp>
        <p:nvSpPr>
          <p:cNvPr id="10" name="مربع نص 9"/>
          <p:cNvSpPr txBox="1"/>
          <p:nvPr/>
        </p:nvSpPr>
        <p:spPr>
          <a:xfrm>
            <a:off x="3389585" y="3972909"/>
            <a:ext cx="6558455" cy="461665"/>
          </a:xfrm>
          <a:prstGeom prst="rect">
            <a:avLst/>
          </a:prstGeom>
          <a:noFill/>
        </p:spPr>
        <p:txBody>
          <a:bodyPr wrap="square" rtlCol="1">
            <a:spAutoFit/>
          </a:bodyPr>
          <a:lstStyle/>
          <a:p>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جمع قصاصات من المجلات والجرائد ولصقها على خريطة المملكة</a:t>
            </a:r>
          </a:p>
        </p:txBody>
      </p:sp>
    </p:spTree>
    <p:extLst>
      <p:ext uri="{BB962C8B-B14F-4D97-AF65-F5344CB8AC3E}">
        <p14:creationId xmlns:p14="http://schemas.microsoft.com/office/powerpoint/2010/main" val="116512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استمارة المشروع </a:t>
            </a:r>
          </a:p>
        </p:txBody>
      </p:sp>
      <p:pic>
        <p:nvPicPr>
          <p:cNvPr id="4" name="صورة 3"/>
          <p:cNvPicPr>
            <a:picLocks noChangeAspect="1"/>
          </p:cNvPicPr>
          <p:nvPr/>
        </p:nvPicPr>
        <p:blipFill rotWithShape="1">
          <a:blip r:embed="rId3">
            <a:extLst>
              <a:ext uri="{28A0092B-C50C-407E-A947-70E740481C1C}">
                <a14:useLocalDpi xmlns:a14="http://schemas.microsoft.com/office/drawing/2010/main" val="0"/>
              </a:ext>
            </a:extLst>
          </a:blip>
          <a:srcRect l="8317" t="54253" b="37012"/>
          <a:stretch/>
        </p:blipFill>
        <p:spPr>
          <a:xfrm>
            <a:off x="1828799" y="3358055"/>
            <a:ext cx="9667175" cy="961697"/>
          </a:xfrm>
          <a:prstGeom prst="rect">
            <a:avLst/>
          </a:prstGeom>
        </p:spPr>
      </p:pic>
      <p:sp>
        <p:nvSpPr>
          <p:cNvPr id="11" name="مربع نص 10"/>
          <p:cNvSpPr txBox="1"/>
          <p:nvPr/>
        </p:nvSpPr>
        <p:spPr>
          <a:xfrm>
            <a:off x="2493818" y="3498280"/>
            <a:ext cx="5444589" cy="830997"/>
          </a:xfrm>
          <a:prstGeom prst="rect">
            <a:avLst/>
          </a:prstGeom>
          <a:noFill/>
        </p:spPr>
        <p:txBody>
          <a:bodyPr wrap="square" rtlCol="1">
            <a:spAutoFit/>
          </a:bodyPr>
          <a:lstStyle/>
          <a:p>
            <a:r>
              <a:rPr lang="ar-SA" sz="2400" dirty="0" err="1">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ابلاكاش</a:t>
            </a:r>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 – مجلات وجرائد – مقص – غراء </a:t>
            </a:r>
            <a:r>
              <a:rPr lang="ar-SA" sz="240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 معجون ألوان </a:t>
            </a:r>
            <a:r>
              <a:rPr lang="ar-SA" sz="2400" dirty="0" err="1">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اكريلك</a:t>
            </a:r>
            <a:endPar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endParaRPr>
          </a:p>
        </p:txBody>
      </p:sp>
    </p:spTree>
    <p:extLst>
      <p:ext uri="{BB962C8B-B14F-4D97-AF65-F5344CB8AC3E}">
        <p14:creationId xmlns:p14="http://schemas.microsoft.com/office/powerpoint/2010/main" val="353092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anim calcmode="lin" valueType="num">
                                      <p:cBhvr>
                                        <p:cTn id="16" dur="1000" fill="hold"/>
                                        <p:tgtEl>
                                          <p:spTgt spid="11"/>
                                        </p:tgtEl>
                                        <p:attrNameLst>
                                          <p:attrName>ppt_x</p:attrName>
                                        </p:attrNameLst>
                                      </p:cBhvr>
                                      <p:tavLst>
                                        <p:tav tm="0">
                                          <p:val>
                                            <p:strVal val="#ppt_x"/>
                                          </p:val>
                                        </p:tav>
                                        <p:tav tm="100000">
                                          <p:val>
                                            <p:strVal val="#ppt_x"/>
                                          </p:val>
                                        </p:tav>
                                      </p:tavLst>
                                    </p:anim>
                                    <p:anim calcmode="lin" valueType="num">
                                      <p:cBhvr>
                                        <p:cTn id="1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استمارة المشروع </a:t>
            </a:r>
          </a:p>
        </p:txBody>
      </p:sp>
      <p:grpSp>
        <p:nvGrpSpPr>
          <p:cNvPr id="3" name="مجموعة 2"/>
          <p:cNvGrpSpPr/>
          <p:nvPr/>
        </p:nvGrpSpPr>
        <p:grpSpPr>
          <a:xfrm>
            <a:off x="1655378" y="2317523"/>
            <a:ext cx="9853442" cy="2895608"/>
            <a:chOff x="1655378" y="2317523"/>
            <a:chExt cx="9853442" cy="2895608"/>
          </a:xfrm>
        </p:grpSpPr>
        <p:pic>
          <p:nvPicPr>
            <p:cNvPr id="4" name="صورة 3"/>
            <p:cNvPicPr>
              <a:picLocks noChangeAspect="1"/>
            </p:cNvPicPr>
            <p:nvPr/>
          </p:nvPicPr>
          <p:blipFill rotWithShape="1">
            <a:blip r:embed="rId3">
              <a:extLst>
                <a:ext uri="{28A0092B-C50C-407E-A947-70E740481C1C}">
                  <a14:useLocalDpi xmlns:a14="http://schemas.microsoft.com/office/drawing/2010/main" val="0"/>
                </a:ext>
              </a:extLst>
            </a:blip>
            <a:srcRect l="9517" t="62758" b="28506"/>
            <a:stretch/>
          </p:blipFill>
          <p:spPr>
            <a:xfrm>
              <a:off x="1655378" y="2317523"/>
              <a:ext cx="9853442" cy="993228"/>
            </a:xfrm>
            <a:prstGeom prst="rect">
              <a:avLst/>
            </a:prstGeom>
          </p:spPr>
        </p:pic>
        <p:sp>
          <p:nvSpPr>
            <p:cNvPr id="13" name="مستطيل 12"/>
            <p:cNvSpPr/>
            <p:nvPr/>
          </p:nvSpPr>
          <p:spPr>
            <a:xfrm>
              <a:off x="1655379" y="3163614"/>
              <a:ext cx="9643241" cy="2049517"/>
            </a:xfrm>
            <a:prstGeom prst="rect">
              <a:avLst/>
            </a:prstGeom>
            <a:solidFill>
              <a:srgbClr val="D4EEF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1"/>
            <p:cNvSpPr/>
            <p:nvPr/>
          </p:nvSpPr>
          <p:spPr>
            <a:xfrm>
              <a:off x="2033752" y="3105807"/>
              <a:ext cx="8891751" cy="2049517"/>
            </a:xfrm>
            <a:prstGeom prst="rect">
              <a:avLst/>
            </a:prstGeom>
            <a:solidFill>
              <a:srgbClr val="F3F9E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12" name="مربع نص 11"/>
          <p:cNvSpPr txBox="1"/>
          <p:nvPr/>
        </p:nvSpPr>
        <p:spPr>
          <a:xfrm>
            <a:off x="1907631" y="2433150"/>
            <a:ext cx="6216859" cy="2677656"/>
          </a:xfrm>
          <a:prstGeom prst="rect">
            <a:avLst/>
          </a:prstGeom>
          <a:noFill/>
        </p:spPr>
        <p:txBody>
          <a:bodyPr wrap="square" rtlCol="1">
            <a:spAutoFit/>
          </a:bodyPr>
          <a:lstStyle/>
          <a:p>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نحدد مراحل المشروع الاعداد والتنفيذ والتقييم </a:t>
            </a:r>
          </a:p>
          <a:p>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الاعداد : اعتماد فكرة رسم خريطة المملكة على خشب </a:t>
            </a:r>
            <a:r>
              <a:rPr lang="ar-SA" sz="2400" dirty="0" err="1">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الابلاكاش</a:t>
            </a:r>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 ولصق صور اهم الشخصيات المؤثرة في تاريخ المملكة</a:t>
            </a:r>
          </a:p>
          <a:p>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وتجهيز الأدوات والخامات اللازمة لعمل المشروع</a:t>
            </a:r>
          </a:p>
          <a:p>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التنفيذ :  نرسم الخريطة </a:t>
            </a:r>
            <a:r>
              <a:rPr lang="ar-SA" sz="2400" dirty="0" err="1">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ونجهيز</a:t>
            </a:r>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 أرضيتها بالمعجون ونلون البحر الأحمر والخليج العربي ثم نقص الصور ونلصقها على الخريطة داخل حدود المملكة بطريقة جميلة </a:t>
            </a:r>
          </a:p>
        </p:txBody>
      </p:sp>
    </p:spTree>
    <p:extLst>
      <p:ext uri="{BB962C8B-B14F-4D97-AF65-F5344CB8AC3E}">
        <p14:creationId xmlns:p14="http://schemas.microsoft.com/office/powerpoint/2010/main" val="333688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arn(inVertical)">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6" name="Rectangle 69"/>
          <p:cNvSpPr/>
          <p:nvPr/>
        </p:nvSpPr>
        <p:spPr>
          <a:xfrm flipH="1">
            <a:off x="2026564" y="1984792"/>
            <a:ext cx="556919" cy="662502"/>
          </a:xfrm>
          <a:prstGeom prst="rect">
            <a:avLst/>
          </a:prstGeom>
          <a:gradFill flip="none" rotWithShape="1">
            <a:gsLst>
              <a:gs pos="0">
                <a:srgbClr val="A6DFF8"/>
              </a:gs>
              <a:gs pos="100000">
                <a:srgbClr val="61C2EC"/>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7" name="Rectangle 70"/>
          <p:cNvSpPr/>
          <p:nvPr/>
        </p:nvSpPr>
        <p:spPr>
          <a:xfrm flipH="1">
            <a:off x="2026108" y="2790563"/>
            <a:ext cx="557058" cy="662001"/>
          </a:xfrm>
          <a:prstGeom prst="rect">
            <a:avLst/>
          </a:prstGeom>
          <a:gradFill flip="none" rotWithShape="1">
            <a:gsLst>
              <a:gs pos="98000">
                <a:srgbClr val="A6E41C"/>
              </a:gs>
              <a:gs pos="0">
                <a:srgbClr val="C1F252"/>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9" name="Rectangle 72"/>
          <p:cNvSpPr/>
          <p:nvPr/>
        </p:nvSpPr>
        <p:spPr>
          <a:xfrm flipH="1">
            <a:off x="2031859" y="5226292"/>
            <a:ext cx="557058" cy="663207"/>
          </a:xfrm>
          <a:prstGeom prst="rect">
            <a:avLst/>
          </a:prstGeom>
          <a:gradFill flip="none" rotWithShape="1">
            <a:gsLst>
              <a:gs pos="0">
                <a:srgbClr val="6F0981"/>
              </a:gs>
              <a:gs pos="100000">
                <a:srgbClr val="9933FF"/>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8" name="Rectangle 71"/>
          <p:cNvSpPr/>
          <p:nvPr/>
        </p:nvSpPr>
        <p:spPr>
          <a:xfrm flipH="1">
            <a:off x="2026108" y="3607411"/>
            <a:ext cx="557058" cy="663207"/>
          </a:xfrm>
          <a:prstGeom prst="rect">
            <a:avLst/>
          </a:prstGeom>
          <a:gradFill flip="none" rotWithShape="1">
            <a:gsLst>
              <a:gs pos="0">
                <a:srgbClr val="CC3300"/>
              </a:gs>
              <a:gs pos="100000">
                <a:srgbClr val="FF9900"/>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60" name="Rectangle 73"/>
          <p:cNvSpPr/>
          <p:nvPr/>
        </p:nvSpPr>
        <p:spPr>
          <a:xfrm flipH="1">
            <a:off x="2026108" y="4411602"/>
            <a:ext cx="557058" cy="662001"/>
          </a:xfrm>
          <a:prstGeom prst="rect">
            <a:avLst/>
          </a:prstGeom>
          <a:gradFill flip="none" rotWithShape="1">
            <a:gsLst>
              <a:gs pos="0">
                <a:srgbClr val="2EB3AA"/>
              </a:gs>
              <a:gs pos="100000">
                <a:srgbClr val="4DDAD2"/>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4" name="مستطيل ذو زوايا قطرية مستديرة 3"/>
          <p:cNvSpPr/>
          <p:nvPr/>
        </p:nvSpPr>
        <p:spPr>
          <a:xfrm>
            <a:off x="7855528" y="290945"/>
            <a:ext cx="3689590" cy="896924"/>
          </a:xfrm>
          <a:prstGeom prst="round2Diag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3600" dirty="0">
                <a:ln w="0"/>
                <a:solidFill>
                  <a:schemeClr val="bg1"/>
                </a:solidFill>
                <a:effectLst>
                  <a:outerShdw blurRad="38100" dist="19050" dir="2700000" algn="tl" rotWithShape="0">
                    <a:schemeClr val="dk1">
                      <a:alpha val="40000"/>
                    </a:schemeClr>
                  </a:outerShdw>
                </a:effectLst>
                <a:latin typeface="(AH) Manal High" pitchFamily="2" charset="-78"/>
                <a:cs typeface="(AH) Manal High" pitchFamily="2" charset="-78"/>
              </a:rPr>
              <a:t>محتويات العرض</a:t>
            </a:r>
          </a:p>
        </p:txBody>
      </p:sp>
      <p:sp>
        <p:nvSpPr>
          <p:cNvPr id="14" name="Rectangle: Rounded Corners 5"/>
          <p:cNvSpPr/>
          <p:nvPr/>
        </p:nvSpPr>
        <p:spPr>
          <a:xfrm>
            <a:off x="2584458" y="1683484"/>
            <a:ext cx="7683765" cy="4538238"/>
          </a:xfrm>
          <a:prstGeom prst="roundRect">
            <a:avLst>
              <a:gd name="adj" fmla="val 3667"/>
            </a:avLst>
          </a:prstGeom>
          <a:solidFill>
            <a:srgbClr val="272D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15" name="Freeform: Shape 14"/>
          <p:cNvSpPr/>
          <p:nvPr/>
        </p:nvSpPr>
        <p:spPr>
          <a:xfrm flipH="1">
            <a:off x="2951650" y="1834548"/>
            <a:ext cx="6377175" cy="4270442"/>
          </a:xfrm>
          <a:custGeom>
            <a:avLst/>
            <a:gdLst>
              <a:gd name="connsiteX0" fmla="*/ 187170 w 8159261"/>
              <a:gd name="connsiteY0" fmla="*/ 0 h 5104227"/>
              <a:gd name="connsiteX1" fmla="*/ 7972089 w 8159261"/>
              <a:gd name="connsiteY1" fmla="*/ 0 h 5104227"/>
              <a:gd name="connsiteX2" fmla="*/ 8159261 w 8159261"/>
              <a:gd name="connsiteY2" fmla="*/ 187172 h 5104227"/>
              <a:gd name="connsiteX3" fmla="*/ 8159261 w 8159261"/>
              <a:gd name="connsiteY3" fmla="*/ 4917055 h 5104227"/>
              <a:gd name="connsiteX4" fmla="*/ 7972089 w 8159261"/>
              <a:gd name="connsiteY4" fmla="*/ 5104227 h 5104227"/>
              <a:gd name="connsiteX5" fmla="*/ 187170 w 8159261"/>
              <a:gd name="connsiteY5" fmla="*/ 5104227 h 5104227"/>
              <a:gd name="connsiteX6" fmla="*/ 0 w 8159261"/>
              <a:gd name="connsiteY6" fmla="*/ 4917055 h 5104227"/>
              <a:gd name="connsiteX7" fmla="*/ 0 w 8159261"/>
              <a:gd name="connsiteY7" fmla="*/ 4774523 h 5104227"/>
              <a:gd name="connsiteX8" fmla="*/ 51031 w 8159261"/>
              <a:gd name="connsiteY8" fmla="*/ 4769379 h 5104227"/>
              <a:gd name="connsiteX9" fmla="*/ 253217 w 8159261"/>
              <a:gd name="connsiteY9" fmla="*/ 4521304 h 5104227"/>
              <a:gd name="connsiteX10" fmla="*/ 51031 w 8159261"/>
              <a:gd name="connsiteY10" fmla="*/ 4273230 h 5104227"/>
              <a:gd name="connsiteX11" fmla="*/ 0 w 8159261"/>
              <a:gd name="connsiteY11" fmla="*/ 4268085 h 5104227"/>
              <a:gd name="connsiteX12" fmla="*/ 0 w 8159261"/>
              <a:gd name="connsiteY12" fmla="*/ 4102788 h 5104227"/>
              <a:gd name="connsiteX13" fmla="*/ 51031 w 8159261"/>
              <a:gd name="connsiteY13" fmla="*/ 4097644 h 5104227"/>
              <a:gd name="connsiteX14" fmla="*/ 253218 w 8159261"/>
              <a:gd name="connsiteY14" fmla="*/ 3849569 h 5104227"/>
              <a:gd name="connsiteX15" fmla="*/ 51031 w 8159261"/>
              <a:gd name="connsiteY15" fmla="*/ 3601495 h 5104227"/>
              <a:gd name="connsiteX16" fmla="*/ 0 w 8159261"/>
              <a:gd name="connsiteY16" fmla="*/ 3596350 h 5104227"/>
              <a:gd name="connsiteX17" fmla="*/ 0 w 8159261"/>
              <a:gd name="connsiteY17" fmla="*/ 3431055 h 5104227"/>
              <a:gd name="connsiteX18" fmla="*/ 51031 w 8159261"/>
              <a:gd name="connsiteY18" fmla="*/ 3425911 h 5104227"/>
              <a:gd name="connsiteX19" fmla="*/ 253218 w 8159261"/>
              <a:gd name="connsiteY19" fmla="*/ 3177836 h 5104227"/>
              <a:gd name="connsiteX20" fmla="*/ 51031 w 8159261"/>
              <a:gd name="connsiteY20" fmla="*/ 2929762 h 5104227"/>
              <a:gd name="connsiteX21" fmla="*/ 0 w 8159261"/>
              <a:gd name="connsiteY21" fmla="*/ 2924617 h 5104227"/>
              <a:gd name="connsiteX22" fmla="*/ 0 w 8159261"/>
              <a:gd name="connsiteY22" fmla="*/ 2759322 h 5104227"/>
              <a:gd name="connsiteX23" fmla="*/ 51031 w 8159261"/>
              <a:gd name="connsiteY23" fmla="*/ 2754178 h 5104227"/>
              <a:gd name="connsiteX24" fmla="*/ 253218 w 8159261"/>
              <a:gd name="connsiteY24" fmla="*/ 2506103 h 5104227"/>
              <a:gd name="connsiteX25" fmla="*/ 51031 w 8159261"/>
              <a:gd name="connsiteY25" fmla="*/ 2258029 h 5104227"/>
              <a:gd name="connsiteX26" fmla="*/ 0 w 8159261"/>
              <a:gd name="connsiteY26" fmla="*/ 2252884 h 5104227"/>
              <a:gd name="connsiteX27" fmla="*/ 0 w 8159261"/>
              <a:gd name="connsiteY27" fmla="*/ 2087589 h 5104227"/>
              <a:gd name="connsiteX28" fmla="*/ 51031 w 8159261"/>
              <a:gd name="connsiteY28" fmla="*/ 2082445 h 5104227"/>
              <a:gd name="connsiteX29" fmla="*/ 253218 w 8159261"/>
              <a:gd name="connsiteY29" fmla="*/ 1834370 h 5104227"/>
              <a:gd name="connsiteX30" fmla="*/ 51031 w 8159261"/>
              <a:gd name="connsiteY30" fmla="*/ 1586296 h 5104227"/>
              <a:gd name="connsiteX31" fmla="*/ 0 w 8159261"/>
              <a:gd name="connsiteY31" fmla="*/ 1581151 h 5104227"/>
              <a:gd name="connsiteX32" fmla="*/ 0 w 8159261"/>
              <a:gd name="connsiteY32" fmla="*/ 1415856 h 5104227"/>
              <a:gd name="connsiteX33" fmla="*/ 51031 w 8159261"/>
              <a:gd name="connsiteY33" fmla="*/ 1410712 h 5104227"/>
              <a:gd name="connsiteX34" fmla="*/ 253219 w 8159261"/>
              <a:gd name="connsiteY34" fmla="*/ 1162637 h 5104227"/>
              <a:gd name="connsiteX35" fmla="*/ 51031 w 8159261"/>
              <a:gd name="connsiteY35" fmla="*/ 914563 h 5104227"/>
              <a:gd name="connsiteX36" fmla="*/ 0 w 8159261"/>
              <a:gd name="connsiteY36" fmla="*/ 909419 h 5104227"/>
              <a:gd name="connsiteX37" fmla="*/ 0 w 8159261"/>
              <a:gd name="connsiteY37" fmla="*/ 744124 h 5104227"/>
              <a:gd name="connsiteX38" fmla="*/ 253219 w 8159261"/>
              <a:gd name="connsiteY38" fmla="*/ 490905 h 5104227"/>
              <a:gd name="connsiteX39" fmla="*/ 0 w 8159261"/>
              <a:gd name="connsiteY39" fmla="*/ 237686 h 5104227"/>
              <a:gd name="connsiteX40" fmla="*/ 0 w 8159261"/>
              <a:gd name="connsiteY40" fmla="*/ 187172 h 5104227"/>
              <a:gd name="connsiteX41" fmla="*/ 187170 w 8159261"/>
              <a:gd name="connsiteY41" fmla="*/ 0 h 5104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159261" h="5104227">
                <a:moveTo>
                  <a:pt x="187170" y="0"/>
                </a:moveTo>
                <a:lnTo>
                  <a:pt x="7972089" y="0"/>
                </a:lnTo>
                <a:cubicBezTo>
                  <a:pt x="8075461" y="0"/>
                  <a:pt x="8159261" y="83799"/>
                  <a:pt x="8159261" y="187172"/>
                </a:cubicBezTo>
                <a:lnTo>
                  <a:pt x="8159261" y="4917055"/>
                </a:lnTo>
                <a:cubicBezTo>
                  <a:pt x="8159261" y="5020427"/>
                  <a:pt x="8075461" y="5104227"/>
                  <a:pt x="7972089" y="5104227"/>
                </a:cubicBezTo>
                <a:lnTo>
                  <a:pt x="187170" y="5104227"/>
                </a:lnTo>
                <a:cubicBezTo>
                  <a:pt x="83798" y="5104227"/>
                  <a:pt x="0" y="5020427"/>
                  <a:pt x="0" y="4917055"/>
                </a:cubicBezTo>
                <a:lnTo>
                  <a:pt x="0" y="4774523"/>
                </a:lnTo>
                <a:lnTo>
                  <a:pt x="51031" y="4769379"/>
                </a:lnTo>
                <a:cubicBezTo>
                  <a:pt x="166418" y="4745767"/>
                  <a:pt x="253217" y="4643672"/>
                  <a:pt x="253217" y="4521304"/>
                </a:cubicBezTo>
                <a:cubicBezTo>
                  <a:pt x="253217" y="4398936"/>
                  <a:pt x="166418" y="4296841"/>
                  <a:pt x="51031" y="4273230"/>
                </a:cubicBezTo>
                <a:lnTo>
                  <a:pt x="0" y="4268085"/>
                </a:lnTo>
                <a:lnTo>
                  <a:pt x="0" y="4102788"/>
                </a:lnTo>
                <a:lnTo>
                  <a:pt x="51031" y="4097644"/>
                </a:lnTo>
                <a:cubicBezTo>
                  <a:pt x="166419" y="4074032"/>
                  <a:pt x="253218" y="3971937"/>
                  <a:pt x="253218" y="3849569"/>
                </a:cubicBezTo>
                <a:cubicBezTo>
                  <a:pt x="253218" y="3727201"/>
                  <a:pt x="166419" y="3625106"/>
                  <a:pt x="51031" y="3601495"/>
                </a:cubicBezTo>
                <a:lnTo>
                  <a:pt x="0" y="3596350"/>
                </a:lnTo>
                <a:lnTo>
                  <a:pt x="0" y="3431055"/>
                </a:lnTo>
                <a:lnTo>
                  <a:pt x="51031" y="3425911"/>
                </a:lnTo>
                <a:cubicBezTo>
                  <a:pt x="166419" y="3402299"/>
                  <a:pt x="253218" y="3300204"/>
                  <a:pt x="253218" y="3177836"/>
                </a:cubicBezTo>
                <a:cubicBezTo>
                  <a:pt x="253218" y="3055468"/>
                  <a:pt x="166419" y="2953373"/>
                  <a:pt x="51031" y="2929762"/>
                </a:cubicBezTo>
                <a:lnTo>
                  <a:pt x="0" y="2924617"/>
                </a:lnTo>
                <a:lnTo>
                  <a:pt x="0" y="2759322"/>
                </a:lnTo>
                <a:lnTo>
                  <a:pt x="51031" y="2754178"/>
                </a:lnTo>
                <a:cubicBezTo>
                  <a:pt x="166419" y="2730566"/>
                  <a:pt x="253218" y="2628471"/>
                  <a:pt x="253218" y="2506103"/>
                </a:cubicBezTo>
                <a:cubicBezTo>
                  <a:pt x="253218" y="2383735"/>
                  <a:pt x="166419" y="2281640"/>
                  <a:pt x="51031" y="2258029"/>
                </a:cubicBezTo>
                <a:lnTo>
                  <a:pt x="0" y="2252884"/>
                </a:lnTo>
                <a:lnTo>
                  <a:pt x="0" y="2087589"/>
                </a:lnTo>
                <a:lnTo>
                  <a:pt x="51031" y="2082445"/>
                </a:lnTo>
                <a:cubicBezTo>
                  <a:pt x="166419" y="2058833"/>
                  <a:pt x="253218" y="1956738"/>
                  <a:pt x="253218" y="1834370"/>
                </a:cubicBezTo>
                <a:cubicBezTo>
                  <a:pt x="253218" y="1712002"/>
                  <a:pt x="166419" y="1609907"/>
                  <a:pt x="51031" y="1586296"/>
                </a:cubicBezTo>
                <a:lnTo>
                  <a:pt x="0" y="1581151"/>
                </a:lnTo>
                <a:lnTo>
                  <a:pt x="0" y="1415856"/>
                </a:lnTo>
                <a:lnTo>
                  <a:pt x="51031" y="1410712"/>
                </a:lnTo>
                <a:cubicBezTo>
                  <a:pt x="166420" y="1387100"/>
                  <a:pt x="253219" y="1285005"/>
                  <a:pt x="253219" y="1162637"/>
                </a:cubicBezTo>
                <a:cubicBezTo>
                  <a:pt x="253219" y="1040270"/>
                  <a:pt x="166420" y="938175"/>
                  <a:pt x="51031" y="914563"/>
                </a:cubicBezTo>
                <a:lnTo>
                  <a:pt x="0" y="909419"/>
                </a:lnTo>
                <a:lnTo>
                  <a:pt x="0" y="744124"/>
                </a:lnTo>
                <a:cubicBezTo>
                  <a:pt x="139849" y="744124"/>
                  <a:pt x="253219" y="630754"/>
                  <a:pt x="253219" y="490905"/>
                </a:cubicBezTo>
                <a:cubicBezTo>
                  <a:pt x="253219" y="351056"/>
                  <a:pt x="139849" y="237686"/>
                  <a:pt x="0" y="237686"/>
                </a:cubicBezTo>
                <a:lnTo>
                  <a:pt x="0" y="187172"/>
                </a:lnTo>
                <a:cubicBezTo>
                  <a:pt x="0" y="83799"/>
                  <a:pt x="83798" y="0"/>
                  <a:pt x="187170" y="0"/>
                </a:cubicBezTo>
                <a:close/>
              </a:path>
            </a:pathLst>
          </a:custGeom>
          <a:solidFill>
            <a:srgbClr val="F4F4F4"/>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grpSp>
        <p:nvGrpSpPr>
          <p:cNvPr id="79" name="مجموعة 78"/>
          <p:cNvGrpSpPr/>
          <p:nvPr/>
        </p:nvGrpSpPr>
        <p:grpSpPr>
          <a:xfrm>
            <a:off x="9412692" y="1977930"/>
            <a:ext cx="971218" cy="762086"/>
            <a:chOff x="9412692" y="2497476"/>
            <a:chExt cx="971218" cy="762086"/>
          </a:xfrm>
        </p:grpSpPr>
        <p:sp>
          <p:nvSpPr>
            <p:cNvPr id="17" name="Arrow: Pentagon 21"/>
            <p:cNvSpPr/>
            <p:nvPr/>
          </p:nvSpPr>
          <p:spPr bwMode="auto">
            <a:xfrm flipH="1">
              <a:off x="9412692" y="2497476"/>
              <a:ext cx="971218" cy="663208"/>
            </a:xfrm>
            <a:prstGeom prst="homePlate">
              <a:avLst/>
            </a:prstGeom>
            <a:gradFill flip="none" rotWithShape="1">
              <a:gsLst>
                <a:gs pos="0">
                  <a:srgbClr val="80D0F2"/>
                </a:gs>
                <a:gs pos="100000">
                  <a:srgbClr val="BDEEFF"/>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18" name="Right Triangle 22"/>
            <p:cNvSpPr/>
            <p:nvPr/>
          </p:nvSpPr>
          <p:spPr bwMode="auto">
            <a:xfrm flipV="1">
              <a:off x="10245856" y="3160684"/>
              <a:ext cx="138054" cy="98878"/>
            </a:xfrm>
            <a:prstGeom prst="rtTriangl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19" name="TextBox 23"/>
            <p:cNvSpPr txBox="1">
              <a:spLocks noChangeArrowheads="1"/>
            </p:cNvSpPr>
            <p:nvPr/>
          </p:nvSpPr>
          <p:spPr bwMode="auto">
            <a:xfrm flipH="1">
              <a:off x="9574563" y="2688565"/>
              <a:ext cx="740487" cy="280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a:defRPr>
                  <a:solidFill>
                    <a:schemeClr val="tx1"/>
                  </a:solidFill>
                  <a:latin typeface="Calibri" panose="020F0502020204030204" pitchFamily="34" charset="0"/>
                </a:defRPr>
              </a:lvl1pPr>
              <a:lvl2pPr marL="742950" indent="-285750" algn="l" rtl="0">
                <a:defRPr>
                  <a:solidFill>
                    <a:schemeClr val="tx1"/>
                  </a:solidFill>
                  <a:latin typeface="Calibri" panose="020F0502020204030204" pitchFamily="34" charset="0"/>
                </a:defRPr>
              </a:lvl2pPr>
              <a:lvl3pPr marL="1143000" indent="-228600" algn="l" rtl="0">
                <a:defRPr>
                  <a:solidFill>
                    <a:schemeClr val="tx1"/>
                  </a:solidFill>
                  <a:latin typeface="Calibri" panose="020F0502020204030204" pitchFamily="34" charset="0"/>
                </a:defRPr>
              </a:lvl3pPr>
              <a:lvl4pPr marL="1600200" indent="-228600" algn="l" rtl="0">
                <a:defRPr>
                  <a:solidFill>
                    <a:schemeClr val="tx1"/>
                  </a:solidFill>
                  <a:latin typeface="Calibri" panose="020F0502020204030204" pitchFamily="34" charset="0"/>
                </a:defRPr>
              </a:lvl4pPr>
              <a:lvl5pPr marL="2057400" indent="-228600" algn="l" rtl="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pPr algn="ctr"/>
              <a:r>
                <a:rPr lang="ar-SA" altLang="ar-SA" b="1" dirty="0">
                  <a:solidFill>
                    <a:schemeClr val="bg1"/>
                  </a:solidFill>
                </a:rPr>
                <a:t>أولا</a:t>
              </a:r>
              <a:endParaRPr lang="en-US" altLang="ar-SA" b="1" dirty="0">
                <a:solidFill>
                  <a:schemeClr val="bg1"/>
                </a:solidFill>
              </a:endParaRPr>
            </a:p>
          </p:txBody>
        </p:sp>
      </p:grpSp>
      <p:grpSp>
        <p:nvGrpSpPr>
          <p:cNvPr id="20" name="Group 25"/>
          <p:cNvGrpSpPr>
            <a:grpSpLocks/>
          </p:cNvGrpSpPr>
          <p:nvPr/>
        </p:nvGrpSpPr>
        <p:grpSpPr bwMode="auto">
          <a:xfrm flipH="1">
            <a:off x="9436086" y="2789455"/>
            <a:ext cx="971218" cy="762086"/>
            <a:chOff x="1198102" y="1209824"/>
            <a:chExt cx="1273125" cy="1002740"/>
          </a:xfrm>
        </p:grpSpPr>
        <p:sp>
          <p:nvSpPr>
            <p:cNvPr id="21" name="Arrow: Pentagon 26"/>
            <p:cNvSpPr/>
            <p:nvPr/>
          </p:nvSpPr>
          <p:spPr>
            <a:xfrm>
              <a:off x="1198102" y="1209824"/>
              <a:ext cx="1273125" cy="872638"/>
            </a:xfrm>
            <a:prstGeom prst="homePlate">
              <a:avLst/>
            </a:prstGeom>
            <a:gradFill flip="none" rotWithShape="1">
              <a:gsLst>
                <a:gs pos="98000">
                  <a:srgbClr val="96DB19"/>
                </a:gs>
                <a:gs pos="0">
                  <a:srgbClr val="79C212"/>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2" name="Right Triangle 27"/>
            <p:cNvSpPr/>
            <p:nvPr/>
          </p:nvSpPr>
          <p:spPr>
            <a:xfrm flipH="1" flipV="1">
              <a:off x="1198102" y="2082462"/>
              <a:ext cx="180968" cy="130102"/>
            </a:xfrm>
            <a:prstGeom prst="rtTriangl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3" name="TextBox 28"/>
            <p:cNvSpPr txBox="1">
              <a:spLocks noChangeArrowheads="1"/>
            </p:cNvSpPr>
            <p:nvPr/>
          </p:nvSpPr>
          <p:spPr bwMode="auto">
            <a:xfrm>
              <a:off x="1288368" y="1461256"/>
              <a:ext cx="9706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a:defRPr>
                  <a:solidFill>
                    <a:schemeClr val="tx1"/>
                  </a:solidFill>
                  <a:latin typeface="Calibri" panose="020F0502020204030204" pitchFamily="34" charset="0"/>
                </a:defRPr>
              </a:lvl1pPr>
              <a:lvl2pPr marL="742950" indent="-285750" algn="l" rtl="0">
                <a:defRPr>
                  <a:solidFill>
                    <a:schemeClr val="tx1"/>
                  </a:solidFill>
                  <a:latin typeface="Calibri" panose="020F0502020204030204" pitchFamily="34" charset="0"/>
                </a:defRPr>
              </a:lvl2pPr>
              <a:lvl3pPr marL="1143000" indent="-228600" algn="l" rtl="0">
                <a:defRPr>
                  <a:solidFill>
                    <a:schemeClr val="tx1"/>
                  </a:solidFill>
                  <a:latin typeface="Calibri" panose="020F0502020204030204" pitchFamily="34" charset="0"/>
                </a:defRPr>
              </a:lvl3pPr>
              <a:lvl4pPr marL="1600200" indent="-228600" algn="l" rtl="0">
                <a:defRPr>
                  <a:solidFill>
                    <a:schemeClr val="tx1"/>
                  </a:solidFill>
                  <a:latin typeface="Calibri" panose="020F0502020204030204" pitchFamily="34" charset="0"/>
                </a:defRPr>
              </a:lvl4pPr>
              <a:lvl5pPr marL="2057400" indent="-228600" algn="l" rtl="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pPr algn="ctr"/>
              <a:r>
                <a:rPr lang="ar-SA" altLang="ar-SA" b="1">
                  <a:solidFill>
                    <a:schemeClr val="bg1"/>
                  </a:solidFill>
                </a:rPr>
                <a:t>ثانيا</a:t>
              </a:r>
              <a:endParaRPr lang="en-US" altLang="ar-SA" b="1">
                <a:solidFill>
                  <a:schemeClr val="bg1"/>
                </a:solidFill>
              </a:endParaRPr>
            </a:p>
          </p:txBody>
        </p:sp>
      </p:grpSp>
      <p:grpSp>
        <p:nvGrpSpPr>
          <p:cNvPr id="24" name="Group 29"/>
          <p:cNvGrpSpPr>
            <a:grpSpLocks/>
          </p:cNvGrpSpPr>
          <p:nvPr/>
        </p:nvGrpSpPr>
        <p:grpSpPr bwMode="auto">
          <a:xfrm flipH="1">
            <a:off x="9436086" y="3608035"/>
            <a:ext cx="971218" cy="762086"/>
            <a:chOff x="1198102" y="1209824"/>
            <a:chExt cx="1273125" cy="1002740"/>
          </a:xfrm>
        </p:grpSpPr>
        <p:sp>
          <p:nvSpPr>
            <p:cNvPr id="25" name="Arrow: Pentagon 30"/>
            <p:cNvSpPr/>
            <p:nvPr/>
          </p:nvSpPr>
          <p:spPr>
            <a:xfrm>
              <a:off x="1198102" y="1209824"/>
              <a:ext cx="1273125" cy="872638"/>
            </a:xfrm>
            <a:prstGeom prst="homePlate">
              <a:avLst/>
            </a:prstGeom>
            <a:gradFill flip="none" rotWithShape="1">
              <a:gsLst>
                <a:gs pos="0">
                  <a:srgbClr val="CC3300"/>
                </a:gs>
                <a:gs pos="100000">
                  <a:srgbClr val="FF9900"/>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6" name="Right Triangle 31"/>
            <p:cNvSpPr/>
            <p:nvPr/>
          </p:nvSpPr>
          <p:spPr>
            <a:xfrm flipH="1" flipV="1">
              <a:off x="1198102" y="2082462"/>
              <a:ext cx="180968" cy="130102"/>
            </a:xfrm>
            <a:prstGeom prst="rtTriangl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7" name="TextBox 32"/>
            <p:cNvSpPr txBox="1">
              <a:spLocks noChangeArrowheads="1"/>
            </p:cNvSpPr>
            <p:nvPr/>
          </p:nvSpPr>
          <p:spPr bwMode="auto">
            <a:xfrm>
              <a:off x="1288368" y="1461256"/>
              <a:ext cx="9706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a:defRPr>
                  <a:solidFill>
                    <a:schemeClr val="tx1"/>
                  </a:solidFill>
                  <a:latin typeface="Calibri" panose="020F0502020204030204" pitchFamily="34" charset="0"/>
                </a:defRPr>
              </a:lvl1pPr>
              <a:lvl2pPr marL="742950" indent="-285750" algn="l" rtl="0">
                <a:defRPr>
                  <a:solidFill>
                    <a:schemeClr val="tx1"/>
                  </a:solidFill>
                  <a:latin typeface="Calibri" panose="020F0502020204030204" pitchFamily="34" charset="0"/>
                </a:defRPr>
              </a:lvl2pPr>
              <a:lvl3pPr marL="1143000" indent="-228600" algn="l" rtl="0">
                <a:defRPr>
                  <a:solidFill>
                    <a:schemeClr val="tx1"/>
                  </a:solidFill>
                  <a:latin typeface="Calibri" panose="020F0502020204030204" pitchFamily="34" charset="0"/>
                </a:defRPr>
              </a:lvl3pPr>
              <a:lvl4pPr marL="1600200" indent="-228600" algn="l" rtl="0">
                <a:defRPr>
                  <a:solidFill>
                    <a:schemeClr val="tx1"/>
                  </a:solidFill>
                  <a:latin typeface="Calibri" panose="020F0502020204030204" pitchFamily="34" charset="0"/>
                </a:defRPr>
              </a:lvl4pPr>
              <a:lvl5pPr marL="2057400" indent="-228600" algn="l" rtl="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pPr algn="ctr"/>
              <a:r>
                <a:rPr lang="ar-SA" altLang="ar-SA" b="1" dirty="0">
                  <a:solidFill>
                    <a:schemeClr val="bg1"/>
                  </a:solidFill>
                </a:rPr>
                <a:t>ثالثا</a:t>
              </a:r>
              <a:endParaRPr lang="en-US" altLang="ar-SA" b="1" dirty="0">
                <a:solidFill>
                  <a:schemeClr val="bg1"/>
                </a:solidFill>
              </a:endParaRPr>
            </a:p>
          </p:txBody>
        </p:sp>
      </p:grpSp>
      <p:grpSp>
        <p:nvGrpSpPr>
          <p:cNvPr id="77" name="مجموعة 76"/>
          <p:cNvGrpSpPr/>
          <p:nvPr/>
        </p:nvGrpSpPr>
        <p:grpSpPr>
          <a:xfrm>
            <a:off x="9436544" y="5226711"/>
            <a:ext cx="971218" cy="762086"/>
            <a:chOff x="9436544" y="4924410"/>
            <a:chExt cx="971218" cy="762086"/>
          </a:xfrm>
        </p:grpSpPr>
        <p:sp>
          <p:nvSpPr>
            <p:cNvPr id="29" name="Arrow: Pentagon 34"/>
            <p:cNvSpPr/>
            <p:nvPr/>
          </p:nvSpPr>
          <p:spPr bwMode="auto">
            <a:xfrm flipH="1">
              <a:off x="9436544" y="4924410"/>
              <a:ext cx="971218" cy="663208"/>
            </a:xfrm>
            <a:prstGeom prst="homePlate">
              <a:avLst/>
            </a:prstGeom>
            <a:gradFill flip="none" rotWithShape="1">
              <a:gsLst>
                <a:gs pos="0">
                  <a:srgbClr val="6B0576"/>
                </a:gs>
                <a:gs pos="100000">
                  <a:srgbClr val="9832FD"/>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30" name="Right Triangle 35"/>
            <p:cNvSpPr/>
            <p:nvPr/>
          </p:nvSpPr>
          <p:spPr bwMode="auto">
            <a:xfrm flipV="1">
              <a:off x="10269708" y="5587618"/>
              <a:ext cx="138054" cy="98878"/>
            </a:xfrm>
            <a:prstGeom prst="rtTriangl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31" name="TextBox 36"/>
            <p:cNvSpPr txBox="1">
              <a:spLocks noChangeArrowheads="1"/>
            </p:cNvSpPr>
            <p:nvPr/>
          </p:nvSpPr>
          <p:spPr bwMode="auto">
            <a:xfrm flipH="1">
              <a:off x="9598415" y="5115499"/>
              <a:ext cx="7404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a:defRPr>
                  <a:solidFill>
                    <a:schemeClr val="tx1"/>
                  </a:solidFill>
                  <a:latin typeface="Calibri" panose="020F0502020204030204" pitchFamily="34" charset="0"/>
                </a:defRPr>
              </a:lvl1pPr>
              <a:lvl2pPr marL="742950" indent="-285750" algn="l" rtl="0">
                <a:defRPr>
                  <a:solidFill>
                    <a:schemeClr val="tx1"/>
                  </a:solidFill>
                  <a:latin typeface="Calibri" panose="020F0502020204030204" pitchFamily="34" charset="0"/>
                </a:defRPr>
              </a:lvl2pPr>
              <a:lvl3pPr marL="1143000" indent="-228600" algn="l" rtl="0">
                <a:defRPr>
                  <a:solidFill>
                    <a:schemeClr val="tx1"/>
                  </a:solidFill>
                  <a:latin typeface="Calibri" panose="020F0502020204030204" pitchFamily="34" charset="0"/>
                </a:defRPr>
              </a:lvl3pPr>
              <a:lvl4pPr marL="1600200" indent="-228600" algn="l" rtl="0">
                <a:defRPr>
                  <a:solidFill>
                    <a:schemeClr val="tx1"/>
                  </a:solidFill>
                  <a:latin typeface="Calibri" panose="020F0502020204030204" pitchFamily="34" charset="0"/>
                </a:defRPr>
              </a:lvl4pPr>
              <a:lvl5pPr marL="2057400" indent="-228600" algn="l" rtl="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pPr algn="ctr"/>
              <a:r>
                <a:rPr lang="ar-SA" altLang="ar-SA" b="1" dirty="0">
                  <a:solidFill>
                    <a:schemeClr val="bg1"/>
                  </a:solidFill>
                </a:rPr>
                <a:t>خامسا ً</a:t>
              </a:r>
              <a:endParaRPr lang="en-US" altLang="ar-SA" b="1" dirty="0">
                <a:solidFill>
                  <a:schemeClr val="bg1"/>
                </a:solidFill>
              </a:endParaRPr>
            </a:p>
          </p:txBody>
        </p:sp>
      </p:grpSp>
      <p:grpSp>
        <p:nvGrpSpPr>
          <p:cNvPr id="78" name="مجموعة 77"/>
          <p:cNvGrpSpPr/>
          <p:nvPr/>
        </p:nvGrpSpPr>
        <p:grpSpPr>
          <a:xfrm>
            <a:off x="9436544" y="4409311"/>
            <a:ext cx="971218" cy="762086"/>
            <a:chOff x="9436544" y="5718558"/>
            <a:chExt cx="971218" cy="762086"/>
          </a:xfrm>
        </p:grpSpPr>
        <p:sp>
          <p:nvSpPr>
            <p:cNvPr id="33" name="Arrow: Pentagon 38"/>
            <p:cNvSpPr/>
            <p:nvPr/>
          </p:nvSpPr>
          <p:spPr bwMode="auto">
            <a:xfrm flipH="1">
              <a:off x="9436544" y="5718558"/>
              <a:ext cx="971218" cy="663208"/>
            </a:xfrm>
            <a:prstGeom prst="homePlate">
              <a:avLst/>
            </a:prstGeom>
            <a:gradFill flip="none" rotWithShape="1">
              <a:gsLst>
                <a:gs pos="0">
                  <a:srgbClr val="24ACA2"/>
                </a:gs>
                <a:gs pos="100000">
                  <a:srgbClr val="70E2DD"/>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34" name="Right Triangle 39"/>
            <p:cNvSpPr/>
            <p:nvPr/>
          </p:nvSpPr>
          <p:spPr bwMode="auto">
            <a:xfrm flipV="1">
              <a:off x="10269708" y="6381766"/>
              <a:ext cx="138054" cy="98878"/>
            </a:xfrm>
            <a:prstGeom prst="rtTriangl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35" name="TextBox 40"/>
            <p:cNvSpPr txBox="1">
              <a:spLocks noChangeArrowheads="1"/>
            </p:cNvSpPr>
            <p:nvPr/>
          </p:nvSpPr>
          <p:spPr bwMode="auto">
            <a:xfrm flipH="1">
              <a:off x="9598415" y="5909647"/>
              <a:ext cx="7404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a:defRPr>
                  <a:solidFill>
                    <a:schemeClr val="tx1"/>
                  </a:solidFill>
                  <a:latin typeface="Calibri" panose="020F0502020204030204" pitchFamily="34" charset="0"/>
                </a:defRPr>
              </a:lvl1pPr>
              <a:lvl2pPr marL="742950" indent="-285750" algn="l" rtl="0">
                <a:defRPr>
                  <a:solidFill>
                    <a:schemeClr val="tx1"/>
                  </a:solidFill>
                  <a:latin typeface="Calibri" panose="020F0502020204030204" pitchFamily="34" charset="0"/>
                </a:defRPr>
              </a:lvl2pPr>
              <a:lvl3pPr marL="1143000" indent="-228600" algn="l" rtl="0">
                <a:defRPr>
                  <a:solidFill>
                    <a:schemeClr val="tx1"/>
                  </a:solidFill>
                  <a:latin typeface="Calibri" panose="020F0502020204030204" pitchFamily="34" charset="0"/>
                </a:defRPr>
              </a:lvl3pPr>
              <a:lvl4pPr marL="1600200" indent="-228600" algn="l" rtl="0">
                <a:defRPr>
                  <a:solidFill>
                    <a:schemeClr val="tx1"/>
                  </a:solidFill>
                  <a:latin typeface="Calibri" panose="020F0502020204030204" pitchFamily="34" charset="0"/>
                </a:defRPr>
              </a:lvl4pPr>
              <a:lvl5pPr marL="2057400" indent="-228600" algn="l" rtl="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pPr algn="ctr"/>
              <a:r>
                <a:rPr lang="ar-SA" altLang="ar-SA" b="1" dirty="0">
                  <a:solidFill>
                    <a:schemeClr val="bg1"/>
                  </a:solidFill>
                </a:rPr>
                <a:t>رابعا ً</a:t>
              </a:r>
              <a:endParaRPr lang="en-US" altLang="ar-SA" b="1" dirty="0">
                <a:solidFill>
                  <a:schemeClr val="bg1"/>
                </a:solidFill>
              </a:endParaRPr>
            </a:p>
          </p:txBody>
        </p:sp>
      </p:grpSp>
      <p:sp>
        <p:nvSpPr>
          <p:cNvPr id="42" name="TextBox 54"/>
          <p:cNvSpPr txBox="1">
            <a:spLocks noChangeArrowheads="1"/>
          </p:cNvSpPr>
          <p:nvPr/>
        </p:nvSpPr>
        <p:spPr bwMode="auto">
          <a:xfrm>
            <a:off x="5133110" y="2143763"/>
            <a:ext cx="30372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rtl="0">
              <a:defRPr>
                <a:solidFill>
                  <a:schemeClr val="tx1"/>
                </a:solidFill>
                <a:latin typeface="Calibri" panose="020F0502020204030204" pitchFamily="34" charset="0"/>
              </a:defRPr>
            </a:lvl1pPr>
            <a:lvl2pPr marL="742950" indent="-285750" algn="l" rtl="0">
              <a:defRPr>
                <a:solidFill>
                  <a:schemeClr val="tx1"/>
                </a:solidFill>
                <a:latin typeface="Calibri" panose="020F0502020204030204" pitchFamily="34" charset="0"/>
              </a:defRPr>
            </a:lvl2pPr>
            <a:lvl3pPr marL="1143000" indent="-228600" algn="l" rtl="0">
              <a:defRPr>
                <a:solidFill>
                  <a:schemeClr val="tx1"/>
                </a:solidFill>
                <a:latin typeface="Calibri" panose="020F0502020204030204" pitchFamily="34" charset="0"/>
              </a:defRPr>
            </a:lvl3pPr>
            <a:lvl4pPr marL="1600200" indent="-228600" algn="l" rtl="0">
              <a:defRPr>
                <a:solidFill>
                  <a:schemeClr val="tx1"/>
                </a:solidFill>
                <a:latin typeface="Calibri" panose="020F0502020204030204" pitchFamily="34" charset="0"/>
              </a:defRPr>
            </a:lvl4pPr>
            <a:lvl5pPr marL="2057400" indent="-228600" algn="l" rtl="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pPr algn="r" rtl="1"/>
            <a:r>
              <a:rPr lang="ar-SA" altLang="ar-SA" sz="2400" b="1" dirty="0">
                <a:solidFill>
                  <a:srgbClr val="80D0F2"/>
                </a:solidFill>
                <a:latin typeface="(AH) Manal Bold" pitchFamily="2" charset="-78"/>
                <a:cs typeface="(AH) Manal Bold" pitchFamily="2" charset="-78"/>
              </a:rPr>
              <a:t>التعريف بالمشروع الفصلي</a:t>
            </a:r>
            <a:endParaRPr lang="en-US" altLang="ar-SA" sz="2400" b="1" dirty="0">
              <a:solidFill>
                <a:srgbClr val="80D0F2"/>
              </a:solidFill>
              <a:latin typeface="(AH) Manal Bold" pitchFamily="2" charset="-78"/>
              <a:cs typeface="(AH) Manal Bold" pitchFamily="2" charset="-78"/>
            </a:endParaRPr>
          </a:p>
        </p:txBody>
      </p:sp>
      <p:sp>
        <p:nvSpPr>
          <p:cNvPr id="45" name="TextBox 58"/>
          <p:cNvSpPr txBox="1">
            <a:spLocks noChangeArrowheads="1"/>
          </p:cNvSpPr>
          <p:nvPr/>
        </p:nvSpPr>
        <p:spPr bwMode="auto">
          <a:xfrm>
            <a:off x="5320145" y="2928263"/>
            <a:ext cx="2862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rtl="0">
              <a:defRPr>
                <a:solidFill>
                  <a:schemeClr val="tx1"/>
                </a:solidFill>
                <a:latin typeface="Calibri" panose="020F0502020204030204" pitchFamily="34" charset="0"/>
              </a:defRPr>
            </a:lvl1pPr>
            <a:lvl2pPr marL="742950" indent="-285750" algn="l" rtl="0">
              <a:defRPr>
                <a:solidFill>
                  <a:schemeClr val="tx1"/>
                </a:solidFill>
                <a:latin typeface="Calibri" panose="020F0502020204030204" pitchFamily="34" charset="0"/>
              </a:defRPr>
            </a:lvl2pPr>
            <a:lvl3pPr marL="1143000" indent="-228600" algn="l" rtl="0">
              <a:defRPr>
                <a:solidFill>
                  <a:schemeClr val="tx1"/>
                </a:solidFill>
                <a:latin typeface="Calibri" panose="020F0502020204030204" pitchFamily="34" charset="0"/>
              </a:defRPr>
            </a:lvl3pPr>
            <a:lvl4pPr marL="1600200" indent="-228600" algn="l" rtl="0">
              <a:defRPr>
                <a:solidFill>
                  <a:schemeClr val="tx1"/>
                </a:solidFill>
                <a:latin typeface="Calibri" panose="020F0502020204030204" pitchFamily="34" charset="0"/>
              </a:defRPr>
            </a:lvl4pPr>
            <a:lvl5pPr marL="2057400" indent="-228600" algn="l" rtl="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pPr algn="r" rtl="1"/>
            <a:r>
              <a:rPr lang="ar-SA" altLang="ar-SA" sz="2400" b="1" dirty="0">
                <a:solidFill>
                  <a:srgbClr val="A7E51D"/>
                </a:solidFill>
                <a:latin typeface="(AH) Manal Bold" pitchFamily="2" charset="-78"/>
                <a:cs typeface="(AH) Manal Bold" pitchFamily="2" charset="-78"/>
              </a:rPr>
              <a:t>أهداف المشروع الفصلي</a:t>
            </a:r>
            <a:endParaRPr lang="en-US" altLang="ar-SA" sz="2400" b="1" dirty="0">
              <a:solidFill>
                <a:srgbClr val="A7E51D"/>
              </a:solidFill>
              <a:latin typeface="(AH) Manal Bold" pitchFamily="2" charset="-78"/>
              <a:cs typeface="(AH) Manal Bold" pitchFamily="2" charset="-78"/>
            </a:endParaRPr>
          </a:p>
        </p:txBody>
      </p:sp>
      <p:sp>
        <p:nvSpPr>
          <p:cNvPr id="48" name="TextBox 61"/>
          <p:cNvSpPr txBox="1">
            <a:spLocks noChangeArrowheads="1"/>
          </p:cNvSpPr>
          <p:nvPr/>
        </p:nvSpPr>
        <p:spPr bwMode="auto">
          <a:xfrm>
            <a:off x="5652655" y="3756247"/>
            <a:ext cx="25048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rtl="0">
              <a:defRPr>
                <a:solidFill>
                  <a:schemeClr val="tx1"/>
                </a:solidFill>
                <a:latin typeface="Calibri" panose="020F0502020204030204" pitchFamily="34" charset="0"/>
              </a:defRPr>
            </a:lvl1pPr>
            <a:lvl2pPr marL="742950" indent="-285750" algn="l" rtl="0">
              <a:defRPr>
                <a:solidFill>
                  <a:schemeClr val="tx1"/>
                </a:solidFill>
                <a:latin typeface="Calibri" panose="020F0502020204030204" pitchFamily="34" charset="0"/>
              </a:defRPr>
            </a:lvl2pPr>
            <a:lvl3pPr marL="1143000" indent="-228600" algn="l" rtl="0">
              <a:defRPr>
                <a:solidFill>
                  <a:schemeClr val="tx1"/>
                </a:solidFill>
                <a:latin typeface="Calibri" panose="020F0502020204030204" pitchFamily="34" charset="0"/>
              </a:defRPr>
            </a:lvl3pPr>
            <a:lvl4pPr marL="1600200" indent="-228600" algn="l" rtl="0">
              <a:defRPr>
                <a:solidFill>
                  <a:schemeClr val="tx1"/>
                </a:solidFill>
                <a:latin typeface="Calibri" panose="020F0502020204030204" pitchFamily="34" charset="0"/>
              </a:defRPr>
            </a:lvl4pPr>
            <a:lvl5pPr marL="2057400" indent="-228600" algn="l" rtl="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pPr algn="r" rtl="1"/>
            <a:r>
              <a:rPr lang="ar-SA" altLang="ar-SA" sz="2400" b="1" dirty="0">
                <a:solidFill>
                  <a:srgbClr val="F4B82C"/>
                </a:solidFill>
                <a:latin typeface="(AH) Manal Bold" pitchFamily="2" charset="-78"/>
                <a:cs typeface="(AH) Manal Bold" pitchFamily="2" charset="-78"/>
              </a:rPr>
              <a:t>مجالات التربية الفنية</a:t>
            </a:r>
            <a:endParaRPr lang="en-US" altLang="ar-SA" sz="2400" b="1" dirty="0">
              <a:solidFill>
                <a:srgbClr val="F4B82C"/>
              </a:solidFill>
              <a:latin typeface="(AH) Manal Bold" pitchFamily="2" charset="-78"/>
              <a:cs typeface="(AH) Manal Bold" pitchFamily="2" charset="-78"/>
            </a:endParaRPr>
          </a:p>
        </p:txBody>
      </p:sp>
      <p:sp>
        <p:nvSpPr>
          <p:cNvPr id="51" name="TextBox 64"/>
          <p:cNvSpPr txBox="1">
            <a:spLocks noChangeArrowheads="1"/>
          </p:cNvSpPr>
          <p:nvPr/>
        </p:nvSpPr>
        <p:spPr bwMode="auto">
          <a:xfrm>
            <a:off x="4066392" y="5374717"/>
            <a:ext cx="41040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rtl="0">
              <a:defRPr>
                <a:solidFill>
                  <a:schemeClr val="tx1"/>
                </a:solidFill>
                <a:latin typeface="Calibri" panose="020F0502020204030204" pitchFamily="34" charset="0"/>
              </a:defRPr>
            </a:lvl1pPr>
            <a:lvl2pPr marL="742950" indent="-285750" algn="l" rtl="0">
              <a:defRPr>
                <a:solidFill>
                  <a:schemeClr val="tx1"/>
                </a:solidFill>
                <a:latin typeface="Calibri" panose="020F0502020204030204" pitchFamily="34" charset="0"/>
              </a:defRPr>
            </a:lvl2pPr>
            <a:lvl3pPr marL="1143000" indent="-228600" algn="l" rtl="0">
              <a:defRPr>
                <a:solidFill>
                  <a:schemeClr val="tx1"/>
                </a:solidFill>
                <a:latin typeface="Calibri" panose="020F0502020204030204" pitchFamily="34" charset="0"/>
              </a:defRPr>
            </a:lvl3pPr>
            <a:lvl4pPr marL="1600200" indent="-228600" algn="l" rtl="0">
              <a:defRPr>
                <a:solidFill>
                  <a:schemeClr val="tx1"/>
                </a:solidFill>
                <a:latin typeface="Calibri" panose="020F0502020204030204" pitchFamily="34" charset="0"/>
              </a:defRPr>
            </a:lvl4pPr>
            <a:lvl5pPr marL="2057400" indent="-228600" algn="l" rtl="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pPr algn="r" rtl="1"/>
            <a:r>
              <a:rPr lang="ar-SA" altLang="ar-SA" sz="2400" b="1" dirty="0">
                <a:solidFill>
                  <a:srgbClr val="C07EFD"/>
                </a:solidFill>
                <a:latin typeface="(AH) Manal Bold" pitchFamily="2" charset="-78"/>
                <a:cs typeface="(AH) Manal Bold" pitchFamily="2" charset="-78"/>
              </a:rPr>
              <a:t>استمارة المشروع الفصلي وطريقة تعبئتها</a:t>
            </a:r>
            <a:endParaRPr lang="en-US" altLang="ar-SA" sz="2400" b="1" dirty="0">
              <a:solidFill>
                <a:srgbClr val="C07EFD"/>
              </a:solidFill>
              <a:latin typeface="(AH) Manal Bold" pitchFamily="2" charset="-78"/>
              <a:cs typeface="(AH) Manal Bold" pitchFamily="2" charset="-78"/>
            </a:endParaRPr>
          </a:p>
        </p:txBody>
      </p:sp>
      <p:sp>
        <p:nvSpPr>
          <p:cNvPr id="54" name="TextBox 67"/>
          <p:cNvSpPr txBox="1">
            <a:spLocks noChangeArrowheads="1"/>
          </p:cNvSpPr>
          <p:nvPr/>
        </p:nvSpPr>
        <p:spPr bwMode="auto">
          <a:xfrm>
            <a:off x="4010892" y="4564071"/>
            <a:ext cx="4169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rtl="0">
              <a:defRPr>
                <a:solidFill>
                  <a:schemeClr val="tx1"/>
                </a:solidFill>
                <a:latin typeface="Calibri" panose="020F0502020204030204" pitchFamily="34" charset="0"/>
              </a:defRPr>
            </a:lvl1pPr>
            <a:lvl2pPr marL="742950" indent="-285750" algn="l" rtl="0">
              <a:defRPr>
                <a:solidFill>
                  <a:schemeClr val="tx1"/>
                </a:solidFill>
                <a:latin typeface="Calibri" panose="020F0502020204030204" pitchFamily="34" charset="0"/>
              </a:defRPr>
            </a:lvl2pPr>
            <a:lvl3pPr marL="1143000" indent="-228600" algn="l" rtl="0">
              <a:defRPr>
                <a:solidFill>
                  <a:schemeClr val="tx1"/>
                </a:solidFill>
                <a:latin typeface="Calibri" panose="020F0502020204030204" pitchFamily="34" charset="0"/>
              </a:defRPr>
            </a:lvl3pPr>
            <a:lvl4pPr marL="1600200" indent="-228600" algn="l" rtl="0">
              <a:defRPr>
                <a:solidFill>
                  <a:schemeClr val="tx1"/>
                </a:solidFill>
                <a:latin typeface="Calibri" panose="020F0502020204030204" pitchFamily="34" charset="0"/>
              </a:defRPr>
            </a:lvl4pPr>
            <a:lvl5pPr marL="2057400" indent="-228600" algn="l" rtl="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pPr algn="r" rtl="1"/>
            <a:r>
              <a:rPr lang="ar-SA" altLang="ar-SA" sz="2400" b="1" dirty="0">
                <a:solidFill>
                  <a:srgbClr val="4AD9D1"/>
                </a:solidFill>
                <a:latin typeface="(AH) Manal Bold" pitchFamily="2" charset="-78"/>
                <a:cs typeface="(AH) Manal Bold" pitchFamily="2" charset="-78"/>
              </a:rPr>
              <a:t>مراحل المشروع الفني</a:t>
            </a:r>
            <a:endParaRPr lang="en-US" altLang="ar-SA" sz="2400" b="1" dirty="0">
              <a:solidFill>
                <a:srgbClr val="4AD9D1"/>
              </a:solidFill>
              <a:latin typeface="(AH) Manal Bold" pitchFamily="2" charset="-78"/>
              <a:cs typeface="(AH) Manal Bold" pitchFamily="2" charset="-78"/>
            </a:endParaRPr>
          </a:p>
        </p:txBody>
      </p:sp>
      <p:sp>
        <p:nvSpPr>
          <p:cNvPr id="61" name="Freeform: Shape 43"/>
          <p:cNvSpPr/>
          <p:nvPr/>
        </p:nvSpPr>
        <p:spPr>
          <a:xfrm flipH="1">
            <a:off x="2925564" y="1834548"/>
            <a:ext cx="968516" cy="4260716"/>
          </a:xfrm>
          <a:custGeom>
            <a:avLst/>
            <a:gdLst>
              <a:gd name="connsiteX0" fmla="*/ 0 w 1162036"/>
              <a:gd name="connsiteY0" fmla="*/ 0 h 5104227"/>
              <a:gd name="connsiteX1" fmla="*/ 974864 w 1162036"/>
              <a:gd name="connsiteY1" fmla="*/ 0 h 5104227"/>
              <a:gd name="connsiteX2" fmla="*/ 1162036 w 1162036"/>
              <a:gd name="connsiteY2" fmla="*/ 187172 h 5104227"/>
              <a:gd name="connsiteX3" fmla="*/ 1162036 w 1162036"/>
              <a:gd name="connsiteY3" fmla="*/ 4917055 h 5104227"/>
              <a:gd name="connsiteX4" fmla="*/ 974864 w 1162036"/>
              <a:gd name="connsiteY4" fmla="*/ 5104227 h 5104227"/>
              <a:gd name="connsiteX5" fmla="*/ 0 w 1162036"/>
              <a:gd name="connsiteY5" fmla="*/ 5104227 h 5104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2036" h="5104227">
                <a:moveTo>
                  <a:pt x="0" y="0"/>
                </a:moveTo>
                <a:lnTo>
                  <a:pt x="974864" y="0"/>
                </a:lnTo>
                <a:cubicBezTo>
                  <a:pt x="1078236" y="0"/>
                  <a:pt x="1162036" y="83799"/>
                  <a:pt x="1162036" y="187172"/>
                </a:cubicBezTo>
                <a:lnTo>
                  <a:pt x="1162036" y="4917055"/>
                </a:lnTo>
                <a:cubicBezTo>
                  <a:pt x="1162036" y="5020427"/>
                  <a:pt x="1078236" y="5104227"/>
                  <a:pt x="974864" y="5104227"/>
                </a:cubicBezTo>
                <a:lnTo>
                  <a:pt x="0" y="5104227"/>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68" name="صورة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4699" y="1932063"/>
            <a:ext cx="703268" cy="734664"/>
          </a:xfrm>
          <a:prstGeom prst="rect">
            <a:avLst/>
          </a:prstGeom>
        </p:spPr>
      </p:pic>
      <p:pic>
        <p:nvPicPr>
          <p:cNvPr id="69" name="صورة 6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6137" y="2749110"/>
            <a:ext cx="711200" cy="742950"/>
          </a:xfrm>
          <a:prstGeom prst="rect">
            <a:avLst/>
          </a:prstGeom>
        </p:spPr>
      </p:pic>
      <p:pic>
        <p:nvPicPr>
          <p:cNvPr id="70" name="صورة 6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8002" y="5194372"/>
            <a:ext cx="711200" cy="742950"/>
          </a:xfrm>
          <a:prstGeom prst="rect">
            <a:avLst/>
          </a:prstGeom>
        </p:spPr>
      </p:pic>
      <p:pic>
        <p:nvPicPr>
          <p:cNvPr id="71" name="صورة 7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54886" y="4387760"/>
            <a:ext cx="711199" cy="742949"/>
          </a:xfrm>
          <a:prstGeom prst="rect">
            <a:avLst/>
          </a:prstGeom>
        </p:spPr>
      </p:pic>
      <p:pic>
        <p:nvPicPr>
          <p:cNvPr id="72" name="صورة 7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48001" y="3568040"/>
            <a:ext cx="710084" cy="741784"/>
          </a:xfrm>
          <a:prstGeom prst="rect">
            <a:avLst/>
          </a:prstGeom>
        </p:spPr>
      </p:pic>
    </p:spTree>
    <p:extLst>
      <p:ext uri="{BB962C8B-B14F-4D97-AF65-F5344CB8AC3E}">
        <p14:creationId xmlns:p14="http://schemas.microsoft.com/office/powerpoint/2010/main" val="267958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wipe(left)">
                                      <p:cBhvr>
                                        <p:cTn id="15" dur="500"/>
                                        <p:tgtEl>
                                          <p:spTgt spid="56"/>
                                        </p:tgtEl>
                                      </p:cBhvr>
                                    </p:animEffect>
                                  </p:childTnLst>
                                </p:cTn>
                              </p:par>
                            </p:childTnLst>
                          </p:cTn>
                        </p:par>
                        <p:par>
                          <p:cTn id="16" fill="hold">
                            <p:stCondLst>
                              <p:cond delay="500"/>
                            </p:stCondLst>
                            <p:childTnLst>
                              <p:par>
                                <p:cTn id="17" presetID="22" presetClass="entr" presetSubtype="2" fill="hold" nodeType="afterEffect">
                                  <p:stCondLst>
                                    <p:cond delay="0"/>
                                  </p:stCondLst>
                                  <p:childTnLst>
                                    <p:set>
                                      <p:cBhvr>
                                        <p:cTn id="18" dur="1" fill="hold">
                                          <p:stCondLst>
                                            <p:cond delay="0"/>
                                          </p:stCondLst>
                                        </p:cTn>
                                        <p:tgtEl>
                                          <p:spTgt spid="79"/>
                                        </p:tgtEl>
                                        <p:attrNameLst>
                                          <p:attrName>style.visibility</p:attrName>
                                        </p:attrNameLst>
                                      </p:cBhvr>
                                      <p:to>
                                        <p:strVal val="visible"/>
                                      </p:to>
                                    </p:set>
                                    <p:animEffect transition="in" filter="wipe(right)">
                                      <p:cBhvr>
                                        <p:cTn id="19" dur="500"/>
                                        <p:tgtEl>
                                          <p:spTgt spid="79"/>
                                        </p:tgtEl>
                                      </p:cBhvr>
                                    </p:animEffect>
                                  </p:childTnLst>
                                </p:cTn>
                              </p:par>
                            </p:childTnLst>
                          </p:cTn>
                        </p:par>
                        <p:par>
                          <p:cTn id="20" fill="hold">
                            <p:stCondLst>
                              <p:cond delay="1000"/>
                            </p:stCondLst>
                            <p:childTnLst>
                              <p:par>
                                <p:cTn id="21" presetID="22" presetClass="entr" presetSubtype="2" fill="hold" grpId="0" nodeType="after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wipe(right)">
                                      <p:cBhvr>
                                        <p:cTn id="23" dur="500"/>
                                        <p:tgtEl>
                                          <p:spTgt spid="42"/>
                                        </p:tgtEl>
                                      </p:cBhvr>
                                    </p:animEffect>
                                  </p:childTnLst>
                                </p:cTn>
                              </p:par>
                            </p:childTnLst>
                          </p:cTn>
                        </p:par>
                        <p:par>
                          <p:cTn id="24" fill="hold">
                            <p:stCondLst>
                              <p:cond delay="1500"/>
                            </p:stCondLst>
                            <p:childTnLst>
                              <p:par>
                                <p:cTn id="25" presetID="22" presetClass="entr" presetSubtype="2" fill="hold" nodeType="afterEffect">
                                  <p:stCondLst>
                                    <p:cond delay="0"/>
                                  </p:stCondLst>
                                  <p:childTnLst>
                                    <p:set>
                                      <p:cBhvr>
                                        <p:cTn id="26" dur="1" fill="hold">
                                          <p:stCondLst>
                                            <p:cond delay="0"/>
                                          </p:stCondLst>
                                        </p:cTn>
                                        <p:tgtEl>
                                          <p:spTgt spid="68"/>
                                        </p:tgtEl>
                                        <p:attrNameLst>
                                          <p:attrName>style.visibility</p:attrName>
                                        </p:attrNameLst>
                                      </p:cBhvr>
                                      <p:to>
                                        <p:strVal val="visible"/>
                                      </p:to>
                                    </p:set>
                                    <p:animEffect transition="in" filter="wipe(right)">
                                      <p:cBhvr>
                                        <p:cTn id="27" dur="500"/>
                                        <p:tgtEl>
                                          <p:spTgt spid="6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wipe(left)">
                                      <p:cBhvr>
                                        <p:cTn id="32" dur="500"/>
                                        <p:tgtEl>
                                          <p:spTgt spid="57"/>
                                        </p:tgtEl>
                                      </p:cBhvr>
                                    </p:animEffect>
                                  </p:childTnLst>
                                </p:cTn>
                              </p:par>
                            </p:childTnLst>
                          </p:cTn>
                        </p:par>
                        <p:par>
                          <p:cTn id="33" fill="hold">
                            <p:stCondLst>
                              <p:cond delay="500"/>
                            </p:stCondLst>
                            <p:childTnLst>
                              <p:par>
                                <p:cTn id="34" presetID="22" presetClass="entr" presetSubtype="2"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right)">
                                      <p:cBhvr>
                                        <p:cTn id="36" dur="500"/>
                                        <p:tgtEl>
                                          <p:spTgt spid="20"/>
                                        </p:tgtEl>
                                      </p:cBhvr>
                                    </p:animEffect>
                                  </p:childTnLst>
                                </p:cTn>
                              </p:par>
                            </p:childTnLst>
                          </p:cTn>
                        </p:par>
                        <p:par>
                          <p:cTn id="37" fill="hold">
                            <p:stCondLst>
                              <p:cond delay="1000"/>
                            </p:stCondLst>
                            <p:childTnLst>
                              <p:par>
                                <p:cTn id="38" presetID="22" presetClass="entr" presetSubtype="2" fill="hold" grpId="0" nodeType="after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wipe(right)">
                                      <p:cBhvr>
                                        <p:cTn id="40" dur="500"/>
                                        <p:tgtEl>
                                          <p:spTgt spid="45"/>
                                        </p:tgtEl>
                                      </p:cBhvr>
                                    </p:animEffect>
                                  </p:childTnLst>
                                </p:cTn>
                              </p:par>
                            </p:childTnLst>
                          </p:cTn>
                        </p:par>
                        <p:par>
                          <p:cTn id="41" fill="hold">
                            <p:stCondLst>
                              <p:cond delay="1500"/>
                            </p:stCondLst>
                            <p:childTnLst>
                              <p:par>
                                <p:cTn id="42" presetID="22" presetClass="entr" presetSubtype="2" fill="hold" nodeType="afterEffect">
                                  <p:stCondLst>
                                    <p:cond delay="0"/>
                                  </p:stCondLst>
                                  <p:childTnLst>
                                    <p:set>
                                      <p:cBhvr>
                                        <p:cTn id="43" dur="1" fill="hold">
                                          <p:stCondLst>
                                            <p:cond delay="0"/>
                                          </p:stCondLst>
                                        </p:cTn>
                                        <p:tgtEl>
                                          <p:spTgt spid="69"/>
                                        </p:tgtEl>
                                        <p:attrNameLst>
                                          <p:attrName>style.visibility</p:attrName>
                                        </p:attrNameLst>
                                      </p:cBhvr>
                                      <p:to>
                                        <p:strVal val="visible"/>
                                      </p:to>
                                    </p:set>
                                    <p:animEffect transition="in" filter="wipe(right)">
                                      <p:cBhvr>
                                        <p:cTn id="44" dur="500"/>
                                        <p:tgtEl>
                                          <p:spTgt spid="6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wipe(left)">
                                      <p:cBhvr>
                                        <p:cTn id="49" dur="500"/>
                                        <p:tgtEl>
                                          <p:spTgt spid="58"/>
                                        </p:tgtEl>
                                      </p:cBhvr>
                                    </p:animEffect>
                                  </p:childTnLst>
                                </p:cTn>
                              </p:par>
                            </p:childTnLst>
                          </p:cTn>
                        </p:par>
                        <p:par>
                          <p:cTn id="50" fill="hold">
                            <p:stCondLst>
                              <p:cond delay="500"/>
                            </p:stCondLst>
                            <p:childTnLst>
                              <p:par>
                                <p:cTn id="51" presetID="22" presetClass="entr" presetSubtype="2" fill="hold"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right)">
                                      <p:cBhvr>
                                        <p:cTn id="53" dur="500"/>
                                        <p:tgtEl>
                                          <p:spTgt spid="24"/>
                                        </p:tgtEl>
                                      </p:cBhvr>
                                    </p:animEffect>
                                  </p:childTnLst>
                                </p:cTn>
                              </p:par>
                            </p:childTnLst>
                          </p:cTn>
                        </p:par>
                        <p:par>
                          <p:cTn id="54" fill="hold">
                            <p:stCondLst>
                              <p:cond delay="1000"/>
                            </p:stCondLst>
                            <p:childTnLst>
                              <p:par>
                                <p:cTn id="55" presetID="22" presetClass="entr" presetSubtype="2" fill="hold" grpId="0" nodeType="after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wipe(right)">
                                      <p:cBhvr>
                                        <p:cTn id="57" dur="500"/>
                                        <p:tgtEl>
                                          <p:spTgt spid="48"/>
                                        </p:tgtEl>
                                      </p:cBhvr>
                                    </p:animEffect>
                                  </p:childTnLst>
                                </p:cTn>
                              </p:par>
                            </p:childTnLst>
                          </p:cTn>
                        </p:par>
                        <p:par>
                          <p:cTn id="58" fill="hold">
                            <p:stCondLst>
                              <p:cond delay="1500"/>
                            </p:stCondLst>
                            <p:childTnLst>
                              <p:par>
                                <p:cTn id="59" presetID="22" presetClass="entr" presetSubtype="2" fill="hold" nodeType="afterEffect">
                                  <p:stCondLst>
                                    <p:cond delay="0"/>
                                  </p:stCondLst>
                                  <p:childTnLst>
                                    <p:set>
                                      <p:cBhvr>
                                        <p:cTn id="60" dur="1" fill="hold">
                                          <p:stCondLst>
                                            <p:cond delay="0"/>
                                          </p:stCondLst>
                                        </p:cTn>
                                        <p:tgtEl>
                                          <p:spTgt spid="72"/>
                                        </p:tgtEl>
                                        <p:attrNameLst>
                                          <p:attrName>style.visibility</p:attrName>
                                        </p:attrNameLst>
                                      </p:cBhvr>
                                      <p:to>
                                        <p:strVal val="visible"/>
                                      </p:to>
                                    </p:set>
                                    <p:animEffect transition="in" filter="wipe(right)">
                                      <p:cBhvr>
                                        <p:cTn id="61" dur="500"/>
                                        <p:tgtEl>
                                          <p:spTgt spid="72"/>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60"/>
                                        </p:tgtEl>
                                        <p:attrNameLst>
                                          <p:attrName>style.visibility</p:attrName>
                                        </p:attrNameLst>
                                      </p:cBhvr>
                                      <p:to>
                                        <p:strVal val="visible"/>
                                      </p:to>
                                    </p:set>
                                    <p:animEffect transition="in" filter="wipe(left)">
                                      <p:cBhvr>
                                        <p:cTn id="66" dur="500"/>
                                        <p:tgtEl>
                                          <p:spTgt spid="60"/>
                                        </p:tgtEl>
                                      </p:cBhvr>
                                    </p:animEffect>
                                  </p:childTnLst>
                                </p:cTn>
                              </p:par>
                            </p:childTnLst>
                          </p:cTn>
                        </p:par>
                        <p:par>
                          <p:cTn id="67" fill="hold">
                            <p:stCondLst>
                              <p:cond delay="500"/>
                            </p:stCondLst>
                            <p:childTnLst>
                              <p:par>
                                <p:cTn id="68" presetID="22" presetClass="entr" presetSubtype="2" fill="hold" nodeType="afterEffect">
                                  <p:stCondLst>
                                    <p:cond delay="0"/>
                                  </p:stCondLst>
                                  <p:childTnLst>
                                    <p:set>
                                      <p:cBhvr>
                                        <p:cTn id="69" dur="1" fill="hold">
                                          <p:stCondLst>
                                            <p:cond delay="0"/>
                                          </p:stCondLst>
                                        </p:cTn>
                                        <p:tgtEl>
                                          <p:spTgt spid="78"/>
                                        </p:tgtEl>
                                        <p:attrNameLst>
                                          <p:attrName>style.visibility</p:attrName>
                                        </p:attrNameLst>
                                      </p:cBhvr>
                                      <p:to>
                                        <p:strVal val="visible"/>
                                      </p:to>
                                    </p:set>
                                    <p:animEffect transition="in" filter="wipe(right)">
                                      <p:cBhvr>
                                        <p:cTn id="70" dur="500"/>
                                        <p:tgtEl>
                                          <p:spTgt spid="78"/>
                                        </p:tgtEl>
                                      </p:cBhvr>
                                    </p:animEffect>
                                  </p:childTnLst>
                                </p:cTn>
                              </p:par>
                            </p:childTnLst>
                          </p:cTn>
                        </p:par>
                        <p:par>
                          <p:cTn id="71" fill="hold">
                            <p:stCondLst>
                              <p:cond delay="1000"/>
                            </p:stCondLst>
                            <p:childTnLst>
                              <p:par>
                                <p:cTn id="72" presetID="22" presetClass="entr" presetSubtype="2" fill="hold" grpId="0" nodeType="afterEffect">
                                  <p:stCondLst>
                                    <p:cond delay="0"/>
                                  </p:stCondLst>
                                  <p:childTnLst>
                                    <p:set>
                                      <p:cBhvr>
                                        <p:cTn id="73" dur="1" fill="hold">
                                          <p:stCondLst>
                                            <p:cond delay="0"/>
                                          </p:stCondLst>
                                        </p:cTn>
                                        <p:tgtEl>
                                          <p:spTgt spid="54"/>
                                        </p:tgtEl>
                                        <p:attrNameLst>
                                          <p:attrName>style.visibility</p:attrName>
                                        </p:attrNameLst>
                                      </p:cBhvr>
                                      <p:to>
                                        <p:strVal val="visible"/>
                                      </p:to>
                                    </p:set>
                                    <p:animEffect transition="in" filter="wipe(right)">
                                      <p:cBhvr>
                                        <p:cTn id="74" dur="500"/>
                                        <p:tgtEl>
                                          <p:spTgt spid="54"/>
                                        </p:tgtEl>
                                      </p:cBhvr>
                                    </p:animEffect>
                                  </p:childTnLst>
                                </p:cTn>
                              </p:par>
                            </p:childTnLst>
                          </p:cTn>
                        </p:par>
                        <p:par>
                          <p:cTn id="75" fill="hold">
                            <p:stCondLst>
                              <p:cond delay="1500"/>
                            </p:stCondLst>
                            <p:childTnLst>
                              <p:par>
                                <p:cTn id="76" presetID="22" presetClass="entr" presetSubtype="2" fill="hold" nodeType="afterEffect">
                                  <p:stCondLst>
                                    <p:cond delay="0"/>
                                  </p:stCondLst>
                                  <p:childTnLst>
                                    <p:set>
                                      <p:cBhvr>
                                        <p:cTn id="77" dur="1" fill="hold">
                                          <p:stCondLst>
                                            <p:cond delay="0"/>
                                          </p:stCondLst>
                                        </p:cTn>
                                        <p:tgtEl>
                                          <p:spTgt spid="71"/>
                                        </p:tgtEl>
                                        <p:attrNameLst>
                                          <p:attrName>style.visibility</p:attrName>
                                        </p:attrNameLst>
                                      </p:cBhvr>
                                      <p:to>
                                        <p:strVal val="visible"/>
                                      </p:to>
                                    </p:set>
                                    <p:animEffect transition="in" filter="wipe(right)">
                                      <p:cBhvr>
                                        <p:cTn id="78" dur="500"/>
                                        <p:tgtEl>
                                          <p:spTgt spid="71"/>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wipe(left)">
                                      <p:cBhvr>
                                        <p:cTn id="83" dur="500"/>
                                        <p:tgtEl>
                                          <p:spTgt spid="59"/>
                                        </p:tgtEl>
                                      </p:cBhvr>
                                    </p:animEffect>
                                  </p:childTnLst>
                                </p:cTn>
                              </p:par>
                            </p:childTnLst>
                          </p:cTn>
                        </p:par>
                        <p:par>
                          <p:cTn id="84" fill="hold">
                            <p:stCondLst>
                              <p:cond delay="500"/>
                            </p:stCondLst>
                            <p:childTnLst>
                              <p:par>
                                <p:cTn id="85" presetID="22" presetClass="entr" presetSubtype="2" fill="hold" nodeType="afterEffect">
                                  <p:stCondLst>
                                    <p:cond delay="0"/>
                                  </p:stCondLst>
                                  <p:childTnLst>
                                    <p:set>
                                      <p:cBhvr>
                                        <p:cTn id="86" dur="1" fill="hold">
                                          <p:stCondLst>
                                            <p:cond delay="0"/>
                                          </p:stCondLst>
                                        </p:cTn>
                                        <p:tgtEl>
                                          <p:spTgt spid="77"/>
                                        </p:tgtEl>
                                        <p:attrNameLst>
                                          <p:attrName>style.visibility</p:attrName>
                                        </p:attrNameLst>
                                      </p:cBhvr>
                                      <p:to>
                                        <p:strVal val="visible"/>
                                      </p:to>
                                    </p:set>
                                    <p:animEffect transition="in" filter="wipe(right)">
                                      <p:cBhvr>
                                        <p:cTn id="87" dur="500"/>
                                        <p:tgtEl>
                                          <p:spTgt spid="77"/>
                                        </p:tgtEl>
                                      </p:cBhvr>
                                    </p:animEffect>
                                  </p:childTnLst>
                                </p:cTn>
                              </p:par>
                            </p:childTnLst>
                          </p:cTn>
                        </p:par>
                        <p:par>
                          <p:cTn id="88" fill="hold">
                            <p:stCondLst>
                              <p:cond delay="1000"/>
                            </p:stCondLst>
                            <p:childTnLst>
                              <p:par>
                                <p:cTn id="89" presetID="22" presetClass="entr" presetSubtype="2" fill="hold" grpId="0" nodeType="afterEffect">
                                  <p:stCondLst>
                                    <p:cond delay="0"/>
                                  </p:stCondLst>
                                  <p:childTnLst>
                                    <p:set>
                                      <p:cBhvr>
                                        <p:cTn id="90" dur="1" fill="hold">
                                          <p:stCondLst>
                                            <p:cond delay="0"/>
                                          </p:stCondLst>
                                        </p:cTn>
                                        <p:tgtEl>
                                          <p:spTgt spid="51"/>
                                        </p:tgtEl>
                                        <p:attrNameLst>
                                          <p:attrName>style.visibility</p:attrName>
                                        </p:attrNameLst>
                                      </p:cBhvr>
                                      <p:to>
                                        <p:strVal val="visible"/>
                                      </p:to>
                                    </p:set>
                                    <p:animEffect transition="in" filter="wipe(right)">
                                      <p:cBhvr>
                                        <p:cTn id="91" dur="500"/>
                                        <p:tgtEl>
                                          <p:spTgt spid="51"/>
                                        </p:tgtEl>
                                      </p:cBhvr>
                                    </p:animEffect>
                                  </p:childTnLst>
                                </p:cTn>
                              </p:par>
                            </p:childTnLst>
                          </p:cTn>
                        </p:par>
                        <p:par>
                          <p:cTn id="92" fill="hold">
                            <p:stCondLst>
                              <p:cond delay="1500"/>
                            </p:stCondLst>
                            <p:childTnLst>
                              <p:par>
                                <p:cTn id="93" presetID="22" presetClass="entr" presetSubtype="2" fill="hold" nodeType="afterEffect">
                                  <p:stCondLst>
                                    <p:cond delay="0"/>
                                  </p:stCondLst>
                                  <p:childTnLst>
                                    <p:set>
                                      <p:cBhvr>
                                        <p:cTn id="94" dur="1" fill="hold">
                                          <p:stCondLst>
                                            <p:cond delay="0"/>
                                          </p:stCondLst>
                                        </p:cTn>
                                        <p:tgtEl>
                                          <p:spTgt spid="70"/>
                                        </p:tgtEl>
                                        <p:attrNameLst>
                                          <p:attrName>style.visibility</p:attrName>
                                        </p:attrNameLst>
                                      </p:cBhvr>
                                      <p:to>
                                        <p:strVal val="visible"/>
                                      </p:to>
                                    </p:set>
                                    <p:animEffect transition="in" filter="wipe(right)">
                                      <p:cBhvr>
                                        <p:cTn id="95"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9" grpId="0" animBg="1"/>
      <p:bldP spid="58" grpId="0" animBg="1"/>
      <p:bldP spid="60" grpId="0" animBg="1"/>
      <p:bldP spid="14" grpId="0" animBg="1"/>
      <p:bldP spid="15" grpId="0" animBg="1"/>
      <p:bldP spid="42" grpId="0"/>
      <p:bldP spid="45" grpId="0"/>
      <p:bldP spid="48" grpId="0"/>
      <p:bldP spid="51" grpId="0"/>
      <p:bldP spid="54" grpId="0"/>
      <p:bldP spid="6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استمارة المشروع </a:t>
            </a:r>
          </a:p>
        </p:txBody>
      </p:sp>
      <p:pic>
        <p:nvPicPr>
          <p:cNvPr id="4" name="صورة 3"/>
          <p:cNvPicPr>
            <a:picLocks noChangeAspect="1"/>
          </p:cNvPicPr>
          <p:nvPr/>
        </p:nvPicPr>
        <p:blipFill rotWithShape="1">
          <a:blip r:embed="rId3">
            <a:extLst>
              <a:ext uri="{28A0092B-C50C-407E-A947-70E740481C1C}">
                <a14:useLocalDpi xmlns:a14="http://schemas.microsoft.com/office/drawing/2010/main" val="0"/>
              </a:ext>
            </a:extLst>
          </a:blip>
          <a:srcRect l="9277" t="71265" b="20230"/>
          <a:stretch/>
        </p:blipFill>
        <p:spPr>
          <a:xfrm>
            <a:off x="1623848" y="2790498"/>
            <a:ext cx="10146600" cy="993226"/>
          </a:xfrm>
          <a:prstGeom prst="rect">
            <a:avLst/>
          </a:prstGeom>
        </p:spPr>
      </p:pic>
      <p:sp>
        <p:nvSpPr>
          <p:cNvPr id="12" name="مربع نص 11"/>
          <p:cNvSpPr txBox="1"/>
          <p:nvPr/>
        </p:nvSpPr>
        <p:spPr>
          <a:xfrm>
            <a:off x="1818283" y="2921889"/>
            <a:ext cx="5922586" cy="830997"/>
          </a:xfrm>
          <a:prstGeom prst="rect">
            <a:avLst/>
          </a:prstGeom>
          <a:noFill/>
        </p:spPr>
        <p:txBody>
          <a:bodyPr wrap="square" rtlCol="1">
            <a:spAutoFit/>
          </a:bodyPr>
          <a:lstStyle/>
          <a:p>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اخراج العمل بشكل لائق بوضع برواز خشبي يناسب العمل </a:t>
            </a:r>
          </a:p>
          <a:p>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ثم عرضه في معرض المدرسة أو فنائها أو في مكتب القائد</a:t>
            </a:r>
          </a:p>
        </p:txBody>
      </p:sp>
    </p:spTree>
    <p:extLst>
      <p:ext uri="{BB962C8B-B14F-4D97-AF65-F5344CB8AC3E}">
        <p14:creationId xmlns:p14="http://schemas.microsoft.com/office/powerpoint/2010/main" val="381430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استمارة المشروع </a:t>
            </a:r>
          </a:p>
        </p:txBody>
      </p:sp>
      <p:grpSp>
        <p:nvGrpSpPr>
          <p:cNvPr id="18" name="مجموعة 17"/>
          <p:cNvGrpSpPr/>
          <p:nvPr/>
        </p:nvGrpSpPr>
        <p:grpSpPr>
          <a:xfrm>
            <a:off x="1592317" y="3011215"/>
            <a:ext cx="10231945" cy="1508237"/>
            <a:chOff x="1592317" y="3011215"/>
            <a:chExt cx="10231945" cy="1508237"/>
          </a:xfrm>
        </p:grpSpPr>
        <p:grpSp>
          <p:nvGrpSpPr>
            <p:cNvPr id="17" name="مجموعة 16"/>
            <p:cNvGrpSpPr/>
            <p:nvPr/>
          </p:nvGrpSpPr>
          <p:grpSpPr>
            <a:xfrm>
              <a:off x="1592317" y="3011215"/>
              <a:ext cx="10231945" cy="1508237"/>
              <a:chOff x="1592317" y="3011215"/>
              <a:chExt cx="10231945" cy="1508237"/>
            </a:xfrm>
          </p:grpSpPr>
          <p:pic>
            <p:nvPicPr>
              <p:cNvPr id="4" name="صورة 3"/>
              <p:cNvPicPr>
                <a:picLocks noChangeAspect="1"/>
              </p:cNvPicPr>
              <p:nvPr/>
            </p:nvPicPr>
            <p:blipFill rotWithShape="1">
              <a:blip r:embed="rId3">
                <a:extLst>
                  <a:ext uri="{28A0092B-C50C-407E-A947-70E740481C1C}">
                    <a14:useLocalDpi xmlns:a14="http://schemas.microsoft.com/office/drawing/2010/main" val="0"/>
                  </a:ext>
                </a:extLst>
              </a:blip>
              <a:srcRect l="9998" t="79770" b="14253"/>
              <a:stretch/>
            </p:blipFill>
            <p:spPr>
              <a:xfrm>
                <a:off x="1592317" y="3011215"/>
                <a:ext cx="10231945" cy="709448"/>
              </a:xfrm>
              <a:prstGeom prst="rect">
                <a:avLst/>
              </a:prstGeom>
            </p:spPr>
          </p:pic>
          <p:sp>
            <p:nvSpPr>
              <p:cNvPr id="15" name="مستطيل 14"/>
              <p:cNvSpPr/>
              <p:nvPr/>
            </p:nvSpPr>
            <p:spPr>
              <a:xfrm>
                <a:off x="1608084" y="3683879"/>
                <a:ext cx="9995338" cy="835573"/>
              </a:xfrm>
              <a:prstGeom prst="rect">
                <a:avLst/>
              </a:prstGeom>
              <a:solidFill>
                <a:srgbClr val="D4EEF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3" name="مجموعة 2"/>
            <p:cNvGrpSpPr/>
            <p:nvPr/>
          </p:nvGrpSpPr>
          <p:grpSpPr>
            <a:xfrm>
              <a:off x="1907628" y="3258210"/>
              <a:ext cx="9301655" cy="1108842"/>
              <a:chOff x="1907628" y="3258210"/>
              <a:chExt cx="9301655" cy="1108842"/>
            </a:xfrm>
          </p:grpSpPr>
          <p:sp>
            <p:nvSpPr>
              <p:cNvPr id="2" name="مستطيل 1"/>
              <p:cNvSpPr/>
              <p:nvPr/>
            </p:nvSpPr>
            <p:spPr>
              <a:xfrm>
                <a:off x="1907628" y="3531479"/>
                <a:ext cx="9301655" cy="835573"/>
              </a:xfrm>
              <a:prstGeom prst="rect">
                <a:avLst/>
              </a:prstGeom>
              <a:solidFill>
                <a:srgbClr val="F3F9E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3" name="مستطيل 12"/>
              <p:cNvSpPr/>
              <p:nvPr/>
            </p:nvSpPr>
            <p:spPr>
              <a:xfrm>
                <a:off x="2107326" y="3258210"/>
                <a:ext cx="3962400" cy="835573"/>
              </a:xfrm>
              <a:prstGeom prst="rect">
                <a:avLst/>
              </a:prstGeom>
              <a:solidFill>
                <a:srgbClr val="F3F9E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sp>
        <p:nvSpPr>
          <p:cNvPr id="12" name="مربع نص 11"/>
          <p:cNvSpPr txBox="1"/>
          <p:nvPr/>
        </p:nvSpPr>
        <p:spPr>
          <a:xfrm>
            <a:off x="1856032" y="3526706"/>
            <a:ext cx="9065172" cy="830997"/>
          </a:xfrm>
          <a:prstGeom prst="rect">
            <a:avLst/>
          </a:prstGeom>
          <a:noFill/>
        </p:spPr>
        <p:txBody>
          <a:bodyPr wrap="square" rtlCol="1">
            <a:spAutoFit/>
          </a:bodyPr>
          <a:lstStyle/>
          <a:p>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تكمن قيمة المشروع الجمالية في الصور المختارة وطريقة قصها ولصقها داخل حدود الوطن</a:t>
            </a:r>
          </a:p>
          <a:p>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ويمكن الانتفاع بها في تزيين مكتب القائد أو فناء المدرسة أو المنزل</a:t>
            </a:r>
          </a:p>
        </p:txBody>
      </p:sp>
    </p:spTree>
    <p:extLst>
      <p:ext uri="{BB962C8B-B14F-4D97-AF65-F5344CB8AC3E}">
        <p14:creationId xmlns:p14="http://schemas.microsoft.com/office/powerpoint/2010/main" val="62852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ppt_x"/>
                                          </p:val>
                                        </p:tav>
                                        <p:tav tm="100000">
                                          <p:val>
                                            <p:strVal val="#ppt_x"/>
                                          </p:val>
                                        </p:tav>
                                      </p:tavLst>
                                    </p:anim>
                                    <p:anim calcmode="lin" valueType="num">
                                      <p:cBhvr additive="base">
                                        <p:cTn id="15"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استمارة المشروع </a:t>
            </a:r>
          </a:p>
        </p:txBody>
      </p:sp>
      <p:grpSp>
        <p:nvGrpSpPr>
          <p:cNvPr id="3" name="مجموعة 2"/>
          <p:cNvGrpSpPr/>
          <p:nvPr/>
        </p:nvGrpSpPr>
        <p:grpSpPr>
          <a:xfrm>
            <a:off x="1651378" y="2893325"/>
            <a:ext cx="9814983" cy="1637731"/>
            <a:chOff x="1746912" y="3466531"/>
            <a:chExt cx="9814983" cy="1637731"/>
          </a:xfrm>
        </p:grpSpPr>
        <p:pic>
          <p:nvPicPr>
            <p:cNvPr id="4" name="صورة 3"/>
            <p:cNvPicPr>
              <a:picLocks noChangeAspect="1"/>
            </p:cNvPicPr>
            <p:nvPr/>
          </p:nvPicPr>
          <p:blipFill rotWithShape="1">
            <a:blip r:embed="rId3">
              <a:extLst>
                <a:ext uri="{28A0092B-C50C-407E-A947-70E740481C1C}">
                  <a14:useLocalDpi xmlns:a14="http://schemas.microsoft.com/office/drawing/2010/main" val="0"/>
                </a:ext>
              </a:extLst>
            </a:blip>
            <a:srcRect l="10344" t="82985" b="2686"/>
            <a:stretch/>
          </p:blipFill>
          <p:spPr>
            <a:xfrm>
              <a:off x="1746912" y="3466531"/>
              <a:ext cx="9814983" cy="1637731"/>
            </a:xfrm>
            <a:prstGeom prst="rect">
              <a:avLst/>
            </a:prstGeom>
          </p:spPr>
        </p:pic>
        <p:sp>
          <p:nvSpPr>
            <p:cNvPr id="2" name="مستطيل ذو زوايا قطرية مستديرة 1"/>
            <p:cNvSpPr/>
            <p:nvPr/>
          </p:nvSpPr>
          <p:spPr>
            <a:xfrm>
              <a:off x="7028597" y="3466531"/>
              <a:ext cx="3875964" cy="191069"/>
            </a:xfrm>
            <a:prstGeom prst="round2DiagRect">
              <a:avLst/>
            </a:prstGeom>
            <a:solidFill>
              <a:srgbClr val="F3F9E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12" name="مربع نص 11"/>
          <p:cNvSpPr txBox="1"/>
          <p:nvPr/>
        </p:nvSpPr>
        <p:spPr>
          <a:xfrm>
            <a:off x="4271749" y="2925889"/>
            <a:ext cx="3482366" cy="461665"/>
          </a:xfrm>
          <a:prstGeom prst="rect">
            <a:avLst/>
          </a:prstGeom>
          <a:noFill/>
        </p:spPr>
        <p:txBody>
          <a:bodyPr wrap="square" rtlCol="1">
            <a:spAutoFit/>
          </a:bodyPr>
          <a:lstStyle/>
          <a:p>
            <a:r>
              <a:rPr lang="ar-SA" sz="2400" dirty="0">
                <a:ln w="0"/>
                <a:solidFill>
                  <a:srgbClr val="FF0000"/>
                </a:solidFill>
                <a:effectLst>
                  <a:outerShdw blurRad="38100" dist="25400" dir="5400000" algn="ctr" rotWithShape="0">
                    <a:srgbClr val="6E747A">
                      <a:alpha val="43000"/>
                    </a:srgbClr>
                  </a:outerShdw>
                </a:effectLst>
                <a:latin typeface="(AH) Manal Bold" pitchFamily="2" charset="-78"/>
                <a:cs typeface="(AH) Manal Bold" pitchFamily="2" charset="-78"/>
              </a:rPr>
              <a:t>تعبأ من قبل المعلم</a:t>
            </a:r>
          </a:p>
        </p:txBody>
      </p:sp>
    </p:spTree>
    <p:extLst>
      <p:ext uri="{BB962C8B-B14F-4D97-AF65-F5344CB8AC3E}">
        <p14:creationId xmlns:p14="http://schemas.microsoft.com/office/powerpoint/2010/main" val="303542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ou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مربع نص 1"/>
          <p:cNvSpPr txBox="1"/>
          <p:nvPr/>
        </p:nvSpPr>
        <p:spPr>
          <a:xfrm>
            <a:off x="2688608" y="3057098"/>
            <a:ext cx="7697337" cy="1107996"/>
          </a:xfrm>
          <a:prstGeom prst="rect">
            <a:avLst/>
          </a:prstGeom>
          <a:noFill/>
        </p:spPr>
        <p:txBody>
          <a:bodyPr wrap="square" rtlCol="1">
            <a:spAutoFit/>
          </a:bodyPr>
          <a:lstStyle/>
          <a:p>
            <a:pPr algn="ctr"/>
            <a:r>
              <a:rPr lang="ar-SA" sz="6600" dirty="0">
                <a:ln w="0"/>
                <a:solidFill>
                  <a:srgbClr val="FF0000"/>
                </a:solidFill>
                <a:effectLst>
                  <a:outerShdw blurRad="38100" dist="19050" dir="2700000" algn="tl" rotWithShape="0">
                    <a:schemeClr val="dk1">
                      <a:alpha val="40000"/>
                    </a:schemeClr>
                  </a:outerShdw>
                </a:effectLst>
                <a:latin typeface="(AH) Manal Bold" pitchFamily="2" charset="-78"/>
                <a:cs typeface="(AH) Manal Bold" pitchFamily="2" charset="-78"/>
              </a:rPr>
              <a:t>ختاما ً أتمنى لكم التوفيق</a:t>
            </a:r>
          </a:p>
        </p:txBody>
      </p:sp>
    </p:spTree>
    <p:extLst>
      <p:ext uri="{BB962C8B-B14F-4D97-AF65-F5344CB8AC3E}">
        <p14:creationId xmlns:p14="http://schemas.microsoft.com/office/powerpoint/2010/main" val="32540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1785203" y="2322584"/>
            <a:ext cx="8300115" cy="35734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a:solidFill>
                  <a:srgbClr val="747474"/>
                </a:solidFill>
                <a:latin typeface="(AH) Manal High" pitchFamily="2" charset="-78"/>
                <a:cs typeface="(AH) Manal High" pitchFamily="2" charset="-78"/>
              </a:rPr>
              <a:t>هو مشروع فني ينفذه الطلاب في نهاية الفصل الدراسي الأول ، على أن يُنفذ باستراتيجية تدريس مناسبة لإكساب الطلاب مهارات الإبداع مثل الطلاقة، والمرونة، والأصالة، والتفاصيل، ويرفع مستوى الخيال، والحس الجمالي، وحل المشكلات. ويستخدم للوصول إلى الأفكار، والرؤى الجديدة، التي تؤدي إلى الدمج والتأليف بين الأفكار والمعلومات والأدوات والخامات للإنتاج الفني الإبداعي.</a:t>
            </a:r>
          </a:p>
        </p:txBody>
      </p:sp>
      <p:sp>
        <p:nvSpPr>
          <p:cNvPr id="6" name="مستطيل مستدير الزوايا 5"/>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ما هو المشروع الفصلي ؟</a:t>
            </a:r>
          </a:p>
        </p:txBody>
      </p:sp>
    </p:spTree>
    <p:extLst>
      <p:ext uri="{BB962C8B-B14F-4D97-AF65-F5344CB8AC3E}">
        <p14:creationId xmlns:p14="http://schemas.microsoft.com/office/powerpoint/2010/main" val="363142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6" name="مجموعة 15"/>
          <p:cNvGrpSpPr/>
          <p:nvPr/>
        </p:nvGrpSpPr>
        <p:grpSpPr>
          <a:xfrm>
            <a:off x="1755204" y="1314519"/>
            <a:ext cx="9086850" cy="1469623"/>
            <a:chOff x="447104" y="1314519"/>
            <a:chExt cx="9086850" cy="1469623"/>
          </a:xfrm>
        </p:grpSpPr>
        <p:pic>
          <p:nvPicPr>
            <p:cNvPr id="3" name="صورة 2"/>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447104" y="1314519"/>
              <a:ext cx="9086850" cy="1469623"/>
            </a:xfrm>
            <a:prstGeom prst="rect">
              <a:avLst/>
            </a:prstGeom>
          </p:spPr>
        </p:pic>
        <p:sp>
          <p:nvSpPr>
            <p:cNvPr id="4" name="مربع نص 3"/>
            <p:cNvSpPr txBox="1"/>
            <p:nvPr/>
          </p:nvSpPr>
          <p:spPr>
            <a:xfrm>
              <a:off x="2770495" y="1856096"/>
              <a:ext cx="4121624" cy="369332"/>
            </a:xfrm>
            <a:prstGeom prst="rect">
              <a:avLst/>
            </a:prstGeom>
            <a:noFill/>
          </p:spPr>
          <p:txBody>
            <a:bodyPr wrap="square" rtlCol="1">
              <a:spAutoFit/>
            </a:bodyPr>
            <a:lstStyle/>
            <a:p>
              <a:r>
                <a:rPr lang="ar-SA" dirty="0">
                  <a:solidFill>
                    <a:srgbClr val="CC0000"/>
                  </a:solidFill>
                  <a:latin typeface="(AH) Manal High" pitchFamily="2" charset="-78"/>
                  <a:cs typeface="(AH) Manal High" pitchFamily="2" charset="-78"/>
                </a:rPr>
                <a:t>تنمية مهارات التفكير الإبداعي لدى الطالب</a:t>
              </a:r>
            </a:p>
          </p:txBody>
        </p:sp>
        <p:sp>
          <p:nvSpPr>
            <p:cNvPr id="12" name="مربع نص 11"/>
            <p:cNvSpPr txBox="1"/>
            <p:nvPr/>
          </p:nvSpPr>
          <p:spPr>
            <a:xfrm>
              <a:off x="8434318" y="1856095"/>
              <a:ext cx="232011" cy="382137"/>
            </a:xfrm>
            <a:prstGeom prst="rect">
              <a:avLst/>
            </a:prstGeom>
            <a:noFill/>
          </p:spPr>
          <p:txBody>
            <a:bodyPr wrap="square" rtlCol="1">
              <a:spAutoFit/>
            </a:bodyPr>
            <a:lstStyle/>
            <a:p>
              <a:r>
                <a:rPr lang="ar-SA" b="1" dirty="0">
                  <a:solidFill>
                    <a:srgbClr val="CC0000"/>
                  </a:solidFill>
                </a:rPr>
                <a:t>1</a:t>
              </a:r>
            </a:p>
          </p:txBody>
        </p:sp>
      </p:grpSp>
      <p:grpSp>
        <p:nvGrpSpPr>
          <p:cNvPr id="17" name="مجموعة 16"/>
          <p:cNvGrpSpPr/>
          <p:nvPr/>
        </p:nvGrpSpPr>
        <p:grpSpPr>
          <a:xfrm>
            <a:off x="1757476" y="2667923"/>
            <a:ext cx="9086850" cy="1469623"/>
            <a:chOff x="449376" y="2667923"/>
            <a:chExt cx="9086850" cy="1469623"/>
          </a:xfrm>
        </p:grpSpPr>
        <p:pic>
          <p:nvPicPr>
            <p:cNvPr id="6" name="صورة 5"/>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449376" y="2667923"/>
              <a:ext cx="9086850" cy="1469623"/>
            </a:xfrm>
            <a:prstGeom prst="rect">
              <a:avLst/>
            </a:prstGeom>
          </p:spPr>
        </p:pic>
        <p:sp>
          <p:nvSpPr>
            <p:cNvPr id="9" name="مربع نص 8"/>
            <p:cNvSpPr txBox="1"/>
            <p:nvPr/>
          </p:nvSpPr>
          <p:spPr>
            <a:xfrm>
              <a:off x="955343" y="3073019"/>
              <a:ext cx="5898107" cy="646331"/>
            </a:xfrm>
            <a:prstGeom prst="rect">
              <a:avLst/>
            </a:prstGeom>
            <a:noFill/>
          </p:spPr>
          <p:txBody>
            <a:bodyPr wrap="square" rtlCol="1">
              <a:spAutoFit/>
            </a:bodyPr>
            <a:lstStyle/>
            <a:p>
              <a:r>
                <a:rPr lang="ar-SA" dirty="0">
                  <a:solidFill>
                    <a:srgbClr val="CC0000"/>
                  </a:solidFill>
                  <a:latin typeface="(AH) Manal High" pitchFamily="2" charset="-78"/>
                  <a:cs typeface="(AH) Manal High" pitchFamily="2" charset="-78"/>
                </a:rPr>
                <a:t>منح الطالب القدرة على اختيار وتوظيف الخامات والأدوات المستخدمة لتنفيذ العمل الفني</a:t>
              </a:r>
              <a:endParaRPr lang="ar-SA" dirty="0">
                <a:solidFill>
                  <a:srgbClr val="CC0000"/>
                </a:solidFill>
              </a:endParaRPr>
            </a:p>
          </p:txBody>
        </p:sp>
        <p:sp>
          <p:nvSpPr>
            <p:cNvPr id="13" name="مربع نص 12"/>
            <p:cNvSpPr txBox="1"/>
            <p:nvPr/>
          </p:nvSpPr>
          <p:spPr>
            <a:xfrm>
              <a:off x="8436593" y="3223144"/>
              <a:ext cx="232011" cy="382137"/>
            </a:xfrm>
            <a:prstGeom prst="rect">
              <a:avLst/>
            </a:prstGeom>
            <a:noFill/>
          </p:spPr>
          <p:txBody>
            <a:bodyPr wrap="square" rtlCol="1">
              <a:spAutoFit/>
            </a:bodyPr>
            <a:lstStyle/>
            <a:p>
              <a:r>
                <a:rPr lang="ar-SA" b="1" dirty="0">
                  <a:solidFill>
                    <a:srgbClr val="CC0000"/>
                  </a:solidFill>
                </a:rPr>
                <a:t>2</a:t>
              </a:r>
            </a:p>
          </p:txBody>
        </p:sp>
      </p:grpSp>
      <p:grpSp>
        <p:nvGrpSpPr>
          <p:cNvPr id="18" name="مجموعة 17"/>
          <p:cNvGrpSpPr/>
          <p:nvPr/>
        </p:nvGrpSpPr>
        <p:grpSpPr>
          <a:xfrm>
            <a:off x="1757478" y="4005400"/>
            <a:ext cx="9086850" cy="1469623"/>
            <a:chOff x="449378" y="4005400"/>
            <a:chExt cx="9086850" cy="1469623"/>
          </a:xfrm>
        </p:grpSpPr>
        <p:pic>
          <p:nvPicPr>
            <p:cNvPr id="7" name="صورة 6"/>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449378" y="4005400"/>
              <a:ext cx="9086850" cy="1469623"/>
            </a:xfrm>
            <a:prstGeom prst="rect">
              <a:avLst/>
            </a:prstGeom>
          </p:spPr>
        </p:pic>
        <p:sp>
          <p:nvSpPr>
            <p:cNvPr id="10" name="مربع نص 9"/>
            <p:cNvSpPr txBox="1"/>
            <p:nvPr/>
          </p:nvSpPr>
          <p:spPr>
            <a:xfrm>
              <a:off x="2374710" y="4546984"/>
              <a:ext cx="4519682" cy="369332"/>
            </a:xfrm>
            <a:prstGeom prst="rect">
              <a:avLst/>
            </a:prstGeom>
            <a:noFill/>
          </p:spPr>
          <p:txBody>
            <a:bodyPr wrap="square" rtlCol="1">
              <a:spAutoFit/>
            </a:bodyPr>
            <a:lstStyle/>
            <a:p>
              <a:r>
                <a:rPr lang="ar-SA" dirty="0">
                  <a:solidFill>
                    <a:srgbClr val="CC0000"/>
                  </a:solidFill>
                  <a:latin typeface="(AH) Manal High" pitchFamily="2" charset="-78"/>
                  <a:cs typeface="(AH) Manal High" pitchFamily="2" charset="-78"/>
                </a:rPr>
                <a:t>تشجيع الطالب على التفكير بطريقة غير مألوفة</a:t>
              </a:r>
            </a:p>
          </p:txBody>
        </p:sp>
        <p:sp>
          <p:nvSpPr>
            <p:cNvPr id="14" name="مربع نص 13"/>
            <p:cNvSpPr txBox="1"/>
            <p:nvPr/>
          </p:nvSpPr>
          <p:spPr>
            <a:xfrm>
              <a:off x="8450240" y="4533331"/>
              <a:ext cx="232011" cy="382137"/>
            </a:xfrm>
            <a:prstGeom prst="rect">
              <a:avLst/>
            </a:prstGeom>
            <a:noFill/>
          </p:spPr>
          <p:txBody>
            <a:bodyPr wrap="square" rtlCol="1">
              <a:spAutoFit/>
            </a:bodyPr>
            <a:lstStyle/>
            <a:p>
              <a:r>
                <a:rPr lang="ar-SA" b="1" dirty="0">
                  <a:solidFill>
                    <a:srgbClr val="CC0000"/>
                  </a:solidFill>
                </a:rPr>
                <a:t>3</a:t>
              </a:r>
            </a:p>
          </p:txBody>
        </p:sp>
      </p:grpSp>
      <p:grpSp>
        <p:nvGrpSpPr>
          <p:cNvPr id="19" name="مجموعة 18"/>
          <p:cNvGrpSpPr/>
          <p:nvPr/>
        </p:nvGrpSpPr>
        <p:grpSpPr>
          <a:xfrm>
            <a:off x="1759750" y="5386100"/>
            <a:ext cx="9086850" cy="1469623"/>
            <a:chOff x="451650" y="5386100"/>
            <a:chExt cx="9086850" cy="1469623"/>
          </a:xfrm>
        </p:grpSpPr>
        <p:pic>
          <p:nvPicPr>
            <p:cNvPr id="8" name="صورة 7"/>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451650" y="5386100"/>
              <a:ext cx="9086850" cy="1469623"/>
            </a:xfrm>
            <a:prstGeom prst="rect">
              <a:avLst/>
            </a:prstGeom>
          </p:spPr>
        </p:pic>
        <p:sp>
          <p:nvSpPr>
            <p:cNvPr id="11" name="مربع نص 10"/>
            <p:cNvSpPr txBox="1"/>
            <p:nvPr/>
          </p:nvSpPr>
          <p:spPr>
            <a:xfrm>
              <a:off x="1091823" y="5791203"/>
              <a:ext cx="6146039" cy="646331"/>
            </a:xfrm>
            <a:prstGeom prst="rect">
              <a:avLst/>
            </a:prstGeom>
            <a:noFill/>
          </p:spPr>
          <p:txBody>
            <a:bodyPr wrap="square" rtlCol="1">
              <a:spAutoFit/>
            </a:bodyPr>
            <a:lstStyle/>
            <a:p>
              <a:r>
                <a:rPr lang="ar-SA" dirty="0">
                  <a:solidFill>
                    <a:srgbClr val="CC0000"/>
                  </a:solidFill>
                  <a:latin typeface="(AH) Manal High" pitchFamily="2" charset="-78"/>
                  <a:cs typeface="(AH) Manal High" pitchFamily="2" charset="-78"/>
                </a:rPr>
                <a:t>دمج بين المجالات الفنية التي تم دراستها خلال الفصل الدراسي في عمل تصميمات إبداعية ونفعية مستدامة ذات طبيعة تربوية وجمالية</a:t>
              </a:r>
              <a:endParaRPr lang="ar-SA" dirty="0">
                <a:solidFill>
                  <a:srgbClr val="CC0000"/>
                </a:solidFill>
              </a:endParaRPr>
            </a:p>
          </p:txBody>
        </p:sp>
        <p:sp>
          <p:nvSpPr>
            <p:cNvPr id="15" name="مربع نص 14"/>
            <p:cNvSpPr txBox="1"/>
            <p:nvPr/>
          </p:nvSpPr>
          <p:spPr>
            <a:xfrm>
              <a:off x="8452515" y="5900380"/>
              <a:ext cx="232011" cy="382137"/>
            </a:xfrm>
            <a:prstGeom prst="rect">
              <a:avLst/>
            </a:prstGeom>
            <a:noFill/>
          </p:spPr>
          <p:txBody>
            <a:bodyPr wrap="square" rtlCol="1">
              <a:spAutoFit/>
            </a:bodyPr>
            <a:lstStyle/>
            <a:p>
              <a:r>
                <a:rPr lang="ar-SA" b="1" dirty="0">
                  <a:solidFill>
                    <a:srgbClr val="CC0000"/>
                  </a:solidFill>
                </a:rPr>
                <a:t>4</a:t>
              </a:r>
            </a:p>
          </p:txBody>
        </p:sp>
      </p:grpSp>
      <p:sp>
        <p:nvSpPr>
          <p:cNvPr id="20" name="مستطيل مستدير الزوايا 19"/>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أهداف المشروع الفصلي</a:t>
            </a:r>
          </a:p>
        </p:txBody>
      </p:sp>
    </p:spTree>
    <p:extLst>
      <p:ext uri="{BB962C8B-B14F-4D97-AF65-F5344CB8AC3E}">
        <p14:creationId xmlns:p14="http://schemas.microsoft.com/office/powerpoint/2010/main" val="295750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مستطيل مستدير الزوايا 1"/>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أهداف المشروع الفصلي</a:t>
            </a:r>
          </a:p>
        </p:txBody>
      </p:sp>
      <p:grpSp>
        <p:nvGrpSpPr>
          <p:cNvPr id="5" name="مجموعة 4"/>
          <p:cNvGrpSpPr/>
          <p:nvPr/>
        </p:nvGrpSpPr>
        <p:grpSpPr>
          <a:xfrm>
            <a:off x="1764402" y="1314519"/>
            <a:ext cx="9086850" cy="1469623"/>
            <a:chOff x="447104" y="1314519"/>
            <a:chExt cx="9086850" cy="1469623"/>
          </a:xfrm>
        </p:grpSpPr>
        <p:pic>
          <p:nvPicPr>
            <p:cNvPr id="3" name="صورة 2"/>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447104" y="1314519"/>
              <a:ext cx="9086850" cy="1469623"/>
            </a:xfrm>
            <a:prstGeom prst="rect">
              <a:avLst/>
            </a:prstGeom>
          </p:spPr>
        </p:pic>
        <p:sp>
          <p:nvSpPr>
            <p:cNvPr id="4" name="مربع نص 3"/>
            <p:cNvSpPr txBox="1"/>
            <p:nvPr/>
          </p:nvSpPr>
          <p:spPr>
            <a:xfrm>
              <a:off x="1310185" y="1856096"/>
              <a:ext cx="5581934" cy="369332"/>
            </a:xfrm>
            <a:prstGeom prst="rect">
              <a:avLst/>
            </a:prstGeom>
            <a:noFill/>
          </p:spPr>
          <p:txBody>
            <a:bodyPr wrap="square" rtlCol="1">
              <a:spAutoFit/>
            </a:bodyPr>
            <a:lstStyle/>
            <a:p>
              <a:r>
                <a:rPr lang="ar-SA" dirty="0">
                  <a:solidFill>
                    <a:srgbClr val="CC0000"/>
                  </a:solidFill>
                  <a:latin typeface="(AH) Manal High" pitchFamily="2" charset="-78"/>
                  <a:cs typeface="(AH) Manal High" pitchFamily="2" charset="-78"/>
                </a:rPr>
                <a:t>تبادل الخبرات الفنية بين الطلاب في المشاريع الفنية الجماعية</a:t>
              </a:r>
            </a:p>
          </p:txBody>
        </p:sp>
        <p:sp>
          <p:nvSpPr>
            <p:cNvPr id="12" name="مربع نص 11"/>
            <p:cNvSpPr txBox="1"/>
            <p:nvPr/>
          </p:nvSpPr>
          <p:spPr>
            <a:xfrm>
              <a:off x="8434318" y="1856095"/>
              <a:ext cx="232011" cy="382137"/>
            </a:xfrm>
            <a:prstGeom prst="rect">
              <a:avLst/>
            </a:prstGeom>
            <a:noFill/>
          </p:spPr>
          <p:txBody>
            <a:bodyPr wrap="square" rtlCol="1">
              <a:spAutoFit/>
            </a:bodyPr>
            <a:lstStyle/>
            <a:p>
              <a:r>
                <a:rPr lang="ar-SA" b="1" dirty="0">
                  <a:solidFill>
                    <a:srgbClr val="CC0000"/>
                  </a:solidFill>
                </a:rPr>
                <a:t>5</a:t>
              </a:r>
            </a:p>
          </p:txBody>
        </p:sp>
      </p:grpSp>
      <p:grpSp>
        <p:nvGrpSpPr>
          <p:cNvPr id="16" name="مجموعة 15"/>
          <p:cNvGrpSpPr/>
          <p:nvPr/>
        </p:nvGrpSpPr>
        <p:grpSpPr>
          <a:xfrm>
            <a:off x="1766674" y="2667923"/>
            <a:ext cx="9086850" cy="1469623"/>
            <a:chOff x="449376" y="2667923"/>
            <a:chExt cx="9086850" cy="1469623"/>
          </a:xfrm>
        </p:grpSpPr>
        <p:pic>
          <p:nvPicPr>
            <p:cNvPr id="6" name="صورة 5"/>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449376" y="2667923"/>
              <a:ext cx="9086850" cy="1469623"/>
            </a:xfrm>
            <a:prstGeom prst="rect">
              <a:avLst/>
            </a:prstGeom>
          </p:spPr>
        </p:pic>
        <p:sp>
          <p:nvSpPr>
            <p:cNvPr id="9" name="مربع نص 8"/>
            <p:cNvSpPr txBox="1"/>
            <p:nvPr/>
          </p:nvSpPr>
          <p:spPr>
            <a:xfrm>
              <a:off x="750627" y="3195851"/>
              <a:ext cx="6130119" cy="369332"/>
            </a:xfrm>
            <a:prstGeom prst="rect">
              <a:avLst/>
            </a:prstGeom>
            <a:noFill/>
          </p:spPr>
          <p:txBody>
            <a:bodyPr wrap="square" rtlCol="1">
              <a:spAutoFit/>
            </a:bodyPr>
            <a:lstStyle/>
            <a:p>
              <a:r>
                <a:rPr lang="ar-SA" dirty="0">
                  <a:solidFill>
                    <a:srgbClr val="CC0000"/>
                  </a:solidFill>
                  <a:latin typeface="(AH) Manal High" pitchFamily="2" charset="-78"/>
                  <a:cs typeface="(AH) Manal High" pitchFamily="2" charset="-78"/>
                </a:rPr>
                <a:t>دعم الاتجاهات الإيجابية لدى الطلاب نحو الإبداع والتفكير الإبداعي </a:t>
              </a:r>
              <a:endParaRPr lang="ar-SA" dirty="0">
                <a:solidFill>
                  <a:srgbClr val="CC0000"/>
                </a:solidFill>
              </a:endParaRPr>
            </a:p>
          </p:txBody>
        </p:sp>
        <p:sp>
          <p:nvSpPr>
            <p:cNvPr id="13" name="مربع نص 12"/>
            <p:cNvSpPr txBox="1"/>
            <p:nvPr/>
          </p:nvSpPr>
          <p:spPr>
            <a:xfrm>
              <a:off x="8436593" y="3223144"/>
              <a:ext cx="232011" cy="382137"/>
            </a:xfrm>
            <a:prstGeom prst="rect">
              <a:avLst/>
            </a:prstGeom>
            <a:noFill/>
          </p:spPr>
          <p:txBody>
            <a:bodyPr wrap="square" rtlCol="1">
              <a:spAutoFit/>
            </a:bodyPr>
            <a:lstStyle/>
            <a:p>
              <a:r>
                <a:rPr lang="ar-SA" b="1" dirty="0">
                  <a:solidFill>
                    <a:srgbClr val="CC0000"/>
                  </a:solidFill>
                </a:rPr>
                <a:t>6</a:t>
              </a:r>
            </a:p>
          </p:txBody>
        </p:sp>
      </p:grpSp>
      <p:grpSp>
        <p:nvGrpSpPr>
          <p:cNvPr id="18" name="مجموعة 17"/>
          <p:cNvGrpSpPr/>
          <p:nvPr/>
        </p:nvGrpSpPr>
        <p:grpSpPr>
          <a:xfrm>
            <a:off x="1766676" y="4005400"/>
            <a:ext cx="9086850" cy="1469623"/>
            <a:chOff x="1766676" y="4005400"/>
            <a:chExt cx="9086850" cy="1469623"/>
          </a:xfrm>
        </p:grpSpPr>
        <p:grpSp>
          <p:nvGrpSpPr>
            <p:cNvPr id="17" name="مجموعة 16"/>
            <p:cNvGrpSpPr/>
            <p:nvPr/>
          </p:nvGrpSpPr>
          <p:grpSpPr>
            <a:xfrm>
              <a:off x="1766676" y="4005400"/>
              <a:ext cx="9086850" cy="1469623"/>
              <a:chOff x="449378" y="4005400"/>
              <a:chExt cx="9086850" cy="1469623"/>
            </a:xfrm>
          </p:grpSpPr>
          <p:pic>
            <p:nvPicPr>
              <p:cNvPr id="7" name="صورة 6"/>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449378" y="4005400"/>
                <a:ext cx="9086850" cy="1469623"/>
              </a:xfrm>
              <a:prstGeom prst="rect">
                <a:avLst/>
              </a:prstGeom>
            </p:spPr>
          </p:pic>
          <p:sp>
            <p:nvSpPr>
              <p:cNvPr id="10" name="مربع نص 9"/>
              <p:cNvSpPr txBox="1"/>
              <p:nvPr/>
            </p:nvSpPr>
            <p:spPr>
              <a:xfrm>
                <a:off x="1160060" y="4410504"/>
                <a:ext cx="5734332" cy="646331"/>
              </a:xfrm>
              <a:prstGeom prst="rect">
                <a:avLst/>
              </a:prstGeom>
              <a:noFill/>
            </p:spPr>
            <p:txBody>
              <a:bodyPr wrap="square" rtlCol="1">
                <a:spAutoFit/>
              </a:bodyPr>
              <a:lstStyle/>
              <a:p>
                <a:r>
                  <a:rPr lang="ar-SA" dirty="0">
                    <a:solidFill>
                      <a:srgbClr val="CC0000"/>
                    </a:solidFill>
                    <a:latin typeface="(AH) Manal High" pitchFamily="2" charset="-78"/>
                    <a:cs typeface="(AH) Manal High" pitchFamily="2" charset="-78"/>
                  </a:rPr>
                  <a:t>إكساب الطالب القدرة على الإحساس بالمشكلات وتقديم حلول لها بطرائق إبداعية</a:t>
                </a:r>
              </a:p>
            </p:txBody>
          </p:sp>
        </p:grpSp>
        <p:sp>
          <p:nvSpPr>
            <p:cNvPr id="14" name="مربع نص 13"/>
            <p:cNvSpPr txBox="1"/>
            <p:nvPr/>
          </p:nvSpPr>
          <p:spPr>
            <a:xfrm>
              <a:off x="9694840" y="4533331"/>
              <a:ext cx="232011" cy="382137"/>
            </a:xfrm>
            <a:prstGeom prst="rect">
              <a:avLst/>
            </a:prstGeom>
            <a:noFill/>
          </p:spPr>
          <p:txBody>
            <a:bodyPr wrap="square" rtlCol="1">
              <a:spAutoFit/>
            </a:bodyPr>
            <a:lstStyle/>
            <a:p>
              <a:r>
                <a:rPr lang="ar-SA" b="1" dirty="0">
                  <a:solidFill>
                    <a:srgbClr val="CC0000"/>
                  </a:solidFill>
                </a:rPr>
                <a:t>7</a:t>
              </a:r>
            </a:p>
          </p:txBody>
        </p:sp>
      </p:grpSp>
      <p:grpSp>
        <p:nvGrpSpPr>
          <p:cNvPr id="19" name="مجموعة 18"/>
          <p:cNvGrpSpPr/>
          <p:nvPr/>
        </p:nvGrpSpPr>
        <p:grpSpPr>
          <a:xfrm>
            <a:off x="1768948" y="5386100"/>
            <a:ext cx="9086850" cy="1469623"/>
            <a:chOff x="451650" y="5386100"/>
            <a:chExt cx="9086850" cy="1469623"/>
          </a:xfrm>
        </p:grpSpPr>
        <p:pic>
          <p:nvPicPr>
            <p:cNvPr id="8" name="صورة 7"/>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451650" y="5386100"/>
              <a:ext cx="9086850" cy="1469623"/>
            </a:xfrm>
            <a:prstGeom prst="rect">
              <a:avLst/>
            </a:prstGeom>
          </p:spPr>
        </p:pic>
        <p:sp>
          <p:nvSpPr>
            <p:cNvPr id="11" name="مربع نص 10"/>
            <p:cNvSpPr txBox="1"/>
            <p:nvPr/>
          </p:nvSpPr>
          <p:spPr>
            <a:xfrm>
              <a:off x="1050878" y="5791203"/>
              <a:ext cx="5900376" cy="646331"/>
            </a:xfrm>
            <a:prstGeom prst="rect">
              <a:avLst/>
            </a:prstGeom>
            <a:noFill/>
          </p:spPr>
          <p:txBody>
            <a:bodyPr wrap="square" rtlCol="1">
              <a:spAutoFit/>
            </a:bodyPr>
            <a:lstStyle/>
            <a:p>
              <a:r>
                <a:rPr lang="ar-SA" dirty="0">
                  <a:solidFill>
                    <a:srgbClr val="CC0000"/>
                  </a:solidFill>
                  <a:latin typeface="(AH) Manal High" pitchFamily="2" charset="-78"/>
                  <a:cs typeface="(AH) Manal High" pitchFamily="2" charset="-78"/>
                </a:rPr>
                <a:t>مناقشة العلاقات بين القيم التشكيلية المتوفرة في الأعمال الفنية التي ينتجها الطالب</a:t>
              </a:r>
              <a:endParaRPr lang="ar-SA" dirty="0">
                <a:solidFill>
                  <a:srgbClr val="CC0000"/>
                </a:solidFill>
              </a:endParaRPr>
            </a:p>
          </p:txBody>
        </p:sp>
        <p:sp>
          <p:nvSpPr>
            <p:cNvPr id="15" name="مربع نص 14"/>
            <p:cNvSpPr txBox="1"/>
            <p:nvPr/>
          </p:nvSpPr>
          <p:spPr>
            <a:xfrm>
              <a:off x="8452515" y="5900380"/>
              <a:ext cx="232011" cy="382137"/>
            </a:xfrm>
            <a:prstGeom prst="rect">
              <a:avLst/>
            </a:prstGeom>
            <a:noFill/>
          </p:spPr>
          <p:txBody>
            <a:bodyPr wrap="square" rtlCol="1">
              <a:spAutoFit/>
            </a:bodyPr>
            <a:lstStyle/>
            <a:p>
              <a:r>
                <a:rPr lang="ar-SA" b="1" dirty="0">
                  <a:solidFill>
                    <a:srgbClr val="CC0000"/>
                  </a:solidFill>
                </a:rPr>
                <a:t>8</a:t>
              </a:r>
            </a:p>
          </p:txBody>
        </p:sp>
      </p:grpSp>
    </p:spTree>
    <p:extLst>
      <p:ext uri="{BB962C8B-B14F-4D97-AF65-F5344CB8AC3E}">
        <p14:creationId xmlns:p14="http://schemas.microsoft.com/office/powerpoint/2010/main" val="73154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5" name="مجموعة 4"/>
          <p:cNvGrpSpPr/>
          <p:nvPr/>
        </p:nvGrpSpPr>
        <p:grpSpPr>
          <a:xfrm>
            <a:off x="1844104" y="1928672"/>
            <a:ext cx="9086850" cy="1469623"/>
            <a:chOff x="447104" y="1928672"/>
            <a:chExt cx="9086850" cy="1469623"/>
          </a:xfrm>
        </p:grpSpPr>
        <p:pic>
          <p:nvPicPr>
            <p:cNvPr id="3" name="صورة 2"/>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447104" y="1928672"/>
              <a:ext cx="9086850" cy="1469623"/>
            </a:xfrm>
            <a:prstGeom prst="rect">
              <a:avLst/>
            </a:prstGeom>
          </p:spPr>
        </p:pic>
        <p:sp>
          <p:nvSpPr>
            <p:cNvPr id="4" name="مربع نص 3"/>
            <p:cNvSpPr txBox="1"/>
            <p:nvPr/>
          </p:nvSpPr>
          <p:spPr>
            <a:xfrm>
              <a:off x="1310185" y="2347417"/>
              <a:ext cx="5581934" cy="646331"/>
            </a:xfrm>
            <a:prstGeom prst="rect">
              <a:avLst/>
            </a:prstGeom>
            <a:noFill/>
          </p:spPr>
          <p:txBody>
            <a:bodyPr wrap="square" rtlCol="1">
              <a:spAutoFit/>
            </a:bodyPr>
            <a:lstStyle/>
            <a:p>
              <a:r>
                <a:rPr lang="ar-SA" dirty="0">
                  <a:solidFill>
                    <a:srgbClr val="CC0000"/>
                  </a:solidFill>
                  <a:latin typeface="(AH) Manal High" pitchFamily="2" charset="-78"/>
                  <a:cs typeface="(AH) Manal High" pitchFamily="2" charset="-78"/>
                </a:rPr>
                <a:t>التعبير عن الانفعالات الوجدانية، وملاحظة المعاني التعبيرية في الشكل واللون والتجسيم في العمل الفني.</a:t>
              </a:r>
            </a:p>
          </p:txBody>
        </p:sp>
        <p:sp>
          <p:nvSpPr>
            <p:cNvPr id="12" name="مربع نص 11"/>
            <p:cNvSpPr txBox="1"/>
            <p:nvPr/>
          </p:nvSpPr>
          <p:spPr>
            <a:xfrm>
              <a:off x="8434318" y="2470248"/>
              <a:ext cx="232011" cy="382137"/>
            </a:xfrm>
            <a:prstGeom prst="rect">
              <a:avLst/>
            </a:prstGeom>
            <a:noFill/>
          </p:spPr>
          <p:txBody>
            <a:bodyPr wrap="square" rtlCol="1">
              <a:spAutoFit/>
            </a:bodyPr>
            <a:lstStyle/>
            <a:p>
              <a:r>
                <a:rPr lang="ar-SA" b="1" dirty="0">
                  <a:solidFill>
                    <a:srgbClr val="CC0000"/>
                  </a:solidFill>
                </a:rPr>
                <a:t>9</a:t>
              </a:r>
            </a:p>
          </p:txBody>
        </p:sp>
      </p:grpSp>
      <p:grpSp>
        <p:nvGrpSpPr>
          <p:cNvPr id="16" name="مجموعة 15"/>
          <p:cNvGrpSpPr/>
          <p:nvPr/>
        </p:nvGrpSpPr>
        <p:grpSpPr>
          <a:xfrm>
            <a:off x="1846376" y="3282076"/>
            <a:ext cx="9086850" cy="1469623"/>
            <a:chOff x="449376" y="3282076"/>
            <a:chExt cx="9086850" cy="1469623"/>
          </a:xfrm>
        </p:grpSpPr>
        <p:pic>
          <p:nvPicPr>
            <p:cNvPr id="6" name="صورة 5"/>
            <p:cNvPicPr>
              <a:picLocks noChangeAspect="1"/>
            </p:cNvPicPr>
            <p:nvPr/>
          </p:nvPicPr>
          <p:blipFill>
            <a:blip r:embed="rId3">
              <a:grayscl/>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449376" y="3282076"/>
              <a:ext cx="9086850" cy="1469623"/>
            </a:xfrm>
            <a:prstGeom prst="rect">
              <a:avLst/>
            </a:prstGeom>
          </p:spPr>
        </p:pic>
        <p:sp>
          <p:nvSpPr>
            <p:cNvPr id="9" name="مربع نص 8"/>
            <p:cNvSpPr txBox="1"/>
            <p:nvPr/>
          </p:nvSpPr>
          <p:spPr>
            <a:xfrm>
              <a:off x="750627" y="3810004"/>
              <a:ext cx="6130119" cy="369332"/>
            </a:xfrm>
            <a:prstGeom prst="rect">
              <a:avLst/>
            </a:prstGeom>
            <a:noFill/>
          </p:spPr>
          <p:txBody>
            <a:bodyPr wrap="square" rtlCol="1">
              <a:spAutoFit/>
            </a:bodyPr>
            <a:lstStyle/>
            <a:p>
              <a:r>
                <a:rPr lang="ar-SA" dirty="0">
                  <a:solidFill>
                    <a:srgbClr val="CC0000"/>
                  </a:solidFill>
                  <a:latin typeface="(AH) Manal High" pitchFamily="2" charset="-78"/>
                  <a:cs typeface="(AH) Manal High" pitchFamily="2" charset="-78"/>
                </a:rPr>
                <a:t>إكساب الطالب مهارات التخطيط والتفكير للمشاريع الفنية</a:t>
              </a:r>
              <a:endParaRPr lang="ar-SA" dirty="0">
                <a:solidFill>
                  <a:srgbClr val="CC0000"/>
                </a:solidFill>
              </a:endParaRPr>
            </a:p>
          </p:txBody>
        </p:sp>
        <p:sp>
          <p:nvSpPr>
            <p:cNvPr id="13" name="مربع نص 12"/>
            <p:cNvSpPr txBox="1"/>
            <p:nvPr/>
          </p:nvSpPr>
          <p:spPr>
            <a:xfrm>
              <a:off x="8256894" y="3823649"/>
              <a:ext cx="477671" cy="369332"/>
            </a:xfrm>
            <a:prstGeom prst="rect">
              <a:avLst/>
            </a:prstGeom>
            <a:noFill/>
          </p:spPr>
          <p:txBody>
            <a:bodyPr wrap="square" rtlCol="1">
              <a:spAutoFit/>
            </a:bodyPr>
            <a:lstStyle/>
            <a:p>
              <a:r>
                <a:rPr lang="ar-SA" b="1" dirty="0">
                  <a:solidFill>
                    <a:srgbClr val="CC0000"/>
                  </a:solidFill>
                </a:rPr>
                <a:t>10</a:t>
              </a:r>
            </a:p>
          </p:txBody>
        </p:sp>
      </p:grpSp>
      <p:grpSp>
        <p:nvGrpSpPr>
          <p:cNvPr id="17" name="مجموعة 16"/>
          <p:cNvGrpSpPr/>
          <p:nvPr/>
        </p:nvGrpSpPr>
        <p:grpSpPr>
          <a:xfrm>
            <a:off x="1846378" y="4619553"/>
            <a:ext cx="9086850" cy="1469623"/>
            <a:chOff x="449378" y="4619553"/>
            <a:chExt cx="9086850" cy="1469623"/>
          </a:xfrm>
        </p:grpSpPr>
        <p:pic>
          <p:nvPicPr>
            <p:cNvPr id="7" name="صورة 6"/>
            <p:cNvPicPr>
              <a:picLocks noChangeAspect="1"/>
            </p:cNvPicPr>
            <p:nvPr/>
          </p:nvPicPr>
          <p:blipFill>
            <a:blip r:embed="rId3">
              <a:grayscl/>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449378" y="4619553"/>
              <a:ext cx="9086850" cy="1469623"/>
            </a:xfrm>
            <a:prstGeom prst="rect">
              <a:avLst/>
            </a:prstGeom>
          </p:spPr>
        </p:pic>
        <p:sp>
          <p:nvSpPr>
            <p:cNvPr id="10" name="مربع نص 9"/>
            <p:cNvSpPr txBox="1"/>
            <p:nvPr/>
          </p:nvSpPr>
          <p:spPr>
            <a:xfrm>
              <a:off x="1160060" y="5024657"/>
              <a:ext cx="5734332" cy="646331"/>
            </a:xfrm>
            <a:prstGeom prst="rect">
              <a:avLst/>
            </a:prstGeom>
            <a:noFill/>
          </p:spPr>
          <p:txBody>
            <a:bodyPr wrap="square" rtlCol="1">
              <a:spAutoFit/>
            </a:bodyPr>
            <a:lstStyle/>
            <a:p>
              <a:r>
                <a:rPr lang="ar-SA" dirty="0">
                  <a:solidFill>
                    <a:srgbClr val="CC0000"/>
                  </a:solidFill>
                  <a:latin typeface="(AH) Manal High" pitchFamily="2" charset="-78"/>
                  <a:cs typeface="(AH) Manal High" pitchFamily="2" charset="-78"/>
                </a:rPr>
                <a:t>إكساب الطالب القدرة على التشكيل بالخامات المتعددة في الإنتاج الفني</a:t>
              </a:r>
            </a:p>
          </p:txBody>
        </p:sp>
        <p:sp>
          <p:nvSpPr>
            <p:cNvPr id="14" name="مربع نص 13"/>
            <p:cNvSpPr txBox="1"/>
            <p:nvPr/>
          </p:nvSpPr>
          <p:spPr>
            <a:xfrm>
              <a:off x="8229600" y="5147484"/>
              <a:ext cx="479947" cy="369332"/>
            </a:xfrm>
            <a:prstGeom prst="rect">
              <a:avLst/>
            </a:prstGeom>
            <a:noFill/>
          </p:spPr>
          <p:txBody>
            <a:bodyPr wrap="square" rtlCol="1">
              <a:spAutoFit/>
            </a:bodyPr>
            <a:lstStyle/>
            <a:p>
              <a:r>
                <a:rPr lang="ar-SA" b="1" dirty="0">
                  <a:solidFill>
                    <a:srgbClr val="CC0000"/>
                  </a:solidFill>
                </a:rPr>
                <a:t>11</a:t>
              </a:r>
            </a:p>
          </p:txBody>
        </p:sp>
      </p:grpSp>
      <p:sp>
        <p:nvSpPr>
          <p:cNvPr id="18" name="مستطيل مستدير الزوايا 17"/>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أهداف المشروع الفصلي</a:t>
            </a:r>
          </a:p>
        </p:txBody>
      </p:sp>
    </p:spTree>
    <p:extLst>
      <p:ext uri="{BB962C8B-B14F-4D97-AF65-F5344CB8AC3E}">
        <p14:creationId xmlns:p14="http://schemas.microsoft.com/office/powerpoint/2010/main" val="2628775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anim calcmode="lin" valueType="num">
                                      <p:cBhvr>
                                        <p:cTn id="24" dur="1000" fill="hold"/>
                                        <p:tgtEl>
                                          <p:spTgt spid="17"/>
                                        </p:tgtEl>
                                        <p:attrNameLst>
                                          <p:attrName>ppt_x</p:attrName>
                                        </p:attrNameLst>
                                      </p:cBhvr>
                                      <p:tavLst>
                                        <p:tav tm="0">
                                          <p:val>
                                            <p:strVal val="#ppt_x"/>
                                          </p:val>
                                        </p:tav>
                                        <p:tav tm="100000">
                                          <p:val>
                                            <p:strVal val="#ppt_x"/>
                                          </p:val>
                                        </p:tav>
                                      </p:tavLst>
                                    </p:anim>
                                    <p:anim calcmode="lin" valueType="num">
                                      <p:cBhvr>
                                        <p:cTn id="2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1" name="مجموعة 10"/>
          <p:cNvGrpSpPr/>
          <p:nvPr/>
        </p:nvGrpSpPr>
        <p:grpSpPr>
          <a:xfrm>
            <a:off x="2248038" y="1927607"/>
            <a:ext cx="1152525" cy="5026024"/>
            <a:chOff x="1983426" y="1941255"/>
            <a:chExt cx="1152525" cy="5026024"/>
          </a:xfrm>
        </p:grpSpPr>
        <p:sp>
          <p:nvSpPr>
            <p:cNvPr id="19" name="Cube 5"/>
            <p:cNvSpPr/>
            <p:nvPr/>
          </p:nvSpPr>
          <p:spPr>
            <a:xfrm>
              <a:off x="2307276" y="1941255"/>
              <a:ext cx="828675" cy="3960813"/>
            </a:xfrm>
            <a:prstGeom prst="cube">
              <a:avLst>
                <a:gd name="adj" fmla="val 18181"/>
              </a:avLst>
            </a:prstGeom>
            <a:solidFill>
              <a:srgbClr val="CC0000"/>
            </a:solidFill>
          </p:spPr>
          <p:style>
            <a:lnRef idx="0">
              <a:schemeClr val="accent4"/>
            </a:lnRef>
            <a:fillRef idx="3">
              <a:schemeClr val="accent4"/>
            </a:fillRef>
            <a:effectRef idx="3">
              <a:schemeClr val="accent4"/>
            </a:effectRef>
            <a:fontRef idx="minor">
              <a:schemeClr val="lt1"/>
            </a:fontRef>
          </p:style>
          <p:txBody>
            <a:bodyPr anchor="ctr"/>
            <a:lstStyle/>
            <a:p>
              <a:pPr algn="ctr" rtl="0" fontAlgn="auto">
                <a:spcBef>
                  <a:spcPts val="0"/>
                </a:spcBef>
                <a:spcAft>
                  <a:spcPts val="0"/>
                </a:spcAft>
                <a:defRPr/>
              </a:pPr>
              <a:endParaRPr lang="vi-VN"/>
            </a:p>
          </p:txBody>
        </p:sp>
        <p:pic>
          <p:nvPicPr>
            <p:cNvPr id="20" name="Picture 9"/>
            <p:cNvPicPr>
              <a:picLocks noChangeAspect="1"/>
            </p:cNvPicPr>
            <p:nvPr/>
          </p:nvPicPr>
          <p:blipFill>
            <a:blip r:embed="rId3">
              <a:extLst>
                <a:ext uri="{28A0092B-C50C-407E-A947-70E740481C1C}">
                  <a14:useLocalDpi xmlns:a14="http://schemas.microsoft.com/office/drawing/2010/main" val="0"/>
                </a:ext>
              </a:extLst>
            </a:blip>
            <a:srcRect l="24399" t="94897" r="18788" b="1340"/>
            <a:stretch>
              <a:fillRect/>
            </a:stretch>
          </p:blipFill>
          <p:spPr bwMode="auto">
            <a:xfrm rot="8078754">
              <a:off x="1802452" y="5873492"/>
              <a:ext cx="2014537"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itle 1"/>
            <p:cNvSpPr txBox="1">
              <a:spLocks/>
            </p:cNvSpPr>
            <p:nvPr/>
          </p:nvSpPr>
          <p:spPr>
            <a:xfrm>
              <a:off x="1983426" y="5770305"/>
              <a:ext cx="615950" cy="784225"/>
            </a:xfrm>
            <a:prstGeom prst="rect">
              <a:avLst/>
            </a:prstGeom>
          </p:spPr>
          <p:txBody>
            <a:bodyPr anchor="ctr">
              <a:normAutofit/>
            </a:bodyPr>
            <a:lstStyle>
              <a:lvl1pPr algn="r" defTabSz="914400" rtl="0" eaLnBrk="1" latinLnBrk="0" hangingPunct="1">
                <a:lnSpc>
                  <a:spcPct val="90000"/>
                </a:lnSpc>
                <a:spcBef>
                  <a:spcPct val="0"/>
                </a:spcBef>
                <a:buNone/>
                <a:defRPr sz="4400" b="1" kern="1200">
                  <a:solidFill>
                    <a:srgbClr val="0070C0"/>
                  </a:solidFill>
                  <a:latin typeface="UTM Neo Sans Intel" panose="02040603050506020204" pitchFamily="18" charset="0"/>
                  <a:ea typeface="+mj-ea"/>
                  <a:cs typeface="+mj-cs"/>
                </a:defRPr>
              </a:lvl1pPr>
            </a:lstStyle>
            <a:p>
              <a:pPr algn="ctr" fontAlgn="auto">
                <a:spcAft>
                  <a:spcPts val="0"/>
                </a:spcAft>
                <a:defRPr/>
              </a:pPr>
              <a:r>
                <a:rPr lang="en-US" sz="3200" spc="-300" dirty="0">
                  <a:solidFill>
                    <a:srgbClr val="D60202"/>
                  </a:solidFill>
                </a:rPr>
                <a:t>07</a:t>
              </a:r>
            </a:p>
          </p:txBody>
        </p:sp>
        <p:sp>
          <p:nvSpPr>
            <p:cNvPr id="22" name="Title 1"/>
            <p:cNvSpPr txBox="1">
              <a:spLocks/>
            </p:cNvSpPr>
            <p:nvPr/>
          </p:nvSpPr>
          <p:spPr bwMode="auto">
            <a:xfrm rot="16200000">
              <a:off x="1092045" y="3693061"/>
              <a:ext cx="314325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rtl="0" eaLnBrk="1" hangingPunct="1">
                <a:lnSpc>
                  <a:spcPct val="90000"/>
                </a:lnSpc>
              </a:pPr>
              <a:r>
                <a:rPr lang="ar-SA" altLang="ar-SA" sz="2800" b="1" dirty="0">
                  <a:solidFill>
                    <a:schemeClr val="bg1"/>
                  </a:solidFill>
                  <a:latin typeface="(AH) Manal Bold" pitchFamily="2" charset="-78"/>
                  <a:cs typeface="(AH) Manal Bold" pitchFamily="2" charset="-78"/>
                </a:rPr>
                <a:t>مجال أشغال الخشب</a:t>
              </a:r>
              <a:endParaRPr lang="en-US" altLang="ar-SA" sz="2800" b="1" dirty="0">
                <a:solidFill>
                  <a:schemeClr val="bg1"/>
                </a:solidFill>
                <a:latin typeface="(AH) Manal Bold" pitchFamily="2" charset="-78"/>
                <a:cs typeface="(AH) Manal Bold" pitchFamily="2" charset="-78"/>
              </a:endParaRPr>
            </a:p>
          </p:txBody>
        </p:sp>
      </p:grpSp>
      <p:grpSp>
        <p:nvGrpSpPr>
          <p:cNvPr id="23" name="مجموعة 22"/>
          <p:cNvGrpSpPr/>
          <p:nvPr/>
        </p:nvGrpSpPr>
        <p:grpSpPr>
          <a:xfrm>
            <a:off x="3382948" y="1920836"/>
            <a:ext cx="1152525" cy="5026024"/>
            <a:chOff x="1983426" y="1941255"/>
            <a:chExt cx="1152525" cy="5026024"/>
          </a:xfrm>
        </p:grpSpPr>
        <p:sp>
          <p:nvSpPr>
            <p:cNvPr id="24" name="Cube 5"/>
            <p:cNvSpPr/>
            <p:nvPr/>
          </p:nvSpPr>
          <p:spPr>
            <a:xfrm>
              <a:off x="2307276" y="1941255"/>
              <a:ext cx="828675" cy="3960813"/>
            </a:xfrm>
            <a:prstGeom prst="cube">
              <a:avLst>
                <a:gd name="adj" fmla="val 18181"/>
              </a:avLst>
            </a:prstGeom>
            <a:solidFill>
              <a:schemeClr val="accent6">
                <a:lumMod val="75000"/>
              </a:schemeClr>
            </a:solidFill>
          </p:spPr>
          <p:style>
            <a:lnRef idx="0">
              <a:schemeClr val="accent4"/>
            </a:lnRef>
            <a:fillRef idx="3">
              <a:schemeClr val="accent4"/>
            </a:fillRef>
            <a:effectRef idx="3">
              <a:schemeClr val="accent4"/>
            </a:effectRef>
            <a:fontRef idx="minor">
              <a:schemeClr val="lt1"/>
            </a:fontRef>
          </p:style>
          <p:txBody>
            <a:bodyPr anchor="ctr"/>
            <a:lstStyle/>
            <a:p>
              <a:pPr algn="ctr" rtl="0" fontAlgn="auto">
                <a:spcBef>
                  <a:spcPts val="0"/>
                </a:spcBef>
                <a:spcAft>
                  <a:spcPts val="0"/>
                </a:spcAft>
                <a:defRPr/>
              </a:pPr>
              <a:endParaRPr lang="vi-VN"/>
            </a:p>
          </p:txBody>
        </p:sp>
        <p:pic>
          <p:nvPicPr>
            <p:cNvPr id="25" name="Picture 9"/>
            <p:cNvPicPr>
              <a:picLocks noChangeAspect="1"/>
            </p:cNvPicPr>
            <p:nvPr/>
          </p:nvPicPr>
          <p:blipFill>
            <a:blip r:embed="rId3">
              <a:extLst>
                <a:ext uri="{28A0092B-C50C-407E-A947-70E740481C1C}">
                  <a14:useLocalDpi xmlns:a14="http://schemas.microsoft.com/office/drawing/2010/main" val="0"/>
                </a:ext>
              </a:extLst>
            </a:blip>
            <a:srcRect l="24399" t="94897" r="18788" b="1340"/>
            <a:stretch>
              <a:fillRect/>
            </a:stretch>
          </p:blipFill>
          <p:spPr bwMode="auto">
            <a:xfrm rot="8078754">
              <a:off x="1802452" y="5873492"/>
              <a:ext cx="2014537"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itle 1"/>
            <p:cNvSpPr txBox="1">
              <a:spLocks/>
            </p:cNvSpPr>
            <p:nvPr/>
          </p:nvSpPr>
          <p:spPr>
            <a:xfrm>
              <a:off x="1983426" y="5770305"/>
              <a:ext cx="615950" cy="784225"/>
            </a:xfrm>
            <a:prstGeom prst="rect">
              <a:avLst/>
            </a:prstGeom>
          </p:spPr>
          <p:txBody>
            <a:bodyPr anchor="ctr">
              <a:normAutofit/>
            </a:bodyPr>
            <a:lstStyle>
              <a:lvl1pPr algn="r" defTabSz="914400" rtl="0" eaLnBrk="1" latinLnBrk="0" hangingPunct="1">
                <a:lnSpc>
                  <a:spcPct val="90000"/>
                </a:lnSpc>
                <a:spcBef>
                  <a:spcPct val="0"/>
                </a:spcBef>
                <a:buNone/>
                <a:defRPr sz="4400" b="1" kern="1200">
                  <a:solidFill>
                    <a:srgbClr val="0070C0"/>
                  </a:solidFill>
                  <a:latin typeface="UTM Neo Sans Intel" panose="02040603050506020204" pitchFamily="18" charset="0"/>
                  <a:ea typeface="+mj-ea"/>
                  <a:cs typeface="+mj-cs"/>
                </a:defRPr>
              </a:lvl1pPr>
            </a:lstStyle>
            <a:p>
              <a:pPr algn="ctr" fontAlgn="auto">
                <a:spcAft>
                  <a:spcPts val="0"/>
                </a:spcAft>
                <a:defRPr/>
              </a:pPr>
              <a:r>
                <a:rPr lang="en-US" sz="3200" spc="-300" dirty="0">
                  <a:solidFill>
                    <a:srgbClr val="4D827F"/>
                  </a:solidFill>
                </a:rPr>
                <a:t>06</a:t>
              </a:r>
            </a:p>
          </p:txBody>
        </p:sp>
        <p:sp>
          <p:nvSpPr>
            <p:cNvPr id="27" name="Title 1"/>
            <p:cNvSpPr txBox="1">
              <a:spLocks/>
            </p:cNvSpPr>
            <p:nvPr/>
          </p:nvSpPr>
          <p:spPr bwMode="auto">
            <a:xfrm rot="16200000">
              <a:off x="1092045" y="3693061"/>
              <a:ext cx="314325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rtl="0" eaLnBrk="1" hangingPunct="1">
                <a:lnSpc>
                  <a:spcPct val="90000"/>
                </a:lnSpc>
              </a:pPr>
              <a:r>
                <a:rPr lang="ar-SA" altLang="ar-SA" sz="2800" b="1" dirty="0">
                  <a:solidFill>
                    <a:schemeClr val="bg1"/>
                  </a:solidFill>
                  <a:latin typeface="(AH) Manal Bold" pitchFamily="2" charset="-78"/>
                  <a:cs typeface="(AH) Manal Bold" pitchFamily="2" charset="-78"/>
                </a:rPr>
                <a:t>مجال أشغال المعادن</a:t>
              </a:r>
              <a:endParaRPr lang="en-US" altLang="ar-SA" sz="2800" b="1" dirty="0">
                <a:solidFill>
                  <a:schemeClr val="bg1"/>
                </a:solidFill>
                <a:latin typeface="(AH) Manal Bold" pitchFamily="2" charset="-78"/>
                <a:cs typeface="(AH) Manal Bold" pitchFamily="2" charset="-78"/>
              </a:endParaRPr>
            </a:p>
          </p:txBody>
        </p:sp>
      </p:grpSp>
      <p:grpSp>
        <p:nvGrpSpPr>
          <p:cNvPr id="28" name="مجموعة 27"/>
          <p:cNvGrpSpPr/>
          <p:nvPr/>
        </p:nvGrpSpPr>
        <p:grpSpPr>
          <a:xfrm>
            <a:off x="4597728" y="1925240"/>
            <a:ext cx="1152525" cy="5026024"/>
            <a:chOff x="1983426" y="1941255"/>
            <a:chExt cx="1152525" cy="5026024"/>
          </a:xfrm>
        </p:grpSpPr>
        <p:sp>
          <p:nvSpPr>
            <p:cNvPr id="29" name="Cube 5"/>
            <p:cNvSpPr/>
            <p:nvPr/>
          </p:nvSpPr>
          <p:spPr>
            <a:xfrm>
              <a:off x="2307276" y="1941255"/>
              <a:ext cx="828675" cy="3960813"/>
            </a:xfrm>
            <a:prstGeom prst="cube">
              <a:avLst>
                <a:gd name="adj" fmla="val 18181"/>
              </a:avLst>
            </a:prstGeom>
            <a:solidFill>
              <a:srgbClr val="3333CC"/>
            </a:solidFill>
          </p:spPr>
          <p:style>
            <a:lnRef idx="0">
              <a:schemeClr val="accent4"/>
            </a:lnRef>
            <a:fillRef idx="3">
              <a:schemeClr val="accent4"/>
            </a:fillRef>
            <a:effectRef idx="3">
              <a:schemeClr val="accent4"/>
            </a:effectRef>
            <a:fontRef idx="minor">
              <a:schemeClr val="lt1"/>
            </a:fontRef>
          </p:style>
          <p:txBody>
            <a:bodyPr anchor="ctr"/>
            <a:lstStyle/>
            <a:p>
              <a:pPr algn="ctr" rtl="0" fontAlgn="auto">
                <a:spcBef>
                  <a:spcPts val="0"/>
                </a:spcBef>
                <a:spcAft>
                  <a:spcPts val="0"/>
                </a:spcAft>
                <a:defRPr/>
              </a:pPr>
              <a:endParaRPr lang="vi-VN"/>
            </a:p>
          </p:txBody>
        </p:sp>
        <p:pic>
          <p:nvPicPr>
            <p:cNvPr id="30" name="Picture 9"/>
            <p:cNvPicPr>
              <a:picLocks noChangeAspect="1"/>
            </p:cNvPicPr>
            <p:nvPr/>
          </p:nvPicPr>
          <p:blipFill>
            <a:blip r:embed="rId3">
              <a:extLst>
                <a:ext uri="{28A0092B-C50C-407E-A947-70E740481C1C}">
                  <a14:useLocalDpi xmlns:a14="http://schemas.microsoft.com/office/drawing/2010/main" val="0"/>
                </a:ext>
              </a:extLst>
            </a:blip>
            <a:srcRect l="24399" t="94897" r="18788" b="1340"/>
            <a:stretch>
              <a:fillRect/>
            </a:stretch>
          </p:blipFill>
          <p:spPr bwMode="auto">
            <a:xfrm rot="8078754">
              <a:off x="1802452" y="5873492"/>
              <a:ext cx="2014537"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itle 1"/>
            <p:cNvSpPr txBox="1">
              <a:spLocks/>
            </p:cNvSpPr>
            <p:nvPr/>
          </p:nvSpPr>
          <p:spPr>
            <a:xfrm>
              <a:off x="1983426" y="5770305"/>
              <a:ext cx="615950" cy="784225"/>
            </a:xfrm>
            <a:prstGeom prst="rect">
              <a:avLst/>
            </a:prstGeom>
          </p:spPr>
          <p:txBody>
            <a:bodyPr anchor="ctr">
              <a:normAutofit/>
            </a:bodyPr>
            <a:lstStyle>
              <a:lvl1pPr algn="r" defTabSz="914400" rtl="0" eaLnBrk="1" latinLnBrk="0" hangingPunct="1">
                <a:lnSpc>
                  <a:spcPct val="90000"/>
                </a:lnSpc>
                <a:spcBef>
                  <a:spcPct val="0"/>
                </a:spcBef>
                <a:buNone/>
                <a:defRPr sz="4400" b="1" kern="1200">
                  <a:solidFill>
                    <a:srgbClr val="0070C0"/>
                  </a:solidFill>
                  <a:latin typeface="UTM Neo Sans Intel" panose="02040603050506020204" pitchFamily="18" charset="0"/>
                  <a:ea typeface="+mj-ea"/>
                  <a:cs typeface="+mj-cs"/>
                </a:defRPr>
              </a:lvl1pPr>
            </a:lstStyle>
            <a:p>
              <a:pPr algn="ctr" fontAlgn="auto">
                <a:spcAft>
                  <a:spcPts val="0"/>
                </a:spcAft>
                <a:defRPr/>
              </a:pPr>
              <a:r>
                <a:rPr lang="en-US" sz="3200" spc="-300" dirty="0">
                  <a:solidFill>
                    <a:srgbClr val="3737D6"/>
                  </a:solidFill>
                </a:rPr>
                <a:t>05</a:t>
              </a:r>
            </a:p>
          </p:txBody>
        </p:sp>
        <p:sp>
          <p:nvSpPr>
            <p:cNvPr id="32" name="Title 1"/>
            <p:cNvSpPr txBox="1">
              <a:spLocks/>
            </p:cNvSpPr>
            <p:nvPr/>
          </p:nvSpPr>
          <p:spPr bwMode="auto">
            <a:xfrm rot="16200000">
              <a:off x="1092045" y="3693061"/>
              <a:ext cx="314325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rtl="0" eaLnBrk="1" hangingPunct="1">
                <a:lnSpc>
                  <a:spcPct val="90000"/>
                </a:lnSpc>
              </a:pPr>
              <a:r>
                <a:rPr lang="ar-SA" altLang="ar-SA" sz="2800" b="1" dirty="0">
                  <a:solidFill>
                    <a:schemeClr val="bg1"/>
                  </a:solidFill>
                  <a:latin typeface="(AH) Manal Bold" pitchFamily="2" charset="-78"/>
                  <a:cs typeface="(AH) Manal Bold" pitchFamily="2" charset="-78"/>
                </a:rPr>
                <a:t>مجال الخزف</a:t>
              </a:r>
              <a:endParaRPr lang="en-US" altLang="ar-SA" sz="2800" b="1" dirty="0">
                <a:solidFill>
                  <a:schemeClr val="bg1"/>
                </a:solidFill>
                <a:latin typeface="(AH) Manal Bold" pitchFamily="2" charset="-78"/>
                <a:cs typeface="(AH) Manal Bold" pitchFamily="2" charset="-78"/>
              </a:endParaRPr>
            </a:p>
          </p:txBody>
        </p:sp>
      </p:grpSp>
      <p:grpSp>
        <p:nvGrpSpPr>
          <p:cNvPr id="33" name="مجموعة 32"/>
          <p:cNvGrpSpPr/>
          <p:nvPr/>
        </p:nvGrpSpPr>
        <p:grpSpPr>
          <a:xfrm>
            <a:off x="5801013" y="1931970"/>
            <a:ext cx="1152525" cy="5026024"/>
            <a:chOff x="1983426" y="1941255"/>
            <a:chExt cx="1152525" cy="5026024"/>
          </a:xfrm>
        </p:grpSpPr>
        <p:sp>
          <p:nvSpPr>
            <p:cNvPr id="34" name="Cube 5"/>
            <p:cNvSpPr/>
            <p:nvPr/>
          </p:nvSpPr>
          <p:spPr>
            <a:xfrm>
              <a:off x="2307276" y="1941255"/>
              <a:ext cx="828675" cy="3960813"/>
            </a:xfrm>
            <a:prstGeom prst="cube">
              <a:avLst>
                <a:gd name="adj" fmla="val 18181"/>
              </a:avLst>
            </a:prstGeom>
            <a:solidFill>
              <a:srgbClr val="FF00FF"/>
            </a:solidFill>
          </p:spPr>
          <p:style>
            <a:lnRef idx="0">
              <a:schemeClr val="accent4"/>
            </a:lnRef>
            <a:fillRef idx="3">
              <a:schemeClr val="accent4"/>
            </a:fillRef>
            <a:effectRef idx="3">
              <a:schemeClr val="accent4"/>
            </a:effectRef>
            <a:fontRef idx="minor">
              <a:schemeClr val="lt1"/>
            </a:fontRef>
          </p:style>
          <p:txBody>
            <a:bodyPr anchor="ctr"/>
            <a:lstStyle/>
            <a:p>
              <a:pPr algn="ctr" rtl="0" fontAlgn="auto">
                <a:spcBef>
                  <a:spcPts val="0"/>
                </a:spcBef>
                <a:spcAft>
                  <a:spcPts val="0"/>
                </a:spcAft>
                <a:defRPr/>
              </a:pPr>
              <a:endParaRPr lang="vi-VN"/>
            </a:p>
          </p:txBody>
        </p:sp>
        <p:pic>
          <p:nvPicPr>
            <p:cNvPr id="35" name="Picture 9"/>
            <p:cNvPicPr>
              <a:picLocks noChangeAspect="1"/>
            </p:cNvPicPr>
            <p:nvPr/>
          </p:nvPicPr>
          <p:blipFill>
            <a:blip r:embed="rId3">
              <a:extLst>
                <a:ext uri="{28A0092B-C50C-407E-A947-70E740481C1C}">
                  <a14:useLocalDpi xmlns:a14="http://schemas.microsoft.com/office/drawing/2010/main" val="0"/>
                </a:ext>
              </a:extLst>
            </a:blip>
            <a:srcRect l="24399" t="94897" r="18788" b="1340"/>
            <a:stretch>
              <a:fillRect/>
            </a:stretch>
          </p:blipFill>
          <p:spPr bwMode="auto">
            <a:xfrm rot="8078754">
              <a:off x="1802452" y="5873492"/>
              <a:ext cx="2014537"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itle 1"/>
            <p:cNvSpPr txBox="1">
              <a:spLocks/>
            </p:cNvSpPr>
            <p:nvPr/>
          </p:nvSpPr>
          <p:spPr>
            <a:xfrm>
              <a:off x="1983426" y="5770305"/>
              <a:ext cx="615950" cy="784225"/>
            </a:xfrm>
            <a:prstGeom prst="rect">
              <a:avLst/>
            </a:prstGeom>
          </p:spPr>
          <p:txBody>
            <a:bodyPr anchor="ctr">
              <a:normAutofit/>
            </a:bodyPr>
            <a:lstStyle>
              <a:lvl1pPr algn="r" defTabSz="914400" rtl="0" eaLnBrk="1" latinLnBrk="0" hangingPunct="1">
                <a:lnSpc>
                  <a:spcPct val="90000"/>
                </a:lnSpc>
                <a:spcBef>
                  <a:spcPct val="0"/>
                </a:spcBef>
                <a:buNone/>
                <a:defRPr sz="4400" b="1" kern="1200">
                  <a:solidFill>
                    <a:srgbClr val="0070C0"/>
                  </a:solidFill>
                  <a:latin typeface="UTM Neo Sans Intel" panose="02040603050506020204" pitchFamily="18" charset="0"/>
                  <a:ea typeface="+mj-ea"/>
                  <a:cs typeface="+mj-cs"/>
                </a:defRPr>
              </a:lvl1pPr>
            </a:lstStyle>
            <a:p>
              <a:pPr algn="ctr" fontAlgn="auto">
                <a:spcAft>
                  <a:spcPts val="0"/>
                </a:spcAft>
                <a:defRPr/>
              </a:pPr>
              <a:r>
                <a:rPr lang="en-US" sz="3200" spc="-300" dirty="0">
                  <a:solidFill>
                    <a:srgbClr val="FF02FF"/>
                  </a:solidFill>
                </a:rPr>
                <a:t>04</a:t>
              </a:r>
            </a:p>
          </p:txBody>
        </p:sp>
        <p:sp>
          <p:nvSpPr>
            <p:cNvPr id="37" name="Title 1"/>
            <p:cNvSpPr txBox="1">
              <a:spLocks/>
            </p:cNvSpPr>
            <p:nvPr/>
          </p:nvSpPr>
          <p:spPr bwMode="auto">
            <a:xfrm rot="16200000">
              <a:off x="1092045" y="3693061"/>
              <a:ext cx="314325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rtl="0" eaLnBrk="1" hangingPunct="1">
                <a:lnSpc>
                  <a:spcPct val="90000"/>
                </a:lnSpc>
              </a:pPr>
              <a:r>
                <a:rPr lang="ar-SA" altLang="ar-SA" sz="2800" b="1" dirty="0">
                  <a:solidFill>
                    <a:schemeClr val="bg1"/>
                  </a:solidFill>
                  <a:latin typeface="(AH) Manal Bold" pitchFamily="2" charset="-78"/>
                  <a:cs typeface="(AH) Manal Bold" pitchFamily="2" charset="-78"/>
                </a:rPr>
                <a:t>مجال النسيج</a:t>
              </a:r>
              <a:endParaRPr lang="en-US" altLang="ar-SA" sz="2800" b="1" dirty="0">
                <a:solidFill>
                  <a:schemeClr val="bg1"/>
                </a:solidFill>
                <a:latin typeface="(AH) Manal Bold" pitchFamily="2" charset="-78"/>
                <a:cs typeface="(AH) Manal Bold" pitchFamily="2" charset="-78"/>
              </a:endParaRPr>
            </a:p>
          </p:txBody>
        </p:sp>
      </p:grpSp>
      <p:grpSp>
        <p:nvGrpSpPr>
          <p:cNvPr id="38" name="مجموعة 37"/>
          <p:cNvGrpSpPr/>
          <p:nvPr/>
        </p:nvGrpSpPr>
        <p:grpSpPr>
          <a:xfrm>
            <a:off x="7122564" y="1929882"/>
            <a:ext cx="1152525" cy="5026024"/>
            <a:chOff x="1983426" y="1941255"/>
            <a:chExt cx="1152525" cy="5026024"/>
          </a:xfrm>
        </p:grpSpPr>
        <p:sp>
          <p:nvSpPr>
            <p:cNvPr id="39" name="Cube 5"/>
            <p:cNvSpPr/>
            <p:nvPr/>
          </p:nvSpPr>
          <p:spPr>
            <a:xfrm>
              <a:off x="2307276" y="1941255"/>
              <a:ext cx="828675" cy="3960813"/>
            </a:xfrm>
            <a:prstGeom prst="cube">
              <a:avLst>
                <a:gd name="adj" fmla="val 18181"/>
              </a:avLst>
            </a:prstGeom>
            <a:solidFill>
              <a:srgbClr val="FFC000"/>
            </a:solidFill>
          </p:spPr>
          <p:style>
            <a:lnRef idx="0">
              <a:schemeClr val="accent4"/>
            </a:lnRef>
            <a:fillRef idx="3">
              <a:schemeClr val="accent4"/>
            </a:fillRef>
            <a:effectRef idx="3">
              <a:schemeClr val="accent4"/>
            </a:effectRef>
            <a:fontRef idx="minor">
              <a:schemeClr val="lt1"/>
            </a:fontRef>
          </p:style>
          <p:txBody>
            <a:bodyPr anchor="ctr"/>
            <a:lstStyle/>
            <a:p>
              <a:pPr algn="ctr" rtl="0" fontAlgn="auto">
                <a:spcBef>
                  <a:spcPts val="0"/>
                </a:spcBef>
                <a:spcAft>
                  <a:spcPts val="0"/>
                </a:spcAft>
                <a:defRPr/>
              </a:pPr>
              <a:endParaRPr lang="vi-VN"/>
            </a:p>
          </p:txBody>
        </p:sp>
        <p:pic>
          <p:nvPicPr>
            <p:cNvPr id="40" name="Picture 9"/>
            <p:cNvPicPr>
              <a:picLocks noChangeAspect="1"/>
            </p:cNvPicPr>
            <p:nvPr/>
          </p:nvPicPr>
          <p:blipFill>
            <a:blip r:embed="rId3">
              <a:extLst>
                <a:ext uri="{28A0092B-C50C-407E-A947-70E740481C1C}">
                  <a14:useLocalDpi xmlns:a14="http://schemas.microsoft.com/office/drawing/2010/main" val="0"/>
                </a:ext>
              </a:extLst>
            </a:blip>
            <a:srcRect l="24399" t="94897" r="18788" b="1340"/>
            <a:stretch>
              <a:fillRect/>
            </a:stretch>
          </p:blipFill>
          <p:spPr bwMode="auto">
            <a:xfrm rot="8078754">
              <a:off x="1802452" y="5873492"/>
              <a:ext cx="2014537"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Title 1"/>
            <p:cNvSpPr txBox="1">
              <a:spLocks/>
            </p:cNvSpPr>
            <p:nvPr/>
          </p:nvSpPr>
          <p:spPr>
            <a:xfrm>
              <a:off x="1983426" y="5770305"/>
              <a:ext cx="615950" cy="784225"/>
            </a:xfrm>
            <a:prstGeom prst="rect">
              <a:avLst/>
            </a:prstGeom>
          </p:spPr>
          <p:txBody>
            <a:bodyPr anchor="ctr">
              <a:normAutofit/>
            </a:bodyPr>
            <a:lstStyle>
              <a:lvl1pPr algn="r" defTabSz="914400" rtl="0" eaLnBrk="1" latinLnBrk="0" hangingPunct="1">
                <a:lnSpc>
                  <a:spcPct val="90000"/>
                </a:lnSpc>
                <a:spcBef>
                  <a:spcPct val="0"/>
                </a:spcBef>
                <a:buNone/>
                <a:defRPr sz="4400" b="1" kern="1200">
                  <a:solidFill>
                    <a:srgbClr val="0070C0"/>
                  </a:solidFill>
                  <a:latin typeface="UTM Neo Sans Intel" panose="02040603050506020204" pitchFamily="18" charset="0"/>
                  <a:ea typeface="+mj-ea"/>
                  <a:cs typeface="+mj-cs"/>
                </a:defRPr>
              </a:lvl1pPr>
            </a:lstStyle>
            <a:p>
              <a:pPr algn="ctr" fontAlgn="auto">
                <a:spcAft>
                  <a:spcPts val="0"/>
                </a:spcAft>
                <a:defRPr/>
              </a:pPr>
              <a:r>
                <a:rPr lang="en-US" sz="3200" spc="-300" dirty="0">
                  <a:solidFill>
                    <a:srgbClr val="FFCA02"/>
                  </a:solidFill>
                </a:rPr>
                <a:t>03</a:t>
              </a:r>
            </a:p>
          </p:txBody>
        </p:sp>
        <p:sp>
          <p:nvSpPr>
            <p:cNvPr id="42" name="Title 1"/>
            <p:cNvSpPr txBox="1">
              <a:spLocks/>
            </p:cNvSpPr>
            <p:nvPr/>
          </p:nvSpPr>
          <p:spPr bwMode="auto">
            <a:xfrm rot="16200000">
              <a:off x="1092045" y="3693061"/>
              <a:ext cx="314325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rtl="0" eaLnBrk="1" hangingPunct="1">
                <a:lnSpc>
                  <a:spcPct val="90000"/>
                </a:lnSpc>
              </a:pPr>
              <a:r>
                <a:rPr lang="ar-SA" altLang="ar-SA" sz="2800" b="1" dirty="0">
                  <a:solidFill>
                    <a:schemeClr val="bg1"/>
                  </a:solidFill>
                  <a:latin typeface="(AH) Manal Bold" pitchFamily="2" charset="-78"/>
                  <a:cs typeface="(AH) Manal Bold" pitchFamily="2" charset="-78"/>
                </a:rPr>
                <a:t>مجال الطباعة</a:t>
              </a:r>
              <a:endParaRPr lang="en-US" altLang="ar-SA" sz="2800" b="1" dirty="0">
                <a:solidFill>
                  <a:schemeClr val="bg1"/>
                </a:solidFill>
                <a:latin typeface="(AH) Manal Bold" pitchFamily="2" charset="-78"/>
                <a:cs typeface="(AH) Manal Bold" pitchFamily="2" charset="-78"/>
              </a:endParaRPr>
            </a:p>
          </p:txBody>
        </p:sp>
      </p:grpSp>
      <p:grpSp>
        <p:nvGrpSpPr>
          <p:cNvPr id="43" name="مجموعة 42"/>
          <p:cNvGrpSpPr/>
          <p:nvPr/>
        </p:nvGrpSpPr>
        <p:grpSpPr>
          <a:xfrm>
            <a:off x="8230313" y="1927559"/>
            <a:ext cx="1152525" cy="5026024"/>
            <a:chOff x="1983426" y="1941255"/>
            <a:chExt cx="1152525" cy="5026024"/>
          </a:xfrm>
        </p:grpSpPr>
        <p:sp>
          <p:nvSpPr>
            <p:cNvPr id="44" name="Cube 5"/>
            <p:cNvSpPr/>
            <p:nvPr/>
          </p:nvSpPr>
          <p:spPr>
            <a:xfrm>
              <a:off x="2307276" y="1941255"/>
              <a:ext cx="828675" cy="3960813"/>
            </a:xfrm>
            <a:prstGeom prst="cube">
              <a:avLst>
                <a:gd name="adj" fmla="val 18181"/>
              </a:avLst>
            </a:prstGeom>
            <a:solidFill>
              <a:schemeClr val="accent2">
                <a:lumMod val="60000"/>
                <a:lumOff val="40000"/>
              </a:schemeClr>
            </a:solidFill>
          </p:spPr>
          <p:style>
            <a:lnRef idx="0">
              <a:schemeClr val="accent4"/>
            </a:lnRef>
            <a:fillRef idx="3">
              <a:schemeClr val="accent4"/>
            </a:fillRef>
            <a:effectRef idx="3">
              <a:schemeClr val="accent4"/>
            </a:effectRef>
            <a:fontRef idx="minor">
              <a:schemeClr val="lt1"/>
            </a:fontRef>
          </p:style>
          <p:txBody>
            <a:bodyPr anchor="ctr"/>
            <a:lstStyle/>
            <a:p>
              <a:pPr algn="ctr" rtl="0" fontAlgn="auto">
                <a:spcBef>
                  <a:spcPts val="0"/>
                </a:spcBef>
                <a:spcAft>
                  <a:spcPts val="0"/>
                </a:spcAft>
                <a:defRPr/>
              </a:pPr>
              <a:endParaRPr lang="vi-VN"/>
            </a:p>
          </p:txBody>
        </p:sp>
        <p:pic>
          <p:nvPicPr>
            <p:cNvPr id="45" name="Picture 9"/>
            <p:cNvPicPr>
              <a:picLocks noChangeAspect="1"/>
            </p:cNvPicPr>
            <p:nvPr/>
          </p:nvPicPr>
          <p:blipFill>
            <a:blip r:embed="rId3">
              <a:extLst>
                <a:ext uri="{28A0092B-C50C-407E-A947-70E740481C1C}">
                  <a14:useLocalDpi xmlns:a14="http://schemas.microsoft.com/office/drawing/2010/main" val="0"/>
                </a:ext>
              </a:extLst>
            </a:blip>
            <a:srcRect l="24399" t="94897" r="18788" b="1340"/>
            <a:stretch>
              <a:fillRect/>
            </a:stretch>
          </p:blipFill>
          <p:spPr bwMode="auto">
            <a:xfrm rot="8078754">
              <a:off x="1802452" y="5873492"/>
              <a:ext cx="2014537"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Title 1"/>
            <p:cNvSpPr txBox="1">
              <a:spLocks/>
            </p:cNvSpPr>
            <p:nvPr/>
          </p:nvSpPr>
          <p:spPr>
            <a:xfrm>
              <a:off x="1983426" y="5770305"/>
              <a:ext cx="615950" cy="784225"/>
            </a:xfrm>
            <a:prstGeom prst="rect">
              <a:avLst/>
            </a:prstGeom>
          </p:spPr>
          <p:txBody>
            <a:bodyPr anchor="ctr">
              <a:normAutofit/>
            </a:bodyPr>
            <a:lstStyle>
              <a:lvl1pPr algn="r" defTabSz="914400" rtl="0" eaLnBrk="1" latinLnBrk="0" hangingPunct="1">
                <a:lnSpc>
                  <a:spcPct val="90000"/>
                </a:lnSpc>
                <a:spcBef>
                  <a:spcPct val="0"/>
                </a:spcBef>
                <a:buNone/>
                <a:defRPr sz="4400" b="1" kern="1200">
                  <a:solidFill>
                    <a:srgbClr val="0070C0"/>
                  </a:solidFill>
                  <a:latin typeface="UTM Neo Sans Intel" panose="02040603050506020204" pitchFamily="18" charset="0"/>
                  <a:ea typeface="+mj-ea"/>
                  <a:cs typeface="+mj-cs"/>
                </a:defRPr>
              </a:lvl1pPr>
            </a:lstStyle>
            <a:p>
              <a:pPr algn="ctr" fontAlgn="auto">
                <a:spcAft>
                  <a:spcPts val="0"/>
                </a:spcAft>
                <a:defRPr/>
              </a:pPr>
              <a:r>
                <a:rPr lang="en-US" sz="3200" spc="-300" dirty="0">
                  <a:solidFill>
                    <a:srgbClr val="7CBFF0"/>
                  </a:solidFill>
                </a:rPr>
                <a:t>02</a:t>
              </a:r>
            </a:p>
          </p:txBody>
        </p:sp>
        <p:sp>
          <p:nvSpPr>
            <p:cNvPr id="47" name="Title 1"/>
            <p:cNvSpPr txBox="1">
              <a:spLocks/>
            </p:cNvSpPr>
            <p:nvPr/>
          </p:nvSpPr>
          <p:spPr bwMode="auto">
            <a:xfrm rot="16200000">
              <a:off x="1092045" y="3693061"/>
              <a:ext cx="314325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rtl="0" eaLnBrk="1" hangingPunct="1">
                <a:lnSpc>
                  <a:spcPct val="90000"/>
                </a:lnSpc>
              </a:pPr>
              <a:r>
                <a:rPr lang="ar-SA" altLang="ar-SA" sz="2800" b="1" dirty="0">
                  <a:solidFill>
                    <a:schemeClr val="bg1"/>
                  </a:solidFill>
                  <a:latin typeface="(AH) Manal Bold" pitchFamily="2" charset="-78"/>
                  <a:cs typeface="(AH) Manal Bold" pitchFamily="2" charset="-78"/>
                </a:rPr>
                <a:t>مجال الزخرفة</a:t>
              </a:r>
              <a:endParaRPr lang="en-US" altLang="ar-SA" sz="2800" b="1" dirty="0">
                <a:solidFill>
                  <a:schemeClr val="bg1"/>
                </a:solidFill>
                <a:latin typeface="(AH) Manal Bold" pitchFamily="2" charset="-78"/>
                <a:cs typeface="(AH) Manal Bold" pitchFamily="2" charset="-78"/>
              </a:endParaRPr>
            </a:p>
          </p:txBody>
        </p:sp>
      </p:grpSp>
      <p:grpSp>
        <p:nvGrpSpPr>
          <p:cNvPr id="48" name="مجموعة 47"/>
          <p:cNvGrpSpPr/>
          <p:nvPr/>
        </p:nvGrpSpPr>
        <p:grpSpPr>
          <a:xfrm>
            <a:off x="9472254" y="1922920"/>
            <a:ext cx="1152525" cy="5026024"/>
            <a:chOff x="1983426" y="1941255"/>
            <a:chExt cx="1152525" cy="5026024"/>
          </a:xfrm>
        </p:grpSpPr>
        <p:sp>
          <p:nvSpPr>
            <p:cNvPr id="49" name="Cube 5"/>
            <p:cNvSpPr/>
            <p:nvPr/>
          </p:nvSpPr>
          <p:spPr>
            <a:xfrm>
              <a:off x="2307276" y="1941255"/>
              <a:ext cx="828675" cy="3960813"/>
            </a:xfrm>
            <a:prstGeom prst="cube">
              <a:avLst>
                <a:gd name="adj" fmla="val 18181"/>
              </a:avLst>
            </a:prstGeom>
          </p:spPr>
          <p:style>
            <a:lnRef idx="0">
              <a:schemeClr val="accent4"/>
            </a:lnRef>
            <a:fillRef idx="3">
              <a:schemeClr val="accent4"/>
            </a:fillRef>
            <a:effectRef idx="3">
              <a:schemeClr val="accent4"/>
            </a:effectRef>
            <a:fontRef idx="minor">
              <a:schemeClr val="lt1"/>
            </a:fontRef>
          </p:style>
          <p:txBody>
            <a:bodyPr anchor="ctr"/>
            <a:lstStyle/>
            <a:p>
              <a:pPr algn="ctr" rtl="0" fontAlgn="auto">
                <a:spcBef>
                  <a:spcPts val="0"/>
                </a:spcBef>
                <a:spcAft>
                  <a:spcPts val="0"/>
                </a:spcAft>
                <a:defRPr/>
              </a:pPr>
              <a:endParaRPr lang="vi-VN"/>
            </a:p>
          </p:txBody>
        </p:sp>
        <p:pic>
          <p:nvPicPr>
            <p:cNvPr id="50" name="Picture 9"/>
            <p:cNvPicPr>
              <a:picLocks noChangeAspect="1"/>
            </p:cNvPicPr>
            <p:nvPr/>
          </p:nvPicPr>
          <p:blipFill>
            <a:blip r:embed="rId3">
              <a:extLst>
                <a:ext uri="{28A0092B-C50C-407E-A947-70E740481C1C}">
                  <a14:useLocalDpi xmlns:a14="http://schemas.microsoft.com/office/drawing/2010/main" val="0"/>
                </a:ext>
              </a:extLst>
            </a:blip>
            <a:srcRect l="24399" t="94897" r="18788" b="1340"/>
            <a:stretch>
              <a:fillRect/>
            </a:stretch>
          </p:blipFill>
          <p:spPr bwMode="auto">
            <a:xfrm rot="8078754">
              <a:off x="1802452" y="5873492"/>
              <a:ext cx="2014537"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itle 1"/>
            <p:cNvSpPr txBox="1">
              <a:spLocks/>
            </p:cNvSpPr>
            <p:nvPr/>
          </p:nvSpPr>
          <p:spPr>
            <a:xfrm>
              <a:off x="1983426" y="5770305"/>
              <a:ext cx="615950" cy="784225"/>
            </a:xfrm>
            <a:prstGeom prst="rect">
              <a:avLst/>
            </a:prstGeom>
          </p:spPr>
          <p:txBody>
            <a:bodyPr anchor="ctr">
              <a:normAutofit/>
            </a:bodyPr>
            <a:lstStyle>
              <a:lvl1pPr algn="r" defTabSz="914400" rtl="0" eaLnBrk="1" latinLnBrk="0" hangingPunct="1">
                <a:lnSpc>
                  <a:spcPct val="90000"/>
                </a:lnSpc>
                <a:spcBef>
                  <a:spcPct val="0"/>
                </a:spcBef>
                <a:buNone/>
                <a:defRPr sz="4400" b="1" kern="1200">
                  <a:solidFill>
                    <a:srgbClr val="0070C0"/>
                  </a:solidFill>
                  <a:latin typeface="UTM Neo Sans Intel" panose="02040603050506020204" pitchFamily="18" charset="0"/>
                  <a:ea typeface="+mj-ea"/>
                  <a:cs typeface="+mj-cs"/>
                </a:defRPr>
              </a:lvl1pPr>
            </a:lstStyle>
            <a:p>
              <a:pPr algn="ctr" fontAlgn="auto">
                <a:spcAft>
                  <a:spcPts val="0"/>
                </a:spcAft>
                <a:defRPr/>
              </a:pPr>
              <a:r>
                <a:rPr lang="en-US" sz="3200" spc="-300" dirty="0">
                  <a:solidFill>
                    <a:schemeClr val="accent4"/>
                  </a:solidFill>
                </a:rPr>
                <a:t>01</a:t>
              </a:r>
            </a:p>
          </p:txBody>
        </p:sp>
        <p:sp>
          <p:nvSpPr>
            <p:cNvPr id="52" name="Title 1"/>
            <p:cNvSpPr txBox="1">
              <a:spLocks/>
            </p:cNvSpPr>
            <p:nvPr/>
          </p:nvSpPr>
          <p:spPr bwMode="auto">
            <a:xfrm rot="16200000">
              <a:off x="1092045" y="3693061"/>
              <a:ext cx="314325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rtl="0" eaLnBrk="1" hangingPunct="1">
                <a:lnSpc>
                  <a:spcPct val="90000"/>
                </a:lnSpc>
              </a:pPr>
              <a:r>
                <a:rPr lang="ar-SA" altLang="ar-SA" sz="2800" b="1" dirty="0">
                  <a:solidFill>
                    <a:schemeClr val="bg1"/>
                  </a:solidFill>
                  <a:latin typeface="(AH) Manal Bold" pitchFamily="2" charset="-78"/>
                  <a:cs typeface="(AH) Manal Bold" pitchFamily="2" charset="-78"/>
                </a:rPr>
                <a:t>مجال الرسم</a:t>
              </a:r>
              <a:endParaRPr lang="en-US" altLang="ar-SA" sz="2800" b="1" dirty="0">
                <a:solidFill>
                  <a:schemeClr val="bg1"/>
                </a:solidFill>
                <a:latin typeface="(AH) Manal Bold" pitchFamily="2" charset="-78"/>
                <a:cs typeface="(AH) Manal Bold" pitchFamily="2" charset="-78"/>
              </a:endParaRPr>
            </a:p>
          </p:txBody>
        </p:sp>
      </p:grpSp>
      <p:sp>
        <p:nvSpPr>
          <p:cNvPr id="58" name="مستطيل مستدير الزوايا 57"/>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مجالات التربية الفنية</a:t>
            </a:r>
          </a:p>
        </p:txBody>
      </p:sp>
    </p:spTree>
    <p:extLst>
      <p:ext uri="{BB962C8B-B14F-4D97-AF65-F5344CB8AC3E}">
        <p14:creationId xmlns:p14="http://schemas.microsoft.com/office/powerpoint/2010/main" val="413375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5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wipe(down)">
                                      <p:cBhvr>
                                        <p:cTn id="12" dur="500"/>
                                        <p:tgtEl>
                                          <p:spTgt spid="48"/>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wipe(down)">
                                      <p:cBhvr>
                                        <p:cTn id="16" dur="500"/>
                                        <p:tgtEl>
                                          <p:spTgt spid="43"/>
                                        </p:tgtEl>
                                      </p:cBhvr>
                                    </p:animEffect>
                                  </p:childTnLst>
                                </p:cTn>
                              </p:par>
                            </p:childTnLst>
                          </p:cTn>
                        </p:par>
                        <p:par>
                          <p:cTn id="17" fill="hold">
                            <p:stCondLst>
                              <p:cond delay="1000"/>
                            </p:stCondLst>
                            <p:childTnLst>
                              <p:par>
                                <p:cTn id="18" presetID="22" presetClass="entr" presetSubtype="4" fill="hold" nodeType="after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wipe(down)">
                                      <p:cBhvr>
                                        <p:cTn id="20" dur="500"/>
                                        <p:tgtEl>
                                          <p:spTgt spid="38"/>
                                        </p:tgtEl>
                                      </p:cBhvr>
                                    </p:animEffect>
                                  </p:childTnLst>
                                </p:cTn>
                              </p:par>
                            </p:childTnLst>
                          </p:cTn>
                        </p:par>
                        <p:par>
                          <p:cTn id="21" fill="hold">
                            <p:stCondLst>
                              <p:cond delay="1500"/>
                            </p:stCondLst>
                            <p:childTnLst>
                              <p:par>
                                <p:cTn id="22" presetID="22" presetClass="entr" presetSubtype="4" fill="hold" nodeType="after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wipe(down)">
                                      <p:cBhvr>
                                        <p:cTn id="24" dur="500"/>
                                        <p:tgtEl>
                                          <p:spTgt spid="33"/>
                                        </p:tgtEl>
                                      </p:cBhvr>
                                    </p:animEffect>
                                  </p:childTnLst>
                                </p:cTn>
                              </p:par>
                            </p:childTnLst>
                          </p:cTn>
                        </p:par>
                        <p:par>
                          <p:cTn id="25" fill="hold">
                            <p:stCondLst>
                              <p:cond delay="2000"/>
                            </p:stCondLst>
                            <p:childTnLst>
                              <p:par>
                                <p:cTn id="26" presetID="22" presetClass="entr" presetSubtype="4" fill="hold"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down)">
                                      <p:cBhvr>
                                        <p:cTn id="28" dur="500"/>
                                        <p:tgtEl>
                                          <p:spTgt spid="28"/>
                                        </p:tgtEl>
                                      </p:cBhvr>
                                    </p:animEffect>
                                  </p:childTnLst>
                                </p:cTn>
                              </p:par>
                            </p:childTnLst>
                          </p:cTn>
                        </p:par>
                        <p:par>
                          <p:cTn id="29" fill="hold">
                            <p:stCondLst>
                              <p:cond delay="2500"/>
                            </p:stCondLst>
                            <p:childTnLst>
                              <p:par>
                                <p:cTn id="30" presetID="22" presetClass="entr" presetSubtype="4" fill="hold"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down)">
                                      <p:cBhvr>
                                        <p:cTn id="32" dur="500"/>
                                        <p:tgtEl>
                                          <p:spTgt spid="23"/>
                                        </p:tgtEl>
                                      </p:cBhvr>
                                    </p:animEffect>
                                  </p:childTnLst>
                                </p:cTn>
                              </p:par>
                            </p:childTnLst>
                          </p:cTn>
                        </p:par>
                        <p:par>
                          <p:cTn id="33" fill="hold">
                            <p:stCondLst>
                              <p:cond delay="3000"/>
                            </p:stCondLst>
                            <p:childTnLst>
                              <p:par>
                                <p:cTn id="34" presetID="22" presetClass="entr" presetSubtype="4"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down)">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3" name="مستطيل مستدير الزوايا 52"/>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مراحل المشروع الفصلي</a:t>
            </a:r>
          </a:p>
        </p:txBody>
      </p:sp>
      <p:grpSp>
        <p:nvGrpSpPr>
          <p:cNvPr id="32" name="Group 87"/>
          <p:cNvGrpSpPr>
            <a:grpSpLocks/>
          </p:cNvGrpSpPr>
          <p:nvPr/>
        </p:nvGrpSpPr>
        <p:grpSpPr bwMode="auto">
          <a:xfrm>
            <a:off x="2979352" y="1188695"/>
            <a:ext cx="2409681" cy="5770903"/>
            <a:chOff x="5385487" y="794466"/>
            <a:chExt cx="1426027" cy="3416753"/>
          </a:xfrm>
        </p:grpSpPr>
        <p:sp>
          <p:nvSpPr>
            <p:cNvPr id="33" name="Right Triangle 23"/>
            <p:cNvSpPr/>
            <p:nvPr/>
          </p:nvSpPr>
          <p:spPr>
            <a:xfrm flipV="1">
              <a:off x="6361572" y="1696618"/>
              <a:ext cx="449942" cy="2032000"/>
            </a:xfrm>
            <a:prstGeom prst="rtTriangle">
              <a:avLst/>
            </a:prstGeom>
            <a:solidFill>
              <a:schemeClr val="tx1">
                <a:alpha val="28000"/>
              </a:schemeClr>
            </a:soli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34" name="Rectangle 24"/>
            <p:cNvSpPr/>
            <p:nvPr/>
          </p:nvSpPr>
          <p:spPr>
            <a:xfrm>
              <a:off x="5388659" y="1695867"/>
              <a:ext cx="1073883" cy="2515352"/>
            </a:xfrm>
            <a:prstGeom prst="rect">
              <a:avLst/>
            </a:prstGeom>
            <a:gradFill flip="none" rotWithShape="1">
              <a:gsLst>
                <a:gs pos="0">
                  <a:schemeClr val="bg1"/>
                </a:gs>
                <a:gs pos="100000">
                  <a:srgbClr val="DADADA">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35" name="Rectangle 25"/>
            <p:cNvSpPr/>
            <p:nvPr/>
          </p:nvSpPr>
          <p:spPr>
            <a:xfrm flipV="1">
              <a:off x="5759230" y="1011406"/>
              <a:ext cx="1052284" cy="997903"/>
            </a:xfrm>
            <a:prstGeom prst="rect">
              <a:avLst/>
            </a:prstGeom>
            <a:solidFill>
              <a:schemeClr val="tx1">
                <a:alpha val="8000"/>
              </a:schemeClr>
            </a:solidFill>
            <a:ln>
              <a:noFill/>
            </a:ln>
            <a:effectLst>
              <a:softEdge rad="2413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46" name="TextBox 26"/>
            <p:cNvSpPr txBox="1">
              <a:spLocks noChangeArrowheads="1"/>
            </p:cNvSpPr>
            <p:nvPr/>
          </p:nvSpPr>
          <p:spPr bwMode="auto">
            <a:xfrm>
              <a:off x="5512486" y="794466"/>
              <a:ext cx="827314" cy="710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a:defRPr>
                  <a:solidFill>
                    <a:schemeClr val="tx1"/>
                  </a:solidFill>
                  <a:latin typeface="Calibri" panose="020F0502020204030204" pitchFamily="34" charset="0"/>
                </a:defRPr>
              </a:lvl1pPr>
              <a:lvl2pPr marL="742950" indent="-285750" algn="l" rtl="0">
                <a:defRPr>
                  <a:solidFill>
                    <a:schemeClr val="tx1"/>
                  </a:solidFill>
                  <a:latin typeface="Calibri" panose="020F0502020204030204" pitchFamily="34" charset="0"/>
                </a:defRPr>
              </a:lvl2pPr>
              <a:lvl3pPr marL="1143000" indent="-228600" algn="l" rtl="0">
                <a:defRPr>
                  <a:solidFill>
                    <a:schemeClr val="tx1"/>
                  </a:solidFill>
                  <a:latin typeface="Calibri" panose="020F0502020204030204" pitchFamily="34" charset="0"/>
                </a:defRPr>
              </a:lvl3pPr>
              <a:lvl4pPr marL="1600200" indent="-228600" algn="l" rtl="0">
                <a:defRPr>
                  <a:solidFill>
                    <a:schemeClr val="tx1"/>
                  </a:solidFill>
                  <a:latin typeface="Calibri" panose="020F0502020204030204" pitchFamily="34" charset="0"/>
                </a:defRPr>
              </a:lvl4pPr>
              <a:lvl5pPr marL="2057400" indent="-228600" algn="l" rtl="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pPr algn="ctr"/>
              <a:r>
                <a:rPr lang="ar-SA" altLang="ar-SA" sz="7200" b="1" dirty="0">
                  <a:solidFill>
                    <a:srgbClr val="FF0000"/>
                  </a:solidFill>
                </a:rPr>
                <a:t>3</a:t>
              </a:r>
              <a:endParaRPr lang="en-US" altLang="ar-SA" sz="7200" b="1" dirty="0">
                <a:solidFill>
                  <a:srgbClr val="FF0000"/>
                </a:solidFill>
              </a:endParaRPr>
            </a:p>
          </p:txBody>
        </p:sp>
        <p:sp>
          <p:nvSpPr>
            <p:cNvPr id="47" name="TextBox 27"/>
            <p:cNvSpPr txBox="1">
              <a:spLocks noChangeArrowheads="1"/>
            </p:cNvSpPr>
            <p:nvPr/>
          </p:nvSpPr>
          <p:spPr bwMode="auto">
            <a:xfrm>
              <a:off x="5385487" y="2068521"/>
              <a:ext cx="1074057" cy="710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a:defRPr>
                  <a:solidFill>
                    <a:schemeClr val="tx1"/>
                  </a:solidFill>
                  <a:latin typeface="Calibri" panose="020F0502020204030204" pitchFamily="34" charset="0"/>
                </a:defRPr>
              </a:lvl1pPr>
              <a:lvl2pPr marL="742950" indent="-285750" algn="l" rtl="0">
                <a:defRPr>
                  <a:solidFill>
                    <a:schemeClr val="tx1"/>
                  </a:solidFill>
                  <a:latin typeface="Calibri" panose="020F0502020204030204" pitchFamily="34" charset="0"/>
                </a:defRPr>
              </a:lvl2pPr>
              <a:lvl3pPr marL="1143000" indent="-228600" algn="l" rtl="0">
                <a:defRPr>
                  <a:solidFill>
                    <a:schemeClr val="tx1"/>
                  </a:solidFill>
                  <a:latin typeface="Calibri" panose="020F0502020204030204" pitchFamily="34" charset="0"/>
                </a:defRPr>
              </a:lvl3pPr>
              <a:lvl4pPr marL="1600200" indent="-228600" algn="l" rtl="0">
                <a:defRPr>
                  <a:solidFill>
                    <a:schemeClr val="tx1"/>
                  </a:solidFill>
                  <a:latin typeface="Calibri" panose="020F0502020204030204" pitchFamily="34" charset="0"/>
                </a:defRPr>
              </a:lvl4pPr>
              <a:lvl5pPr marL="2057400" indent="-228600" algn="l" rtl="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pPr algn="ctr"/>
              <a:r>
                <a:rPr lang="ar-SA" altLang="ar-SA" sz="3600" b="1" dirty="0">
                  <a:solidFill>
                    <a:srgbClr val="FF0000"/>
                  </a:solidFill>
                  <a:latin typeface="(AH) Manal Bold" pitchFamily="2" charset="-78"/>
                  <a:cs typeface="(AH) Manal Bold" pitchFamily="2" charset="-78"/>
                </a:rPr>
                <a:t>مرحلة</a:t>
              </a:r>
            </a:p>
            <a:p>
              <a:pPr algn="ctr"/>
              <a:r>
                <a:rPr lang="ar-SA" altLang="ar-SA" sz="3600" b="1" dirty="0">
                  <a:solidFill>
                    <a:srgbClr val="FF0000"/>
                  </a:solidFill>
                  <a:latin typeface="(AH) Manal Bold" pitchFamily="2" charset="-78"/>
                  <a:cs typeface="(AH) Manal Bold" pitchFamily="2" charset="-78"/>
                </a:rPr>
                <a:t>التقييم</a:t>
              </a:r>
              <a:endParaRPr lang="en-US" altLang="ar-SA" sz="3600" b="1" dirty="0">
                <a:solidFill>
                  <a:srgbClr val="FF0000"/>
                </a:solidFill>
                <a:latin typeface="(AH) Manal Bold" pitchFamily="2" charset="-78"/>
                <a:cs typeface="(AH) Manal Bold" pitchFamily="2" charset="-78"/>
              </a:endParaRPr>
            </a:p>
          </p:txBody>
        </p:sp>
      </p:grpSp>
      <p:grpSp>
        <p:nvGrpSpPr>
          <p:cNvPr id="50" name="Group 88"/>
          <p:cNvGrpSpPr>
            <a:grpSpLocks/>
          </p:cNvGrpSpPr>
          <p:nvPr/>
        </p:nvGrpSpPr>
        <p:grpSpPr bwMode="auto">
          <a:xfrm>
            <a:off x="5364827" y="1188695"/>
            <a:ext cx="2494346" cy="5770903"/>
            <a:chOff x="7805531" y="794466"/>
            <a:chExt cx="1476132" cy="3416753"/>
          </a:xfrm>
        </p:grpSpPr>
        <p:sp>
          <p:nvSpPr>
            <p:cNvPr id="51" name="Right Triangle 31"/>
            <p:cNvSpPr/>
            <p:nvPr/>
          </p:nvSpPr>
          <p:spPr>
            <a:xfrm flipV="1">
              <a:off x="8831721" y="1696618"/>
              <a:ext cx="449942" cy="2032000"/>
            </a:xfrm>
            <a:prstGeom prst="rtTriangle">
              <a:avLst/>
            </a:prstGeom>
            <a:solidFill>
              <a:schemeClr val="tx1">
                <a:alpha val="28000"/>
              </a:schemeClr>
            </a:soli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2" name="Rectangle 32"/>
            <p:cNvSpPr/>
            <p:nvPr/>
          </p:nvSpPr>
          <p:spPr>
            <a:xfrm>
              <a:off x="7858808" y="1695867"/>
              <a:ext cx="1073883" cy="2515352"/>
            </a:xfrm>
            <a:prstGeom prst="rect">
              <a:avLst/>
            </a:prstGeom>
            <a:gradFill flip="none" rotWithShape="1">
              <a:gsLst>
                <a:gs pos="0">
                  <a:schemeClr val="bg1"/>
                </a:gs>
                <a:gs pos="100000">
                  <a:srgbClr val="DADADA">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64" name="Rectangle 33"/>
            <p:cNvSpPr/>
            <p:nvPr/>
          </p:nvSpPr>
          <p:spPr>
            <a:xfrm flipV="1">
              <a:off x="8229379" y="1011406"/>
              <a:ext cx="1052284" cy="997903"/>
            </a:xfrm>
            <a:prstGeom prst="rect">
              <a:avLst/>
            </a:prstGeom>
            <a:solidFill>
              <a:schemeClr val="tx1">
                <a:alpha val="8000"/>
              </a:schemeClr>
            </a:solidFill>
            <a:ln>
              <a:noFill/>
            </a:ln>
            <a:effectLst>
              <a:softEdge rad="2413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65" name="TextBox 34"/>
            <p:cNvSpPr txBox="1">
              <a:spLocks noChangeArrowheads="1"/>
            </p:cNvSpPr>
            <p:nvPr/>
          </p:nvSpPr>
          <p:spPr bwMode="auto">
            <a:xfrm>
              <a:off x="7982635" y="794466"/>
              <a:ext cx="827314" cy="710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a:defRPr>
                  <a:solidFill>
                    <a:schemeClr val="tx1"/>
                  </a:solidFill>
                  <a:latin typeface="Calibri" panose="020F0502020204030204" pitchFamily="34" charset="0"/>
                </a:defRPr>
              </a:lvl1pPr>
              <a:lvl2pPr marL="742950" indent="-285750" algn="l" rtl="0">
                <a:defRPr>
                  <a:solidFill>
                    <a:schemeClr val="tx1"/>
                  </a:solidFill>
                  <a:latin typeface="Calibri" panose="020F0502020204030204" pitchFamily="34" charset="0"/>
                </a:defRPr>
              </a:lvl2pPr>
              <a:lvl3pPr marL="1143000" indent="-228600" algn="l" rtl="0">
                <a:defRPr>
                  <a:solidFill>
                    <a:schemeClr val="tx1"/>
                  </a:solidFill>
                  <a:latin typeface="Calibri" panose="020F0502020204030204" pitchFamily="34" charset="0"/>
                </a:defRPr>
              </a:lvl3pPr>
              <a:lvl4pPr marL="1600200" indent="-228600" algn="l" rtl="0">
                <a:defRPr>
                  <a:solidFill>
                    <a:schemeClr val="tx1"/>
                  </a:solidFill>
                  <a:latin typeface="Calibri" panose="020F0502020204030204" pitchFamily="34" charset="0"/>
                </a:defRPr>
              </a:lvl4pPr>
              <a:lvl5pPr marL="2057400" indent="-228600" algn="l" rtl="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pPr algn="ctr"/>
              <a:r>
                <a:rPr lang="ar-SA" altLang="ar-SA" sz="7200" b="1" dirty="0">
                  <a:solidFill>
                    <a:srgbClr val="385723"/>
                  </a:solidFill>
                </a:rPr>
                <a:t>2</a:t>
              </a:r>
              <a:endParaRPr lang="en-US" altLang="ar-SA" sz="7200" b="1" dirty="0">
                <a:solidFill>
                  <a:srgbClr val="385723"/>
                </a:solidFill>
              </a:endParaRPr>
            </a:p>
          </p:txBody>
        </p:sp>
        <p:sp>
          <p:nvSpPr>
            <p:cNvPr id="66" name="TextBox 35"/>
            <p:cNvSpPr txBox="1"/>
            <p:nvPr/>
          </p:nvSpPr>
          <p:spPr>
            <a:xfrm>
              <a:off x="7805531" y="2038981"/>
              <a:ext cx="1107193" cy="710673"/>
            </a:xfrm>
            <a:prstGeom prst="rect">
              <a:avLst/>
            </a:prstGeom>
            <a:noFill/>
          </p:spPr>
          <p:txBody>
            <a:bodyPr>
              <a:spAutoFit/>
            </a:bodyPr>
            <a:lstStyle/>
            <a:p>
              <a:pPr algn="ctr" rtl="0" fontAlgn="auto">
                <a:spcBef>
                  <a:spcPts val="0"/>
                </a:spcBef>
                <a:spcAft>
                  <a:spcPts val="0"/>
                </a:spcAft>
                <a:defRPr/>
              </a:pPr>
              <a:r>
                <a:rPr lang="ar-SA" sz="3600" b="1" dirty="0">
                  <a:solidFill>
                    <a:schemeClr val="accent6">
                      <a:lumMod val="50000"/>
                    </a:schemeClr>
                  </a:solidFill>
                  <a:latin typeface="(AH) Manal Bold" pitchFamily="2" charset="-78"/>
                  <a:cs typeface="(AH) Manal Bold" pitchFamily="2" charset="-78"/>
                </a:rPr>
                <a:t>مرحلة</a:t>
              </a:r>
            </a:p>
            <a:p>
              <a:pPr algn="ctr" rtl="0" fontAlgn="auto">
                <a:spcBef>
                  <a:spcPts val="0"/>
                </a:spcBef>
                <a:spcAft>
                  <a:spcPts val="0"/>
                </a:spcAft>
                <a:defRPr/>
              </a:pPr>
              <a:r>
                <a:rPr lang="ar-SA" sz="3600" b="1" dirty="0">
                  <a:solidFill>
                    <a:schemeClr val="accent6">
                      <a:lumMod val="50000"/>
                    </a:schemeClr>
                  </a:solidFill>
                  <a:latin typeface="(AH) Manal Bold" pitchFamily="2" charset="-78"/>
                  <a:cs typeface="(AH) Manal Bold" pitchFamily="2" charset="-78"/>
                </a:rPr>
                <a:t>التنفيذ</a:t>
              </a:r>
              <a:endParaRPr lang="en-US" sz="3600" b="1" dirty="0">
                <a:solidFill>
                  <a:schemeClr val="accent6">
                    <a:lumMod val="50000"/>
                  </a:schemeClr>
                </a:solidFill>
                <a:latin typeface="(AH) Manal Bold" pitchFamily="2" charset="-78"/>
                <a:cs typeface="(AH) Manal Bold" pitchFamily="2" charset="-78"/>
              </a:endParaRPr>
            </a:p>
          </p:txBody>
        </p:sp>
      </p:grpSp>
      <p:grpSp>
        <p:nvGrpSpPr>
          <p:cNvPr id="69" name="Group 89"/>
          <p:cNvGrpSpPr>
            <a:grpSpLocks/>
          </p:cNvGrpSpPr>
          <p:nvPr/>
        </p:nvGrpSpPr>
        <p:grpSpPr bwMode="auto">
          <a:xfrm>
            <a:off x="7919652" y="1188695"/>
            <a:ext cx="2409681" cy="5770903"/>
            <a:chOff x="10325786" y="794466"/>
            <a:chExt cx="1426027" cy="3416753"/>
          </a:xfrm>
        </p:grpSpPr>
        <p:sp>
          <p:nvSpPr>
            <p:cNvPr id="70" name="Right Triangle 39"/>
            <p:cNvSpPr/>
            <p:nvPr/>
          </p:nvSpPr>
          <p:spPr>
            <a:xfrm flipV="1">
              <a:off x="11301871" y="1696618"/>
              <a:ext cx="449942" cy="2032000"/>
            </a:xfrm>
            <a:prstGeom prst="rtTriangle">
              <a:avLst/>
            </a:prstGeom>
            <a:solidFill>
              <a:schemeClr val="tx1">
                <a:alpha val="28000"/>
              </a:schemeClr>
            </a:soli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71" name="Rectangle 40"/>
            <p:cNvSpPr/>
            <p:nvPr/>
          </p:nvSpPr>
          <p:spPr>
            <a:xfrm>
              <a:off x="10328958" y="1695867"/>
              <a:ext cx="1073883" cy="2515352"/>
            </a:xfrm>
            <a:prstGeom prst="rect">
              <a:avLst/>
            </a:prstGeom>
            <a:gradFill flip="none" rotWithShape="1">
              <a:gsLst>
                <a:gs pos="0">
                  <a:schemeClr val="bg1"/>
                </a:gs>
                <a:gs pos="100000">
                  <a:srgbClr val="DADADA">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72" name="Rectangle 41"/>
            <p:cNvSpPr/>
            <p:nvPr/>
          </p:nvSpPr>
          <p:spPr>
            <a:xfrm flipV="1">
              <a:off x="10699529" y="1011406"/>
              <a:ext cx="1052284" cy="997903"/>
            </a:xfrm>
            <a:prstGeom prst="rect">
              <a:avLst/>
            </a:prstGeom>
            <a:solidFill>
              <a:schemeClr val="tx1">
                <a:alpha val="8000"/>
              </a:schemeClr>
            </a:solidFill>
            <a:ln>
              <a:noFill/>
            </a:ln>
            <a:effectLst>
              <a:softEdge rad="2413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73" name="TextBox 42"/>
            <p:cNvSpPr txBox="1">
              <a:spLocks noChangeArrowheads="1"/>
            </p:cNvSpPr>
            <p:nvPr/>
          </p:nvSpPr>
          <p:spPr bwMode="auto">
            <a:xfrm>
              <a:off x="10452785" y="794466"/>
              <a:ext cx="827314" cy="710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a:defRPr>
                  <a:solidFill>
                    <a:schemeClr val="tx1"/>
                  </a:solidFill>
                  <a:latin typeface="Calibri" panose="020F0502020204030204" pitchFamily="34" charset="0"/>
                </a:defRPr>
              </a:lvl1pPr>
              <a:lvl2pPr marL="742950" indent="-285750" algn="l" rtl="0">
                <a:defRPr>
                  <a:solidFill>
                    <a:schemeClr val="tx1"/>
                  </a:solidFill>
                  <a:latin typeface="Calibri" panose="020F0502020204030204" pitchFamily="34" charset="0"/>
                </a:defRPr>
              </a:lvl2pPr>
              <a:lvl3pPr marL="1143000" indent="-228600" algn="l" rtl="0">
                <a:defRPr>
                  <a:solidFill>
                    <a:schemeClr val="tx1"/>
                  </a:solidFill>
                  <a:latin typeface="Calibri" panose="020F0502020204030204" pitchFamily="34" charset="0"/>
                </a:defRPr>
              </a:lvl3pPr>
              <a:lvl4pPr marL="1600200" indent="-228600" algn="l" rtl="0">
                <a:defRPr>
                  <a:solidFill>
                    <a:schemeClr val="tx1"/>
                  </a:solidFill>
                  <a:latin typeface="Calibri" panose="020F0502020204030204" pitchFamily="34" charset="0"/>
                </a:defRPr>
              </a:lvl4pPr>
              <a:lvl5pPr marL="2057400" indent="-228600" algn="l" rtl="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pPr algn="ctr"/>
              <a:r>
                <a:rPr lang="ar-SA" altLang="ar-SA" sz="7200" b="1" dirty="0">
                  <a:solidFill>
                    <a:srgbClr val="0A13C6"/>
                  </a:solidFill>
                </a:rPr>
                <a:t>1</a:t>
              </a:r>
              <a:endParaRPr lang="en-US" altLang="ar-SA" sz="7200" b="1" dirty="0">
                <a:solidFill>
                  <a:srgbClr val="0A13C6"/>
                </a:solidFill>
              </a:endParaRPr>
            </a:p>
          </p:txBody>
        </p:sp>
        <p:sp>
          <p:nvSpPr>
            <p:cNvPr id="74" name="TextBox 43"/>
            <p:cNvSpPr txBox="1">
              <a:spLocks noChangeArrowheads="1"/>
            </p:cNvSpPr>
            <p:nvPr/>
          </p:nvSpPr>
          <p:spPr bwMode="auto">
            <a:xfrm>
              <a:off x="10325786" y="2018392"/>
              <a:ext cx="1074057" cy="710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rtl="0">
                <a:defRPr>
                  <a:solidFill>
                    <a:schemeClr val="tx1"/>
                  </a:solidFill>
                  <a:latin typeface="Calibri" panose="020F0502020204030204" pitchFamily="34" charset="0"/>
                </a:defRPr>
              </a:lvl1pPr>
              <a:lvl2pPr marL="742950" indent="-285750" algn="l" rtl="0">
                <a:defRPr>
                  <a:solidFill>
                    <a:schemeClr val="tx1"/>
                  </a:solidFill>
                  <a:latin typeface="Calibri" panose="020F0502020204030204" pitchFamily="34" charset="0"/>
                </a:defRPr>
              </a:lvl2pPr>
              <a:lvl3pPr marL="1143000" indent="-228600" algn="l" rtl="0">
                <a:defRPr>
                  <a:solidFill>
                    <a:schemeClr val="tx1"/>
                  </a:solidFill>
                  <a:latin typeface="Calibri" panose="020F0502020204030204" pitchFamily="34" charset="0"/>
                </a:defRPr>
              </a:lvl3pPr>
              <a:lvl4pPr marL="1600200" indent="-228600" algn="l" rtl="0">
                <a:defRPr>
                  <a:solidFill>
                    <a:schemeClr val="tx1"/>
                  </a:solidFill>
                  <a:latin typeface="Calibri" panose="020F0502020204030204" pitchFamily="34" charset="0"/>
                </a:defRPr>
              </a:lvl4pPr>
              <a:lvl5pPr marL="2057400" indent="-228600" algn="l" rtl="0">
                <a:defRPr>
                  <a:solidFill>
                    <a:schemeClr val="tx1"/>
                  </a:solidFill>
                  <a:latin typeface="Calibri" panose="020F0502020204030204" pitchFamily="34" charset="0"/>
                </a:defRPr>
              </a:lvl5pPr>
              <a:lvl6pPr marL="2514600" indent="-228600" algn="l" rtl="0" fontAlgn="base">
                <a:spcBef>
                  <a:spcPct val="0"/>
                </a:spcBef>
                <a:spcAft>
                  <a:spcPct val="0"/>
                </a:spcAft>
                <a:defRPr>
                  <a:solidFill>
                    <a:schemeClr val="tx1"/>
                  </a:solidFill>
                  <a:latin typeface="Calibri" panose="020F0502020204030204" pitchFamily="34" charset="0"/>
                </a:defRPr>
              </a:lvl6pPr>
              <a:lvl7pPr marL="2971800" indent="-228600" algn="l" rtl="0" fontAlgn="base">
                <a:spcBef>
                  <a:spcPct val="0"/>
                </a:spcBef>
                <a:spcAft>
                  <a:spcPct val="0"/>
                </a:spcAft>
                <a:defRPr>
                  <a:solidFill>
                    <a:schemeClr val="tx1"/>
                  </a:solidFill>
                  <a:latin typeface="Calibri" panose="020F0502020204030204" pitchFamily="34" charset="0"/>
                </a:defRPr>
              </a:lvl7pPr>
              <a:lvl8pPr marL="3429000" indent="-228600" algn="l" rtl="0" fontAlgn="base">
                <a:spcBef>
                  <a:spcPct val="0"/>
                </a:spcBef>
                <a:spcAft>
                  <a:spcPct val="0"/>
                </a:spcAft>
                <a:defRPr>
                  <a:solidFill>
                    <a:schemeClr val="tx1"/>
                  </a:solidFill>
                  <a:latin typeface="Calibri" panose="020F0502020204030204" pitchFamily="34" charset="0"/>
                </a:defRPr>
              </a:lvl8pPr>
              <a:lvl9pPr marL="3886200" indent="-228600" algn="l" rtl="0" fontAlgn="base">
                <a:spcBef>
                  <a:spcPct val="0"/>
                </a:spcBef>
                <a:spcAft>
                  <a:spcPct val="0"/>
                </a:spcAft>
                <a:defRPr>
                  <a:solidFill>
                    <a:schemeClr val="tx1"/>
                  </a:solidFill>
                  <a:latin typeface="Calibri" panose="020F0502020204030204" pitchFamily="34" charset="0"/>
                </a:defRPr>
              </a:lvl9pPr>
            </a:lstStyle>
            <a:p>
              <a:pPr algn="ctr"/>
              <a:r>
                <a:rPr lang="ar-SA" altLang="ar-SA" sz="3600" b="1" dirty="0">
                  <a:solidFill>
                    <a:srgbClr val="0A13C6"/>
                  </a:solidFill>
                  <a:latin typeface="(AH) Manal Bold" pitchFamily="2" charset="-78"/>
                  <a:cs typeface="(AH) Manal Bold" pitchFamily="2" charset="-78"/>
                </a:rPr>
                <a:t>مرحلة</a:t>
              </a:r>
            </a:p>
            <a:p>
              <a:pPr algn="ctr"/>
              <a:r>
                <a:rPr lang="ar-SA" altLang="ar-SA" sz="3600" b="1" dirty="0">
                  <a:solidFill>
                    <a:srgbClr val="0A13C6"/>
                  </a:solidFill>
                  <a:latin typeface="(AH) Manal Bold" pitchFamily="2" charset="-78"/>
                  <a:cs typeface="(AH) Manal Bold" pitchFamily="2" charset="-78"/>
                </a:rPr>
                <a:t>الإعداد</a:t>
              </a:r>
            </a:p>
          </p:txBody>
        </p:sp>
      </p:grpSp>
    </p:spTree>
    <p:extLst>
      <p:ext uri="{BB962C8B-B14F-4D97-AF65-F5344CB8AC3E}">
        <p14:creationId xmlns:p14="http://schemas.microsoft.com/office/powerpoint/2010/main" val="273561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barn(inVertical)">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wipe(down)">
                                      <p:cBhvr>
                                        <p:cTn id="12" dur="500"/>
                                        <p:tgtEl>
                                          <p:spTgt spid="6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wipe(down)">
                                      <p:cBhvr>
                                        <p:cTn id="17" dur="500"/>
                                        <p:tgtEl>
                                          <p:spTgt spid="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down)">
                                      <p:cBhvr>
                                        <p:cTn id="2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مستطيل مستدير الزوايا 4"/>
          <p:cNvSpPr/>
          <p:nvPr/>
        </p:nvSpPr>
        <p:spPr>
          <a:xfrm>
            <a:off x="8547100" y="327546"/>
            <a:ext cx="3319060" cy="988397"/>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dirty="0">
                <a:latin typeface="(AH) Manal High" pitchFamily="2" charset="-78"/>
                <a:cs typeface="(AH) Manal High" pitchFamily="2" charset="-78"/>
              </a:rPr>
              <a:t>مرحلة الإعداد</a:t>
            </a:r>
          </a:p>
        </p:txBody>
      </p:sp>
      <p:sp>
        <p:nvSpPr>
          <p:cNvPr id="2" name="مربع نص 1"/>
          <p:cNvSpPr txBox="1"/>
          <p:nvPr/>
        </p:nvSpPr>
        <p:spPr>
          <a:xfrm>
            <a:off x="1637732" y="1924332"/>
            <a:ext cx="9376012" cy="1938992"/>
          </a:xfrm>
          <a:prstGeom prst="rect">
            <a:avLst/>
          </a:prstGeom>
          <a:noFill/>
        </p:spPr>
        <p:txBody>
          <a:bodyPr wrap="square" rtlCol="1">
            <a:spAutoFit/>
          </a:bodyPr>
          <a:lstStyle/>
          <a:p>
            <a:r>
              <a:rPr lang="ar-SA" sz="2400" dirty="0">
                <a:ln w="0"/>
                <a:effectLst>
                  <a:outerShdw blurRad="38100" dist="19050" dir="2700000" algn="tl" rotWithShape="0">
                    <a:schemeClr val="dk1">
                      <a:alpha val="40000"/>
                    </a:schemeClr>
                  </a:outerShdw>
                </a:effectLst>
                <a:latin typeface="(AH) Manal Bold" pitchFamily="2" charset="-78"/>
                <a:cs typeface="(AH) Manal Bold" pitchFamily="2" charset="-78"/>
              </a:rPr>
              <a:t>في هذه المرحلة يتمّ وضع الإطار العام للمشروع من خلال التخطيط المسبق والتحضير له</a:t>
            </a:r>
          </a:p>
          <a:p>
            <a:r>
              <a:rPr lang="ar-SA" sz="2400" dirty="0">
                <a:ln w="0"/>
                <a:effectLst>
                  <a:outerShdw blurRad="38100" dist="19050" dir="2700000" algn="tl" rotWithShape="0">
                    <a:schemeClr val="dk1">
                      <a:alpha val="40000"/>
                    </a:schemeClr>
                  </a:outerShdw>
                </a:effectLst>
                <a:latin typeface="(AH) Manal Bold" pitchFamily="2" charset="-78"/>
                <a:cs typeface="(AH) Manal Bold" pitchFamily="2" charset="-78"/>
              </a:rPr>
              <a:t>ففي هذه المرحلة يتم اختيار المجال الفني للمشروع وتحديد معالمه </a:t>
            </a:r>
          </a:p>
          <a:p>
            <a:endParaRPr lang="ar-SA" sz="2400" dirty="0">
              <a:ln w="0"/>
              <a:effectLst>
                <a:outerShdw blurRad="38100" dist="19050" dir="2700000" algn="tl" rotWithShape="0">
                  <a:schemeClr val="dk1">
                    <a:alpha val="40000"/>
                  </a:schemeClr>
                </a:outerShdw>
              </a:effectLst>
              <a:latin typeface="(AH) Manal Bold" pitchFamily="2" charset="-78"/>
              <a:cs typeface="(AH) Manal Bold" pitchFamily="2" charset="-78"/>
            </a:endParaRPr>
          </a:p>
          <a:p>
            <a:r>
              <a:rPr lang="ar-SA" sz="2400" dirty="0">
                <a:ln w="0"/>
                <a:effectLst>
                  <a:outerShdw blurRad="38100" dist="19050" dir="2700000" algn="tl" rotWithShape="0">
                    <a:schemeClr val="dk1">
                      <a:alpha val="40000"/>
                    </a:schemeClr>
                  </a:outerShdw>
                </a:effectLst>
                <a:latin typeface="(AH) Manal Bold" pitchFamily="2" charset="-78"/>
                <a:cs typeface="(AH) Manal Bold" pitchFamily="2" charset="-78"/>
              </a:rPr>
              <a:t>والإعداد يعتبر أساس المشروع ، لأن نجاحه يعتمد على التخطيط السليم له ، والتخطيط الخالي من الأخطاء يساهم في تنفيذ المشروع بشكل صحيح .</a:t>
            </a:r>
          </a:p>
        </p:txBody>
      </p:sp>
      <p:sp>
        <p:nvSpPr>
          <p:cNvPr id="3" name="مستطيل ذو زوايا قطرية مستديرة 2"/>
          <p:cNvSpPr/>
          <p:nvPr/>
        </p:nvSpPr>
        <p:spPr>
          <a:xfrm>
            <a:off x="9130353" y="4203511"/>
            <a:ext cx="3794078" cy="859809"/>
          </a:xfrm>
          <a:prstGeom prst="round2DiagRect">
            <a:avLst>
              <a:gd name="adj1" fmla="val 50000"/>
              <a:gd name="adj2" fmla="val 0"/>
            </a:avLst>
          </a:prstGeom>
        </p:spPr>
        <p:style>
          <a:lnRef idx="1">
            <a:schemeClr val="accent3"/>
          </a:lnRef>
          <a:fillRef idx="2">
            <a:schemeClr val="accent3"/>
          </a:fillRef>
          <a:effectRef idx="1">
            <a:schemeClr val="accent3"/>
          </a:effectRef>
          <a:fontRef idx="minor">
            <a:schemeClr val="dk1"/>
          </a:fontRef>
        </p:style>
        <p:txBody>
          <a:bodyPr rtlCol="1" anchor="ctr"/>
          <a:lstStyle/>
          <a:p>
            <a:pPr algn="l"/>
            <a:r>
              <a:rPr lang="ar-SA" sz="2800" dirty="0">
                <a:latin typeface="(AH) Manal Bold" pitchFamily="2" charset="-78"/>
                <a:cs typeface="(AH) Manal Bold" pitchFamily="2" charset="-78"/>
              </a:rPr>
              <a:t>خطوات مرحلة الإعداد</a:t>
            </a:r>
          </a:p>
        </p:txBody>
      </p:sp>
      <p:sp>
        <p:nvSpPr>
          <p:cNvPr id="6" name="مربع نص 5"/>
          <p:cNvSpPr txBox="1"/>
          <p:nvPr/>
        </p:nvSpPr>
        <p:spPr>
          <a:xfrm>
            <a:off x="1569493" y="5227092"/>
            <a:ext cx="7042244" cy="1200329"/>
          </a:xfrm>
          <a:prstGeom prst="rect">
            <a:avLst/>
          </a:prstGeom>
          <a:noFill/>
        </p:spPr>
        <p:txBody>
          <a:bodyPr wrap="square" rtlCol="1">
            <a:spAutoFit/>
          </a:bodyPr>
          <a:lstStyle/>
          <a:p>
            <a:pPr marL="285750" indent="-285750">
              <a:buFont typeface="Arial" panose="020B0604020202020204" pitchFamily="34" charset="0"/>
              <a:buChar char="•"/>
            </a:pPr>
            <a:r>
              <a:rPr lang="ar-SA" sz="2400" dirty="0">
                <a:latin typeface="(AH) Manal Bold" pitchFamily="2" charset="-78"/>
                <a:cs typeface="(AH) Manal Bold" pitchFamily="2" charset="-78"/>
              </a:rPr>
              <a:t>اختيار المجال  ( مع الإمكان اختيار أكثر من مجال وحتى دمجها )</a:t>
            </a:r>
          </a:p>
          <a:p>
            <a:pPr marL="285750" indent="-285750">
              <a:buFont typeface="Arial" panose="020B0604020202020204" pitchFamily="34" charset="0"/>
              <a:buChar char="•"/>
            </a:pPr>
            <a:r>
              <a:rPr lang="ar-SA" sz="2400" dirty="0">
                <a:latin typeface="(AH) Manal Bold" pitchFamily="2" charset="-78"/>
                <a:cs typeface="(AH) Manal Bold" pitchFamily="2" charset="-78"/>
              </a:rPr>
              <a:t>تحديد معالم المشروع ورسم تخطيط أولي له أو ما يسمى كروكي</a:t>
            </a:r>
          </a:p>
          <a:p>
            <a:pPr marL="285750" indent="-285750">
              <a:buFont typeface="Arial" panose="020B0604020202020204" pitchFamily="34" charset="0"/>
              <a:buChar char="•"/>
            </a:pPr>
            <a:r>
              <a:rPr lang="ar-SA" sz="2400" dirty="0">
                <a:latin typeface="(AH) Manal Bold" pitchFamily="2" charset="-78"/>
                <a:cs typeface="(AH) Manal Bold" pitchFamily="2" charset="-78"/>
              </a:rPr>
              <a:t>تجهيز الأدوات والخامات اللازمة لتنفيذ المشروع</a:t>
            </a:r>
          </a:p>
        </p:txBody>
      </p:sp>
    </p:spTree>
    <p:extLst>
      <p:ext uri="{BB962C8B-B14F-4D97-AF65-F5344CB8AC3E}">
        <p14:creationId xmlns:p14="http://schemas.microsoft.com/office/powerpoint/2010/main" val="365111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1+#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up)">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animBg="1"/>
      <p:bldP spid="6"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599</TotalTime>
  <Words>613</Words>
  <Application>Microsoft Office PowerPoint</Application>
  <PresentationFormat>شاشة عريضة</PresentationFormat>
  <Paragraphs>111</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PC</dc:creator>
  <cp:lastModifiedBy>nona.s.1437@gmail.com</cp:lastModifiedBy>
  <cp:revision>56</cp:revision>
  <dcterms:created xsi:type="dcterms:W3CDTF">2020-11-22T23:02:53Z</dcterms:created>
  <dcterms:modified xsi:type="dcterms:W3CDTF">2021-04-03T17:55:06Z</dcterms:modified>
</cp:coreProperties>
</file>