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90" r:id="rId2"/>
    <p:sldId id="28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7" r:id="rId19"/>
    <p:sldId id="286" r:id="rId20"/>
  </p:sldIdLst>
  <p:sldSz cx="9144000" cy="6858000" type="screen4x3"/>
  <p:notesSz cx="6858000" cy="9144000"/>
  <p:custDataLst>
    <p:tags r:id="rId22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ECDC1804-CF7D-4258-B00C-C78EC30FD5AD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4FC215DE-EB9E-4C7B-B515-D72F82C50BF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8159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33C40-D298-452F-A275-7ED448E8F633}" type="slidenum">
              <a:rPr lang="ar-SA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4173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06F3A-77EE-46F1-9A06-FA5C8A308103}" type="slidenum">
              <a:rPr lang="ar-SA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2396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D4C2-05FD-4E03-AA2F-DB0C174C5DB2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7B79-9D7C-4611-8377-F5DC691CDE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D212-CBFF-4D3F-B94A-8330868F5F91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44E1-1F49-4C79-B62D-5618557FA0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1261-DF43-4FCF-AAB7-E14A56DD215F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C9D6-90F0-48E3-BFCA-A3567FB99A4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BC78-D5F2-494B-AA5A-A910493AA6FE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90E2-7E10-4517-B859-8184BA3D867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40DB-D9B2-4420-B126-64A2A3D8EA60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76EF-50FC-4D21-8268-AC1F5A1F043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7B6C-9BCB-497C-8288-676D84DEDAFE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9CCD-8D70-4C02-8F0B-DC4235060E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63DC-E04E-49AF-A3E0-6FA5FA57F470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27EE-E87F-46E7-9F76-885CDDA6C7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B5C5-E096-410A-8D1C-9515390AFFAA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4AE8-2CD0-4B2A-90B4-9C94065CF9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6947-0BAD-41C7-B3A2-F9029D757A01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4112-C9BB-4700-A7FB-9EE0729599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8191-9127-4CB3-B0F9-D6D78CFDE484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05B-F2E3-45B6-AFBD-BAF4FA4908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D419-9377-4A3C-809F-78809FEE202D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6690-1DB0-497F-9AE5-39C9EE7ACA7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4AD02-E6AC-4774-9159-A0E555CE4ACA}" type="datetimeFigureOut">
              <a:rPr lang="ar-SA"/>
              <a:pPr>
                <a:defRPr/>
              </a:pPr>
              <a:t>14/02/37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E6E13-66A1-4D44-B842-0DB719EF48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whoosh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audio" Target="../media/audio4.wav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audio" Target="../media/audio4.wav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audio" Target="../media/audio4.wav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6.wav"/><Relationship Id="rId3" Type="http://schemas.openxmlformats.org/officeDocument/2006/relationships/image" Target="../media/image19.gif"/><Relationship Id="rId7" Type="http://schemas.openxmlformats.org/officeDocument/2006/relationships/image" Target="../media/image10.png"/><Relationship Id="rId12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0" Type="http://schemas.openxmlformats.org/officeDocument/2006/relationships/audio" Target="../media/audio5.wav"/><Relationship Id="rId4" Type="http://schemas.openxmlformats.org/officeDocument/2006/relationships/image" Target="../media/image20.wm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0" Type="http://schemas.openxmlformats.org/officeDocument/2006/relationships/audio" Target="../media/audio5.wav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0" Type="http://schemas.openxmlformats.org/officeDocument/2006/relationships/audio" Target="../media/audio5.wav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audio" Target="../media/audio4.wav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file:///D:\&#1605;&#1594;&#1585;&#1576;&#1610;\&#1576;&#1608;&#1585;%20&#1576;&#1608;&#1610;&#1606;&#1578;%20&#1578;&#1593;&#1583;&#1610;&#1604;\&#1587;&#1605;&#1610;&#1585;%20&#1601;2\&#1605;&#1578;&#1608;&#1587;&#1591;\&#1575;&#1580;&#1578;&#1605;&#1575;&#1593;&#1610;&#1575;&#1578;\1&#1605;\&#1575;&#1604;&#1585;&#1574;&#1610;&#1587;&#1610;&#1577;.pps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3"/>
          <p:cNvGrpSpPr/>
          <p:nvPr/>
        </p:nvGrpSpPr>
        <p:grpSpPr>
          <a:xfrm>
            <a:off x="2296597" y="288791"/>
            <a:ext cx="4114798" cy="1016950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15" name="صورة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مستطيل 8"/>
            <p:cNvSpPr/>
            <p:nvPr/>
          </p:nvSpPr>
          <p:spPr>
            <a:xfrm>
              <a:off x="3019153" y="116632"/>
              <a:ext cx="2804937" cy="568346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ar-SA" sz="23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: </a:t>
              </a:r>
              <a:r>
                <a:rPr lang="ar-SA" sz="23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البطاقات المروحية</a:t>
              </a:r>
              <a:endParaRPr lang="ar-EG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2" name="صورة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916295" y="6035310"/>
            <a:ext cx="799498" cy="753763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1" y="6083109"/>
            <a:ext cx="718988" cy="762614"/>
          </a:xfrm>
          <a:prstGeom prst="rect">
            <a:avLst/>
          </a:prstGeom>
        </p:spPr>
      </p:pic>
      <p:grpSp>
        <p:nvGrpSpPr>
          <p:cNvPr id="3" name="مجموعة 24"/>
          <p:cNvGrpSpPr/>
          <p:nvPr/>
        </p:nvGrpSpPr>
        <p:grpSpPr>
          <a:xfrm>
            <a:off x="815953" y="1521815"/>
            <a:ext cx="7265795" cy="4473883"/>
            <a:chOff x="948321" y="998154"/>
            <a:chExt cx="7296087" cy="4932664"/>
          </a:xfrm>
        </p:grpSpPr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21" y="998154"/>
              <a:ext cx="7296087" cy="4932664"/>
            </a:xfrm>
            <a:prstGeom prst="rect">
              <a:avLst/>
            </a:prstGeom>
          </p:spPr>
        </p:pic>
        <p:pic>
          <p:nvPicPr>
            <p:cNvPr id="27" name="صورة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25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498" y="1053682"/>
              <a:ext cx="3336866" cy="4641845"/>
            </a:xfrm>
            <a:prstGeom prst="rect">
              <a:avLst/>
            </a:prstGeom>
          </p:spPr>
        </p:pic>
        <p:pic>
          <p:nvPicPr>
            <p:cNvPr id="28" name="صورة 2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364" y="1199652"/>
              <a:ext cx="3302951" cy="45296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506112938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67" y="1336428"/>
            <a:ext cx="5180013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صورة 12" descr="125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0" name="Picture 9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مخطط انسيابي: محطة طرفية 5">
            <a:hlinkClick r:id="rId11" action="ppaction://hlinkpres?slideindex=1&amp;slidetitle="/>
            <a:hlinkHover r:id="" action="ppaction://noaction" highlightClick="1">
              <a:snd r:embed="rId12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672" y="663734"/>
            <a:ext cx="593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طريق القوافل التجارية الذي كان يمر بمكة قبل الإسلام.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68649" y="115651"/>
            <a:ext cx="4112023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س7: أوقع على الخارطة التالية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5936" y="691480"/>
            <a:ext cx="378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كفالة أبي طالب لنبينا محمد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مستطيل 1"/>
          <p:cNvSpPr>
            <a:spLocks noChangeArrowheads="1"/>
          </p:cNvSpPr>
          <p:nvPr/>
        </p:nvSpPr>
        <p:spPr bwMode="auto">
          <a:xfrm>
            <a:off x="1385160" y="1086456"/>
            <a:ext cx="6399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لأنه الأخ الشقيق لوالد النبي ﷺ، وقد أوصى بذلك عبدالمطلب.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08104" y="72678"/>
            <a:ext cx="2157963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س8: أعلل ما يلي: 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769" y="1582102"/>
            <a:ext cx="6800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إرسال نبينا محمد ﷺ مصعب بن عمير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إلى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المدينة (يثرب). </a:t>
            </a:r>
          </a:p>
        </p:txBody>
      </p:sp>
      <p:sp>
        <p:nvSpPr>
          <p:cNvPr id="23" name="مستطيل 1"/>
          <p:cNvSpPr>
            <a:spLocks noChangeArrowheads="1"/>
          </p:cNvSpPr>
          <p:nvPr/>
        </p:nvSpPr>
        <p:spPr bwMode="auto">
          <a:xfrm>
            <a:off x="3131840" y="1977078"/>
            <a:ext cx="4744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ليعلم الناس القرآن ويفقههم في الدين.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0297" y="2391998"/>
            <a:ext cx="6800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بحث نبينا محمد ﷺ عن مكان آمن لنشر الدعوة.</a:t>
            </a:r>
          </a:p>
        </p:txBody>
      </p:sp>
      <p:sp>
        <p:nvSpPr>
          <p:cNvPr id="25" name="مستطيل 1"/>
          <p:cNvSpPr>
            <a:spLocks noChangeArrowheads="1"/>
          </p:cNvSpPr>
          <p:nvPr/>
        </p:nvSpPr>
        <p:spPr bwMode="auto">
          <a:xfrm>
            <a:off x="3116368" y="2786974"/>
            <a:ext cx="4744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لرفض معظم أهل مكة لها.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9521" y="3277722"/>
            <a:ext cx="499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اهتمام السكان في شبه جزيرة العرب بالرعي.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7" name="مستطيل 1"/>
          <p:cNvSpPr>
            <a:spLocks noChangeArrowheads="1"/>
          </p:cNvSpPr>
          <p:nvPr/>
        </p:nvSpPr>
        <p:spPr bwMode="auto">
          <a:xfrm>
            <a:off x="2439521" y="3697567"/>
            <a:ext cx="4744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نتيجة لوفرة المراعي.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4" y="4188935"/>
            <a:ext cx="6874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ذهاب السيدة خديجة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g</a:t>
            </a:r>
            <a:r>
              <a:rPr lang="ar-EG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 بالنبي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إلى ابن عمها ورقة بن نوفل.</a:t>
            </a:r>
          </a:p>
        </p:txBody>
      </p:sp>
      <p:sp>
        <p:nvSpPr>
          <p:cNvPr id="29" name="مستطيل 1"/>
          <p:cNvSpPr>
            <a:spLocks noChangeArrowheads="1"/>
          </p:cNvSpPr>
          <p:nvPr/>
        </p:nvSpPr>
        <p:spPr bwMode="auto">
          <a:xfrm>
            <a:off x="-376073" y="4579077"/>
            <a:ext cx="626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ليفسر لها ما حدث للنبي عندما نزل عليه الوحي.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3200186" y="192404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النجاح </a:t>
            </a:r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في </a:t>
            </a:r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الحياة</a:t>
            </a:r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987824" y="272838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كسب ثقة الأخرين وحفظ الحقوق</a:t>
            </a:r>
          </a:p>
        </p:txBody>
      </p:sp>
      <p:pic>
        <p:nvPicPr>
          <p:cNvPr id="12294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3" name="Picture 12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95936" y="691480"/>
            <a:ext cx="378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الصدق: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18" name="مستطيل 1"/>
          <p:cNvSpPr>
            <a:spLocks noChangeArrowheads="1"/>
          </p:cNvSpPr>
          <p:nvPr/>
        </p:nvSpPr>
        <p:spPr bwMode="auto">
          <a:xfrm>
            <a:off x="1385160" y="1086456"/>
            <a:ext cx="6399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ثقه الناس  -كسب  الثواب – احترام الأخرين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963660" y="154494"/>
            <a:ext cx="355898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س9: أسجل باختصار آثار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3509" y="1437121"/>
            <a:ext cx="378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الصبر: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2313583"/>
            <a:ext cx="378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الأمانة: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3" name="مستطيل 1"/>
          <p:cNvSpPr>
            <a:spLocks noChangeArrowheads="1"/>
          </p:cNvSpPr>
          <p:nvPr/>
        </p:nvSpPr>
        <p:spPr bwMode="auto">
          <a:xfrm>
            <a:off x="2739597" y="4463469"/>
            <a:ext cx="317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التكذيب </a:t>
            </a:r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و الاستهزاء </a:t>
            </a:r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بالرسول</a:t>
            </a:r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مستطيل 2"/>
          <p:cNvSpPr>
            <a:spLocks noChangeArrowheads="1"/>
          </p:cNvSpPr>
          <p:nvPr/>
        </p:nvSpPr>
        <p:spPr bwMode="auto">
          <a:xfrm>
            <a:off x="2103660" y="5353579"/>
            <a:ext cx="3786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قبلوا </a:t>
            </a:r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بها و آمنوا بالرسول </a:t>
            </a:r>
            <a:r>
              <a:rPr lang="ar-SA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وناصروه</a:t>
            </a:r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26304" y="3335137"/>
            <a:ext cx="2906566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س10: أذكر بإيجاز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95736" y="4035322"/>
            <a:ext cx="4688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أ- موقف كفار قريش من الإسراء والمعراج.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770" y="4860978"/>
            <a:ext cx="5376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ب- موقف أهل يثرب من نبينا محمد ﷺ ودعوته.</a:t>
            </a: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19" grpId="0" animBg="1"/>
      <p:bldP spid="20" grpId="0"/>
      <p:bldP spid="21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5848174" y="1477284"/>
            <a:ext cx="88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التجارة</a:t>
            </a: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4333612" y="1461869"/>
            <a:ext cx="80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الرعي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969048" y="1504045"/>
            <a:ext cx="1012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الصناعة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6023312" y="2271748"/>
            <a:ext cx="67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الكرم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158986" y="2343538"/>
            <a:ext cx="97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المروءة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942061" y="2343538"/>
            <a:ext cx="103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الشجاعة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5167683" y="3490155"/>
            <a:ext cx="90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التكذيب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878793" y="3494635"/>
            <a:ext cx="909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التعذيب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475603" y="3537479"/>
            <a:ext cx="1023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المقاطعة</a:t>
            </a:r>
          </a:p>
        </p:txBody>
      </p:sp>
      <p:pic>
        <p:nvPicPr>
          <p:cNvPr id="14348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9" name="Picture 18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4465" y="1042380"/>
            <a:ext cx="573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النشاط الاقتصادي في شبه جزيرة العرب قبل الإسلام.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76303" y="154494"/>
            <a:ext cx="373371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س11: أذكر ثلاثة أمثلة لكل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5603" y="1857407"/>
            <a:ext cx="440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أخلاق حسنة عند العرب قبل الإسلام.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6633" y="2904762"/>
            <a:ext cx="422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أساليب قريش في مواجهة الدعوة.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3" grpId="0"/>
      <p:bldP spid="24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2" y="1893888"/>
            <a:ext cx="7210425" cy="3219450"/>
          </a:xfrm>
          <a:prstGeom prst="rect">
            <a:avLst/>
          </a:prstGeom>
        </p:spPr>
      </p:pic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778499" y="2604972"/>
            <a:ext cx="33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ar-SA" dirty="0"/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795792" y="2973272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dirty="0" smtClean="0"/>
              <a:t>3</a:t>
            </a:r>
            <a:endParaRPr lang="ar-SA" dirty="0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4807463" y="3288261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dirty="0" smtClean="0"/>
              <a:t>4</a:t>
            </a:r>
            <a:endParaRPr lang="ar-SA" dirty="0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755985" y="363697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dirty="0" smtClean="0"/>
              <a:t>7</a:t>
            </a:r>
            <a:endParaRPr lang="ar-SA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781505" y="2248914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dirty="0" smtClean="0"/>
              <a:t>6</a:t>
            </a:r>
            <a:endParaRPr lang="ar-SA" dirty="0"/>
          </a:p>
        </p:txBody>
      </p:sp>
      <p:pic>
        <p:nvPicPr>
          <p:cNvPr id="15368" name="صورة 12" descr="125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خطط انسيابي: محطة طرفية 5">
            <a:hlinkClick r:id="rId11" action="ppaction://hlinkpres?slideindex=1&amp;slidetitle="/>
            <a:hlinkHover r:id="" action="ppaction://noaction" highlightClick="1">
              <a:snd r:embed="rId12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35696" y="119569"/>
            <a:ext cx="507703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س12: أربط بين الآيات القرآنية في العمود (أ)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وبين ما يناسبها من فقرات العمود (ب) فيما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مستطيل 5"/>
          <p:cNvSpPr>
            <a:spLocks noChangeArrowheads="1"/>
          </p:cNvSpPr>
          <p:nvPr/>
        </p:nvSpPr>
        <p:spPr bwMode="auto">
          <a:xfrm>
            <a:off x="4778499" y="403926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dirty="0" smtClean="0"/>
              <a:t>8</a:t>
            </a:r>
            <a:endParaRPr lang="ar-SA" dirty="0"/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00065" y="2757447"/>
            <a:ext cx="658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انتشار الدعوة خارج </a:t>
            </a:r>
            <a:r>
              <a:rPr lang="ar-SA" sz="2400" b="1" dirty="0" smtClean="0">
                <a:solidFill>
                  <a:srgbClr val="FF0000"/>
                </a:solidFill>
              </a:rPr>
              <a:t>مكة</a:t>
            </a:r>
            <a:r>
              <a:rPr lang="ar-EG" sz="2400" b="1" dirty="0" smtClean="0">
                <a:solidFill>
                  <a:srgbClr val="FF0000"/>
                </a:solidFill>
              </a:rPr>
              <a:t>،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ووجود مؤيدين جدد للدعوة</a:t>
            </a: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31865" y="3662232"/>
            <a:ext cx="615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انتقال النبي و معظم سكانها الي المدينة ( يثرب )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747765" y="1998679"/>
            <a:ext cx="5940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عاش النبي في بيئة نقية – بارك الله لحليمة وزوجها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112136" y="450912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حل الخلاف القائم  وسداد رأي النبي</a:t>
            </a:r>
          </a:p>
        </p:txBody>
      </p:sp>
      <p:pic>
        <p:nvPicPr>
          <p:cNvPr id="16391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4" name="Picture 13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83929" y="1632469"/>
            <a:ext cx="3817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إرضاع حليمة لنبينا محمد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140906" y="847298"/>
            <a:ext cx="3276859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س13: أستخلص نتائج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0482" y="2404422"/>
            <a:ext cx="3817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استنصار نبينا محمد ﷺ بالقبائل.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3929" y="3239255"/>
            <a:ext cx="3817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تكذيب معظم أهل مكة للدعوة.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939" y="4085825"/>
            <a:ext cx="6026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دخول نبينا محمد ﷺ المسجد أثناء إعادة بناء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الكعبة.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9" grpId="0" animBg="1"/>
      <p:bldP spid="20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35" y="974338"/>
            <a:ext cx="6690872" cy="2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صورة 12" descr="125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1" name="Picture 10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مخطط انسيابي: محطة طرفية 5">
            <a:hlinkClick r:id="rId11" action="ppaction://hlinkpres?slideindex=1&amp;slidetitle="/>
            <a:hlinkHover r:id="" action="ppaction://noaction" highlightClick="1">
              <a:snd r:embed="rId12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873125" y="60919"/>
            <a:ext cx="4914946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س14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: (أ)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أصمم خارطة مفهومة للديانات الموجودة في شبه جزيرة العرب قبل الإسلام.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02179" y="3760751"/>
            <a:ext cx="582614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س14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: (ب)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أسمي ثلاثاً من الديانات السماوية، وثلاثاً من الديانات الوضعية.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مستطيل 3"/>
          <p:cNvSpPr>
            <a:spLocks noChangeArrowheads="1"/>
          </p:cNvSpPr>
          <p:nvPr/>
        </p:nvSpPr>
        <p:spPr bwMode="auto">
          <a:xfrm>
            <a:off x="363375" y="5209015"/>
            <a:ext cx="5940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ثلاث من الديانات الوضعية: عبادة الأصنام – عبادة الأجرام السماوية (الكواكب) – عبادة النار (المجوسية).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375" y="4797504"/>
            <a:ext cx="6300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ثلاث من الديانات السماوية: اليهودية – النصرانية – الإسلام.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132" y="2407913"/>
            <a:ext cx="6590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مهنة اشتهرت بها قريش، وكانت عماد حياتها الاقتصادية:</a:t>
            </a:r>
          </a:p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الصناعة		التجارة		الصيد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6811920" y="1727446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8440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78107" y="434557"/>
            <a:ext cx="690626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س15: أظلل – بقلم الرصاص – المربع الدال على الإجابة الصحيحة: 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9325" y="1311720"/>
            <a:ext cx="490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هضبة تقع في وسط شبه جزيرة العرب، هي: 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نجد		تهامة 		عمان</a:t>
            </a:r>
          </a:p>
        </p:txBody>
      </p:sp>
      <p:sp>
        <p:nvSpPr>
          <p:cNvPr id="21" name="شكل بيضاوي 1"/>
          <p:cNvSpPr/>
          <p:nvPr/>
        </p:nvSpPr>
        <p:spPr>
          <a:xfrm>
            <a:off x="5335537" y="2823411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-468560" y="3521265"/>
            <a:ext cx="6590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يلتقي نسب نبينا محمد ﷺ بأمه عند: </a:t>
            </a:r>
            <a:endParaRPr lang="ar-EG" sz="2400" b="1" dirty="0" smtClean="0">
              <a:latin typeface="Adobe Arabic" panose="02040503050201020203" pitchFamily="18" charset="-78"/>
              <a:ea typeface="+mj-ea"/>
              <a:cs typeface="+mn-cs"/>
            </a:endParaRP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قصي 		كلاب		عبد مناف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3" name="شكل بيضاوي 1"/>
          <p:cNvSpPr/>
          <p:nvPr/>
        </p:nvSpPr>
        <p:spPr>
          <a:xfrm>
            <a:off x="4324389" y="3936763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-468560" y="4761075"/>
            <a:ext cx="659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انتشر الإسلام على يديه في المدينة (يثرب).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مصعب بن عمير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d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	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العباس بن عبد المطلب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d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بلال بن رباح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d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شكل بيضاوي 1"/>
          <p:cNvSpPr/>
          <p:nvPr/>
        </p:nvSpPr>
        <p:spPr>
          <a:xfrm>
            <a:off x="6121711" y="5081508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57323" y="1077679"/>
            <a:ext cx="6850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تسلسل النظام الاجتماعي عند العرب من الأكبر إلى الأصغر، هو: 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العشيرة، والقبيلة ، والأسرة.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الأسرة، والعشيرة، والقبيلة.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القبيلة، والعشيرة، والأسرة.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4644008" y="2231059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8440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78107" y="434557"/>
            <a:ext cx="690626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س15: أظلل – بقلم الرصاص – المربع الدال على الإجابة الصحيحة: 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83967" y="3040625"/>
            <a:ext cx="2603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من الأخلاق الحسنة: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وأد البنات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الوفاء بالعهد</a:t>
            </a: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العصبية القبلية</a:t>
            </a:r>
          </a:p>
        </p:txBody>
      </p:sp>
      <p:sp>
        <p:nvSpPr>
          <p:cNvPr id="28" name="شكل بيضاوي 1"/>
          <p:cNvSpPr/>
          <p:nvPr/>
        </p:nvSpPr>
        <p:spPr>
          <a:xfrm>
            <a:off x="4821930" y="3825455"/>
            <a:ext cx="355844" cy="391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31731575"/>
      </p:ext>
    </p:extLst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9" grpId="0" animBg="1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267744" y="3130944"/>
            <a:ext cx="4104456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ar-SA" sz="7200" b="1" dirty="0">
                <a:latin typeface="Adobe Arabic" panose="02040503050201020203" pitchFamily="18" charset="-78"/>
                <a:cs typeface="+mn-cs"/>
              </a:rPr>
              <a:t>تم بحمد الله </a:t>
            </a:r>
          </a:p>
        </p:txBody>
      </p:sp>
      <p:pic>
        <p:nvPicPr>
          <p:cNvPr id="20483" name="صورة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57" y="5091288"/>
            <a:ext cx="663170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G:\نيازي\صور\Microsoft Clip Organizer\j042573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9565"/>
            <a:ext cx="269398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صورة 12" descr="125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2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مخطط انسيابي: محطة طرفية 5">
            <a:hlinkClick r:id="rId12" action="ppaction://hlinkpres?slideindex=1&amp;slidetitle="/>
            <a:hlinkHover r:id="" action="ppaction://noaction" highlightClick="1">
              <a:snd r:embed="rId13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27496" y="459232"/>
            <a:ext cx="4532312" cy="1836737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/>
              <a:t>تقويم الوحدة</a:t>
            </a:r>
          </a:p>
        </p:txBody>
      </p:sp>
      <p:pic>
        <p:nvPicPr>
          <p:cNvPr id="2051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مجموعة 7"/>
          <p:cNvGrpSpPr>
            <a:grpSpLocks/>
          </p:cNvGrpSpPr>
          <p:nvPr/>
        </p:nvGrpSpPr>
        <p:grpSpPr bwMode="auto">
          <a:xfrm>
            <a:off x="46973" y="1052736"/>
            <a:ext cx="912813" cy="5572126"/>
            <a:chOff x="-55292" y="566455"/>
            <a:chExt cx="1036020" cy="6003513"/>
          </a:xfrm>
        </p:grpSpPr>
        <p:pic>
          <p:nvPicPr>
            <p:cNvPr id="11" name="Picture 10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474812" y="2975419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6442" y="5451569"/>
            <a:ext cx="5252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تعبّد نبينا محمد قبل البعثة في غار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endParaRPr 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08" y="4377357"/>
            <a:ext cx="6436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ولد نبينا في شهر ربيع الأول عام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للميلاد المسمى بعام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وقد أرضعته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           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في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بادية بني سعد.</a:t>
            </a:r>
            <a:endParaRPr 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462099"/>
            <a:ext cx="6788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تقع مكة في مكان متوسط على طريق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الذي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يربط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ببلاد الشام.</a:t>
            </a:r>
            <a:endParaRPr 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652" y="2549847"/>
            <a:ext cx="6773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من القوى السياسية في شبه جزيرة العرب </a:t>
            </a:r>
            <a:r>
              <a:rPr lang="en-US" sz="2400" b="1" dirty="0">
                <a:latin typeface="Adobe Arabic" panose="02040503050201020203" pitchFamily="18" charset="-78"/>
                <a:ea typeface="+mj-ea"/>
                <a:cs typeface="+mn-cs"/>
              </a:rPr>
              <a:t>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endParaRPr lang="en-US" sz="2400" b="1" dirty="0" smtClean="0">
              <a:latin typeface="Adobe Arabic" panose="02040503050201020203" pitchFamily="18" charset="-78"/>
              <a:ea typeface="+mj-ea"/>
              <a:cs typeface="+mn-cs"/>
            </a:endParaRPr>
          </a:p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و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en-US" sz="2400" b="1" dirty="0">
                <a:latin typeface="Adobe Arabic" panose="02040503050201020203" pitchFamily="18" charset="-78"/>
                <a:ea typeface="+mj-ea"/>
                <a:cs typeface="+mn-cs"/>
              </a:rPr>
              <a:t>		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و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932" y="1808923"/>
            <a:ext cx="6930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تقع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شبه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جزيرة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العرب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في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من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قارة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417" y="1013827"/>
            <a:ext cx="69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يحيط بشبه جزيرة العرب ثلاثة مسطحات مائية.هي:</a:t>
            </a:r>
          </a:p>
          <a:p>
            <a:pPr algn="just"/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		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و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		      </a:t>
            </a: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 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و</a:t>
            </a:r>
            <a:r>
              <a:rPr 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528" y="4441816"/>
            <a:ext cx="476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مستطيل 1"/>
          <p:cNvSpPr>
            <a:spLocks noChangeArrowheads="1"/>
          </p:cNvSpPr>
          <p:nvPr/>
        </p:nvSpPr>
        <p:spPr bwMode="auto">
          <a:xfrm>
            <a:off x="5982516" y="1311151"/>
            <a:ext cx="1231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بحر العرب</a:t>
            </a:r>
          </a:p>
        </p:txBody>
      </p:sp>
      <p:sp>
        <p:nvSpPr>
          <p:cNvPr id="3077" name="مستطيل 3"/>
          <p:cNvSpPr>
            <a:spLocks noChangeArrowheads="1"/>
          </p:cNvSpPr>
          <p:nvPr/>
        </p:nvSpPr>
        <p:spPr bwMode="auto">
          <a:xfrm>
            <a:off x="3472124" y="1311150"/>
            <a:ext cx="1542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الخليج العربي</a:t>
            </a:r>
          </a:p>
        </p:txBody>
      </p:sp>
      <p:sp>
        <p:nvSpPr>
          <p:cNvPr id="3078" name="مستطيل 4"/>
          <p:cNvSpPr>
            <a:spLocks noChangeArrowheads="1"/>
          </p:cNvSpPr>
          <p:nvPr/>
        </p:nvSpPr>
        <p:spPr bwMode="auto">
          <a:xfrm>
            <a:off x="2723910" y="2524288"/>
            <a:ext cx="527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سبأ</a:t>
            </a:r>
          </a:p>
        </p:txBody>
      </p:sp>
      <p:sp>
        <p:nvSpPr>
          <p:cNvPr id="3079" name="مستطيل 5"/>
          <p:cNvSpPr>
            <a:spLocks noChangeArrowheads="1"/>
          </p:cNvSpPr>
          <p:nvPr/>
        </p:nvSpPr>
        <p:spPr bwMode="auto">
          <a:xfrm>
            <a:off x="1458777" y="1816438"/>
            <a:ext cx="601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آسيا</a:t>
            </a:r>
          </a:p>
        </p:txBody>
      </p:sp>
      <p:sp>
        <p:nvSpPr>
          <p:cNvPr id="3080" name="مستطيل 6"/>
          <p:cNvSpPr>
            <a:spLocks noChangeArrowheads="1"/>
          </p:cNvSpPr>
          <p:nvPr/>
        </p:nvSpPr>
        <p:spPr bwMode="auto">
          <a:xfrm>
            <a:off x="3298524" y="1803137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الجنوب الغربي</a:t>
            </a:r>
          </a:p>
        </p:txBody>
      </p:sp>
      <p:sp>
        <p:nvSpPr>
          <p:cNvPr id="3081" name="مستطيل 7"/>
          <p:cNvSpPr>
            <a:spLocks noChangeArrowheads="1"/>
          </p:cNvSpPr>
          <p:nvPr/>
        </p:nvSpPr>
        <p:spPr bwMode="auto">
          <a:xfrm>
            <a:off x="1194810" y="1308514"/>
            <a:ext cx="142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البحر الأحمر</a:t>
            </a:r>
          </a:p>
        </p:txBody>
      </p:sp>
      <p:sp>
        <p:nvSpPr>
          <p:cNvPr id="3082" name="مستطيل 8"/>
          <p:cNvSpPr>
            <a:spLocks noChangeArrowheads="1"/>
          </p:cNvSpPr>
          <p:nvPr/>
        </p:nvSpPr>
        <p:spPr bwMode="auto">
          <a:xfrm>
            <a:off x="6214534" y="2941205"/>
            <a:ext cx="673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معين</a:t>
            </a:r>
          </a:p>
        </p:txBody>
      </p:sp>
      <p:sp>
        <p:nvSpPr>
          <p:cNvPr id="3083" name="مستطيل 9"/>
          <p:cNvSpPr>
            <a:spLocks noChangeArrowheads="1"/>
          </p:cNvSpPr>
          <p:nvPr/>
        </p:nvSpPr>
        <p:spPr bwMode="auto">
          <a:xfrm>
            <a:off x="4664358" y="2930192"/>
            <a:ext cx="59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كندة</a:t>
            </a:r>
          </a:p>
        </p:txBody>
      </p:sp>
      <p:sp>
        <p:nvSpPr>
          <p:cNvPr id="3084" name="مستطيل 10"/>
          <p:cNvSpPr>
            <a:spLocks noChangeArrowheads="1"/>
          </p:cNvSpPr>
          <p:nvPr/>
        </p:nvSpPr>
        <p:spPr bwMode="auto">
          <a:xfrm>
            <a:off x="2543647" y="3344469"/>
            <a:ext cx="864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القوافل</a:t>
            </a:r>
          </a:p>
        </p:txBody>
      </p:sp>
      <p:sp>
        <p:nvSpPr>
          <p:cNvPr id="3085" name="مستطيل 11"/>
          <p:cNvSpPr>
            <a:spLocks noChangeArrowheads="1"/>
          </p:cNvSpPr>
          <p:nvPr/>
        </p:nvSpPr>
        <p:spPr bwMode="auto">
          <a:xfrm>
            <a:off x="6096700" y="3805516"/>
            <a:ext cx="70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اليمن</a:t>
            </a:r>
          </a:p>
        </p:txBody>
      </p:sp>
      <p:sp>
        <p:nvSpPr>
          <p:cNvPr id="3086" name="مستطيل 12"/>
          <p:cNvSpPr>
            <a:spLocks noChangeArrowheads="1"/>
          </p:cNvSpPr>
          <p:nvPr/>
        </p:nvSpPr>
        <p:spPr bwMode="auto">
          <a:xfrm>
            <a:off x="2610330" y="4331374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571</a:t>
            </a:r>
          </a:p>
        </p:txBody>
      </p:sp>
      <p:sp>
        <p:nvSpPr>
          <p:cNvPr id="3087" name="مستطيل 13"/>
          <p:cNvSpPr>
            <a:spLocks noChangeArrowheads="1"/>
          </p:cNvSpPr>
          <p:nvPr/>
        </p:nvSpPr>
        <p:spPr bwMode="auto">
          <a:xfrm>
            <a:off x="2219746" y="5411620"/>
            <a:ext cx="691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حراء</a:t>
            </a:r>
          </a:p>
        </p:txBody>
      </p:sp>
      <p:sp>
        <p:nvSpPr>
          <p:cNvPr id="3088" name="مستطيل 14"/>
          <p:cNvSpPr>
            <a:spLocks noChangeArrowheads="1"/>
          </p:cNvSpPr>
          <p:nvPr/>
        </p:nvSpPr>
        <p:spPr bwMode="auto">
          <a:xfrm>
            <a:off x="2713582" y="4767535"/>
            <a:ext cx="758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حليمة</a:t>
            </a:r>
          </a:p>
        </p:txBody>
      </p:sp>
      <p:sp>
        <p:nvSpPr>
          <p:cNvPr id="3089" name="مستطيل 15"/>
          <p:cNvSpPr>
            <a:spLocks noChangeArrowheads="1"/>
          </p:cNvSpPr>
          <p:nvPr/>
        </p:nvSpPr>
        <p:spPr bwMode="auto">
          <a:xfrm>
            <a:off x="5356830" y="4715824"/>
            <a:ext cx="646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الفيل</a:t>
            </a:r>
          </a:p>
        </p:txBody>
      </p:sp>
      <p:pic>
        <p:nvPicPr>
          <p:cNvPr id="3090" name="صورة 12" descr="125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31" name="Picture 30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مخطط انسيابي: محطة طرفية 5">
            <a:hlinkClick r:id="rId12" action="ppaction://hlinkpres?slideindex=1&amp;slidetitle="/>
            <a:hlinkHover r:id="" action="ppaction://noaction" highlightClick="1">
              <a:snd r:embed="rId13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10962" y="251996"/>
            <a:ext cx="4637808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س1:</a:t>
            </a:r>
            <a:r>
              <a:rPr lang="en-US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 </a:t>
            </a:r>
            <a:r>
              <a:rPr lang="ar-SA" altLang="en-US" sz="2400" b="1" dirty="0">
                <a:latin typeface="Adobe Arabic" panose="02040503050201020203" pitchFamily="18" charset="-78"/>
                <a:ea typeface="+mj-ea"/>
                <a:cs typeface="+mn-cs"/>
              </a:rPr>
              <a:t>أكمل الفراغات التالية بكلمات مناسبة: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pic>
        <p:nvPicPr>
          <p:cNvPr id="1026" name="Picture 2" descr="question.a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8700" y="-43434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  <p:bldP spid="5" grpId="0"/>
      <p:bldP spid="4" grpId="0"/>
      <p:bldP spid="2" grpId="0"/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3983038"/>
            <a:ext cx="476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صورة 12" descr="125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2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Work2\exxit.png">
              <a:hlinkClick r:id="" action="ppaction://hlinkshowjump?jump=endshow"/>
              <a:hlinkHover r:id="" action="ppaction://noaction" highlightClick="1">
                <a:snd r:embed="rId10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مخطط انسيابي: محطة طرفية 5">
            <a:hlinkClick r:id="rId12" action="ppaction://hlinkpres?slideindex=1&amp;slidetitle="/>
            <a:hlinkHover r:id="" action="ppaction://noaction" highlightClick="1">
              <a:snd r:embed="rId13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5132" y="1532072"/>
            <a:ext cx="69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« مكة، الفيل، أبرهة، عبد المطلب، نبينا محمد ﷺ، اليمن».</a:t>
            </a:r>
          </a:p>
        </p:txBody>
      </p:sp>
      <p:sp>
        <p:nvSpPr>
          <p:cNvPr id="17" name="مستطيل 1"/>
          <p:cNvSpPr>
            <a:spLocks noChangeArrowheads="1"/>
          </p:cNvSpPr>
          <p:nvPr/>
        </p:nvSpPr>
        <p:spPr bwMode="auto">
          <a:xfrm>
            <a:off x="1609503" y="2162249"/>
            <a:ext cx="5449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..... ولد نبينا ﷺ أثناء فترة زعامة عبد المطلب لقريش في مكة،  </a:t>
            </a:r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وغزا </a:t>
            </a:r>
            <a:r>
              <a:rPr lang="ar-EG" sz="2400" b="1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أبرهة الحبشي مكة قادماً من اليمن، وقد سمي هذا العام بعام الفيل .... إلخ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609503" y="422707"/>
            <a:ext cx="5590679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س2:</a:t>
            </a:r>
            <a:r>
              <a:rPr lang="en-US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  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أكتب نصاً لا يزيد على سطرين بالاستفادة من الكلمات التالية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769" y="1307555"/>
            <a:ext cx="69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أ- (المناذرة، كندة، ثقيف، الغساسنة)، حسب قربها المكاني من مكة: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مستطيل 1"/>
          <p:cNvSpPr>
            <a:spLocks noChangeArrowheads="1"/>
          </p:cNvSpPr>
          <p:nvPr/>
        </p:nvSpPr>
        <p:spPr bwMode="auto">
          <a:xfrm>
            <a:off x="2573615" y="1941333"/>
            <a:ext cx="3555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ثقيف – كندة – الغساسنة - المناذرة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49984" y="629692"/>
            <a:ext cx="289534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س3: أرتب الفقرات التالية: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564" y="2727035"/>
            <a:ext cx="69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ب- (الدعوة الجهرية، البعثة النبوية، العقبة الثانية، الدعوة السرية)، حسب تسلسلها التاريخي: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3" name="مستطيل 1"/>
          <p:cNvSpPr>
            <a:spLocks noChangeArrowheads="1"/>
          </p:cNvSpPr>
          <p:nvPr/>
        </p:nvSpPr>
        <p:spPr bwMode="auto">
          <a:xfrm>
            <a:off x="751997" y="3670025"/>
            <a:ext cx="6389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البعثة النبوية – الدعوة السرية – الدعوة الجهرية – العقبة الثانية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1997" y="4512516"/>
            <a:ext cx="5950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ج- (نجد، تهامة، الساحل الشرقي، سلسلة جبال الحجاز)، حسب تسلسل موقعها من الشرق إلى الغرب: 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مستطيل 1"/>
          <p:cNvSpPr>
            <a:spLocks noChangeArrowheads="1"/>
          </p:cNvSpPr>
          <p:nvPr/>
        </p:nvSpPr>
        <p:spPr bwMode="auto">
          <a:xfrm>
            <a:off x="1058894" y="5505041"/>
            <a:ext cx="5336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الساحل الشرقي – نجد – سلسلة جبال الحجاز - تهامة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19872" y="1091410"/>
            <a:ext cx="424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أ- أربعة من أوائل الداخلين في الإسلام: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0" name="مستطيل 1"/>
          <p:cNvSpPr>
            <a:spLocks noChangeArrowheads="1"/>
          </p:cNvSpPr>
          <p:nvPr/>
        </p:nvSpPr>
        <p:spPr bwMode="auto">
          <a:xfrm>
            <a:off x="1816107" y="1589631"/>
            <a:ext cx="44361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خديجة بنت خويلد – علي بن أبي طالب – زيد بن حارثة – أبو بكر الصديق </a:t>
            </a:r>
            <a:r>
              <a:rPr lang="en-US" sz="2400" b="1" dirty="0" smtClean="0">
                <a:solidFill>
                  <a:srgbClr val="FF0000"/>
                </a:solidFill>
                <a:latin typeface="AGA Islamic Phrases" panose="00000400000000000000" pitchFamily="2" charset="0"/>
                <a:ea typeface="+mj-ea"/>
                <a:cs typeface="+mn-cs"/>
              </a:rPr>
              <a:t>d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05141" y="185275"/>
            <a:ext cx="5309467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س4: أسجل داخل المستطيلات التالية أسماء ما يلي.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2509" y="2558909"/>
            <a:ext cx="343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ب- مرضعتي نبينا محمد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3" name="مستطيل 1"/>
          <p:cNvSpPr>
            <a:spLocks noChangeArrowheads="1"/>
          </p:cNvSpPr>
          <p:nvPr/>
        </p:nvSpPr>
        <p:spPr bwMode="auto">
          <a:xfrm>
            <a:off x="775600" y="3025879"/>
            <a:ext cx="6876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والدته آمنة بنت وهب – ثويبة مولاة عمه أبي لهب – حليمة السعدية.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3804570"/>
            <a:ext cx="426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ج- الحِرف التي عمل بها نبينا محمد 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ﷺ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مستطيل 1"/>
          <p:cNvSpPr>
            <a:spLocks noChangeArrowheads="1"/>
          </p:cNvSpPr>
          <p:nvPr/>
        </p:nvSpPr>
        <p:spPr bwMode="auto">
          <a:xfrm>
            <a:off x="2943463" y="4200867"/>
            <a:ext cx="2181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</a:rPr>
              <a:t>الرعي - والتجارة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6" name="Picture 15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9222" y="1104274"/>
            <a:ext cx="7003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الأمطار على مكة غزيرة.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اتبع نبينا محمد ﷺ الحنيفية، وهي ملة أبينا إبراهيم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a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جميع أبناء نبينا محمد ﷺ من السيدة خديجة بنت خويلد </a:t>
            </a:r>
            <a:r>
              <a:rPr lang="en-US" sz="2400" b="1" dirty="0" smtClean="0">
                <a:latin typeface="AGA Islamic Phrases" panose="00000400000000000000" pitchFamily="2" charset="0"/>
                <a:ea typeface="+mj-ea"/>
                <a:cs typeface="+mn-cs"/>
              </a:rPr>
              <a:t>g</a:t>
            </a: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.</a:t>
            </a:r>
            <a:endParaRPr lang="ar-EG" sz="2400" b="1" dirty="0">
              <a:latin typeface="Adobe Arabic" panose="02040503050201020203" pitchFamily="18" charset="-78"/>
              <a:ea typeface="+mj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بدأت بوادر نبوة نبينا محمد ﷺ بالرؤيا الصادقة.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الصبر كان سلاح نبينا محمد ﷺ في مواجهة أذى قريش له.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>
                <a:latin typeface="Adobe Arabic" panose="02040503050201020203" pitchFamily="18" charset="-78"/>
                <a:ea typeface="+mj-ea"/>
                <a:cs typeface="+mn-cs"/>
              </a:rPr>
              <a:t>لم تقبل قريش حكم نبينا محمد ﷺ عند وضع الحجر الأسود.</a:t>
            </a:r>
          </a:p>
        </p:txBody>
      </p:sp>
      <p:sp>
        <p:nvSpPr>
          <p:cNvPr id="23" name="مستطيل 1"/>
          <p:cNvSpPr>
            <a:spLocks noChangeArrowheads="1"/>
          </p:cNvSpPr>
          <p:nvPr/>
        </p:nvSpPr>
        <p:spPr bwMode="auto">
          <a:xfrm>
            <a:off x="899592" y="1102874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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53535" y="609"/>
            <a:ext cx="6612708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س5: أضع علامة (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) أمام العبارة الصحيحة، وعلامة </a:t>
            </a:r>
            <a:r>
              <a:rPr lang="ar-EG" altLang="en-US" sz="2400" b="1" dirty="0" smtClean="0">
                <a:ea typeface="+mj-ea"/>
                <a:cs typeface="+mn-cs"/>
                <a:sym typeface="Wingdings" panose="05000000000000000000" pitchFamily="2" charset="2"/>
              </a:rPr>
              <a:t>(</a:t>
            </a: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) أمام 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العبارة غير الصحيحة.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5" name="مستطيل 1"/>
          <p:cNvSpPr>
            <a:spLocks noChangeArrowheads="1"/>
          </p:cNvSpPr>
          <p:nvPr/>
        </p:nvSpPr>
        <p:spPr bwMode="auto">
          <a:xfrm>
            <a:off x="899592" y="1431143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6" name="مستطيل 1"/>
          <p:cNvSpPr>
            <a:spLocks noChangeArrowheads="1"/>
          </p:cNvSpPr>
          <p:nvPr/>
        </p:nvSpPr>
        <p:spPr bwMode="auto">
          <a:xfrm>
            <a:off x="855940" y="1796771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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7" name="مستطيل 1"/>
          <p:cNvSpPr>
            <a:spLocks noChangeArrowheads="1"/>
          </p:cNvSpPr>
          <p:nvPr/>
        </p:nvSpPr>
        <p:spPr bwMode="auto">
          <a:xfrm>
            <a:off x="897955" y="2103239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8" name="مستطيل 1"/>
          <p:cNvSpPr>
            <a:spLocks noChangeArrowheads="1"/>
          </p:cNvSpPr>
          <p:nvPr/>
        </p:nvSpPr>
        <p:spPr bwMode="auto">
          <a:xfrm>
            <a:off x="901061" y="2492896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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  <p:sp>
        <p:nvSpPr>
          <p:cNvPr id="29" name="مستطيل 1"/>
          <p:cNvSpPr>
            <a:spLocks noChangeArrowheads="1"/>
          </p:cNvSpPr>
          <p:nvPr/>
        </p:nvSpPr>
        <p:spPr bwMode="auto">
          <a:xfrm>
            <a:off x="901061" y="2821165"/>
            <a:ext cx="418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+mn-cs"/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FF0000"/>
              </a:solidFill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669893"/>
              </p:ext>
            </p:extLst>
          </p:nvPr>
        </p:nvGraphicFramePr>
        <p:xfrm>
          <a:off x="755576" y="1700808"/>
          <a:ext cx="736775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459"/>
                <a:gridCol w="4525295"/>
              </a:tblGrid>
              <a:tr h="370840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EG" sz="2200" b="1" kern="1200" dirty="0" smtClean="0">
                          <a:solidFill>
                            <a:schemeClr val="bg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العمود (ب)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Adobe Arabic" panose="02040503050201020203" pitchFamily="18" charset="-78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EG" sz="2200" b="1" kern="1200" dirty="0" smtClean="0">
                          <a:solidFill>
                            <a:schemeClr val="bg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العمود (أ)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Adobe Arabic" panose="02040503050201020203" pitchFamily="18" charset="-78"/>
                        <a:ea typeface="+mj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أبو جهل.</a:t>
                      </a:r>
                    </a:p>
                    <a:p>
                      <a:pPr marL="342900" indent="-34290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أبو</a:t>
                      </a: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 طالب.</a:t>
                      </a:r>
                    </a:p>
                    <a:p>
                      <a:pPr marL="342900" indent="-34290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أبو لهب. </a:t>
                      </a:r>
                    </a:p>
                    <a:p>
                      <a:pPr marL="342900" indent="-34290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بلال بن رباح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AGA Islamic Phrases" panose="00000400000000000000" pitchFamily="2" charset="0"/>
                          <a:ea typeface="+mj-ea"/>
                          <a:cs typeface="+mn-cs"/>
                        </a:rPr>
                        <a:t>d</a:t>
                      </a: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GA Islamic Phrases" panose="00000400000000000000" pitchFamily="2" charset="0"/>
                          <a:ea typeface="+mj-ea"/>
                          <a:cs typeface="+mn-cs"/>
                        </a:rPr>
                        <a:t>.</a:t>
                      </a:r>
                    </a:p>
                    <a:p>
                      <a:pPr marL="342900" indent="-34290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GA Islamic Phrases" panose="00000400000000000000" pitchFamily="2" charset="0"/>
                          <a:ea typeface="+mj-ea"/>
                          <a:cs typeface="+mn-cs"/>
                        </a:rPr>
                        <a:t>علي بن أبي طالب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AGA Islamic Phrases" panose="00000400000000000000" pitchFamily="2" charset="0"/>
                          <a:ea typeface="+mj-ea"/>
                          <a:cs typeface="+mn-cs"/>
                        </a:rPr>
                        <a:t>d</a:t>
                      </a:r>
                      <a:r>
                        <a:rPr lang="ar-EG" sz="2000" b="1" kern="1200" baseline="0" dirty="0" smtClean="0">
                          <a:solidFill>
                            <a:schemeClr val="tx1"/>
                          </a:solidFill>
                          <a:latin typeface="AGA Islamic Phrases" panose="00000400000000000000" pitchFamily="2" charset="0"/>
                          <a:ea typeface="+mj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dobe Arabic" panose="02040503050201020203" pitchFamily="18" charset="-78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أنزل الله في شأنه سورة المسد.</a:t>
                      </a:r>
                    </a:p>
                    <a:p>
                      <a:pPr marL="285750" indent="-28575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لقي أشد التعذيب من المشركين وصبر.</a:t>
                      </a:r>
                    </a:p>
                    <a:p>
                      <a:pPr marL="285750" indent="-28575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حاول قتل نبينا محمد ﷺ. </a:t>
                      </a:r>
                    </a:p>
                    <a:p>
                      <a:pPr marL="285750" indent="-285750"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kern="1200" dirty="0" smtClean="0">
                          <a:solidFill>
                            <a:schemeClr val="tx1"/>
                          </a:solidFill>
                          <a:latin typeface="Adobe Arabic" panose="02040503050201020203" pitchFamily="18" charset="-78"/>
                          <a:ea typeface="+mj-ea"/>
                          <a:cs typeface="+mn-cs"/>
                        </a:rPr>
                        <a:t>ظل يدافع عن نبينا محمد ﷺ ويحميه حتى وفاته.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dobe Arabic" panose="02040503050201020203" pitchFamily="18" charset="-78"/>
                        <a:ea typeface="+mj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flipV="1">
            <a:off x="3395845" y="2386833"/>
            <a:ext cx="1766713" cy="576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3548071" y="2696776"/>
            <a:ext cx="1188244" cy="454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3395845" y="2316324"/>
            <a:ext cx="2304430" cy="646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3548071" y="2674864"/>
            <a:ext cx="343068" cy="5620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صورة 12" descr="12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5" name="Picture 14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D:\Work2\exxit.png">
              <a:hlinkClick r:id="" action="ppaction://hlinkshowjump?jump=endshow"/>
              <a:hlinkHover r:id="" action="ppaction://noaction" highlightClick="1">
                <a:snd r:embed="rId8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مخطط انسيابي: محطة طرفية 5">
            <a:hlinkClick r:id="rId10" action="ppaction://hlinkpres?slideindex=1&amp;slidetitle="/>
            <a:hlinkHover r:id="" action="ppaction://noaction" highlightClick="1">
              <a:snd r:embed="rId11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80983" y="185275"/>
            <a:ext cx="635783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س6: أصل كل فقرة في العمود (أ) بما يناسبها في العمود (ب).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/>
            <a:extLst/>
          </a:blip>
          <a:srcRect/>
          <a:stretch>
            <a:fillRect/>
          </a:stretch>
        </p:blipFill>
        <p:spPr bwMode="auto">
          <a:xfrm>
            <a:off x="1192728" y="1792254"/>
            <a:ext cx="5251036" cy="480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صورة 12" descr="125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مجموعة 7"/>
          <p:cNvGrpSpPr>
            <a:grpSpLocks/>
          </p:cNvGrpSpPr>
          <p:nvPr/>
        </p:nvGrpSpPr>
        <p:grpSpPr bwMode="auto">
          <a:xfrm>
            <a:off x="-37033" y="1005681"/>
            <a:ext cx="912813" cy="5572126"/>
            <a:chOff x="-55292" y="566455"/>
            <a:chExt cx="1036020" cy="6003513"/>
          </a:xfrm>
        </p:grpSpPr>
        <p:pic>
          <p:nvPicPr>
            <p:cNvPr id="11" name="Picture 10" descr="D:\Work2\arrow_right.png">
              <a:hlinkClick r:id="" action="ppaction://hlinkshowjump?jump=previousslide"/>
              <a:hlinkHover r:id="" action="ppaction://noaction" highlightClick="1">
                <a:snd r:embed="rId5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Work2\arrow_next.png">
              <a:hlinkClick r:id="" action="ppaction://hlinkshowjump?jump=nextslide"/>
              <a:hlinkHover r:id="" action="ppaction://noaction" highlightClick="1">
                <a:snd r:embed="rId7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مخطط انسيابي: محطة طرفية 5">
            <a:hlinkClick r:id="rId11" action="ppaction://hlinkpres?slideindex=1&amp;slidetitle="/>
            <a:hlinkHover r:id="" action="ppaction://noaction" highlightClick="1">
              <a:snd r:embed="rId12" name="الترجمة من Google.wav"/>
            </a:hlinkHover>
          </p:cNvPr>
          <p:cNvSpPr/>
          <p:nvPr/>
        </p:nvSpPr>
        <p:spPr bwMode="auto">
          <a:xfrm rot="16200000">
            <a:off x="-558818" y="2928364"/>
            <a:ext cx="1803400" cy="444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692696"/>
            <a:ext cx="7003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r-EG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أسماء القوى السياسية في شبه جزيرة العرب قبل الإسلام.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17698" y="109835"/>
            <a:ext cx="4112023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altLang="en-US" sz="2400" b="1" dirty="0" smtClean="0">
                <a:latin typeface="Adobe Arabic" panose="02040503050201020203" pitchFamily="18" charset="-78"/>
                <a:ea typeface="+mj-ea"/>
                <a:cs typeface="+mn-cs"/>
              </a:rPr>
              <a:t>س7: أوقع على الخارطة التالية ما يلي:</a:t>
            </a:r>
            <a:endParaRPr lang="en-US" altLang="en-US" sz="2400" b="1" dirty="0">
              <a:latin typeface="Adobe Arabic" panose="02040503050201020203" pitchFamily="18" charset="-78"/>
              <a:ea typeface="+mj-ea"/>
              <a:cs typeface="+mn-cs"/>
            </a:endParaRPr>
          </a:p>
        </p:txBody>
      </p:sp>
    </p:spTree>
  </p:cSld>
  <p:clrMapOvr>
    <a:masterClrMapping/>
  </p:clrMapOvr>
  <p:transition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8&quot;/&gt;&lt;/object&gt;&lt;object type=&quot;3&quot; unique_id=&quot;10015&quot;&gt;&lt;property id=&quot;20148&quot; value=&quot;5&quot;/&gt;&lt;property id=&quot;20300&quot; value=&quot;Slide 12&quot;/&gt;&lt;property id=&quot;20307&quot; value=&quot;279&quot;/&gt;&lt;/object&gt;&lt;object type=&quot;3&quot; unique_id=&quot;10016&quot;&gt;&lt;property id=&quot;20148&quot; value=&quot;5&quot;/&gt;&lt;property id=&quot;20300&quot; value=&quot;Slide 13&quot;/&gt;&lt;property id=&quot;20307&quot; value=&quot;280&quot;/&gt;&lt;/object&gt;&lt;object type=&quot;3&quot; unique_id=&quot;10017&quot;&gt;&lt;property id=&quot;20148&quot; value=&quot;5&quot;/&gt;&lt;property id=&quot;20300&quot; value=&quot;Slide 14&quot;/&gt;&lt;property id=&quot;20307&quot; value=&quot;281&quot;/&gt;&lt;/object&gt;&lt;object type=&quot;3&quot; unique_id=&quot;10018&quot;&gt;&lt;property id=&quot;20148&quot; value=&quot;5&quot;/&gt;&lt;property id=&quot;20300&quot; value=&quot;Slide 15&quot;/&gt;&lt;property id=&quot;20307&quot; value=&quot;282&quot;/&gt;&lt;/object&gt;&lt;object type=&quot;3&quot; unique_id=&quot;10019&quot;&gt;&lt;property id=&quot;20148&quot; value=&quot;5&quot;/&gt;&lt;property id=&quot;20300&quot; value=&quot;Slide 16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4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 - &amp;quot;تم بحمد الله &amp;quot;&quot;/&gt;&lt;property id=&quot;20307&quot; value=&quot;28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970</Words>
  <Application>Microsoft Office PowerPoint</Application>
  <PresentationFormat>عرض على الشاشة (3:4)‏</PresentationFormat>
  <Paragraphs>167</Paragraphs>
  <Slides>19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تم بحمد الله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5</dc:creator>
  <cp:lastModifiedBy>Hasib</cp:lastModifiedBy>
  <cp:revision>145</cp:revision>
  <dcterms:created xsi:type="dcterms:W3CDTF">2011-04-24T14:41:33Z</dcterms:created>
  <dcterms:modified xsi:type="dcterms:W3CDTF">2015-11-26T15:23:51Z</dcterms:modified>
</cp:coreProperties>
</file>