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1"/>
  </p:notesMasterIdLst>
  <p:sldIdLst>
    <p:sldId id="290" r:id="rId2"/>
    <p:sldId id="289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80" r:id="rId14"/>
    <p:sldId id="281" r:id="rId15"/>
    <p:sldId id="282" r:id="rId16"/>
    <p:sldId id="283" r:id="rId17"/>
    <p:sldId id="284" r:id="rId18"/>
    <p:sldId id="287" r:id="rId19"/>
    <p:sldId id="286" r:id="rId20"/>
  </p:sldIdLst>
  <p:sldSz cx="9144000" cy="6858000" type="screen4x3"/>
  <p:notesSz cx="6858000" cy="9144000"/>
  <p:custDataLst>
    <p:tags r:id="rId22"/>
  </p:custDataLst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84380"/>
    <p:restoredTop sz="94660"/>
  </p:normalViewPr>
  <p:slideViewPr>
    <p:cSldViewPr>
      <p:cViewPr varScale="1">
        <p:scale>
          <a:sx n="73" d="100"/>
          <a:sy n="73" d="100"/>
        </p:scale>
        <p:origin x="-129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 smtClean="0"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 smtClean="0"/>
            </a:lvl1pPr>
          </a:lstStyle>
          <a:p>
            <a:pPr>
              <a:defRPr/>
            </a:pPr>
            <a:fld id="{ECDC1804-CF7D-4258-B00C-C78EC30FD5AD}" type="datetimeFigureOut">
              <a:rPr lang="ar-SA"/>
              <a:pPr>
                <a:defRPr/>
              </a:pPr>
              <a:t>14/02/37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 smtClean="0"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 smtClean="0"/>
            </a:lvl1pPr>
          </a:lstStyle>
          <a:p>
            <a:pPr>
              <a:defRPr/>
            </a:pPr>
            <a:fld id="{4FC215DE-EB9E-4C7B-B515-D72F82C50BF0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5815970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ar-SA" smtClean="0"/>
          </a:p>
        </p:txBody>
      </p:sp>
      <p:sp>
        <p:nvSpPr>
          <p:cNvPr id="22532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D633C40-D298-452F-A275-7ED448E8F633}" type="slidenum">
              <a:rPr lang="ar-SA"/>
              <a:pPr/>
              <a:t>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38417339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ar-SA" smtClean="0"/>
          </a:p>
        </p:txBody>
      </p:sp>
      <p:sp>
        <p:nvSpPr>
          <p:cNvPr id="23556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3B06F3A-77EE-46F1-9A06-FA5C8A308103}" type="slidenum">
              <a:rPr lang="ar-SA"/>
              <a:pPr/>
              <a:t>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4123961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5ED4C2-05FD-4E03-AA2F-DB0C174C5DB2}" type="datetimeFigureOut">
              <a:rPr lang="ar-SA"/>
              <a:pPr>
                <a:defRPr/>
              </a:pPr>
              <a:t>14/02/37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87B79-9D7C-4611-8377-F5DC691CDE1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whoosh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CD212-CBFF-4D3F-B94A-8330868F5F91}" type="datetimeFigureOut">
              <a:rPr lang="ar-SA"/>
              <a:pPr>
                <a:defRPr/>
              </a:pPr>
              <a:t>14/02/37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944E1-1F49-4C79-B62D-5618557FA0C2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whoosh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01261-DF43-4FCF-AAB7-E14A56DD215F}" type="datetimeFigureOut">
              <a:rPr lang="ar-SA"/>
              <a:pPr>
                <a:defRPr/>
              </a:pPr>
              <a:t>14/02/37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AC9D6-90F0-48E3-BFCA-A3567FB99A40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whoosh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5BC78-D5F2-494B-AA5A-A910493AA6FE}" type="datetimeFigureOut">
              <a:rPr lang="ar-SA"/>
              <a:pPr>
                <a:defRPr/>
              </a:pPr>
              <a:t>14/02/37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D90E2-7E10-4517-B859-8184BA3D867E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whoosh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3D40DB-D9B2-4420-B126-64A2A3D8EA60}" type="datetimeFigureOut">
              <a:rPr lang="ar-SA"/>
              <a:pPr>
                <a:defRPr/>
              </a:pPr>
              <a:t>14/02/37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E476EF-50FC-4D21-8268-AC1F5A1F0437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whoosh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B37B6C-9BCB-497C-8288-676D84DEDAFE}" type="datetimeFigureOut">
              <a:rPr lang="ar-SA"/>
              <a:pPr>
                <a:defRPr/>
              </a:pPr>
              <a:t>14/02/37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49CCD-8D70-4C02-8F0B-DC4235060EBE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whoosh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0B63DC-E04E-49AF-A3E0-6FA5FA57F470}" type="datetimeFigureOut">
              <a:rPr lang="ar-SA"/>
              <a:pPr>
                <a:defRPr/>
              </a:pPr>
              <a:t>14/02/37</a:t>
            </a:fld>
            <a:endParaRPr lang="ar-SA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127EE-E87F-46E7-9F76-885CDDA6C78A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whoosh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4FB5C5-E096-410A-8D1C-9515390AFFAA}" type="datetimeFigureOut">
              <a:rPr lang="ar-SA"/>
              <a:pPr>
                <a:defRPr/>
              </a:pPr>
              <a:t>14/02/37</a:t>
            </a:fld>
            <a:endParaRPr lang="ar-SA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524AE8-2CD0-4B2A-90B4-9C94065CF9DE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whoosh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36947-0BAD-41C7-B3A2-F9029D757A01}" type="datetimeFigureOut">
              <a:rPr lang="ar-SA"/>
              <a:pPr>
                <a:defRPr/>
              </a:pPr>
              <a:t>14/02/37</a:t>
            </a:fld>
            <a:endParaRPr lang="ar-SA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2C4112-C9BB-4700-A7FB-9EE072959901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whoosh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468191-9127-4CB3-B0F9-D6D78CFDE484}" type="datetimeFigureOut">
              <a:rPr lang="ar-SA"/>
              <a:pPr>
                <a:defRPr/>
              </a:pPr>
              <a:t>14/02/37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CC05B-F2E3-45B6-AFBD-BAF4FA490878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whoosh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9DD419-9377-4A3C-809F-78809FEE202D}" type="datetimeFigureOut">
              <a:rPr lang="ar-SA"/>
              <a:pPr>
                <a:defRPr/>
              </a:pPr>
              <a:t>14/02/37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BA6690-1DB0-497F-9AE5-39C9EE7ACA7E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whoosh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9144000" cy="6858000"/>
          </a:xfrm>
          <a:prstGeom prst="rect">
            <a:avLst/>
          </a:prstGeom>
        </p:spPr>
      </p:pic>
      <p:sp>
        <p:nvSpPr>
          <p:cNvPr id="1026" name="عنصر نائب للعنوان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1027" name="عنصر نائب للنص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134AD02-E6AC-4774-9159-A0E555CE4ACA}" type="datetimeFigureOut">
              <a:rPr lang="ar-SA"/>
              <a:pPr>
                <a:defRPr/>
              </a:pPr>
              <a:t>14/02/37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2EE6E13-66A1-4D44-B842-0DB719EF48E1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random/>
    <p:sndAc>
      <p:stSnd>
        <p:snd r:embed="rId13" name="whoosh.wav"/>
      </p:stSnd>
    </p:sndAc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2.wav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6.png"/><Relationship Id="rId7" Type="http://schemas.openxmlformats.org/officeDocument/2006/relationships/audio" Target="../media/audio4.wav"/><Relationship Id="rId12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hyperlink" Target="file:///D:\&#1605;&#1594;&#1585;&#1576;&#1610;\&#1576;&#1608;&#1585;%20&#1576;&#1608;&#1610;&#1606;&#1578;%20&#1578;&#1593;&#1583;&#1610;&#1604;\&#1587;&#1605;&#1610;&#1585;%20&#1601;2\&#1605;&#1578;&#1608;&#1587;&#1591;\&#1575;&#1580;&#1578;&#1605;&#1575;&#1593;&#1610;&#1575;&#1578;\1&#1605;\&#1575;&#1604;&#1585;&#1574;&#1610;&#1587;&#1610;&#1577;.pps" TargetMode="External"/><Relationship Id="rId5" Type="http://schemas.openxmlformats.org/officeDocument/2006/relationships/audio" Target="../media/audio3.wav"/><Relationship Id="rId10" Type="http://schemas.openxmlformats.org/officeDocument/2006/relationships/image" Target="../media/image12.png"/><Relationship Id="rId4" Type="http://schemas.openxmlformats.org/officeDocument/2006/relationships/image" Target="../media/image9.gif"/><Relationship Id="rId9" Type="http://schemas.openxmlformats.org/officeDocument/2006/relationships/audio" Target="../media/audio5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9.gif"/><Relationship Id="rId7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11" Type="http://schemas.openxmlformats.org/officeDocument/2006/relationships/audio" Target="../media/audio6.wav"/><Relationship Id="rId5" Type="http://schemas.openxmlformats.org/officeDocument/2006/relationships/image" Target="../media/image10.png"/><Relationship Id="rId10" Type="http://schemas.openxmlformats.org/officeDocument/2006/relationships/hyperlink" Target="file:///D:\&#1605;&#1594;&#1585;&#1576;&#1610;\&#1576;&#1608;&#1585;%20&#1576;&#1608;&#1610;&#1606;&#1578;%20&#1578;&#1593;&#1583;&#1610;&#1604;\&#1587;&#1605;&#1610;&#1585;%20&#1601;2\&#1605;&#1578;&#1608;&#1587;&#1591;\&#1575;&#1580;&#1578;&#1605;&#1575;&#1593;&#1610;&#1575;&#1578;\1&#1605;\&#1575;&#1604;&#1585;&#1574;&#1610;&#1587;&#1610;&#1577;.pps" TargetMode="External"/><Relationship Id="rId4" Type="http://schemas.openxmlformats.org/officeDocument/2006/relationships/audio" Target="../media/audio3.wav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9.gif"/><Relationship Id="rId7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11" Type="http://schemas.openxmlformats.org/officeDocument/2006/relationships/audio" Target="../media/audio6.wav"/><Relationship Id="rId5" Type="http://schemas.openxmlformats.org/officeDocument/2006/relationships/image" Target="../media/image10.png"/><Relationship Id="rId10" Type="http://schemas.openxmlformats.org/officeDocument/2006/relationships/hyperlink" Target="file:///D:\&#1605;&#1594;&#1585;&#1576;&#1610;\&#1576;&#1608;&#1585;%20&#1576;&#1608;&#1610;&#1606;&#1578;%20&#1578;&#1593;&#1583;&#1610;&#1604;\&#1587;&#1605;&#1610;&#1585;%20&#1601;2\&#1605;&#1578;&#1608;&#1587;&#1591;\&#1575;&#1580;&#1578;&#1605;&#1575;&#1593;&#1610;&#1575;&#1578;\1&#1605;\&#1575;&#1604;&#1585;&#1574;&#1610;&#1587;&#1610;&#1577;.pps" TargetMode="External"/><Relationship Id="rId4" Type="http://schemas.openxmlformats.org/officeDocument/2006/relationships/audio" Target="../media/audio3.wav"/><Relationship Id="rId9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9.gif"/><Relationship Id="rId7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11" Type="http://schemas.openxmlformats.org/officeDocument/2006/relationships/audio" Target="../media/audio6.wav"/><Relationship Id="rId5" Type="http://schemas.openxmlformats.org/officeDocument/2006/relationships/image" Target="../media/image10.png"/><Relationship Id="rId10" Type="http://schemas.openxmlformats.org/officeDocument/2006/relationships/hyperlink" Target="file:///D:\&#1605;&#1594;&#1585;&#1576;&#1610;\&#1576;&#1608;&#1585;%20&#1576;&#1608;&#1610;&#1606;&#1578;%20&#1578;&#1593;&#1583;&#1610;&#1604;\&#1587;&#1605;&#1610;&#1585;%20&#1601;2\&#1605;&#1578;&#1608;&#1587;&#1591;\&#1575;&#1580;&#1578;&#1605;&#1575;&#1593;&#1610;&#1575;&#1578;\1&#1605;\&#1575;&#1604;&#1585;&#1574;&#1610;&#1587;&#1610;&#1577;.pps" TargetMode="External"/><Relationship Id="rId4" Type="http://schemas.openxmlformats.org/officeDocument/2006/relationships/audio" Target="../media/audio3.wav"/><Relationship Id="rId9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7.png"/><Relationship Id="rId7" Type="http://schemas.openxmlformats.org/officeDocument/2006/relationships/audio" Target="../media/audio4.wav"/><Relationship Id="rId12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hyperlink" Target="file:///D:\&#1605;&#1594;&#1585;&#1576;&#1610;\&#1576;&#1608;&#1585;%20&#1576;&#1608;&#1610;&#1606;&#1578;%20&#1578;&#1593;&#1583;&#1610;&#1604;\&#1587;&#1605;&#1610;&#1585;%20&#1601;2\&#1605;&#1578;&#1608;&#1587;&#1591;\&#1575;&#1580;&#1578;&#1605;&#1575;&#1593;&#1610;&#1575;&#1578;\1&#1605;\&#1575;&#1604;&#1585;&#1574;&#1610;&#1587;&#1610;&#1577;.pps" TargetMode="External"/><Relationship Id="rId5" Type="http://schemas.openxmlformats.org/officeDocument/2006/relationships/audio" Target="../media/audio3.wav"/><Relationship Id="rId10" Type="http://schemas.openxmlformats.org/officeDocument/2006/relationships/image" Target="../media/image12.png"/><Relationship Id="rId4" Type="http://schemas.openxmlformats.org/officeDocument/2006/relationships/image" Target="../media/image9.gif"/><Relationship Id="rId9" Type="http://schemas.openxmlformats.org/officeDocument/2006/relationships/audio" Target="../media/audio5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9.gif"/><Relationship Id="rId7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11" Type="http://schemas.openxmlformats.org/officeDocument/2006/relationships/audio" Target="../media/audio6.wav"/><Relationship Id="rId5" Type="http://schemas.openxmlformats.org/officeDocument/2006/relationships/image" Target="../media/image10.png"/><Relationship Id="rId10" Type="http://schemas.openxmlformats.org/officeDocument/2006/relationships/hyperlink" Target="file:///D:\&#1605;&#1594;&#1585;&#1576;&#1610;\&#1576;&#1608;&#1585;%20&#1576;&#1608;&#1610;&#1606;&#1578;%20&#1578;&#1593;&#1583;&#1610;&#1604;\&#1587;&#1605;&#1610;&#1585;%20&#1601;2\&#1605;&#1578;&#1608;&#1587;&#1591;\&#1575;&#1580;&#1578;&#1605;&#1575;&#1593;&#1610;&#1575;&#1578;\1&#1605;\&#1575;&#1604;&#1585;&#1574;&#1610;&#1587;&#1610;&#1577;.pps" TargetMode="External"/><Relationship Id="rId4" Type="http://schemas.openxmlformats.org/officeDocument/2006/relationships/audio" Target="../media/audio3.wav"/><Relationship Id="rId9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8.png"/><Relationship Id="rId7" Type="http://schemas.openxmlformats.org/officeDocument/2006/relationships/audio" Target="../media/audio4.wav"/><Relationship Id="rId12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hyperlink" Target="file:///D:\&#1605;&#1594;&#1585;&#1576;&#1610;\&#1576;&#1608;&#1585;%20&#1576;&#1608;&#1610;&#1606;&#1578;%20&#1578;&#1593;&#1583;&#1610;&#1604;\&#1587;&#1605;&#1610;&#1585;%20&#1601;2\&#1605;&#1578;&#1608;&#1587;&#1591;\&#1575;&#1580;&#1578;&#1605;&#1575;&#1593;&#1610;&#1575;&#1578;\1&#1605;\&#1575;&#1604;&#1585;&#1574;&#1610;&#1587;&#1610;&#1577;.pps" TargetMode="External"/><Relationship Id="rId5" Type="http://schemas.openxmlformats.org/officeDocument/2006/relationships/audio" Target="../media/audio3.wav"/><Relationship Id="rId10" Type="http://schemas.openxmlformats.org/officeDocument/2006/relationships/image" Target="../media/image12.png"/><Relationship Id="rId4" Type="http://schemas.openxmlformats.org/officeDocument/2006/relationships/image" Target="../media/image9.gif"/><Relationship Id="rId9" Type="http://schemas.openxmlformats.org/officeDocument/2006/relationships/audio" Target="../media/audio5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9.gif"/><Relationship Id="rId7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11" Type="http://schemas.openxmlformats.org/officeDocument/2006/relationships/audio" Target="../media/audio6.wav"/><Relationship Id="rId5" Type="http://schemas.openxmlformats.org/officeDocument/2006/relationships/image" Target="../media/image10.png"/><Relationship Id="rId10" Type="http://schemas.openxmlformats.org/officeDocument/2006/relationships/hyperlink" Target="file:///D:\&#1605;&#1594;&#1585;&#1576;&#1610;\&#1576;&#1608;&#1585;%20&#1576;&#1608;&#1610;&#1606;&#1578;%20&#1578;&#1593;&#1583;&#1610;&#1604;\&#1587;&#1605;&#1610;&#1585;%20&#1601;2\&#1605;&#1578;&#1608;&#1587;&#1591;\&#1575;&#1580;&#1578;&#1605;&#1575;&#1593;&#1610;&#1575;&#1578;\1&#1605;\&#1575;&#1604;&#1585;&#1574;&#1610;&#1587;&#1610;&#1577;.pps" TargetMode="External"/><Relationship Id="rId4" Type="http://schemas.openxmlformats.org/officeDocument/2006/relationships/audio" Target="../media/audio3.wav"/><Relationship Id="rId9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9.gif"/><Relationship Id="rId7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image" Target="../media/image10.png"/><Relationship Id="rId4" Type="http://schemas.openxmlformats.org/officeDocument/2006/relationships/audio" Target="../media/audio3.wav"/><Relationship Id="rId9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13" Type="http://schemas.openxmlformats.org/officeDocument/2006/relationships/audio" Target="../media/audio6.wav"/><Relationship Id="rId3" Type="http://schemas.openxmlformats.org/officeDocument/2006/relationships/image" Target="../media/image19.gif"/><Relationship Id="rId7" Type="http://schemas.openxmlformats.org/officeDocument/2006/relationships/image" Target="../media/image10.png"/><Relationship Id="rId12" Type="http://schemas.openxmlformats.org/officeDocument/2006/relationships/hyperlink" Target="file:///D:\&#1605;&#1594;&#1585;&#1576;&#1610;\&#1576;&#1608;&#1585;%20&#1576;&#1608;&#1610;&#1606;&#1578;%20&#1578;&#1593;&#1583;&#1610;&#1604;\&#1587;&#1605;&#1610;&#1585;%20&#1601;2\&#1605;&#1578;&#1608;&#1587;&#1591;\&#1575;&#1580;&#1578;&#1605;&#1575;&#1593;&#1610;&#1575;&#1578;\1&#1605;\&#1575;&#1604;&#1585;&#1574;&#1610;&#1587;&#1610;&#1577;.pps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12.png"/><Relationship Id="rId5" Type="http://schemas.openxmlformats.org/officeDocument/2006/relationships/image" Target="../media/image9.gif"/><Relationship Id="rId10" Type="http://schemas.openxmlformats.org/officeDocument/2006/relationships/audio" Target="../media/audio5.wav"/><Relationship Id="rId4" Type="http://schemas.openxmlformats.org/officeDocument/2006/relationships/image" Target="../media/image20.wmf"/><Relationship Id="rId9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9.gif"/><Relationship Id="rId7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11" Type="http://schemas.openxmlformats.org/officeDocument/2006/relationships/audio" Target="../media/audio6.wav"/><Relationship Id="rId5" Type="http://schemas.openxmlformats.org/officeDocument/2006/relationships/image" Target="../media/image10.png"/><Relationship Id="rId10" Type="http://schemas.openxmlformats.org/officeDocument/2006/relationships/hyperlink" Target="file:///D:\&#1605;&#1594;&#1585;&#1576;&#1610;\&#1576;&#1608;&#1585;%20&#1576;&#1608;&#1610;&#1606;&#1578;%20&#1578;&#1593;&#1583;&#1610;&#1604;\&#1587;&#1605;&#1610;&#1585;%20&#1601;2\&#1605;&#1578;&#1608;&#1587;&#1591;\&#1575;&#1580;&#1578;&#1605;&#1575;&#1593;&#1610;&#1575;&#1578;\1&#1605;\&#1575;&#1604;&#1585;&#1574;&#1610;&#1587;&#1610;&#1577;.pps" TargetMode="External"/><Relationship Id="rId4" Type="http://schemas.openxmlformats.org/officeDocument/2006/relationships/audio" Target="../media/audio3.wav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13" Type="http://schemas.openxmlformats.org/officeDocument/2006/relationships/audio" Target="../media/audio6.wav"/><Relationship Id="rId3" Type="http://schemas.openxmlformats.org/officeDocument/2006/relationships/audio" Target="../media/audio1.wav"/><Relationship Id="rId7" Type="http://schemas.openxmlformats.org/officeDocument/2006/relationships/image" Target="../media/image10.png"/><Relationship Id="rId12" Type="http://schemas.openxmlformats.org/officeDocument/2006/relationships/hyperlink" Target="file:///D:\&#1605;&#1594;&#1585;&#1576;&#1610;\&#1576;&#1608;&#1585;%20&#1576;&#1608;&#1610;&#1606;&#1578;%20&#1578;&#1593;&#1583;&#1610;&#1604;\&#1587;&#1605;&#1610;&#1585;%20&#1601;2\&#1605;&#1578;&#1608;&#1587;&#1591;\&#1575;&#1580;&#1578;&#1605;&#1575;&#1593;&#1610;&#1575;&#1578;\1&#1605;\&#1575;&#1604;&#1585;&#1574;&#1610;&#1587;&#1610;&#1577;.pp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12.png"/><Relationship Id="rId5" Type="http://schemas.openxmlformats.org/officeDocument/2006/relationships/image" Target="../media/image9.gif"/><Relationship Id="rId10" Type="http://schemas.openxmlformats.org/officeDocument/2006/relationships/audio" Target="../media/audio5.wav"/><Relationship Id="rId4" Type="http://schemas.openxmlformats.org/officeDocument/2006/relationships/image" Target="../media/image13.png"/><Relationship Id="rId9" Type="http://schemas.openxmlformats.org/officeDocument/2006/relationships/image" Target="../media/image11.pn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13" Type="http://schemas.openxmlformats.org/officeDocument/2006/relationships/audio" Target="../media/audio6.wav"/><Relationship Id="rId3" Type="http://schemas.openxmlformats.org/officeDocument/2006/relationships/audio" Target="../media/audio1.wav"/><Relationship Id="rId7" Type="http://schemas.openxmlformats.org/officeDocument/2006/relationships/image" Target="../media/image10.png"/><Relationship Id="rId12" Type="http://schemas.openxmlformats.org/officeDocument/2006/relationships/hyperlink" Target="file:///D:\&#1605;&#1594;&#1585;&#1576;&#1610;\&#1576;&#1608;&#1585;%20&#1576;&#1608;&#1610;&#1606;&#1578;%20&#1578;&#1593;&#1583;&#1610;&#1604;\&#1587;&#1605;&#1610;&#1585;%20&#1601;2\&#1605;&#1578;&#1608;&#1587;&#1591;\&#1575;&#1580;&#1578;&#1605;&#1575;&#1593;&#1610;&#1575;&#1578;\1&#1605;\&#1575;&#1604;&#1585;&#1574;&#1610;&#1587;&#1610;&#1577;.pp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12.png"/><Relationship Id="rId5" Type="http://schemas.openxmlformats.org/officeDocument/2006/relationships/image" Target="../media/image9.gif"/><Relationship Id="rId10" Type="http://schemas.openxmlformats.org/officeDocument/2006/relationships/audio" Target="../media/audio5.wav"/><Relationship Id="rId4" Type="http://schemas.openxmlformats.org/officeDocument/2006/relationships/image" Target="../media/image13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9.gif"/><Relationship Id="rId7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11" Type="http://schemas.openxmlformats.org/officeDocument/2006/relationships/audio" Target="../media/audio6.wav"/><Relationship Id="rId5" Type="http://schemas.openxmlformats.org/officeDocument/2006/relationships/image" Target="../media/image10.png"/><Relationship Id="rId10" Type="http://schemas.openxmlformats.org/officeDocument/2006/relationships/hyperlink" Target="file:///D:\&#1605;&#1594;&#1585;&#1576;&#1610;\&#1576;&#1608;&#1585;%20&#1576;&#1608;&#1610;&#1606;&#1578;%20&#1578;&#1593;&#1583;&#1610;&#1604;\&#1587;&#1605;&#1610;&#1585;%20&#1601;2\&#1605;&#1578;&#1608;&#1587;&#1591;\&#1575;&#1580;&#1578;&#1605;&#1575;&#1593;&#1610;&#1575;&#1578;\1&#1605;\&#1575;&#1604;&#1585;&#1574;&#1610;&#1587;&#1610;&#1577;.pps" TargetMode="External"/><Relationship Id="rId4" Type="http://schemas.openxmlformats.org/officeDocument/2006/relationships/audio" Target="../media/audio3.wav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9.gif"/><Relationship Id="rId7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11" Type="http://schemas.openxmlformats.org/officeDocument/2006/relationships/audio" Target="../media/audio6.wav"/><Relationship Id="rId5" Type="http://schemas.openxmlformats.org/officeDocument/2006/relationships/image" Target="../media/image10.png"/><Relationship Id="rId10" Type="http://schemas.openxmlformats.org/officeDocument/2006/relationships/hyperlink" Target="file:///D:\&#1605;&#1594;&#1585;&#1576;&#1610;\&#1576;&#1608;&#1585;%20&#1576;&#1608;&#1610;&#1606;&#1578;%20&#1578;&#1593;&#1583;&#1610;&#1604;\&#1587;&#1605;&#1610;&#1585;%20&#1601;2\&#1605;&#1578;&#1608;&#1587;&#1591;\&#1575;&#1580;&#1578;&#1605;&#1575;&#1593;&#1610;&#1575;&#1578;\1&#1605;\&#1575;&#1604;&#1585;&#1574;&#1610;&#1587;&#1610;&#1577;.pps" TargetMode="External"/><Relationship Id="rId4" Type="http://schemas.openxmlformats.org/officeDocument/2006/relationships/audio" Target="../media/audio3.wav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9.gif"/><Relationship Id="rId7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11" Type="http://schemas.openxmlformats.org/officeDocument/2006/relationships/audio" Target="../media/audio6.wav"/><Relationship Id="rId5" Type="http://schemas.openxmlformats.org/officeDocument/2006/relationships/image" Target="../media/image10.png"/><Relationship Id="rId10" Type="http://schemas.openxmlformats.org/officeDocument/2006/relationships/hyperlink" Target="file:///D:\&#1605;&#1594;&#1585;&#1576;&#1610;\&#1576;&#1608;&#1585;%20&#1576;&#1608;&#1610;&#1606;&#1578;%20&#1578;&#1593;&#1583;&#1610;&#1604;\&#1587;&#1605;&#1610;&#1585;%20&#1601;2\&#1605;&#1578;&#1608;&#1587;&#1591;\&#1575;&#1580;&#1578;&#1605;&#1575;&#1593;&#1610;&#1575;&#1578;\1&#1605;\&#1575;&#1604;&#1585;&#1574;&#1610;&#1587;&#1610;&#1577;.pps" TargetMode="External"/><Relationship Id="rId4" Type="http://schemas.openxmlformats.org/officeDocument/2006/relationships/audio" Target="../media/audio3.wav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9.gif"/><Relationship Id="rId7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11" Type="http://schemas.openxmlformats.org/officeDocument/2006/relationships/audio" Target="../media/audio6.wav"/><Relationship Id="rId5" Type="http://schemas.openxmlformats.org/officeDocument/2006/relationships/image" Target="../media/image10.png"/><Relationship Id="rId10" Type="http://schemas.openxmlformats.org/officeDocument/2006/relationships/hyperlink" Target="file:///D:\&#1605;&#1594;&#1585;&#1576;&#1610;\&#1576;&#1608;&#1585;%20&#1576;&#1608;&#1610;&#1606;&#1578;%20&#1578;&#1593;&#1583;&#1610;&#1604;\&#1587;&#1605;&#1610;&#1585;%20&#1601;2\&#1605;&#1578;&#1608;&#1587;&#1591;\&#1575;&#1580;&#1578;&#1605;&#1575;&#1593;&#1610;&#1575;&#1578;\1&#1605;\&#1575;&#1604;&#1585;&#1574;&#1610;&#1587;&#1610;&#1577;.pps" TargetMode="External"/><Relationship Id="rId4" Type="http://schemas.openxmlformats.org/officeDocument/2006/relationships/audio" Target="../media/audio3.wav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5.emf"/><Relationship Id="rId7" Type="http://schemas.openxmlformats.org/officeDocument/2006/relationships/audio" Target="../media/audio4.wav"/><Relationship Id="rId12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hyperlink" Target="file:///D:\&#1605;&#1594;&#1585;&#1576;&#1610;\&#1576;&#1608;&#1585;%20&#1576;&#1608;&#1610;&#1606;&#1578;%20&#1578;&#1593;&#1583;&#1610;&#1604;\&#1587;&#1605;&#1610;&#1585;%20&#1601;2\&#1605;&#1578;&#1608;&#1587;&#1591;\&#1575;&#1580;&#1578;&#1605;&#1575;&#1593;&#1610;&#1575;&#1578;\1&#1605;\&#1575;&#1604;&#1585;&#1574;&#1610;&#1587;&#1610;&#1577;.pps" TargetMode="External"/><Relationship Id="rId5" Type="http://schemas.openxmlformats.org/officeDocument/2006/relationships/audio" Target="../media/audio3.wav"/><Relationship Id="rId10" Type="http://schemas.openxmlformats.org/officeDocument/2006/relationships/image" Target="../media/image12.png"/><Relationship Id="rId4" Type="http://schemas.openxmlformats.org/officeDocument/2006/relationships/image" Target="../media/image9.gif"/><Relationship Id="rId9" Type="http://schemas.openxmlformats.org/officeDocument/2006/relationships/audio" Target="../media/audio5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3"/>
          <p:cNvGrpSpPr/>
          <p:nvPr/>
        </p:nvGrpSpPr>
        <p:grpSpPr>
          <a:xfrm>
            <a:off x="2296597" y="288791"/>
            <a:ext cx="4114798" cy="1016950"/>
            <a:chOff x="2274540" y="0"/>
            <a:chExt cx="4457700" cy="845423"/>
          </a:xfrm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</p:grpSpPr>
        <p:pic>
          <p:nvPicPr>
            <p:cNvPr id="15" name="صورة 14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="" xmlns:a14="http://schemas.microsoft.com/office/drawing/2010/main">
                    <a14:imgLayer r:embed="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4540" y="0"/>
              <a:ext cx="4457700" cy="845423"/>
            </a:xfrm>
            <a:prstGeom prst="downArrowCallout">
              <a:avLst/>
            </a:prstGeom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20" name="مستطيل 8"/>
            <p:cNvSpPr/>
            <p:nvPr/>
          </p:nvSpPr>
          <p:spPr>
            <a:xfrm>
              <a:off x="3019153" y="116632"/>
              <a:ext cx="2804937" cy="568346"/>
            </a:xfrm>
            <a:prstGeom prst="downArrowCallout">
              <a:avLst/>
            </a:prstGeom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txBody>
            <a:bodyPr wrap="none">
              <a:spAutoFit/>
            </a:bodyPr>
            <a:lstStyle/>
            <a:p>
              <a:pPr algn="ctr"/>
              <a:r>
                <a:rPr lang="ar-SA" sz="23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2060"/>
                  </a:solidFill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استراتيجية : </a:t>
              </a:r>
              <a:r>
                <a:rPr lang="ar-SA" sz="23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FF0000"/>
                  </a:solidFill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البطاقات المروحية</a:t>
              </a:r>
              <a:endParaRPr lang="ar-EG" sz="23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</p:grpSp>
      <p:pic>
        <p:nvPicPr>
          <p:cNvPr id="22" name="صورة 2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1916295" y="6035310"/>
            <a:ext cx="799498" cy="753763"/>
          </a:xfrm>
          <a:prstGeom prst="rect">
            <a:avLst/>
          </a:prstGeom>
        </p:spPr>
      </p:pic>
      <p:pic>
        <p:nvPicPr>
          <p:cNvPr id="24" name="صورة 23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51" y="6083109"/>
            <a:ext cx="718988" cy="762614"/>
          </a:xfrm>
          <a:prstGeom prst="rect">
            <a:avLst/>
          </a:prstGeom>
        </p:spPr>
      </p:pic>
      <p:grpSp>
        <p:nvGrpSpPr>
          <p:cNvPr id="3" name="مجموعة 24"/>
          <p:cNvGrpSpPr/>
          <p:nvPr/>
        </p:nvGrpSpPr>
        <p:grpSpPr>
          <a:xfrm>
            <a:off x="815953" y="1521815"/>
            <a:ext cx="7265795" cy="4473883"/>
            <a:chOff x="948321" y="998154"/>
            <a:chExt cx="7296087" cy="4932664"/>
          </a:xfrm>
        </p:grpSpPr>
        <p:pic>
          <p:nvPicPr>
            <p:cNvPr id="26" name="صورة 25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="" xmlns:a14="http://schemas.microsoft.com/office/drawing/2010/main">
                    <a14:imgLayer r:embed="">
                      <a14:imgEffect>
                        <a14:sharpenSoften amount="50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8321" y="998154"/>
              <a:ext cx="7296087" cy="4932664"/>
            </a:xfrm>
            <a:prstGeom prst="rect">
              <a:avLst/>
            </a:prstGeom>
          </p:spPr>
        </p:pic>
        <p:pic>
          <p:nvPicPr>
            <p:cNvPr id="27" name="صورة 26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D"/>
                </a:clrFrom>
                <a:clrTo>
                  <a:srgbClr val="FFFFFD">
                    <a:alpha val="0"/>
                  </a:srgbClr>
                </a:clrTo>
              </a:clrChange>
              <a:extLst>
                <a:ext uri="{BEBA8EAE-BF5A-486C-A8C5-ECC9F3942E4B}">
                  <a14:imgProps xmlns="" xmlns:a14="http://schemas.microsoft.com/office/drawing/2010/main">
                    <a14:imgLayer r:embed="">
                      <a14:imgEffect>
                        <a14:sharpenSoften amount="25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9498" y="1053682"/>
              <a:ext cx="3336866" cy="4641845"/>
            </a:xfrm>
            <a:prstGeom prst="rect">
              <a:avLst/>
            </a:prstGeom>
          </p:spPr>
        </p:pic>
        <p:pic>
          <p:nvPicPr>
            <p:cNvPr id="28" name="صورة 27"/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="" xmlns:a14="http://schemas.microsoft.com/office/drawing/2010/main">
                    <a14:imgLayer r:embed="">
                      <a14:imgEffect>
                        <a14:sharpenSoften amount="25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6364" y="1199652"/>
              <a:ext cx="3302951" cy="4529668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="" xmlns:p14="http://schemas.microsoft.com/office/powerpoint/2010/main" val="2506112938"/>
      </p:ext>
    </p:extLst>
  </p:cSld>
  <p:clrMapOvr>
    <a:masterClrMapping/>
  </p:clrMapOvr>
  <p:transition spd="slow">
    <p:cover dir="r"/>
    <p:sndAc>
      <p:stSnd>
        <p:snd r:embed="rId3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3367" y="1336428"/>
            <a:ext cx="5180013" cy="523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صورة 12" descr="1256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مجموعة 7"/>
          <p:cNvGrpSpPr>
            <a:grpSpLocks/>
          </p:cNvGrpSpPr>
          <p:nvPr/>
        </p:nvGrpSpPr>
        <p:grpSpPr bwMode="auto">
          <a:xfrm>
            <a:off x="-37033" y="1005681"/>
            <a:ext cx="912813" cy="5572126"/>
            <a:chOff x="-55292" y="566455"/>
            <a:chExt cx="1036020" cy="6003513"/>
          </a:xfrm>
        </p:grpSpPr>
        <p:pic>
          <p:nvPicPr>
            <p:cNvPr id="10" name="Picture 9" descr="D:\Work2\arrow_right.png">
              <a:hlinkClick r:id="" action="ppaction://hlinkshowjump?jump=previousslide"/>
              <a:hlinkHover r:id="" action="ppaction://noaction" highlightClick="1">
                <a:snd r:embed="rId5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10" descr="D:\Work2\arrow_next.png">
              <a:hlinkClick r:id="" action="ppaction://hlinkshowjump?jump=nextslide"/>
              <a:hlinkHover r:id="" action="ppaction://noaction" highlightClick="1">
                <a:snd r:embed="rId7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11" descr="D:\Work2\exxit.png">
              <a:hlinkClick r:id="" action="ppaction://hlinkshowjump?jump=endshow"/>
              <a:hlinkHover r:id="" action="ppaction://noaction" highlightClick="1">
                <a:snd r:embed="rId9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" name="مخطط انسيابي: محطة طرفية 5">
            <a:hlinkClick r:id="rId11" action="ppaction://hlinkpres?slideindex=1&amp;slidetitle="/>
            <a:hlinkHover r:id="" action="ppaction://noaction" highlightClick="1">
              <a:snd r:embed="rId12" name="الترجمة من Google.wav"/>
            </a:hlinkHover>
          </p:cNvPr>
          <p:cNvSpPr/>
          <p:nvPr/>
        </p:nvSpPr>
        <p:spPr bwMode="auto">
          <a:xfrm rot="16200000">
            <a:off x="-558818" y="2928364"/>
            <a:ext cx="1803400" cy="4445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الرئيسية</a:t>
            </a:r>
          </a:p>
        </p:txBody>
      </p:sp>
      <p:sp>
        <p:nvSpPr>
          <p:cNvPr id="2" name="Rectangle 1"/>
          <p:cNvSpPr/>
          <p:nvPr/>
        </p:nvSpPr>
        <p:spPr>
          <a:xfrm>
            <a:off x="1619672" y="663734"/>
            <a:ext cx="59314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ar-EG" sz="2400" b="1" dirty="0">
                <a:latin typeface="Adobe Arabic" panose="02040503050201020203" pitchFamily="18" charset="-78"/>
                <a:ea typeface="+mj-ea"/>
                <a:cs typeface="+mn-cs"/>
              </a:rPr>
              <a:t>طريق القوافل التجارية الذي كان يمر بمكة قبل الإسلام.</a:t>
            </a: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3468649" y="115651"/>
            <a:ext cx="4112023" cy="461665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ar-EG" altLang="en-US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س7: أوقع على الخارطة التالية ما يلي:</a:t>
            </a:r>
            <a:endParaRPr lang="en-US" altLang="en-US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</p:spTree>
  </p:cSld>
  <p:clrMapOvr>
    <a:masterClrMapping/>
  </p:clrMapOvr>
  <p:transition>
    <p:random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2" name="صورة 12" descr="1256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" name="مجموعة 7"/>
          <p:cNvGrpSpPr>
            <a:grpSpLocks/>
          </p:cNvGrpSpPr>
          <p:nvPr/>
        </p:nvGrpSpPr>
        <p:grpSpPr bwMode="auto">
          <a:xfrm>
            <a:off x="-37033" y="1005681"/>
            <a:ext cx="912813" cy="5572126"/>
            <a:chOff x="-55292" y="566455"/>
            <a:chExt cx="1036020" cy="6003513"/>
          </a:xfrm>
        </p:grpSpPr>
        <p:pic>
          <p:nvPicPr>
            <p:cNvPr id="15" name="Picture 14" descr="D:\Work2\arrow_right.png">
              <a:hlinkClick r:id="" action="ppaction://hlinkshowjump?jump=previousslide"/>
              <a:hlinkHover r:id="" action="ppaction://noaction" highlightClick="1">
                <a:snd r:embed="rId4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15" descr="D:\Work2\arrow_next.png">
              <a:hlinkClick r:id="" action="ppaction://hlinkshowjump?jump=nextslide"/>
              <a:hlinkHover r:id="" action="ppaction://noaction" highlightClick="1">
                <a:snd r:embed="rId6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16" descr="D:\Work2\exxit.png">
              <a:hlinkClick r:id="" action="ppaction://hlinkshowjump?jump=endshow"/>
              <a:hlinkHover r:id="" action="ppaction://noaction" highlightClick="1">
                <a:snd r:embed="rId8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مخطط انسيابي: محطة طرفية 5">
            <a:hlinkClick r:id="rId10" action="ppaction://hlinkpres?slideindex=1&amp;slidetitle="/>
            <a:hlinkHover r:id="" action="ppaction://noaction" highlightClick="1">
              <a:snd r:embed="rId11" name="الترجمة من Google.wav"/>
            </a:hlinkHover>
          </p:cNvPr>
          <p:cNvSpPr/>
          <p:nvPr/>
        </p:nvSpPr>
        <p:spPr bwMode="auto">
          <a:xfrm rot="16200000">
            <a:off x="-558818" y="2928364"/>
            <a:ext cx="1803400" cy="4445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الرئيسية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995936" y="691480"/>
            <a:ext cx="37886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كفالة أبي طالب لنبينا محمد </a:t>
            </a:r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Adobe Arabic" panose="02040503050201020203" pitchFamily="18" charset="-78"/>
              </a:rPr>
              <a:t>ﷺ.</a:t>
            </a:r>
            <a:endParaRPr lang="ar-EG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20" name="مستطيل 1"/>
          <p:cNvSpPr>
            <a:spLocks noChangeArrowheads="1"/>
          </p:cNvSpPr>
          <p:nvPr/>
        </p:nvSpPr>
        <p:spPr bwMode="auto">
          <a:xfrm>
            <a:off x="1385160" y="1086456"/>
            <a:ext cx="639945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ar-EG" sz="2400" b="1" dirty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  <a:sym typeface="Wingdings" panose="05000000000000000000" pitchFamily="2" charset="2"/>
              </a:rPr>
              <a:t>لأنه الأخ الشقيق لوالد النبي ﷺ، وقد أوصى بذلك عبدالمطلب.</a:t>
            </a:r>
            <a:endParaRPr lang="ar-SA" sz="2400" b="1" dirty="0">
              <a:solidFill>
                <a:srgbClr val="FF0000"/>
              </a:solidFill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5508104" y="72678"/>
            <a:ext cx="2157963" cy="461665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ar-EG" altLang="en-US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س8: أعلل ما يلي: </a:t>
            </a:r>
            <a:endParaRPr lang="en-US" altLang="en-US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075769" y="1582102"/>
            <a:ext cx="68006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ar-EG" sz="2400" b="1" dirty="0">
                <a:latin typeface="Adobe Arabic" panose="02040503050201020203" pitchFamily="18" charset="-78"/>
                <a:ea typeface="+mj-ea"/>
                <a:cs typeface="+mn-cs"/>
              </a:rPr>
              <a:t>إرسال نبينا محمد ﷺ مصعب بن عمير </a:t>
            </a:r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Adobe Arabic" panose="02040503050201020203" pitchFamily="18" charset="-78"/>
              </a:rPr>
              <a:t>ﷺ </a:t>
            </a:r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إلى </a:t>
            </a:r>
            <a:r>
              <a:rPr lang="ar-EG" sz="2400" b="1" dirty="0">
                <a:latin typeface="Adobe Arabic" panose="02040503050201020203" pitchFamily="18" charset="-78"/>
                <a:ea typeface="+mj-ea"/>
                <a:cs typeface="+mn-cs"/>
              </a:rPr>
              <a:t>المدينة (يثرب). </a:t>
            </a:r>
          </a:p>
        </p:txBody>
      </p:sp>
      <p:sp>
        <p:nvSpPr>
          <p:cNvPr id="23" name="مستطيل 1"/>
          <p:cNvSpPr>
            <a:spLocks noChangeArrowheads="1"/>
          </p:cNvSpPr>
          <p:nvPr/>
        </p:nvSpPr>
        <p:spPr bwMode="auto">
          <a:xfrm>
            <a:off x="3131840" y="1977078"/>
            <a:ext cx="47445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ar-EG" sz="2400" b="1" dirty="0" smtClean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  <a:sym typeface="Wingdings" panose="05000000000000000000" pitchFamily="2" charset="2"/>
              </a:rPr>
              <a:t>ليعلم الناس القرآن ويفقههم في الدين.</a:t>
            </a:r>
            <a:endParaRPr lang="ar-SA" sz="2400" b="1" dirty="0">
              <a:solidFill>
                <a:srgbClr val="FF0000"/>
              </a:solidFill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060297" y="2391998"/>
            <a:ext cx="68006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ar-EG" sz="2400" b="1" dirty="0">
                <a:latin typeface="Adobe Arabic" panose="02040503050201020203" pitchFamily="18" charset="-78"/>
                <a:ea typeface="+mj-ea"/>
                <a:cs typeface="+mn-cs"/>
              </a:rPr>
              <a:t>بحث نبينا محمد ﷺ عن مكان آمن لنشر الدعوة.</a:t>
            </a:r>
          </a:p>
        </p:txBody>
      </p:sp>
      <p:sp>
        <p:nvSpPr>
          <p:cNvPr id="25" name="مستطيل 1"/>
          <p:cNvSpPr>
            <a:spLocks noChangeArrowheads="1"/>
          </p:cNvSpPr>
          <p:nvPr/>
        </p:nvSpPr>
        <p:spPr bwMode="auto">
          <a:xfrm>
            <a:off x="3116368" y="2786974"/>
            <a:ext cx="47445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ar-EG" sz="2400" b="1" dirty="0" smtClean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  <a:sym typeface="Wingdings" panose="05000000000000000000" pitchFamily="2" charset="2"/>
              </a:rPr>
              <a:t>لرفض معظم أهل مكة لها.</a:t>
            </a:r>
            <a:endParaRPr lang="ar-SA" sz="2400" b="1" dirty="0">
              <a:solidFill>
                <a:srgbClr val="FF0000"/>
              </a:solidFill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439521" y="3277722"/>
            <a:ext cx="49982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اهتمام السكان في شبه جزيرة العرب بالرعي.</a:t>
            </a:r>
            <a:endParaRPr lang="ar-EG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27" name="مستطيل 1"/>
          <p:cNvSpPr>
            <a:spLocks noChangeArrowheads="1"/>
          </p:cNvSpPr>
          <p:nvPr/>
        </p:nvSpPr>
        <p:spPr bwMode="auto">
          <a:xfrm>
            <a:off x="2439521" y="3697567"/>
            <a:ext cx="47445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ar-EG" sz="2400" b="1" dirty="0" smtClean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  <a:sym typeface="Wingdings" panose="05000000000000000000" pitchFamily="2" charset="2"/>
              </a:rPr>
              <a:t>نتيجة لوفرة المراعي.</a:t>
            </a:r>
            <a:endParaRPr lang="ar-SA" sz="2400" b="1" dirty="0">
              <a:solidFill>
                <a:srgbClr val="FF0000"/>
              </a:solidFill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67544" y="4188935"/>
            <a:ext cx="68746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ذهاب السيدة خديجة </a:t>
            </a:r>
            <a:r>
              <a:rPr lang="en-US" sz="2400" b="1" dirty="0" smtClean="0">
                <a:latin typeface="AGA Islamic Phrases" panose="00000400000000000000" pitchFamily="2" charset="0"/>
                <a:ea typeface="+mj-ea"/>
                <a:cs typeface="+mn-cs"/>
              </a:rPr>
              <a:t>g</a:t>
            </a:r>
            <a:r>
              <a:rPr lang="ar-EG" sz="2400" b="1" dirty="0" smtClean="0">
                <a:latin typeface="AGA Islamic Phrases" panose="00000400000000000000" pitchFamily="2" charset="0"/>
                <a:ea typeface="+mj-ea"/>
                <a:cs typeface="+mn-cs"/>
              </a:rPr>
              <a:t> بالنبي </a:t>
            </a:r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Adobe Arabic" panose="02040503050201020203" pitchFamily="18" charset="-78"/>
              </a:rPr>
              <a:t>ﷺ </a:t>
            </a:r>
            <a:r>
              <a:rPr lang="ar-EG" sz="2400" b="1" dirty="0">
                <a:latin typeface="Adobe Arabic" panose="02040503050201020203" pitchFamily="18" charset="-78"/>
                <a:ea typeface="+mj-ea"/>
                <a:cs typeface="+mn-cs"/>
              </a:rPr>
              <a:t>إلى ابن عمها ورقة بن نوفل.</a:t>
            </a:r>
          </a:p>
        </p:txBody>
      </p:sp>
      <p:sp>
        <p:nvSpPr>
          <p:cNvPr id="29" name="مستطيل 1"/>
          <p:cNvSpPr>
            <a:spLocks noChangeArrowheads="1"/>
          </p:cNvSpPr>
          <p:nvPr/>
        </p:nvSpPr>
        <p:spPr bwMode="auto">
          <a:xfrm>
            <a:off x="-376073" y="4579077"/>
            <a:ext cx="626642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ar-EG" sz="2400" b="1" dirty="0" smtClean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  <a:sym typeface="Wingdings" panose="05000000000000000000" pitchFamily="2" charset="2"/>
              </a:rPr>
              <a:t>ليفسر لها ما حدث للنبي عندما نزل عليه الوحي.</a:t>
            </a:r>
            <a:endParaRPr lang="ar-SA" sz="2400" b="1" dirty="0">
              <a:solidFill>
                <a:srgbClr val="FF0000"/>
              </a:solidFill>
              <a:latin typeface="Adobe Arabic" panose="02040503050201020203" pitchFamily="18" charset="-78"/>
              <a:ea typeface="+mj-ea"/>
              <a:cs typeface="+mn-cs"/>
            </a:endParaRPr>
          </a:p>
        </p:txBody>
      </p:sp>
    </p:spTree>
  </p:cSld>
  <p:clrMapOvr>
    <a:masterClrMapping/>
  </p:clrMapOvr>
  <p:transition>
    <p:random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 animBg="1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3200186" y="1924046"/>
            <a:ext cx="457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ar-SA" sz="2400" b="1" dirty="0" smtClean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</a:rPr>
              <a:t>النجاح </a:t>
            </a:r>
            <a:r>
              <a:rPr lang="ar-SA" sz="2400" b="1" dirty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</a:rPr>
              <a:t>في </a:t>
            </a:r>
            <a:r>
              <a:rPr lang="ar-SA" sz="2400" b="1" dirty="0" smtClean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</a:rPr>
              <a:t>الحياة</a:t>
            </a:r>
            <a:r>
              <a:rPr lang="ar-EG" sz="2400" b="1" dirty="0" smtClean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</a:rPr>
              <a:t>.</a:t>
            </a:r>
            <a:endParaRPr lang="ar-SA" sz="2400" b="1" dirty="0">
              <a:solidFill>
                <a:srgbClr val="FF0000"/>
              </a:solidFill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2987824" y="2728380"/>
            <a:ext cx="457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ar-SA" sz="2400" b="1" dirty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</a:rPr>
              <a:t>كسب ثقة الأخرين وحفظ الحقوق</a:t>
            </a:r>
          </a:p>
        </p:txBody>
      </p:sp>
      <p:pic>
        <p:nvPicPr>
          <p:cNvPr id="12294" name="صورة 12" descr="1256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مجموعة 7"/>
          <p:cNvGrpSpPr>
            <a:grpSpLocks/>
          </p:cNvGrpSpPr>
          <p:nvPr/>
        </p:nvGrpSpPr>
        <p:grpSpPr bwMode="auto">
          <a:xfrm>
            <a:off x="-37033" y="1005681"/>
            <a:ext cx="912813" cy="5572126"/>
            <a:chOff x="-55292" y="566455"/>
            <a:chExt cx="1036020" cy="6003513"/>
          </a:xfrm>
        </p:grpSpPr>
        <p:pic>
          <p:nvPicPr>
            <p:cNvPr id="13" name="Picture 12" descr="D:\Work2\arrow_right.png">
              <a:hlinkClick r:id="" action="ppaction://hlinkshowjump?jump=previousslide"/>
              <a:hlinkHover r:id="" action="ppaction://noaction" highlightClick="1">
                <a:snd r:embed="rId4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13" descr="D:\Work2\arrow_next.png">
              <a:hlinkClick r:id="" action="ppaction://hlinkshowjump?jump=nextslide"/>
              <a:hlinkHover r:id="" action="ppaction://noaction" highlightClick="1">
                <a:snd r:embed="rId6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14" descr="D:\Work2\exxit.png">
              <a:hlinkClick r:id="" action="ppaction://hlinkshowjump?jump=endshow"/>
              <a:hlinkHover r:id="" action="ppaction://noaction" highlightClick="1">
                <a:snd r:embed="rId8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مخطط انسيابي: محطة طرفية 5">
            <a:hlinkClick r:id="rId10" action="ppaction://hlinkpres?slideindex=1&amp;slidetitle="/>
            <a:hlinkHover r:id="" action="ppaction://noaction" highlightClick="1">
              <a:snd r:embed="rId11" name="الترجمة من Google.wav"/>
            </a:hlinkHover>
          </p:cNvPr>
          <p:cNvSpPr/>
          <p:nvPr/>
        </p:nvSpPr>
        <p:spPr bwMode="auto">
          <a:xfrm rot="16200000">
            <a:off x="-558818" y="2928364"/>
            <a:ext cx="1803400" cy="4445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الرئيسية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995936" y="691480"/>
            <a:ext cx="37886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الصدق: </a:t>
            </a:r>
            <a:endParaRPr lang="ar-EG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18" name="مستطيل 1"/>
          <p:cNvSpPr>
            <a:spLocks noChangeArrowheads="1"/>
          </p:cNvSpPr>
          <p:nvPr/>
        </p:nvSpPr>
        <p:spPr bwMode="auto">
          <a:xfrm>
            <a:off x="1385160" y="1086456"/>
            <a:ext cx="639945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ar-SA" sz="2400" b="1" dirty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</a:rPr>
              <a:t>ثقه الناس  -كسب  الثواب – احترام الأخرين </a:t>
            </a:r>
          </a:p>
        </p:txBody>
      </p: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3963660" y="154494"/>
            <a:ext cx="3558988" cy="461665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ar-EG" altLang="en-US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س9: أسجل باختصار آثار ما يلي:</a:t>
            </a:r>
            <a:endParaRPr lang="en-US" altLang="en-US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983509" y="1437121"/>
            <a:ext cx="37886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الصبر: </a:t>
            </a:r>
            <a:endParaRPr lang="ar-EG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995936" y="2313583"/>
            <a:ext cx="37886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الأمانة: </a:t>
            </a:r>
            <a:endParaRPr lang="ar-EG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23" name="مستطيل 1"/>
          <p:cNvSpPr>
            <a:spLocks noChangeArrowheads="1"/>
          </p:cNvSpPr>
          <p:nvPr/>
        </p:nvSpPr>
        <p:spPr bwMode="auto">
          <a:xfrm>
            <a:off x="2739597" y="4463469"/>
            <a:ext cx="31734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ar-SA" sz="2400" b="1" dirty="0" smtClean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</a:rPr>
              <a:t>التكذيب </a:t>
            </a:r>
            <a:r>
              <a:rPr lang="ar-SA" sz="2400" b="1" dirty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</a:rPr>
              <a:t>و الاستهزاء </a:t>
            </a:r>
            <a:r>
              <a:rPr lang="ar-SA" sz="2400" b="1" dirty="0" smtClean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</a:rPr>
              <a:t>بالرسول</a:t>
            </a:r>
            <a:r>
              <a:rPr lang="ar-EG" sz="2400" b="1" dirty="0" smtClean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</a:rPr>
              <a:t>.</a:t>
            </a:r>
            <a:endParaRPr lang="ar-SA" sz="2400" b="1" dirty="0">
              <a:solidFill>
                <a:srgbClr val="FF0000"/>
              </a:solidFill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24" name="مستطيل 2"/>
          <p:cNvSpPr>
            <a:spLocks noChangeArrowheads="1"/>
          </p:cNvSpPr>
          <p:nvPr/>
        </p:nvSpPr>
        <p:spPr bwMode="auto">
          <a:xfrm>
            <a:off x="2103660" y="5353579"/>
            <a:ext cx="378661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ar-SA" sz="2400" b="1" dirty="0" smtClean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</a:rPr>
              <a:t>قبلوا </a:t>
            </a:r>
            <a:r>
              <a:rPr lang="ar-SA" sz="2400" b="1" dirty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</a:rPr>
              <a:t>بها و آمنوا بالرسول </a:t>
            </a:r>
            <a:r>
              <a:rPr lang="ar-SA" sz="2400" b="1" dirty="0" smtClean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</a:rPr>
              <a:t>وناصروه</a:t>
            </a:r>
            <a:r>
              <a:rPr lang="ar-EG" sz="2400" b="1" dirty="0" smtClean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</a:rPr>
              <a:t>.</a:t>
            </a:r>
            <a:endParaRPr lang="ar-SA" sz="2400" b="1" dirty="0">
              <a:solidFill>
                <a:srgbClr val="FF0000"/>
              </a:solidFill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4326304" y="3335137"/>
            <a:ext cx="2906566" cy="461665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ar-EG" altLang="en-US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س10: أذكر بإيجاز ما يلي:</a:t>
            </a:r>
            <a:endParaRPr lang="en-US" altLang="en-US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195736" y="4035322"/>
            <a:ext cx="46888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أ- موقف كفار قريش من الإسراء والمعراج.</a:t>
            </a:r>
            <a:endParaRPr lang="ar-EG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075770" y="4860978"/>
            <a:ext cx="53768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r-EG" sz="2400" b="1" dirty="0">
                <a:latin typeface="Adobe Arabic" panose="02040503050201020203" pitchFamily="18" charset="-78"/>
                <a:ea typeface="+mj-ea"/>
                <a:cs typeface="+mn-cs"/>
              </a:rPr>
              <a:t>ب- موقف أهل يثرب من نبينا محمد ﷺ ودعوته.</a:t>
            </a:r>
          </a:p>
        </p:txBody>
      </p:sp>
    </p:spTree>
  </p:cSld>
  <p:clrMapOvr>
    <a:masterClrMapping/>
  </p:clrMapOvr>
  <p:transition>
    <p:random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7" grpId="0"/>
      <p:bldP spid="18" grpId="0"/>
      <p:bldP spid="19" grpId="0" animBg="1"/>
      <p:bldP spid="20" grpId="0"/>
      <p:bldP spid="21" grpId="0"/>
      <p:bldP spid="23" grpId="0"/>
      <p:bldP spid="24" grpId="0"/>
      <p:bldP spid="25" grpId="0" animBg="1"/>
      <p:bldP spid="26" grpId="0"/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5848174" y="1477284"/>
            <a:ext cx="8810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التجارة</a:t>
            </a: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4333612" y="1461869"/>
            <a:ext cx="8016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الرعي</a:t>
            </a:r>
          </a:p>
        </p:txBody>
      </p:sp>
      <p:sp>
        <p:nvSpPr>
          <p:cNvPr id="4" name="مستطيل 3"/>
          <p:cNvSpPr>
            <a:spLocks noChangeArrowheads="1"/>
          </p:cNvSpPr>
          <p:nvPr/>
        </p:nvSpPr>
        <p:spPr bwMode="auto">
          <a:xfrm>
            <a:off x="2969048" y="1504045"/>
            <a:ext cx="10128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الصناعة</a:t>
            </a:r>
          </a:p>
        </p:txBody>
      </p:sp>
      <p:sp>
        <p:nvSpPr>
          <p:cNvPr id="5" name="مستطيل 4"/>
          <p:cNvSpPr>
            <a:spLocks noChangeArrowheads="1"/>
          </p:cNvSpPr>
          <p:nvPr/>
        </p:nvSpPr>
        <p:spPr bwMode="auto">
          <a:xfrm>
            <a:off x="6023312" y="2271748"/>
            <a:ext cx="6794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الكرم</a:t>
            </a:r>
          </a:p>
        </p:txBody>
      </p:sp>
      <p:sp>
        <p:nvSpPr>
          <p:cNvPr id="6" name="مستطيل 5"/>
          <p:cNvSpPr>
            <a:spLocks noChangeArrowheads="1"/>
          </p:cNvSpPr>
          <p:nvPr/>
        </p:nvSpPr>
        <p:spPr bwMode="auto">
          <a:xfrm>
            <a:off x="4158986" y="2343538"/>
            <a:ext cx="9763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المروءة</a:t>
            </a:r>
          </a:p>
        </p:txBody>
      </p:sp>
      <p:sp>
        <p:nvSpPr>
          <p:cNvPr id="7" name="مستطيل 6"/>
          <p:cNvSpPr>
            <a:spLocks noChangeArrowheads="1"/>
          </p:cNvSpPr>
          <p:nvPr/>
        </p:nvSpPr>
        <p:spPr bwMode="auto">
          <a:xfrm>
            <a:off x="2942061" y="2343538"/>
            <a:ext cx="10398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2400" b="1">
                <a:solidFill>
                  <a:srgbClr val="FF0000"/>
                </a:solidFill>
              </a:rPr>
              <a:t>الشجاعة</a:t>
            </a:r>
          </a:p>
        </p:txBody>
      </p:sp>
      <p:sp>
        <p:nvSpPr>
          <p:cNvPr id="8" name="مستطيل 7"/>
          <p:cNvSpPr>
            <a:spLocks noChangeArrowheads="1"/>
          </p:cNvSpPr>
          <p:nvPr/>
        </p:nvSpPr>
        <p:spPr bwMode="auto">
          <a:xfrm>
            <a:off x="5167683" y="3490155"/>
            <a:ext cx="908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2400" b="1">
                <a:solidFill>
                  <a:srgbClr val="FF0000"/>
                </a:solidFill>
              </a:rPr>
              <a:t>التكذيب</a:t>
            </a:r>
          </a:p>
        </p:txBody>
      </p:sp>
      <p:sp>
        <p:nvSpPr>
          <p:cNvPr id="9" name="مستطيل 8"/>
          <p:cNvSpPr>
            <a:spLocks noChangeArrowheads="1"/>
          </p:cNvSpPr>
          <p:nvPr/>
        </p:nvSpPr>
        <p:spPr bwMode="auto">
          <a:xfrm>
            <a:off x="3878793" y="3494635"/>
            <a:ext cx="9096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التعذيب</a:t>
            </a:r>
          </a:p>
        </p:txBody>
      </p:sp>
      <p:sp>
        <p:nvSpPr>
          <p:cNvPr id="10" name="مستطيل 9"/>
          <p:cNvSpPr>
            <a:spLocks noChangeArrowheads="1"/>
          </p:cNvSpPr>
          <p:nvPr/>
        </p:nvSpPr>
        <p:spPr bwMode="auto">
          <a:xfrm>
            <a:off x="2475603" y="3537479"/>
            <a:ext cx="10239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المقاطعة</a:t>
            </a:r>
          </a:p>
        </p:txBody>
      </p:sp>
      <p:pic>
        <p:nvPicPr>
          <p:cNvPr id="14348" name="صورة 12" descr="1256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" name="مجموعة 7"/>
          <p:cNvGrpSpPr>
            <a:grpSpLocks/>
          </p:cNvGrpSpPr>
          <p:nvPr/>
        </p:nvGrpSpPr>
        <p:grpSpPr bwMode="auto">
          <a:xfrm>
            <a:off x="-37033" y="1005681"/>
            <a:ext cx="912813" cy="5572126"/>
            <a:chOff x="-55292" y="566455"/>
            <a:chExt cx="1036020" cy="6003513"/>
          </a:xfrm>
        </p:grpSpPr>
        <p:pic>
          <p:nvPicPr>
            <p:cNvPr id="19" name="Picture 18" descr="D:\Work2\arrow_right.png">
              <a:hlinkClick r:id="" action="ppaction://hlinkshowjump?jump=previousslide"/>
              <a:hlinkHover r:id="" action="ppaction://noaction" highlightClick="1">
                <a:snd r:embed="rId4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19" descr="D:\Work2\arrow_next.png">
              <a:hlinkClick r:id="" action="ppaction://hlinkshowjump?jump=nextslide"/>
              <a:hlinkHover r:id="" action="ppaction://noaction" highlightClick="1">
                <a:snd r:embed="rId6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Picture 20" descr="D:\Work2\exxit.png">
              <a:hlinkClick r:id="" action="ppaction://hlinkshowjump?jump=endshow"/>
              <a:hlinkHover r:id="" action="ppaction://noaction" highlightClick="1">
                <a:snd r:embed="rId8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2" name="مخطط انسيابي: محطة طرفية 5">
            <a:hlinkClick r:id="rId10" action="ppaction://hlinkpres?slideindex=1&amp;slidetitle="/>
            <a:hlinkHover r:id="" action="ppaction://noaction" highlightClick="1">
              <a:snd r:embed="rId11" name="الترجمة من Google.wav"/>
            </a:hlinkHover>
          </p:cNvPr>
          <p:cNvSpPr/>
          <p:nvPr/>
        </p:nvSpPr>
        <p:spPr bwMode="auto">
          <a:xfrm rot="16200000">
            <a:off x="-558818" y="2928364"/>
            <a:ext cx="1803400" cy="4445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الرئيسية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144465" y="1042380"/>
            <a:ext cx="57328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النشاط الاقتصادي في شبه جزيرة العرب قبل الإسلام.</a:t>
            </a:r>
            <a:endParaRPr lang="ar-EG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3876303" y="154494"/>
            <a:ext cx="3733714" cy="461665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ar-EG" altLang="en-US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س11: أذكر ثلاثة أمثلة لكل ما يلي:</a:t>
            </a:r>
            <a:endParaRPr lang="en-US" altLang="en-US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475603" y="1857407"/>
            <a:ext cx="44017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أخلاق حسنة عند العرب قبل الإسلام.</a:t>
            </a:r>
            <a:endParaRPr lang="ar-EG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656633" y="2904762"/>
            <a:ext cx="42207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أساليب قريش في مواجهة الدعوة.</a:t>
            </a:r>
            <a:endParaRPr lang="ar-EG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</p:spTree>
  </p:cSld>
  <p:clrMapOvr>
    <a:masterClrMapping/>
  </p:clrMapOvr>
  <p:transition>
    <p:random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23" grpId="0"/>
      <p:bldP spid="24" grpId="0" animBg="1"/>
      <p:bldP spid="27" grpId="0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222" y="1893888"/>
            <a:ext cx="7210425" cy="3219450"/>
          </a:xfrm>
          <a:prstGeom prst="rect">
            <a:avLst/>
          </a:prstGeom>
        </p:spPr>
      </p:pic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4778499" y="2604972"/>
            <a:ext cx="3302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1</a:t>
            </a:r>
            <a:endParaRPr lang="ar-SA" dirty="0"/>
          </a:p>
        </p:txBody>
      </p:sp>
      <p:sp>
        <p:nvSpPr>
          <p:cNvPr id="4" name="مستطيل 3"/>
          <p:cNvSpPr>
            <a:spLocks noChangeArrowheads="1"/>
          </p:cNvSpPr>
          <p:nvPr/>
        </p:nvSpPr>
        <p:spPr bwMode="auto">
          <a:xfrm>
            <a:off x="4795792" y="2973272"/>
            <a:ext cx="31290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dirty="0" smtClean="0"/>
              <a:t>3</a:t>
            </a:r>
            <a:endParaRPr lang="ar-SA" dirty="0"/>
          </a:p>
        </p:txBody>
      </p:sp>
      <p:sp>
        <p:nvSpPr>
          <p:cNvPr id="5" name="مستطيل 4"/>
          <p:cNvSpPr>
            <a:spLocks noChangeArrowheads="1"/>
          </p:cNvSpPr>
          <p:nvPr/>
        </p:nvSpPr>
        <p:spPr bwMode="auto">
          <a:xfrm>
            <a:off x="4807463" y="3288261"/>
            <a:ext cx="31290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dirty="0" smtClean="0"/>
              <a:t>4</a:t>
            </a:r>
            <a:endParaRPr lang="ar-SA" dirty="0"/>
          </a:p>
        </p:txBody>
      </p:sp>
      <p:sp>
        <p:nvSpPr>
          <p:cNvPr id="6" name="مستطيل 5"/>
          <p:cNvSpPr>
            <a:spLocks noChangeArrowheads="1"/>
          </p:cNvSpPr>
          <p:nvPr/>
        </p:nvSpPr>
        <p:spPr bwMode="auto">
          <a:xfrm>
            <a:off x="4755985" y="3636975"/>
            <a:ext cx="3129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dirty="0" smtClean="0"/>
              <a:t>7</a:t>
            </a:r>
            <a:endParaRPr lang="ar-SA" dirty="0"/>
          </a:p>
        </p:txBody>
      </p:sp>
      <p:sp>
        <p:nvSpPr>
          <p:cNvPr id="8" name="مستطيل 7"/>
          <p:cNvSpPr>
            <a:spLocks noChangeArrowheads="1"/>
          </p:cNvSpPr>
          <p:nvPr/>
        </p:nvSpPr>
        <p:spPr bwMode="auto">
          <a:xfrm>
            <a:off x="4781505" y="2248914"/>
            <a:ext cx="31290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dirty="0" smtClean="0"/>
              <a:t>6</a:t>
            </a:r>
            <a:endParaRPr lang="ar-SA" dirty="0"/>
          </a:p>
        </p:txBody>
      </p:sp>
      <p:pic>
        <p:nvPicPr>
          <p:cNvPr id="15368" name="صورة 12" descr="1256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" name="مجموعة 7"/>
          <p:cNvGrpSpPr>
            <a:grpSpLocks/>
          </p:cNvGrpSpPr>
          <p:nvPr/>
        </p:nvGrpSpPr>
        <p:grpSpPr bwMode="auto">
          <a:xfrm>
            <a:off x="-37033" y="1005681"/>
            <a:ext cx="912813" cy="5572126"/>
            <a:chOff x="-55292" y="566455"/>
            <a:chExt cx="1036020" cy="6003513"/>
          </a:xfrm>
        </p:grpSpPr>
        <p:pic>
          <p:nvPicPr>
            <p:cNvPr id="15" name="Picture 14" descr="D:\Work2\arrow_right.png">
              <a:hlinkClick r:id="" action="ppaction://hlinkshowjump?jump=previousslide"/>
              <a:hlinkHover r:id="" action="ppaction://noaction" highlightClick="1">
                <a:snd r:embed="rId5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15" descr="D:\Work2\arrow_next.png">
              <a:hlinkClick r:id="" action="ppaction://hlinkshowjump?jump=nextslide"/>
              <a:hlinkHover r:id="" action="ppaction://noaction" highlightClick="1">
                <a:snd r:embed="rId7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16" descr="D:\Work2\exxit.png">
              <a:hlinkClick r:id="" action="ppaction://hlinkshowjump?jump=endshow"/>
              <a:hlinkHover r:id="" action="ppaction://noaction" highlightClick="1">
                <a:snd r:embed="rId9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مخطط انسيابي: محطة طرفية 5">
            <a:hlinkClick r:id="rId11" action="ppaction://hlinkpres?slideindex=1&amp;slidetitle="/>
            <a:hlinkHover r:id="" action="ppaction://noaction" highlightClick="1">
              <a:snd r:embed="rId12" name="الترجمة من Google.wav"/>
            </a:hlinkHover>
          </p:cNvPr>
          <p:cNvSpPr/>
          <p:nvPr/>
        </p:nvSpPr>
        <p:spPr bwMode="auto">
          <a:xfrm rot="16200000">
            <a:off x="-558818" y="2928364"/>
            <a:ext cx="1803400" cy="4445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الرئيسية</a:t>
            </a:r>
          </a:p>
        </p:txBody>
      </p: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1835696" y="119569"/>
            <a:ext cx="5077031" cy="830997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ar-EG" altLang="en-US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س12: أربط بين الآيات القرآنية في العمود (أ)</a:t>
            </a:r>
          </a:p>
          <a:p>
            <a:pPr marL="0" marR="0" lvl="0" indent="0" algn="just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ar-EG" altLang="en-US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 وبين ما يناسبها من فقرات العمود (ب) فيما يلي:</a:t>
            </a:r>
            <a:endParaRPr lang="en-US" altLang="en-US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20" name="مستطيل 5"/>
          <p:cNvSpPr>
            <a:spLocks noChangeArrowheads="1"/>
          </p:cNvSpPr>
          <p:nvPr/>
        </p:nvSpPr>
        <p:spPr bwMode="auto">
          <a:xfrm>
            <a:off x="4778499" y="4039263"/>
            <a:ext cx="3129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dirty="0" smtClean="0"/>
              <a:t>8</a:t>
            </a:r>
            <a:endParaRPr lang="ar-SA" dirty="0"/>
          </a:p>
        </p:txBody>
      </p:sp>
    </p:spTree>
  </p:cSld>
  <p:clrMapOvr>
    <a:masterClrMapping/>
  </p:clrMapOvr>
  <p:transition>
    <p:random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8" grpId="0"/>
      <p:bldP spid="19" grpId="0" animBg="1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100065" y="2757447"/>
            <a:ext cx="65881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انتشار الدعوة خارج </a:t>
            </a:r>
            <a:r>
              <a:rPr lang="ar-SA" sz="2400" b="1" dirty="0" smtClean="0">
                <a:solidFill>
                  <a:srgbClr val="FF0000"/>
                </a:solidFill>
              </a:rPr>
              <a:t>مكة</a:t>
            </a:r>
            <a:r>
              <a:rPr lang="ar-EG" sz="2400" b="1" dirty="0" smtClean="0">
                <a:solidFill>
                  <a:srgbClr val="FF0000"/>
                </a:solidFill>
              </a:rPr>
              <a:t>،</a:t>
            </a:r>
            <a:r>
              <a:rPr lang="ar-SA" sz="2400" b="1" dirty="0" smtClean="0">
                <a:solidFill>
                  <a:srgbClr val="FF0000"/>
                </a:solidFill>
              </a:rPr>
              <a:t> </a:t>
            </a:r>
            <a:r>
              <a:rPr lang="ar-SA" sz="2400" b="1" dirty="0">
                <a:solidFill>
                  <a:srgbClr val="FF0000"/>
                </a:solidFill>
              </a:rPr>
              <a:t>ووجود مؤيدين جدد للدعوة</a:t>
            </a: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531865" y="3662232"/>
            <a:ext cx="61563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انتقال النبي و معظم سكانها الي المدينة ( يثرب )</a:t>
            </a:r>
          </a:p>
        </p:txBody>
      </p:sp>
      <p:sp>
        <p:nvSpPr>
          <p:cNvPr id="4" name="مستطيل 3"/>
          <p:cNvSpPr>
            <a:spLocks noChangeArrowheads="1"/>
          </p:cNvSpPr>
          <p:nvPr/>
        </p:nvSpPr>
        <p:spPr bwMode="auto">
          <a:xfrm>
            <a:off x="747765" y="1998679"/>
            <a:ext cx="59404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عاش النبي في بيئة نقية – بارك الله لحليمة وزوجها</a:t>
            </a:r>
          </a:p>
        </p:txBody>
      </p:sp>
      <p:sp>
        <p:nvSpPr>
          <p:cNvPr id="5" name="مستطيل 4"/>
          <p:cNvSpPr>
            <a:spLocks noChangeArrowheads="1"/>
          </p:cNvSpPr>
          <p:nvPr/>
        </p:nvSpPr>
        <p:spPr bwMode="auto">
          <a:xfrm>
            <a:off x="2112136" y="4509120"/>
            <a:ext cx="4572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حل الخلاف القائم  وسداد رأي النبي</a:t>
            </a:r>
          </a:p>
        </p:txBody>
      </p:sp>
      <p:pic>
        <p:nvPicPr>
          <p:cNvPr id="16391" name="صورة 12" descr="1256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" name="مجموعة 7"/>
          <p:cNvGrpSpPr>
            <a:grpSpLocks/>
          </p:cNvGrpSpPr>
          <p:nvPr/>
        </p:nvGrpSpPr>
        <p:grpSpPr bwMode="auto">
          <a:xfrm>
            <a:off x="-37033" y="1005681"/>
            <a:ext cx="912813" cy="5572126"/>
            <a:chOff x="-55292" y="566455"/>
            <a:chExt cx="1036020" cy="6003513"/>
          </a:xfrm>
        </p:grpSpPr>
        <p:pic>
          <p:nvPicPr>
            <p:cNvPr id="14" name="Picture 13" descr="D:\Work2\arrow_right.png">
              <a:hlinkClick r:id="" action="ppaction://hlinkshowjump?jump=previousslide"/>
              <a:hlinkHover r:id="" action="ppaction://noaction" highlightClick="1">
                <a:snd r:embed="rId4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14" descr="D:\Work2\arrow_next.png">
              <a:hlinkClick r:id="" action="ppaction://hlinkshowjump?jump=nextslide"/>
              <a:hlinkHover r:id="" action="ppaction://noaction" highlightClick="1">
                <a:snd r:embed="rId6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15" descr="D:\Work2\exxit.png">
              <a:hlinkClick r:id="" action="ppaction://hlinkshowjump?jump=endshow"/>
              <a:hlinkHover r:id="" action="ppaction://noaction" highlightClick="1">
                <a:snd r:embed="rId8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" name="مخطط انسيابي: محطة طرفية 5">
            <a:hlinkClick r:id="rId10" action="ppaction://hlinkpres?slideindex=1&amp;slidetitle="/>
            <a:hlinkHover r:id="" action="ppaction://noaction" highlightClick="1">
              <a:snd r:embed="rId11" name="الترجمة من Google.wav"/>
            </a:hlinkHover>
          </p:cNvPr>
          <p:cNvSpPr/>
          <p:nvPr/>
        </p:nvSpPr>
        <p:spPr bwMode="auto">
          <a:xfrm rot="16200000">
            <a:off x="-558818" y="2928364"/>
            <a:ext cx="1803400" cy="4445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الرئيسية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883929" y="1632469"/>
            <a:ext cx="38177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إرضاع حليمة لنبينا محمد </a:t>
            </a:r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Adobe Arabic" panose="02040503050201020203" pitchFamily="18" charset="-78"/>
              </a:rPr>
              <a:t>ﷺ.</a:t>
            </a:r>
            <a:endParaRPr lang="ar-EG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3140906" y="847298"/>
            <a:ext cx="3276859" cy="461665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ar-EG" altLang="en-US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س13: أستخلص نتائج ما يلي:</a:t>
            </a:r>
            <a:endParaRPr lang="en-US" altLang="en-US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870482" y="2404422"/>
            <a:ext cx="38177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ar-EG" sz="2400" b="1" dirty="0">
                <a:latin typeface="Adobe Arabic" panose="02040503050201020203" pitchFamily="18" charset="-78"/>
                <a:ea typeface="+mj-ea"/>
                <a:cs typeface="+mn-cs"/>
              </a:rPr>
              <a:t>استنصار نبينا محمد ﷺ بالقبائل.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883929" y="3239255"/>
            <a:ext cx="38177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تكذيب معظم أهل مكة للدعوة.</a:t>
            </a:r>
            <a:endParaRPr lang="ar-EG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74939" y="4085825"/>
            <a:ext cx="60260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ar-EG" sz="2400" b="1" dirty="0">
                <a:latin typeface="Adobe Arabic" panose="02040503050201020203" pitchFamily="18" charset="-78"/>
                <a:ea typeface="+mj-ea"/>
                <a:cs typeface="+mn-cs"/>
              </a:rPr>
              <a:t>دخول نبينا محمد ﷺ المسجد أثناء إعادة بناء </a:t>
            </a:r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الكعبة.</a:t>
            </a:r>
            <a:endParaRPr lang="ar-EG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</p:spTree>
  </p:cSld>
  <p:clrMapOvr>
    <a:masterClrMapping/>
  </p:clrMapOvr>
  <p:transition>
    <p:random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18" grpId="0"/>
      <p:bldP spid="19" grpId="0" animBg="1"/>
      <p:bldP spid="20" grpId="0"/>
      <p:bldP spid="22" grpId="0"/>
      <p:bldP spid="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0135" y="974338"/>
            <a:ext cx="6690872" cy="2283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صورة 12" descr="1256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مجموعة 7"/>
          <p:cNvGrpSpPr>
            <a:grpSpLocks/>
          </p:cNvGrpSpPr>
          <p:nvPr/>
        </p:nvGrpSpPr>
        <p:grpSpPr bwMode="auto">
          <a:xfrm>
            <a:off x="-37033" y="1005681"/>
            <a:ext cx="912813" cy="5572126"/>
            <a:chOff x="-55292" y="566455"/>
            <a:chExt cx="1036020" cy="6003513"/>
          </a:xfrm>
        </p:grpSpPr>
        <p:pic>
          <p:nvPicPr>
            <p:cNvPr id="11" name="Picture 10" descr="D:\Work2\arrow_right.png">
              <a:hlinkClick r:id="" action="ppaction://hlinkshowjump?jump=previousslide"/>
              <a:hlinkHover r:id="" action="ppaction://noaction" highlightClick="1">
                <a:snd r:embed="rId5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11" descr="D:\Work2\arrow_next.png">
              <a:hlinkClick r:id="" action="ppaction://hlinkshowjump?jump=nextslide"/>
              <a:hlinkHover r:id="" action="ppaction://noaction" highlightClick="1">
                <a:snd r:embed="rId7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12" descr="D:\Work2\exxit.png">
              <a:hlinkClick r:id="" action="ppaction://hlinkshowjump?jump=endshow"/>
              <a:hlinkHover r:id="" action="ppaction://noaction" highlightClick="1">
                <a:snd r:embed="rId9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" name="مخطط انسيابي: محطة طرفية 5">
            <a:hlinkClick r:id="rId11" action="ppaction://hlinkpres?slideindex=1&amp;slidetitle="/>
            <a:hlinkHover r:id="" action="ppaction://noaction" highlightClick="1">
              <a:snd r:embed="rId12" name="الترجمة من Google.wav"/>
            </a:hlinkHover>
          </p:cNvPr>
          <p:cNvSpPr/>
          <p:nvPr/>
        </p:nvSpPr>
        <p:spPr bwMode="auto">
          <a:xfrm rot="16200000">
            <a:off x="-558818" y="2928364"/>
            <a:ext cx="1803400" cy="4445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الرئيسية</a:t>
            </a: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873125" y="60919"/>
            <a:ext cx="4914946" cy="830997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ar-EG" altLang="en-US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س14</a:t>
            </a:r>
            <a:r>
              <a:rPr lang="ar-EG" altLang="en-US" sz="2400" b="1" dirty="0" smtClean="0">
                <a:latin typeface="Adobe Arabic" panose="02040503050201020203" pitchFamily="18" charset="-78"/>
                <a:ea typeface="+mj-ea"/>
                <a:cs typeface="+mn-cs"/>
                <a:sym typeface="Wingdings" panose="05000000000000000000" pitchFamily="2" charset="2"/>
              </a:rPr>
              <a:t>: (أ)</a:t>
            </a:r>
            <a:r>
              <a:rPr lang="ar-EG" altLang="en-US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 أصمم خارطة مفهومة للديانات الموجودة في شبه جزيرة العرب قبل الإسلام.</a:t>
            </a:r>
            <a:endParaRPr lang="en-US" altLang="en-US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902179" y="3760751"/>
            <a:ext cx="5826141" cy="830997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ar-EG" altLang="en-US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س14</a:t>
            </a:r>
            <a:r>
              <a:rPr lang="ar-EG" altLang="en-US" sz="2400" b="1" dirty="0" smtClean="0">
                <a:latin typeface="Adobe Arabic" panose="02040503050201020203" pitchFamily="18" charset="-78"/>
                <a:ea typeface="+mj-ea"/>
                <a:cs typeface="+mn-cs"/>
                <a:sym typeface="Wingdings" panose="05000000000000000000" pitchFamily="2" charset="2"/>
              </a:rPr>
              <a:t>: (ب)</a:t>
            </a:r>
            <a:r>
              <a:rPr lang="ar-EG" altLang="en-US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 أسمي ثلاثاً من الديانات السماوية، وثلاثاً من الديانات الوضعية.</a:t>
            </a:r>
            <a:endParaRPr lang="en-US" altLang="en-US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20" name="مستطيل 3"/>
          <p:cNvSpPr>
            <a:spLocks noChangeArrowheads="1"/>
          </p:cNvSpPr>
          <p:nvPr/>
        </p:nvSpPr>
        <p:spPr bwMode="auto">
          <a:xfrm>
            <a:off x="363375" y="5209015"/>
            <a:ext cx="59404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400" b="1" dirty="0" smtClean="0">
                <a:solidFill>
                  <a:srgbClr val="FF0000"/>
                </a:solidFill>
              </a:rPr>
              <a:t>ثلاث من الديانات الوضعية: عبادة الأصنام – عبادة الأجرام السماوية (الكواكب) – عبادة النار (المجوسية).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63375" y="4797504"/>
            <a:ext cx="63007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ثلاث من الديانات السماوية: اليهودية – النصرانية – الإسلام.</a:t>
            </a:r>
            <a:endParaRPr lang="ar-EG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</p:spTree>
  </p:cSld>
  <p:clrMapOvr>
    <a:masterClrMapping/>
  </p:clrMapOvr>
  <p:transition>
    <p:random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0" grpId="0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65132" y="2407913"/>
            <a:ext cx="65902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ar-EG" sz="2400" b="1" dirty="0">
                <a:latin typeface="Adobe Arabic" panose="02040503050201020203" pitchFamily="18" charset="-78"/>
                <a:ea typeface="+mj-ea"/>
                <a:cs typeface="+mn-cs"/>
              </a:rPr>
              <a:t>مهنة اشتهرت بها قريش، وكانت عماد حياتها الاقتصادية:</a:t>
            </a:r>
          </a:p>
          <a:p>
            <a:pPr algn="just"/>
            <a:r>
              <a:rPr lang="ar-EG" sz="2400" b="1" dirty="0">
                <a:latin typeface="Adobe Arabic" panose="02040503050201020203" pitchFamily="18" charset="-78"/>
                <a:ea typeface="+mj-ea"/>
                <a:cs typeface="+mn-cs"/>
              </a:rPr>
              <a:t>الصناعة		التجارة		الصيد</a:t>
            </a:r>
          </a:p>
        </p:txBody>
      </p:sp>
      <p:sp>
        <p:nvSpPr>
          <p:cNvPr id="2" name="شكل بيضاوي 1"/>
          <p:cNvSpPr/>
          <p:nvPr/>
        </p:nvSpPr>
        <p:spPr>
          <a:xfrm>
            <a:off x="6811920" y="1727446"/>
            <a:ext cx="355844" cy="39131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18440" name="صورة 12" descr="1256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" name="مجموعة 7"/>
          <p:cNvGrpSpPr>
            <a:grpSpLocks/>
          </p:cNvGrpSpPr>
          <p:nvPr/>
        </p:nvGrpSpPr>
        <p:grpSpPr bwMode="auto">
          <a:xfrm>
            <a:off x="-37033" y="1005681"/>
            <a:ext cx="912813" cy="5572126"/>
            <a:chOff x="-55292" y="566455"/>
            <a:chExt cx="1036020" cy="6003513"/>
          </a:xfrm>
        </p:grpSpPr>
        <p:pic>
          <p:nvPicPr>
            <p:cNvPr id="15" name="Picture 14" descr="D:\Work2\arrow_right.png">
              <a:hlinkClick r:id="" action="ppaction://hlinkshowjump?jump=previousslide"/>
              <a:hlinkHover r:id="" action="ppaction://noaction" highlightClick="1">
                <a:snd r:embed="rId4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15" descr="D:\Work2\arrow_next.png">
              <a:hlinkClick r:id="" action="ppaction://hlinkshowjump?jump=nextslide"/>
              <a:hlinkHover r:id="" action="ppaction://noaction" highlightClick="1">
                <a:snd r:embed="rId6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16" descr="D:\Work2\exxit.png">
              <a:hlinkClick r:id="" action="ppaction://hlinkshowjump?jump=endshow"/>
              <a:hlinkHover r:id="" action="ppaction://noaction" highlightClick="1">
                <a:snd r:embed="rId8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مخطط انسيابي: محطة طرفية 5">
            <a:hlinkClick r:id="rId10" action="ppaction://hlinkpres?slideindex=1&amp;slidetitle="/>
            <a:hlinkHover r:id="" action="ppaction://noaction" highlightClick="1">
              <a:snd r:embed="rId11" name="الترجمة من Google.wav"/>
            </a:hlinkHover>
          </p:cNvPr>
          <p:cNvSpPr/>
          <p:nvPr/>
        </p:nvSpPr>
        <p:spPr bwMode="auto">
          <a:xfrm rot="16200000">
            <a:off x="-558818" y="2928364"/>
            <a:ext cx="1803400" cy="4445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الرئيسية</a:t>
            </a:r>
          </a:p>
        </p:txBody>
      </p: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978107" y="434557"/>
            <a:ext cx="6906261" cy="461665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ar-EG" altLang="en-US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س15: أظلل – بقلم الرصاص – المربع الدال على الإجابة الصحيحة: </a:t>
            </a:r>
            <a:endParaRPr lang="en-US" altLang="en-US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959325" y="1311720"/>
            <a:ext cx="49061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هضبة تقع في وسط شبه جزيرة العرب، هي: </a:t>
            </a:r>
          </a:p>
          <a:p>
            <a:pPr algn="just"/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نجد		تهامة 		عمان</a:t>
            </a:r>
          </a:p>
        </p:txBody>
      </p:sp>
      <p:sp>
        <p:nvSpPr>
          <p:cNvPr id="21" name="شكل بيضاوي 1"/>
          <p:cNvSpPr/>
          <p:nvPr/>
        </p:nvSpPr>
        <p:spPr>
          <a:xfrm>
            <a:off x="5335537" y="2823411"/>
            <a:ext cx="355844" cy="39131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sp>
        <p:nvSpPr>
          <p:cNvPr id="22" name="Rectangle 21"/>
          <p:cNvSpPr/>
          <p:nvPr/>
        </p:nvSpPr>
        <p:spPr>
          <a:xfrm>
            <a:off x="-468560" y="3521265"/>
            <a:ext cx="65902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ar-EG" sz="2400" b="1" dirty="0">
                <a:latin typeface="Adobe Arabic" panose="02040503050201020203" pitchFamily="18" charset="-78"/>
                <a:ea typeface="+mj-ea"/>
                <a:cs typeface="+mn-cs"/>
              </a:rPr>
              <a:t>يلتقي نسب نبينا محمد ﷺ بأمه عند: </a:t>
            </a:r>
            <a:endParaRPr lang="ar-EG" sz="2400" b="1" dirty="0" smtClean="0">
              <a:latin typeface="Adobe Arabic" panose="02040503050201020203" pitchFamily="18" charset="-78"/>
              <a:ea typeface="+mj-ea"/>
              <a:cs typeface="+mn-cs"/>
            </a:endParaRPr>
          </a:p>
          <a:p>
            <a:pPr algn="just"/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قصي 		كلاب		عبد مناف</a:t>
            </a:r>
            <a:endParaRPr lang="ar-EG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23" name="شكل بيضاوي 1"/>
          <p:cNvSpPr/>
          <p:nvPr/>
        </p:nvSpPr>
        <p:spPr>
          <a:xfrm>
            <a:off x="4324389" y="3936763"/>
            <a:ext cx="355844" cy="39131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sp>
        <p:nvSpPr>
          <p:cNvPr id="24" name="Rectangle 23"/>
          <p:cNvSpPr/>
          <p:nvPr/>
        </p:nvSpPr>
        <p:spPr>
          <a:xfrm>
            <a:off x="-468560" y="4761075"/>
            <a:ext cx="65902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انتشر الإسلام على يديه في المدينة (يثرب).</a:t>
            </a:r>
          </a:p>
          <a:p>
            <a:pPr algn="just"/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مصعب بن عمير </a:t>
            </a:r>
            <a:r>
              <a:rPr lang="en-US" sz="2400" b="1" dirty="0" smtClean="0">
                <a:latin typeface="AGA Islamic Phrases" panose="00000400000000000000" pitchFamily="2" charset="0"/>
                <a:ea typeface="+mj-ea"/>
                <a:cs typeface="+mn-cs"/>
              </a:rPr>
              <a:t>d</a:t>
            </a:r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 </a:t>
            </a:r>
            <a:r>
              <a:rPr lang="ar-EG" sz="2400" b="1" dirty="0">
                <a:latin typeface="Adobe Arabic" panose="02040503050201020203" pitchFamily="18" charset="-78"/>
                <a:ea typeface="+mj-ea"/>
                <a:cs typeface="+mn-cs"/>
              </a:rPr>
              <a:t>	</a:t>
            </a:r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العباس بن عبد المطلب </a:t>
            </a:r>
            <a:r>
              <a:rPr lang="en-US" sz="2400" b="1" dirty="0" smtClean="0">
                <a:latin typeface="AGA Islamic Phrases" panose="00000400000000000000" pitchFamily="2" charset="0"/>
                <a:ea typeface="+mj-ea"/>
                <a:cs typeface="+mn-cs"/>
              </a:rPr>
              <a:t>d</a:t>
            </a:r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		بلال بن رباح </a:t>
            </a:r>
            <a:r>
              <a:rPr lang="en-US" sz="2400" b="1" dirty="0" smtClean="0">
                <a:latin typeface="AGA Islamic Phrases" panose="00000400000000000000" pitchFamily="2" charset="0"/>
                <a:ea typeface="+mj-ea"/>
                <a:cs typeface="+mn-cs"/>
              </a:rPr>
              <a:t>d</a:t>
            </a:r>
            <a:endParaRPr lang="ar-EG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25" name="شكل بيضاوي 1"/>
          <p:cNvSpPr/>
          <p:nvPr/>
        </p:nvSpPr>
        <p:spPr>
          <a:xfrm>
            <a:off x="6121711" y="5081508"/>
            <a:ext cx="355844" cy="39131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</p:spTree>
  </p:cSld>
  <p:clrMapOvr>
    <a:masterClrMapping/>
  </p:clrMapOvr>
  <p:transition>
    <p:random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animBg="1"/>
      <p:bldP spid="19" grpId="0" animBg="1"/>
      <p:bldP spid="20" grpId="0"/>
      <p:bldP spid="21" grpId="0" animBg="1"/>
      <p:bldP spid="22" grpId="0"/>
      <p:bldP spid="23" grpId="0" animBg="1"/>
      <p:bldP spid="24" grpId="0"/>
      <p:bldP spid="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57323" y="1077679"/>
            <a:ext cx="68503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تسلسل النظام الاجتماعي عند العرب من الأكبر إلى الأصغر، هو: </a:t>
            </a:r>
          </a:p>
          <a:p>
            <a:pPr algn="just"/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العشيرة، والقبيلة ، والأسرة.</a:t>
            </a:r>
          </a:p>
          <a:p>
            <a:pPr algn="just"/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الأسرة، والعشيرة، والقبيلة.</a:t>
            </a:r>
          </a:p>
          <a:p>
            <a:pPr algn="just"/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القبيلة، والعشيرة، والأسرة.</a:t>
            </a:r>
          </a:p>
        </p:txBody>
      </p:sp>
      <p:sp>
        <p:nvSpPr>
          <p:cNvPr id="2" name="شكل بيضاوي 1"/>
          <p:cNvSpPr/>
          <p:nvPr/>
        </p:nvSpPr>
        <p:spPr>
          <a:xfrm>
            <a:off x="4644008" y="2231059"/>
            <a:ext cx="355844" cy="39131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18440" name="صورة 12" descr="1256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" name="مجموعة 7"/>
          <p:cNvGrpSpPr>
            <a:grpSpLocks/>
          </p:cNvGrpSpPr>
          <p:nvPr/>
        </p:nvGrpSpPr>
        <p:grpSpPr bwMode="auto">
          <a:xfrm>
            <a:off x="-37033" y="1005681"/>
            <a:ext cx="912813" cy="5572126"/>
            <a:chOff x="-55292" y="566455"/>
            <a:chExt cx="1036020" cy="6003513"/>
          </a:xfrm>
        </p:grpSpPr>
        <p:pic>
          <p:nvPicPr>
            <p:cNvPr id="15" name="Picture 14" descr="D:\Work2\arrow_right.png">
              <a:hlinkClick r:id="" action="ppaction://hlinkshowjump?jump=previousslide"/>
              <a:hlinkHover r:id="" action="ppaction://noaction" highlightClick="1">
                <a:snd r:embed="rId4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15" descr="D:\Work2\arrow_next.png">
              <a:hlinkClick r:id="" action="ppaction://hlinkshowjump?jump=nextslide"/>
              <a:hlinkHover r:id="" action="ppaction://noaction" highlightClick="1">
                <a:snd r:embed="rId6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16" descr="D:\Work2\exxit.png">
              <a:hlinkClick r:id="" action="ppaction://hlinkshowjump?jump=endshow"/>
              <a:hlinkHover r:id="" action="ppaction://noaction" highlightClick="1">
                <a:snd r:embed="rId8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978107" y="434557"/>
            <a:ext cx="6906261" cy="461665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ar-EG" altLang="en-US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س15: أظلل – بقلم الرصاص – المربع الدال على الإجابة الصحيحة: </a:t>
            </a:r>
            <a:endParaRPr lang="en-US" altLang="en-US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283967" y="3040625"/>
            <a:ext cx="260335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من الأخلاق الحسنة:</a:t>
            </a:r>
          </a:p>
          <a:p>
            <a:pPr algn="just"/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وأد البنات</a:t>
            </a:r>
          </a:p>
          <a:p>
            <a:pPr algn="just"/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الوفاء بالعهد</a:t>
            </a:r>
          </a:p>
          <a:p>
            <a:pPr algn="just"/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العصبية القبلية</a:t>
            </a:r>
          </a:p>
        </p:txBody>
      </p:sp>
      <p:sp>
        <p:nvSpPr>
          <p:cNvPr id="28" name="شكل بيضاوي 1"/>
          <p:cNvSpPr/>
          <p:nvPr/>
        </p:nvSpPr>
        <p:spPr>
          <a:xfrm>
            <a:off x="4821930" y="3825455"/>
            <a:ext cx="355844" cy="39131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4131731575"/>
      </p:ext>
    </p:extLst>
  </p:cSld>
  <p:clrMapOvr>
    <a:masterClrMapping/>
  </p:clrMapOvr>
  <p:transition>
    <p:random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" grpId="0" animBg="1"/>
      <p:bldP spid="19" grpId="0" animBg="1"/>
      <p:bldP spid="27" grpId="0"/>
      <p:bldP spid="2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2267744" y="3130944"/>
            <a:ext cx="4104456" cy="1224136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  <a:scene3d>
              <a:camera prst="orthographicFront"/>
              <a:lightRig rig="soft" dir="t"/>
            </a:scene3d>
          </a:bodyPr>
          <a:lstStyle/>
          <a:p>
            <a:pPr>
              <a:defRPr/>
            </a:pPr>
            <a:r>
              <a:rPr lang="ar-SA" sz="7200" b="1" dirty="0">
                <a:latin typeface="Adobe Arabic" panose="02040503050201020203" pitchFamily="18" charset="-78"/>
                <a:cs typeface="+mn-cs"/>
              </a:rPr>
              <a:t>تم بحمد الله </a:t>
            </a:r>
          </a:p>
        </p:txBody>
      </p:sp>
      <p:pic>
        <p:nvPicPr>
          <p:cNvPr id="20483" name="صورة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557" y="5091288"/>
            <a:ext cx="663170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5" descr="G:\نيازي\صور\Microsoft Clip Organizer\j0425738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489565"/>
            <a:ext cx="2693988" cy="245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صورة 12" descr="1256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مجموعة 7"/>
          <p:cNvGrpSpPr>
            <a:grpSpLocks/>
          </p:cNvGrpSpPr>
          <p:nvPr/>
        </p:nvGrpSpPr>
        <p:grpSpPr bwMode="auto">
          <a:xfrm>
            <a:off x="-37033" y="1005681"/>
            <a:ext cx="912813" cy="5572126"/>
            <a:chOff x="-55292" y="566455"/>
            <a:chExt cx="1036020" cy="6003513"/>
          </a:xfrm>
        </p:grpSpPr>
        <p:pic>
          <p:nvPicPr>
            <p:cNvPr id="12" name="Picture 11" descr="D:\Work2\arrow_right.png">
              <a:hlinkClick r:id="" action="ppaction://hlinkshowjump?jump=previousslide"/>
              <a:hlinkHover r:id="" action="ppaction://noaction" highlightClick="1">
                <a:snd r:embed="rId6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12" descr="D:\Work2\arrow_next.png">
              <a:hlinkClick r:id="" action="ppaction://hlinkshowjump?jump=nextslide"/>
              <a:hlinkHover r:id="" action="ppaction://noaction" highlightClick="1">
                <a:snd r:embed="rId8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13" descr="D:\Work2\exxit.png">
              <a:hlinkClick r:id="" action="ppaction://hlinkshowjump?jump=endshow"/>
              <a:hlinkHover r:id="" action="ppaction://noaction" highlightClick="1">
                <a:snd r:embed="rId10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" name="مخطط انسيابي: محطة طرفية 5">
            <a:hlinkClick r:id="rId12" action="ppaction://hlinkpres?slideindex=1&amp;slidetitle="/>
            <a:hlinkHover r:id="" action="ppaction://noaction" highlightClick="1">
              <a:snd r:embed="rId13" name="الترجمة من Google.wav"/>
            </a:hlinkHover>
          </p:cNvPr>
          <p:cNvSpPr/>
          <p:nvPr/>
        </p:nvSpPr>
        <p:spPr bwMode="auto">
          <a:xfrm rot="16200000">
            <a:off x="-558818" y="2928364"/>
            <a:ext cx="1803400" cy="4445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الرئيسية</a:t>
            </a:r>
          </a:p>
        </p:txBody>
      </p:sp>
    </p:spTree>
  </p:cSld>
  <p:clrMapOvr>
    <a:masterClrMapping/>
  </p:clrMapOvr>
  <p:transition>
    <p:random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مستدير الزوايا 2"/>
          <p:cNvSpPr/>
          <p:nvPr/>
        </p:nvSpPr>
        <p:spPr>
          <a:xfrm>
            <a:off x="2627496" y="459232"/>
            <a:ext cx="4532312" cy="1836737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5400" b="1" dirty="0"/>
              <a:t>تقويم الوحدة</a:t>
            </a:r>
          </a:p>
        </p:txBody>
      </p:sp>
      <p:pic>
        <p:nvPicPr>
          <p:cNvPr id="2051" name="صورة 12" descr="1256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مجموعة 7"/>
          <p:cNvGrpSpPr>
            <a:grpSpLocks/>
          </p:cNvGrpSpPr>
          <p:nvPr/>
        </p:nvGrpSpPr>
        <p:grpSpPr bwMode="auto">
          <a:xfrm>
            <a:off x="46973" y="1052736"/>
            <a:ext cx="912813" cy="5572126"/>
            <a:chOff x="-55292" y="566455"/>
            <a:chExt cx="1036020" cy="6003513"/>
          </a:xfrm>
        </p:grpSpPr>
        <p:pic>
          <p:nvPicPr>
            <p:cNvPr id="11" name="Picture 10" descr="D:\Work2\arrow_right.png">
              <a:hlinkClick r:id="" action="ppaction://hlinkshowjump?jump=previousslide"/>
              <a:hlinkHover r:id="" action="ppaction://noaction" highlightClick="1">
                <a:snd r:embed="rId4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11" descr="D:\Work2\arrow_next.png">
              <a:hlinkClick r:id="" action="ppaction://hlinkshowjump?jump=nextslide"/>
              <a:hlinkHover r:id="" action="ppaction://noaction" highlightClick="1">
                <a:snd r:embed="rId6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12" descr="D:\Work2\exxit.png">
              <a:hlinkClick r:id="" action="ppaction://hlinkshowjump?jump=endshow"/>
              <a:hlinkHover r:id="" action="ppaction://noaction" highlightClick="1">
                <a:snd r:embed="rId8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مخطط انسيابي: محطة طرفية 5">
            <a:hlinkClick r:id="rId10" action="ppaction://hlinkpres?slideindex=1&amp;slidetitle="/>
            <a:hlinkHover r:id="" action="ppaction://noaction" highlightClick="1">
              <a:snd r:embed="rId11" name="الترجمة من Google.wav"/>
            </a:hlinkHover>
          </p:cNvPr>
          <p:cNvSpPr/>
          <p:nvPr/>
        </p:nvSpPr>
        <p:spPr bwMode="auto">
          <a:xfrm rot="16200000">
            <a:off x="-474812" y="2975419"/>
            <a:ext cx="1803400" cy="4445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الرئيسية</a:t>
            </a:r>
          </a:p>
        </p:txBody>
      </p:sp>
    </p:spTree>
  </p:cSld>
  <p:clrMapOvr>
    <a:masterClrMapping/>
  </p:clrMapOvr>
  <p:transition>
    <p:random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986442" y="5451569"/>
            <a:ext cx="52529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r-EG" sz="2400" b="1" dirty="0">
                <a:latin typeface="Adobe Arabic" panose="02040503050201020203" pitchFamily="18" charset="-78"/>
                <a:ea typeface="+mj-ea"/>
                <a:cs typeface="+mn-cs"/>
              </a:rPr>
              <a:t>تعبّد نبينا محمد قبل البعثة في غار </a:t>
            </a:r>
            <a:r>
              <a:rPr lang="en-US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 </a:t>
            </a:r>
            <a:endParaRPr lang="en-US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9908" y="4377357"/>
            <a:ext cx="64367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r-EG" sz="2400" b="1" dirty="0">
                <a:latin typeface="Adobe Arabic" panose="02040503050201020203" pitchFamily="18" charset="-78"/>
                <a:ea typeface="+mj-ea"/>
                <a:cs typeface="+mn-cs"/>
              </a:rPr>
              <a:t>ولد نبينا في شهر ربيع الأول عام </a:t>
            </a:r>
            <a:r>
              <a:rPr lang="en-US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		</a:t>
            </a:r>
            <a:r>
              <a:rPr lang="ar-EG" sz="2400" b="1" dirty="0">
                <a:latin typeface="Adobe Arabic" panose="02040503050201020203" pitchFamily="18" charset="-78"/>
                <a:ea typeface="+mj-ea"/>
                <a:cs typeface="+mn-cs"/>
              </a:rPr>
              <a:t> للميلاد المسمى بعام </a:t>
            </a:r>
            <a:r>
              <a:rPr lang="en-US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		</a:t>
            </a:r>
            <a:r>
              <a:rPr lang="ar-EG" sz="2400" b="1" dirty="0">
                <a:latin typeface="Adobe Arabic" panose="02040503050201020203" pitchFamily="18" charset="-78"/>
                <a:ea typeface="+mj-ea"/>
                <a:cs typeface="+mn-cs"/>
              </a:rPr>
              <a:t> وقد أرضعته </a:t>
            </a:r>
            <a:r>
              <a:rPr lang="en-US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	            </a:t>
            </a:r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في </a:t>
            </a:r>
            <a:r>
              <a:rPr lang="ar-EG" sz="2400" b="1" dirty="0">
                <a:latin typeface="Adobe Arabic" panose="02040503050201020203" pitchFamily="18" charset="-78"/>
                <a:ea typeface="+mj-ea"/>
                <a:cs typeface="+mn-cs"/>
              </a:rPr>
              <a:t>بادية بني سعد.</a:t>
            </a:r>
            <a:endParaRPr lang="en-US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55576" y="3462099"/>
            <a:ext cx="67884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2400" b="1" dirty="0">
                <a:latin typeface="Adobe Arabic" panose="02040503050201020203" pitchFamily="18" charset="-78"/>
                <a:ea typeface="+mj-ea"/>
                <a:cs typeface="+mn-cs"/>
              </a:rPr>
              <a:t> تقع مكة في مكان متوسط على طريق </a:t>
            </a:r>
            <a:r>
              <a:rPr lang="en-US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		</a:t>
            </a:r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الذي </a:t>
            </a:r>
            <a:r>
              <a:rPr lang="ar-EG" sz="2400" b="1" dirty="0">
                <a:latin typeface="Adobe Arabic" panose="02040503050201020203" pitchFamily="18" charset="-78"/>
                <a:ea typeface="+mj-ea"/>
                <a:cs typeface="+mn-cs"/>
              </a:rPr>
              <a:t>يربط </a:t>
            </a:r>
            <a:r>
              <a:rPr lang="en-US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		</a:t>
            </a:r>
            <a:r>
              <a:rPr lang="ar-EG" sz="2400" b="1" dirty="0">
                <a:latin typeface="Adobe Arabic" panose="02040503050201020203" pitchFamily="18" charset="-78"/>
                <a:ea typeface="+mj-ea"/>
                <a:cs typeface="+mn-cs"/>
              </a:rPr>
              <a:t> ببلاد الشام.</a:t>
            </a:r>
            <a:endParaRPr lang="en-US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45652" y="2549847"/>
            <a:ext cx="67732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r-EG" sz="2400" b="1" dirty="0">
                <a:latin typeface="Adobe Arabic" panose="02040503050201020203" pitchFamily="18" charset="-78"/>
                <a:ea typeface="+mj-ea"/>
                <a:cs typeface="+mn-cs"/>
              </a:rPr>
              <a:t>من القوى السياسية في شبه جزيرة العرب </a:t>
            </a:r>
            <a:r>
              <a:rPr lang="en-US" sz="2400" b="1" dirty="0">
                <a:latin typeface="Adobe Arabic" panose="02040503050201020203" pitchFamily="18" charset="-78"/>
                <a:ea typeface="+mj-ea"/>
                <a:cs typeface="+mn-cs"/>
              </a:rPr>
              <a:t>		</a:t>
            </a:r>
            <a:r>
              <a:rPr lang="ar-EG" sz="2400" b="1" dirty="0">
                <a:latin typeface="Adobe Arabic" panose="02040503050201020203" pitchFamily="18" charset="-78"/>
                <a:ea typeface="+mj-ea"/>
                <a:cs typeface="+mn-cs"/>
              </a:rPr>
              <a:t> </a:t>
            </a:r>
            <a:endParaRPr lang="en-US" sz="2400" b="1" dirty="0" smtClean="0">
              <a:latin typeface="Adobe Arabic" panose="02040503050201020203" pitchFamily="18" charset="-78"/>
              <a:ea typeface="+mj-ea"/>
              <a:cs typeface="+mn-cs"/>
            </a:endParaRPr>
          </a:p>
          <a:p>
            <a:pPr algn="just"/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و</a:t>
            </a:r>
            <a:r>
              <a:rPr lang="ar-EG" sz="2400" b="1" dirty="0">
                <a:latin typeface="Adobe Arabic" panose="02040503050201020203" pitchFamily="18" charset="-78"/>
                <a:ea typeface="+mj-ea"/>
                <a:cs typeface="+mn-cs"/>
              </a:rPr>
              <a:t> </a:t>
            </a:r>
            <a:r>
              <a:rPr lang="en-US" sz="2400" b="1" dirty="0">
                <a:latin typeface="Adobe Arabic" panose="02040503050201020203" pitchFamily="18" charset="-78"/>
                <a:ea typeface="+mj-ea"/>
                <a:cs typeface="+mn-cs"/>
              </a:rPr>
              <a:t>		 </a:t>
            </a:r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و</a:t>
            </a:r>
            <a:r>
              <a:rPr lang="en-US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 </a:t>
            </a:r>
            <a:endParaRPr lang="ar-EG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25932" y="1808923"/>
            <a:ext cx="69302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تقع</a:t>
            </a:r>
            <a:r>
              <a:rPr lang="en-US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 </a:t>
            </a:r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شبه </a:t>
            </a:r>
            <a:r>
              <a:rPr lang="ar-EG" sz="2400" b="1" dirty="0">
                <a:latin typeface="Adobe Arabic" panose="02040503050201020203" pitchFamily="18" charset="-78"/>
                <a:ea typeface="+mj-ea"/>
                <a:cs typeface="+mn-cs"/>
              </a:rPr>
              <a:t>جزيرة </a:t>
            </a:r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العرب</a:t>
            </a:r>
            <a:r>
              <a:rPr lang="en-US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 </a:t>
            </a:r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في</a:t>
            </a:r>
            <a:r>
              <a:rPr lang="ar-EG" sz="2400" b="1" dirty="0">
                <a:latin typeface="Adobe Arabic" panose="02040503050201020203" pitchFamily="18" charset="-78"/>
                <a:ea typeface="+mj-ea"/>
                <a:cs typeface="+mn-cs"/>
              </a:rPr>
              <a:t> </a:t>
            </a:r>
            <a:r>
              <a:rPr lang="en-US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			</a:t>
            </a:r>
            <a:r>
              <a:rPr lang="ar-EG" sz="2400" b="1" dirty="0">
                <a:latin typeface="Adobe Arabic" panose="02040503050201020203" pitchFamily="18" charset="-78"/>
                <a:ea typeface="+mj-ea"/>
                <a:cs typeface="+mn-cs"/>
              </a:rPr>
              <a:t> </a:t>
            </a:r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من</a:t>
            </a:r>
            <a:r>
              <a:rPr lang="en-US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 </a:t>
            </a:r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قارة</a:t>
            </a:r>
            <a:r>
              <a:rPr lang="ar-EG" sz="2400" b="1" dirty="0">
                <a:latin typeface="Adobe Arabic" panose="02040503050201020203" pitchFamily="18" charset="-78"/>
                <a:ea typeface="+mj-ea"/>
                <a:cs typeface="+mn-cs"/>
              </a:rPr>
              <a:t> </a:t>
            </a:r>
            <a:r>
              <a:rPr lang="en-US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	</a:t>
            </a:r>
            <a:endParaRPr lang="ar-EG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91417" y="1013827"/>
            <a:ext cx="6905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r-EG" sz="2400" b="1" dirty="0">
                <a:latin typeface="Adobe Arabic" panose="02040503050201020203" pitchFamily="18" charset="-78"/>
                <a:ea typeface="+mj-ea"/>
                <a:cs typeface="+mn-cs"/>
              </a:rPr>
              <a:t>يحيط بشبه جزيرة العرب ثلاثة مسطحات مائية.هي:</a:t>
            </a:r>
          </a:p>
          <a:p>
            <a:pPr algn="just"/>
            <a:r>
              <a:rPr lang="en-US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 		</a:t>
            </a:r>
            <a:r>
              <a:rPr lang="ar-EG" sz="2400" b="1" dirty="0">
                <a:latin typeface="Adobe Arabic" panose="02040503050201020203" pitchFamily="18" charset="-78"/>
                <a:ea typeface="+mj-ea"/>
                <a:cs typeface="+mn-cs"/>
              </a:rPr>
              <a:t> </a:t>
            </a:r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و</a:t>
            </a:r>
            <a:r>
              <a:rPr lang="en-US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		      </a:t>
            </a:r>
            <a:r>
              <a:rPr lang="ar-EG" sz="2400" b="1" dirty="0">
                <a:latin typeface="Adobe Arabic" panose="02040503050201020203" pitchFamily="18" charset="-78"/>
                <a:ea typeface="+mj-ea"/>
                <a:cs typeface="+mn-cs"/>
              </a:rPr>
              <a:t> </a:t>
            </a:r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و</a:t>
            </a:r>
            <a:r>
              <a:rPr lang="en-US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 </a:t>
            </a:r>
            <a:endParaRPr lang="ar-EG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pic>
        <p:nvPicPr>
          <p:cNvPr id="3074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74528" y="4441816"/>
            <a:ext cx="47625" cy="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مستطيل 1"/>
          <p:cNvSpPr>
            <a:spLocks noChangeArrowheads="1"/>
          </p:cNvSpPr>
          <p:nvPr/>
        </p:nvSpPr>
        <p:spPr bwMode="auto">
          <a:xfrm>
            <a:off x="5982516" y="1311151"/>
            <a:ext cx="123142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ar-SA" sz="2400" b="1" dirty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</a:rPr>
              <a:t>بحر العرب</a:t>
            </a:r>
          </a:p>
        </p:txBody>
      </p:sp>
      <p:sp>
        <p:nvSpPr>
          <p:cNvPr id="3077" name="مستطيل 3"/>
          <p:cNvSpPr>
            <a:spLocks noChangeArrowheads="1"/>
          </p:cNvSpPr>
          <p:nvPr/>
        </p:nvSpPr>
        <p:spPr bwMode="auto">
          <a:xfrm>
            <a:off x="3472124" y="1311150"/>
            <a:ext cx="15424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ar-SA" sz="2400" b="1" dirty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</a:rPr>
              <a:t>الخليج العربي</a:t>
            </a:r>
          </a:p>
        </p:txBody>
      </p:sp>
      <p:sp>
        <p:nvSpPr>
          <p:cNvPr id="3078" name="مستطيل 4"/>
          <p:cNvSpPr>
            <a:spLocks noChangeArrowheads="1"/>
          </p:cNvSpPr>
          <p:nvPr/>
        </p:nvSpPr>
        <p:spPr bwMode="auto">
          <a:xfrm>
            <a:off x="2723910" y="2524288"/>
            <a:ext cx="5277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ar-SA" sz="2400" b="1" dirty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</a:rPr>
              <a:t>سبأ</a:t>
            </a:r>
          </a:p>
        </p:txBody>
      </p:sp>
      <p:sp>
        <p:nvSpPr>
          <p:cNvPr id="3079" name="مستطيل 5"/>
          <p:cNvSpPr>
            <a:spLocks noChangeArrowheads="1"/>
          </p:cNvSpPr>
          <p:nvPr/>
        </p:nvSpPr>
        <p:spPr bwMode="auto">
          <a:xfrm>
            <a:off x="1458777" y="1816438"/>
            <a:ext cx="6014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ar-SA" sz="2400" b="1" dirty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</a:rPr>
              <a:t>آسيا</a:t>
            </a:r>
          </a:p>
        </p:txBody>
      </p:sp>
      <p:sp>
        <p:nvSpPr>
          <p:cNvPr id="3080" name="مستطيل 6"/>
          <p:cNvSpPr>
            <a:spLocks noChangeArrowheads="1"/>
          </p:cNvSpPr>
          <p:nvPr/>
        </p:nvSpPr>
        <p:spPr bwMode="auto">
          <a:xfrm>
            <a:off x="3298524" y="1803137"/>
            <a:ext cx="163859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ar-SA" sz="2400" b="1" dirty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</a:rPr>
              <a:t>الجنوب الغربي</a:t>
            </a:r>
          </a:p>
        </p:txBody>
      </p:sp>
      <p:sp>
        <p:nvSpPr>
          <p:cNvPr id="3081" name="مستطيل 7"/>
          <p:cNvSpPr>
            <a:spLocks noChangeArrowheads="1"/>
          </p:cNvSpPr>
          <p:nvPr/>
        </p:nvSpPr>
        <p:spPr bwMode="auto">
          <a:xfrm>
            <a:off x="1194810" y="1308514"/>
            <a:ext cx="14269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ar-SA" sz="2400" b="1" dirty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</a:rPr>
              <a:t>البحر الأحمر</a:t>
            </a:r>
          </a:p>
        </p:txBody>
      </p:sp>
      <p:sp>
        <p:nvSpPr>
          <p:cNvPr id="3082" name="مستطيل 8"/>
          <p:cNvSpPr>
            <a:spLocks noChangeArrowheads="1"/>
          </p:cNvSpPr>
          <p:nvPr/>
        </p:nvSpPr>
        <p:spPr bwMode="auto">
          <a:xfrm>
            <a:off x="6214534" y="2941205"/>
            <a:ext cx="67358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ar-SA" sz="2400" b="1" dirty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</a:rPr>
              <a:t>معين</a:t>
            </a:r>
          </a:p>
        </p:txBody>
      </p:sp>
      <p:sp>
        <p:nvSpPr>
          <p:cNvPr id="3083" name="مستطيل 9"/>
          <p:cNvSpPr>
            <a:spLocks noChangeArrowheads="1"/>
          </p:cNvSpPr>
          <p:nvPr/>
        </p:nvSpPr>
        <p:spPr bwMode="auto">
          <a:xfrm>
            <a:off x="4664358" y="2930192"/>
            <a:ext cx="59022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ar-SA" sz="2400" b="1" dirty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</a:rPr>
              <a:t>كندة</a:t>
            </a:r>
          </a:p>
        </p:txBody>
      </p:sp>
      <p:sp>
        <p:nvSpPr>
          <p:cNvPr id="3084" name="مستطيل 10"/>
          <p:cNvSpPr>
            <a:spLocks noChangeArrowheads="1"/>
          </p:cNvSpPr>
          <p:nvPr/>
        </p:nvSpPr>
        <p:spPr bwMode="auto">
          <a:xfrm>
            <a:off x="2543647" y="3344469"/>
            <a:ext cx="86433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ar-SA" sz="2400" b="1" dirty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</a:rPr>
              <a:t>القوافل</a:t>
            </a:r>
          </a:p>
        </p:txBody>
      </p:sp>
      <p:sp>
        <p:nvSpPr>
          <p:cNvPr id="3085" name="مستطيل 11"/>
          <p:cNvSpPr>
            <a:spLocks noChangeArrowheads="1"/>
          </p:cNvSpPr>
          <p:nvPr/>
        </p:nvSpPr>
        <p:spPr bwMode="auto">
          <a:xfrm>
            <a:off x="6096700" y="3805516"/>
            <a:ext cx="7024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ar-SA" sz="2400" b="1" dirty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</a:rPr>
              <a:t>اليمن</a:t>
            </a:r>
          </a:p>
        </p:txBody>
      </p:sp>
      <p:sp>
        <p:nvSpPr>
          <p:cNvPr id="3086" name="مستطيل 12"/>
          <p:cNvSpPr>
            <a:spLocks noChangeArrowheads="1"/>
          </p:cNvSpPr>
          <p:nvPr/>
        </p:nvSpPr>
        <p:spPr bwMode="auto">
          <a:xfrm>
            <a:off x="2610330" y="4331374"/>
            <a:ext cx="6992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ar-SA" sz="2400" b="1" dirty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</a:rPr>
              <a:t>571</a:t>
            </a:r>
          </a:p>
        </p:txBody>
      </p:sp>
      <p:sp>
        <p:nvSpPr>
          <p:cNvPr id="3087" name="مستطيل 13"/>
          <p:cNvSpPr>
            <a:spLocks noChangeArrowheads="1"/>
          </p:cNvSpPr>
          <p:nvPr/>
        </p:nvSpPr>
        <p:spPr bwMode="auto">
          <a:xfrm>
            <a:off x="2219746" y="5411620"/>
            <a:ext cx="69121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ar-SA" sz="2400" b="1" dirty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</a:rPr>
              <a:t>حراء</a:t>
            </a:r>
          </a:p>
        </p:txBody>
      </p:sp>
      <p:sp>
        <p:nvSpPr>
          <p:cNvPr id="3088" name="مستطيل 14"/>
          <p:cNvSpPr>
            <a:spLocks noChangeArrowheads="1"/>
          </p:cNvSpPr>
          <p:nvPr/>
        </p:nvSpPr>
        <p:spPr bwMode="auto">
          <a:xfrm>
            <a:off x="2713582" y="4767535"/>
            <a:ext cx="75854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ar-SA" sz="2400" b="1" dirty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</a:rPr>
              <a:t>حليمة</a:t>
            </a:r>
          </a:p>
        </p:txBody>
      </p:sp>
      <p:sp>
        <p:nvSpPr>
          <p:cNvPr id="3089" name="مستطيل 15"/>
          <p:cNvSpPr>
            <a:spLocks noChangeArrowheads="1"/>
          </p:cNvSpPr>
          <p:nvPr/>
        </p:nvSpPr>
        <p:spPr bwMode="auto">
          <a:xfrm>
            <a:off x="5356830" y="4715824"/>
            <a:ext cx="6463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ar-SA" sz="2400" b="1" dirty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</a:rPr>
              <a:t>الفيل</a:t>
            </a:r>
          </a:p>
        </p:txBody>
      </p:sp>
      <p:pic>
        <p:nvPicPr>
          <p:cNvPr id="3090" name="صورة 12" descr="1256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9" name="مجموعة 7"/>
          <p:cNvGrpSpPr>
            <a:grpSpLocks/>
          </p:cNvGrpSpPr>
          <p:nvPr/>
        </p:nvGrpSpPr>
        <p:grpSpPr bwMode="auto">
          <a:xfrm>
            <a:off x="-37033" y="1005681"/>
            <a:ext cx="912813" cy="5572126"/>
            <a:chOff x="-55292" y="566455"/>
            <a:chExt cx="1036020" cy="6003513"/>
          </a:xfrm>
        </p:grpSpPr>
        <p:pic>
          <p:nvPicPr>
            <p:cNvPr id="31" name="Picture 30" descr="D:\Work2\arrow_right.png">
              <a:hlinkClick r:id="" action="ppaction://hlinkshowjump?jump=previousslide"/>
              <a:hlinkHover r:id="" action="ppaction://noaction" highlightClick="1">
                <a:snd r:embed="rId6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" name="Picture 31" descr="D:\Work2\arrow_next.png">
              <a:hlinkClick r:id="" action="ppaction://hlinkshowjump?jump=nextslide"/>
              <a:hlinkHover r:id="" action="ppaction://noaction" highlightClick="1">
                <a:snd r:embed="rId8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" name="Picture 32" descr="D:\Work2\exxit.png">
              <a:hlinkClick r:id="" action="ppaction://hlinkshowjump?jump=endshow"/>
              <a:hlinkHover r:id="" action="ppaction://noaction" highlightClick="1">
                <a:snd r:embed="rId10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0" name="مخطط انسيابي: محطة طرفية 5">
            <a:hlinkClick r:id="rId12" action="ppaction://hlinkpres?slideindex=1&amp;slidetitle="/>
            <a:hlinkHover r:id="" action="ppaction://noaction" highlightClick="1">
              <a:snd r:embed="rId13" name="الترجمة من Google.wav"/>
            </a:hlinkHover>
          </p:cNvPr>
          <p:cNvSpPr/>
          <p:nvPr/>
        </p:nvSpPr>
        <p:spPr bwMode="auto">
          <a:xfrm rot="16200000">
            <a:off x="-558818" y="2928364"/>
            <a:ext cx="1803400" cy="4445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الرئيسية</a:t>
            </a: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910962" y="251996"/>
            <a:ext cx="4637808" cy="461665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ar-EG" altLang="en-US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س1:</a:t>
            </a:r>
            <a:r>
              <a:rPr lang="en-US" altLang="en-US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  </a:t>
            </a:r>
            <a:r>
              <a:rPr lang="ar-SA" altLang="en-US" sz="2400" b="1" dirty="0">
                <a:latin typeface="Adobe Arabic" panose="02040503050201020203" pitchFamily="18" charset="-78"/>
                <a:ea typeface="+mj-ea"/>
                <a:cs typeface="+mn-cs"/>
              </a:rPr>
              <a:t>أكمل الفراغات التالية بكلمات مناسبة:</a:t>
            </a:r>
            <a:endParaRPr lang="en-US" altLang="en-US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pic>
        <p:nvPicPr>
          <p:cNvPr id="1026" name="Picture 2" descr="question.ai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538700" y="-4343400"/>
            <a:ext cx="209550" cy="20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random/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800" decel="100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8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9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9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9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9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 tmFilter="0,0; .5, 1; 1, 1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 tmFilter="0,0; .5, 1; 1, 1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 tmFilter="0,0; .5, 1; 1, 1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 tmFilter="0,0; .5, 1; 1, 1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 tmFilter="0,0; .5, 1; 1, 1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6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6" grpId="0"/>
      <p:bldP spid="5" grpId="0"/>
      <p:bldP spid="4" grpId="0"/>
      <p:bldP spid="2" grpId="0"/>
      <p:bldP spid="3076" grpId="0"/>
      <p:bldP spid="3077" grpId="0"/>
      <p:bldP spid="3078" grpId="0"/>
      <p:bldP spid="3079" grpId="0"/>
      <p:bldP spid="3080" grpId="0"/>
      <p:bldP spid="3081" grpId="0"/>
      <p:bldP spid="3082" grpId="0"/>
      <p:bldP spid="3083" grpId="0"/>
      <p:bldP spid="3084" grpId="0"/>
      <p:bldP spid="3085" grpId="0"/>
      <p:bldP spid="3086" grpId="0"/>
      <p:bldP spid="3087" grpId="0"/>
      <p:bldP spid="3088" grpId="0"/>
      <p:bldP spid="3089" grpId="0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62500" y="3983038"/>
            <a:ext cx="47625" cy="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صورة 12" descr="1256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مجموعة 7"/>
          <p:cNvGrpSpPr>
            <a:grpSpLocks/>
          </p:cNvGrpSpPr>
          <p:nvPr/>
        </p:nvGrpSpPr>
        <p:grpSpPr bwMode="auto">
          <a:xfrm>
            <a:off x="-37033" y="1005681"/>
            <a:ext cx="912813" cy="5572126"/>
            <a:chOff x="-55292" y="566455"/>
            <a:chExt cx="1036020" cy="6003513"/>
          </a:xfrm>
        </p:grpSpPr>
        <p:pic>
          <p:nvPicPr>
            <p:cNvPr id="12" name="Picture 11" descr="D:\Work2\arrow_right.png">
              <a:hlinkClick r:id="" action="ppaction://hlinkshowjump?jump=previousslide"/>
              <a:hlinkHover r:id="" action="ppaction://noaction" highlightClick="1">
                <a:snd r:embed="rId6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12" descr="D:\Work2\arrow_next.png">
              <a:hlinkClick r:id="" action="ppaction://hlinkshowjump?jump=nextslide"/>
              <a:hlinkHover r:id="" action="ppaction://noaction" highlightClick="1">
                <a:snd r:embed="rId8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13" descr="D:\Work2\exxit.png">
              <a:hlinkClick r:id="" action="ppaction://hlinkshowjump?jump=endshow"/>
              <a:hlinkHover r:id="" action="ppaction://noaction" highlightClick="1">
                <a:snd r:embed="rId10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" name="مخطط انسيابي: محطة طرفية 5">
            <a:hlinkClick r:id="rId12" action="ppaction://hlinkpres?slideindex=1&amp;slidetitle="/>
            <a:hlinkHover r:id="" action="ppaction://noaction" highlightClick="1">
              <a:snd r:embed="rId13" name="الترجمة من Google.wav"/>
            </a:hlinkHover>
          </p:cNvPr>
          <p:cNvSpPr/>
          <p:nvPr/>
        </p:nvSpPr>
        <p:spPr bwMode="auto">
          <a:xfrm rot="16200000">
            <a:off x="-558818" y="2928364"/>
            <a:ext cx="1803400" cy="4445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الرئيسية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65132" y="1532072"/>
            <a:ext cx="6905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r-EG" sz="2400" b="1" dirty="0">
                <a:latin typeface="Adobe Arabic" panose="02040503050201020203" pitchFamily="18" charset="-78"/>
                <a:ea typeface="+mj-ea"/>
                <a:cs typeface="+mn-cs"/>
              </a:rPr>
              <a:t>« مكة، الفيل، أبرهة، عبد المطلب، نبينا محمد ﷺ، اليمن».</a:t>
            </a:r>
          </a:p>
        </p:txBody>
      </p:sp>
      <p:sp>
        <p:nvSpPr>
          <p:cNvPr id="17" name="مستطيل 1"/>
          <p:cNvSpPr>
            <a:spLocks noChangeArrowheads="1"/>
          </p:cNvSpPr>
          <p:nvPr/>
        </p:nvSpPr>
        <p:spPr bwMode="auto">
          <a:xfrm>
            <a:off x="1609503" y="2162249"/>
            <a:ext cx="544978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ar-EG" sz="2400" b="1" dirty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</a:rPr>
              <a:t>..... ولد نبينا ﷺ أثناء فترة زعامة عبد المطلب لقريش في مكة،  </a:t>
            </a:r>
            <a:r>
              <a:rPr lang="ar-EG" sz="2400" b="1" dirty="0" smtClean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</a:rPr>
              <a:t>وغزا </a:t>
            </a:r>
            <a:r>
              <a:rPr lang="ar-EG" sz="2400" b="1" dirty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</a:rPr>
              <a:t>أبرهة الحبشي مكة قادماً من اليمن، وقد سمي هذا العام بعام الفيل .... إلخ</a:t>
            </a:r>
            <a:endParaRPr lang="ar-SA" sz="2400" b="1" dirty="0">
              <a:solidFill>
                <a:srgbClr val="FF0000"/>
              </a:solidFill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1609503" y="422707"/>
            <a:ext cx="5590679" cy="830997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ar-EG" altLang="en-US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س2:</a:t>
            </a:r>
            <a:r>
              <a:rPr lang="en-US" altLang="en-US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  </a:t>
            </a:r>
            <a:r>
              <a:rPr lang="ar-EG" altLang="en-US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أكتب نصاً لا يزيد على سطرين بالاستفادة من الكلمات التالية</a:t>
            </a:r>
            <a:endParaRPr lang="en-US" altLang="en-US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</p:spTree>
  </p:cSld>
  <p:clrMapOvr>
    <a:masterClrMapping/>
  </p:clrMapOvr>
  <p:transition>
    <p:random/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8" name="صورة 12" descr="1256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" name="مجموعة 7"/>
          <p:cNvGrpSpPr>
            <a:grpSpLocks/>
          </p:cNvGrpSpPr>
          <p:nvPr/>
        </p:nvGrpSpPr>
        <p:grpSpPr bwMode="auto">
          <a:xfrm>
            <a:off x="-37033" y="1005681"/>
            <a:ext cx="912813" cy="5572126"/>
            <a:chOff x="-55292" y="566455"/>
            <a:chExt cx="1036020" cy="6003513"/>
          </a:xfrm>
        </p:grpSpPr>
        <p:pic>
          <p:nvPicPr>
            <p:cNvPr id="15" name="Picture 14" descr="D:\Work2\arrow_right.png">
              <a:hlinkClick r:id="" action="ppaction://hlinkshowjump?jump=previousslide"/>
              <a:hlinkHover r:id="" action="ppaction://noaction" highlightClick="1">
                <a:snd r:embed="rId4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15" descr="D:\Work2\arrow_next.png">
              <a:hlinkClick r:id="" action="ppaction://hlinkshowjump?jump=nextslide"/>
              <a:hlinkHover r:id="" action="ppaction://noaction" highlightClick="1">
                <a:snd r:embed="rId6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16" descr="D:\Work2\exxit.png">
              <a:hlinkClick r:id="" action="ppaction://hlinkshowjump?jump=endshow"/>
              <a:hlinkHover r:id="" action="ppaction://noaction" highlightClick="1">
                <a:snd r:embed="rId8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مخطط انسيابي: محطة طرفية 5">
            <a:hlinkClick r:id="rId10" action="ppaction://hlinkpres?slideindex=1&amp;slidetitle="/>
            <a:hlinkHover r:id="" action="ppaction://noaction" highlightClick="1">
              <a:snd r:embed="rId11" name="الترجمة من Google.wav"/>
            </a:hlinkHover>
          </p:cNvPr>
          <p:cNvSpPr/>
          <p:nvPr/>
        </p:nvSpPr>
        <p:spPr bwMode="auto">
          <a:xfrm rot="16200000">
            <a:off x="-558818" y="2928364"/>
            <a:ext cx="1803400" cy="4445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الرئيسية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75769" y="1307555"/>
            <a:ext cx="6905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أ- (المناذرة، كندة، ثقيف، الغساسنة)، حسب قربها المكاني من مكة:</a:t>
            </a:r>
            <a:endParaRPr lang="ar-EG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20" name="مستطيل 1"/>
          <p:cNvSpPr>
            <a:spLocks noChangeArrowheads="1"/>
          </p:cNvSpPr>
          <p:nvPr/>
        </p:nvSpPr>
        <p:spPr bwMode="auto">
          <a:xfrm>
            <a:off x="2573615" y="1941333"/>
            <a:ext cx="355578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ar-EG" sz="2400" b="1" dirty="0" smtClean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</a:rPr>
              <a:t>ثقيف – كندة – الغساسنة - المناذرة</a:t>
            </a:r>
            <a:endParaRPr lang="ar-SA" sz="2400" b="1" dirty="0">
              <a:solidFill>
                <a:srgbClr val="FF0000"/>
              </a:solidFill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4549984" y="629692"/>
            <a:ext cx="2895344" cy="461665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ar-EG" altLang="en-US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س3: أرتب الفقرات التالية:</a:t>
            </a:r>
            <a:endParaRPr lang="en-US" altLang="en-US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68564" y="2727035"/>
            <a:ext cx="6905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ب- (الدعوة الجهرية، البعثة النبوية، العقبة الثانية، الدعوة السرية)، حسب تسلسلها التاريخي:</a:t>
            </a:r>
            <a:endParaRPr lang="ar-EG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23" name="مستطيل 1"/>
          <p:cNvSpPr>
            <a:spLocks noChangeArrowheads="1"/>
          </p:cNvSpPr>
          <p:nvPr/>
        </p:nvSpPr>
        <p:spPr bwMode="auto">
          <a:xfrm>
            <a:off x="751997" y="3670025"/>
            <a:ext cx="638989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ar-EG" sz="2400" b="1" dirty="0" smtClean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</a:rPr>
              <a:t>البعثة النبوية – الدعوة السرية – الدعوة الجهرية – العقبة الثانية</a:t>
            </a:r>
            <a:endParaRPr lang="ar-SA" sz="2400" b="1" dirty="0">
              <a:solidFill>
                <a:srgbClr val="FF0000"/>
              </a:solidFill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51997" y="4512516"/>
            <a:ext cx="59505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ج- (نجد، تهامة، الساحل الشرقي، سلسلة جبال الحجاز)، حسب تسلسل موقعها من الشرق إلى الغرب: </a:t>
            </a:r>
            <a:endParaRPr lang="ar-EG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25" name="مستطيل 1"/>
          <p:cNvSpPr>
            <a:spLocks noChangeArrowheads="1"/>
          </p:cNvSpPr>
          <p:nvPr/>
        </p:nvSpPr>
        <p:spPr bwMode="auto">
          <a:xfrm>
            <a:off x="1058894" y="5505041"/>
            <a:ext cx="533671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ar-EG" sz="2400" b="1" dirty="0" smtClean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</a:rPr>
              <a:t>الساحل الشرقي – نجد – سلسلة جبال الحجاز - تهامة</a:t>
            </a:r>
            <a:endParaRPr lang="ar-SA" sz="2400" b="1" dirty="0">
              <a:solidFill>
                <a:srgbClr val="FF0000"/>
              </a:solidFill>
              <a:latin typeface="Adobe Arabic" panose="02040503050201020203" pitchFamily="18" charset="-78"/>
              <a:ea typeface="+mj-ea"/>
              <a:cs typeface="+mn-cs"/>
            </a:endParaRPr>
          </a:p>
        </p:txBody>
      </p:sp>
    </p:spTree>
  </p:cSld>
  <p:clrMapOvr>
    <a:masterClrMapping/>
  </p:clrMapOvr>
  <p:transition>
    <p:random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 animBg="1"/>
      <p:bldP spid="22" grpId="0"/>
      <p:bldP spid="23" grpId="0"/>
      <p:bldP spid="24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صورة 12" descr="1256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" name="مجموعة 7"/>
          <p:cNvGrpSpPr>
            <a:grpSpLocks/>
          </p:cNvGrpSpPr>
          <p:nvPr/>
        </p:nvGrpSpPr>
        <p:grpSpPr bwMode="auto">
          <a:xfrm>
            <a:off x="-37033" y="1005681"/>
            <a:ext cx="912813" cy="5572126"/>
            <a:chOff x="-55292" y="566455"/>
            <a:chExt cx="1036020" cy="6003513"/>
          </a:xfrm>
        </p:grpSpPr>
        <p:pic>
          <p:nvPicPr>
            <p:cNvPr id="15" name="Picture 14" descr="D:\Work2\arrow_right.png">
              <a:hlinkClick r:id="" action="ppaction://hlinkshowjump?jump=previousslide"/>
              <a:hlinkHover r:id="" action="ppaction://noaction" highlightClick="1">
                <a:snd r:embed="rId4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15" descr="D:\Work2\arrow_next.png">
              <a:hlinkClick r:id="" action="ppaction://hlinkshowjump?jump=nextslide"/>
              <a:hlinkHover r:id="" action="ppaction://noaction" highlightClick="1">
                <a:snd r:embed="rId6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16" descr="D:\Work2\exxit.png">
              <a:hlinkClick r:id="" action="ppaction://hlinkshowjump?jump=endshow"/>
              <a:hlinkHover r:id="" action="ppaction://noaction" highlightClick="1">
                <a:snd r:embed="rId8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مخطط انسيابي: محطة طرفية 5">
            <a:hlinkClick r:id="rId10" action="ppaction://hlinkpres?slideindex=1&amp;slidetitle="/>
            <a:hlinkHover r:id="" action="ppaction://noaction" highlightClick="1">
              <a:snd r:embed="rId11" name="الترجمة من Google.wav"/>
            </a:hlinkHover>
          </p:cNvPr>
          <p:cNvSpPr/>
          <p:nvPr/>
        </p:nvSpPr>
        <p:spPr bwMode="auto">
          <a:xfrm rot="16200000">
            <a:off x="-558818" y="2928364"/>
            <a:ext cx="1803400" cy="4445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الرئيسية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419872" y="1091410"/>
            <a:ext cx="42443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أ- أربعة من أوائل الداخلين في الإسلام:</a:t>
            </a:r>
            <a:endParaRPr lang="ar-EG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20" name="مستطيل 1"/>
          <p:cNvSpPr>
            <a:spLocks noChangeArrowheads="1"/>
          </p:cNvSpPr>
          <p:nvPr/>
        </p:nvSpPr>
        <p:spPr bwMode="auto">
          <a:xfrm>
            <a:off x="1816107" y="1589631"/>
            <a:ext cx="443616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ar-EG" sz="2400" b="1" dirty="0" smtClean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</a:rPr>
              <a:t>خديجة بنت خويلد – علي بن أبي طالب – زيد بن حارثة – أبو بكر الصديق </a:t>
            </a:r>
            <a:r>
              <a:rPr lang="en-US" sz="2400" b="1" dirty="0" smtClean="0">
                <a:solidFill>
                  <a:srgbClr val="FF0000"/>
                </a:solidFill>
                <a:latin typeface="AGA Islamic Phrases" panose="00000400000000000000" pitchFamily="2" charset="0"/>
                <a:ea typeface="+mj-ea"/>
                <a:cs typeface="+mn-cs"/>
              </a:rPr>
              <a:t>d</a:t>
            </a:r>
            <a:endParaRPr lang="ar-SA" sz="2400" b="1" dirty="0">
              <a:solidFill>
                <a:srgbClr val="FF0000"/>
              </a:solidFill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1705141" y="185275"/>
            <a:ext cx="5309467" cy="461665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ar-EG" altLang="en-US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س4: أسجل داخل المستطيلات التالية أسماء ما يلي.</a:t>
            </a:r>
            <a:endParaRPr lang="en-US" altLang="en-US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322509" y="2558909"/>
            <a:ext cx="34365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ب- مرضعتي نبينا محمد </a:t>
            </a:r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Adobe Arabic" panose="02040503050201020203" pitchFamily="18" charset="-78"/>
              </a:rPr>
              <a:t>ﷺ</a:t>
            </a:r>
            <a:endParaRPr lang="ar-EG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23" name="مستطيل 1"/>
          <p:cNvSpPr>
            <a:spLocks noChangeArrowheads="1"/>
          </p:cNvSpPr>
          <p:nvPr/>
        </p:nvSpPr>
        <p:spPr bwMode="auto">
          <a:xfrm>
            <a:off x="775600" y="3025879"/>
            <a:ext cx="687698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ar-EG" sz="2400" b="1" dirty="0" smtClean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</a:rPr>
              <a:t>والدته آمنة بنت وهب – ثويبة مولاة عمه أبي لهب – حليمة السعدية.</a:t>
            </a:r>
            <a:endParaRPr lang="ar-SA" sz="2400" b="1" dirty="0">
              <a:solidFill>
                <a:srgbClr val="FF0000"/>
              </a:solidFill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203848" y="3804570"/>
            <a:ext cx="42670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ج- الحِرف التي عمل بها نبينا محمد </a:t>
            </a:r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Adobe Arabic" panose="02040503050201020203" pitchFamily="18" charset="-78"/>
              </a:rPr>
              <a:t>ﷺ</a:t>
            </a:r>
            <a:endParaRPr lang="ar-EG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25" name="مستطيل 1"/>
          <p:cNvSpPr>
            <a:spLocks noChangeArrowheads="1"/>
          </p:cNvSpPr>
          <p:nvPr/>
        </p:nvSpPr>
        <p:spPr bwMode="auto">
          <a:xfrm>
            <a:off x="2943463" y="4200867"/>
            <a:ext cx="21814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ar-EG" sz="2400" b="1" dirty="0" smtClean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</a:rPr>
              <a:t>الرعي - والتجارة</a:t>
            </a:r>
            <a:endParaRPr lang="ar-SA" sz="2400" b="1" dirty="0">
              <a:solidFill>
                <a:srgbClr val="FF0000"/>
              </a:solidFill>
              <a:latin typeface="Adobe Arabic" panose="02040503050201020203" pitchFamily="18" charset="-78"/>
              <a:ea typeface="+mj-ea"/>
              <a:cs typeface="+mn-cs"/>
            </a:endParaRPr>
          </a:p>
        </p:txBody>
      </p:sp>
    </p:spTree>
  </p:cSld>
  <p:clrMapOvr>
    <a:masterClrMapping/>
  </p:clrMapOvr>
  <p:transition>
    <p:random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 animBg="1"/>
      <p:bldP spid="22" grpId="0"/>
      <p:bldP spid="23" grpId="0"/>
      <p:bldP spid="24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7" name="صورة 12" descr="1256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" name="مجموعة 7"/>
          <p:cNvGrpSpPr>
            <a:grpSpLocks/>
          </p:cNvGrpSpPr>
          <p:nvPr/>
        </p:nvGrpSpPr>
        <p:grpSpPr bwMode="auto">
          <a:xfrm>
            <a:off x="-37033" y="1005681"/>
            <a:ext cx="912813" cy="5572126"/>
            <a:chOff x="-55292" y="566455"/>
            <a:chExt cx="1036020" cy="6003513"/>
          </a:xfrm>
        </p:grpSpPr>
        <p:pic>
          <p:nvPicPr>
            <p:cNvPr id="16" name="Picture 15" descr="D:\Work2\arrow_right.png">
              <a:hlinkClick r:id="" action="ppaction://hlinkshowjump?jump=previousslide"/>
              <a:hlinkHover r:id="" action="ppaction://noaction" highlightClick="1">
                <a:snd r:embed="rId4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16" descr="D:\Work2\arrow_next.png">
              <a:hlinkClick r:id="" action="ppaction://hlinkshowjump?jump=nextslide"/>
              <a:hlinkHover r:id="" action="ppaction://noaction" highlightClick="1">
                <a:snd r:embed="rId6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17" descr="D:\Work2\exxit.png">
              <a:hlinkClick r:id="" action="ppaction://hlinkshowjump?jump=endshow"/>
              <a:hlinkHover r:id="" action="ppaction://noaction" highlightClick="1">
                <a:snd r:embed="rId8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" name="مخطط انسيابي: محطة طرفية 5">
            <a:hlinkClick r:id="rId10" action="ppaction://hlinkpres?slideindex=1&amp;slidetitle="/>
            <a:hlinkHover r:id="" action="ppaction://noaction" highlightClick="1">
              <a:snd r:embed="rId11" name="الترجمة من Google.wav"/>
            </a:hlinkHover>
          </p:cNvPr>
          <p:cNvSpPr/>
          <p:nvPr/>
        </p:nvSpPr>
        <p:spPr bwMode="auto">
          <a:xfrm rot="16200000">
            <a:off x="-558818" y="2928364"/>
            <a:ext cx="1803400" cy="4445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الرئيسية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49222" y="1104274"/>
            <a:ext cx="700306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ar-EG" sz="2400" b="1" dirty="0">
                <a:latin typeface="Adobe Arabic" panose="02040503050201020203" pitchFamily="18" charset="-78"/>
                <a:ea typeface="+mj-ea"/>
                <a:cs typeface="+mn-cs"/>
              </a:rPr>
              <a:t>الأمطار على مكة غزيرة.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ar-EG" sz="2400" b="1" dirty="0">
                <a:latin typeface="Adobe Arabic" panose="02040503050201020203" pitchFamily="18" charset="-78"/>
                <a:ea typeface="+mj-ea"/>
                <a:cs typeface="+mn-cs"/>
              </a:rPr>
              <a:t>اتبع نبينا محمد ﷺ الحنيفية، وهي ملة أبينا إبراهيم </a:t>
            </a:r>
            <a:r>
              <a:rPr lang="en-US" sz="2400" b="1" dirty="0" smtClean="0">
                <a:latin typeface="AGA Islamic Phrases" panose="00000400000000000000" pitchFamily="2" charset="0"/>
                <a:ea typeface="+mj-ea"/>
                <a:cs typeface="+mn-cs"/>
              </a:rPr>
              <a:t>a</a:t>
            </a:r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.</a:t>
            </a:r>
            <a:endParaRPr lang="ar-EG" sz="2400" b="1" dirty="0">
              <a:latin typeface="Adobe Arabic" panose="02040503050201020203" pitchFamily="18" charset="-78"/>
              <a:ea typeface="+mj-ea"/>
              <a:cs typeface="+mn-cs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ar-EG" sz="2400" b="1" dirty="0">
                <a:latin typeface="Adobe Arabic" panose="02040503050201020203" pitchFamily="18" charset="-78"/>
                <a:ea typeface="+mj-ea"/>
                <a:cs typeface="+mn-cs"/>
              </a:rPr>
              <a:t>جميع أبناء نبينا محمد ﷺ من السيدة خديجة بنت خويلد </a:t>
            </a:r>
            <a:r>
              <a:rPr lang="en-US" sz="2400" b="1" dirty="0" smtClean="0">
                <a:latin typeface="AGA Islamic Phrases" panose="00000400000000000000" pitchFamily="2" charset="0"/>
                <a:ea typeface="+mj-ea"/>
                <a:cs typeface="+mn-cs"/>
              </a:rPr>
              <a:t>g</a:t>
            </a:r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.</a:t>
            </a:r>
            <a:endParaRPr lang="ar-EG" sz="2400" b="1" dirty="0">
              <a:latin typeface="Adobe Arabic" panose="02040503050201020203" pitchFamily="18" charset="-78"/>
              <a:ea typeface="+mj-ea"/>
              <a:cs typeface="+mn-cs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ar-EG" sz="2400" b="1" dirty="0">
                <a:latin typeface="Adobe Arabic" panose="02040503050201020203" pitchFamily="18" charset="-78"/>
                <a:ea typeface="+mj-ea"/>
                <a:cs typeface="+mn-cs"/>
              </a:rPr>
              <a:t>بدأت بوادر نبوة نبينا محمد ﷺ بالرؤيا الصادقة.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ar-EG" sz="2400" b="1" dirty="0">
                <a:latin typeface="Adobe Arabic" panose="02040503050201020203" pitchFamily="18" charset="-78"/>
                <a:ea typeface="+mj-ea"/>
                <a:cs typeface="+mn-cs"/>
              </a:rPr>
              <a:t>الصبر كان سلاح نبينا محمد ﷺ في مواجهة أذى قريش له.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ar-EG" sz="2400" b="1" dirty="0">
                <a:latin typeface="Adobe Arabic" panose="02040503050201020203" pitchFamily="18" charset="-78"/>
                <a:ea typeface="+mj-ea"/>
                <a:cs typeface="+mn-cs"/>
              </a:rPr>
              <a:t>لم تقبل قريش حكم نبينا محمد ﷺ عند وضع الحجر الأسود.</a:t>
            </a:r>
          </a:p>
        </p:txBody>
      </p:sp>
      <p:sp>
        <p:nvSpPr>
          <p:cNvPr id="23" name="مستطيل 1"/>
          <p:cNvSpPr>
            <a:spLocks noChangeArrowheads="1"/>
          </p:cNvSpPr>
          <p:nvPr/>
        </p:nvSpPr>
        <p:spPr bwMode="auto">
          <a:xfrm>
            <a:off x="899592" y="1102874"/>
            <a:ext cx="4187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ar-EG" sz="2400" b="1" dirty="0" smtClean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  <a:sym typeface="Wingdings" panose="05000000000000000000" pitchFamily="2" charset="2"/>
              </a:rPr>
              <a:t></a:t>
            </a:r>
            <a:endParaRPr lang="ar-SA" sz="2400" b="1" dirty="0">
              <a:solidFill>
                <a:srgbClr val="FF0000"/>
              </a:solidFill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1053535" y="609"/>
            <a:ext cx="6612708" cy="830997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ar-EG" altLang="en-US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س5: أضع علامة (</a:t>
            </a:r>
            <a:r>
              <a:rPr lang="ar-EG" altLang="en-US" sz="2400" b="1" dirty="0" smtClean="0">
                <a:latin typeface="Adobe Arabic" panose="02040503050201020203" pitchFamily="18" charset="-78"/>
                <a:ea typeface="+mj-ea"/>
                <a:cs typeface="+mn-cs"/>
                <a:sym typeface="Wingdings" panose="05000000000000000000" pitchFamily="2" charset="2"/>
              </a:rPr>
              <a:t>) أمام العبارة الصحيحة، وعلامة </a:t>
            </a:r>
            <a:r>
              <a:rPr lang="ar-EG" altLang="en-US" sz="2400" b="1" dirty="0" smtClean="0">
                <a:ea typeface="+mj-ea"/>
                <a:cs typeface="+mn-cs"/>
                <a:sym typeface="Wingdings" panose="05000000000000000000" pitchFamily="2" charset="2"/>
              </a:rPr>
              <a:t>(</a:t>
            </a:r>
            <a:r>
              <a:rPr lang="ar-EG" altLang="en-US" sz="2400" b="1" dirty="0" smtClean="0">
                <a:latin typeface="Adobe Arabic" panose="02040503050201020203" pitchFamily="18" charset="-78"/>
                <a:ea typeface="+mj-ea"/>
                <a:cs typeface="+mn-cs"/>
                <a:sym typeface="Wingdings" panose="05000000000000000000" pitchFamily="2" charset="2"/>
              </a:rPr>
              <a:t>) أمام </a:t>
            </a:r>
          </a:p>
          <a:p>
            <a:pPr marL="0" marR="0" lvl="0" indent="0" algn="just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ar-EG" altLang="en-US" sz="2400" b="1" dirty="0" smtClean="0">
                <a:latin typeface="Adobe Arabic" panose="02040503050201020203" pitchFamily="18" charset="-78"/>
                <a:ea typeface="+mj-ea"/>
                <a:cs typeface="+mn-cs"/>
                <a:sym typeface="Wingdings" panose="05000000000000000000" pitchFamily="2" charset="2"/>
              </a:rPr>
              <a:t>العبارة غير الصحيحة.</a:t>
            </a:r>
            <a:endParaRPr lang="en-US" altLang="en-US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25" name="مستطيل 1"/>
          <p:cNvSpPr>
            <a:spLocks noChangeArrowheads="1"/>
          </p:cNvSpPr>
          <p:nvPr/>
        </p:nvSpPr>
        <p:spPr bwMode="auto">
          <a:xfrm>
            <a:off x="899592" y="1431143"/>
            <a:ext cx="4187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ar-EG" sz="2400" b="1" dirty="0" smtClean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  <a:sym typeface="Wingdings" panose="05000000000000000000" pitchFamily="2" charset="2"/>
              </a:rPr>
              <a:t></a:t>
            </a:r>
            <a:endParaRPr lang="ar-SA" sz="2400" b="1" dirty="0">
              <a:solidFill>
                <a:srgbClr val="FF0000"/>
              </a:solidFill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26" name="مستطيل 1"/>
          <p:cNvSpPr>
            <a:spLocks noChangeArrowheads="1"/>
          </p:cNvSpPr>
          <p:nvPr/>
        </p:nvSpPr>
        <p:spPr bwMode="auto">
          <a:xfrm>
            <a:off x="855940" y="1796771"/>
            <a:ext cx="4187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ar-EG" sz="2400" b="1" dirty="0" smtClean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  <a:sym typeface="Wingdings" panose="05000000000000000000" pitchFamily="2" charset="2"/>
              </a:rPr>
              <a:t></a:t>
            </a:r>
            <a:endParaRPr lang="ar-SA" sz="2400" b="1" dirty="0">
              <a:solidFill>
                <a:srgbClr val="FF0000"/>
              </a:solidFill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27" name="مستطيل 1"/>
          <p:cNvSpPr>
            <a:spLocks noChangeArrowheads="1"/>
          </p:cNvSpPr>
          <p:nvPr/>
        </p:nvSpPr>
        <p:spPr bwMode="auto">
          <a:xfrm>
            <a:off x="897955" y="2103239"/>
            <a:ext cx="4187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ar-EG" sz="2400" b="1" dirty="0" smtClean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  <a:sym typeface="Wingdings" panose="05000000000000000000" pitchFamily="2" charset="2"/>
              </a:rPr>
              <a:t></a:t>
            </a:r>
            <a:endParaRPr lang="ar-SA" sz="2400" b="1" dirty="0">
              <a:solidFill>
                <a:srgbClr val="FF0000"/>
              </a:solidFill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28" name="مستطيل 1"/>
          <p:cNvSpPr>
            <a:spLocks noChangeArrowheads="1"/>
          </p:cNvSpPr>
          <p:nvPr/>
        </p:nvSpPr>
        <p:spPr bwMode="auto">
          <a:xfrm>
            <a:off x="901061" y="2492896"/>
            <a:ext cx="4187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ar-EG" sz="2400" b="1" dirty="0" smtClean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  <a:sym typeface="Wingdings" panose="05000000000000000000" pitchFamily="2" charset="2"/>
              </a:rPr>
              <a:t></a:t>
            </a:r>
            <a:endParaRPr lang="ar-SA" sz="2400" b="1" dirty="0">
              <a:solidFill>
                <a:srgbClr val="FF0000"/>
              </a:solidFill>
              <a:latin typeface="Adobe Arabic" panose="02040503050201020203" pitchFamily="18" charset="-78"/>
              <a:ea typeface="+mj-ea"/>
              <a:cs typeface="+mn-cs"/>
            </a:endParaRPr>
          </a:p>
        </p:txBody>
      </p:sp>
      <p:sp>
        <p:nvSpPr>
          <p:cNvPr id="29" name="مستطيل 1"/>
          <p:cNvSpPr>
            <a:spLocks noChangeArrowheads="1"/>
          </p:cNvSpPr>
          <p:nvPr/>
        </p:nvSpPr>
        <p:spPr bwMode="auto">
          <a:xfrm>
            <a:off x="901061" y="2821165"/>
            <a:ext cx="4187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ar-EG" sz="2400" b="1" dirty="0" smtClean="0">
                <a:solidFill>
                  <a:srgbClr val="FF0000"/>
                </a:solidFill>
                <a:latin typeface="Adobe Arabic" panose="02040503050201020203" pitchFamily="18" charset="-78"/>
                <a:ea typeface="+mj-ea"/>
                <a:cs typeface="+mn-cs"/>
                <a:sym typeface="Wingdings" panose="05000000000000000000" pitchFamily="2" charset="2"/>
              </a:rPr>
              <a:t></a:t>
            </a:r>
            <a:endParaRPr lang="ar-SA" sz="2400" b="1" dirty="0">
              <a:solidFill>
                <a:srgbClr val="FF0000"/>
              </a:solidFill>
              <a:latin typeface="Adobe Arabic" panose="02040503050201020203" pitchFamily="18" charset="-78"/>
              <a:ea typeface="+mj-ea"/>
              <a:cs typeface="+mn-cs"/>
            </a:endParaRPr>
          </a:p>
        </p:txBody>
      </p:sp>
    </p:spTree>
  </p:cSld>
  <p:clrMapOvr>
    <a:masterClrMapping/>
  </p:clrMapOvr>
  <p:transition>
    <p:random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 animBg="1"/>
      <p:bldP spid="25" grpId="0"/>
      <p:bldP spid="26" grpId="0"/>
      <p:bldP spid="27" grpId="0"/>
      <p:bldP spid="28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59669893"/>
              </p:ext>
            </p:extLst>
          </p:nvPr>
        </p:nvGraphicFramePr>
        <p:xfrm>
          <a:off x="755576" y="1700808"/>
          <a:ext cx="7367754" cy="204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2459"/>
                <a:gridCol w="4525295"/>
              </a:tblGrid>
              <a:tr h="370840">
                <a:tc>
                  <a:txBody>
                    <a:bodyPr/>
                    <a:lstStyle/>
                    <a:p>
                      <a:pPr algn="r" rtl="1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ar-EG" sz="2200" b="1" kern="1200" dirty="0" smtClean="0">
                          <a:solidFill>
                            <a:schemeClr val="bg1"/>
                          </a:solidFill>
                          <a:latin typeface="Adobe Arabic" panose="02040503050201020203" pitchFamily="18" charset="-78"/>
                          <a:ea typeface="+mj-ea"/>
                          <a:cs typeface="+mn-cs"/>
                        </a:rPr>
                        <a:t>العمود (ب) </a:t>
                      </a:r>
                      <a:endParaRPr lang="en-US" sz="2200" b="1" kern="1200" dirty="0">
                        <a:solidFill>
                          <a:schemeClr val="bg1"/>
                        </a:solidFill>
                        <a:latin typeface="Adobe Arabic" panose="02040503050201020203" pitchFamily="18" charset="-78"/>
                        <a:ea typeface="+mj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ar-EG" sz="2200" b="1" kern="1200" dirty="0" smtClean="0">
                          <a:solidFill>
                            <a:schemeClr val="bg1"/>
                          </a:solidFill>
                          <a:latin typeface="Adobe Arabic" panose="02040503050201020203" pitchFamily="18" charset="-78"/>
                          <a:ea typeface="+mj-ea"/>
                          <a:cs typeface="+mn-cs"/>
                        </a:rPr>
                        <a:t>العمود (أ)</a:t>
                      </a:r>
                      <a:endParaRPr lang="en-US" sz="2200" b="1" kern="1200" dirty="0">
                        <a:solidFill>
                          <a:schemeClr val="bg1"/>
                        </a:solidFill>
                        <a:latin typeface="Adobe Arabic" panose="02040503050201020203" pitchFamily="18" charset="-78"/>
                        <a:ea typeface="+mj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342900" indent="-342900" algn="r" rtl="1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r-EG" sz="2000" b="1" kern="1200" dirty="0" smtClean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j-ea"/>
                          <a:cs typeface="+mn-cs"/>
                        </a:rPr>
                        <a:t>أبو جهل.</a:t>
                      </a:r>
                    </a:p>
                    <a:p>
                      <a:pPr marL="342900" indent="-342900" algn="r" rtl="1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r-EG" sz="2000" b="1" kern="1200" dirty="0" smtClean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j-ea"/>
                          <a:cs typeface="+mn-cs"/>
                        </a:rPr>
                        <a:t>أبو</a:t>
                      </a:r>
                      <a:r>
                        <a:rPr lang="ar-EG" sz="2000" b="1" kern="1200" baseline="0" dirty="0" smtClean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j-ea"/>
                          <a:cs typeface="+mn-cs"/>
                        </a:rPr>
                        <a:t> طالب.</a:t>
                      </a:r>
                    </a:p>
                    <a:p>
                      <a:pPr marL="342900" indent="-342900" algn="r" rtl="1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r-EG" sz="2000" b="1" kern="1200" baseline="0" dirty="0" smtClean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j-ea"/>
                          <a:cs typeface="+mn-cs"/>
                        </a:rPr>
                        <a:t>أبو لهب. </a:t>
                      </a:r>
                    </a:p>
                    <a:p>
                      <a:pPr marL="342900" indent="-342900" algn="r" rtl="1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r-EG" sz="2000" b="1" kern="1200" baseline="0" dirty="0" smtClean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j-ea"/>
                          <a:cs typeface="+mn-cs"/>
                        </a:rPr>
                        <a:t>بلال بن رباح </a:t>
                      </a:r>
                      <a:r>
                        <a:rPr lang="en-US" sz="2000" b="1" kern="1200" baseline="0" dirty="0" smtClean="0">
                          <a:solidFill>
                            <a:schemeClr val="tx1"/>
                          </a:solidFill>
                          <a:latin typeface="AGA Islamic Phrases" panose="00000400000000000000" pitchFamily="2" charset="0"/>
                          <a:ea typeface="+mj-ea"/>
                          <a:cs typeface="+mn-cs"/>
                        </a:rPr>
                        <a:t>d</a:t>
                      </a:r>
                      <a:r>
                        <a:rPr lang="ar-EG" sz="2000" b="1" kern="1200" baseline="0" dirty="0" smtClean="0">
                          <a:solidFill>
                            <a:schemeClr val="tx1"/>
                          </a:solidFill>
                          <a:latin typeface="AGA Islamic Phrases" panose="00000400000000000000" pitchFamily="2" charset="0"/>
                          <a:ea typeface="+mj-ea"/>
                          <a:cs typeface="+mn-cs"/>
                        </a:rPr>
                        <a:t>.</a:t>
                      </a:r>
                    </a:p>
                    <a:p>
                      <a:pPr marL="342900" indent="-342900" algn="r" rtl="1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r-EG" sz="2000" b="1" kern="1200" baseline="0" dirty="0" smtClean="0">
                          <a:solidFill>
                            <a:schemeClr val="tx1"/>
                          </a:solidFill>
                          <a:latin typeface="AGA Islamic Phrases" panose="00000400000000000000" pitchFamily="2" charset="0"/>
                          <a:ea typeface="+mj-ea"/>
                          <a:cs typeface="+mn-cs"/>
                        </a:rPr>
                        <a:t>علي بن أبي طالب </a:t>
                      </a:r>
                      <a:r>
                        <a:rPr lang="en-US" sz="2000" b="1" kern="1200" baseline="0" dirty="0" smtClean="0">
                          <a:solidFill>
                            <a:schemeClr val="tx1"/>
                          </a:solidFill>
                          <a:latin typeface="AGA Islamic Phrases" panose="00000400000000000000" pitchFamily="2" charset="0"/>
                          <a:ea typeface="+mj-ea"/>
                          <a:cs typeface="+mn-cs"/>
                        </a:rPr>
                        <a:t>d</a:t>
                      </a:r>
                      <a:r>
                        <a:rPr lang="ar-EG" sz="2000" b="1" kern="1200" baseline="0" dirty="0" smtClean="0">
                          <a:solidFill>
                            <a:schemeClr val="tx1"/>
                          </a:solidFill>
                          <a:latin typeface="AGA Islamic Phrases" panose="00000400000000000000" pitchFamily="2" charset="0"/>
                          <a:ea typeface="+mj-ea"/>
                          <a:cs typeface="+mn-cs"/>
                        </a:rPr>
                        <a:t>.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j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r" rtl="1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r-EG" sz="2000" b="1" kern="1200" dirty="0" smtClean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j-ea"/>
                          <a:cs typeface="+mn-cs"/>
                        </a:rPr>
                        <a:t>أنزل الله في شأنه سورة المسد.</a:t>
                      </a:r>
                    </a:p>
                    <a:p>
                      <a:pPr marL="285750" indent="-285750" algn="r" rtl="1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r-EG" sz="2000" b="1" kern="1200" dirty="0" smtClean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j-ea"/>
                          <a:cs typeface="+mn-cs"/>
                        </a:rPr>
                        <a:t>لقي أشد التعذيب من المشركين وصبر.</a:t>
                      </a:r>
                    </a:p>
                    <a:p>
                      <a:pPr marL="285750" indent="-285750" algn="r" rtl="1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r-EG" sz="2000" b="1" kern="1200" dirty="0" smtClean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j-ea"/>
                          <a:cs typeface="+mn-cs"/>
                        </a:rPr>
                        <a:t>حاول قتل نبينا محمد ﷺ. </a:t>
                      </a:r>
                    </a:p>
                    <a:p>
                      <a:pPr marL="285750" indent="-285750" algn="r" rtl="1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r-EG" sz="2000" b="1" kern="1200" dirty="0" smtClean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j-ea"/>
                          <a:cs typeface="+mn-cs"/>
                        </a:rPr>
                        <a:t>ظل يدافع عن نبينا محمد ﷺ ويحميه حتى وفاته.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j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3" name="رابط كسهم مستقيم 2"/>
          <p:cNvCxnSpPr/>
          <p:nvPr/>
        </p:nvCxnSpPr>
        <p:spPr>
          <a:xfrm flipV="1">
            <a:off x="3395845" y="2386833"/>
            <a:ext cx="1766713" cy="57606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رابط كسهم مستقيم 7"/>
          <p:cNvCxnSpPr/>
          <p:nvPr/>
        </p:nvCxnSpPr>
        <p:spPr>
          <a:xfrm flipH="1">
            <a:off x="3548071" y="2696776"/>
            <a:ext cx="1188244" cy="45418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رابط كسهم مستقيم 12"/>
          <p:cNvCxnSpPr/>
          <p:nvPr/>
        </p:nvCxnSpPr>
        <p:spPr>
          <a:xfrm flipH="1" flipV="1">
            <a:off x="3395845" y="2316324"/>
            <a:ext cx="2304430" cy="6465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رابط كسهم مستقيم 16"/>
          <p:cNvCxnSpPr/>
          <p:nvPr/>
        </p:nvCxnSpPr>
        <p:spPr>
          <a:xfrm>
            <a:off x="3548071" y="2674864"/>
            <a:ext cx="343068" cy="56208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9" name="صورة 12" descr="1256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" name="مجموعة 7"/>
          <p:cNvGrpSpPr>
            <a:grpSpLocks/>
          </p:cNvGrpSpPr>
          <p:nvPr/>
        </p:nvGrpSpPr>
        <p:grpSpPr bwMode="auto">
          <a:xfrm>
            <a:off x="-37033" y="1005681"/>
            <a:ext cx="912813" cy="5572126"/>
            <a:chOff x="-55292" y="566455"/>
            <a:chExt cx="1036020" cy="6003513"/>
          </a:xfrm>
        </p:grpSpPr>
        <p:pic>
          <p:nvPicPr>
            <p:cNvPr id="15" name="Picture 14" descr="D:\Work2\arrow_right.png">
              <a:hlinkClick r:id="" action="ppaction://hlinkshowjump?jump=previousslide"/>
              <a:hlinkHover r:id="" action="ppaction://noaction" highlightClick="1">
                <a:snd r:embed="rId4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15" descr="D:\Work2\arrow_next.png">
              <a:hlinkClick r:id="" action="ppaction://hlinkshowjump?jump=nextslide"/>
              <a:hlinkHover r:id="" action="ppaction://noaction" highlightClick="1">
                <a:snd r:embed="rId6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17" descr="D:\Work2\exxit.png">
              <a:hlinkClick r:id="" action="ppaction://hlinkshowjump?jump=endshow"/>
              <a:hlinkHover r:id="" action="ppaction://noaction" highlightClick="1">
                <a:snd r:embed="rId8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" name="مخطط انسيابي: محطة طرفية 5">
            <a:hlinkClick r:id="rId10" action="ppaction://hlinkpres?slideindex=1&amp;slidetitle="/>
            <a:hlinkHover r:id="" action="ppaction://noaction" highlightClick="1">
              <a:snd r:embed="rId11" name="الترجمة من Google.wav"/>
            </a:hlinkHover>
          </p:cNvPr>
          <p:cNvSpPr/>
          <p:nvPr/>
        </p:nvSpPr>
        <p:spPr bwMode="auto">
          <a:xfrm rot="16200000">
            <a:off x="-558818" y="2928364"/>
            <a:ext cx="1803400" cy="4445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الرئيسية</a:t>
            </a: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1180983" y="185275"/>
            <a:ext cx="6357831" cy="461665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ar-EG" altLang="en-US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س6: أصل كل فقرة في العمود (أ) بما يناسبها في العمود (ب).</a:t>
            </a:r>
            <a:endParaRPr lang="en-US" altLang="en-US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</p:spTree>
  </p:cSld>
  <p:clrMapOvr>
    <a:masterClrMapping/>
  </p:clrMapOvr>
  <p:transition>
    <p:random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lum/>
            <a:extLst/>
          </a:blip>
          <a:srcRect/>
          <a:stretch>
            <a:fillRect/>
          </a:stretch>
        </p:blipFill>
        <p:spPr bwMode="auto">
          <a:xfrm>
            <a:off x="1192728" y="1792254"/>
            <a:ext cx="5251036" cy="48084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20" name="صورة 12" descr="1256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مجموعة 7"/>
          <p:cNvGrpSpPr>
            <a:grpSpLocks/>
          </p:cNvGrpSpPr>
          <p:nvPr/>
        </p:nvGrpSpPr>
        <p:grpSpPr bwMode="auto">
          <a:xfrm>
            <a:off x="-37033" y="1005681"/>
            <a:ext cx="912813" cy="5572126"/>
            <a:chOff x="-55292" y="566455"/>
            <a:chExt cx="1036020" cy="6003513"/>
          </a:xfrm>
        </p:grpSpPr>
        <p:pic>
          <p:nvPicPr>
            <p:cNvPr id="11" name="Picture 10" descr="D:\Work2\arrow_right.png">
              <a:hlinkClick r:id="" action="ppaction://hlinkshowjump?jump=previousslide"/>
              <a:hlinkHover r:id="" action="ppaction://noaction" highlightClick="1">
                <a:snd r:embed="rId5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11" descr="D:\Work2\arrow_next.png">
              <a:hlinkClick r:id="" action="ppaction://hlinkshowjump?jump=nextslide"/>
              <a:hlinkHover r:id="" action="ppaction://noaction" highlightClick="1">
                <a:snd r:embed="rId7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12" descr="D:\Work2\exxit.png">
              <a:hlinkClick r:id="" action="ppaction://hlinkshowjump?jump=endshow"/>
              <a:hlinkHover r:id="" action="ppaction://noaction" highlightClick="1">
                <a:snd r:embed="rId9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" name="مخطط انسيابي: محطة طرفية 5">
            <a:hlinkClick r:id="rId11" action="ppaction://hlinkpres?slideindex=1&amp;slidetitle="/>
            <a:hlinkHover r:id="" action="ppaction://noaction" highlightClick="1">
              <a:snd r:embed="rId12" name="الترجمة من Google.wav"/>
            </a:hlinkHover>
          </p:cNvPr>
          <p:cNvSpPr/>
          <p:nvPr/>
        </p:nvSpPr>
        <p:spPr bwMode="auto">
          <a:xfrm rot="16200000">
            <a:off x="-558818" y="2928364"/>
            <a:ext cx="1803400" cy="4445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الرئيسية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99592" y="692696"/>
            <a:ext cx="70030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ar-EG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أسماء القوى السياسية في شبه جزيرة العرب قبل الإسلام.</a:t>
            </a: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3617698" y="109835"/>
            <a:ext cx="4112023" cy="461665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ar-EG" altLang="en-US" sz="2400" b="1" dirty="0" smtClean="0">
                <a:latin typeface="Adobe Arabic" panose="02040503050201020203" pitchFamily="18" charset="-78"/>
                <a:ea typeface="+mj-ea"/>
                <a:cs typeface="+mn-cs"/>
              </a:rPr>
              <a:t>س7: أوقع على الخارطة التالية ما يلي:</a:t>
            </a:r>
            <a:endParaRPr lang="en-US" altLang="en-US" sz="2400" b="1" dirty="0">
              <a:latin typeface="Adobe Arabic" panose="02040503050201020203" pitchFamily="18" charset="-78"/>
              <a:ea typeface="+mj-ea"/>
              <a:cs typeface="+mn-cs"/>
            </a:endParaRPr>
          </a:p>
        </p:txBody>
      </p:sp>
    </p:spTree>
  </p:cSld>
  <p:clrMapOvr>
    <a:masterClrMapping/>
  </p:clrMapOvr>
  <p:transition>
    <p:random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68&quot;/&gt;&lt;/object&gt;&lt;object type=&quot;3&quot; unique_id=&quot;10005&quot;&gt;&lt;property id=&quot;20148&quot; value=&quot;5&quot;/&gt;&lt;property id=&quot;20300&quot; value=&quot;Slide 2&quot;/&gt;&lt;property id=&quot;20307&quot; value=&quot;269&quot;/&gt;&lt;/object&gt;&lt;object type=&quot;3&quot; unique_id=&quot;10006&quot;&gt;&lt;property id=&quot;20148&quot; value=&quot;5&quot;/&gt;&lt;property id=&quot;20300&quot; value=&quot;Slide 3&quot;/&gt;&lt;property id=&quot;20307&quot; value=&quot;270&quot;/&gt;&lt;/object&gt;&lt;object type=&quot;3&quot; unique_id=&quot;10007&quot;&gt;&lt;property id=&quot;20148&quot; value=&quot;5&quot;/&gt;&lt;property id=&quot;20300&quot; value=&quot;Slide 4&quot;/&gt;&lt;property id=&quot;20307&quot; value=&quot;271&quot;/&gt;&lt;/object&gt;&lt;object type=&quot;3&quot; unique_id=&quot;10008&quot;&gt;&lt;property id=&quot;20148&quot; value=&quot;5&quot;/&gt;&lt;property id=&quot;20300&quot; value=&quot;Slide 5&quot;/&gt;&lt;property id=&quot;20307&quot; value=&quot;272&quot;/&gt;&lt;/object&gt;&lt;object type=&quot;3&quot; unique_id=&quot;10009&quot;&gt;&lt;property id=&quot;20148&quot; value=&quot;5&quot;/&gt;&lt;property id=&quot;20300&quot; value=&quot;Slide 6&quot;/&gt;&lt;property id=&quot;20307&quot; value=&quot;273&quot;/&gt;&lt;/object&gt;&lt;object type=&quot;3&quot; unique_id=&quot;10010&quot;&gt;&lt;property id=&quot;20148&quot; value=&quot;5&quot;/&gt;&lt;property id=&quot;20300&quot; value=&quot;Slide 7&quot;/&gt;&lt;property id=&quot;20307&quot; value=&quot;274&quot;/&gt;&lt;/object&gt;&lt;object type=&quot;3&quot; unique_id=&quot;10011&quot;&gt;&lt;property id=&quot;20148&quot; value=&quot;5&quot;/&gt;&lt;property id=&quot;20300&quot; value=&quot;Slide 8&quot;/&gt;&lt;property id=&quot;20307&quot; value=&quot;275&quot;/&gt;&lt;/object&gt;&lt;object type=&quot;3&quot; unique_id=&quot;10012&quot;&gt;&lt;property id=&quot;20148&quot; value=&quot;5&quot;/&gt;&lt;property id=&quot;20300&quot; value=&quot;Slide 9&quot;/&gt;&lt;property id=&quot;20307&quot; value=&quot;276&quot;/&gt;&lt;/object&gt;&lt;object type=&quot;3&quot; unique_id=&quot;10013&quot;&gt;&lt;property id=&quot;20148&quot; value=&quot;5&quot;/&gt;&lt;property id=&quot;20300&quot; value=&quot;Slide 10&quot;/&gt;&lt;property id=&quot;20307&quot; value=&quot;277&quot;/&gt;&lt;/object&gt;&lt;object type=&quot;3&quot; unique_id=&quot;10014&quot;&gt;&lt;property id=&quot;20148&quot; value=&quot;5&quot;/&gt;&lt;property id=&quot;20300&quot; value=&quot;Slide 11&quot;/&gt;&lt;property id=&quot;20307&quot; value=&quot;278&quot;/&gt;&lt;/object&gt;&lt;object type=&quot;3&quot; unique_id=&quot;10015&quot;&gt;&lt;property id=&quot;20148&quot; value=&quot;5&quot;/&gt;&lt;property id=&quot;20300&quot; value=&quot;Slide 12&quot;/&gt;&lt;property id=&quot;20307&quot; value=&quot;279&quot;/&gt;&lt;/object&gt;&lt;object type=&quot;3&quot; unique_id=&quot;10016&quot;&gt;&lt;property id=&quot;20148&quot; value=&quot;5&quot;/&gt;&lt;property id=&quot;20300&quot; value=&quot;Slide 13&quot;/&gt;&lt;property id=&quot;20307&quot; value=&quot;280&quot;/&gt;&lt;/object&gt;&lt;object type=&quot;3&quot; unique_id=&quot;10017&quot;&gt;&lt;property id=&quot;20148&quot; value=&quot;5&quot;/&gt;&lt;property id=&quot;20300&quot; value=&quot;Slide 14&quot;/&gt;&lt;property id=&quot;20307&quot; value=&quot;281&quot;/&gt;&lt;/object&gt;&lt;object type=&quot;3&quot; unique_id=&quot;10018&quot;&gt;&lt;property id=&quot;20148&quot; value=&quot;5&quot;/&gt;&lt;property id=&quot;20300&quot; value=&quot;Slide 15&quot;/&gt;&lt;property id=&quot;20307&quot; value=&quot;282&quot;/&gt;&lt;/object&gt;&lt;object type=&quot;3&quot; unique_id=&quot;10019&quot;&gt;&lt;property id=&quot;20148&quot; value=&quot;5&quot;/&gt;&lt;property id=&quot;20300&quot; value=&quot;Slide 16&quot;/&gt;&lt;property id=&quot;20307&quot; value=&quot;283&quot;/&gt;&lt;/object&gt;&lt;object type=&quot;3&quot; unique_id=&quot;10020&quot;&gt;&lt;property id=&quot;20148&quot; value=&quot;5&quot;/&gt;&lt;property id=&quot;20300&quot; value=&quot;Slide 17&quot;/&gt;&lt;property id=&quot;20307&quot; value=&quot;284&quot;/&gt;&lt;/object&gt;&lt;object type=&quot;3&quot; unique_id=&quot;10021&quot;&gt;&lt;property id=&quot;20148&quot; value=&quot;5&quot;/&gt;&lt;property id=&quot;20300&quot; value=&quot;Slide 18&quot;/&gt;&lt;property id=&quot;20307&quot; value=&quot;285&quot;/&gt;&lt;/object&gt;&lt;object type=&quot;3&quot; unique_id=&quot;10022&quot;&gt;&lt;property id=&quot;20148&quot; value=&quot;5&quot;/&gt;&lt;property id=&quot;20300&quot; value=&quot;Slide 19 - &amp;quot;تم بحمد الله &amp;quot;&quot;/&gt;&lt;property id=&quot;20307&quot; value=&quot;286&quot;/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2188</TotalTime>
  <Words>970</Words>
  <Application>Microsoft Office PowerPoint</Application>
  <PresentationFormat>عرض على الشاشة (3:4)‏</PresentationFormat>
  <Paragraphs>167</Paragraphs>
  <Slides>19</Slides>
  <Notes>2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19</vt:i4>
      </vt:variant>
    </vt:vector>
  </HeadingPairs>
  <TitlesOfParts>
    <vt:vector size="20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تم بحمد الله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5</dc:creator>
  <cp:lastModifiedBy>Hasib</cp:lastModifiedBy>
  <cp:revision>145</cp:revision>
  <dcterms:created xsi:type="dcterms:W3CDTF">2011-04-24T14:41:33Z</dcterms:created>
  <dcterms:modified xsi:type="dcterms:W3CDTF">2015-11-26T15:23:51Z</dcterms:modified>
</cp:coreProperties>
</file>