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308" r:id="rId3"/>
    <p:sldId id="307" r:id="rId4"/>
    <p:sldId id="309" r:id="rId5"/>
    <p:sldId id="310" r:id="rId6"/>
    <p:sldId id="311" r:id="rId7"/>
    <p:sldId id="312" r:id="rId8"/>
    <p:sldId id="265" r:id="rId9"/>
    <p:sldId id="257" r:id="rId10"/>
    <p:sldId id="261" r:id="rId11"/>
    <p:sldId id="260" r:id="rId12"/>
    <p:sldId id="258" r:id="rId13"/>
    <p:sldId id="264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  <p:sldId id="294" r:id="rId43"/>
    <p:sldId id="295" r:id="rId44"/>
    <p:sldId id="296" r:id="rId45"/>
    <p:sldId id="297" r:id="rId46"/>
    <p:sldId id="298" r:id="rId47"/>
    <p:sldId id="299" r:id="rId48"/>
    <p:sldId id="300" r:id="rId49"/>
    <p:sldId id="301" r:id="rId50"/>
    <p:sldId id="302" r:id="rId51"/>
    <p:sldId id="306" r:id="rId52"/>
    <p:sldId id="303" r:id="rId53"/>
    <p:sldId id="304" r:id="rId54"/>
    <p:sldId id="305" r:id="rId55"/>
    <p:sldId id="313" r:id="rId5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نمط متوسط 2 - تميي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نمط متوسط 2 - تميي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نمط متوسط 2 - تميي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نمط متوسط 2 - تميي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نمط متوسط 2 - تميي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1" d="100"/>
          <a:sy n="71" d="100"/>
        </p:scale>
        <p:origin x="811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BECD3-3165-4047-B290-10EB783CE2C6}" type="datetimeFigureOut">
              <a:rPr lang="ar-SA" smtClean="0"/>
              <a:t>18/03/41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FDDA4-79F7-4BD6-AF79-368662FACA8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46398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BECD3-3165-4047-B290-10EB783CE2C6}" type="datetimeFigureOut">
              <a:rPr lang="ar-SA" smtClean="0"/>
              <a:t>18/03/41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FDDA4-79F7-4BD6-AF79-368662FACA8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36691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BECD3-3165-4047-B290-10EB783CE2C6}" type="datetimeFigureOut">
              <a:rPr lang="ar-SA" smtClean="0"/>
              <a:t>18/03/41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FDDA4-79F7-4BD6-AF79-368662FACA8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78057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BECD3-3165-4047-B290-10EB783CE2C6}" type="datetimeFigureOut">
              <a:rPr lang="ar-SA" smtClean="0"/>
              <a:t>18/03/41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FDDA4-79F7-4BD6-AF79-368662FACA8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34914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BECD3-3165-4047-B290-10EB783CE2C6}" type="datetimeFigureOut">
              <a:rPr lang="ar-SA" smtClean="0"/>
              <a:t>18/03/41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FDDA4-79F7-4BD6-AF79-368662FACA8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89213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BECD3-3165-4047-B290-10EB783CE2C6}" type="datetimeFigureOut">
              <a:rPr lang="ar-SA" smtClean="0"/>
              <a:t>18/03/41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FDDA4-79F7-4BD6-AF79-368662FACA8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52052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BECD3-3165-4047-B290-10EB783CE2C6}" type="datetimeFigureOut">
              <a:rPr lang="ar-SA" smtClean="0"/>
              <a:t>18/03/41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FDDA4-79F7-4BD6-AF79-368662FACA8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09630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BECD3-3165-4047-B290-10EB783CE2C6}" type="datetimeFigureOut">
              <a:rPr lang="ar-SA" smtClean="0"/>
              <a:t>18/03/41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FDDA4-79F7-4BD6-AF79-368662FACA8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60836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BECD3-3165-4047-B290-10EB783CE2C6}" type="datetimeFigureOut">
              <a:rPr lang="ar-SA" smtClean="0"/>
              <a:t>18/03/41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FDDA4-79F7-4BD6-AF79-368662FACA8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96541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BECD3-3165-4047-B290-10EB783CE2C6}" type="datetimeFigureOut">
              <a:rPr lang="ar-SA" smtClean="0"/>
              <a:t>18/03/41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FDDA4-79F7-4BD6-AF79-368662FACA8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1613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BECD3-3165-4047-B290-10EB783CE2C6}" type="datetimeFigureOut">
              <a:rPr lang="ar-SA" smtClean="0"/>
              <a:t>18/03/41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FDDA4-79F7-4BD6-AF79-368662FACA8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9691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BECD3-3165-4047-B290-10EB783CE2C6}" type="datetimeFigureOut">
              <a:rPr lang="ar-SA" smtClean="0"/>
              <a:t>18/03/41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BFDDA4-79F7-4BD6-AF79-368662FACA8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81157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>
                <a:cs typeface="PT Bold Heading" pitchFamily="2" charset="-78"/>
              </a:rPr>
              <a:t>تقرير (مؤشرات نواتج التعلم)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459124" y="3861048"/>
            <a:ext cx="6400800" cy="1752600"/>
          </a:xfrm>
        </p:spPr>
        <p:txBody>
          <a:bodyPr/>
          <a:lstStyle/>
          <a:p>
            <a:r>
              <a:rPr lang="ar-SA" b="1" dirty="0"/>
              <a:t>المدرسة /.......................................</a:t>
            </a:r>
          </a:p>
          <a:p>
            <a:r>
              <a:rPr lang="ar-SA" b="1" dirty="0"/>
              <a:t>قائدة المدرسة /................................</a:t>
            </a:r>
          </a:p>
          <a:p>
            <a:r>
              <a:rPr lang="ar-SA" b="1" dirty="0"/>
              <a:t>اليوم /.....................التاريخ /.............</a:t>
            </a:r>
          </a:p>
        </p:txBody>
      </p:sp>
      <p:pic>
        <p:nvPicPr>
          <p:cNvPr id="4" name="صورة 3" descr="..\bl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032" y="476671"/>
            <a:ext cx="1656184" cy="1152128"/>
          </a:xfrm>
          <a:prstGeom prst="rect">
            <a:avLst/>
          </a:prstGeom>
          <a:noFill/>
          <a:ln w="0" cmpd="sng">
            <a:noFill/>
            <a:miter lim="800000"/>
            <a:headEnd/>
            <a:tailEnd/>
          </a:ln>
          <a:effectLst/>
        </p:spPr>
      </p:pic>
      <p:sp>
        <p:nvSpPr>
          <p:cNvPr id="7" name="مربع نص 6"/>
          <p:cNvSpPr txBox="1"/>
          <p:nvPr/>
        </p:nvSpPr>
        <p:spPr>
          <a:xfrm>
            <a:off x="5372040" y="230972"/>
            <a:ext cx="4104456" cy="132497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lnSpc>
                <a:spcPct val="115000"/>
              </a:lnSpc>
            </a:pPr>
            <a:r>
              <a:rPr lang="ar-SA" b="1" dirty="0">
                <a:effectLst/>
              </a:rPr>
              <a:t>المملكة العربية السعودية</a:t>
            </a:r>
          </a:p>
          <a:p>
            <a:pPr algn="ctr">
              <a:lnSpc>
                <a:spcPct val="115000"/>
              </a:lnSpc>
            </a:pPr>
            <a:r>
              <a:rPr lang="ar-SA" b="1" dirty="0">
                <a:effectLst/>
              </a:rPr>
              <a:t>وزارة التعليم</a:t>
            </a:r>
            <a:endParaRPr lang="en-US" sz="2400" b="1" dirty="0">
              <a:effectLst/>
            </a:endParaRPr>
          </a:p>
          <a:p>
            <a:pPr algn="ctr">
              <a:lnSpc>
                <a:spcPct val="115000"/>
              </a:lnSpc>
            </a:pPr>
            <a:r>
              <a:rPr lang="ar-SA" b="1" dirty="0">
                <a:effectLst/>
              </a:rPr>
              <a:t>إدارة التعليم بالقريات</a:t>
            </a:r>
            <a:endParaRPr lang="en-US" sz="2400" b="1" dirty="0">
              <a:effectLst/>
            </a:endParaRPr>
          </a:p>
          <a:p>
            <a:pPr algn="ctr"/>
            <a:endParaRPr lang="ar-SA" b="1" dirty="0"/>
          </a:p>
        </p:txBody>
      </p:sp>
    </p:spTree>
    <p:extLst>
      <p:ext uri="{BB962C8B-B14F-4D97-AF65-F5344CB8AC3E}">
        <p14:creationId xmlns:p14="http://schemas.microsoft.com/office/powerpoint/2010/main" val="34932529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تحليل واقع  المؤشر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العوامل المؤثرة </a:t>
            </a:r>
          </a:p>
        </p:txBody>
      </p:sp>
      <p:graphicFrame>
        <p:nvGraphicFramePr>
          <p:cNvPr id="4" name="عنصر نائب للمحتوى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8797381"/>
              </p:ext>
            </p:extLst>
          </p:nvPr>
        </p:nvGraphicFramePr>
        <p:xfrm>
          <a:off x="477336" y="1700808"/>
          <a:ext cx="8209464" cy="2865120"/>
        </p:xfrm>
        <a:graphic>
          <a:graphicData uri="http://schemas.openxmlformats.org/drawingml/2006/table">
            <a:tbl>
              <a:tblPr rtl="1" firstRow="1" bandRow="1">
                <a:tableStyleId>{F5AB1C69-6EDB-4FF4-983F-18BD219EF322}</a:tableStyleId>
              </a:tblPr>
              <a:tblGrid>
                <a:gridCol w="10565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99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37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77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7214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0232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/>
                        <a:t>الأداء</a:t>
                      </a:r>
                      <a:r>
                        <a:rPr lang="ar-SA" baseline="0" dirty="0"/>
                        <a:t> المستهدف</a:t>
                      </a:r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/>
                        <a:t>الأداء الفعلي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الفجوة في الأداء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نوع الأداء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العوامل</a:t>
                      </a:r>
                      <a:r>
                        <a:rPr lang="ar-SA" baseline="0" dirty="0"/>
                        <a:t> المؤثرة</a:t>
                      </a:r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859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أبرز الجهود التي بذلت لتحسين النتائج </a:t>
            </a:r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5137118"/>
              </p:ext>
            </p:extLst>
          </p:nvPr>
        </p:nvGraphicFramePr>
        <p:xfrm>
          <a:off x="323531" y="1484784"/>
          <a:ext cx="8424936" cy="4348480"/>
        </p:xfrm>
        <a:graphic>
          <a:graphicData uri="http://schemas.openxmlformats.org/drawingml/2006/table">
            <a:tbl>
              <a:tblPr rtl="1" firstRow="1" bandRow="1">
                <a:tableStyleId>{F5AB1C69-6EDB-4FF4-983F-18BD219EF322}</a:tableStyleId>
              </a:tblPr>
              <a:tblGrid>
                <a:gridCol w="4734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52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32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32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32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324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324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الإجراءات التصحيحية  المنفذة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أسلوب التنفيذ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زمن التنفيذ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/>
                        <a:t>مسؤول التنفيذ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/>
                        <a:t>الجهات المساندة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مؤشرات التنفيذ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22603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أثر الجهود في تحسين النتائج 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  <a:p>
            <a:endParaRPr lang="ar-SA" dirty="0"/>
          </a:p>
          <a:p>
            <a:endParaRPr lang="ar-SA" dirty="0"/>
          </a:p>
        </p:txBody>
      </p:sp>
      <p:graphicFrame>
        <p:nvGraphicFramePr>
          <p:cNvPr id="6" name="عنصر نائب للمحتوى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4217530"/>
              </p:ext>
            </p:extLst>
          </p:nvPr>
        </p:nvGraphicFramePr>
        <p:xfrm>
          <a:off x="539553" y="1412776"/>
          <a:ext cx="8147246" cy="1881870"/>
        </p:xfrm>
        <a:graphic>
          <a:graphicData uri="http://schemas.openxmlformats.org/drawingml/2006/table">
            <a:tbl>
              <a:tblPr rtl="1" firstRow="1" bandRow="1">
                <a:tableStyleId>{F5AB1C69-6EDB-4FF4-983F-18BD219EF322}</a:tableStyleId>
              </a:tblPr>
              <a:tblGrid>
                <a:gridCol w="20020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63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63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63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63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/>
                        <a:t>قبل تطبيق الإجراءات التصحيحية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بعد تطبيق الإجراءات التصحيحية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مقدار التغير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نوع التغير </a:t>
                      </a:r>
                    </a:p>
                    <a:p>
                      <a:pPr algn="ctr" rtl="1"/>
                      <a:r>
                        <a:rPr lang="ar-SA" dirty="0"/>
                        <a:t>(+  /  =  /  -)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3735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قيمة</a:t>
                      </a:r>
                      <a:r>
                        <a:rPr lang="ar-SA" baseline="0" dirty="0"/>
                        <a:t> المؤشر الفعلي</a:t>
                      </a:r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3735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نوع الأداء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" name="مربع نص 12"/>
          <p:cNvSpPr txBox="1"/>
          <p:nvPr/>
        </p:nvSpPr>
        <p:spPr>
          <a:xfrm>
            <a:off x="5292080" y="3573016"/>
            <a:ext cx="302433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u="sng" dirty="0"/>
              <a:t>الرسم البياني : </a:t>
            </a:r>
          </a:p>
        </p:txBody>
      </p:sp>
    </p:spTree>
    <p:extLst>
      <p:ext uri="{BB962C8B-B14F-4D97-AF65-F5344CB8AC3E}">
        <p14:creationId xmlns:p14="http://schemas.microsoft.com/office/powerpoint/2010/main" val="14908247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شواهد التنفيذ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5095833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/>
              <a:t>ثانياً-مؤشر فاعلية معالجة المهارات الأساسية للطالبات 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964638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لمحتوى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graphicFrame>
        <p:nvGraphicFramePr>
          <p:cNvPr id="6" name="عنصر نائب للمحتوى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02091476"/>
              </p:ext>
            </p:extLst>
          </p:nvPr>
        </p:nvGraphicFramePr>
        <p:xfrm>
          <a:off x="477336" y="1700808"/>
          <a:ext cx="8209464" cy="2865120"/>
        </p:xfrm>
        <a:graphic>
          <a:graphicData uri="http://schemas.openxmlformats.org/drawingml/2006/table">
            <a:tbl>
              <a:tblPr rtl="1" firstRow="1" bandRow="1">
                <a:tableStyleId>{7DF18680-E054-41AD-8BC1-D1AEF772440D}</a:tableStyleId>
              </a:tblPr>
              <a:tblGrid>
                <a:gridCol w="10565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99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37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31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360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0232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/>
                        <a:t>الأداء</a:t>
                      </a:r>
                      <a:r>
                        <a:rPr lang="ar-SA" baseline="0" dirty="0"/>
                        <a:t> المستهدف</a:t>
                      </a:r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/>
                        <a:t>الأداء الفعلي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الفجوة في الأداء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نوع الأداء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العوامل</a:t>
                      </a:r>
                      <a:r>
                        <a:rPr lang="ar-SA" baseline="0" dirty="0"/>
                        <a:t> المؤثرة</a:t>
                      </a:r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تحليل واقع  المؤشر </a:t>
            </a:r>
          </a:p>
        </p:txBody>
      </p:sp>
    </p:spTree>
    <p:extLst>
      <p:ext uri="{BB962C8B-B14F-4D97-AF65-F5344CB8AC3E}">
        <p14:creationId xmlns:p14="http://schemas.microsoft.com/office/powerpoint/2010/main" val="30539768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أبرز الجهود التي بذلت لتحسين النتائج </a:t>
            </a:r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6642460"/>
              </p:ext>
            </p:extLst>
          </p:nvPr>
        </p:nvGraphicFramePr>
        <p:xfrm>
          <a:off x="323531" y="1484784"/>
          <a:ext cx="8424936" cy="4343400"/>
        </p:xfrm>
        <a:graphic>
          <a:graphicData uri="http://schemas.openxmlformats.org/drawingml/2006/table">
            <a:tbl>
              <a:tblPr rtl="1" firstRow="1" bandRow="1">
                <a:tableStyleId>{7DF18680-E054-41AD-8BC1-D1AEF772440D}</a:tableStyleId>
              </a:tblPr>
              <a:tblGrid>
                <a:gridCol w="4734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52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32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32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32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324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324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الإجراءات التصحيحية  المنفذة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أسلوب التنفيذ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زمن التنفيذ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/>
                        <a:t>مسؤول التنفيذ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/>
                        <a:t>الجهات المساندة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مؤشرات التنفيذ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9608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35828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أثر الجهود في تحسين النتائج 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  <a:p>
            <a:endParaRPr lang="ar-SA" dirty="0"/>
          </a:p>
          <a:p>
            <a:endParaRPr lang="ar-SA" dirty="0"/>
          </a:p>
        </p:txBody>
      </p:sp>
      <p:graphicFrame>
        <p:nvGraphicFramePr>
          <p:cNvPr id="6" name="عنصر نائب للمحتوى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2782242"/>
              </p:ext>
            </p:extLst>
          </p:nvPr>
        </p:nvGraphicFramePr>
        <p:xfrm>
          <a:off x="539553" y="1412776"/>
          <a:ext cx="8147246" cy="1881870"/>
        </p:xfrm>
        <a:graphic>
          <a:graphicData uri="http://schemas.openxmlformats.org/drawingml/2006/table">
            <a:tbl>
              <a:tblPr rtl="1" firstRow="1" bandRow="1">
                <a:tableStyleId>{7DF18680-E054-41AD-8BC1-D1AEF772440D}</a:tableStyleId>
              </a:tblPr>
              <a:tblGrid>
                <a:gridCol w="20020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63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63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63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63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/>
                        <a:t>قبل تطبيق الإجراءات التصحيحية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بعد تطبيق الإجراءات التصحيحية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مقدار التغير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نوع التغير </a:t>
                      </a:r>
                    </a:p>
                    <a:p>
                      <a:pPr algn="ctr" rtl="1"/>
                      <a:r>
                        <a:rPr lang="ar-SA" dirty="0"/>
                        <a:t>(+  /  =  /  -)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3735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قيمة</a:t>
                      </a:r>
                      <a:r>
                        <a:rPr lang="ar-SA" baseline="0" dirty="0"/>
                        <a:t> المؤشر الفعلي</a:t>
                      </a:r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3735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نوع الأداء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" name="مربع نص 12"/>
          <p:cNvSpPr txBox="1"/>
          <p:nvPr/>
        </p:nvSpPr>
        <p:spPr>
          <a:xfrm>
            <a:off x="5292080" y="3573016"/>
            <a:ext cx="302433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u="sng" dirty="0"/>
              <a:t>الرسم البياني : </a:t>
            </a:r>
          </a:p>
        </p:txBody>
      </p:sp>
    </p:spTree>
    <p:extLst>
      <p:ext uri="{BB962C8B-B14F-4D97-AF65-F5344CB8AC3E}">
        <p14:creationId xmlns:p14="http://schemas.microsoft.com/office/powerpoint/2010/main" val="24389334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شواهد التنفيذ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2397159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/>
              <a:t>ثالثاً- مؤشر تقويم نواتج التعلم للمراحل الدراسية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65066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ar-SA" sz="6000" dirty="0">
                <a:cs typeface="PT Bold Heading" pitchFamily="2" charset="-78"/>
              </a:rPr>
              <a:t>بيانات إحصائية 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8013947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لمحتوى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graphicFrame>
        <p:nvGraphicFramePr>
          <p:cNvPr id="6" name="عنصر نائب للمحتوى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9899942"/>
              </p:ext>
            </p:extLst>
          </p:nvPr>
        </p:nvGraphicFramePr>
        <p:xfrm>
          <a:off x="477336" y="1700808"/>
          <a:ext cx="8209464" cy="2865120"/>
        </p:xfrm>
        <a:graphic>
          <a:graphicData uri="http://schemas.openxmlformats.org/drawingml/2006/table">
            <a:tbl>
              <a:tblPr rtl="1" firstRow="1" bandRow="1">
                <a:tableStyleId>{21E4AEA4-8DFA-4A89-87EB-49C32662AFE0}</a:tableStyleId>
              </a:tblPr>
              <a:tblGrid>
                <a:gridCol w="10565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99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37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31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360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0232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/>
                        <a:t>الأداء</a:t>
                      </a:r>
                      <a:r>
                        <a:rPr lang="ar-SA" baseline="0" dirty="0"/>
                        <a:t> المستهدف</a:t>
                      </a:r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/>
                        <a:t>الأداء الفعلي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الفجوة في الأداء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نوع الأداء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العوامل</a:t>
                      </a:r>
                      <a:r>
                        <a:rPr lang="ar-SA" baseline="0" dirty="0"/>
                        <a:t> المؤثرة</a:t>
                      </a:r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تحليل واقع  المؤشر </a:t>
            </a:r>
          </a:p>
        </p:txBody>
      </p:sp>
    </p:spTree>
    <p:extLst>
      <p:ext uri="{BB962C8B-B14F-4D97-AF65-F5344CB8AC3E}">
        <p14:creationId xmlns:p14="http://schemas.microsoft.com/office/powerpoint/2010/main" val="33477648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أبرز الجهود التي بذلت لتحسين النتائج </a:t>
            </a:r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3129096"/>
              </p:ext>
            </p:extLst>
          </p:nvPr>
        </p:nvGraphicFramePr>
        <p:xfrm>
          <a:off x="323531" y="1484784"/>
          <a:ext cx="8424936" cy="4348480"/>
        </p:xfrm>
        <a:graphic>
          <a:graphicData uri="http://schemas.openxmlformats.org/drawingml/2006/table">
            <a:tbl>
              <a:tblPr rtl="1" firstRow="1" bandRow="1">
                <a:tableStyleId>{21E4AEA4-8DFA-4A89-87EB-49C32662AFE0}</a:tableStyleId>
              </a:tblPr>
              <a:tblGrid>
                <a:gridCol w="4734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52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32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32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32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324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324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الإجراءات التصحيحية  المنفذة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أسلوب التنفيذ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زمن التنفيذ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/>
                        <a:t>مسؤول التنفيذ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/>
                        <a:t>الجهات المساندة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مؤشرات التنفيذ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46213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أثر الجهود في تحسين النتائج 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  <a:p>
            <a:endParaRPr lang="ar-SA" dirty="0"/>
          </a:p>
          <a:p>
            <a:endParaRPr lang="ar-SA" dirty="0"/>
          </a:p>
        </p:txBody>
      </p:sp>
      <p:graphicFrame>
        <p:nvGraphicFramePr>
          <p:cNvPr id="6" name="عنصر نائب للمحتوى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0073298"/>
              </p:ext>
            </p:extLst>
          </p:nvPr>
        </p:nvGraphicFramePr>
        <p:xfrm>
          <a:off x="539553" y="1412776"/>
          <a:ext cx="8147246" cy="1881870"/>
        </p:xfrm>
        <a:graphic>
          <a:graphicData uri="http://schemas.openxmlformats.org/drawingml/2006/table">
            <a:tbl>
              <a:tblPr rtl="1" firstRow="1" bandRow="1">
                <a:tableStyleId>{21E4AEA4-8DFA-4A89-87EB-49C32662AFE0}</a:tableStyleId>
              </a:tblPr>
              <a:tblGrid>
                <a:gridCol w="20020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63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63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63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63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/>
                        <a:t>قبل تطبيق الإجراءات التصحيحية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بعد تطبيق الإجراءات التصحيحية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مقدار التغير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نوع التغير </a:t>
                      </a:r>
                    </a:p>
                    <a:p>
                      <a:pPr algn="ctr" rtl="1"/>
                      <a:r>
                        <a:rPr lang="ar-SA" dirty="0"/>
                        <a:t>(+  /  =  /  -)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3735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قيمة</a:t>
                      </a:r>
                      <a:r>
                        <a:rPr lang="ar-SA" baseline="0" dirty="0"/>
                        <a:t> المؤشر الفعلي</a:t>
                      </a:r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3735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نوع الأداء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" name="مربع نص 12"/>
          <p:cNvSpPr txBox="1"/>
          <p:nvPr/>
        </p:nvSpPr>
        <p:spPr>
          <a:xfrm>
            <a:off x="5292080" y="3573016"/>
            <a:ext cx="302433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u="sng" dirty="0"/>
              <a:t>الرسم البياني : </a:t>
            </a:r>
          </a:p>
        </p:txBody>
      </p:sp>
    </p:spTree>
    <p:extLst>
      <p:ext uri="{BB962C8B-B14F-4D97-AF65-F5344CB8AC3E}">
        <p14:creationId xmlns:p14="http://schemas.microsoft.com/office/powerpoint/2010/main" val="36554836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شواهد التنفيذ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2052805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/>
              <a:t>رابعاً- مؤشر ترتيب المدرسة في اختبار القدرات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650665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لمحتوى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graphicFrame>
        <p:nvGraphicFramePr>
          <p:cNvPr id="6" name="عنصر نائب للمحتوى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8078673"/>
              </p:ext>
            </p:extLst>
          </p:nvPr>
        </p:nvGraphicFramePr>
        <p:xfrm>
          <a:off x="477336" y="1700808"/>
          <a:ext cx="8209464" cy="2865120"/>
        </p:xfrm>
        <a:graphic>
          <a:graphicData uri="http://schemas.openxmlformats.org/drawingml/2006/table">
            <a:tbl>
              <a:tblPr rtl="1" firstRow="1" bandRow="1">
                <a:tableStyleId>{93296810-A885-4BE3-A3E7-6D5BEEA58F35}</a:tableStyleId>
              </a:tblPr>
              <a:tblGrid>
                <a:gridCol w="10565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99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37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31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360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0232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/>
                        <a:t>الأداء</a:t>
                      </a:r>
                      <a:r>
                        <a:rPr lang="ar-SA" baseline="0" dirty="0"/>
                        <a:t> المستهدف</a:t>
                      </a:r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/>
                        <a:t>الأداء الفعلي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الفجوة في الأداء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نوع الأداء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العوامل</a:t>
                      </a:r>
                      <a:r>
                        <a:rPr lang="ar-SA" baseline="0" dirty="0"/>
                        <a:t> المؤثرة</a:t>
                      </a:r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تحليل واقع  المؤشر </a:t>
            </a:r>
          </a:p>
        </p:txBody>
      </p:sp>
    </p:spTree>
    <p:extLst>
      <p:ext uri="{BB962C8B-B14F-4D97-AF65-F5344CB8AC3E}">
        <p14:creationId xmlns:p14="http://schemas.microsoft.com/office/powerpoint/2010/main" val="33477648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أبرز الجهود التي بذلت لتحسين النتائج </a:t>
            </a:r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9422497"/>
              </p:ext>
            </p:extLst>
          </p:nvPr>
        </p:nvGraphicFramePr>
        <p:xfrm>
          <a:off x="323531" y="1484784"/>
          <a:ext cx="8424936" cy="4348480"/>
        </p:xfrm>
        <a:graphic>
          <a:graphicData uri="http://schemas.openxmlformats.org/drawingml/2006/table">
            <a:tbl>
              <a:tblPr rtl="1" firstRow="1" bandRow="1">
                <a:tableStyleId>{93296810-A885-4BE3-A3E7-6D5BEEA58F35}</a:tableStyleId>
              </a:tblPr>
              <a:tblGrid>
                <a:gridCol w="4734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52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32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32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32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324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324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الإجراءات التصحيحية  المنفذة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أسلوب التنفيذ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زمن التنفيذ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/>
                        <a:t>مسؤول التنفيذ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/>
                        <a:t>الجهات المساندة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مؤشرات التنفيذ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46213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أثر الجهود في تحسين النتائج 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  <a:p>
            <a:endParaRPr lang="ar-SA" dirty="0"/>
          </a:p>
          <a:p>
            <a:endParaRPr lang="ar-SA" dirty="0"/>
          </a:p>
        </p:txBody>
      </p:sp>
      <p:graphicFrame>
        <p:nvGraphicFramePr>
          <p:cNvPr id="6" name="عنصر نائب للمحتوى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3307418"/>
              </p:ext>
            </p:extLst>
          </p:nvPr>
        </p:nvGraphicFramePr>
        <p:xfrm>
          <a:off x="539553" y="1412776"/>
          <a:ext cx="8147246" cy="1881870"/>
        </p:xfrm>
        <a:graphic>
          <a:graphicData uri="http://schemas.openxmlformats.org/drawingml/2006/table">
            <a:tbl>
              <a:tblPr rtl="1" firstRow="1" bandRow="1">
                <a:tableStyleId>{93296810-A885-4BE3-A3E7-6D5BEEA58F35}</a:tableStyleId>
              </a:tblPr>
              <a:tblGrid>
                <a:gridCol w="20020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63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63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63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63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/>
                        <a:t>قبل تطبيق الإجراءات التصحيحية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بعد تطبيق الإجراءات التصحيحية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مقدار التغير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نوع التغير </a:t>
                      </a:r>
                    </a:p>
                    <a:p>
                      <a:pPr algn="ctr" rtl="1"/>
                      <a:r>
                        <a:rPr lang="ar-SA" dirty="0"/>
                        <a:t>(+  /  =  /  -)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3735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قيمة</a:t>
                      </a:r>
                      <a:r>
                        <a:rPr lang="ar-SA" baseline="0" dirty="0"/>
                        <a:t> المؤشر الفعلي</a:t>
                      </a:r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3735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نوع الأداء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" name="مربع نص 12"/>
          <p:cNvSpPr txBox="1"/>
          <p:nvPr/>
        </p:nvSpPr>
        <p:spPr>
          <a:xfrm>
            <a:off x="5292080" y="3573016"/>
            <a:ext cx="302433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u="sng" dirty="0"/>
              <a:t>الرسم البياني : </a:t>
            </a:r>
          </a:p>
        </p:txBody>
      </p:sp>
    </p:spTree>
    <p:extLst>
      <p:ext uri="{BB962C8B-B14F-4D97-AF65-F5344CB8AC3E}">
        <p14:creationId xmlns:p14="http://schemas.microsoft.com/office/powerpoint/2010/main" val="365548365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شواهد التنفيذ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20528054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/>
              <a:t>خامساً- مؤشر تقدير التأثير الجماعي للمدرسة في سلوك الطالبات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65066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جدول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4860267"/>
              </p:ext>
            </p:extLst>
          </p:nvPr>
        </p:nvGraphicFramePr>
        <p:xfrm>
          <a:off x="366464" y="476672"/>
          <a:ext cx="8454008" cy="1334001"/>
        </p:xfrm>
        <a:graphic>
          <a:graphicData uri="http://schemas.openxmlformats.org/drawingml/2006/table">
            <a:tbl>
              <a:tblPr rtl="1" firstRow="1" firstCol="1" bandRow="1">
                <a:tableStyleId>{073A0DAA-6AF3-43AB-8588-CEC1D06C72B9}</a:tableStyleId>
              </a:tblPr>
              <a:tblGrid>
                <a:gridCol w="1500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71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90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28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83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032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11228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04056">
                <a:tc gridSpan="7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 kern="1200" dirty="0">
                          <a:effectLst/>
                        </a:rPr>
                        <a:t>أولاَ-بيانات أساسية 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289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اسم المدرسة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نوع المبنى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صفة المبنى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ملكية التعليم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حالة المبنى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المرحلة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نوع التعليم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705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sym typeface="Wingdings 2"/>
                        </a:rPr>
                        <a:t></a:t>
                      </a:r>
                      <a:r>
                        <a:rPr lang="ar-SA" sz="900" dirty="0">
                          <a:effectLst/>
                        </a:rPr>
                        <a:t>حكومي</a:t>
                      </a:r>
                      <a:endParaRPr lang="en-US" sz="1100" dirty="0"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sym typeface="Wingdings 2"/>
                        </a:rPr>
                        <a:t></a:t>
                      </a:r>
                      <a:r>
                        <a:rPr lang="ar-SA" sz="900" dirty="0">
                          <a:effectLst/>
                        </a:rPr>
                        <a:t>مستأجر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sym typeface="Wingdings 2"/>
                        </a:rPr>
                        <a:t></a:t>
                      </a:r>
                      <a:r>
                        <a:rPr lang="ar-SA" sz="1000" dirty="0">
                          <a:effectLst/>
                        </a:rPr>
                        <a:t>مستقل</a:t>
                      </a:r>
                      <a:endParaRPr lang="en-US" sz="1100" dirty="0"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sym typeface="Wingdings 2"/>
                        </a:rPr>
                        <a:t></a:t>
                      </a:r>
                      <a:r>
                        <a:rPr lang="ar-SA" sz="1000" dirty="0">
                          <a:effectLst/>
                        </a:rPr>
                        <a:t>مشترك مع...............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sym typeface="Wingdings 2"/>
                        </a:rPr>
                        <a:t></a:t>
                      </a:r>
                      <a:r>
                        <a:rPr lang="en-US" sz="1000" dirty="0">
                          <a:effectLst/>
                        </a:rPr>
                        <a:t> </a:t>
                      </a:r>
                      <a:r>
                        <a:rPr lang="ar-SA" sz="1000" dirty="0">
                          <a:effectLst/>
                        </a:rPr>
                        <a:t>حكومي</a:t>
                      </a:r>
                      <a:endParaRPr lang="en-US" sz="1100" dirty="0"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 dirty="0">
                          <a:effectLst/>
                        </a:rPr>
                        <a:t> </a:t>
                      </a:r>
                      <a:r>
                        <a:rPr lang="en-US" sz="1000" dirty="0">
                          <a:effectLst/>
                          <a:sym typeface="Wingdings 2"/>
                        </a:rPr>
                        <a:t></a:t>
                      </a:r>
                      <a:r>
                        <a:rPr lang="ar-SA" sz="1000" dirty="0">
                          <a:effectLst/>
                        </a:rPr>
                        <a:t>أهلي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sym typeface="Wingdings 2"/>
                        </a:rPr>
                        <a:t></a:t>
                      </a:r>
                      <a:r>
                        <a:rPr lang="ar-SA" sz="900" dirty="0">
                          <a:effectLst/>
                        </a:rPr>
                        <a:t> صالح  </a:t>
                      </a:r>
                      <a:endParaRPr lang="en-US" sz="1100" dirty="0"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sym typeface="Wingdings 2"/>
                        </a:rPr>
                        <a:t></a:t>
                      </a:r>
                      <a:r>
                        <a:rPr lang="ar-SA" sz="900" dirty="0">
                          <a:effectLst/>
                        </a:rPr>
                        <a:t>غير صالح</a:t>
                      </a:r>
                      <a:endParaRPr lang="en-US" sz="1100" dirty="0"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sym typeface="Wingdings 2"/>
                        </a:rPr>
                        <a:t></a:t>
                      </a:r>
                      <a:r>
                        <a:rPr lang="ar-SA" sz="900" dirty="0">
                          <a:effectLst/>
                        </a:rPr>
                        <a:t> بحاجة لترميم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sym typeface="Wingdings 2"/>
                        </a:rPr>
                        <a:t>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ar-SA" sz="900" dirty="0">
                          <a:effectLst/>
                        </a:rPr>
                        <a:t>ابتدائي</a:t>
                      </a:r>
                      <a:endParaRPr lang="en-US" sz="1100" dirty="0"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dirty="0">
                          <a:effectLst/>
                        </a:rPr>
                        <a:t> </a:t>
                      </a:r>
                      <a:r>
                        <a:rPr lang="en-US" sz="900" dirty="0">
                          <a:effectLst/>
                          <a:sym typeface="Wingdings 2"/>
                        </a:rPr>
                        <a:t></a:t>
                      </a:r>
                      <a:r>
                        <a:rPr lang="ar-SA" sz="900" dirty="0">
                          <a:effectLst/>
                        </a:rPr>
                        <a:t>متوسط</a:t>
                      </a:r>
                      <a:endParaRPr lang="en-US" sz="1100" dirty="0"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sym typeface="Wingdings 2"/>
                        </a:rPr>
                        <a:t>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ar-SA" sz="900" dirty="0">
                          <a:effectLst/>
                        </a:rPr>
                        <a:t> ثانوي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71450" indent="-17145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 2" pitchFamily="18" charset="2"/>
                        <a:buChar char="£"/>
                      </a:pPr>
                      <a:r>
                        <a:rPr lang="ar-SA" sz="900" dirty="0">
                          <a:effectLst/>
                        </a:rPr>
                        <a:t>عام                    </a:t>
                      </a:r>
                      <a:r>
                        <a:rPr lang="en-US" sz="900" dirty="0">
                          <a:effectLst/>
                          <a:sym typeface="Wingdings 2"/>
                        </a:rPr>
                        <a:t>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ar-SA" sz="900" dirty="0">
                          <a:effectLst/>
                        </a:rPr>
                        <a:t>تحفيظ قرآن</a:t>
                      </a:r>
                      <a:endParaRPr lang="en-US" sz="900" baseline="0" dirty="0">
                        <a:effectLst/>
                        <a:sym typeface="Wingdings 2"/>
                      </a:endParaRPr>
                    </a:p>
                    <a:p>
                      <a:pPr marL="171450" indent="-17145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 2" pitchFamily="18" charset="2"/>
                        <a:buChar char="£"/>
                      </a:pPr>
                      <a:r>
                        <a:rPr lang="ar-SA" sz="900" baseline="0" dirty="0">
                          <a:effectLst/>
                          <a:sym typeface="Wingdings 2"/>
                        </a:rPr>
                        <a:t>مقررات</a:t>
                      </a:r>
                      <a:r>
                        <a:rPr lang="ar-SA" sz="900" dirty="0">
                          <a:effectLst/>
                        </a:rPr>
                        <a:t>  </a:t>
                      </a:r>
                      <a:r>
                        <a:rPr lang="en-US" sz="900" dirty="0">
                          <a:effectLst/>
                          <a:sym typeface="Wingdings 2"/>
                        </a:rPr>
                        <a:t></a:t>
                      </a:r>
                      <a:r>
                        <a:rPr lang="en-US" sz="900" dirty="0">
                          <a:effectLst/>
                        </a:rPr>
                        <a:t>                </a:t>
                      </a:r>
                      <a:r>
                        <a:rPr lang="ar-SA" sz="900" dirty="0">
                          <a:effectLst/>
                        </a:rPr>
                        <a:t>  تعليم كبيرات</a:t>
                      </a:r>
                      <a:endParaRPr lang="en-US" sz="1100" dirty="0"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sym typeface="Wingdings 2"/>
                        </a:rPr>
                        <a:t></a:t>
                      </a:r>
                      <a:r>
                        <a:rPr lang="ar-SA" sz="900" dirty="0">
                          <a:effectLst/>
                        </a:rPr>
                        <a:t>  مقررات </a:t>
                      </a:r>
                      <a:r>
                        <a:rPr lang="en-US" sz="900" dirty="0">
                          <a:effectLst/>
                        </a:rPr>
                        <a:t>   </a:t>
                      </a:r>
                      <a:r>
                        <a:rPr lang="en-US" sz="900" dirty="0">
                          <a:effectLst/>
                          <a:sym typeface="Wingdings 2"/>
                        </a:rPr>
                        <a:t>                 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ar-SA" sz="900" dirty="0">
                          <a:effectLst/>
                        </a:rPr>
                        <a:t>تربية خاصة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9" name="جدول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6171119"/>
              </p:ext>
            </p:extLst>
          </p:nvPr>
        </p:nvGraphicFramePr>
        <p:xfrm>
          <a:off x="395536" y="2132856"/>
          <a:ext cx="8424932" cy="1800201"/>
        </p:xfrm>
        <a:graphic>
          <a:graphicData uri="http://schemas.openxmlformats.org/drawingml/2006/table">
            <a:tbl>
              <a:tblPr rtl="1" firstRow="1" firstCol="1" bandRow="1">
                <a:tableStyleId>{073A0DAA-6AF3-43AB-8588-CEC1D06C72B9}</a:tableStyleId>
              </a:tblPr>
              <a:tblGrid>
                <a:gridCol w="18122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0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08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08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408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4084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4084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4084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4084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4084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4084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4084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4084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4084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4084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4084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410822">
                <a:tc gridSpan="16">
                  <a:txBody>
                    <a:bodyPr/>
                    <a:lstStyle/>
                    <a:p>
                      <a:pPr algn="ctr"/>
                      <a:r>
                        <a:rPr lang="ar-SA" sz="1800" kern="1200" dirty="0">
                          <a:effectLst/>
                        </a:rPr>
                        <a:t>ثانيا -بيانات الفصول والطالبات  : </a:t>
                      </a:r>
                      <a:endParaRPr lang="ar-SA" dirty="0"/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47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>
                          <a:effectLst/>
                        </a:rPr>
                        <a:t>المرحلة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gridSpan="6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 dirty="0">
                          <a:effectLst/>
                        </a:rPr>
                        <a:t>الابتدائية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>
                          <a:effectLst/>
                        </a:rPr>
                        <a:t>المتوسطة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>
                          <a:effectLst/>
                        </a:rPr>
                        <a:t>الثانوية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>
                          <a:effectLst/>
                        </a:rPr>
                        <a:t>المجموع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vert="vert27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244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الصف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dirty="0">
                          <a:effectLst/>
                        </a:rPr>
                        <a:t>أول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dirty="0">
                          <a:effectLst/>
                        </a:rPr>
                        <a:t>ثاني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</a:rPr>
                        <a:t>ثالث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</a:rPr>
                        <a:t>رابع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</a:rPr>
                        <a:t>خامس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</a:rPr>
                        <a:t>سادس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</a:rPr>
                        <a:t>أول 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</a:rPr>
                        <a:t>ثاني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</a:rPr>
                        <a:t>ثالث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</a:rPr>
                        <a:t>أول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</a:rPr>
                        <a:t>ثاني أدبي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</a:rPr>
                        <a:t>ثاني علمي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</a:rPr>
                        <a:t>ثالث أدبي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</a:rPr>
                        <a:t>ثالث علمي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949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عد الفصول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496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عدد الطالبات  المقيدات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0" name="جدول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3786516"/>
              </p:ext>
            </p:extLst>
          </p:nvPr>
        </p:nvGraphicFramePr>
        <p:xfrm>
          <a:off x="395541" y="4149080"/>
          <a:ext cx="8362550" cy="1584176"/>
        </p:xfrm>
        <a:graphic>
          <a:graphicData uri="http://schemas.openxmlformats.org/drawingml/2006/table">
            <a:tbl>
              <a:tblPr rtl="1" firstRow="1" firstCol="1" bandRow="1">
                <a:tableStyleId>{073A0DAA-6AF3-43AB-8588-CEC1D06C72B9}</a:tableStyleId>
              </a:tblPr>
              <a:tblGrid>
                <a:gridCol w="12895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29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29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29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29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299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29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299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4299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4299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4299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4299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533258">
                <a:tc gridSpan="12"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 kern="1200" dirty="0">
                          <a:effectLst/>
                        </a:rPr>
                        <a:t>ثالثاً-تشكيل الهيئة الإدارية  (المفرغات):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724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</a:rPr>
                        <a:t>الوظيفة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dirty="0">
                          <a:effectLst/>
                        </a:rPr>
                        <a:t>مديرة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dirty="0">
                          <a:effectLst/>
                        </a:rPr>
                        <a:t>وكيلة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dirty="0">
                          <a:effectLst/>
                        </a:rPr>
                        <a:t>مرشدة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</a:rPr>
                        <a:t>محضرة مختبر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</a:rPr>
                        <a:t>أمينة </a:t>
                      </a:r>
                      <a:endParaRPr lang="en-US" sz="1100">
                        <a:effectLst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</a:rPr>
                        <a:t>مصادر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</a:rPr>
                        <a:t>رائدة</a:t>
                      </a:r>
                      <a:endParaRPr lang="en-US" sz="1100">
                        <a:effectLst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</a:rPr>
                        <a:t>نشاط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</a:rPr>
                        <a:t>مساعد إداري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</a:rPr>
                        <a:t>مسجل معلومات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</a:rPr>
                        <a:t>عاملة خدمات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</a:rPr>
                        <a:t>حارس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</a:rPr>
                        <a:t>حارس ليلي 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553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الاحتياج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813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الموجود الفعلي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322172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لمحتوى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graphicFrame>
        <p:nvGraphicFramePr>
          <p:cNvPr id="6" name="عنصر نائب للمحتوى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9741388"/>
              </p:ext>
            </p:extLst>
          </p:nvPr>
        </p:nvGraphicFramePr>
        <p:xfrm>
          <a:off x="477336" y="1700808"/>
          <a:ext cx="8209464" cy="2865120"/>
        </p:xfrm>
        <a:graphic>
          <a:graphicData uri="http://schemas.openxmlformats.org/drawingml/2006/table">
            <a:tbl>
              <a:tblPr rtl="1" firstRow="1" bandRow="1">
                <a:tableStyleId>{00A15C55-8517-42AA-B614-E9B94910E393}</a:tableStyleId>
              </a:tblPr>
              <a:tblGrid>
                <a:gridCol w="10565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99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37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31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360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0232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/>
                        <a:t>الأداء</a:t>
                      </a:r>
                      <a:r>
                        <a:rPr lang="ar-SA" baseline="0" dirty="0"/>
                        <a:t> المستهدف</a:t>
                      </a:r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/>
                        <a:t>الأداء الفعلي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الفجوة في الأداء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نوع الأداء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العوامل</a:t>
                      </a:r>
                      <a:r>
                        <a:rPr lang="ar-SA" baseline="0" dirty="0"/>
                        <a:t> المؤثرة</a:t>
                      </a:r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تحليل واقع  المؤشر </a:t>
            </a:r>
          </a:p>
        </p:txBody>
      </p:sp>
    </p:spTree>
    <p:extLst>
      <p:ext uri="{BB962C8B-B14F-4D97-AF65-F5344CB8AC3E}">
        <p14:creationId xmlns:p14="http://schemas.microsoft.com/office/powerpoint/2010/main" val="334776487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أبرز الجهود التي بذلت لتحسين النتائج </a:t>
            </a:r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0312365"/>
              </p:ext>
            </p:extLst>
          </p:nvPr>
        </p:nvGraphicFramePr>
        <p:xfrm>
          <a:off x="323531" y="1484784"/>
          <a:ext cx="8424936" cy="4348480"/>
        </p:xfrm>
        <a:graphic>
          <a:graphicData uri="http://schemas.openxmlformats.org/drawingml/2006/table">
            <a:tbl>
              <a:tblPr rtl="1" firstRow="1" bandRow="1">
                <a:tableStyleId>{00A15C55-8517-42AA-B614-E9B94910E393}</a:tableStyleId>
              </a:tblPr>
              <a:tblGrid>
                <a:gridCol w="4734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52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32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32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32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324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324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الإجراءات التصحيحية  المنفذة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أسلوب التنفيذ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زمن التنفيذ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/>
                        <a:t>مسؤول التنفيذ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/>
                        <a:t>الجهات المساندة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مؤشرات التنفيذ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46213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أثر الجهود في تحسين النتائج 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  <a:p>
            <a:endParaRPr lang="ar-SA" dirty="0"/>
          </a:p>
          <a:p>
            <a:endParaRPr lang="ar-SA" dirty="0"/>
          </a:p>
        </p:txBody>
      </p:sp>
      <p:graphicFrame>
        <p:nvGraphicFramePr>
          <p:cNvPr id="6" name="عنصر نائب للمحتوى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18761093"/>
              </p:ext>
            </p:extLst>
          </p:nvPr>
        </p:nvGraphicFramePr>
        <p:xfrm>
          <a:off x="539553" y="1412776"/>
          <a:ext cx="8147246" cy="1881870"/>
        </p:xfrm>
        <a:graphic>
          <a:graphicData uri="http://schemas.openxmlformats.org/drawingml/2006/table">
            <a:tbl>
              <a:tblPr rtl="1" firstRow="1" bandRow="1">
                <a:tableStyleId>{00A15C55-8517-42AA-B614-E9B94910E393}</a:tableStyleId>
              </a:tblPr>
              <a:tblGrid>
                <a:gridCol w="20020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63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63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63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63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/>
                        <a:t>قبل تطبيق الإجراءات التصحيحية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بعد تطبيق الإجراءات التصحيحية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مقدار التغير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نوع التغير </a:t>
                      </a:r>
                    </a:p>
                    <a:p>
                      <a:pPr algn="ctr" rtl="1"/>
                      <a:r>
                        <a:rPr lang="ar-SA" dirty="0"/>
                        <a:t>(+  /  =  /  -)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3735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قيمة</a:t>
                      </a:r>
                      <a:r>
                        <a:rPr lang="ar-SA" baseline="0" dirty="0"/>
                        <a:t> المؤشر الفعلي</a:t>
                      </a:r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3735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نوع الأداء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" name="مربع نص 12"/>
          <p:cNvSpPr txBox="1"/>
          <p:nvPr/>
        </p:nvSpPr>
        <p:spPr>
          <a:xfrm>
            <a:off x="5292080" y="3573016"/>
            <a:ext cx="302433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u="sng" dirty="0"/>
              <a:t>الرسم البياني : </a:t>
            </a:r>
          </a:p>
        </p:txBody>
      </p:sp>
    </p:spTree>
    <p:extLst>
      <p:ext uri="{BB962C8B-B14F-4D97-AF65-F5344CB8AC3E}">
        <p14:creationId xmlns:p14="http://schemas.microsoft.com/office/powerpoint/2010/main" val="365548365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شواهد التنفيذ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20528054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/>
              <a:t>سادساً- مؤشر ترتيب المدرسة في انتظام الطالبات استناداً إلى سلسلة الغياب 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6506659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لمحتوى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graphicFrame>
        <p:nvGraphicFramePr>
          <p:cNvPr id="6" name="عنصر نائب للمحتوى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0023895"/>
              </p:ext>
            </p:extLst>
          </p:nvPr>
        </p:nvGraphicFramePr>
        <p:xfrm>
          <a:off x="477336" y="1700808"/>
          <a:ext cx="8209464" cy="28651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0565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99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37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31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360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0232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/>
                        <a:t>الأداء</a:t>
                      </a:r>
                      <a:r>
                        <a:rPr lang="ar-SA" baseline="0" dirty="0"/>
                        <a:t> المستهدف</a:t>
                      </a:r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/>
                        <a:t>الأداء الفعلي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الفجوة في الأداء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نوع الأداء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العوامل</a:t>
                      </a:r>
                      <a:r>
                        <a:rPr lang="ar-SA" baseline="0" dirty="0"/>
                        <a:t> المؤثرة</a:t>
                      </a:r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تحليل واقع  المؤشر </a:t>
            </a:r>
          </a:p>
        </p:txBody>
      </p:sp>
    </p:spTree>
    <p:extLst>
      <p:ext uri="{BB962C8B-B14F-4D97-AF65-F5344CB8AC3E}">
        <p14:creationId xmlns:p14="http://schemas.microsoft.com/office/powerpoint/2010/main" val="334776487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أبرز الجهود التي بذلت لتحسين النتائج </a:t>
            </a:r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5533748"/>
              </p:ext>
            </p:extLst>
          </p:nvPr>
        </p:nvGraphicFramePr>
        <p:xfrm>
          <a:off x="323531" y="1484784"/>
          <a:ext cx="8424936" cy="43484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34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52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32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32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32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324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324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الإجراءات التصحيحية  المنفذة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أسلوب التنفيذ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زمن التنفيذ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/>
                        <a:t>مسؤول التنفيذ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/>
                        <a:t>الجهات المساندة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مؤشرات التنفيذ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462132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أثر الجهود في تحسين النتائج 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  <a:p>
            <a:endParaRPr lang="ar-SA" dirty="0"/>
          </a:p>
          <a:p>
            <a:endParaRPr lang="ar-SA" dirty="0"/>
          </a:p>
        </p:txBody>
      </p:sp>
      <p:graphicFrame>
        <p:nvGraphicFramePr>
          <p:cNvPr id="6" name="عنصر نائب للمحتوى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5387557"/>
              </p:ext>
            </p:extLst>
          </p:nvPr>
        </p:nvGraphicFramePr>
        <p:xfrm>
          <a:off x="539553" y="1412776"/>
          <a:ext cx="8147246" cy="188187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0020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63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63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63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63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/>
                        <a:t>قبل تطبيق الإجراءات التصحيحية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بعد تطبيق الإجراءات التصحيحية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مقدار التغير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نوع التغير </a:t>
                      </a:r>
                    </a:p>
                    <a:p>
                      <a:pPr algn="ctr" rtl="1"/>
                      <a:r>
                        <a:rPr lang="ar-SA" dirty="0"/>
                        <a:t>(+  /  =  /  -)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3735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قيمة</a:t>
                      </a:r>
                      <a:r>
                        <a:rPr lang="ar-SA" baseline="0" dirty="0"/>
                        <a:t> المؤشر الفعلي</a:t>
                      </a:r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3735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نوع الأداء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" name="مربع نص 12"/>
          <p:cNvSpPr txBox="1"/>
          <p:nvPr/>
        </p:nvSpPr>
        <p:spPr>
          <a:xfrm>
            <a:off x="5292080" y="3573016"/>
            <a:ext cx="302433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u="sng" dirty="0"/>
              <a:t>الرسم البياني : </a:t>
            </a:r>
          </a:p>
        </p:txBody>
      </p:sp>
    </p:spTree>
    <p:extLst>
      <p:ext uri="{BB962C8B-B14F-4D97-AF65-F5344CB8AC3E}">
        <p14:creationId xmlns:p14="http://schemas.microsoft.com/office/powerpoint/2010/main" val="365548365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شواهد التنفيذ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20528054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/>
              <a:t>سابعاً- مؤشر مستوى الممارسة التدريسية للمعلمة القائمة على التعلم النشط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65066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4876226"/>
              </p:ext>
            </p:extLst>
          </p:nvPr>
        </p:nvGraphicFramePr>
        <p:xfrm>
          <a:off x="396946" y="404664"/>
          <a:ext cx="8361150" cy="3099556"/>
        </p:xfrm>
        <a:graphic>
          <a:graphicData uri="http://schemas.openxmlformats.org/drawingml/2006/table">
            <a:tbl>
              <a:tblPr rtl="1" firstRow="1" firstCol="1" bandRow="1">
                <a:tableStyleId>{073A0DAA-6AF3-43AB-8588-CEC1D06C72B9}</a:tableStyleId>
              </a:tblPr>
              <a:tblGrid>
                <a:gridCol w="5840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40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40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40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40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404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404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404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404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404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404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404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2404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404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404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4046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24046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4046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4046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4046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4046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24046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24046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324046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324046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</a:tblGrid>
              <a:tr h="432048">
                <a:tc gridSpan="25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 kern="1200" dirty="0">
                          <a:effectLst/>
                        </a:rPr>
                        <a:t>رابعاً- تشكيلات الهيئة التعليمية :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المؤهل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gridSpan="5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effectLst/>
                        </a:rPr>
                        <a:t>دبلوم 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gridSpan="16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>
                          <a:effectLst/>
                        </a:rPr>
                        <a:t>بكالوريوس 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</a:rPr>
                        <a:t>معهد(عام)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vert="vert270" anchor="ctr"/>
                </a:tc>
                <a:tc rowSpan="2"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</a:rPr>
                        <a:t>أخرى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vert="vert270" anchor="ctr"/>
                </a:tc>
                <a:tc rowSpan="2"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>
                          <a:effectLst/>
                        </a:rPr>
                        <a:t>المجموع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vert="vert27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7580"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dirty="0">
                          <a:effectLst/>
                        </a:rPr>
                        <a:t>التخصص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>
                          <a:effectLst/>
                        </a:rPr>
                        <a:t>لغة عربية ودراسات إسلامية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dirty="0">
                          <a:effectLst/>
                        </a:rPr>
                        <a:t>علوم ورياضيات 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اقتصاد منزلي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dirty="0">
                          <a:effectLst/>
                        </a:rPr>
                        <a:t>حاسب آلي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dirty="0">
                          <a:effectLst/>
                        </a:rPr>
                        <a:t>اجتماعيات ووطنية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دراسات إسلامية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لغة عربية 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رياضيات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أحياء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كيمياء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فيزياء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انجليزي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تاريخ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جغرافيا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تربية فنية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تربية أسرية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مكتبات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حاسب آلي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علمن نفس واجتماع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علوم إدارية 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تربية خاصة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vert="vert270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369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</a:rPr>
                        <a:t>الاحتياج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369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</a:rPr>
                        <a:t>الموجود الفعلي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369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</a:rPr>
                        <a:t>الزيادة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369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</a:rPr>
                        <a:t>النقص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6" name="جدول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2020374"/>
              </p:ext>
            </p:extLst>
          </p:nvPr>
        </p:nvGraphicFramePr>
        <p:xfrm>
          <a:off x="467544" y="3717032"/>
          <a:ext cx="8326559" cy="2111986"/>
        </p:xfrm>
        <a:graphic>
          <a:graphicData uri="http://schemas.openxmlformats.org/drawingml/2006/table">
            <a:tbl>
              <a:tblPr rtl="1" firstRow="1" firstCol="1" bandRow="1">
                <a:tableStyleId>{073A0DAA-6AF3-43AB-8588-CEC1D06C72B9}</a:tableStyleId>
              </a:tblPr>
              <a:tblGrid>
                <a:gridCol w="2661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917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9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54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65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515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74110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32048">
                <a:tc gridSpan="7"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 kern="1200" dirty="0">
                          <a:effectLst/>
                        </a:rPr>
                        <a:t>خامساً -المعلمات المنتدبات من وإلى المدرسة: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28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م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اسم المعلمة المنتدبة 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التخصص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مدة الندب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نوع الندب</a:t>
                      </a:r>
                      <a:r>
                        <a:rPr lang="en-US" sz="1200">
                          <a:effectLst/>
                          <a:sym typeface="Zawawi"/>
                        </a:rPr>
                        <a:t>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جهة الندب</a:t>
                      </a:r>
                      <a:r>
                        <a:rPr lang="en-US" sz="1100">
                          <a:effectLst/>
                          <a:sym typeface="Zawawi"/>
                        </a:rPr>
                        <a:t></a:t>
                      </a:r>
                      <a:r>
                        <a:rPr lang="ar-SA" sz="1100">
                          <a:effectLst/>
                        </a:rPr>
                        <a:t>(</a:t>
                      </a:r>
                      <a:r>
                        <a:rPr lang="ar-SA" sz="800">
                          <a:effectLst/>
                        </a:rPr>
                        <a:t>تحدد المدرسة</a:t>
                      </a:r>
                      <a:r>
                        <a:rPr lang="ar-SA" sz="1100">
                          <a:effectLst/>
                        </a:rPr>
                        <a:t>)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28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28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2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8600">
                <a:tc gridSpan="7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 kern="1200" dirty="0">
                          <a:effectLst/>
                        </a:rPr>
                        <a:t>سادساً-المعلمات المجازات :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289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م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اسم المعلمة المجازة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300" dirty="0">
                          <a:effectLst/>
                        </a:rPr>
                        <a:t>التخصص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مدة الإجازة 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نوع الإجازة</a:t>
                      </a:r>
                      <a:r>
                        <a:rPr lang="en-US" sz="1300">
                          <a:effectLst/>
                          <a:sym typeface="Zawawi"/>
                        </a:rPr>
                        <a:t>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كيفية تسديد النقص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509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129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2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008737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لمحتوى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graphicFrame>
        <p:nvGraphicFramePr>
          <p:cNvPr id="6" name="عنصر نائب للمحتوى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6935398"/>
              </p:ext>
            </p:extLst>
          </p:nvPr>
        </p:nvGraphicFramePr>
        <p:xfrm>
          <a:off x="467544" y="1628800"/>
          <a:ext cx="8209464" cy="2865120"/>
        </p:xfrm>
        <a:graphic>
          <a:graphicData uri="http://schemas.openxmlformats.org/drawingml/2006/table">
            <a:tbl>
              <a:tblPr rtl="1" firstRow="1" bandRow="1">
                <a:tableStyleId>{F5AB1C69-6EDB-4FF4-983F-18BD219EF322}</a:tableStyleId>
              </a:tblPr>
              <a:tblGrid>
                <a:gridCol w="10565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99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37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31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360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0232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/>
                        <a:t>الأداء</a:t>
                      </a:r>
                      <a:r>
                        <a:rPr lang="ar-SA" baseline="0" dirty="0"/>
                        <a:t> المستهدف</a:t>
                      </a:r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/>
                        <a:t>الأداء الفعلي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الفجوة في الأداء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نوع الأداء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العوامل</a:t>
                      </a:r>
                      <a:r>
                        <a:rPr lang="ar-SA" baseline="0" dirty="0"/>
                        <a:t> المؤثرة</a:t>
                      </a:r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تحليل واقع  المؤشر </a:t>
            </a:r>
          </a:p>
        </p:txBody>
      </p:sp>
    </p:spTree>
    <p:extLst>
      <p:ext uri="{BB962C8B-B14F-4D97-AF65-F5344CB8AC3E}">
        <p14:creationId xmlns:p14="http://schemas.microsoft.com/office/powerpoint/2010/main" val="334776487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أبرز الجهود التي بذلت لتحسين النتائج </a:t>
            </a:r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0185635"/>
              </p:ext>
            </p:extLst>
          </p:nvPr>
        </p:nvGraphicFramePr>
        <p:xfrm>
          <a:off x="323531" y="1484784"/>
          <a:ext cx="8424936" cy="4348480"/>
        </p:xfrm>
        <a:graphic>
          <a:graphicData uri="http://schemas.openxmlformats.org/drawingml/2006/table">
            <a:tbl>
              <a:tblPr rtl="1" firstRow="1" bandRow="1">
                <a:tableStyleId>{F5AB1C69-6EDB-4FF4-983F-18BD219EF322}</a:tableStyleId>
              </a:tblPr>
              <a:tblGrid>
                <a:gridCol w="4734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52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32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32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32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324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324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الإجراءات التصحيحية  المنفذة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أسلوب التنفيذ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زمن التنفيذ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/>
                        <a:t>مسؤول التنفيذ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/>
                        <a:t>الجهات المساندة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مؤشرات التنفيذ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462132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أثر الجهود في تحسين النتائج 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  <a:p>
            <a:endParaRPr lang="ar-SA" dirty="0"/>
          </a:p>
          <a:p>
            <a:endParaRPr lang="ar-SA" dirty="0"/>
          </a:p>
        </p:txBody>
      </p:sp>
      <p:graphicFrame>
        <p:nvGraphicFramePr>
          <p:cNvPr id="6" name="عنصر نائب للمحتوى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1149589"/>
              </p:ext>
            </p:extLst>
          </p:nvPr>
        </p:nvGraphicFramePr>
        <p:xfrm>
          <a:off x="539553" y="1412776"/>
          <a:ext cx="8147246" cy="1881870"/>
        </p:xfrm>
        <a:graphic>
          <a:graphicData uri="http://schemas.openxmlformats.org/drawingml/2006/table">
            <a:tbl>
              <a:tblPr rtl="1" firstRow="1" bandRow="1">
                <a:tableStyleId>{F5AB1C69-6EDB-4FF4-983F-18BD219EF322}</a:tableStyleId>
              </a:tblPr>
              <a:tblGrid>
                <a:gridCol w="20020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63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63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63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63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/>
                        <a:t>قبل تطبيق الإجراءات التصحيحية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بعد تطبيق الإجراءات التصحيحية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مقدار التغير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نوع التغير </a:t>
                      </a:r>
                    </a:p>
                    <a:p>
                      <a:pPr algn="ctr" rtl="1"/>
                      <a:r>
                        <a:rPr lang="ar-SA" dirty="0"/>
                        <a:t>(+  /  =  /  -)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3735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قيمة</a:t>
                      </a:r>
                      <a:r>
                        <a:rPr lang="ar-SA" baseline="0" dirty="0"/>
                        <a:t> المؤشر الفعلي</a:t>
                      </a:r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3735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نوع الأداء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" name="مربع نص 12"/>
          <p:cNvSpPr txBox="1"/>
          <p:nvPr/>
        </p:nvSpPr>
        <p:spPr>
          <a:xfrm>
            <a:off x="5292080" y="3573016"/>
            <a:ext cx="302433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u="sng" dirty="0"/>
              <a:t>الرسم البياني : </a:t>
            </a:r>
          </a:p>
        </p:txBody>
      </p:sp>
    </p:spTree>
    <p:extLst>
      <p:ext uri="{BB962C8B-B14F-4D97-AF65-F5344CB8AC3E}">
        <p14:creationId xmlns:p14="http://schemas.microsoft.com/office/powerpoint/2010/main" val="365548365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شواهد التنفيذ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20528054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/>
              <a:t>ثامناً- مؤشر الزيارات الفنية لقائدة المدرسة 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6506659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لمحتوى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graphicFrame>
        <p:nvGraphicFramePr>
          <p:cNvPr id="6" name="عنصر نائب للمحتوى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2640571"/>
              </p:ext>
            </p:extLst>
          </p:nvPr>
        </p:nvGraphicFramePr>
        <p:xfrm>
          <a:off x="477336" y="1700808"/>
          <a:ext cx="8209464" cy="2865120"/>
        </p:xfrm>
        <a:graphic>
          <a:graphicData uri="http://schemas.openxmlformats.org/drawingml/2006/table">
            <a:tbl>
              <a:tblPr rtl="1" firstRow="1" bandRow="1">
                <a:tableStyleId>{7DF18680-E054-41AD-8BC1-D1AEF772440D}</a:tableStyleId>
              </a:tblPr>
              <a:tblGrid>
                <a:gridCol w="10565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99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37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31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360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0232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/>
                        <a:t>الأداء</a:t>
                      </a:r>
                      <a:r>
                        <a:rPr lang="ar-SA" baseline="0" dirty="0"/>
                        <a:t> المستهدف</a:t>
                      </a:r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/>
                        <a:t>الأداء الفعلي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الفجوة في الأداء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نوع الأداء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العوامل</a:t>
                      </a:r>
                      <a:r>
                        <a:rPr lang="ar-SA" baseline="0" dirty="0"/>
                        <a:t> المؤثرة</a:t>
                      </a:r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تحليل واقع  المؤشر </a:t>
            </a:r>
          </a:p>
        </p:txBody>
      </p:sp>
    </p:spTree>
    <p:extLst>
      <p:ext uri="{BB962C8B-B14F-4D97-AF65-F5344CB8AC3E}">
        <p14:creationId xmlns:p14="http://schemas.microsoft.com/office/powerpoint/2010/main" val="334776487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أبرز الجهود التي بذلت لتحسين النتائج </a:t>
            </a:r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4891073"/>
              </p:ext>
            </p:extLst>
          </p:nvPr>
        </p:nvGraphicFramePr>
        <p:xfrm>
          <a:off x="323531" y="1484784"/>
          <a:ext cx="8424936" cy="4348480"/>
        </p:xfrm>
        <a:graphic>
          <a:graphicData uri="http://schemas.openxmlformats.org/drawingml/2006/table">
            <a:tbl>
              <a:tblPr rtl="1" firstRow="1" bandRow="1">
                <a:tableStyleId>{7DF18680-E054-41AD-8BC1-D1AEF772440D}</a:tableStyleId>
              </a:tblPr>
              <a:tblGrid>
                <a:gridCol w="4734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52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32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32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32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324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324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الإجراءات التصحيحية  المنفذة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أسلوب التنفيذ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زمن التنفيذ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/>
                        <a:t>مسؤول التنفيذ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/>
                        <a:t>الجهات المساندة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مؤشرات التنفيذ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462132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أثر الجهود في تحسين النتائج 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  <a:p>
            <a:endParaRPr lang="ar-SA" dirty="0"/>
          </a:p>
          <a:p>
            <a:endParaRPr lang="ar-SA" dirty="0"/>
          </a:p>
        </p:txBody>
      </p:sp>
      <p:graphicFrame>
        <p:nvGraphicFramePr>
          <p:cNvPr id="6" name="عنصر نائب للمحتوى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7242433"/>
              </p:ext>
            </p:extLst>
          </p:nvPr>
        </p:nvGraphicFramePr>
        <p:xfrm>
          <a:off x="539553" y="1412776"/>
          <a:ext cx="8147246" cy="1881870"/>
        </p:xfrm>
        <a:graphic>
          <a:graphicData uri="http://schemas.openxmlformats.org/drawingml/2006/table">
            <a:tbl>
              <a:tblPr rtl="1" firstRow="1" bandRow="1">
                <a:tableStyleId>{7DF18680-E054-41AD-8BC1-D1AEF772440D}</a:tableStyleId>
              </a:tblPr>
              <a:tblGrid>
                <a:gridCol w="20020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63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63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63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63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/>
                        <a:t>قبل تطبيق الإجراءات التصحيحية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بعد تطبيق الإجراءات التصحيحية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مقدار التغير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نوع التغير </a:t>
                      </a:r>
                    </a:p>
                    <a:p>
                      <a:pPr algn="ctr" rtl="1"/>
                      <a:r>
                        <a:rPr lang="ar-SA" dirty="0"/>
                        <a:t>(+  /  =  /  -)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3735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قيمة</a:t>
                      </a:r>
                      <a:r>
                        <a:rPr lang="ar-SA" baseline="0" dirty="0"/>
                        <a:t> المؤشر الفعلي</a:t>
                      </a:r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3735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نوع الأداء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" name="مربع نص 12"/>
          <p:cNvSpPr txBox="1"/>
          <p:nvPr/>
        </p:nvSpPr>
        <p:spPr>
          <a:xfrm>
            <a:off x="5292080" y="3573016"/>
            <a:ext cx="302433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u="sng" dirty="0"/>
              <a:t>الرسم البياني : </a:t>
            </a:r>
          </a:p>
        </p:txBody>
      </p:sp>
    </p:spTree>
    <p:extLst>
      <p:ext uri="{BB962C8B-B14F-4D97-AF65-F5344CB8AC3E}">
        <p14:creationId xmlns:p14="http://schemas.microsoft.com/office/powerpoint/2010/main" val="365548365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شواهد التنفيذ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20528054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/>
              <a:t>تاسعاً- مؤشر النمو المهني 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66079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2266438"/>
              </p:ext>
            </p:extLst>
          </p:nvPr>
        </p:nvGraphicFramePr>
        <p:xfrm>
          <a:off x="539558" y="404664"/>
          <a:ext cx="8172048" cy="2374694"/>
        </p:xfrm>
        <a:graphic>
          <a:graphicData uri="http://schemas.openxmlformats.org/drawingml/2006/table">
            <a:tbl>
              <a:tblPr rtl="1" firstRow="1" firstCol="1" bandRow="1">
                <a:tableStyleId>{073A0DAA-6AF3-43AB-8588-CEC1D06C72B9}</a:tableStyleId>
              </a:tblPr>
              <a:tblGrid>
                <a:gridCol w="806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32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32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32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332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332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3324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332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3324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3324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3324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3324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3324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3324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33249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33249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33249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33249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519519">
                <a:tc gridSpan="18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 kern="1200" dirty="0">
                          <a:effectLst/>
                        </a:rPr>
                        <a:t>سابعاً-مرافق المدرسة :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6665"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dirty="0">
                          <a:effectLst/>
                        </a:rPr>
                        <a:t>المرافق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الفصول الدراسية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الإدارة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غرفة الإداريات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غرفة المعلمات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مصادر التعلم  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معمل الحاسب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معمل علوم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مصلى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تدبير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مكتبة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مقصف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فنية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تفصيل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صعوبات تعلم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معرض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أرشيف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أخرى تذكر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vert="vert27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3528"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كفايتها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4982"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مناسبتها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7962670"/>
              </p:ext>
            </p:extLst>
          </p:nvPr>
        </p:nvGraphicFramePr>
        <p:xfrm>
          <a:off x="611560" y="3068960"/>
          <a:ext cx="8173311" cy="2880320"/>
        </p:xfrm>
        <a:graphic>
          <a:graphicData uri="http://schemas.openxmlformats.org/drawingml/2006/table">
            <a:tbl>
              <a:tblPr rtl="1" firstRow="1" firstCol="1" bandRow="1">
                <a:tableStyleId>{073A0DAA-6AF3-43AB-8588-CEC1D06C72B9}</a:tableStyleId>
              </a:tblPr>
              <a:tblGrid>
                <a:gridCol w="8069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33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33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33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333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3331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3331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3331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3331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3331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3331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3331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3331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3331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3331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33316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33316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33316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603058">
                <a:tc gridSpan="18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 kern="1200" dirty="0">
                          <a:effectLst/>
                        </a:rPr>
                        <a:t>ثامناً– التجهيزات المدرسية :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0288"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نوع التجهيزات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المكيفات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برادات المياه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أثاث مكتبي المديرة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أثاث مكتبي المعلمات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تجهيزات التدبير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آلات التصوير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السبورات (بورسلان)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المقاعد المدرسية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كراسي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تجهيزات المختبرات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dirty="0">
                          <a:effectLst/>
                        </a:rPr>
                        <a:t>تجهيزات مصادر التعلم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أجهزة عرض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السبورات الذكية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خزنة حديدية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وسائل تعليمية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dirty="0">
                          <a:effectLst/>
                        </a:rPr>
                        <a:t>أجهزة الحاسب الآلي(موظفات/طالبات)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أتصال انترنت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vert="vert27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3128"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كفايتها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640"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صلاحيتها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9206">
                <a:tc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>
                          <a:effectLst/>
                        </a:rPr>
                        <a:t>الاحتياج</a:t>
                      </a:r>
                      <a:r>
                        <a:rPr lang="en-US" sz="1000">
                          <a:effectLst/>
                          <a:sym typeface="Zawawi"/>
                        </a:rPr>
                        <a:t>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257772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عنصر نائب للمحتوى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2066338"/>
              </p:ext>
            </p:extLst>
          </p:nvPr>
        </p:nvGraphicFramePr>
        <p:xfrm>
          <a:off x="467544" y="2132856"/>
          <a:ext cx="8209464" cy="1752600"/>
        </p:xfrm>
        <a:graphic>
          <a:graphicData uri="http://schemas.openxmlformats.org/drawingml/2006/table">
            <a:tbl>
              <a:tblPr rtl="1" firstRow="1" bandRow="1">
                <a:tableStyleId>{21E4AEA4-8DFA-4A89-87EB-49C32662AFE0}</a:tableStyleId>
              </a:tblPr>
              <a:tblGrid>
                <a:gridCol w="10565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99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37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31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360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0232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/>
                        <a:t>الأداء</a:t>
                      </a:r>
                      <a:r>
                        <a:rPr lang="ar-SA" baseline="0" dirty="0"/>
                        <a:t> المستهدف</a:t>
                      </a:r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/>
                        <a:t>الأداء الفعلي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الفجوة في الأداء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نوع الأداء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العوامل</a:t>
                      </a:r>
                      <a:r>
                        <a:rPr lang="ar-SA" baseline="0" dirty="0"/>
                        <a:t> المؤثرة</a:t>
                      </a:r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تحليل واقع  المؤشر </a:t>
            </a:r>
          </a:p>
        </p:txBody>
      </p:sp>
    </p:spTree>
    <p:extLst>
      <p:ext uri="{BB962C8B-B14F-4D97-AF65-F5344CB8AC3E}">
        <p14:creationId xmlns:p14="http://schemas.microsoft.com/office/powerpoint/2010/main" val="43169103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نوع وأثر النمو المهني على الأداء</a:t>
            </a:r>
          </a:p>
        </p:txBody>
      </p:sp>
      <p:graphicFrame>
        <p:nvGraphicFramePr>
          <p:cNvPr id="4" name="عنصر نائب للمحتوى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8256103"/>
              </p:ext>
            </p:extLst>
          </p:nvPr>
        </p:nvGraphicFramePr>
        <p:xfrm>
          <a:off x="395536" y="2060848"/>
          <a:ext cx="8372208" cy="3708400"/>
        </p:xfrm>
        <a:graphic>
          <a:graphicData uri="http://schemas.openxmlformats.org/drawingml/2006/table">
            <a:tbl>
              <a:tblPr rtl="1" firstRow="1" bandRow="1">
                <a:tableStyleId>{21E4AEA4-8DFA-4A89-87EB-49C32662AFE0}</a:tableStyleId>
              </a:tblPr>
              <a:tblGrid>
                <a:gridCol w="405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164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نوع النمو المهني  المقدم للمعلمات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أثره على الأداء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3629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أبرز الجهود التي بذلت لتحسين النتائج </a:t>
            </a:r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2051006"/>
              </p:ext>
            </p:extLst>
          </p:nvPr>
        </p:nvGraphicFramePr>
        <p:xfrm>
          <a:off x="323531" y="1484784"/>
          <a:ext cx="8424936" cy="4348480"/>
        </p:xfrm>
        <a:graphic>
          <a:graphicData uri="http://schemas.openxmlformats.org/drawingml/2006/table">
            <a:tbl>
              <a:tblPr rtl="1" firstRow="1" bandRow="1">
                <a:tableStyleId>{21E4AEA4-8DFA-4A89-87EB-49C32662AFE0}</a:tableStyleId>
              </a:tblPr>
              <a:tblGrid>
                <a:gridCol w="4734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52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32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32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32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324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324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الإجراءات التصحيحية  المنفذة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أسلوب التنفيذ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زمن التنفيذ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/>
                        <a:t>مسؤول التنفيذ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/>
                        <a:t>الجهات المساندة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مؤشرات التنفيذ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045587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أثر الجهود في تحسين النتائج 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  <a:p>
            <a:endParaRPr lang="ar-SA" dirty="0"/>
          </a:p>
          <a:p>
            <a:endParaRPr lang="ar-SA" dirty="0"/>
          </a:p>
        </p:txBody>
      </p:sp>
      <p:graphicFrame>
        <p:nvGraphicFramePr>
          <p:cNvPr id="6" name="عنصر نائب للمحتوى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4475389"/>
              </p:ext>
            </p:extLst>
          </p:nvPr>
        </p:nvGraphicFramePr>
        <p:xfrm>
          <a:off x="539553" y="1412776"/>
          <a:ext cx="8147246" cy="2365605"/>
        </p:xfrm>
        <a:graphic>
          <a:graphicData uri="http://schemas.openxmlformats.org/drawingml/2006/table">
            <a:tbl>
              <a:tblPr rtl="1" firstRow="1" bandRow="1">
                <a:tableStyleId>{21E4AEA4-8DFA-4A89-87EB-49C32662AFE0}</a:tableStyleId>
              </a:tblPr>
              <a:tblGrid>
                <a:gridCol w="20020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63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63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63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63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dirty="0"/>
                        <a:t>قبل تطبيق الإجراءات التصحيحية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بعد تطبيق الإجراءات التصحيحية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مقدار التغير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نوع التغير </a:t>
                      </a:r>
                    </a:p>
                    <a:p>
                      <a:pPr algn="ctr" rtl="1"/>
                      <a:r>
                        <a:rPr lang="ar-SA" dirty="0"/>
                        <a:t>(+  /  =  /  -)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3735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قيمة</a:t>
                      </a:r>
                      <a:r>
                        <a:rPr lang="ar-SA" baseline="0" dirty="0"/>
                        <a:t> المؤشر الفعلي</a:t>
                      </a:r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3735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نوع الأداء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3735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30505980"/>
                  </a:ext>
                </a:extLst>
              </a:tr>
            </a:tbl>
          </a:graphicData>
        </a:graphic>
      </p:graphicFrame>
      <p:sp>
        <p:nvSpPr>
          <p:cNvPr id="13" name="مربع نص 12"/>
          <p:cNvSpPr txBox="1"/>
          <p:nvPr/>
        </p:nvSpPr>
        <p:spPr>
          <a:xfrm>
            <a:off x="5292080" y="3573016"/>
            <a:ext cx="302433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u="sng" dirty="0"/>
              <a:t>الرسم البياني : </a:t>
            </a:r>
          </a:p>
        </p:txBody>
      </p:sp>
    </p:spTree>
    <p:extLst>
      <p:ext uri="{BB962C8B-B14F-4D97-AF65-F5344CB8AC3E}">
        <p14:creationId xmlns:p14="http://schemas.microsoft.com/office/powerpoint/2010/main" val="124051942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شواهد التنفيذ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30097488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/>
              <a:t>تم بحمد الله 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944981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بيانات أخرى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2893688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>
                <a:cs typeface="PT Bold Heading" pitchFamily="2" charset="-78"/>
              </a:rPr>
              <a:t>مؤشرات نواتج التعلم 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90230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ar-SA" b="1" dirty="0"/>
              <a:t>أولاً-مؤشر القيمة المضافة المقاسة من قبل المشرفة التربوية 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949393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dirty="0"/>
              <a:t>مؤشر القيمة المضافة المقاسة من المشرفة التربوية </a:t>
            </a:r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41419"/>
              </p:ext>
            </p:extLst>
          </p:nvPr>
        </p:nvGraphicFramePr>
        <p:xfrm>
          <a:off x="539552" y="1556792"/>
          <a:ext cx="8147248" cy="4348480"/>
        </p:xfrm>
        <a:graphic>
          <a:graphicData uri="http://schemas.openxmlformats.org/drawingml/2006/table">
            <a:tbl>
              <a:tblPr rtl="1" firstRow="1" bandRow="1">
                <a:tableStyleId>{F5AB1C69-6EDB-4FF4-983F-18BD219EF322}</a:tableStyleId>
              </a:tblPr>
              <a:tblGrid>
                <a:gridCol w="503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57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35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67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580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اسم المعلمة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التخصص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متوسط الاختبار التشخيصي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القيمة المضافة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المتوسط العام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385602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1290</Words>
  <Application>Microsoft Office PowerPoint</Application>
  <PresentationFormat>عرض على الشاشة (4:3)</PresentationFormat>
  <Paragraphs>666</Paragraphs>
  <Slides>55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55</vt:i4>
      </vt:variant>
    </vt:vector>
  </HeadingPairs>
  <TitlesOfParts>
    <vt:vector size="60" baseType="lpstr">
      <vt:lpstr>Arial</vt:lpstr>
      <vt:lpstr>Calibri</vt:lpstr>
      <vt:lpstr>Wingdings 2</vt:lpstr>
      <vt:lpstr>Zawawi</vt:lpstr>
      <vt:lpstr>نسق Office</vt:lpstr>
      <vt:lpstr>تقرير (مؤشرات نواتج التعلم)</vt:lpstr>
      <vt:lpstr>بيانات إحصائية </vt:lpstr>
      <vt:lpstr>عرض تقديمي في PowerPoint</vt:lpstr>
      <vt:lpstr>عرض تقديمي في PowerPoint</vt:lpstr>
      <vt:lpstr>عرض تقديمي في PowerPoint</vt:lpstr>
      <vt:lpstr>بيانات أخرى </vt:lpstr>
      <vt:lpstr>مؤشرات نواتج التعلم </vt:lpstr>
      <vt:lpstr>أولاً-مؤشر القيمة المضافة المقاسة من قبل المشرفة التربوية </vt:lpstr>
      <vt:lpstr>مؤشر القيمة المضافة المقاسة من المشرفة التربوية </vt:lpstr>
      <vt:lpstr>تحليل واقع  المؤشر </vt:lpstr>
      <vt:lpstr>أبرز الجهود التي بذلت لتحسين النتائج </vt:lpstr>
      <vt:lpstr>أثر الجهود في تحسين النتائج </vt:lpstr>
      <vt:lpstr>شواهد التنفيذ </vt:lpstr>
      <vt:lpstr>ثانياً-مؤشر فاعلية معالجة المهارات الأساسية للطالبات </vt:lpstr>
      <vt:lpstr>تحليل واقع  المؤشر </vt:lpstr>
      <vt:lpstr>أبرز الجهود التي بذلت لتحسين النتائج </vt:lpstr>
      <vt:lpstr>أثر الجهود في تحسين النتائج </vt:lpstr>
      <vt:lpstr>شواهد التنفيذ </vt:lpstr>
      <vt:lpstr>ثالثاً- مؤشر تقويم نواتج التعلم للمراحل الدراسية</vt:lpstr>
      <vt:lpstr>تحليل واقع  المؤشر </vt:lpstr>
      <vt:lpstr>أبرز الجهود التي بذلت لتحسين النتائج </vt:lpstr>
      <vt:lpstr>أثر الجهود في تحسين النتائج </vt:lpstr>
      <vt:lpstr>شواهد التنفيذ </vt:lpstr>
      <vt:lpstr>رابعاً- مؤشر ترتيب المدرسة في اختبار القدرات</vt:lpstr>
      <vt:lpstr>تحليل واقع  المؤشر </vt:lpstr>
      <vt:lpstr>أبرز الجهود التي بذلت لتحسين النتائج </vt:lpstr>
      <vt:lpstr>أثر الجهود في تحسين النتائج </vt:lpstr>
      <vt:lpstr>شواهد التنفيذ </vt:lpstr>
      <vt:lpstr>خامساً- مؤشر تقدير التأثير الجماعي للمدرسة في سلوك الطالبات</vt:lpstr>
      <vt:lpstr>تحليل واقع  المؤشر </vt:lpstr>
      <vt:lpstr>أبرز الجهود التي بذلت لتحسين النتائج </vt:lpstr>
      <vt:lpstr>أثر الجهود في تحسين النتائج </vt:lpstr>
      <vt:lpstr>شواهد التنفيذ </vt:lpstr>
      <vt:lpstr>سادساً- مؤشر ترتيب المدرسة في انتظام الطالبات استناداً إلى سلسلة الغياب </vt:lpstr>
      <vt:lpstr>تحليل واقع  المؤشر </vt:lpstr>
      <vt:lpstr>أبرز الجهود التي بذلت لتحسين النتائج </vt:lpstr>
      <vt:lpstr>أثر الجهود في تحسين النتائج </vt:lpstr>
      <vt:lpstr>شواهد التنفيذ </vt:lpstr>
      <vt:lpstr>سابعاً- مؤشر مستوى الممارسة التدريسية للمعلمة القائمة على التعلم النشط</vt:lpstr>
      <vt:lpstr>تحليل واقع  المؤشر </vt:lpstr>
      <vt:lpstr>أبرز الجهود التي بذلت لتحسين النتائج </vt:lpstr>
      <vt:lpstr>أثر الجهود في تحسين النتائج </vt:lpstr>
      <vt:lpstr>شواهد التنفيذ </vt:lpstr>
      <vt:lpstr>ثامناً- مؤشر الزيارات الفنية لقائدة المدرسة </vt:lpstr>
      <vt:lpstr>تحليل واقع  المؤشر </vt:lpstr>
      <vt:lpstr>أبرز الجهود التي بذلت لتحسين النتائج </vt:lpstr>
      <vt:lpstr>أثر الجهود في تحسين النتائج </vt:lpstr>
      <vt:lpstr>شواهد التنفيذ </vt:lpstr>
      <vt:lpstr>تاسعاً- مؤشر النمو المهني </vt:lpstr>
      <vt:lpstr>تحليل واقع  المؤشر </vt:lpstr>
      <vt:lpstr>نوع وأثر النمو المهني على الأداء</vt:lpstr>
      <vt:lpstr>أبرز الجهود التي بذلت لتحسين النتائج </vt:lpstr>
      <vt:lpstr>أثر الجهود في تحسين النتائج </vt:lpstr>
      <vt:lpstr>شواهد التنفيذ </vt:lpstr>
      <vt:lpstr>تم بحمد الله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مؤشرات نواتج التعلم</dc:title>
  <dc:creator>hp</dc:creator>
  <cp:lastModifiedBy>منى المسند</cp:lastModifiedBy>
  <cp:revision>13</cp:revision>
  <dcterms:created xsi:type="dcterms:W3CDTF">2019-10-30T15:36:58Z</dcterms:created>
  <dcterms:modified xsi:type="dcterms:W3CDTF">2019-11-15T12:28:09Z</dcterms:modified>
</cp:coreProperties>
</file>