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308" r:id="rId3"/>
    <p:sldId id="307" r:id="rId4"/>
    <p:sldId id="309" r:id="rId5"/>
    <p:sldId id="310" r:id="rId6"/>
    <p:sldId id="311" r:id="rId7"/>
    <p:sldId id="312" r:id="rId8"/>
    <p:sldId id="265" r:id="rId9"/>
    <p:sldId id="257" r:id="rId10"/>
    <p:sldId id="261" r:id="rId11"/>
    <p:sldId id="260" r:id="rId12"/>
    <p:sldId id="258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6" r:id="rId52"/>
    <p:sldId id="303" r:id="rId53"/>
    <p:sldId id="304" r:id="rId54"/>
    <p:sldId id="305" r:id="rId55"/>
    <p:sldId id="313" r:id="rId5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81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639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669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805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91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921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205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963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083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654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61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69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ECD3-3165-4047-B290-10EB783CE2C6}" type="datetimeFigureOut">
              <a:rPr lang="ar-SA" smtClean="0"/>
              <a:t>18/03/41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DDA4-79F7-4BD6-AF79-368662FACA8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115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cs typeface="PT Bold Heading" pitchFamily="2" charset="-78"/>
              </a:rPr>
              <a:t>تقرير (مؤشرات نواتج التعلم)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59124" y="3861048"/>
            <a:ext cx="6400800" cy="1752600"/>
          </a:xfrm>
        </p:spPr>
        <p:txBody>
          <a:bodyPr/>
          <a:lstStyle/>
          <a:p>
            <a:r>
              <a:rPr lang="ar-SA" b="1" dirty="0"/>
              <a:t>المدرسة /.......................................</a:t>
            </a:r>
          </a:p>
          <a:p>
            <a:r>
              <a:rPr lang="ar-SA" b="1" dirty="0"/>
              <a:t>قائدة المدرسة /................................</a:t>
            </a:r>
          </a:p>
          <a:p>
            <a:r>
              <a:rPr lang="ar-SA" b="1" dirty="0"/>
              <a:t>اليوم /.....................التاريخ /.............</a:t>
            </a:r>
          </a:p>
        </p:txBody>
      </p:sp>
      <p:pic>
        <p:nvPicPr>
          <p:cNvPr id="4" name="صورة 3" descr="..\b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2" y="476671"/>
            <a:ext cx="1656184" cy="1152128"/>
          </a:xfrm>
          <a:prstGeom prst="rect">
            <a:avLst/>
          </a:prstGeom>
          <a:noFill/>
          <a:ln w="0" cmpd="sng">
            <a:noFill/>
            <a:miter lim="800000"/>
            <a:headEnd/>
            <a:tailEnd/>
          </a:ln>
          <a:effectLst/>
        </p:spPr>
      </p:pic>
      <p:sp>
        <p:nvSpPr>
          <p:cNvPr id="7" name="مربع نص 6"/>
          <p:cNvSpPr txBox="1"/>
          <p:nvPr/>
        </p:nvSpPr>
        <p:spPr>
          <a:xfrm>
            <a:off x="5372040" y="230972"/>
            <a:ext cx="4104456" cy="1324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b="1" dirty="0">
                <a:effectLst/>
              </a:rPr>
              <a:t>المملكة العربية السعودية</a:t>
            </a:r>
          </a:p>
          <a:p>
            <a:pPr algn="ctr">
              <a:lnSpc>
                <a:spcPct val="115000"/>
              </a:lnSpc>
            </a:pPr>
            <a:r>
              <a:rPr lang="ar-SA" b="1" dirty="0">
                <a:effectLst/>
              </a:rPr>
              <a:t>وزارة التعليم</a:t>
            </a:r>
            <a:endParaRPr lang="en-US" sz="2400" b="1" dirty="0">
              <a:effectLst/>
            </a:endParaRPr>
          </a:p>
          <a:p>
            <a:pPr algn="ctr">
              <a:lnSpc>
                <a:spcPct val="115000"/>
              </a:lnSpc>
            </a:pPr>
            <a:r>
              <a:rPr lang="ar-SA" b="1" dirty="0">
                <a:effectLst/>
              </a:rPr>
              <a:t>إدارة التعليم بالقريات</a:t>
            </a:r>
            <a:endParaRPr lang="en-US" sz="2400" b="1" dirty="0">
              <a:effectLst/>
            </a:endParaRPr>
          </a:p>
          <a:p>
            <a:pPr algn="ctr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49325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العوامل المؤثرة </a:t>
            </a:r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797381"/>
              </p:ext>
            </p:extLst>
          </p:nvPr>
        </p:nvGraphicFramePr>
        <p:xfrm>
          <a:off x="477336" y="1700808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5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137118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26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217530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149082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9583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ثانياً-مؤشر فاعلية معالجة المهارات الأساسية للطالبات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6463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091476"/>
              </p:ext>
            </p:extLst>
          </p:nvPr>
        </p:nvGraphicFramePr>
        <p:xfrm>
          <a:off x="477336" y="1700808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305397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642460"/>
              </p:ext>
            </p:extLst>
          </p:nvPr>
        </p:nvGraphicFramePr>
        <p:xfrm>
          <a:off x="323531" y="1484784"/>
          <a:ext cx="8424936" cy="434340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608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582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782242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2438933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9715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ثالثاً- مؤشر تقويم نواتج التعلم للمراحل الدراسية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06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000" dirty="0">
                <a:cs typeface="PT Bold Heading" pitchFamily="2" charset="-78"/>
              </a:rPr>
              <a:t>بيانات إحصائية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1394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899942"/>
              </p:ext>
            </p:extLst>
          </p:nvPr>
        </p:nvGraphicFramePr>
        <p:xfrm>
          <a:off x="477336" y="1700808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3347764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129096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21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073298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3655483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5280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رابعاً- مؤشر ترتيب المدرسة في اختبار القدرات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066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078673"/>
              </p:ext>
            </p:extLst>
          </p:nvPr>
        </p:nvGraphicFramePr>
        <p:xfrm>
          <a:off x="477336" y="1700808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3347764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422497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21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307418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3655483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5280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خامساً- مؤشر تقدير التأثير الجماعي للمدرسة في سلوك الطالبات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06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860267"/>
              </p:ext>
            </p:extLst>
          </p:nvPr>
        </p:nvGraphicFramePr>
        <p:xfrm>
          <a:off x="366464" y="476672"/>
          <a:ext cx="8454008" cy="1334001"/>
        </p:xfrm>
        <a:graphic>
          <a:graphicData uri="http://schemas.openxmlformats.org/drawingml/2006/table">
            <a:tbl>
              <a:tblPr rtl="1" firstRow="1" firstCol="1" bandRow="1">
                <a:tableStyleId>{073A0DAA-6AF3-43AB-8588-CEC1D06C72B9}</a:tableStyleId>
              </a:tblPr>
              <a:tblGrid>
                <a:gridCol w="1500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2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أولاَ-بيانات أساسية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اسم المدرسة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نوع المبنى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صفة المبنى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ملكية التعليم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حالة المبنى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المرحلة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نوع التعليم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900" dirty="0">
                          <a:effectLst/>
                        </a:rPr>
                        <a:t>حكومي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900" dirty="0">
                          <a:effectLst/>
                        </a:rPr>
                        <a:t>مستأجر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1000" dirty="0">
                          <a:effectLst/>
                        </a:rPr>
                        <a:t>مستقل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1000" dirty="0">
                          <a:effectLst/>
                        </a:rPr>
                        <a:t>مشترك مع...............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ar-SA" sz="1000" dirty="0">
                          <a:effectLst/>
                        </a:rPr>
                        <a:t>حكومي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1000" dirty="0">
                          <a:effectLst/>
                        </a:rPr>
                        <a:t>أهلي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900" dirty="0">
                          <a:effectLst/>
                        </a:rPr>
                        <a:t> صالح  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900" dirty="0">
                          <a:effectLst/>
                        </a:rPr>
                        <a:t>غير صالح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900" dirty="0">
                          <a:effectLst/>
                        </a:rPr>
                        <a:t> بحاجة لترميم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ar-SA" sz="900" dirty="0">
                          <a:effectLst/>
                        </a:rPr>
                        <a:t>ابتدائي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900" dirty="0">
                          <a:effectLst/>
                        </a:rPr>
                        <a:t>متوسط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ar-SA" sz="900" dirty="0">
                          <a:effectLst/>
                        </a:rPr>
                        <a:t> ثانوي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indent="-17145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2" pitchFamily="18" charset="2"/>
                        <a:buChar char="£"/>
                      </a:pPr>
                      <a:r>
                        <a:rPr lang="ar-SA" sz="900" dirty="0">
                          <a:effectLst/>
                        </a:rPr>
                        <a:t>عام                    </a:t>
                      </a: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ar-SA" sz="900" dirty="0">
                          <a:effectLst/>
                        </a:rPr>
                        <a:t>تحفيظ قرآن</a:t>
                      </a:r>
                      <a:endParaRPr lang="en-US" sz="900" baseline="0" dirty="0">
                        <a:effectLst/>
                        <a:sym typeface="Wingdings 2"/>
                      </a:endParaRPr>
                    </a:p>
                    <a:p>
                      <a:pPr marL="171450" indent="-17145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2" pitchFamily="18" charset="2"/>
                        <a:buChar char="£"/>
                      </a:pPr>
                      <a:r>
                        <a:rPr lang="ar-SA" sz="900" baseline="0" dirty="0">
                          <a:effectLst/>
                          <a:sym typeface="Wingdings 2"/>
                        </a:rPr>
                        <a:t>مقررات</a:t>
                      </a:r>
                      <a:r>
                        <a:rPr lang="ar-SA" sz="900" dirty="0">
                          <a:effectLst/>
                        </a:rPr>
                        <a:t>  </a:t>
                      </a: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en-US" sz="900" dirty="0">
                          <a:effectLst/>
                        </a:rPr>
                        <a:t>                </a:t>
                      </a:r>
                      <a:r>
                        <a:rPr lang="ar-SA" sz="900" dirty="0">
                          <a:effectLst/>
                        </a:rPr>
                        <a:t>  تعليم كبيرات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sym typeface="Wingdings 2"/>
                        </a:rPr>
                        <a:t></a:t>
                      </a:r>
                      <a:r>
                        <a:rPr lang="ar-SA" sz="900" dirty="0">
                          <a:effectLst/>
                        </a:rPr>
                        <a:t>  مقررات </a:t>
                      </a:r>
                      <a:r>
                        <a:rPr lang="en-US" sz="900" dirty="0">
                          <a:effectLst/>
                        </a:rPr>
                        <a:t>   </a:t>
                      </a:r>
                      <a:r>
                        <a:rPr lang="en-US" sz="900" dirty="0">
                          <a:effectLst/>
                          <a:sym typeface="Wingdings 2"/>
                        </a:rPr>
                        <a:t>                 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ar-SA" sz="900" dirty="0">
                          <a:effectLst/>
                        </a:rPr>
                        <a:t>تربية خاصة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171119"/>
              </p:ext>
            </p:extLst>
          </p:nvPr>
        </p:nvGraphicFramePr>
        <p:xfrm>
          <a:off x="395536" y="2132856"/>
          <a:ext cx="8424932" cy="1800201"/>
        </p:xfrm>
        <a:graphic>
          <a:graphicData uri="http://schemas.openxmlformats.org/drawingml/2006/table">
            <a:tbl>
              <a:tblPr rtl="1" firstRow="1" firstCol="1" bandRow="1">
                <a:tableStyleId>{073A0DAA-6AF3-43AB-8588-CEC1D06C72B9}</a:tableStyleId>
              </a:tblPr>
              <a:tblGrid>
                <a:gridCol w="1812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08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0822">
                <a:tc gridSpan="16">
                  <a:txBody>
                    <a:bodyPr/>
                    <a:lstStyle/>
                    <a:p>
                      <a:pPr algn="ctr"/>
                      <a:r>
                        <a:rPr lang="ar-SA" sz="1800" kern="1200" dirty="0">
                          <a:effectLst/>
                        </a:rPr>
                        <a:t>ثانيا -بيانات الفصول والطالبات  : </a:t>
                      </a:r>
                      <a:endParaRPr lang="ar-SA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المرحلة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</a:rPr>
                        <a:t>الابتدائية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المتوسطة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الثانوية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المجموع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4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الصف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أول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ثاني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ثالث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رابع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خامس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سادس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أول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ثاني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ثالث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أول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ثاني أدبي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ثاني علمي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ثالث أدبي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ثالث علمي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49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عد الفصول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عدد الطالبات  المقيدات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786516"/>
              </p:ext>
            </p:extLst>
          </p:nvPr>
        </p:nvGraphicFramePr>
        <p:xfrm>
          <a:off x="395541" y="4149080"/>
          <a:ext cx="8362550" cy="1584176"/>
        </p:xfrm>
        <a:graphic>
          <a:graphicData uri="http://schemas.openxmlformats.org/drawingml/2006/table">
            <a:tbl>
              <a:tblPr rtl="1" firstRow="1" firstCol="1" bandRow="1">
                <a:tableStyleId>{073A0DAA-6AF3-43AB-8588-CEC1D06C72B9}</a:tableStyleId>
              </a:tblPr>
              <a:tblGrid>
                <a:gridCol w="1289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33258">
                <a:tc gridSpan="12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ثالثاً-تشكيل الهيئة الإدارية  (المفرغات):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الوظيفة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مديرة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وكيلة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مرشدة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محضرة مختبر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أمينة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مصادر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رائدة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نشاط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مساعد إداري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مسجل معلومات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عاملة خدمات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حارس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حارس ليلي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الاحتياج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13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الموجود الفعلي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221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741388"/>
              </p:ext>
            </p:extLst>
          </p:nvPr>
        </p:nvGraphicFramePr>
        <p:xfrm>
          <a:off x="477336" y="1700808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3347764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312365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21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761093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3655483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5280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سادساً- مؤشر ترتيب المدرسة في انتظام الطالبات استناداً إلى سلسلة الغياب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066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023895"/>
              </p:ext>
            </p:extLst>
          </p:nvPr>
        </p:nvGraphicFramePr>
        <p:xfrm>
          <a:off x="477336" y="1700808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33477648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533748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21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387557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36554836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52805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سابعاً- مؤشر مستوى الممارسة التدريسية للمعلمة القائمة على التعلم النشط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06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876226"/>
              </p:ext>
            </p:extLst>
          </p:nvPr>
        </p:nvGraphicFramePr>
        <p:xfrm>
          <a:off x="396946" y="404664"/>
          <a:ext cx="8361150" cy="3099556"/>
        </p:xfrm>
        <a:graphic>
          <a:graphicData uri="http://schemas.openxmlformats.org/drawingml/2006/table">
            <a:tbl>
              <a:tblPr rtl="1" firstRow="1" firstCol="1" bandRow="1">
                <a:tableStyleId>{073A0DAA-6AF3-43AB-8588-CEC1D06C72B9}</a:tableStyleId>
              </a:tblPr>
              <a:tblGrid>
                <a:gridCol w="584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404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432048">
                <a:tc gridSpan="2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رابعاً- تشكيلات الهيئة التعليمية 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المؤهل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دبلوم 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بكالوريوس 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معهد(عام)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أخرى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المجموع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580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التخصص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لغة عربية ودراسات إسلامية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علوم ورياضيات 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اقتصاد منزلي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حاسب آلي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اجتماعيات ووطنية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دراسات إسلامية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لغة عربية 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رياضيات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أحياء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كيمياء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فيزياء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انجليزي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تاريخ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جغرافيا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تربية فنية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تربية أسرية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مكتبات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حاسب آلي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علمن نفس واجتماع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علوم إدارية 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تربية خاصة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الاحتياج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الموجود الفعلي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الزيادة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</a:rPr>
                        <a:t>النقص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20374"/>
              </p:ext>
            </p:extLst>
          </p:nvPr>
        </p:nvGraphicFramePr>
        <p:xfrm>
          <a:off x="467544" y="3717032"/>
          <a:ext cx="8326559" cy="2111986"/>
        </p:xfrm>
        <a:graphic>
          <a:graphicData uri="http://schemas.openxmlformats.org/drawingml/2006/table">
            <a:tbl>
              <a:tblPr rtl="1" firstRow="1" firstCol="1" bandRow="1">
                <a:tableStyleId>{073A0DAA-6AF3-43AB-8588-CEC1D06C72B9}</a:tableStyleId>
              </a:tblPr>
              <a:tblGrid>
                <a:gridCol w="266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5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 gridSpan="7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خامساً -المعلمات المنتدبات من وإلى المدرسة: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اسم المعلمة المنتدبة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التخصص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مدة الندب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نوع الندب</a:t>
                      </a:r>
                      <a:r>
                        <a:rPr lang="en-US" sz="1200">
                          <a:effectLst/>
                          <a:sym typeface="Zawawi"/>
                        </a:rPr>
                        <a:t>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جهة الندب</a:t>
                      </a:r>
                      <a:r>
                        <a:rPr lang="en-US" sz="1100">
                          <a:effectLst/>
                          <a:sym typeface="Zawawi"/>
                        </a:rPr>
                        <a:t></a:t>
                      </a:r>
                      <a:r>
                        <a:rPr lang="ar-SA" sz="1100">
                          <a:effectLst/>
                        </a:rPr>
                        <a:t>(</a:t>
                      </a:r>
                      <a:r>
                        <a:rPr lang="ar-SA" sz="800">
                          <a:effectLst/>
                        </a:rPr>
                        <a:t>تحدد المدرسة</a:t>
                      </a:r>
                      <a:r>
                        <a:rPr lang="ar-SA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00"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سادساً-المعلمات المجازات 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اسم المعلمة المجازة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dirty="0">
                          <a:effectLst/>
                        </a:rPr>
                        <a:t>التخصص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مدة الإجازة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نوع الإجازة</a:t>
                      </a:r>
                      <a:r>
                        <a:rPr lang="en-US" sz="1300">
                          <a:effectLst/>
                          <a:sym typeface="Zawawi"/>
                        </a:rPr>
                        <a:t>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effectLst/>
                        </a:rPr>
                        <a:t>كيفية تسديد النقص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0873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935398"/>
              </p:ext>
            </p:extLst>
          </p:nvPr>
        </p:nvGraphicFramePr>
        <p:xfrm>
          <a:off x="467544" y="1628800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33477648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185635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213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149589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36554836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52805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ثامناً- مؤشر الزيارات الفنية لقائدة المدرسة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0665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640571"/>
              </p:ext>
            </p:extLst>
          </p:nvPr>
        </p:nvGraphicFramePr>
        <p:xfrm>
          <a:off x="477336" y="1700808"/>
          <a:ext cx="8209464" cy="2865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3347764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891073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6213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242433"/>
              </p:ext>
            </p:extLst>
          </p:nvPr>
        </p:nvGraphicFramePr>
        <p:xfrm>
          <a:off x="539553" y="1412776"/>
          <a:ext cx="8147246" cy="188187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36554836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52805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تاسعاً- مؤشر النمو المهني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607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266438"/>
              </p:ext>
            </p:extLst>
          </p:nvPr>
        </p:nvGraphicFramePr>
        <p:xfrm>
          <a:off x="539558" y="404664"/>
          <a:ext cx="8172048" cy="2374694"/>
        </p:xfrm>
        <a:graphic>
          <a:graphicData uri="http://schemas.openxmlformats.org/drawingml/2006/table">
            <a:tbl>
              <a:tblPr rtl="1" firstRow="1" firstCol="1" bandRow="1">
                <a:tableStyleId>{073A0DAA-6AF3-43AB-8588-CEC1D06C72B9}</a:tableStyleId>
              </a:tblPr>
              <a:tblGrid>
                <a:gridCol w="806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324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519519">
                <a:tc gridSpan="1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سابعاً-مرافق المدرسة 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65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المرافق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الفصول الدراسية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الإدارة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غرفة الإداريات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غرفة المعلمات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مصادر التعلم 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معمل الحاسب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معمل علوم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مصلى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تدبير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مكتبة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مقصف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فنية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تفصيل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صعوبات تعلم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معرض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أرشيف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أخرى تذكر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28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كفايتها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982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مناسبتها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62670"/>
              </p:ext>
            </p:extLst>
          </p:nvPr>
        </p:nvGraphicFramePr>
        <p:xfrm>
          <a:off x="611560" y="3068960"/>
          <a:ext cx="8173311" cy="2880320"/>
        </p:xfrm>
        <a:graphic>
          <a:graphicData uri="http://schemas.openxmlformats.org/drawingml/2006/table">
            <a:tbl>
              <a:tblPr rtl="1" firstRow="1" firstCol="1" bandRow="1">
                <a:tableStyleId>{073A0DAA-6AF3-43AB-8588-CEC1D06C72B9}</a:tableStyleId>
              </a:tblPr>
              <a:tblGrid>
                <a:gridCol w="806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331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603058">
                <a:tc gridSpan="1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kern="1200" dirty="0">
                          <a:effectLst/>
                        </a:rPr>
                        <a:t>ثامناً– التجهيزات المدرسية :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288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نوع التجهيزات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المكيفات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برادات المياه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أثاث مكتبي المديرة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أثاث مكتبي المعلمات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تجهيزات التدبير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آلات التصوير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السبورات (بورسلان)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المقاعد المدرسية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كراسي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تجهيزات المختبرات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تجهيزات مصادر التعلم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أجهزة عرض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السبورات الذكية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خزنة حديدية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وسائل تعليمية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dirty="0">
                          <a:effectLst/>
                        </a:rPr>
                        <a:t>أجهزة الحاسب الآلي(موظفات/طالبات)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أتصال انترنت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28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كفايتها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40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صلاحيتها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206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</a:rPr>
                        <a:t>الاحتياج</a:t>
                      </a:r>
                      <a:r>
                        <a:rPr lang="en-US" sz="1000">
                          <a:effectLst/>
                          <a:sym typeface="Zawawi"/>
                        </a:rPr>
                        <a:t>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5777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066338"/>
              </p:ext>
            </p:extLst>
          </p:nvPr>
        </p:nvGraphicFramePr>
        <p:xfrm>
          <a:off x="467544" y="2132856"/>
          <a:ext cx="8209464" cy="17526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056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6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23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</a:t>
                      </a:r>
                      <a:r>
                        <a:rPr lang="ar-SA" baseline="0" dirty="0"/>
                        <a:t> المستهدف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الأداء الفعلي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الفجوة في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العوامل</a:t>
                      </a:r>
                      <a:r>
                        <a:rPr lang="ar-SA" baseline="0" dirty="0"/>
                        <a:t> المؤثرة</a:t>
                      </a:r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واقع  المؤشر </a:t>
            </a:r>
          </a:p>
        </p:txBody>
      </p:sp>
    </p:spTree>
    <p:extLst>
      <p:ext uri="{BB962C8B-B14F-4D97-AF65-F5344CB8AC3E}">
        <p14:creationId xmlns:p14="http://schemas.microsoft.com/office/powerpoint/2010/main" val="4316910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نوع وأثر النمو المهني على الأداء</a:t>
            </a:r>
          </a:p>
        </p:txBody>
      </p:sp>
      <p:graphicFrame>
        <p:nvGraphicFramePr>
          <p:cNvPr id="4" name="عنصر نائب للمحتوى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256103"/>
              </p:ext>
            </p:extLst>
          </p:nvPr>
        </p:nvGraphicFramePr>
        <p:xfrm>
          <a:off x="395536" y="2060848"/>
          <a:ext cx="8372208" cy="37084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0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النمو المهني  المقدم للمعلمات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أثره على الأداء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62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أبرز الجهود التي بذلت لتحسين النتائج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051006"/>
              </p:ext>
            </p:extLst>
          </p:nvPr>
        </p:nvGraphicFramePr>
        <p:xfrm>
          <a:off x="323531" y="1484784"/>
          <a:ext cx="8424936" cy="434848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7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الإجراءات التصحيحية  المنفذة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أسلوب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زمن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مسؤول التنفيذ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الجهات المساندة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مؤشرات التنفيذ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4558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أثر الجهود في تحسين النتائج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475389"/>
              </p:ext>
            </p:extLst>
          </p:nvPr>
        </p:nvGraphicFramePr>
        <p:xfrm>
          <a:off x="539553" y="1412776"/>
          <a:ext cx="8147246" cy="2365605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0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قبل تطبيق الإجراءات التصحيحية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بعد تطبيق الإجراءات التصحيحية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مقدار التغير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التغير </a:t>
                      </a:r>
                    </a:p>
                    <a:p>
                      <a:pPr algn="ctr" rtl="1"/>
                      <a:r>
                        <a:rPr lang="ar-SA" dirty="0"/>
                        <a:t>(+  /  =  /  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</a:t>
                      </a:r>
                      <a:r>
                        <a:rPr lang="ar-SA" baseline="0" dirty="0"/>
                        <a:t> المؤشر الفعلي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نوع الأداء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505980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292080" y="357301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الرسم البياني : </a:t>
            </a:r>
          </a:p>
        </p:txBody>
      </p:sp>
    </p:spTree>
    <p:extLst>
      <p:ext uri="{BB962C8B-B14F-4D97-AF65-F5344CB8AC3E}">
        <p14:creationId xmlns:p14="http://schemas.microsoft.com/office/powerpoint/2010/main" val="12405194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شواهد التنفيذ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009748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تم بحمد الله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449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بيانات أخرى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936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cs typeface="PT Bold Heading" pitchFamily="2" charset="-78"/>
              </a:rPr>
              <a:t>مؤشرات نواتج التعلم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023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أولاً-مؤشر القيمة المضافة المقاسة من قبل المشرفة التربوية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4939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مؤشر القيمة المضافة المقاسة من المشرفة التربوية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1419"/>
              </p:ext>
            </p:extLst>
          </p:nvPr>
        </p:nvGraphicFramePr>
        <p:xfrm>
          <a:off x="539552" y="1556792"/>
          <a:ext cx="8147248" cy="43484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03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اسم المعلمة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التخصص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متوسط الاختبار التشخيصي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المضافة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المتوسط العام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8560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Microsoft Office PowerPoint</Application>
  <PresentationFormat>عرض على الشاشة (4:3)</PresentationFormat>
  <Paragraphs>666</Paragraphs>
  <Slides>55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55</vt:i4>
      </vt:variant>
    </vt:vector>
  </HeadingPairs>
  <TitlesOfParts>
    <vt:vector size="60" baseType="lpstr">
      <vt:lpstr>Arial</vt:lpstr>
      <vt:lpstr>Calibri</vt:lpstr>
      <vt:lpstr>Wingdings 2</vt:lpstr>
      <vt:lpstr>Zawawi</vt:lpstr>
      <vt:lpstr>نسق Office</vt:lpstr>
      <vt:lpstr>تقرير (مؤشرات نواتج التعلم)</vt:lpstr>
      <vt:lpstr>بيانات إحصائية </vt:lpstr>
      <vt:lpstr>عرض تقديمي في PowerPoint</vt:lpstr>
      <vt:lpstr>عرض تقديمي في PowerPoint</vt:lpstr>
      <vt:lpstr>عرض تقديمي في PowerPoint</vt:lpstr>
      <vt:lpstr>بيانات أخرى </vt:lpstr>
      <vt:lpstr>مؤشرات نواتج التعلم </vt:lpstr>
      <vt:lpstr>أولاً-مؤشر القيمة المضافة المقاسة من قبل المشرفة التربوية </vt:lpstr>
      <vt:lpstr>مؤشر القيمة المضافة المقاسة من المشرفة التربوية 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ثانياً-مؤشر فاعلية معالجة المهارات الأساسية للطالبات 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ثالثاً- مؤشر تقويم نواتج التعلم للمراحل الدراسية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رابعاً- مؤشر ترتيب المدرسة في اختبار القدرات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خامساً- مؤشر تقدير التأثير الجماعي للمدرسة في سلوك الطالبات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سادساً- مؤشر ترتيب المدرسة في انتظام الطالبات استناداً إلى سلسلة الغياب 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سابعاً- مؤشر مستوى الممارسة التدريسية للمعلمة القائمة على التعلم النشط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ثامناً- مؤشر الزيارات الفنية لقائدة المدرسة </vt:lpstr>
      <vt:lpstr>تحليل واقع  المؤشر </vt:lpstr>
      <vt:lpstr>أبرز الجهود التي بذلت لتحسين النتائج </vt:lpstr>
      <vt:lpstr>أثر الجهود في تحسين النتائج </vt:lpstr>
      <vt:lpstr>شواهد التنفيذ </vt:lpstr>
      <vt:lpstr>تاسعاً- مؤشر النمو المهني </vt:lpstr>
      <vt:lpstr>تحليل واقع  المؤشر </vt:lpstr>
      <vt:lpstr>نوع وأثر النمو المهني على الأداء</vt:lpstr>
      <vt:lpstr>أبرز الجهود التي بذلت لتحسين النتائج </vt:lpstr>
      <vt:lpstr>أثر الجهود في تحسين النتائج </vt:lpstr>
      <vt:lpstr>شواهد التنفيذ </vt:lpstr>
      <vt:lpstr>تم بحمد الله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مؤشرات نواتج التعلم</dc:title>
  <dc:creator>hp</dc:creator>
  <cp:lastModifiedBy>منى المسند</cp:lastModifiedBy>
  <cp:revision>13</cp:revision>
  <dcterms:created xsi:type="dcterms:W3CDTF">2019-10-30T15:36:58Z</dcterms:created>
  <dcterms:modified xsi:type="dcterms:W3CDTF">2019-11-15T12:28:09Z</dcterms:modified>
</cp:coreProperties>
</file>