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3"/>
  </p:notesMasterIdLst>
  <p:handoutMasterIdLst>
    <p:handoutMasterId r:id="rId34"/>
  </p:handoutMasterIdLst>
  <p:sldIdLst>
    <p:sldId id="298" r:id="rId2"/>
    <p:sldId id="269" r:id="rId3"/>
    <p:sldId id="300" r:id="rId4"/>
    <p:sldId id="302" r:id="rId5"/>
    <p:sldId id="498" r:id="rId6"/>
    <p:sldId id="500" r:id="rId7"/>
    <p:sldId id="501" r:id="rId8"/>
    <p:sldId id="502" r:id="rId9"/>
    <p:sldId id="503" r:id="rId10"/>
    <p:sldId id="303" r:id="rId11"/>
    <p:sldId id="362" r:id="rId12"/>
    <p:sldId id="497" r:id="rId13"/>
    <p:sldId id="305" r:id="rId14"/>
    <p:sldId id="307" r:id="rId15"/>
    <p:sldId id="306" r:id="rId16"/>
    <p:sldId id="309" r:id="rId17"/>
    <p:sldId id="314" r:id="rId18"/>
    <p:sldId id="315" r:id="rId19"/>
    <p:sldId id="363" r:id="rId20"/>
    <p:sldId id="316" r:id="rId21"/>
    <p:sldId id="393" r:id="rId22"/>
    <p:sldId id="397" r:id="rId23"/>
    <p:sldId id="396" r:id="rId24"/>
    <p:sldId id="398" r:id="rId25"/>
    <p:sldId id="400" r:id="rId26"/>
    <p:sldId id="402" r:id="rId27"/>
    <p:sldId id="403" r:id="rId28"/>
    <p:sldId id="404" r:id="rId29"/>
    <p:sldId id="405" r:id="rId30"/>
    <p:sldId id="406" r:id="rId31"/>
    <p:sldId id="391" r:id="rId32"/>
  </p:sldIdLst>
  <p:sldSz cx="11430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2" id="{687F482B-68D7-4247-A3A4-8D4B91F2DA4D}">
          <p14:sldIdLst>
            <p14:sldId id="298"/>
            <p14:sldId id="269"/>
          </p14:sldIdLst>
        </p14:section>
        <p14:section name="lecture 2" id="{37087218-EE02-4099-864B-6EAFC7A87566}">
          <p14:sldIdLst>
            <p14:sldId id="300"/>
            <p14:sldId id="302"/>
            <p14:sldId id="498"/>
            <p14:sldId id="500"/>
            <p14:sldId id="501"/>
            <p14:sldId id="502"/>
            <p14:sldId id="503"/>
            <p14:sldId id="303"/>
            <p14:sldId id="362"/>
            <p14:sldId id="497"/>
            <p14:sldId id="305"/>
            <p14:sldId id="307"/>
            <p14:sldId id="306"/>
            <p14:sldId id="309"/>
            <p14:sldId id="314"/>
            <p14:sldId id="315"/>
            <p14:sldId id="363"/>
            <p14:sldId id="316"/>
            <p14:sldId id="393"/>
            <p14:sldId id="397"/>
            <p14:sldId id="396"/>
            <p14:sldId id="398"/>
            <p14:sldId id="400"/>
            <p14:sldId id="402"/>
            <p14:sldId id="403"/>
            <p14:sldId id="404"/>
            <p14:sldId id="405"/>
            <p14:sldId id="406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38" autoAdjust="0"/>
  </p:normalViewPr>
  <p:slideViewPr>
    <p:cSldViewPr snapToGrid="0">
      <p:cViewPr varScale="1">
        <p:scale>
          <a:sx n="56" d="100"/>
          <a:sy n="56" d="100"/>
        </p:scale>
        <p:origin x="11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05C9-1906-445F-B017-A25ED21CF56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ABB8-E7B4-4681-BB3F-EAB02B349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44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F499-C05A-450D-92B5-1B294BEDA4D1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1143000"/>
            <a:ext cx="4822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878A-9B86-4214-8763-1B7961D6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124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1pPr>
    <a:lvl2pPr marL="48060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2pPr>
    <a:lvl3pPr marL="961217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3pPr>
    <a:lvl4pPr marL="1441826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4pPr>
    <a:lvl5pPr marL="1922435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5pPr>
    <a:lvl6pPr marL="2403043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6pPr>
    <a:lvl7pPr marL="2883652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7pPr>
    <a:lvl8pPr marL="336426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8pPr>
    <a:lvl9pPr marL="384486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definition-of-atomic-mass-weight-60437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oughtco.com/definition-of-natural-abundance-60538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1200" b="1" dirty="0" smtClean="0">
                <a:latin typeface="Andalus" pitchFamily="18" charset="-78"/>
                <a:cs typeface="DecoType Naskh Special" pitchFamily="2" charset="0"/>
              </a:rPr>
              <a:t>{</a:t>
            </a:r>
            <a:r>
              <a:rPr lang="ar-SA" altLang="en-US" sz="1400" b="1" dirty="0" smtClean="0">
                <a:latin typeface="Andalus" pitchFamily="18" charset="-78"/>
                <a:cs typeface="DecoType Naskh Special" pitchFamily="2" charset="0"/>
              </a:rPr>
              <a:t>لاَ يَعْزُبُ عَنْهُ مِثْقَالُ ذَرَّةٍ فِي السَّمَاوَاتِ وَلاَ فِي الأَرْضِ وَلاَ أَصْغَرُ مِن ذَلِكَ وَلاَ أَكْبَرُ إِلاَّ فِي كِتَابٍ مُّبِينٍ} (سبأ: 3).</a:t>
            </a:r>
            <a:endParaRPr lang="en-US" altLang="en-US" sz="1400" b="1" dirty="0" smtClean="0">
              <a:latin typeface="Andalus" pitchFamily="18" charset="-78"/>
              <a:cs typeface="DecoType Naskh Special" pitchFamily="2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1400" dirty="0" smtClean="0">
                <a:latin typeface="Andalus" pitchFamily="18" charset="-78"/>
                <a:cs typeface="DecoType Naskh Special" pitchFamily="2" charset="0"/>
              </a:rPr>
              <a:t/>
            </a:r>
            <a:br>
              <a:rPr lang="ar-SA" altLang="en-US" sz="1400" dirty="0" smtClean="0">
                <a:latin typeface="Andalus" pitchFamily="18" charset="-78"/>
                <a:cs typeface="DecoType Naskh Special" pitchFamily="2" charset="0"/>
              </a:rPr>
            </a:br>
            <a:endParaRPr lang="ar-SA" altLang="en-US" sz="1400" dirty="0" smtClean="0">
              <a:latin typeface="Andalus" pitchFamily="18" charset="-78"/>
              <a:cs typeface="DecoType Naskh Special" pitchFamily="2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9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6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en-US" sz="1261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weighted average mass</a:t>
            </a:r>
            <a:r>
              <a:rPr lang="en-US" sz="126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an atom of an element based </a:t>
            </a:r>
            <a:r>
              <a:rPr lang="en-US" sz="1261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on the relative natural abundance</a:t>
            </a:r>
            <a:r>
              <a:rPr lang="en-US" sz="126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that element's isotopes.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3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3282" y="14367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63282" y="45863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63282" y="1583764"/>
            <a:ext cx="9584055" cy="292608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046139" y="4340185"/>
            <a:ext cx="1013348" cy="115296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1527705"/>
            <a:ext cx="9344025" cy="3238195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0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982" y="4681728"/>
            <a:ext cx="7398068" cy="1141171"/>
          </a:xfrm>
        </p:spPr>
        <p:txBody>
          <a:bodyPr>
            <a:normAutofit/>
          </a:bodyPr>
          <a:lstStyle>
            <a:lvl1pPr marL="0" indent="0" algn="l">
              <a:buNone/>
              <a:defRPr sz="2063">
                <a:solidFill>
                  <a:schemeClr val="tx1"/>
                </a:solidFill>
              </a:defRPr>
            </a:lvl1pPr>
            <a:lvl2pPr marL="428625" indent="0" algn="ctr">
              <a:buNone/>
              <a:defRPr sz="2063"/>
            </a:lvl2pPr>
            <a:lvl3pPr marL="857250" indent="0" algn="ctr">
              <a:buNone/>
              <a:defRPr sz="2063"/>
            </a:lvl3pPr>
            <a:lvl4pPr marL="1285875" indent="0" algn="ctr">
              <a:buNone/>
              <a:defRPr sz="1875"/>
            </a:lvl4pPr>
            <a:lvl5pPr marL="1714500" indent="0" algn="ctr">
              <a:buNone/>
              <a:defRPr sz="1875"/>
            </a:lvl5pPr>
            <a:lvl6pPr marL="2143125" indent="0" algn="ctr">
              <a:buNone/>
              <a:defRPr sz="1875"/>
            </a:lvl6pPr>
            <a:lvl7pPr marL="2571750" indent="0" algn="ctr">
              <a:buNone/>
              <a:defRPr sz="1875"/>
            </a:lvl7pPr>
            <a:lvl8pPr marL="3000375" indent="0" algn="ctr">
              <a:buNone/>
              <a:defRPr sz="1875"/>
            </a:lvl8pPr>
            <a:lvl9pPr marL="3429000" indent="0" algn="ctr">
              <a:buNone/>
              <a:defRPr sz="187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AC52-8350-4965-A10F-FB722A1F302D}" type="datetime1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3187" y="4575290"/>
            <a:ext cx="1119251" cy="682752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C1E2-8CBA-4F16-BF41-09287F0855B1}" type="datetime1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568960"/>
            <a:ext cx="2393156" cy="60147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25" y="568960"/>
            <a:ext cx="7036594" cy="601472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C4B9-8DC0-49CE-ADEF-CEAC08721573}" type="datetime1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50240"/>
            <a:ext cx="97155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57250" y="2113280"/>
            <a:ext cx="9715500" cy="4389120"/>
          </a:xfrm>
        </p:spPr>
        <p:txBody>
          <a:bodyPr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58A1-E52F-4D67-8A82-5731ACF818CF}" type="datetime1">
              <a:rPr lang="en-US" smtClean="0"/>
              <a:t>9/24/2017</a:t>
            </a:fld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24C3-0B41-4BF1-8C47-2FF7548779A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97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28F-53B5-434E-AD33-DE89E065CEE2}" type="datetime1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45855"/>
            <a:ext cx="11430000" cy="206934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82" y="1306982"/>
            <a:ext cx="8701088" cy="375513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0413" y="5354726"/>
            <a:ext cx="8486775" cy="1137920"/>
          </a:xfrm>
        </p:spPr>
        <p:txBody>
          <a:bodyPr anchor="t">
            <a:normAutofit/>
          </a:bodyPr>
          <a:lstStyle>
            <a:lvl1pPr marL="0" indent="0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63" y="6690970"/>
            <a:ext cx="2479040" cy="389467"/>
          </a:xfrm>
        </p:spPr>
        <p:txBody>
          <a:bodyPr/>
          <a:lstStyle/>
          <a:p>
            <a:fld id="{80D2439E-611C-439C-9029-48015CBEC4E2}" type="datetime1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289" y="6690970"/>
            <a:ext cx="5932170" cy="389467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41311" y="2480905"/>
            <a:ext cx="1013348" cy="115296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971" y="2673209"/>
            <a:ext cx="1114029" cy="768354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983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6460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B9E3-6119-4025-9D35-16EDB6A5ACD8}" type="datetime1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25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983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6460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6460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94FC-869A-455D-9FAB-BDBED27D6DA7}" type="datetime1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3018-711E-44B9-877E-81C344E93587}" type="datetime1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94A4-4F28-4A24-9314-69A92C468CE3}" type="datetime1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731520"/>
            <a:ext cx="6292215" cy="535472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AD0D-D094-4B61-9A7F-CF86C9939F8C}" type="datetime1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7784756" cy="73152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5B1F-048B-4380-9B7F-9D4B8351B91B}" type="datetime1">
              <a:rPr lang="en-US" smtClean="0"/>
              <a:t>9/24/2017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983" y="516941"/>
            <a:ext cx="9429750" cy="1716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983" y="2262835"/>
            <a:ext cx="9429750" cy="432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66648" y="6690970"/>
            <a:ext cx="306895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>
                <a:solidFill>
                  <a:schemeClr val="tx2"/>
                </a:solidFill>
              </a:defRPr>
            </a:lvl1pPr>
          </a:lstStyle>
          <a:p>
            <a:fld id="{04EE1B05-C5E3-448E-8112-7A7626A8835F}" type="datetime1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0128" y="6690970"/>
            <a:ext cx="59321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4183" y="6690970"/>
            <a:ext cx="60007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 b="1">
                <a:solidFill>
                  <a:srgbClr val="FFFFFF"/>
                </a:solidFill>
                <a:latin typeface="+mj-lt"/>
              </a:defRPr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5063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71450" indent="-171450" algn="l" defTabSz="857250" rtl="0" eaLnBrk="1" latinLnBrk="0" hangingPunct="1">
        <a:lnSpc>
          <a:spcPct val="90000"/>
        </a:lnSpc>
        <a:spcBef>
          <a:spcPts val="1125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4297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000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812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5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437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861850" y="2291243"/>
            <a:ext cx="9427778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Atoms, Molecules</a:t>
            </a:r>
            <a:r>
              <a:rPr lang="en-US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Ions and Periodicity</a:t>
            </a:r>
            <a:endParaRPr lang="en-US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4" name="Picture 2" descr="نتيجة بحث الصور عن ‪Atoms png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3146">
            <a:off x="989625" y="1590821"/>
            <a:ext cx="1341620" cy="1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4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5751" y="1824196"/>
            <a:ext cx="109621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200" b="1" u="sng" dirty="0" smtClean="0">
                <a:solidFill>
                  <a:srgbClr val="00B050"/>
                </a:solidFill>
              </a:rPr>
              <a:t>Atomic number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: </a:t>
            </a:r>
            <a:r>
              <a:rPr lang="en-US" altLang="en-US" sz="2200" dirty="0" smtClean="0"/>
              <a:t>is the number of protons in the nucleus of each atom of an element.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endParaRPr lang="en-US" altLang="en-US" sz="2200" b="1" u="sng" dirty="0" smtClean="0">
              <a:solidFill>
                <a:srgbClr val="00B050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endParaRPr lang="en-US" altLang="en-US" sz="2200" b="1" u="sng" dirty="0" smtClean="0">
              <a:solidFill>
                <a:srgbClr val="00B050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200" b="1" u="sng" dirty="0" smtClean="0">
                <a:solidFill>
                  <a:srgbClr val="00B050"/>
                </a:solidFill>
              </a:rPr>
              <a:t>Mass number</a:t>
            </a:r>
            <a:r>
              <a:rPr lang="en-US" altLang="en-US" sz="2200" b="1" dirty="0" smtClean="0">
                <a:solidFill>
                  <a:srgbClr val="00B050"/>
                </a:solidFill>
              </a:rPr>
              <a:t>:</a:t>
            </a:r>
            <a:r>
              <a:rPr lang="en-US" altLang="en-US" sz="2200" dirty="0" smtClean="0"/>
              <a:t> is the total number of neutrons and protons present in the nucleus of an atom of an element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0699" y="2537439"/>
            <a:ext cx="7309822" cy="9387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200" b="1" dirty="0"/>
              <a:t>Atomic number (Z) = </a:t>
            </a:r>
            <a:r>
              <a:rPr lang="en-US" altLang="en-US" sz="2200" dirty="0"/>
              <a:t>number of protons in nucleus</a:t>
            </a:r>
            <a:r>
              <a:rPr lang="en-US" altLang="en-US" sz="2200" dirty="0" smtClean="0"/>
              <a:t>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200" b="1" dirty="0"/>
              <a:t>For a neutral atom: </a:t>
            </a:r>
            <a:r>
              <a:rPr lang="en-US" altLang="en-US" sz="2200" dirty="0"/>
              <a:t>Number of protons </a:t>
            </a:r>
            <a:r>
              <a:rPr lang="en-US" altLang="en-US" sz="2200" b="1" dirty="0"/>
              <a:t>=</a:t>
            </a:r>
            <a:r>
              <a:rPr lang="en-US" altLang="en-US" sz="2200" dirty="0"/>
              <a:t> number of </a:t>
            </a:r>
            <a:r>
              <a:rPr lang="en-US" altLang="en-US" sz="2200" dirty="0" smtClean="0"/>
              <a:t>electrons</a:t>
            </a:r>
            <a:endParaRPr lang="en-US" alt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1850699" y="5217225"/>
            <a:ext cx="7309822" cy="9387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200" b="1" dirty="0"/>
              <a:t>Mass number (A) </a:t>
            </a:r>
            <a:r>
              <a:rPr lang="en-US" altLang="en-US" sz="2200" dirty="0"/>
              <a:t>= 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atomic number (Z) + number of </a:t>
            </a:r>
            <a:r>
              <a:rPr lang="en-US" altLang="en-US" sz="2200" dirty="0" smtClean="0"/>
              <a:t>neutrons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200" dirty="0"/>
              <a:t>Thus: </a:t>
            </a:r>
            <a:r>
              <a:rPr lang="en-US" altLang="en-US" sz="2200" b="1" dirty="0"/>
              <a:t>the number of neutrons = A - </a:t>
            </a:r>
            <a:r>
              <a:rPr lang="en-US" altLang="en-US" sz="2200" b="1" dirty="0" smtClean="0"/>
              <a:t>Z</a:t>
            </a:r>
            <a:endParaRPr lang="en-US" altLang="en-US" sz="2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924C3-0B41-4BF1-8C47-2FF7548779A3}" type="slidenum">
              <a:rPr lang="ar-SA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924C3-0B41-4BF1-8C47-2FF7548779A3}" type="slidenum">
              <a:rPr lang="ar-SA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0" name="Rectangle 39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4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43" name="مربع نص 1"/>
          <p:cNvSpPr txBox="1"/>
          <p:nvPr/>
        </p:nvSpPr>
        <p:spPr>
          <a:xfrm>
            <a:off x="167538" y="1916641"/>
            <a:ext cx="15928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Examples</a:t>
            </a:r>
            <a:endParaRPr lang="ar-SA" sz="2800" b="1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4983320" y="2980180"/>
            <a:ext cx="804863" cy="881062"/>
            <a:chOff x="2657" y="1811"/>
            <a:chExt cx="507" cy="555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2822" y="1857"/>
              <a:ext cx="34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4000"/>
                <a:t>X</a:t>
              </a:r>
            </a:p>
          </p:txBody>
        </p: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2657" y="1811"/>
              <a:ext cx="2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/>
                <a:t>A</a:t>
              </a: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2679" y="2036"/>
              <a:ext cx="26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/>
                <a:t>Z</a:t>
              </a:r>
            </a:p>
          </p:txBody>
        </p:sp>
      </p:grpSp>
      <p:grpSp>
        <p:nvGrpSpPr>
          <p:cNvPr id="48" name="Group 29"/>
          <p:cNvGrpSpPr>
            <a:grpSpLocks/>
          </p:cNvGrpSpPr>
          <p:nvPr/>
        </p:nvGrpSpPr>
        <p:grpSpPr bwMode="auto">
          <a:xfrm>
            <a:off x="2565558" y="2940495"/>
            <a:ext cx="2452687" cy="461963"/>
            <a:chOff x="1105" y="1898"/>
            <a:chExt cx="1545" cy="291"/>
          </a:xfrm>
        </p:grpSpPr>
        <p:sp>
          <p:nvSpPr>
            <p:cNvPr id="49" name="Text Box 30"/>
            <p:cNvSpPr txBox="1">
              <a:spLocks noChangeArrowheads="1"/>
            </p:cNvSpPr>
            <p:nvPr/>
          </p:nvSpPr>
          <p:spPr bwMode="auto">
            <a:xfrm>
              <a:off x="1105" y="1898"/>
              <a:ext cx="12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CC0000"/>
                  </a:solidFill>
                </a:rPr>
                <a:t>Mass Number</a:t>
              </a:r>
              <a:r>
                <a:rPr lang="en-US" altLang="en-US" sz="2400" dirty="0"/>
                <a:t> </a:t>
              </a:r>
            </a:p>
          </p:txBody>
        </p:sp>
        <p:sp>
          <p:nvSpPr>
            <p:cNvPr id="50" name="Line 31"/>
            <p:cNvSpPr>
              <a:spLocks noChangeShapeType="1"/>
            </p:cNvSpPr>
            <p:nvPr/>
          </p:nvSpPr>
          <p:spPr bwMode="auto">
            <a:xfrm>
              <a:off x="2314" y="2044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51" name="Group 32"/>
          <p:cNvGrpSpPr>
            <a:grpSpLocks/>
          </p:cNvGrpSpPr>
          <p:nvPr/>
        </p:nvGrpSpPr>
        <p:grpSpPr bwMode="auto">
          <a:xfrm>
            <a:off x="2363945" y="3281808"/>
            <a:ext cx="2654299" cy="461963"/>
            <a:chOff x="978" y="2113"/>
            <a:chExt cx="1672" cy="291"/>
          </a:xfrm>
        </p:grpSpPr>
        <p:sp>
          <p:nvSpPr>
            <p:cNvPr id="52" name="Text Box 33"/>
            <p:cNvSpPr txBox="1">
              <a:spLocks noChangeArrowheads="1"/>
            </p:cNvSpPr>
            <p:nvPr/>
          </p:nvSpPr>
          <p:spPr bwMode="auto">
            <a:xfrm>
              <a:off x="978" y="2113"/>
              <a:ext cx="14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CC0000"/>
                  </a:solidFill>
                </a:rPr>
                <a:t>Atomic Number </a:t>
              </a:r>
            </a:p>
          </p:txBody>
        </p:sp>
        <p:sp>
          <p:nvSpPr>
            <p:cNvPr id="53" name="Line 34"/>
            <p:cNvSpPr>
              <a:spLocks noChangeShapeType="1"/>
            </p:cNvSpPr>
            <p:nvPr/>
          </p:nvSpPr>
          <p:spPr bwMode="auto">
            <a:xfrm>
              <a:off x="2314" y="2295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54" name="Group 35"/>
          <p:cNvGrpSpPr>
            <a:grpSpLocks/>
          </p:cNvGrpSpPr>
          <p:nvPr/>
        </p:nvGrpSpPr>
        <p:grpSpPr bwMode="auto">
          <a:xfrm>
            <a:off x="5716745" y="3189733"/>
            <a:ext cx="2674938" cy="461963"/>
            <a:chOff x="3609" y="1979"/>
            <a:chExt cx="1685" cy="291"/>
          </a:xfrm>
        </p:grpSpPr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>
              <a:off x="3926" y="1979"/>
              <a:ext cx="13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CC0000"/>
                  </a:solidFill>
                </a:rPr>
                <a:t>Element Symbol</a:t>
              </a:r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 flipH="1">
              <a:off x="3609" y="2103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57" name="Group 7"/>
          <p:cNvGrpSpPr>
            <a:grpSpLocks/>
          </p:cNvGrpSpPr>
          <p:nvPr/>
        </p:nvGrpSpPr>
        <p:grpSpPr bwMode="auto">
          <a:xfrm>
            <a:off x="3567271" y="4387221"/>
            <a:ext cx="4729162" cy="749300"/>
            <a:chOff x="1560" y="2307"/>
            <a:chExt cx="2979" cy="472"/>
          </a:xfrm>
        </p:grpSpPr>
        <p:grpSp>
          <p:nvGrpSpPr>
            <p:cNvPr id="58" name="Group 8"/>
            <p:cNvGrpSpPr>
              <a:grpSpLocks/>
            </p:cNvGrpSpPr>
            <p:nvPr/>
          </p:nvGrpSpPr>
          <p:grpSpPr bwMode="auto">
            <a:xfrm>
              <a:off x="1560" y="2307"/>
              <a:ext cx="447" cy="472"/>
              <a:chOff x="1560" y="2579"/>
              <a:chExt cx="447" cy="472"/>
            </a:xfrm>
          </p:grpSpPr>
          <p:sp>
            <p:nvSpPr>
              <p:cNvPr id="67" name="Text Box 9"/>
              <p:cNvSpPr txBox="1">
                <a:spLocks noChangeArrowheads="1"/>
              </p:cNvSpPr>
              <p:nvPr/>
            </p:nvSpPr>
            <p:spPr bwMode="auto">
              <a:xfrm>
                <a:off x="1670" y="2626"/>
                <a:ext cx="33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/>
                  <a:t>H</a:t>
                </a:r>
              </a:p>
            </p:txBody>
          </p:sp>
          <p:sp>
            <p:nvSpPr>
              <p:cNvPr id="68" name="Text Box 10"/>
              <p:cNvSpPr txBox="1">
                <a:spLocks noChangeArrowheads="1"/>
              </p:cNvSpPr>
              <p:nvPr/>
            </p:nvSpPr>
            <p:spPr bwMode="auto">
              <a:xfrm>
                <a:off x="1560" y="2579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1</a:t>
                </a:r>
              </a:p>
            </p:txBody>
          </p:sp>
          <p:sp>
            <p:nvSpPr>
              <p:cNvPr id="69" name="Text Box 11"/>
              <p:cNvSpPr txBox="1">
                <a:spLocks noChangeArrowheads="1"/>
              </p:cNvSpPr>
              <p:nvPr/>
            </p:nvSpPr>
            <p:spPr bwMode="auto">
              <a:xfrm>
                <a:off x="1560" y="2763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1</a:t>
                </a:r>
              </a:p>
            </p:txBody>
          </p:sp>
        </p:grpSp>
        <p:grpSp>
          <p:nvGrpSpPr>
            <p:cNvPr id="59" name="Group 12"/>
            <p:cNvGrpSpPr>
              <a:grpSpLocks/>
            </p:cNvGrpSpPr>
            <p:nvPr/>
          </p:nvGrpSpPr>
          <p:grpSpPr bwMode="auto">
            <a:xfrm>
              <a:off x="2406" y="2307"/>
              <a:ext cx="951" cy="472"/>
              <a:chOff x="1560" y="2579"/>
              <a:chExt cx="951" cy="472"/>
            </a:xfrm>
          </p:grpSpPr>
          <p:sp>
            <p:nvSpPr>
              <p:cNvPr id="64" name="Text Box 13"/>
              <p:cNvSpPr txBox="1">
                <a:spLocks noChangeArrowheads="1"/>
              </p:cNvSpPr>
              <p:nvPr/>
            </p:nvSpPr>
            <p:spPr bwMode="auto">
              <a:xfrm>
                <a:off x="1670" y="2625"/>
                <a:ext cx="84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/>
                  <a:t>H (D)</a:t>
                </a:r>
              </a:p>
            </p:txBody>
          </p:sp>
          <p:sp>
            <p:nvSpPr>
              <p:cNvPr id="65" name="Text Box 14"/>
              <p:cNvSpPr txBox="1">
                <a:spLocks noChangeArrowheads="1"/>
              </p:cNvSpPr>
              <p:nvPr/>
            </p:nvSpPr>
            <p:spPr bwMode="auto">
              <a:xfrm>
                <a:off x="1560" y="257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2</a:t>
                </a:r>
              </a:p>
            </p:txBody>
          </p:sp>
          <p:sp>
            <p:nvSpPr>
              <p:cNvPr id="66" name="Text Box 15"/>
              <p:cNvSpPr txBox="1">
                <a:spLocks noChangeArrowheads="1"/>
              </p:cNvSpPr>
              <p:nvPr/>
            </p:nvSpPr>
            <p:spPr bwMode="auto">
              <a:xfrm>
                <a:off x="1560" y="2763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1</a:t>
                </a:r>
              </a:p>
            </p:txBody>
          </p:sp>
        </p:grpSp>
        <p:grpSp>
          <p:nvGrpSpPr>
            <p:cNvPr id="60" name="Group 16"/>
            <p:cNvGrpSpPr>
              <a:grpSpLocks/>
            </p:cNvGrpSpPr>
            <p:nvPr/>
          </p:nvGrpSpPr>
          <p:grpSpPr bwMode="auto">
            <a:xfrm>
              <a:off x="3600" y="2307"/>
              <a:ext cx="939" cy="472"/>
              <a:chOff x="1560" y="2579"/>
              <a:chExt cx="939" cy="472"/>
            </a:xfrm>
          </p:grpSpPr>
          <p:sp>
            <p:nvSpPr>
              <p:cNvPr id="61" name="Text Box 17"/>
              <p:cNvSpPr txBox="1">
                <a:spLocks noChangeArrowheads="1"/>
              </p:cNvSpPr>
              <p:nvPr/>
            </p:nvSpPr>
            <p:spPr bwMode="auto">
              <a:xfrm>
                <a:off x="1670" y="2625"/>
                <a:ext cx="82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/>
                  <a:t>H (T)</a:t>
                </a:r>
              </a:p>
            </p:txBody>
          </p:sp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560" y="257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3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1560" y="2763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1</a:t>
                </a: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867094" y="3114465"/>
          <a:ext cx="4000970" cy="711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166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93" name="Text Box 18"/>
          <p:cNvSpPr txBox="1">
            <a:spLocks noChangeArrowheads="1"/>
          </p:cNvSpPr>
          <p:nvPr/>
        </p:nvSpPr>
        <p:spPr bwMode="auto">
          <a:xfrm>
            <a:off x="167538" y="2036658"/>
            <a:ext cx="103823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+mn-lt"/>
              </a:rPr>
              <a:t>Give the number of protons, neutrons, and electrons </a:t>
            </a:r>
            <a:r>
              <a:rPr lang="en-US" altLang="en-US" sz="2400" b="1" dirty="0" smtClean="0">
                <a:solidFill>
                  <a:srgbClr val="00B050"/>
                </a:solidFill>
                <a:latin typeface="+mn-lt"/>
              </a:rPr>
              <a:t> in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</a:rPr>
              <a:t>each of the following species: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7538" y="1633475"/>
            <a:ext cx="1885453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6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 2.1</a:t>
            </a:r>
          </a:p>
        </p:txBody>
      </p:sp>
      <p:grpSp>
        <p:nvGrpSpPr>
          <p:cNvPr id="10296" name="Group 8"/>
          <p:cNvGrpSpPr>
            <a:grpSpLocks/>
          </p:cNvGrpSpPr>
          <p:nvPr/>
        </p:nvGrpSpPr>
        <p:grpSpPr bwMode="auto">
          <a:xfrm>
            <a:off x="5676892" y="3227071"/>
            <a:ext cx="738511" cy="586330"/>
            <a:chOff x="6786578" y="4003675"/>
            <a:chExt cx="692533" cy="549488"/>
          </a:xfrm>
        </p:grpSpPr>
        <p:sp>
          <p:nvSpPr>
            <p:cNvPr id="10322" name="Text Box 44"/>
            <p:cNvSpPr txBox="1">
              <a:spLocks noChangeArrowheads="1"/>
            </p:cNvSpPr>
            <p:nvPr/>
          </p:nvSpPr>
          <p:spPr bwMode="auto">
            <a:xfrm>
              <a:off x="6999288" y="4073525"/>
              <a:ext cx="479823" cy="36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20" b="1">
                  <a:solidFill>
                    <a:schemeClr val="accent2"/>
                  </a:solidFill>
                  <a:latin typeface="+mn-lt"/>
                </a:rPr>
                <a:t>Na</a:t>
              </a:r>
            </a:p>
          </p:txBody>
        </p:sp>
        <p:sp>
          <p:nvSpPr>
            <p:cNvPr id="10323" name="Text Box 45"/>
            <p:cNvSpPr txBox="1">
              <a:spLocks noChangeArrowheads="1"/>
            </p:cNvSpPr>
            <p:nvPr/>
          </p:nvSpPr>
          <p:spPr bwMode="auto">
            <a:xfrm>
              <a:off x="6786578" y="4003675"/>
              <a:ext cx="341528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22</a:t>
              </a:r>
            </a:p>
          </p:txBody>
        </p:sp>
        <p:sp>
          <p:nvSpPr>
            <p:cNvPr id="10324" name="Text Box 46"/>
            <p:cNvSpPr txBox="1">
              <a:spLocks noChangeArrowheads="1"/>
            </p:cNvSpPr>
            <p:nvPr/>
          </p:nvSpPr>
          <p:spPr bwMode="auto">
            <a:xfrm>
              <a:off x="6792928" y="4251325"/>
              <a:ext cx="314470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11</a:t>
              </a:r>
            </a:p>
          </p:txBody>
        </p:sp>
      </p:grpSp>
      <p:grpSp>
        <p:nvGrpSpPr>
          <p:cNvPr id="10297" name="Group 12"/>
          <p:cNvGrpSpPr>
            <a:grpSpLocks/>
          </p:cNvGrpSpPr>
          <p:nvPr/>
        </p:nvGrpSpPr>
        <p:grpSpPr bwMode="auto">
          <a:xfrm>
            <a:off x="6462600" y="3227071"/>
            <a:ext cx="606867" cy="586330"/>
            <a:chOff x="6786578" y="4003675"/>
            <a:chExt cx="569580" cy="549488"/>
          </a:xfrm>
        </p:grpSpPr>
        <p:sp>
          <p:nvSpPr>
            <p:cNvPr id="10319" name="Text Box 44"/>
            <p:cNvSpPr txBox="1">
              <a:spLocks noChangeArrowheads="1"/>
            </p:cNvSpPr>
            <p:nvPr/>
          </p:nvSpPr>
          <p:spPr bwMode="auto">
            <a:xfrm>
              <a:off x="6999288" y="4073525"/>
              <a:ext cx="356870" cy="36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20" b="1">
                  <a:solidFill>
                    <a:schemeClr val="accent2"/>
                  </a:solidFill>
                  <a:latin typeface="+mn-lt"/>
                </a:rPr>
                <a:t>O</a:t>
              </a:r>
            </a:p>
          </p:txBody>
        </p:sp>
        <p:sp>
          <p:nvSpPr>
            <p:cNvPr id="10320" name="Text Box 45"/>
            <p:cNvSpPr txBox="1">
              <a:spLocks noChangeArrowheads="1"/>
            </p:cNvSpPr>
            <p:nvPr/>
          </p:nvSpPr>
          <p:spPr bwMode="auto">
            <a:xfrm>
              <a:off x="6786578" y="4003675"/>
              <a:ext cx="328285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17</a:t>
              </a:r>
            </a:p>
          </p:txBody>
        </p:sp>
        <p:sp>
          <p:nvSpPr>
            <p:cNvPr id="10321" name="Text Box 46"/>
            <p:cNvSpPr txBox="1">
              <a:spLocks noChangeArrowheads="1"/>
            </p:cNvSpPr>
            <p:nvPr/>
          </p:nvSpPr>
          <p:spPr bwMode="auto">
            <a:xfrm>
              <a:off x="6909102" y="4251325"/>
              <a:ext cx="257572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8</a:t>
              </a:r>
            </a:p>
          </p:txBody>
        </p:sp>
      </p:grpSp>
      <p:grpSp>
        <p:nvGrpSpPr>
          <p:cNvPr id="10298" name="Group 16"/>
          <p:cNvGrpSpPr>
            <a:grpSpLocks/>
          </p:cNvGrpSpPr>
          <p:nvPr/>
        </p:nvGrpSpPr>
        <p:grpSpPr bwMode="auto">
          <a:xfrm>
            <a:off x="7300800" y="3227071"/>
            <a:ext cx="589279" cy="586330"/>
            <a:chOff x="6786578" y="4003675"/>
            <a:chExt cx="552964" cy="549488"/>
          </a:xfrm>
        </p:grpSpPr>
        <p:sp>
          <p:nvSpPr>
            <p:cNvPr id="10316" name="Text Box 44"/>
            <p:cNvSpPr txBox="1">
              <a:spLocks noChangeArrowheads="1"/>
            </p:cNvSpPr>
            <p:nvPr/>
          </p:nvSpPr>
          <p:spPr bwMode="auto">
            <a:xfrm>
              <a:off x="6999288" y="4073525"/>
              <a:ext cx="340254" cy="36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20" b="1">
                  <a:solidFill>
                    <a:schemeClr val="accent2"/>
                  </a:solidFill>
                  <a:latin typeface="+mn-lt"/>
                </a:rPr>
                <a:t>C</a:t>
              </a:r>
            </a:p>
          </p:txBody>
        </p:sp>
        <p:sp>
          <p:nvSpPr>
            <p:cNvPr id="10317" name="Text Box 45"/>
            <p:cNvSpPr txBox="1">
              <a:spLocks noChangeArrowheads="1"/>
            </p:cNvSpPr>
            <p:nvPr/>
          </p:nvSpPr>
          <p:spPr bwMode="auto">
            <a:xfrm>
              <a:off x="6786578" y="4003675"/>
              <a:ext cx="328221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14</a:t>
              </a:r>
            </a:p>
          </p:txBody>
        </p:sp>
        <p:sp>
          <p:nvSpPr>
            <p:cNvPr id="10318" name="Text Box 46"/>
            <p:cNvSpPr txBox="1">
              <a:spLocks noChangeArrowheads="1"/>
            </p:cNvSpPr>
            <p:nvPr/>
          </p:nvSpPr>
          <p:spPr bwMode="auto">
            <a:xfrm>
              <a:off x="6835964" y="4251325"/>
              <a:ext cx="257522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6</a:t>
              </a:r>
            </a:p>
          </p:txBody>
        </p:sp>
      </p:grpSp>
      <p:grpSp>
        <p:nvGrpSpPr>
          <p:cNvPr id="10299" name="Group 20"/>
          <p:cNvGrpSpPr>
            <a:grpSpLocks/>
          </p:cNvGrpSpPr>
          <p:nvPr/>
        </p:nvGrpSpPr>
        <p:grpSpPr bwMode="auto">
          <a:xfrm>
            <a:off x="8049267" y="3244004"/>
            <a:ext cx="833889" cy="586330"/>
            <a:chOff x="6715140" y="4003675"/>
            <a:chExt cx="782075" cy="549488"/>
          </a:xfrm>
        </p:grpSpPr>
        <p:sp>
          <p:nvSpPr>
            <p:cNvPr id="10313" name="Text Box 44"/>
            <p:cNvSpPr txBox="1">
              <a:spLocks noChangeArrowheads="1"/>
            </p:cNvSpPr>
            <p:nvPr/>
          </p:nvSpPr>
          <p:spPr bwMode="auto">
            <a:xfrm>
              <a:off x="6999288" y="4073525"/>
              <a:ext cx="497927" cy="36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20" b="1">
                  <a:solidFill>
                    <a:schemeClr val="accent2"/>
                  </a:solidFill>
                  <a:latin typeface="+mn-lt"/>
                </a:rPr>
                <a:t>Hg</a:t>
              </a:r>
            </a:p>
          </p:txBody>
        </p:sp>
        <p:sp>
          <p:nvSpPr>
            <p:cNvPr id="10314" name="Text Box 45"/>
            <p:cNvSpPr txBox="1">
              <a:spLocks noChangeArrowheads="1"/>
            </p:cNvSpPr>
            <p:nvPr/>
          </p:nvSpPr>
          <p:spPr bwMode="auto">
            <a:xfrm>
              <a:off x="6715140" y="4003675"/>
              <a:ext cx="425762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200</a:t>
              </a:r>
            </a:p>
          </p:txBody>
        </p:sp>
        <p:sp>
          <p:nvSpPr>
            <p:cNvPr id="10315" name="Text Box 46"/>
            <p:cNvSpPr txBox="1">
              <a:spLocks noChangeArrowheads="1"/>
            </p:cNvSpPr>
            <p:nvPr/>
          </p:nvSpPr>
          <p:spPr bwMode="auto">
            <a:xfrm>
              <a:off x="6792928" y="4251325"/>
              <a:ext cx="341572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80</a:t>
              </a:r>
            </a:p>
          </p:txBody>
        </p:sp>
      </p:grp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4838691" y="3227071"/>
            <a:ext cx="738511" cy="586330"/>
            <a:chOff x="6786578" y="4003675"/>
            <a:chExt cx="692533" cy="549488"/>
          </a:xfrm>
        </p:grpSpPr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6999288" y="4073525"/>
              <a:ext cx="479823" cy="36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20" b="1" dirty="0">
                  <a:solidFill>
                    <a:schemeClr val="accent2"/>
                  </a:solidFill>
                  <a:latin typeface="+mn-lt"/>
                </a:rPr>
                <a:t>Na</a:t>
              </a: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6786578" y="4003675"/>
              <a:ext cx="341528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20</a:t>
              </a: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6792928" y="4251325"/>
              <a:ext cx="314470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11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43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65400" y="3114464"/>
          <a:ext cx="3200777" cy="3124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777">
                  <a:extLst>
                    <a:ext uri="{9D8B030D-6E8A-4147-A177-3AD203B41FA5}">
                      <a16:colId xmlns:a16="http://schemas.microsoft.com/office/drawing/2014/main" val="1223046146"/>
                    </a:ext>
                  </a:extLst>
                </a:gridCol>
              </a:tblGrid>
              <a:tr h="7116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Elements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13608"/>
                  </a:ext>
                </a:extLst>
              </a:tr>
              <a:tr h="48250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+mn-lt"/>
                        </a:rPr>
                        <a:t>Atomic Number</a:t>
                      </a:r>
                      <a:r>
                        <a:rPr lang="en-US" sz="2400" b="1" baseline="0" dirty="0">
                          <a:latin typeface="+mn-lt"/>
                        </a:rPr>
                        <a:t> (Z)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2368"/>
                  </a:ext>
                </a:extLst>
              </a:tr>
              <a:tr h="48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Mass Number (A)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488649"/>
                  </a:ext>
                </a:extLst>
              </a:tr>
              <a:tr h="48250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+mn-lt"/>
                        </a:rPr>
                        <a:t>No. of electrons (e)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379859"/>
                  </a:ext>
                </a:extLst>
              </a:tr>
              <a:tr h="48250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+mn-lt"/>
                        </a:rPr>
                        <a:t>No. of protons</a:t>
                      </a:r>
                      <a:r>
                        <a:rPr lang="en-US" sz="2400" b="1" baseline="0" dirty="0">
                          <a:latin typeface="+mn-lt"/>
                        </a:rPr>
                        <a:t> (p)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759163"/>
                  </a:ext>
                </a:extLst>
              </a:tr>
              <a:tr h="48250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+mn-lt"/>
                        </a:rPr>
                        <a:t>No. of neutrons</a:t>
                      </a:r>
                      <a:r>
                        <a:rPr lang="en-US" sz="2400" b="1" baseline="0" dirty="0">
                          <a:latin typeface="+mn-lt"/>
                        </a:rPr>
                        <a:t> (n)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0000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12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44132"/>
              </p:ext>
            </p:extLst>
          </p:nvPr>
        </p:nvGraphicFramePr>
        <p:xfrm>
          <a:off x="4867094" y="3114465"/>
          <a:ext cx="4000970" cy="711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166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93" name="Text Box 18"/>
          <p:cNvSpPr txBox="1">
            <a:spLocks noChangeArrowheads="1"/>
          </p:cNvSpPr>
          <p:nvPr/>
        </p:nvSpPr>
        <p:spPr bwMode="auto">
          <a:xfrm>
            <a:off x="167538" y="2036658"/>
            <a:ext cx="103823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+mn-lt"/>
              </a:rPr>
              <a:t>Give the number of protons, neutrons, and electrons </a:t>
            </a:r>
            <a:r>
              <a:rPr lang="en-US" altLang="en-US" sz="2400" b="1" dirty="0" smtClean="0">
                <a:solidFill>
                  <a:srgbClr val="00B050"/>
                </a:solidFill>
                <a:latin typeface="+mn-lt"/>
              </a:rPr>
              <a:t> in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</a:rPr>
              <a:t>each of the following species: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7538" y="1633475"/>
            <a:ext cx="1885453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6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 2.1</a:t>
            </a:r>
          </a:p>
        </p:txBody>
      </p:sp>
      <p:grpSp>
        <p:nvGrpSpPr>
          <p:cNvPr id="10296" name="Group 8"/>
          <p:cNvGrpSpPr>
            <a:grpSpLocks/>
          </p:cNvGrpSpPr>
          <p:nvPr/>
        </p:nvGrpSpPr>
        <p:grpSpPr bwMode="auto">
          <a:xfrm>
            <a:off x="5676892" y="3227071"/>
            <a:ext cx="738511" cy="586330"/>
            <a:chOff x="6786578" y="4003675"/>
            <a:chExt cx="692533" cy="549488"/>
          </a:xfrm>
        </p:grpSpPr>
        <p:sp>
          <p:nvSpPr>
            <p:cNvPr id="10322" name="Text Box 44"/>
            <p:cNvSpPr txBox="1">
              <a:spLocks noChangeArrowheads="1"/>
            </p:cNvSpPr>
            <p:nvPr/>
          </p:nvSpPr>
          <p:spPr bwMode="auto">
            <a:xfrm>
              <a:off x="6999288" y="4073525"/>
              <a:ext cx="479823" cy="36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20" b="1">
                  <a:solidFill>
                    <a:schemeClr val="accent2"/>
                  </a:solidFill>
                  <a:latin typeface="+mn-lt"/>
                </a:rPr>
                <a:t>Na</a:t>
              </a:r>
            </a:p>
          </p:txBody>
        </p:sp>
        <p:sp>
          <p:nvSpPr>
            <p:cNvPr id="10323" name="Text Box 45"/>
            <p:cNvSpPr txBox="1">
              <a:spLocks noChangeArrowheads="1"/>
            </p:cNvSpPr>
            <p:nvPr/>
          </p:nvSpPr>
          <p:spPr bwMode="auto">
            <a:xfrm>
              <a:off x="6786578" y="4003675"/>
              <a:ext cx="341528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22</a:t>
              </a:r>
            </a:p>
          </p:txBody>
        </p:sp>
        <p:sp>
          <p:nvSpPr>
            <p:cNvPr id="10324" name="Text Box 46"/>
            <p:cNvSpPr txBox="1">
              <a:spLocks noChangeArrowheads="1"/>
            </p:cNvSpPr>
            <p:nvPr/>
          </p:nvSpPr>
          <p:spPr bwMode="auto">
            <a:xfrm>
              <a:off x="6792928" y="4251325"/>
              <a:ext cx="314470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11</a:t>
              </a:r>
            </a:p>
          </p:txBody>
        </p:sp>
      </p:grpSp>
      <p:grpSp>
        <p:nvGrpSpPr>
          <p:cNvPr id="10297" name="Group 12"/>
          <p:cNvGrpSpPr>
            <a:grpSpLocks/>
          </p:cNvGrpSpPr>
          <p:nvPr/>
        </p:nvGrpSpPr>
        <p:grpSpPr bwMode="auto">
          <a:xfrm>
            <a:off x="6462600" y="3227071"/>
            <a:ext cx="606867" cy="586330"/>
            <a:chOff x="6786578" y="4003675"/>
            <a:chExt cx="569580" cy="549488"/>
          </a:xfrm>
        </p:grpSpPr>
        <p:sp>
          <p:nvSpPr>
            <p:cNvPr id="10319" name="Text Box 44"/>
            <p:cNvSpPr txBox="1">
              <a:spLocks noChangeArrowheads="1"/>
            </p:cNvSpPr>
            <p:nvPr/>
          </p:nvSpPr>
          <p:spPr bwMode="auto">
            <a:xfrm>
              <a:off x="6999288" y="4073525"/>
              <a:ext cx="356870" cy="36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20" b="1">
                  <a:solidFill>
                    <a:schemeClr val="accent2"/>
                  </a:solidFill>
                  <a:latin typeface="+mn-lt"/>
                </a:rPr>
                <a:t>O</a:t>
              </a:r>
            </a:p>
          </p:txBody>
        </p:sp>
        <p:sp>
          <p:nvSpPr>
            <p:cNvPr id="10320" name="Text Box 45"/>
            <p:cNvSpPr txBox="1">
              <a:spLocks noChangeArrowheads="1"/>
            </p:cNvSpPr>
            <p:nvPr/>
          </p:nvSpPr>
          <p:spPr bwMode="auto">
            <a:xfrm>
              <a:off x="6786578" y="4003675"/>
              <a:ext cx="328285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17</a:t>
              </a:r>
            </a:p>
          </p:txBody>
        </p:sp>
        <p:sp>
          <p:nvSpPr>
            <p:cNvPr id="10321" name="Text Box 46"/>
            <p:cNvSpPr txBox="1">
              <a:spLocks noChangeArrowheads="1"/>
            </p:cNvSpPr>
            <p:nvPr/>
          </p:nvSpPr>
          <p:spPr bwMode="auto">
            <a:xfrm>
              <a:off x="6909102" y="4251325"/>
              <a:ext cx="257572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8</a:t>
              </a:r>
            </a:p>
          </p:txBody>
        </p:sp>
      </p:grpSp>
      <p:grpSp>
        <p:nvGrpSpPr>
          <p:cNvPr id="10298" name="Group 16"/>
          <p:cNvGrpSpPr>
            <a:grpSpLocks/>
          </p:cNvGrpSpPr>
          <p:nvPr/>
        </p:nvGrpSpPr>
        <p:grpSpPr bwMode="auto">
          <a:xfrm>
            <a:off x="7300800" y="3227071"/>
            <a:ext cx="589279" cy="586330"/>
            <a:chOff x="6786578" y="4003675"/>
            <a:chExt cx="552964" cy="549488"/>
          </a:xfrm>
        </p:grpSpPr>
        <p:sp>
          <p:nvSpPr>
            <p:cNvPr id="10316" name="Text Box 44"/>
            <p:cNvSpPr txBox="1">
              <a:spLocks noChangeArrowheads="1"/>
            </p:cNvSpPr>
            <p:nvPr/>
          </p:nvSpPr>
          <p:spPr bwMode="auto">
            <a:xfrm>
              <a:off x="6999288" y="4073525"/>
              <a:ext cx="340254" cy="36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20" b="1">
                  <a:solidFill>
                    <a:schemeClr val="accent2"/>
                  </a:solidFill>
                  <a:latin typeface="+mn-lt"/>
                </a:rPr>
                <a:t>C</a:t>
              </a:r>
            </a:p>
          </p:txBody>
        </p:sp>
        <p:sp>
          <p:nvSpPr>
            <p:cNvPr id="10317" name="Text Box 45"/>
            <p:cNvSpPr txBox="1">
              <a:spLocks noChangeArrowheads="1"/>
            </p:cNvSpPr>
            <p:nvPr/>
          </p:nvSpPr>
          <p:spPr bwMode="auto">
            <a:xfrm>
              <a:off x="6786578" y="4003675"/>
              <a:ext cx="328221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14</a:t>
              </a:r>
            </a:p>
          </p:txBody>
        </p:sp>
        <p:sp>
          <p:nvSpPr>
            <p:cNvPr id="10318" name="Text Box 46"/>
            <p:cNvSpPr txBox="1">
              <a:spLocks noChangeArrowheads="1"/>
            </p:cNvSpPr>
            <p:nvPr/>
          </p:nvSpPr>
          <p:spPr bwMode="auto">
            <a:xfrm>
              <a:off x="6835964" y="4251325"/>
              <a:ext cx="257522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6</a:t>
              </a:r>
            </a:p>
          </p:txBody>
        </p:sp>
      </p:grpSp>
      <p:grpSp>
        <p:nvGrpSpPr>
          <p:cNvPr id="10299" name="Group 20"/>
          <p:cNvGrpSpPr>
            <a:grpSpLocks/>
          </p:cNvGrpSpPr>
          <p:nvPr/>
        </p:nvGrpSpPr>
        <p:grpSpPr bwMode="auto">
          <a:xfrm>
            <a:off x="8049267" y="3244004"/>
            <a:ext cx="833889" cy="586330"/>
            <a:chOff x="6715140" y="4003675"/>
            <a:chExt cx="782075" cy="549488"/>
          </a:xfrm>
        </p:grpSpPr>
        <p:sp>
          <p:nvSpPr>
            <p:cNvPr id="10313" name="Text Box 44"/>
            <p:cNvSpPr txBox="1">
              <a:spLocks noChangeArrowheads="1"/>
            </p:cNvSpPr>
            <p:nvPr/>
          </p:nvSpPr>
          <p:spPr bwMode="auto">
            <a:xfrm>
              <a:off x="6999288" y="4073525"/>
              <a:ext cx="497927" cy="36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20" b="1">
                  <a:solidFill>
                    <a:schemeClr val="accent2"/>
                  </a:solidFill>
                  <a:latin typeface="+mn-lt"/>
                </a:rPr>
                <a:t>Hg</a:t>
              </a:r>
            </a:p>
          </p:txBody>
        </p:sp>
        <p:sp>
          <p:nvSpPr>
            <p:cNvPr id="10314" name="Text Box 45"/>
            <p:cNvSpPr txBox="1">
              <a:spLocks noChangeArrowheads="1"/>
            </p:cNvSpPr>
            <p:nvPr/>
          </p:nvSpPr>
          <p:spPr bwMode="auto">
            <a:xfrm>
              <a:off x="6715140" y="4003675"/>
              <a:ext cx="425762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200</a:t>
              </a:r>
            </a:p>
          </p:txBody>
        </p:sp>
        <p:sp>
          <p:nvSpPr>
            <p:cNvPr id="10315" name="Text Box 46"/>
            <p:cNvSpPr txBox="1">
              <a:spLocks noChangeArrowheads="1"/>
            </p:cNvSpPr>
            <p:nvPr/>
          </p:nvSpPr>
          <p:spPr bwMode="auto">
            <a:xfrm>
              <a:off x="6792928" y="4251325"/>
              <a:ext cx="341572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80</a:t>
              </a:r>
            </a:p>
          </p:txBody>
        </p:sp>
      </p:grp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4838691" y="3227071"/>
            <a:ext cx="738511" cy="586330"/>
            <a:chOff x="6786578" y="4003675"/>
            <a:chExt cx="692533" cy="549488"/>
          </a:xfrm>
        </p:grpSpPr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6999288" y="4073525"/>
              <a:ext cx="479823" cy="36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20" b="1" dirty="0">
                  <a:solidFill>
                    <a:schemeClr val="accent2"/>
                  </a:solidFill>
                  <a:latin typeface="+mn-lt"/>
                </a:rPr>
                <a:t>Na</a:t>
              </a: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6786578" y="4003675"/>
              <a:ext cx="341528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20</a:t>
              </a: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6792928" y="4251325"/>
              <a:ext cx="314470" cy="3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3" b="1">
                  <a:solidFill>
                    <a:schemeClr val="accent2"/>
                  </a:solidFill>
                  <a:latin typeface="+mn-lt"/>
                </a:rPr>
                <a:t>11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43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74015"/>
              </p:ext>
            </p:extLst>
          </p:nvPr>
        </p:nvGraphicFramePr>
        <p:xfrm>
          <a:off x="1665400" y="3114464"/>
          <a:ext cx="3200777" cy="3124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777">
                  <a:extLst>
                    <a:ext uri="{9D8B030D-6E8A-4147-A177-3AD203B41FA5}">
                      <a16:colId xmlns:a16="http://schemas.microsoft.com/office/drawing/2014/main" val="1223046146"/>
                    </a:ext>
                  </a:extLst>
                </a:gridCol>
              </a:tblGrid>
              <a:tr h="7116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Elements</a:t>
                      </a:r>
                      <a:endParaRPr lang="en-GB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7547" marR="97547" marT="48758" marB="4875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13608"/>
                  </a:ext>
                </a:extLst>
              </a:tr>
              <a:tr h="48250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+mn-lt"/>
                        </a:rPr>
                        <a:t>Atomic Number</a:t>
                      </a:r>
                      <a:r>
                        <a:rPr lang="en-US" sz="2400" b="1" baseline="0" dirty="0">
                          <a:latin typeface="+mn-lt"/>
                        </a:rPr>
                        <a:t> (Z)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2368"/>
                  </a:ext>
                </a:extLst>
              </a:tr>
              <a:tr h="48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Mass Number (A)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488649"/>
                  </a:ext>
                </a:extLst>
              </a:tr>
              <a:tr h="48250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+mn-lt"/>
                        </a:rPr>
                        <a:t>No. of electrons (e)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379859"/>
                  </a:ext>
                </a:extLst>
              </a:tr>
              <a:tr h="48250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+mn-lt"/>
                        </a:rPr>
                        <a:t>No. of protons</a:t>
                      </a:r>
                      <a:r>
                        <a:rPr lang="en-US" sz="2400" b="1" baseline="0" dirty="0">
                          <a:latin typeface="+mn-lt"/>
                        </a:rPr>
                        <a:t> (p)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759163"/>
                  </a:ext>
                </a:extLst>
              </a:tr>
              <a:tr h="48250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+mn-lt"/>
                        </a:rPr>
                        <a:t>No. of neutrons</a:t>
                      </a:r>
                      <a:r>
                        <a:rPr lang="en-US" sz="2400" b="1" baseline="0" dirty="0">
                          <a:latin typeface="+mn-lt"/>
                        </a:rPr>
                        <a:t> (n)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0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33354"/>
              </p:ext>
            </p:extLst>
          </p:nvPr>
        </p:nvGraphicFramePr>
        <p:xfrm>
          <a:off x="4866177" y="5758453"/>
          <a:ext cx="4000970" cy="482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94">
                  <a:extLst>
                    <a:ext uri="{9D8B030D-6E8A-4147-A177-3AD203B41FA5}">
                      <a16:colId xmlns:a16="http://schemas.microsoft.com/office/drawing/2014/main" val="1163712865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4227135119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139890017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991316824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1684990651"/>
                    </a:ext>
                  </a:extLst>
                </a:gridCol>
              </a:tblGrid>
              <a:tr h="4825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9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11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9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8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120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extLst>
                  <a:ext uri="{0D108BD9-81ED-4DB2-BD59-A6C34878D82A}">
                    <a16:rowId xmlns:a16="http://schemas.microsoft.com/office/drawing/2014/main" val="88386307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19336"/>
              </p:ext>
            </p:extLst>
          </p:nvPr>
        </p:nvGraphicFramePr>
        <p:xfrm>
          <a:off x="4867094" y="3816700"/>
          <a:ext cx="4000970" cy="482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94">
                  <a:extLst>
                    <a:ext uri="{9D8B030D-6E8A-4147-A177-3AD203B41FA5}">
                      <a16:colId xmlns:a16="http://schemas.microsoft.com/office/drawing/2014/main" val="3955015634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606882516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1328910980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999176469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236896039"/>
                    </a:ext>
                  </a:extLst>
                </a:gridCol>
              </a:tblGrid>
              <a:tr h="4825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11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11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8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6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80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extLst>
                  <a:ext uri="{0D108BD9-81ED-4DB2-BD59-A6C34878D82A}">
                    <a16:rowId xmlns:a16="http://schemas.microsoft.com/office/drawing/2014/main" val="165560876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66241"/>
              </p:ext>
            </p:extLst>
          </p:nvPr>
        </p:nvGraphicFramePr>
        <p:xfrm>
          <a:off x="4866177" y="4304176"/>
          <a:ext cx="4000970" cy="482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94">
                  <a:extLst>
                    <a:ext uri="{9D8B030D-6E8A-4147-A177-3AD203B41FA5}">
                      <a16:colId xmlns:a16="http://schemas.microsoft.com/office/drawing/2014/main" val="3413604808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1096247500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370583046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908164315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968367144"/>
                    </a:ext>
                  </a:extLst>
                </a:gridCol>
              </a:tblGrid>
              <a:tr h="4825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22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17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14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200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extLst>
                  <a:ext uri="{0D108BD9-81ED-4DB2-BD59-A6C34878D82A}">
                    <a16:rowId xmlns:a16="http://schemas.microsoft.com/office/drawing/2014/main" val="348051599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26988"/>
              </p:ext>
            </p:extLst>
          </p:nvPr>
        </p:nvGraphicFramePr>
        <p:xfrm>
          <a:off x="4867094" y="4786567"/>
          <a:ext cx="4000970" cy="482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94">
                  <a:extLst>
                    <a:ext uri="{9D8B030D-6E8A-4147-A177-3AD203B41FA5}">
                      <a16:colId xmlns:a16="http://schemas.microsoft.com/office/drawing/2014/main" val="2748538107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3863070820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1223535861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1270010318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685837285"/>
                    </a:ext>
                  </a:extLst>
                </a:gridCol>
              </a:tblGrid>
              <a:tr h="4825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11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11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8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6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80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extLst>
                  <a:ext uri="{0D108BD9-81ED-4DB2-BD59-A6C34878D82A}">
                    <a16:rowId xmlns:a16="http://schemas.microsoft.com/office/drawing/2014/main" val="10325614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424952"/>
              </p:ext>
            </p:extLst>
          </p:nvPr>
        </p:nvGraphicFramePr>
        <p:xfrm>
          <a:off x="4866177" y="5278243"/>
          <a:ext cx="4000970" cy="482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94">
                  <a:extLst>
                    <a:ext uri="{9D8B030D-6E8A-4147-A177-3AD203B41FA5}">
                      <a16:colId xmlns:a16="http://schemas.microsoft.com/office/drawing/2014/main" val="3069619007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1032584313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839242783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2162304093"/>
                    </a:ext>
                  </a:extLst>
                </a:gridCol>
                <a:gridCol w="800194">
                  <a:extLst>
                    <a:ext uri="{9D8B030D-6E8A-4147-A177-3AD203B41FA5}">
                      <a16:colId xmlns:a16="http://schemas.microsoft.com/office/drawing/2014/main" val="1426537974"/>
                    </a:ext>
                  </a:extLst>
                </a:gridCol>
              </a:tblGrid>
              <a:tr h="4825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11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11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8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6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80</a:t>
                      </a:r>
                      <a:endParaRPr lang="en-GB" sz="2400" b="1" dirty="0">
                        <a:latin typeface="+mn-lt"/>
                      </a:endParaRPr>
                    </a:p>
                  </a:txBody>
                  <a:tcPr marL="97547" marR="97547" marT="48758" marB="48758" anchor="ctr"/>
                </a:tc>
                <a:extLst>
                  <a:ext uri="{0D108BD9-81ED-4DB2-BD59-A6C34878D82A}">
                    <a16:rowId xmlns:a16="http://schemas.microsoft.com/office/drawing/2014/main" val="6803449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13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02_01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24638"/>
          <a:stretch>
            <a:fillRect/>
          </a:stretch>
        </p:blipFill>
        <p:spPr bwMode="auto">
          <a:xfrm>
            <a:off x="3415877" y="3205763"/>
            <a:ext cx="5068147" cy="22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مستطيل 1"/>
          <p:cNvSpPr>
            <a:spLocks noChangeArrowheads="1"/>
          </p:cNvSpPr>
          <p:nvPr/>
        </p:nvSpPr>
        <p:spPr bwMode="auto">
          <a:xfrm>
            <a:off x="32596" y="1617011"/>
            <a:ext cx="10793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just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Isotopes:</a:t>
            </a:r>
            <a:r>
              <a:rPr lang="en-US" altLang="en-US" sz="2400" dirty="0" smtClean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are atoms of the same element (X) with different numbers of neutrons in their </a:t>
            </a:r>
            <a:r>
              <a:rPr lang="en-US" altLang="en-US" sz="2400" b="1" dirty="0" smtClean="0">
                <a:latin typeface="+mn-lt"/>
                <a:cs typeface="Times New Roman" panose="02020603050405020304" pitchFamily="18" charset="0"/>
              </a:rPr>
              <a:t>nuclei.</a:t>
            </a:r>
            <a:endParaRPr lang="en-US" altLang="en-US" sz="24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3619500" y="3176692"/>
            <a:ext cx="4698999" cy="711201"/>
            <a:chOff x="1603" y="2303"/>
            <a:chExt cx="2775" cy="420"/>
          </a:xfrm>
        </p:grpSpPr>
        <p:grpSp>
          <p:nvGrpSpPr>
            <p:cNvPr id="12321" name="Group 8"/>
            <p:cNvGrpSpPr>
              <a:grpSpLocks/>
            </p:cNvGrpSpPr>
            <p:nvPr/>
          </p:nvGrpSpPr>
          <p:grpSpPr bwMode="auto">
            <a:xfrm>
              <a:off x="1603" y="2303"/>
              <a:ext cx="391" cy="420"/>
              <a:chOff x="1603" y="2575"/>
              <a:chExt cx="391" cy="420"/>
            </a:xfrm>
          </p:grpSpPr>
          <p:sp>
            <p:nvSpPr>
              <p:cNvPr id="12330" name="Text Box 9"/>
              <p:cNvSpPr txBox="1">
                <a:spLocks noChangeArrowheads="1"/>
              </p:cNvSpPr>
              <p:nvPr/>
            </p:nvSpPr>
            <p:spPr bwMode="auto">
              <a:xfrm>
                <a:off x="1700" y="2620"/>
                <a:ext cx="294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200">
                    <a:latin typeface="+mn-lt"/>
                  </a:rPr>
                  <a:t>H</a:t>
                </a:r>
              </a:p>
            </p:txBody>
          </p:sp>
          <p:sp>
            <p:nvSpPr>
              <p:cNvPr id="12331" name="Text Box 10"/>
              <p:cNvSpPr txBox="1">
                <a:spLocks noChangeArrowheads="1"/>
              </p:cNvSpPr>
              <p:nvPr/>
            </p:nvSpPr>
            <p:spPr bwMode="auto">
              <a:xfrm>
                <a:off x="1603" y="2575"/>
                <a:ext cx="18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+mn-lt"/>
                  </a:rPr>
                  <a:t>1</a:t>
                </a:r>
              </a:p>
            </p:txBody>
          </p:sp>
          <p:sp>
            <p:nvSpPr>
              <p:cNvPr id="12332" name="Text Box 11"/>
              <p:cNvSpPr txBox="1">
                <a:spLocks noChangeArrowheads="1"/>
              </p:cNvSpPr>
              <p:nvPr/>
            </p:nvSpPr>
            <p:spPr bwMode="auto">
              <a:xfrm>
                <a:off x="1603" y="2759"/>
                <a:ext cx="18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+mn-lt"/>
                  </a:rPr>
                  <a:t>1</a:t>
                </a:r>
              </a:p>
            </p:txBody>
          </p:sp>
        </p:grpSp>
        <p:grpSp>
          <p:nvGrpSpPr>
            <p:cNvPr id="12322" name="Group 12"/>
            <p:cNvGrpSpPr>
              <a:grpSpLocks/>
            </p:cNvGrpSpPr>
            <p:nvPr/>
          </p:nvGrpSpPr>
          <p:grpSpPr bwMode="auto">
            <a:xfrm>
              <a:off x="2449" y="2303"/>
              <a:ext cx="773" cy="420"/>
              <a:chOff x="1603" y="2575"/>
              <a:chExt cx="773" cy="420"/>
            </a:xfrm>
          </p:grpSpPr>
          <p:sp>
            <p:nvSpPr>
              <p:cNvPr id="12327" name="Text Box 13"/>
              <p:cNvSpPr txBox="1">
                <a:spLocks noChangeArrowheads="1"/>
              </p:cNvSpPr>
              <p:nvPr/>
            </p:nvSpPr>
            <p:spPr bwMode="auto">
              <a:xfrm>
                <a:off x="1693" y="2619"/>
                <a:ext cx="683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200" dirty="0">
                    <a:latin typeface="+mn-lt"/>
                  </a:rPr>
                  <a:t>H (D)</a:t>
                </a:r>
              </a:p>
            </p:txBody>
          </p:sp>
          <p:sp>
            <p:nvSpPr>
              <p:cNvPr id="12328" name="Text Box 14"/>
              <p:cNvSpPr txBox="1">
                <a:spLocks noChangeArrowheads="1"/>
              </p:cNvSpPr>
              <p:nvPr/>
            </p:nvSpPr>
            <p:spPr bwMode="auto">
              <a:xfrm>
                <a:off x="1603" y="2575"/>
                <a:ext cx="18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+mn-lt"/>
                  </a:rPr>
                  <a:t>2</a:t>
                </a:r>
              </a:p>
            </p:txBody>
          </p:sp>
          <p:sp>
            <p:nvSpPr>
              <p:cNvPr id="12329" name="Text Box 15"/>
              <p:cNvSpPr txBox="1">
                <a:spLocks noChangeArrowheads="1"/>
              </p:cNvSpPr>
              <p:nvPr/>
            </p:nvSpPr>
            <p:spPr bwMode="auto">
              <a:xfrm>
                <a:off x="1603" y="2759"/>
                <a:ext cx="18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+mn-lt"/>
                  </a:rPr>
                  <a:t>1</a:t>
                </a:r>
              </a:p>
            </p:txBody>
          </p:sp>
        </p:grpSp>
        <p:grpSp>
          <p:nvGrpSpPr>
            <p:cNvPr id="12323" name="Group 16"/>
            <p:cNvGrpSpPr>
              <a:grpSpLocks/>
            </p:cNvGrpSpPr>
            <p:nvPr/>
          </p:nvGrpSpPr>
          <p:grpSpPr bwMode="auto">
            <a:xfrm>
              <a:off x="3643" y="2303"/>
              <a:ext cx="735" cy="420"/>
              <a:chOff x="1603" y="2575"/>
              <a:chExt cx="735" cy="420"/>
            </a:xfrm>
          </p:grpSpPr>
          <p:sp>
            <p:nvSpPr>
              <p:cNvPr id="12324" name="Text Box 17"/>
              <p:cNvSpPr txBox="1">
                <a:spLocks noChangeArrowheads="1"/>
              </p:cNvSpPr>
              <p:nvPr/>
            </p:nvSpPr>
            <p:spPr bwMode="auto">
              <a:xfrm>
                <a:off x="1693" y="2619"/>
                <a:ext cx="64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200" dirty="0">
                    <a:latin typeface="+mn-lt"/>
                  </a:rPr>
                  <a:t>H (T)</a:t>
                </a:r>
              </a:p>
            </p:txBody>
          </p:sp>
          <p:sp>
            <p:nvSpPr>
              <p:cNvPr id="12325" name="Text Box 18"/>
              <p:cNvSpPr txBox="1">
                <a:spLocks noChangeArrowheads="1"/>
              </p:cNvSpPr>
              <p:nvPr/>
            </p:nvSpPr>
            <p:spPr bwMode="auto">
              <a:xfrm>
                <a:off x="1603" y="2575"/>
                <a:ext cx="18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+mn-lt"/>
                  </a:rPr>
                  <a:t>3</a:t>
                </a:r>
              </a:p>
            </p:txBody>
          </p:sp>
          <p:sp>
            <p:nvSpPr>
              <p:cNvPr id="12326" name="Text Box 19"/>
              <p:cNvSpPr txBox="1">
                <a:spLocks noChangeArrowheads="1"/>
              </p:cNvSpPr>
              <p:nvPr/>
            </p:nvSpPr>
            <p:spPr bwMode="auto">
              <a:xfrm>
                <a:off x="1603" y="2759"/>
                <a:ext cx="18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+mn-lt"/>
                  </a:rPr>
                  <a:t>1</a:t>
                </a:r>
              </a:p>
            </p:txBody>
          </p:sp>
        </p:grpSp>
      </p:grpSp>
      <p:sp>
        <p:nvSpPr>
          <p:cNvPr id="39" name="مستطيل 38"/>
          <p:cNvSpPr/>
          <p:nvPr/>
        </p:nvSpPr>
        <p:spPr>
          <a:xfrm>
            <a:off x="3355340" y="6024880"/>
            <a:ext cx="5222240" cy="536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 sz="1920"/>
          </a:p>
        </p:txBody>
      </p:sp>
      <p:sp>
        <p:nvSpPr>
          <p:cNvPr id="12298" name="Text Box 42"/>
          <p:cNvSpPr txBox="1">
            <a:spLocks noChangeArrowheads="1"/>
          </p:cNvSpPr>
          <p:nvPr/>
        </p:nvSpPr>
        <p:spPr bwMode="auto">
          <a:xfrm>
            <a:off x="2801196" y="5299374"/>
            <a:ext cx="6297507" cy="124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987" b="1" dirty="0">
                <a:solidFill>
                  <a:srgbClr val="FF0000"/>
                </a:solidFill>
                <a:latin typeface="+mn-lt"/>
              </a:rPr>
              <a:t>1 P   </a:t>
            </a:r>
            <a:r>
              <a:rPr lang="en-GB" altLang="en-US" sz="2987" b="1" dirty="0" smtClean="0">
                <a:solidFill>
                  <a:srgbClr val="FF0000"/>
                </a:solidFill>
                <a:latin typeface="+mn-lt"/>
              </a:rPr>
              <a:t>         </a:t>
            </a:r>
            <a:r>
              <a:rPr lang="en-GB" altLang="en-US" sz="2987" b="1" dirty="0">
                <a:solidFill>
                  <a:srgbClr val="FF0000"/>
                </a:solidFill>
                <a:latin typeface="+mn-lt"/>
              </a:rPr>
              <a:t>1 P            1 P</a:t>
            </a:r>
          </a:p>
          <a:p>
            <a:pPr algn="ctr" rtl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987" b="1" dirty="0">
                <a:solidFill>
                  <a:srgbClr val="00B050"/>
                </a:solidFill>
                <a:latin typeface="+mn-lt"/>
              </a:rPr>
              <a:t>0 </a:t>
            </a:r>
            <a:r>
              <a:rPr lang="en-GB" altLang="en-US" sz="2987" b="1" dirty="0" smtClean="0">
                <a:solidFill>
                  <a:srgbClr val="00B050"/>
                </a:solidFill>
                <a:latin typeface="+mn-lt"/>
              </a:rPr>
              <a:t>n            </a:t>
            </a:r>
            <a:r>
              <a:rPr lang="en-GB" altLang="en-US" sz="2987" b="1" dirty="0">
                <a:solidFill>
                  <a:srgbClr val="00B050"/>
                </a:solidFill>
                <a:latin typeface="+mn-lt"/>
              </a:rPr>
              <a:t>1 n            2n</a:t>
            </a:r>
          </a:p>
        </p:txBody>
      </p:sp>
      <p:sp>
        <p:nvSpPr>
          <p:cNvPr id="12299" name="مستطيل 42"/>
          <p:cNvSpPr>
            <a:spLocks noChangeArrowheads="1"/>
          </p:cNvSpPr>
          <p:nvPr/>
        </p:nvSpPr>
        <p:spPr bwMode="auto">
          <a:xfrm>
            <a:off x="-81704" y="2507618"/>
            <a:ext cx="3322744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560" b="1" u="sng" dirty="0">
                <a:solidFill>
                  <a:srgbClr val="00B050"/>
                </a:solidFill>
                <a:latin typeface="+mn-lt"/>
              </a:rPr>
              <a:t>Isotopes of </a:t>
            </a:r>
            <a:r>
              <a:rPr lang="en-GB" altLang="en-US" sz="2560" b="1" u="sng" dirty="0" smtClean="0">
                <a:solidFill>
                  <a:srgbClr val="00B050"/>
                </a:solidFill>
                <a:latin typeface="+mn-lt"/>
              </a:rPr>
              <a:t>Hydrogen:</a:t>
            </a:r>
            <a:endParaRPr lang="en-GB" altLang="en-US" sz="2560" b="1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4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14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0261" y="6608189"/>
            <a:ext cx="497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 </a:t>
            </a:r>
            <a:r>
              <a:rPr lang="en-US" sz="2400" b="1" dirty="0" smtClean="0"/>
              <a:t>Protium</a:t>
            </a:r>
            <a:r>
              <a:rPr lang="en-US" sz="2400" dirty="0" smtClean="0"/>
              <a:t>       </a:t>
            </a:r>
            <a:r>
              <a:rPr lang="en-US" sz="2400" b="1" dirty="0" smtClean="0"/>
              <a:t>Deuterium</a:t>
            </a:r>
            <a:r>
              <a:rPr lang="en-US" sz="2400" dirty="0" smtClean="0"/>
              <a:t>        </a:t>
            </a:r>
            <a:r>
              <a:rPr lang="en-US" sz="2400" b="1" dirty="0" smtClean="0"/>
              <a:t>Tritium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48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038955" y="3962400"/>
            <a:ext cx="532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+mn-lt"/>
              </a:rPr>
              <a:t>6 protons, </a:t>
            </a:r>
            <a:r>
              <a:rPr lang="en-US" altLang="en-US" sz="2400">
                <a:solidFill>
                  <a:srgbClr val="00CC66"/>
                </a:solidFill>
                <a:latin typeface="+mn-lt"/>
              </a:rPr>
              <a:t>8 =(14 - 6) neutrons</a:t>
            </a:r>
            <a:r>
              <a:rPr lang="en-US" altLang="en-US" sz="2400">
                <a:latin typeface="+mn-lt"/>
              </a:rPr>
              <a:t>, 6 electrons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67538" y="2652323"/>
            <a:ext cx="7073053" cy="782321"/>
            <a:chOff x="48" y="1170"/>
            <a:chExt cx="4177" cy="462"/>
          </a:xfrm>
        </p:grpSpPr>
        <p:sp>
          <p:nvSpPr>
            <p:cNvPr id="11278" name="Text Box 3"/>
            <p:cNvSpPr txBox="1">
              <a:spLocks noChangeArrowheads="1"/>
            </p:cNvSpPr>
            <p:nvPr/>
          </p:nvSpPr>
          <p:spPr bwMode="auto">
            <a:xfrm>
              <a:off x="48" y="1275"/>
              <a:ext cx="378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smtClean="0">
                  <a:solidFill>
                    <a:schemeClr val="accent2"/>
                  </a:solidFill>
                  <a:latin typeface="+mn-lt"/>
                </a:rPr>
                <a:t>1-How </a:t>
              </a:r>
              <a:r>
                <a:rPr lang="en-US" altLang="en-US" sz="2400" dirty="0">
                  <a:solidFill>
                    <a:schemeClr val="accent2"/>
                  </a:solidFill>
                  <a:latin typeface="+mn-lt"/>
                </a:rPr>
                <a:t>many protons, neutrons, and electrons are in</a:t>
              </a:r>
            </a:p>
          </p:txBody>
        </p:sp>
        <p:grpSp>
          <p:nvGrpSpPr>
            <p:cNvPr id="11279" name="Group 24"/>
            <p:cNvGrpSpPr>
              <a:grpSpLocks/>
            </p:cNvGrpSpPr>
            <p:nvPr/>
          </p:nvGrpSpPr>
          <p:grpSpPr bwMode="auto">
            <a:xfrm>
              <a:off x="3691" y="1170"/>
              <a:ext cx="359" cy="462"/>
              <a:chOff x="3740" y="708"/>
              <a:chExt cx="359" cy="462"/>
            </a:xfrm>
          </p:grpSpPr>
          <p:sp>
            <p:nvSpPr>
              <p:cNvPr id="11281" name="Text Box 21"/>
              <p:cNvSpPr txBox="1">
                <a:spLocks noChangeArrowheads="1"/>
              </p:cNvSpPr>
              <p:nvPr/>
            </p:nvSpPr>
            <p:spPr bwMode="auto">
              <a:xfrm>
                <a:off x="3874" y="807"/>
                <a:ext cx="225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latin typeface="+mn-lt"/>
                  </a:rPr>
                  <a:t>C</a:t>
                </a:r>
              </a:p>
            </p:txBody>
          </p:sp>
          <p:sp>
            <p:nvSpPr>
              <p:cNvPr id="11282" name="Text Box 22"/>
              <p:cNvSpPr txBox="1">
                <a:spLocks noChangeArrowheads="1"/>
              </p:cNvSpPr>
              <p:nvPr/>
            </p:nvSpPr>
            <p:spPr bwMode="auto">
              <a:xfrm>
                <a:off x="3740" y="708"/>
                <a:ext cx="26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dirty="0">
                    <a:solidFill>
                      <a:schemeClr val="accent2"/>
                    </a:solidFill>
                    <a:latin typeface="+mn-lt"/>
                  </a:rPr>
                  <a:t>14</a:t>
                </a:r>
              </a:p>
            </p:txBody>
          </p:sp>
          <p:sp>
            <p:nvSpPr>
              <p:cNvPr id="11283" name="Text Box 23"/>
              <p:cNvSpPr txBox="1">
                <a:spLocks noChangeArrowheads="1"/>
              </p:cNvSpPr>
              <p:nvPr/>
            </p:nvSpPr>
            <p:spPr bwMode="auto">
              <a:xfrm>
                <a:off x="3782" y="916"/>
                <a:ext cx="188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dirty="0">
                    <a:solidFill>
                      <a:schemeClr val="accent2"/>
                    </a:solidFill>
                    <a:latin typeface="+mn-lt"/>
                  </a:rPr>
                  <a:t>6</a:t>
                </a:r>
              </a:p>
            </p:txBody>
          </p:sp>
        </p:grpSp>
        <p:sp>
          <p:nvSpPr>
            <p:cNvPr id="11280" name="Text Box 25"/>
            <p:cNvSpPr txBox="1">
              <a:spLocks noChangeArrowheads="1"/>
            </p:cNvSpPr>
            <p:nvPr/>
          </p:nvSpPr>
          <p:spPr bwMode="auto">
            <a:xfrm>
              <a:off x="4050" y="1238"/>
              <a:ext cx="17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chemeClr val="accent2"/>
                  </a:solidFill>
                  <a:latin typeface="+mn-lt"/>
                </a:rPr>
                <a:t>?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67538" y="4665636"/>
            <a:ext cx="7073053" cy="756921"/>
            <a:chOff x="48" y="1180"/>
            <a:chExt cx="4177" cy="447"/>
          </a:xfrm>
        </p:grpSpPr>
        <p:sp>
          <p:nvSpPr>
            <p:cNvPr id="11272" name="Text Box 28"/>
            <p:cNvSpPr txBox="1">
              <a:spLocks noChangeArrowheads="1"/>
            </p:cNvSpPr>
            <p:nvPr/>
          </p:nvSpPr>
          <p:spPr bwMode="auto">
            <a:xfrm>
              <a:off x="48" y="1275"/>
              <a:ext cx="378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smtClean="0">
                  <a:solidFill>
                    <a:schemeClr val="accent2"/>
                  </a:solidFill>
                  <a:latin typeface="+mn-lt"/>
                </a:rPr>
                <a:t>2-How </a:t>
              </a:r>
              <a:r>
                <a:rPr lang="en-US" altLang="en-US" sz="2400" dirty="0">
                  <a:solidFill>
                    <a:schemeClr val="accent2"/>
                  </a:solidFill>
                  <a:latin typeface="+mn-lt"/>
                </a:rPr>
                <a:t>many protons, neutrons, and electrons are in</a:t>
              </a:r>
            </a:p>
          </p:txBody>
        </p:sp>
        <p:grpSp>
          <p:nvGrpSpPr>
            <p:cNvPr id="11273" name="Group 29"/>
            <p:cNvGrpSpPr>
              <a:grpSpLocks/>
            </p:cNvGrpSpPr>
            <p:nvPr/>
          </p:nvGrpSpPr>
          <p:grpSpPr bwMode="auto">
            <a:xfrm>
              <a:off x="3696" y="1180"/>
              <a:ext cx="391" cy="447"/>
              <a:chOff x="3745" y="718"/>
              <a:chExt cx="391" cy="447"/>
            </a:xfrm>
          </p:grpSpPr>
          <p:sp>
            <p:nvSpPr>
              <p:cNvPr id="11275" name="Text Box 30"/>
              <p:cNvSpPr txBox="1">
                <a:spLocks noChangeArrowheads="1"/>
              </p:cNvSpPr>
              <p:nvPr/>
            </p:nvSpPr>
            <p:spPr bwMode="auto">
              <a:xfrm>
                <a:off x="3911" y="802"/>
                <a:ext cx="225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latin typeface="+mn-lt"/>
                  </a:rPr>
                  <a:t>C</a:t>
                </a:r>
              </a:p>
            </p:txBody>
          </p:sp>
          <p:sp>
            <p:nvSpPr>
              <p:cNvPr id="11276" name="Text Box 31"/>
              <p:cNvSpPr txBox="1">
                <a:spLocks noChangeArrowheads="1"/>
              </p:cNvSpPr>
              <p:nvPr/>
            </p:nvSpPr>
            <p:spPr bwMode="auto">
              <a:xfrm>
                <a:off x="3745" y="718"/>
                <a:ext cx="27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  <a:latin typeface="+mn-lt"/>
                  </a:rPr>
                  <a:t>11</a:t>
                </a:r>
              </a:p>
            </p:txBody>
          </p:sp>
          <p:sp>
            <p:nvSpPr>
              <p:cNvPr id="11277" name="Text Box 32"/>
              <p:cNvSpPr txBox="1">
                <a:spLocks noChangeArrowheads="1"/>
              </p:cNvSpPr>
              <p:nvPr/>
            </p:nvSpPr>
            <p:spPr bwMode="auto">
              <a:xfrm>
                <a:off x="3801" y="892"/>
                <a:ext cx="194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latin typeface="+mn-lt"/>
                  </a:rPr>
                  <a:t>6</a:t>
                </a:r>
              </a:p>
            </p:txBody>
          </p:sp>
        </p:grpSp>
        <p:sp>
          <p:nvSpPr>
            <p:cNvPr id="11274" name="Text Box 33"/>
            <p:cNvSpPr txBox="1">
              <a:spLocks noChangeArrowheads="1"/>
            </p:cNvSpPr>
            <p:nvPr/>
          </p:nvSpPr>
          <p:spPr bwMode="auto">
            <a:xfrm>
              <a:off x="4050" y="1253"/>
              <a:ext cx="17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chemeClr val="accent2"/>
                  </a:solidFill>
                  <a:latin typeface="+mn-lt"/>
                </a:rPr>
                <a:t>?</a:t>
              </a:r>
            </a:p>
          </p:txBody>
        </p:sp>
      </p:grp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038955" y="5638800"/>
            <a:ext cx="532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+mn-lt"/>
              </a:rPr>
              <a:t>6 protons, </a:t>
            </a:r>
            <a:r>
              <a:rPr lang="en-US" altLang="en-US" sz="2400">
                <a:solidFill>
                  <a:srgbClr val="00CC66"/>
                </a:solidFill>
                <a:latin typeface="+mn-lt"/>
              </a:rPr>
              <a:t>5 =(11 - 6) neutrons</a:t>
            </a:r>
            <a:r>
              <a:rPr lang="en-US" altLang="en-US" sz="2400">
                <a:latin typeface="+mn-lt"/>
              </a:rPr>
              <a:t>, 6 electrons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3" name="مربع نص 1"/>
          <p:cNvSpPr txBox="1"/>
          <p:nvPr/>
        </p:nvSpPr>
        <p:spPr>
          <a:xfrm>
            <a:off x="167538" y="1916641"/>
            <a:ext cx="15928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Examples</a:t>
            </a:r>
            <a:endParaRPr lang="ar-SA" sz="2800" b="1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15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utoUpdateAnimBg="0"/>
      <p:bldP spid="2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67538" y="1993473"/>
            <a:ext cx="786092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60" b="1" dirty="0">
                <a:solidFill>
                  <a:srgbClr val="00B050"/>
                </a:solidFill>
                <a:latin typeface="+mn-lt"/>
              </a:rPr>
              <a:t>Practice Exercise: 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60" b="1" dirty="0">
                <a:solidFill>
                  <a:srgbClr val="00B050"/>
                </a:solidFill>
                <a:latin typeface="+mn-lt"/>
              </a:rPr>
              <a:t>How many protons, neutrons, and electrons are in the </a:t>
            </a:r>
            <a:r>
              <a:rPr lang="en-US" altLang="en-US" sz="2560" b="1" dirty="0" smtClean="0">
                <a:solidFill>
                  <a:srgbClr val="00B050"/>
                </a:solidFill>
                <a:latin typeface="+mn-lt"/>
              </a:rPr>
              <a:t>following isotope </a:t>
            </a:r>
            <a:r>
              <a:rPr lang="en-US" altLang="en-US" sz="2560" b="1" dirty="0">
                <a:solidFill>
                  <a:srgbClr val="00B050"/>
                </a:solidFill>
                <a:latin typeface="+mn-lt"/>
              </a:rPr>
              <a:t>of copper: </a:t>
            </a:r>
            <a:r>
              <a:rPr lang="en-US" altLang="en-US" sz="2560" b="1" baseline="30000" dirty="0">
                <a:solidFill>
                  <a:srgbClr val="00B050"/>
                </a:solidFill>
                <a:latin typeface="+mn-lt"/>
              </a:rPr>
              <a:t>63</a:t>
            </a:r>
            <a:r>
              <a:rPr lang="en-US" altLang="en-US" sz="2560" b="1" dirty="0">
                <a:solidFill>
                  <a:srgbClr val="00B050"/>
                </a:solidFill>
                <a:latin typeface="+mn-lt"/>
              </a:rPr>
              <a:t>Cu</a:t>
            </a:r>
            <a:r>
              <a:rPr lang="en-US" altLang="en-US" sz="2560" b="1" dirty="0" smtClean="0">
                <a:solidFill>
                  <a:srgbClr val="00B050"/>
                </a:solidFill>
                <a:latin typeface="+mn-lt"/>
              </a:rPr>
              <a:t>?</a:t>
            </a:r>
            <a:endParaRPr lang="ar-SA" altLang="en-US" sz="256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272525" y="3334807"/>
            <a:ext cx="9444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+mn-lt"/>
              </a:rPr>
              <a:t>P=29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+mn-lt"/>
              </a:rPr>
              <a:t>n=34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+mn-lt"/>
              </a:rPr>
              <a:t>e=29</a:t>
            </a:r>
            <a:endParaRPr lang="ar-SA" altLang="en-US" sz="2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28465" y="3903064"/>
            <a:ext cx="2817335" cy="2246769"/>
            <a:chOff x="7442200" y="3879504"/>
            <a:chExt cx="3200400" cy="1913968"/>
          </a:xfrm>
        </p:grpSpPr>
        <p:sp>
          <p:nvSpPr>
            <p:cNvPr id="10" name="Rectangle 9"/>
            <p:cNvSpPr/>
            <p:nvPr/>
          </p:nvSpPr>
          <p:spPr>
            <a:xfrm>
              <a:off x="7442200" y="3879504"/>
              <a:ext cx="3200400" cy="191396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000" b="1" dirty="0">
                  <a:solidFill>
                    <a:srgbClr val="006600"/>
                  </a:solidFill>
                </a:rPr>
                <a:t>How can I get the atomic number: </a:t>
              </a:r>
              <a:r>
                <a:rPr lang="en-GB" altLang="en-US" sz="2000" b="1" dirty="0" smtClean="0">
                  <a:solidFill>
                    <a:srgbClr val="006600"/>
                  </a:solidFill>
                </a:rPr>
                <a:t>look to    </a:t>
              </a:r>
            </a:p>
            <a:p>
              <a:pPr algn="ctr">
                <a:spcBef>
                  <a:spcPct val="0"/>
                </a:spcBef>
              </a:pPr>
              <a:endParaRPr lang="en-GB" altLang="en-US" sz="2000" b="1" dirty="0" smtClean="0">
                <a:solidFill>
                  <a:srgbClr val="006600"/>
                </a:solidFill>
              </a:endParaRPr>
            </a:p>
            <a:p>
              <a:pPr algn="ctr">
                <a:spcBef>
                  <a:spcPct val="0"/>
                </a:spcBef>
              </a:pPr>
              <a:endParaRPr lang="en-GB" altLang="en-US" sz="2000" b="1" dirty="0" smtClean="0">
                <a:solidFill>
                  <a:srgbClr val="0066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GB" altLang="en-US" sz="2000" b="1" dirty="0" smtClean="0">
                  <a:solidFill>
                    <a:srgbClr val="006600"/>
                  </a:solidFill>
                </a:rPr>
                <a:t>at </a:t>
              </a:r>
              <a:r>
                <a:rPr lang="en-GB" altLang="en-US" sz="2000" b="1" dirty="0">
                  <a:solidFill>
                    <a:srgbClr val="006600"/>
                  </a:solidFill>
                </a:rPr>
                <a:t>the periodic table </a:t>
              </a:r>
            </a:p>
            <a:p>
              <a:pPr algn="ctr">
                <a:spcBef>
                  <a:spcPct val="0"/>
                </a:spcBef>
              </a:pPr>
              <a:r>
                <a:rPr lang="en-GB" altLang="en-US" sz="2000" b="1" dirty="0" smtClean="0">
                  <a:solidFill>
                    <a:srgbClr val="006600"/>
                  </a:solidFill>
                </a:rPr>
                <a:t>then </a:t>
              </a:r>
              <a:r>
                <a:rPr lang="en-GB" altLang="en-US" sz="2000" b="1" dirty="0">
                  <a:solidFill>
                    <a:srgbClr val="006600"/>
                  </a:solidFill>
                </a:rPr>
                <a:t>find the number of p, n &amp; e.</a:t>
              </a:r>
              <a:r>
                <a:rPr lang="en-GB" altLang="en-US" sz="2000" b="1" dirty="0">
                  <a:solidFill>
                    <a:srgbClr val="FF0000"/>
                  </a:solidFill>
                </a:rPr>
                <a:t> 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</a:t>
              </a:r>
              <a:endParaRPr lang="en-GB" altLang="en-US" sz="20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433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047324"/>
                </p:ext>
              </p:extLst>
            </p:nvPr>
          </p:nvGraphicFramePr>
          <p:xfrm>
            <a:off x="8680563" y="4417951"/>
            <a:ext cx="974555" cy="538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7" name="Equation" r:id="rId4" imgW="342720" imgH="241200" progId="Equation.3">
                    <p:embed/>
                  </p:oleObj>
                </mc:Choice>
                <mc:Fallback>
                  <p:oleObj name="Equation" r:id="rId4" imgW="342720" imgH="241200" progId="Equation.3">
                    <p:embed/>
                    <p:pic>
                      <p:nvPicPr>
                        <p:cNvPr id="1433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0563" y="4417951"/>
                          <a:ext cx="974555" cy="538644"/>
                        </a:xfrm>
                        <a:prstGeom prst="rect">
                          <a:avLst/>
                        </a:prstGeom>
                        <a:noFill/>
                        <a:ln w="1587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208787" y="3144362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304800" y="1842498"/>
            <a:ext cx="10782299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560" b="1" dirty="0"/>
              <a:t>The periodic Table:</a:t>
            </a:r>
            <a:r>
              <a:rPr lang="en-GB" sz="2560" dirty="0"/>
              <a:t> is a chart in which elements having similar </a:t>
            </a:r>
            <a:r>
              <a:rPr lang="en-GB" sz="2560" dirty="0">
                <a:solidFill>
                  <a:srgbClr val="FF0000"/>
                </a:solidFill>
              </a:rPr>
              <a:t>chemical</a:t>
            </a:r>
            <a:r>
              <a:rPr lang="en-GB" sz="2560" dirty="0"/>
              <a:t> and </a:t>
            </a:r>
            <a:r>
              <a:rPr lang="en-GB" sz="2560" dirty="0">
                <a:solidFill>
                  <a:srgbClr val="FF0000"/>
                </a:solidFill>
              </a:rPr>
              <a:t>physical </a:t>
            </a:r>
            <a:r>
              <a:rPr lang="en-GB" sz="2560" dirty="0"/>
              <a:t>properties are grouped together.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2560" dirty="0"/>
              <a:t>The elements in the modern periodic table are arranged by </a:t>
            </a:r>
            <a:r>
              <a:rPr lang="en-GB" sz="2560" b="1" dirty="0">
                <a:solidFill>
                  <a:schemeClr val="accent1">
                    <a:lumMod val="75000"/>
                  </a:schemeClr>
                </a:solidFill>
              </a:rPr>
              <a:t>atomic number</a:t>
            </a:r>
          </a:p>
        </p:txBody>
      </p:sp>
      <p:pic>
        <p:nvPicPr>
          <p:cNvPr id="19460" name="Picture 41" descr="0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/>
          <a:stretch>
            <a:fillRect/>
          </a:stretch>
        </p:blipFill>
        <p:spPr bwMode="auto">
          <a:xfrm>
            <a:off x="2971799" y="3774531"/>
            <a:ext cx="5448299" cy="34644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2.6. The </a:t>
            </a:r>
            <a:r>
              <a:rPr lang="en-US" sz="2600" b="1" dirty="0">
                <a:solidFill>
                  <a:schemeClr val="accent1"/>
                </a:solidFill>
              </a:rPr>
              <a:t>Periodic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/>
          <a:stretch>
            <a:fillRect/>
          </a:stretch>
        </p:blipFill>
        <p:spPr bwMode="auto">
          <a:xfrm>
            <a:off x="1880016" y="2107430"/>
            <a:ext cx="7790703" cy="50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43488" y="4143588"/>
            <a:ext cx="2473960" cy="347134"/>
            <a:chOff x="831" y="1808"/>
            <a:chExt cx="1461" cy="205"/>
          </a:xfrm>
        </p:grpSpPr>
        <p:sp>
          <p:nvSpPr>
            <p:cNvPr id="20506" name="Text Box 4"/>
            <p:cNvSpPr txBox="1">
              <a:spLocks noChangeArrowheads="1"/>
            </p:cNvSpPr>
            <p:nvPr/>
          </p:nvSpPr>
          <p:spPr bwMode="auto">
            <a:xfrm>
              <a:off x="1268" y="1808"/>
              <a:ext cx="496" cy="20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8768" tIns="19507" rIns="48768" bIns="19507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Period</a:t>
              </a:r>
            </a:p>
          </p:txBody>
        </p:sp>
        <p:sp>
          <p:nvSpPr>
            <p:cNvPr id="20507" name="Line 5"/>
            <p:cNvSpPr>
              <a:spLocks noChangeShapeType="1"/>
            </p:cNvSpPr>
            <p:nvPr/>
          </p:nvSpPr>
          <p:spPr bwMode="auto">
            <a:xfrm>
              <a:off x="1764" y="1936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  <p:sp>
          <p:nvSpPr>
            <p:cNvPr id="20508" name="Line 6"/>
            <p:cNvSpPr>
              <a:spLocks noChangeShapeType="1"/>
            </p:cNvSpPr>
            <p:nvPr/>
          </p:nvSpPr>
          <p:spPr bwMode="auto">
            <a:xfrm>
              <a:off x="831" y="1936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5400000">
            <a:off x="6928264" y="3998989"/>
            <a:ext cx="2419774" cy="347134"/>
            <a:chOff x="3381" y="3960"/>
            <a:chExt cx="1429" cy="205"/>
          </a:xfrm>
        </p:grpSpPr>
        <p:sp>
          <p:nvSpPr>
            <p:cNvPr id="20503" name="Text Box 8"/>
            <p:cNvSpPr txBox="1">
              <a:spLocks noChangeArrowheads="1"/>
            </p:cNvSpPr>
            <p:nvPr/>
          </p:nvSpPr>
          <p:spPr bwMode="auto">
            <a:xfrm>
              <a:off x="3804" y="3960"/>
              <a:ext cx="478" cy="20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8768" tIns="19507" rIns="48768" bIns="19507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Group</a:t>
              </a:r>
            </a:p>
          </p:txBody>
        </p:sp>
        <p:sp>
          <p:nvSpPr>
            <p:cNvPr id="20504" name="Line 9"/>
            <p:cNvSpPr>
              <a:spLocks noChangeShapeType="1"/>
            </p:cNvSpPr>
            <p:nvPr/>
          </p:nvSpPr>
          <p:spPr bwMode="auto">
            <a:xfrm>
              <a:off x="4282" y="4063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  <p:sp>
          <p:nvSpPr>
            <p:cNvPr id="20505" name="Line 10"/>
            <p:cNvSpPr>
              <a:spLocks noChangeShapeType="1"/>
            </p:cNvSpPr>
            <p:nvPr/>
          </p:nvSpPr>
          <p:spPr bwMode="auto">
            <a:xfrm>
              <a:off x="3381" y="4063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634253" y="3827782"/>
            <a:ext cx="2943014" cy="347134"/>
            <a:chOff x="2980" y="3960"/>
            <a:chExt cx="1738" cy="205"/>
          </a:xfrm>
        </p:grpSpPr>
        <p:sp>
          <p:nvSpPr>
            <p:cNvPr id="20501" name="Line 13"/>
            <p:cNvSpPr>
              <a:spLocks noChangeShapeType="1"/>
            </p:cNvSpPr>
            <p:nvPr/>
          </p:nvSpPr>
          <p:spPr bwMode="auto">
            <a:xfrm>
              <a:off x="4190" y="4063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  <p:sp>
          <p:nvSpPr>
            <p:cNvPr id="20500" name="Text Box 12"/>
            <p:cNvSpPr txBox="1">
              <a:spLocks noChangeArrowheads="1"/>
            </p:cNvSpPr>
            <p:nvPr/>
          </p:nvSpPr>
          <p:spPr bwMode="auto">
            <a:xfrm>
              <a:off x="3415" y="3960"/>
              <a:ext cx="833" cy="2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8768" tIns="19507" rIns="48768" bIns="19507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Alkali Metal</a:t>
              </a:r>
            </a:p>
          </p:txBody>
        </p:sp>
        <p:sp>
          <p:nvSpPr>
            <p:cNvPr id="20502" name="Line 14"/>
            <p:cNvSpPr>
              <a:spLocks noChangeShapeType="1"/>
            </p:cNvSpPr>
            <p:nvPr/>
          </p:nvSpPr>
          <p:spPr bwMode="auto">
            <a:xfrm>
              <a:off x="2980" y="4063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272834" y="2479223"/>
            <a:ext cx="347134" cy="2993813"/>
            <a:chOff x="933" y="297"/>
            <a:chExt cx="205" cy="1768"/>
          </a:xfrm>
        </p:grpSpPr>
        <p:sp>
          <p:nvSpPr>
            <p:cNvPr id="20498" name="Line 17"/>
            <p:cNvSpPr>
              <a:spLocks noChangeShapeType="1"/>
            </p:cNvSpPr>
            <p:nvPr/>
          </p:nvSpPr>
          <p:spPr bwMode="auto">
            <a:xfrm rot="5400000">
              <a:off x="786" y="1801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  <p:sp>
          <p:nvSpPr>
            <p:cNvPr id="20497" name="Text Box 16"/>
            <p:cNvSpPr txBox="1">
              <a:spLocks noChangeArrowheads="1"/>
            </p:cNvSpPr>
            <p:nvPr/>
          </p:nvSpPr>
          <p:spPr bwMode="auto">
            <a:xfrm rot="5400000">
              <a:off x="569" y="1094"/>
              <a:ext cx="934" cy="2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8768" tIns="19507" rIns="48768" bIns="19507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Noble Gases</a:t>
              </a:r>
            </a:p>
          </p:txBody>
        </p:sp>
        <p:sp>
          <p:nvSpPr>
            <p:cNvPr id="20499" name="Line 18"/>
            <p:cNvSpPr>
              <a:spLocks noChangeShapeType="1"/>
            </p:cNvSpPr>
            <p:nvPr/>
          </p:nvSpPr>
          <p:spPr bwMode="auto">
            <a:xfrm rot="5400000">
              <a:off x="834" y="513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8858664" y="2895602"/>
            <a:ext cx="347134" cy="2485812"/>
            <a:chOff x="5015" y="890"/>
            <a:chExt cx="205" cy="1468"/>
          </a:xfrm>
        </p:grpSpPr>
        <p:sp>
          <p:nvSpPr>
            <p:cNvPr id="20494" name="Text Box 20"/>
            <p:cNvSpPr txBox="1">
              <a:spLocks noChangeArrowheads="1"/>
            </p:cNvSpPr>
            <p:nvPr/>
          </p:nvSpPr>
          <p:spPr bwMode="auto">
            <a:xfrm rot="5400000">
              <a:off x="4806" y="1527"/>
              <a:ext cx="623" cy="2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8768" tIns="19507" rIns="48768" bIns="19507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Halogen</a:t>
              </a:r>
            </a:p>
          </p:txBody>
        </p:sp>
        <p:sp>
          <p:nvSpPr>
            <p:cNvPr id="20495" name="Line 21"/>
            <p:cNvSpPr>
              <a:spLocks noChangeShapeType="1"/>
            </p:cNvSpPr>
            <p:nvPr/>
          </p:nvSpPr>
          <p:spPr bwMode="auto">
            <a:xfrm rot="5400000">
              <a:off x="4904" y="2147"/>
              <a:ext cx="423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  <p:sp>
          <p:nvSpPr>
            <p:cNvPr id="20496" name="Line 22"/>
            <p:cNvSpPr>
              <a:spLocks noChangeShapeType="1"/>
            </p:cNvSpPr>
            <p:nvPr/>
          </p:nvSpPr>
          <p:spPr bwMode="auto">
            <a:xfrm rot="5400000">
              <a:off x="4899" y="1106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434660" y="2846285"/>
            <a:ext cx="316452" cy="2691404"/>
            <a:chOff x="898" y="728"/>
            <a:chExt cx="182" cy="1907"/>
          </a:xfrm>
        </p:grpSpPr>
        <p:sp>
          <p:nvSpPr>
            <p:cNvPr id="20493" name="Line 26"/>
            <p:cNvSpPr>
              <a:spLocks noChangeShapeType="1"/>
            </p:cNvSpPr>
            <p:nvPr/>
          </p:nvSpPr>
          <p:spPr bwMode="auto">
            <a:xfrm rot="5400000">
              <a:off x="777" y="944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  <p:sp>
          <p:nvSpPr>
            <p:cNvPr id="20492" name="Line 25"/>
            <p:cNvSpPr>
              <a:spLocks noChangeShapeType="1"/>
            </p:cNvSpPr>
            <p:nvPr/>
          </p:nvSpPr>
          <p:spPr bwMode="auto">
            <a:xfrm rot="5400000">
              <a:off x="741" y="2371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8768" tIns="19507" rIns="48768" bIns="19507"/>
            <a:lstStyle/>
            <a:p>
              <a:endParaRPr lang="en-US" sz="1920"/>
            </a:p>
          </p:txBody>
        </p:sp>
        <p:sp>
          <p:nvSpPr>
            <p:cNvPr id="20491" name="Text Box 24"/>
            <p:cNvSpPr txBox="1">
              <a:spLocks noChangeArrowheads="1"/>
            </p:cNvSpPr>
            <p:nvPr/>
          </p:nvSpPr>
          <p:spPr bwMode="auto">
            <a:xfrm rot="5400000">
              <a:off x="227" y="1591"/>
              <a:ext cx="1524" cy="1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8768" tIns="19507" rIns="48768" bIns="19507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Alkaline Earth Metal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31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947486" y="2817883"/>
            <a:ext cx="3878898" cy="579946"/>
            <a:chOff x="2956242" y="2800866"/>
            <a:chExt cx="3878898" cy="579946"/>
          </a:xfrm>
        </p:grpSpPr>
        <p:sp>
          <p:nvSpPr>
            <p:cNvPr id="43" name="Right Brace 42"/>
            <p:cNvSpPr/>
            <p:nvPr/>
          </p:nvSpPr>
          <p:spPr>
            <a:xfrm rot="16200000">
              <a:off x="4609095" y="1154767"/>
              <a:ext cx="573192" cy="3878898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3941146" y="2800866"/>
              <a:ext cx="1846788" cy="3163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none" lIns="48768" tIns="19507" rIns="48768" bIns="19507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Transition Metals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18</a:t>
            </a:fld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2.6. The </a:t>
            </a:r>
            <a:r>
              <a:rPr lang="en-US" sz="2600" b="1" dirty="0">
                <a:solidFill>
                  <a:schemeClr val="accent1"/>
                </a:solidFill>
              </a:rPr>
              <a:t>Periodic Table</a:t>
            </a:r>
          </a:p>
        </p:txBody>
      </p:sp>
    </p:spTree>
    <p:extLst>
      <p:ext uri="{BB962C8B-B14F-4D97-AF65-F5344CB8AC3E}">
        <p14:creationId xmlns:p14="http://schemas.microsoft.com/office/powerpoint/2010/main" val="21726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1680"/>
            <a:ext cx="11269979" cy="53035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2200" dirty="0"/>
              <a:t> Elements are arranged by </a:t>
            </a:r>
            <a:r>
              <a:rPr lang="en-GB" altLang="en-US" sz="2200" b="1" dirty="0"/>
              <a:t>atomic number (Z) </a:t>
            </a:r>
          </a:p>
          <a:p>
            <a:pPr>
              <a:lnSpc>
                <a:spcPct val="90000"/>
              </a:lnSpc>
            </a:pPr>
            <a:r>
              <a:rPr lang="en-GB" altLang="en-US" sz="2200" dirty="0"/>
              <a:t> </a:t>
            </a:r>
            <a:r>
              <a:rPr lang="en-GB" altLang="en-US" sz="2200" b="1" u="sng" dirty="0">
                <a:solidFill>
                  <a:srgbClr val="00B050"/>
                </a:solidFill>
              </a:rPr>
              <a:t>Periods:</a:t>
            </a:r>
            <a:r>
              <a:rPr lang="en-GB" altLang="en-US" sz="2200" dirty="0"/>
              <a:t> are the horizontal rows </a:t>
            </a:r>
            <a:r>
              <a:rPr lang="en-GB" altLang="en-US" sz="2200" dirty="0" smtClean="0"/>
              <a:t>           . There </a:t>
            </a:r>
            <a:r>
              <a:rPr lang="en-GB" altLang="en-US" sz="2200" dirty="0"/>
              <a:t>are 7 </a:t>
            </a:r>
            <a:r>
              <a:rPr lang="en-GB" altLang="en-US" sz="2200" dirty="0" smtClean="0"/>
              <a:t>Periods.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2200" dirty="0"/>
          </a:p>
          <a:p>
            <a:pPr>
              <a:lnSpc>
                <a:spcPct val="90000"/>
              </a:lnSpc>
            </a:pPr>
            <a:r>
              <a:rPr lang="en-GB" altLang="en-US" sz="2200" dirty="0"/>
              <a:t> </a:t>
            </a:r>
            <a:r>
              <a:rPr lang="en-GB" altLang="en-US" sz="2200" b="1" u="sng" dirty="0">
                <a:solidFill>
                  <a:srgbClr val="00B050"/>
                </a:solidFill>
              </a:rPr>
              <a:t>Groups</a:t>
            </a:r>
            <a:r>
              <a:rPr lang="en-GB" altLang="en-US" sz="2200" b="1" dirty="0">
                <a:solidFill>
                  <a:srgbClr val="00B050"/>
                </a:solidFill>
              </a:rPr>
              <a:t>:</a:t>
            </a:r>
            <a:r>
              <a:rPr lang="en-GB" altLang="en-US" sz="2200" dirty="0"/>
              <a:t> are the vertical </a:t>
            </a:r>
            <a:r>
              <a:rPr lang="en-GB" altLang="en-US" sz="2200" dirty="0" smtClean="0"/>
              <a:t>rows   , elements </a:t>
            </a:r>
            <a:r>
              <a:rPr lang="en-GB" altLang="en-US" sz="2200" dirty="0"/>
              <a:t>in the same group have similar chemical and physical properties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 There are 8 groups, assigned as 1A-to-8A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 Also 8 groups are assigned as </a:t>
            </a:r>
            <a:r>
              <a:rPr lang="en-GB" altLang="en-US" sz="2200" dirty="0" smtClean="0"/>
              <a:t>1B-to-8B.</a:t>
            </a:r>
          </a:p>
          <a:p>
            <a:pPr lvl="1">
              <a:lnSpc>
                <a:spcPct val="90000"/>
              </a:lnSpc>
            </a:pPr>
            <a:endParaRPr lang="en-GB" altLang="en-US" sz="2200" dirty="0"/>
          </a:p>
          <a:p>
            <a:pPr lvl="1">
              <a:lnSpc>
                <a:spcPct val="90000"/>
              </a:lnSpc>
            </a:pPr>
            <a:r>
              <a:rPr lang="en-GB" altLang="en-US" sz="2200" b="1" dirty="0"/>
              <a:t>  Some groups are given special names: </a:t>
            </a:r>
          </a:p>
          <a:p>
            <a:pPr lvl="2">
              <a:lnSpc>
                <a:spcPct val="90000"/>
              </a:lnSpc>
            </a:pPr>
            <a:r>
              <a:rPr lang="en-GB" altLang="en-US" sz="2200" dirty="0" smtClean="0">
                <a:solidFill>
                  <a:srgbClr val="7030A0"/>
                </a:solidFill>
              </a:rPr>
              <a:t>Groups </a:t>
            </a:r>
            <a:r>
              <a:rPr lang="en-GB" altLang="en-US" sz="2200" dirty="0">
                <a:solidFill>
                  <a:srgbClr val="7030A0"/>
                </a:solidFill>
              </a:rPr>
              <a:t>1B-to-8B are called the </a:t>
            </a:r>
            <a:r>
              <a:rPr lang="en-GB" altLang="en-US" sz="2200" b="1" dirty="0">
                <a:solidFill>
                  <a:srgbClr val="7030A0"/>
                </a:solidFill>
              </a:rPr>
              <a:t>Transition Metals</a:t>
            </a:r>
          </a:p>
          <a:p>
            <a:pPr lvl="2">
              <a:lnSpc>
                <a:spcPct val="90000"/>
              </a:lnSpc>
            </a:pPr>
            <a:r>
              <a:rPr lang="en-GB" altLang="en-US" sz="2200" dirty="0" smtClean="0">
                <a:solidFill>
                  <a:srgbClr val="A50021"/>
                </a:solidFill>
              </a:rPr>
              <a:t>Group </a:t>
            </a:r>
            <a:r>
              <a:rPr lang="en-GB" altLang="en-US" sz="2200" dirty="0">
                <a:solidFill>
                  <a:srgbClr val="A50021"/>
                </a:solidFill>
              </a:rPr>
              <a:t>1A elements (Li, Na, K, </a:t>
            </a:r>
            <a:r>
              <a:rPr lang="en-GB" altLang="en-US" sz="2200" dirty="0" err="1">
                <a:solidFill>
                  <a:srgbClr val="A50021"/>
                </a:solidFill>
              </a:rPr>
              <a:t>Rb</a:t>
            </a:r>
            <a:r>
              <a:rPr lang="en-GB" altLang="en-US" sz="2200" dirty="0">
                <a:solidFill>
                  <a:srgbClr val="A50021"/>
                </a:solidFill>
              </a:rPr>
              <a:t>, Cs and Fr) are called </a:t>
            </a:r>
            <a:r>
              <a:rPr lang="en-GB" altLang="en-US" sz="2200" b="1" dirty="0">
                <a:solidFill>
                  <a:srgbClr val="A50021"/>
                </a:solidFill>
              </a:rPr>
              <a:t>Alkali Metals</a:t>
            </a:r>
          </a:p>
          <a:p>
            <a:pPr lvl="2">
              <a:lnSpc>
                <a:spcPct val="90000"/>
              </a:lnSpc>
            </a:pPr>
            <a:r>
              <a:rPr lang="en-GB" altLang="en-US" sz="2200" dirty="0" smtClean="0">
                <a:solidFill>
                  <a:srgbClr val="006600"/>
                </a:solidFill>
              </a:rPr>
              <a:t>Group </a:t>
            </a:r>
            <a:r>
              <a:rPr lang="en-GB" altLang="en-US" sz="2200" dirty="0">
                <a:solidFill>
                  <a:srgbClr val="006600"/>
                </a:solidFill>
              </a:rPr>
              <a:t>2A elements (Be, Mg, Ca, </a:t>
            </a:r>
            <a:r>
              <a:rPr lang="en-GB" altLang="en-US" sz="2200" dirty="0" err="1">
                <a:solidFill>
                  <a:srgbClr val="006600"/>
                </a:solidFill>
              </a:rPr>
              <a:t>Sr</a:t>
            </a:r>
            <a:r>
              <a:rPr lang="en-GB" altLang="en-US" sz="2200" dirty="0">
                <a:solidFill>
                  <a:srgbClr val="006600"/>
                </a:solidFill>
              </a:rPr>
              <a:t>, Ba and Ra) are called </a:t>
            </a:r>
            <a:r>
              <a:rPr lang="en-GB" altLang="en-US" sz="2200" b="1" dirty="0">
                <a:solidFill>
                  <a:srgbClr val="006600"/>
                </a:solidFill>
              </a:rPr>
              <a:t>Alkaline Earth Metals</a:t>
            </a:r>
          </a:p>
          <a:p>
            <a:pPr lvl="2">
              <a:lnSpc>
                <a:spcPct val="90000"/>
              </a:lnSpc>
            </a:pPr>
            <a:r>
              <a:rPr lang="en-GB" altLang="en-US" sz="2200" dirty="0" smtClean="0">
                <a:solidFill>
                  <a:srgbClr val="0070C0"/>
                </a:solidFill>
              </a:rPr>
              <a:t>Group </a:t>
            </a:r>
            <a:r>
              <a:rPr lang="en-GB" altLang="en-US" sz="2200" dirty="0">
                <a:solidFill>
                  <a:srgbClr val="0070C0"/>
                </a:solidFill>
              </a:rPr>
              <a:t>7A elements (F, Cl, Br, I and At) are as </a:t>
            </a:r>
            <a:r>
              <a:rPr lang="en-GB" altLang="en-US" sz="2200" b="1" dirty="0">
                <a:solidFill>
                  <a:srgbClr val="0070C0"/>
                </a:solidFill>
              </a:rPr>
              <a:t>Halogens</a:t>
            </a:r>
          </a:p>
          <a:p>
            <a:pPr lvl="2">
              <a:lnSpc>
                <a:spcPct val="90000"/>
              </a:lnSpc>
            </a:pPr>
            <a:r>
              <a:rPr lang="en-GB" altLang="en-US" sz="2200" dirty="0" smtClean="0">
                <a:solidFill>
                  <a:srgbClr val="FFC000"/>
                </a:solidFill>
              </a:rPr>
              <a:t>Group </a:t>
            </a:r>
            <a:r>
              <a:rPr lang="en-GB" altLang="en-US" sz="2200" dirty="0">
                <a:solidFill>
                  <a:srgbClr val="FFC000"/>
                </a:solidFill>
              </a:rPr>
              <a:t>8A elements (He, Ne, </a:t>
            </a:r>
            <a:r>
              <a:rPr lang="en-GB" altLang="en-US" sz="2200" dirty="0" err="1">
                <a:solidFill>
                  <a:srgbClr val="FFC000"/>
                </a:solidFill>
              </a:rPr>
              <a:t>Ar</a:t>
            </a:r>
            <a:r>
              <a:rPr lang="en-GB" altLang="en-US" sz="2200" dirty="0">
                <a:solidFill>
                  <a:srgbClr val="FFC000"/>
                </a:solidFill>
              </a:rPr>
              <a:t>, Kr, </a:t>
            </a:r>
            <a:r>
              <a:rPr lang="en-GB" altLang="en-US" sz="2200" dirty="0" err="1">
                <a:solidFill>
                  <a:srgbClr val="FFC000"/>
                </a:solidFill>
              </a:rPr>
              <a:t>Xe</a:t>
            </a:r>
            <a:r>
              <a:rPr lang="en-GB" altLang="en-US" sz="2200" dirty="0">
                <a:solidFill>
                  <a:srgbClr val="FFC000"/>
                </a:solidFill>
              </a:rPr>
              <a:t> and Rn) are called </a:t>
            </a:r>
            <a:r>
              <a:rPr lang="en-GB" altLang="en-US" sz="2200" b="1" dirty="0">
                <a:solidFill>
                  <a:srgbClr val="FFC000"/>
                </a:solidFill>
              </a:rPr>
              <a:t>Noble Gases or Rare gasses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977640" y="2617470"/>
            <a:ext cx="66294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53686" y="3097530"/>
            <a:ext cx="0" cy="495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2.6. The </a:t>
            </a:r>
            <a:r>
              <a:rPr lang="en-US" sz="2600" b="1" dirty="0">
                <a:solidFill>
                  <a:schemeClr val="accent1"/>
                </a:solidFill>
              </a:rPr>
              <a:t>Periodic Table</a:t>
            </a:r>
          </a:p>
        </p:txBody>
      </p:sp>
    </p:spTree>
    <p:extLst>
      <p:ext uri="{BB962C8B-B14F-4D97-AF65-F5344CB8AC3E}">
        <p14:creationId xmlns:p14="http://schemas.microsoft.com/office/powerpoint/2010/main" val="39908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9" y="950929"/>
            <a:ext cx="10006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Atoms, 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Molecules, and Ions</a:t>
            </a:r>
          </a:p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Page:23-41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1171" y="3100051"/>
            <a:ext cx="9682939" cy="461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dirty="0" smtClean="0"/>
              <a:t>2.5. Subatomic particles: proton, neutrons and electrons in atom.</a:t>
            </a:r>
            <a:endParaRPr lang="en-US" altLang="en-US" sz="2200" dirty="0"/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2.6. Finding patterns: The </a:t>
            </a:r>
            <a:r>
              <a:rPr lang="en-US" altLang="en-US" sz="2200" dirty="0"/>
              <a:t>periodic </a:t>
            </a:r>
            <a:r>
              <a:rPr lang="en-US" altLang="en-US" sz="2200" dirty="0" smtClean="0"/>
              <a:t>law </a:t>
            </a:r>
            <a:r>
              <a:rPr lang="en-US" altLang="en-US" sz="2200" dirty="0"/>
              <a:t>and periodic table</a:t>
            </a:r>
            <a:r>
              <a:rPr lang="en-US" alt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2.7. Atomic </a:t>
            </a:r>
            <a:r>
              <a:rPr lang="en-US" sz="2200" dirty="0"/>
              <a:t>Mass: </a:t>
            </a:r>
            <a:r>
              <a:rPr lang="en-US" altLang="en-US" sz="2200" dirty="0"/>
              <a:t>Avogadro’s Mass of an element’s atoms</a:t>
            </a:r>
            <a:r>
              <a:rPr lang="en-US" alt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2.8. Molar </a:t>
            </a:r>
            <a:r>
              <a:rPr lang="en-US" altLang="en-US" sz="2200" dirty="0"/>
              <a:t>mass.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2.10. Electron </a:t>
            </a:r>
            <a:r>
              <a:rPr lang="en-US" altLang="en-US" sz="2200" dirty="0"/>
              <a:t>Configuration</a:t>
            </a:r>
            <a:r>
              <a:rPr lang="en-US" alt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2.11. </a:t>
            </a:r>
            <a:r>
              <a:rPr lang="en-US" altLang="en-US" sz="2200" dirty="0"/>
              <a:t>Electron </a:t>
            </a:r>
            <a:r>
              <a:rPr lang="en-US" altLang="en-US" sz="2200" dirty="0" smtClean="0"/>
              <a:t>Configuration and valence electron </a:t>
            </a:r>
            <a:endParaRPr lang="en-US" altLang="en-US" sz="2200" dirty="0"/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2.13. Periodic </a:t>
            </a:r>
            <a:r>
              <a:rPr lang="en-US" altLang="en-US" sz="2200" dirty="0"/>
              <a:t>trends in the size of atoms. </a:t>
            </a:r>
          </a:p>
          <a:p>
            <a:pPr>
              <a:lnSpc>
                <a:spcPct val="150000"/>
              </a:lnSpc>
            </a:pPr>
            <a:r>
              <a:rPr lang="en-US" altLang="en-US" sz="2200" dirty="0" smtClean="0"/>
              <a:t>2.14. Electron </a:t>
            </a:r>
            <a:r>
              <a:rPr lang="en-US" altLang="en-US" sz="2200" dirty="0"/>
              <a:t>affinities and metallic character</a:t>
            </a:r>
            <a:r>
              <a:rPr lang="en-US" altLang="en-US" sz="2200" dirty="0" smtClean="0"/>
              <a:t>.</a:t>
            </a:r>
            <a:endParaRPr lang="en-US" altLang="en-US" sz="2200" dirty="0"/>
          </a:p>
          <a:p>
            <a:pPr>
              <a:lnSpc>
                <a:spcPct val="150000"/>
              </a:lnSpc>
            </a:pPr>
            <a:endParaRPr lang="en-US" altLang="en-US" sz="2200" dirty="0"/>
          </a:p>
        </p:txBody>
      </p:sp>
      <p:pic>
        <p:nvPicPr>
          <p:cNvPr id="2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1152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308610" y="2338746"/>
            <a:ext cx="1089279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 Elements in the periodic table are divided into </a:t>
            </a:r>
            <a:r>
              <a:rPr lang="en-US" altLang="en-US" sz="2400" b="1" dirty="0">
                <a:latin typeface="+mn-lt"/>
              </a:rPr>
              <a:t>three categories</a:t>
            </a:r>
            <a:r>
              <a:rPr lang="en-US" altLang="en-US" sz="2400" dirty="0">
                <a:latin typeface="+mn-lt"/>
              </a:rPr>
              <a:t>:</a:t>
            </a:r>
          </a:p>
          <a:p>
            <a:pPr marL="457200" indent="-457200" algn="l" rtl="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</a:rPr>
              <a:t>Metal</a:t>
            </a:r>
            <a:r>
              <a:rPr lang="en-US" altLang="en-US" sz="2400" dirty="0">
                <a:latin typeface="+mn-lt"/>
              </a:rPr>
              <a:t>: (in green </a:t>
            </a:r>
            <a:r>
              <a:rPr lang="en-US" altLang="en-US" sz="2400" dirty="0" err="1">
                <a:latin typeface="+mn-lt"/>
              </a:rPr>
              <a:t>colour</a:t>
            </a:r>
            <a:r>
              <a:rPr lang="en-US" altLang="en-US" sz="2400" dirty="0">
                <a:latin typeface="+mn-lt"/>
              </a:rPr>
              <a:t>, Most elements) is </a:t>
            </a: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a 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good</a:t>
            </a: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conductor of heat and </a:t>
            </a:r>
            <a:r>
              <a:rPr lang="en-US" altLang="en-US" sz="2400" dirty="0" smtClean="0">
                <a:latin typeface="+mn-lt"/>
              </a:rPr>
              <a:t>electricity.</a:t>
            </a:r>
            <a:endParaRPr lang="en-US" altLang="en-US" sz="2400" dirty="0">
              <a:latin typeface="+mn-lt"/>
            </a:endParaRPr>
          </a:p>
          <a:p>
            <a:pPr marL="457200" indent="-457200" algn="l" rtl="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Nonmetal: </a:t>
            </a:r>
            <a:r>
              <a:rPr lang="en-US" altLang="en-US" sz="2400" dirty="0">
                <a:latin typeface="+mn-lt"/>
              </a:rPr>
              <a:t>(in blue </a:t>
            </a:r>
            <a:r>
              <a:rPr lang="en-US" altLang="en-US" sz="2400" dirty="0" err="1">
                <a:latin typeface="+mn-lt"/>
              </a:rPr>
              <a:t>colour</a:t>
            </a:r>
            <a:r>
              <a:rPr lang="en-US" altLang="en-US" sz="2400" dirty="0">
                <a:latin typeface="+mn-lt"/>
              </a:rPr>
              <a:t>, 17 elements) is </a:t>
            </a: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a 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poor</a:t>
            </a: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conductor of heat and </a:t>
            </a:r>
            <a:r>
              <a:rPr lang="en-US" altLang="en-US" sz="2400" dirty="0" smtClean="0">
                <a:latin typeface="+mn-lt"/>
              </a:rPr>
              <a:t>electricity.</a:t>
            </a:r>
            <a:endParaRPr lang="en-US" altLang="en-US" sz="2400" dirty="0">
              <a:latin typeface="+mn-lt"/>
            </a:endParaRPr>
          </a:p>
          <a:p>
            <a:pPr marL="457200" indent="-457200" algn="l" rtl="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b="1" dirty="0">
                <a:solidFill>
                  <a:schemeClr val="accent6"/>
                </a:solidFill>
                <a:latin typeface="+mn-lt"/>
              </a:rPr>
              <a:t>Metalloid</a:t>
            </a:r>
            <a:r>
              <a:rPr lang="en-US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r>
              <a:rPr lang="en-US" altLang="en-US" sz="2400" dirty="0">
                <a:latin typeface="+mn-lt"/>
              </a:rPr>
              <a:t> (in brown </a:t>
            </a:r>
            <a:r>
              <a:rPr lang="en-US" altLang="en-US" sz="2400" dirty="0" err="1">
                <a:latin typeface="+mn-lt"/>
              </a:rPr>
              <a:t>colour</a:t>
            </a:r>
            <a:r>
              <a:rPr lang="en-US" altLang="en-US" sz="2400" dirty="0">
                <a:latin typeface="+mn-lt"/>
              </a:rPr>
              <a:t>, 8 elements) has properties that are </a:t>
            </a: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intermediate</a:t>
            </a: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between those of metals and </a:t>
            </a:r>
            <a:r>
              <a:rPr lang="en-US" altLang="en-US" sz="2400" dirty="0" smtClean="0">
                <a:latin typeface="+mn-lt"/>
              </a:rPr>
              <a:t>nonmetals. </a:t>
            </a:r>
            <a:endParaRPr lang="en-US" altLang="en-US" sz="2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2.6. The </a:t>
            </a:r>
            <a:r>
              <a:rPr lang="en-US" sz="2600" b="1" dirty="0">
                <a:solidFill>
                  <a:schemeClr val="accent1"/>
                </a:solidFill>
              </a:rPr>
              <a:t>Periodic Table</a:t>
            </a:r>
          </a:p>
        </p:txBody>
      </p:sp>
    </p:spTree>
    <p:extLst>
      <p:ext uri="{BB962C8B-B14F-4D97-AF65-F5344CB8AC3E}">
        <p14:creationId xmlns:p14="http://schemas.microsoft.com/office/powerpoint/2010/main" val="33193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-13305" y="1326798"/>
            <a:ext cx="9717376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Atomic </a:t>
            </a:r>
            <a:r>
              <a:rPr lang="en-US" altLang="en-US" sz="2200" b="1" dirty="0">
                <a:solidFill>
                  <a:srgbClr val="00B050"/>
                </a:solidFill>
                <a:latin typeface="+mn-lt"/>
              </a:rPr>
              <a:t>mass (or atomic weight): </a:t>
            </a:r>
            <a:r>
              <a:rPr lang="en-US" altLang="en-US" sz="2200" dirty="0">
                <a:latin typeface="+mn-lt"/>
              </a:rPr>
              <a:t>is the mass of the atom in atomic mass unit (</a:t>
            </a:r>
            <a:r>
              <a:rPr lang="en-US" altLang="en-US" sz="2200" dirty="0" err="1">
                <a:latin typeface="+mn-lt"/>
              </a:rPr>
              <a:t>amu</a:t>
            </a:r>
            <a:r>
              <a:rPr lang="en-US" altLang="en-US" sz="2200" dirty="0">
                <a:latin typeface="+mn-lt"/>
              </a:rPr>
              <a:t>).</a:t>
            </a:r>
          </a:p>
          <a:p>
            <a:pPr algn="l" rtl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Atomic </a:t>
            </a:r>
            <a:r>
              <a:rPr lang="en-US" altLang="en-US" sz="2200" b="1" dirty="0">
                <a:solidFill>
                  <a:srgbClr val="00B050"/>
                </a:solidFill>
                <a:latin typeface="+mn-lt"/>
              </a:rPr>
              <a:t>mass unit: </a:t>
            </a:r>
            <a:r>
              <a:rPr lang="en-US" altLang="en-US" sz="2200" dirty="0">
                <a:latin typeface="+mn-lt"/>
              </a:rPr>
              <a:t>is the mass that exactly equal to one-twelfth the mass of one carbon-12 </a:t>
            </a:r>
            <a:r>
              <a:rPr lang="en-US" altLang="en-US" sz="2200" dirty="0" smtClean="0">
                <a:latin typeface="+mn-lt"/>
              </a:rPr>
              <a:t>(</a:t>
            </a:r>
            <a:r>
              <a:rPr lang="en-US" altLang="en-US" sz="2200" baseline="30000" dirty="0"/>
              <a:t>12</a:t>
            </a:r>
            <a:r>
              <a:rPr lang="en-US" altLang="en-US" sz="2200" dirty="0" smtClean="0">
                <a:latin typeface="+mn-lt"/>
              </a:rPr>
              <a:t>C</a:t>
            </a:r>
            <a:r>
              <a:rPr lang="en-US" altLang="en-US" sz="2200" dirty="0">
                <a:latin typeface="+mn-lt"/>
              </a:rPr>
              <a:t>) atom.</a:t>
            </a:r>
          </a:p>
          <a:p>
            <a:pPr algn="ctr" rtl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+mn-lt"/>
              </a:rPr>
              <a:t>The atomic mass of </a:t>
            </a:r>
            <a:r>
              <a:rPr lang="en-US" altLang="en-US" sz="2000" b="1" baseline="30000" dirty="0">
                <a:latin typeface="+mn-lt"/>
              </a:rPr>
              <a:t>12</a:t>
            </a:r>
            <a:r>
              <a:rPr lang="en-US" altLang="en-US" sz="2000" b="1" dirty="0">
                <a:latin typeface="+mn-lt"/>
              </a:rPr>
              <a:t>C = 12.00 </a:t>
            </a:r>
            <a:r>
              <a:rPr lang="en-US" altLang="en-US" sz="2000" b="1" dirty="0" err="1">
                <a:latin typeface="+mn-lt"/>
              </a:rPr>
              <a:t>amu</a:t>
            </a:r>
            <a:endParaRPr lang="en-US" altLang="en-US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1"/>
                </a:solidFill>
              </a:rPr>
              <a:t>2.7. Atomic Mass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grpSp>
        <p:nvGrpSpPr>
          <p:cNvPr id="9" name="مجموعة 41"/>
          <p:cNvGrpSpPr>
            <a:grpSpLocks/>
          </p:cNvGrpSpPr>
          <p:nvPr/>
        </p:nvGrpSpPr>
        <p:grpSpPr bwMode="auto">
          <a:xfrm>
            <a:off x="0" y="5574585"/>
            <a:ext cx="9960069" cy="1116385"/>
            <a:chOff x="426698" y="3568093"/>
            <a:chExt cx="9959280" cy="1115797"/>
          </a:xfrm>
          <a:noFill/>
        </p:grpSpPr>
        <p:grpSp>
          <p:nvGrpSpPr>
            <p:cNvPr id="10" name="مجموعة 40"/>
            <p:cNvGrpSpPr>
              <a:grpSpLocks/>
            </p:cNvGrpSpPr>
            <p:nvPr/>
          </p:nvGrpSpPr>
          <p:grpSpPr bwMode="auto">
            <a:xfrm>
              <a:off x="426698" y="3886200"/>
              <a:ext cx="9959280" cy="797690"/>
              <a:chOff x="426698" y="3886200"/>
              <a:chExt cx="9959280" cy="797690"/>
            </a:xfrm>
            <a:grpFill/>
          </p:grpSpPr>
          <p:sp>
            <p:nvSpPr>
              <p:cNvPr id="13" name="مربع نص 33"/>
              <p:cNvSpPr txBox="1">
                <a:spLocks noChangeArrowheads="1"/>
              </p:cNvSpPr>
              <p:nvPr/>
            </p:nvSpPr>
            <p:spPr bwMode="auto">
              <a:xfrm>
                <a:off x="426698" y="4086150"/>
                <a:ext cx="2470930" cy="3691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800" b="1" dirty="0">
                    <a:solidFill>
                      <a:srgbClr val="00B050"/>
                    </a:solidFill>
                    <a:latin typeface="+mn-lt"/>
                  </a:rPr>
                  <a:t>Average atomic mass</a:t>
                </a:r>
                <a:r>
                  <a:rPr lang="en-US" sz="1800" b="1" dirty="0" smtClean="0">
                    <a:solidFill>
                      <a:srgbClr val="00B050"/>
                    </a:solidFill>
                    <a:latin typeface="+mn-lt"/>
                  </a:rPr>
                  <a:t>= </a:t>
                </a:r>
                <a:endParaRPr lang="ar-SA" sz="1800" b="1" dirty="0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14" name="مربع نص 34"/>
              <p:cNvSpPr txBox="1">
                <a:spLocks noChangeArrowheads="1"/>
              </p:cNvSpPr>
              <p:nvPr/>
            </p:nvSpPr>
            <p:spPr bwMode="auto">
              <a:xfrm>
                <a:off x="2740773" y="3886200"/>
                <a:ext cx="7645205" cy="3691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800" b="1" dirty="0" smtClean="0">
                    <a:latin typeface="+mn-lt"/>
                  </a:rPr>
                  <a:t>(Atomic </a:t>
                </a:r>
                <a:r>
                  <a:rPr lang="en-US" sz="1800" b="1" dirty="0">
                    <a:latin typeface="+mn-lt"/>
                  </a:rPr>
                  <a:t>mass</a:t>
                </a:r>
                <a:r>
                  <a:rPr lang="ar-SA" sz="1800" b="1" dirty="0">
                    <a:latin typeface="+mn-lt"/>
                  </a:rPr>
                  <a:t> × </a:t>
                </a:r>
                <a:r>
                  <a:rPr lang="en-US" sz="1800" b="1" dirty="0">
                    <a:latin typeface="+mn-lt"/>
                  </a:rPr>
                  <a:t>abundance </a:t>
                </a:r>
                <a:r>
                  <a:rPr lang="en-US" sz="1800" b="1" dirty="0" smtClean="0">
                    <a:latin typeface="+mn-lt"/>
                  </a:rPr>
                  <a:t>percent) </a:t>
                </a:r>
                <a:r>
                  <a:rPr lang="en-US" sz="1800" b="1" dirty="0">
                    <a:latin typeface="+mn-lt"/>
                  </a:rPr>
                  <a:t>+ </a:t>
                </a:r>
                <a:r>
                  <a:rPr lang="en-US" sz="1800" b="1" dirty="0" smtClean="0">
                    <a:latin typeface="+mn-lt"/>
                  </a:rPr>
                  <a:t>(Atomic </a:t>
                </a:r>
                <a:r>
                  <a:rPr lang="en-US" sz="1800" b="1" dirty="0">
                    <a:latin typeface="+mn-lt"/>
                  </a:rPr>
                  <a:t>mass</a:t>
                </a:r>
                <a:r>
                  <a:rPr lang="ar-SA" sz="1800" b="1" dirty="0">
                    <a:latin typeface="+mn-lt"/>
                  </a:rPr>
                  <a:t> × </a:t>
                </a:r>
                <a:r>
                  <a:rPr lang="en-US" sz="1800" b="1" dirty="0">
                    <a:latin typeface="+mn-lt"/>
                  </a:rPr>
                  <a:t>abundance </a:t>
                </a:r>
                <a:r>
                  <a:rPr lang="en-US" sz="1800" b="1" dirty="0" smtClean="0">
                    <a:latin typeface="+mn-lt"/>
                  </a:rPr>
                  <a:t>percent) </a:t>
                </a:r>
                <a:endParaRPr lang="ar-SA" sz="1800" b="1" dirty="0">
                  <a:latin typeface="+mn-lt"/>
                </a:endParaRPr>
              </a:p>
            </p:txBody>
          </p:sp>
          <p:cxnSp>
            <p:nvCxnSpPr>
              <p:cNvPr id="15" name="رابط مستقيم 36"/>
              <p:cNvCxnSpPr/>
              <p:nvPr/>
            </p:nvCxnSpPr>
            <p:spPr>
              <a:xfrm flipV="1">
                <a:off x="2808878" y="4255338"/>
                <a:ext cx="7391572" cy="30763"/>
              </a:xfrm>
              <a:prstGeom prst="line">
                <a:avLst/>
              </a:prstGeom>
              <a:grpFill/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مربع نص 37"/>
              <p:cNvSpPr txBox="1">
                <a:spLocks noChangeArrowheads="1"/>
              </p:cNvSpPr>
              <p:nvPr/>
            </p:nvSpPr>
            <p:spPr bwMode="auto">
              <a:xfrm>
                <a:off x="6653953" y="4314752"/>
                <a:ext cx="494007" cy="3691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800" b="1" dirty="0">
                    <a:latin typeface="+mn-lt"/>
                  </a:rPr>
                  <a:t>100</a:t>
                </a:r>
                <a:endParaRPr lang="ar-SA" sz="1800" b="1" dirty="0">
                  <a:latin typeface="+mn-lt"/>
                </a:endParaRPr>
              </a:p>
            </p:txBody>
          </p:sp>
        </p:grpSp>
        <p:sp>
          <p:nvSpPr>
            <p:cNvPr id="11" name="مربع نص 38"/>
            <p:cNvSpPr txBox="1">
              <a:spLocks noChangeArrowheads="1"/>
            </p:cNvSpPr>
            <p:nvPr/>
          </p:nvSpPr>
          <p:spPr bwMode="auto">
            <a:xfrm>
              <a:off x="4000455" y="3581400"/>
              <a:ext cx="1032573" cy="3691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C00000"/>
                  </a:solidFill>
                  <a:latin typeface="+mn-lt"/>
                </a:rPr>
                <a:t>Isotope 1</a:t>
              </a:r>
              <a:endParaRPr lang="ar-S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2" name="مربع نص 39"/>
            <p:cNvSpPr txBox="1">
              <a:spLocks noChangeArrowheads="1"/>
            </p:cNvSpPr>
            <p:nvPr/>
          </p:nvSpPr>
          <p:spPr bwMode="auto">
            <a:xfrm>
              <a:off x="8023749" y="3568093"/>
              <a:ext cx="1032573" cy="3691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C00000"/>
                  </a:solidFill>
                  <a:latin typeface="+mn-lt"/>
                </a:rPr>
                <a:t>Isotope 2</a:t>
              </a:r>
              <a:endParaRPr lang="ar-SA" sz="1800" dirty="0">
                <a:solidFill>
                  <a:srgbClr val="C00000"/>
                </a:solidFill>
                <a:latin typeface="+mn-lt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04" y="4057342"/>
            <a:ext cx="3257811" cy="1114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8931698" y="2854544"/>
            <a:ext cx="2316176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>
                <a:solidFill>
                  <a:srgbClr val="006600"/>
                </a:solidFill>
              </a:rPr>
              <a:t>atomic </a:t>
            </a:r>
            <a:r>
              <a:rPr lang="en-US" altLang="en-US" b="1" dirty="0" smtClean="0">
                <a:solidFill>
                  <a:srgbClr val="006600"/>
                </a:solidFill>
              </a:rPr>
              <a:t>mass: </a:t>
            </a:r>
            <a:r>
              <a:rPr lang="en-US" altLang="en-US" dirty="0" smtClean="0">
                <a:solidFill>
                  <a:srgbClr val="006600"/>
                </a:solidFill>
              </a:rPr>
              <a:t>is </a:t>
            </a:r>
            <a:r>
              <a:rPr lang="en-US" altLang="en-US" dirty="0">
                <a:solidFill>
                  <a:srgbClr val="006600"/>
                </a:solidFill>
              </a:rPr>
              <a:t>the average weight of an element </a:t>
            </a:r>
            <a:endParaRPr lang="en-US" altLang="en-US" dirty="0" smtClean="0">
              <a:solidFill>
                <a:srgbClr val="0066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rgbClr val="006600"/>
                </a:solidFill>
              </a:rPr>
              <a:t> </a:t>
            </a:r>
            <a:r>
              <a:rPr lang="en-US" altLang="en-US" b="1" dirty="0">
                <a:solidFill>
                  <a:srgbClr val="006600"/>
                </a:solidFill>
              </a:rPr>
              <a:t>mass </a:t>
            </a:r>
            <a:r>
              <a:rPr lang="en-US" altLang="en-US" b="1" dirty="0" smtClean="0">
                <a:solidFill>
                  <a:srgbClr val="006600"/>
                </a:solidFill>
              </a:rPr>
              <a:t>number: </a:t>
            </a:r>
            <a:r>
              <a:rPr lang="en-US" altLang="en-US" dirty="0" smtClean="0">
                <a:solidFill>
                  <a:srgbClr val="006600"/>
                </a:solidFill>
              </a:rPr>
              <a:t>is </a:t>
            </a:r>
            <a:r>
              <a:rPr lang="en-US" altLang="en-US" dirty="0">
                <a:solidFill>
                  <a:srgbClr val="006600"/>
                </a:solidFill>
              </a:rPr>
              <a:t>the total number of </a:t>
            </a:r>
            <a:r>
              <a:rPr lang="en-US" altLang="en-US" dirty="0" smtClean="0">
                <a:solidFill>
                  <a:srgbClr val="006600"/>
                </a:solidFill>
              </a:rPr>
              <a:t>nucleons and proton </a:t>
            </a:r>
            <a:r>
              <a:rPr lang="en-US" altLang="en-US" dirty="0">
                <a:solidFill>
                  <a:srgbClr val="006600"/>
                </a:solidFill>
              </a:rPr>
              <a:t>in the atom's nucleus</a:t>
            </a:r>
          </a:p>
        </p:txBody>
      </p:sp>
    </p:spTree>
    <p:extLst>
      <p:ext uri="{BB962C8B-B14F-4D97-AF65-F5344CB8AC3E}">
        <p14:creationId xmlns:p14="http://schemas.microsoft.com/office/powerpoint/2010/main" val="28833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periodic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"/>
            <a:ext cx="9753600" cy="725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07160" y="1463042"/>
            <a:ext cx="5579534" cy="485987"/>
            <a:chOff x="336" y="864"/>
            <a:chExt cx="3295" cy="287"/>
          </a:xfrm>
        </p:grpSpPr>
        <p:sp>
          <p:nvSpPr>
            <p:cNvPr id="23556" name="Text Box 7"/>
            <p:cNvSpPr txBox="1">
              <a:spLocks noChangeArrowheads="1"/>
            </p:cNvSpPr>
            <p:nvPr/>
          </p:nvSpPr>
          <p:spPr bwMode="auto">
            <a:xfrm>
              <a:off x="992" y="864"/>
              <a:ext cx="263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60"/>
                <a:t>Average atomic mass (6.941)</a:t>
              </a:r>
            </a:p>
          </p:txBody>
        </p:sp>
        <p:sp>
          <p:nvSpPr>
            <p:cNvPr id="23557" name="Line 8"/>
            <p:cNvSpPr>
              <a:spLocks noChangeShapeType="1"/>
            </p:cNvSpPr>
            <p:nvPr/>
          </p:nvSpPr>
          <p:spPr bwMode="auto">
            <a:xfrm flipH="1">
              <a:off x="336" y="1016"/>
              <a:ext cx="67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</p:grpSp>
    </p:spTree>
    <p:extLst>
      <p:ext uri="{BB962C8B-B14F-4D97-AF65-F5344CB8AC3E}">
        <p14:creationId xmlns:p14="http://schemas.microsoft.com/office/powerpoint/2010/main" val="373160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67538" y="1576329"/>
            <a:ext cx="1120425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B050"/>
                </a:solidFill>
                <a:latin typeface="+mn-lt"/>
              </a:rPr>
              <a:t>The atomic masses </a:t>
            </a: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of         (</a:t>
            </a:r>
            <a:r>
              <a:rPr lang="en-US" altLang="en-US" sz="2200" b="1" dirty="0">
                <a:solidFill>
                  <a:srgbClr val="00B050"/>
                </a:solidFill>
                <a:latin typeface="+mn-lt"/>
              </a:rPr>
              <a:t>75.53 </a:t>
            </a: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%) </a:t>
            </a:r>
            <a:r>
              <a:rPr lang="en-US" altLang="en-US" sz="2200" b="1" dirty="0">
                <a:solidFill>
                  <a:srgbClr val="00B050"/>
                </a:solidFill>
                <a:latin typeface="+mn-lt"/>
              </a:rPr>
              <a:t>and           (</a:t>
            </a: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24.47 %) are 34.968 </a:t>
            </a:r>
            <a:r>
              <a:rPr lang="en-US" altLang="en-US" sz="2200" b="1" dirty="0" err="1">
                <a:solidFill>
                  <a:srgbClr val="00B050"/>
                </a:solidFill>
                <a:latin typeface="+mn-lt"/>
              </a:rPr>
              <a:t>amu</a:t>
            </a:r>
            <a:r>
              <a:rPr lang="en-US" altLang="en-US" sz="2200" b="1" dirty="0">
                <a:solidFill>
                  <a:srgbClr val="00B050"/>
                </a:solidFill>
                <a:latin typeface="+mn-lt"/>
              </a:rPr>
              <a:t>  and 36.956 </a:t>
            </a:r>
            <a:r>
              <a:rPr lang="en-US" altLang="en-US" sz="2200" b="1" dirty="0" err="1">
                <a:solidFill>
                  <a:srgbClr val="00B050"/>
                </a:solidFill>
                <a:latin typeface="+mn-lt"/>
              </a:rPr>
              <a:t>amu</a:t>
            </a:r>
            <a:r>
              <a:rPr lang="en-US" altLang="en-US" sz="2200" b="1" dirty="0">
                <a:solidFill>
                  <a:srgbClr val="00B050"/>
                </a:solidFill>
                <a:latin typeface="+mn-lt"/>
              </a:rPr>
              <a:t>, respectively. Calculate the average atomic mass </a:t>
            </a:r>
            <a:r>
              <a:rPr lang="en-US" altLang="en-US" sz="2200" b="1" dirty="0" smtClean="0">
                <a:solidFill>
                  <a:srgbClr val="00B050"/>
                </a:solidFill>
                <a:latin typeface="+mn-lt"/>
              </a:rPr>
              <a:t>of chlorine?</a:t>
            </a:r>
            <a:endParaRPr lang="en-US" altLang="en-US" sz="2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1"/>
                </a:solidFill>
              </a:rPr>
              <a:t>2.7. Atomic Mass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829978"/>
              </p:ext>
            </p:extLst>
          </p:nvPr>
        </p:nvGraphicFramePr>
        <p:xfrm>
          <a:off x="2888347" y="1716097"/>
          <a:ext cx="568930" cy="40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6" name="Equation" r:id="rId4" imgW="304560" imgH="241200" progId="Equation.3">
                  <p:embed/>
                </p:oleObj>
              </mc:Choice>
              <mc:Fallback>
                <p:oleObj name="Equation" r:id="rId4" imgW="304560" imgH="241200" progId="Equation.3">
                  <p:embed/>
                  <p:pic>
                    <p:nvPicPr>
                      <p:cNvPr id="3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347" y="1716097"/>
                        <a:ext cx="568930" cy="406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62982"/>
              </p:ext>
            </p:extLst>
          </p:nvPr>
        </p:nvGraphicFramePr>
        <p:xfrm>
          <a:off x="5253373" y="1739331"/>
          <a:ext cx="487654" cy="40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7" name="Equation" r:id="rId6" imgW="304668" imgH="241195" progId="Equation.3">
                  <p:embed/>
                </p:oleObj>
              </mc:Choice>
              <mc:Fallback>
                <p:oleObj name="Equation" r:id="rId6" imgW="304668" imgH="241195" progId="Equation.3">
                  <p:embed/>
                  <p:pic>
                    <p:nvPicPr>
                      <p:cNvPr id="307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373" y="1739331"/>
                        <a:ext cx="487654" cy="406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مربع نص 24"/>
          <p:cNvSpPr txBox="1"/>
          <p:nvPr/>
        </p:nvSpPr>
        <p:spPr>
          <a:xfrm>
            <a:off x="231205" y="2742661"/>
            <a:ext cx="453281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Isotope I</a:t>
            </a:r>
          </a:p>
          <a:p>
            <a:pPr algn="ctr">
              <a:defRPr/>
            </a:pPr>
            <a:r>
              <a:rPr lang="en-US" sz="2000" dirty="0">
                <a:cs typeface="Times New Roman" pitchFamily="18" charset="0"/>
              </a:rPr>
              <a:t>Atomic mass = 34.698 </a:t>
            </a:r>
            <a:r>
              <a:rPr lang="en-US" sz="2000" dirty="0" err="1">
                <a:cs typeface="Times New Roman" pitchFamily="18" charset="0"/>
              </a:rPr>
              <a:t>amu</a:t>
            </a:r>
            <a:endParaRPr lang="en-US" sz="2000" dirty="0"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cs typeface="Times New Roman" pitchFamily="18" charset="0"/>
              </a:rPr>
              <a:t>Abundance percent = 75.53 %</a:t>
            </a:r>
          </a:p>
          <a:p>
            <a:pPr>
              <a:defRPr/>
            </a:pPr>
            <a:endParaRPr lang="ar-SA" sz="2000" dirty="0"/>
          </a:p>
        </p:txBody>
      </p:sp>
      <p:sp>
        <p:nvSpPr>
          <p:cNvPr id="22" name="مربع نص 25"/>
          <p:cNvSpPr txBox="1"/>
          <p:nvPr/>
        </p:nvSpPr>
        <p:spPr>
          <a:xfrm>
            <a:off x="6400108" y="2742661"/>
            <a:ext cx="479797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Isotope II</a:t>
            </a:r>
          </a:p>
          <a:p>
            <a:pPr algn="ctr">
              <a:defRPr/>
            </a:pPr>
            <a:r>
              <a:rPr lang="en-US" sz="2000" dirty="0">
                <a:cs typeface="Times New Roman" pitchFamily="18" charset="0"/>
              </a:rPr>
              <a:t>Atomic mass = 36.956 </a:t>
            </a:r>
            <a:r>
              <a:rPr lang="en-US" sz="2000" dirty="0" err="1">
                <a:cs typeface="Times New Roman" pitchFamily="18" charset="0"/>
              </a:rPr>
              <a:t>amu</a:t>
            </a:r>
            <a:endParaRPr lang="en-US" sz="2000" dirty="0"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cs typeface="Times New Roman" pitchFamily="18" charset="0"/>
              </a:rPr>
              <a:t>Abundance percent = 24.47 %</a:t>
            </a:r>
          </a:p>
          <a:p>
            <a:pPr>
              <a:defRPr/>
            </a:pPr>
            <a:endParaRPr lang="ar-SA" sz="2000" dirty="0"/>
          </a:p>
        </p:txBody>
      </p:sp>
      <p:grpSp>
        <p:nvGrpSpPr>
          <p:cNvPr id="23" name="مجموعة 38"/>
          <p:cNvGrpSpPr>
            <a:grpSpLocks/>
          </p:cNvGrpSpPr>
          <p:nvPr/>
        </p:nvGrpSpPr>
        <p:grpSpPr bwMode="auto">
          <a:xfrm>
            <a:off x="975558" y="5483151"/>
            <a:ext cx="9043283" cy="1305289"/>
            <a:chOff x="122758" y="4333354"/>
            <a:chExt cx="8478679" cy="1223707"/>
          </a:xfrm>
        </p:grpSpPr>
        <p:grpSp>
          <p:nvGrpSpPr>
            <p:cNvPr id="24" name="مجموعة 41"/>
            <p:cNvGrpSpPr>
              <a:grpSpLocks/>
            </p:cNvGrpSpPr>
            <p:nvPr/>
          </p:nvGrpSpPr>
          <p:grpSpPr bwMode="auto">
            <a:xfrm>
              <a:off x="122758" y="4333354"/>
              <a:ext cx="7116242" cy="1223707"/>
              <a:chOff x="23559" y="3419042"/>
              <a:chExt cx="8662564" cy="1223063"/>
            </a:xfrm>
            <a:noFill/>
          </p:grpSpPr>
          <p:grpSp>
            <p:nvGrpSpPr>
              <p:cNvPr id="27" name="مجموعة 40"/>
              <p:cNvGrpSpPr>
                <a:grpSpLocks/>
              </p:cNvGrpSpPr>
              <p:nvPr/>
            </p:nvGrpSpPr>
            <p:grpSpPr bwMode="auto">
              <a:xfrm>
                <a:off x="23559" y="3804106"/>
                <a:ext cx="8662564" cy="837999"/>
                <a:chOff x="23559" y="3804106"/>
                <a:chExt cx="8662564" cy="837999"/>
              </a:xfrm>
              <a:grpFill/>
            </p:grpSpPr>
            <p:sp>
              <p:nvSpPr>
                <p:cNvPr id="30" name="مربع نص 33"/>
                <p:cNvSpPr txBox="1">
                  <a:spLocks noChangeArrowheads="1"/>
                </p:cNvSpPr>
                <p:nvPr/>
              </p:nvSpPr>
              <p:spPr bwMode="auto">
                <a:xfrm>
                  <a:off x="23559" y="3962201"/>
                  <a:ext cx="2788962" cy="3749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000" dirty="0">
                      <a:solidFill>
                        <a:srgbClr val="00B050"/>
                      </a:solidFill>
                    </a:rPr>
                    <a:t>Average atomic mass=</a:t>
                  </a:r>
                  <a:endParaRPr lang="ar-SA" sz="20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1" name="مربع نص 34"/>
                <p:cNvSpPr txBox="1">
                  <a:spLocks noChangeArrowheads="1"/>
                </p:cNvSpPr>
                <p:nvPr/>
              </p:nvSpPr>
              <p:spPr bwMode="auto">
                <a:xfrm>
                  <a:off x="3837833" y="3804106"/>
                  <a:ext cx="4336279" cy="3749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000" dirty="0" smtClean="0"/>
                    <a:t>(34.698</a:t>
                  </a:r>
                  <a:r>
                    <a:rPr lang="ar-SA" sz="2000" dirty="0" smtClean="0"/>
                    <a:t> </a:t>
                  </a:r>
                  <a:r>
                    <a:rPr lang="ar-SA" sz="2000" dirty="0"/>
                    <a:t>× </a:t>
                  </a:r>
                  <a:r>
                    <a:rPr lang="en-US" sz="2000" dirty="0" smtClean="0"/>
                    <a:t>75.53)+ (36.956</a:t>
                  </a:r>
                  <a:r>
                    <a:rPr lang="ar-SA" sz="2000" dirty="0" smtClean="0"/>
                    <a:t> </a:t>
                  </a:r>
                  <a:r>
                    <a:rPr lang="ar-SA" sz="2000" dirty="0"/>
                    <a:t>× </a:t>
                  </a:r>
                  <a:r>
                    <a:rPr lang="en-US" sz="2000" dirty="0" smtClean="0"/>
                    <a:t>24.47)</a:t>
                  </a:r>
                  <a:endParaRPr lang="ar-SA" sz="2000" dirty="0"/>
                </a:p>
              </p:txBody>
            </p:sp>
            <p:cxnSp>
              <p:nvCxnSpPr>
                <p:cNvPr id="32" name="رابط مستقيم 32"/>
                <p:cNvCxnSpPr/>
                <p:nvPr/>
              </p:nvCxnSpPr>
              <p:spPr>
                <a:xfrm flipV="1">
                  <a:off x="3055625" y="4190679"/>
                  <a:ext cx="5630498" cy="1"/>
                </a:xfrm>
                <a:prstGeom prst="line">
                  <a:avLst/>
                </a:prstGeom>
                <a:grpFill/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مربع نص 37"/>
                <p:cNvSpPr txBox="1">
                  <a:spLocks noChangeArrowheads="1"/>
                </p:cNvSpPr>
                <p:nvPr/>
              </p:nvSpPr>
              <p:spPr bwMode="auto">
                <a:xfrm>
                  <a:off x="5257800" y="4267200"/>
                  <a:ext cx="210833" cy="3749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ar-SA" sz="2000" dirty="0"/>
                </a:p>
              </p:txBody>
            </p:sp>
          </p:grpSp>
          <p:sp>
            <p:nvSpPr>
              <p:cNvPr id="28" name="مربع نص 38"/>
              <p:cNvSpPr txBox="1">
                <a:spLocks noChangeArrowheads="1"/>
              </p:cNvSpPr>
              <p:nvPr/>
            </p:nvSpPr>
            <p:spPr bwMode="auto">
              <a:xfrm>
                <a:off x="4268346" y="3419042"/>
                <a:ext cx="1330412" cy="3749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rgbClr val="C00000"/>
                    </a:solidFill>
                  </a:rPr>
                  <a:t>Isotope 1</a:t>
                </a:r>
                <a:endParaRPr lang="ar-SA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مربع نص 39"/>
              <p:cNvSpPr txBox="1">
                <a:spLocks noChangeArrowheads="1"/>
              </p:cNvSpPr>
              <p:nvPr/>
            </p:nvSpPr>
            <p:spPr bwMode="auto">
              <a:xfrm>
                <a:off x="6424887" y="3429201"/>
                <a:ext cx="1290163" cy="3749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rgbClr val="C00000"/>
                    </a:solidFill>
                  </a:rPr>
                  <a:t>Isotope 2</a:t>
                </a:r>
                <a:endParaRPr lang="ar-SA" sz="2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مربع نص 35"/>
            <p:cNvSpPr txBox="1"/>
            <p:nvPr/>
          </p:nvSpPr>
          <p:spPr>
            <a:xfrm>
              <a:off x="7468114" y="4876800"/>
              <a:ext cx="1133323" cy="375103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rtlCol="1">
              <a:spAutoFit/>
            </a:bodyPr>
            <a:lstStyle/>
            <a:p>
              <a:pPr>
                <a:defRPr/>
              </a:pPr>
              <a:r>
                <a:rPr lang="en-US" sz="2000" dirty="0">
                  <a:cs typeface="Times New Roman" pitchFamily="18" charset="0"/>
                </a:rPr>
                <a:t>35.45 </a:t>
              </a:r>
              <a:r>
                <a:rPr lang="en-US" sz="2000" dirty="0" err="1">
                  <a:cs typeface="Times New Roman" pitchFamily="18" charset="0"/>
                </a:rPr>
                <a:t>amu</a:t>
              </a:r>
              <a:endParaRPr lang="ar-SA" sz="2000" dirty="0"/>
            </a:p>
          </p:txBody>
        </p:sp>
        <p:sp>
          <p:nvSpPr>
            <p:cNvPr id="26" name="مربع نص 37"/>
            <p:cNvSpPr txBox="1">
              <a:spLocks noChangeArrowheads="1"/>
            </p:cNvSpPr>
            <p:nvPr/>
          </p:nvSpPr>
          <p:spPr bwMode="auto">
            <a:xfrm>
              <a:off x="7162800" y="4876800"/>
              <a:ext cx="333950" cy="37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+mn-lt"/>
                </a:rPr>
                <a:t>=</a:t>
              </a:r>
              <a:endParaRPr lang="ar-SA" altLang="en-US" sz="2000">
                <a:latin typeface="+mn-lt"/>
                <a:ea typeface="Majalla UI"/>
              </a:endParaRPr>
            </a:p>
          </p:txBody>
        </p:sp>
      </p:grpSp>
      <p:grpSp>
        <p:nvGrpSpPr>
          <p:cNvPr id="34" name="مجموعة 41"/>
          <p:cNvGrpSpPr>
            <a:grpSpLocks/>
          </p:cNvGrpSpPr>
          <p:nvPr/>
        </p:nvGrpSpPr>
        <p:grpSpPr bwMode="auto">
          <a:xfrm>
            <a:off x="135671" y="4065694"/>
            <a:ext cx="10892789" cy="1147162"/>
            <a:chOff x="152400" y="3568093"/>
            <a:chExt cx="10891926" cy="1146558"/>
          </a:xfrm>
          <a:noFill/>
        </p:grpSpPr>
        <p:grpSp>
          <p:nvGrpSpPr>
            <p:cNvPr id="35" name="مجموعة 40"/>
            <p:cNvGrpSpPr>
              <a:grpSpLocks/>
            </p:cNvGrpSpPr>
            <p:nvPr/>
          </p:nvGrpSpPr>
          <p:grpSpPr bwMode="auto">
            <a:xfrm>
              <a:off x="152400" y="3886200"/>
              <a:ext cx="10891926" cy="828451"/>
              <a:chOff x="152400" y="3886200"/>
              <a:chExt cx="10891926" cy="828451"/>
            </a:xfrm>
            <a:grpFill/>
          </p:grpSpPr>
          <p:sp>
            <p:nvSpPr>
              <p:cNvPr id="38" name="مربع نص 33"/>
              <p:cNvSpPr txBox="1">
                <a:spLocks noChangeArrowheads="1"/>
              </p:cNvSpPr>
              <p:nvPr/>
            </p:nvSpPr>
            <p:spPr bwMode="auto">
              <a:xfrm>
                <a:off x="152400" y="4071897"/>
                <a:ext cx="2507603" cy="3999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2000" dirty="0">
                    <a:solidFill>
                      <a:srgbClr val="00B050"/>
                    </a:solidFill>
                    <a:latin typeface="+mn-lt"/>
                  </a:rPr>
                  <a:t>Average atomic mass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+mn-lt"/>
                  </a:rPr>
                  <a:t>= </a:t>
                </a:r>
                <a:endParaRPr lang="ar-SA" sz="2000" dirty="0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39" name="مربع نص 34"/>
              <p:cNvSpPr txBox="1">
                <a:spLocks noChangeArrowheads="1"/>
              </p:cNvSpPr>
              <p:nvPr/>
            </p:nvSpPr>
            <p:spPr bwMode="auto">
              <a:xfrm>
                <a:off x="2740773" y="3886200"/>
                <a:ext cx="7780680" cy="3999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2000" dirty="0" smtClean="0">
                    <a:latin typeface="+mn-lt"/>
                  </a:rPr>
                  <a:t>(Atomic </a:t>
                </a:r>
                <a:r>
                  <a:rPr lang="en-US" sz="2000" dirty="0">
                    <a:latin typeface="+mn-lt"/>
                  </a:rPr>
                  <a:t>mass</a:t>
                </a:r>
                <a:r>
                  <a:rPr lang="ar-SA" sz="2000" dirty="0">
                    <a:latin typeface="+mn-lt"/>
                  </a:rPr>
                  <a:t> × </a:t>
                </a:r>
                <a:r>
                  <a:rPr lang="en-US" sz="2000" dirty="0">
                    <a:latin typeface="+mn-lt"/>
                  </a:rPr>
                  <a:t>abundance </a:t>
                </a:r>
                <a:r>
                  <a:rPr lang="en-US" sz="2000" dirty="0" smtClean="0">
                    <a:latin typeface="+mn-lt"/>
                  </a:rPr>
                  <a:t>percent) </a:t>
                </a:r>
                <a:r>
                  <a:rPr lang="en-US" sz="2000" dirty="0">
                    <a:latin typeface="+mn-lt"/>
                  </a:rPr>
                  <a:t>+ </a:t>
                </a:r>
                <a:r>
                  <a:rPr lang="en-US" sz="2000" dirty="0" smtClean="0">
                    <a:latin typeface="+mn-lt"/>
                  </a:rPr>
                  <a:t>(Atomic </a:t>
                </a:r>
                <a:r>
                  <a:rPr lang="en-US" sz="2000" dirty="0">
                    <a:latin typeface="+mn-lt"/>
                  </a:rPr>
                  <a:t>mass</a:t>
                </a:r>
                <a:r>
                  <a:rPr lang="ar-SA" sz="2000" dirty="0">
                    <a:latin typeface="+mn-lt"/>
                  </a:rPr>
                  <a:t> × </a:t>
                </a:r>
                <a:r>
                  <a:rPr lang="en-US" sz="2000" dirty="0">
                    <a:latin typeface="+mn-lt"/>
                  </a:rPr>
                  <a:t>abundance </a:t>
                </a:r>
                <a:r>
                  <a:rPr lang="en-US" sz="2000" dirty="0" smtClean="0">
                    <a:latin typeface="+mn-lt"/>
                  </a:rPr>
                  <a:t>percent) </a:t>
                </a:r>
                <a:endParaRPr lang="ar-SA" sz="2000" dirty="0">
                  <a:latin typeface="+mn-lt"/>
                </a:endParaRPr>
              </a:p>
            </p:txBody>
          </p:sp>
          <p:cxnSp>
            <p:nvCxnSpPr>
              <p:cNvPr id="40" name="رابط مستقيم 36"/>
              <p:cNvCxnSpPr/>
              <p:nvPr/>
            </p:nvCxnSpPr>
            <p:spPr>
              <a:xfrm flipV="1">
                <a:off x="2808878" y="4267202"/>
                <a:ext cx="8235448" cy="18897"/>
              </a:xfrm>
              <a:prstGeom prst="line">
                <a:avLst/>
              </a:prstGeom>
              <a:grpFill/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مربع نص 37"/>
              <p:cNvSpPr txBox="1">
                <a:spLocks noChangeArrowheads="1"/>
              </p:cNvSpPr>
              <p:nvPr/>
            </p:nvSpPr>
            <p:spPr bwMode="auto">
              <a:xfrm>
                <a:off x="6653953" y="4314752"/>
                <a:ext cx="545299" cy="3998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2000" dirty="0">
                    <a:latin typeface="+mn-lt"/>
                  </a:rPr>
                  <a:t>100</a:t>
                </a:r>
                <a:endParaRPr lang="ar-SA" sz="2000" dirty="0">
                  <a:latin typeface="+mn-lt"/>
                </a:endParaRPr>
              </a:p>
            </p:txBody>
          </p:sp>
        </p:grpSp>
        <p:sp>
          <p:nvSpPr>
            <p:cNvPr id="36" name="مربع نص 38"/>
            <p:cNvSpPr txBox="1">
              <a:spLocks noChangeArrowheads="1"/>
            </p:cNvSpPr>
            <p:nvPr/>
          </p:nvSpPr>
          <p:spPr bwMode="auto">
            <a:xfrm>
              <a:off x="4000455" y="3581400"/>
              <a:ext cx="1165612" cy="3998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000" dirty="0">
                  <a:solidFill>
                    <a:srgbClr val="C00000"/>
                  </a:solidFill>
                  <a:latin typeface="+mn-lt"/>
                </a:rPr>
                <a:t>Isotope 1</a:t>
              </a:r>
              <a:endParaRPr lang="ar-SA" sz="20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7" name="مربع نص 39"/>
            <p:cNvSpPr txBox="1">
              <a:spLocks noChangeArrowheads="1"/>
            </p:cNvSpPr>
            <p:nvPr/>
          </p:nvSpPr>
          <p:spPr bwMode="auto">
            <a:xfrm>
              <a:off x="8023749" y="3568093"/>
              <a:ext cx="1130348" cy="3998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000" dirty="0">
                  <a:solidFill>
                    <a:srgbClr val="C00000"/>
                  </a:solidFill>
                  <a:latin typeface="+mn-lt"/>
                </a:rPr>
                <a:t>Isotope 2</a:t>
              </a:r>
              <a:endParaRPr lang="ar-SA" sz="2000" dirty="0">
                <a:solidFill>
                  <a:srgbClr val="C00000"/>
                </a:solidFill>
                <a:latin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869538" y="6428475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100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15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165522"/>
              </p:ext>
            </p:extLst>
          </p:nvPr>
        </p:nvGraphicFramePr>
        <p:xfrm>
          <a:off x="167538" y="2125980"/>
          <a:ext cx="11171022" cy="2019300"/>
        </p:xfrm>
        <a:graphic>
          <a:graphicData uri="http://schemas.openxmlformats.org/drawingml/2006/table">
            <a:tbl>
              <a:tblPr/>
              <a:tblGrid>
                <a:gridCol w="62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3333CC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Arial"/>
                        </a:rPr>
                        <a:t>What information would you need to calculate the average atomic mass of </a:t>
                      </a:r>
                      <a:r>
                        <a:rPr lang="en-US" sz="2200" b="1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n-US" sz="2200" b="1" baseline="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Arial"/>
                        </a:rPr>
                        <a:t>element</a:t>
                      </a:r>
                      <a:r>
                        <a:rPr lang="en-US" sz="2200" b="1" dirty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Arial"/>
                        </a:rPr>
                        <a:t>?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A.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The number of neutrons in the element.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B.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The atomic number of the element.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C.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The mass and abundance of each isotope of the element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. </a:t>
                      </a:r>
                      <a:endParaRPr lang="en-US" sz="21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D.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The position in the periodic table of the element.</a:t>
                      </a:r>
                    </a:p>
                  </a:txBody>
                  <a:tcPr marL="40640" marR="40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5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1"/>
                </a:solidFill>
              </a:rPr>
              <a:t>2.7. Atomic Mass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38" y="4708672"/>
            <a:ext cx="3637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00B050"/>
                </a:solidFill>
              </a:rPr>
              <a:t>H.W: Solve </a:t>
            </a:r>
            <a:r>
              <a:rPr lang="en-GB" altLang="en-US" sz="2000" b="1" dirty="0">
                <a:solidFill>
                  <a:srgbClr val="00B050"/>
                </a:solidFill>
              </a:rPr>
              <a:t>the </a:t>
            </a:r>
            <a:r>
              <a:rPr lang="en-GB" altLang="en-US" sz="2000" b="1" dirty="0" smtClean="0">
                <a:solidFill>
                  <a:srgbClr val="00B050"/>
                </a:solidFill>
              </a:rPr>
              <a:t>Example 2.1 p26</a:t>
            </a:r>
            <a:endParaRPr lang="en-GB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9120"/>
            <a:ext cx="11247874" cy="2376596"/>
          </a:xfrm>
        </p:spPr>
        <p:txBody>
          <a:bodyPr>
            <a:normAutofit/>
          </a:bodyPr>
          <a:lstStyle/>
          <a:p>
            <a:r>
              <a:rPr lang="en-GB" altLang="en-US" sz="2200" dirty="0"/>
              <a:t> </a:t>
            </a:r>
            <a:r>
              <a:rPr lang="en-GB" altLang="en-US" sz="2200" b="1" dirty="0">
                <a:solidFill>
                  <a:srgbClr val="00B050"/>
                </a:solidFill>
              </a:rPr>
              <a:t>Mole (</a:t>
            </a:r>
            <a:r>
              <a:rPr lang="en-GB" altLang="en-US" sz="2200" b="1" dirty="0" err="1">
                <a:solidFill>
                  <a:srgbClr val="00B050"/>
                </a:solidFill>
              </a:rPr>
              <a:t>mol</a:t>
            </a:r>
            <a:r>
              <a:rPr lang="en-GB" altLang="en-US" sz="2200" b="1" dirty="0">
                <a:solidFill>
                  <a:srgbClr val="00B050"/>
                </a:solidFill>
              </a:rPr>
              <a:t>) </a:t>
            </a:r>
            <a:r>
              <a:rPr lang="en-GB" altLang="en-US" sz="2200" dirty="0"/>
              <a:t>is the SI unit of the amount of </a:t>
            </a:r>
            <a:r>
              <a:rPr lang="en-GB" altLang="en-US" sz="2200" dirty="0" smtClean="0"/>
              <a:t>substance.</a:t>
            </a:r>
            <a:endParaRPr lang="en-GB" altLang="en-US" sz="2200" dirty="0"/>
          </a:p>
          <a:p>
            <a:r>
              <a:rPr lang="en-GB" altLang="en-US" sz="2200" dirty="0"/>
              <a:t> </a:t>
            </a:r>
            <a:r>
              <a:rPr lang="en-GB" altLang="en-US" sz="2200" b="1" dirty="0">
                <a:solidFill>
                  <a:srgbClr val="00B050"/>
                </a:solidFill>
              </a:rPr>
              <a:t>Avogadro’s Number (N</a:t>
            </a:r>
            <a:r>
              <a:rPr lang="en-GB" altLang="en-US" sz="2200" b="1" baseline="-25000" dirty="0">
                <a:solidFill>
                  <a:srgbClr val="00B050"/>
                </a:solidFill>
              </a:rPr>
              <a:t>A</a:t>
            </a:r>
            <a:r>
              <a:rPr lang="en-GB" altLang="en-US" sz="2200" b="1" dirty="0">
                <a:solidFill>
                  <a:srgbClr val="00B050"/>
                </a:solidFill>
              </a:rPr>
              <a:t>):</a:t>
            </a:r>
            <a:r>
              <a:rPr lang="en-GB" altLang="en-US" sz="2200" dirty="0">
                <a:solidFill>
                  <a:srgbClr val="00B050"/>
                </a:solidFill>
              </a:rPr>
              <a:t> </a:t>
            </a:r>
            <a:r>
              <a:rPr lang="en-GB" altLang="en-US" sz="2200" dirty="0"/>
              <a:t>one mole of each substance contains </a:t>
            </a:r>
            <a:r>
              <a:rPr lang="en-GB" altLang="en-US" sz="2200" b="1" dirty="0"/>
              <a:t>6.022 x 10</a:t>
            </a:r>
            <a:r>
              <a:rPr lang="en-GB" altLang="en-US" sz="2200" b="1" baseline="30000" dirty="0"/>
              <a:t>23</a:t>
            </a:r>
            <a:r>
              <a:rPr lang="ar-SA" altLang="en-US" sz="2200" b="1" baseline="30000" dirty="0"/>
              <a:t> </a:t>
            </a:r>
            <a:r>
              <a:rPr lang="en-GB" altLang="en-US" sz="2200" b="1" dirty="0"/>
              <a:t> particles </a:t>
            </a:r>
            <a:r>
              <a:rPr lang="en-GB" altLang="en-US" sz="2200" dirty="0"/>
              <a:t>(atoms or molecules or ions etc</a:t>
            </a:r>
            <a:r>
              <a:rPr lang="en-GB" altLang="en-US" sz="2200" dirty="0" smtClean="0"/>
              <a:t>.). </a:t>
            </a:r>
            <a:endParaRPr lang="en-GB" altLang="en-US" sz="2200" dirty="0"/>
          </a:p>
          <a:p>
            <a:pPr marL="0" indent="0" algn="ctr">
              <a:buNone/>
            </a:pPr>
            <a:r>
              <a:rPr lang="en-GB" altLang="en-US" sz="2200" dirty="0"/>
              <a:t>Thus </a:t>
            </a:r>
            <a:r>
              <a:rPr lang="en-GB" altLang="en-US" sz="2200" b="1" dirty="0">
                <a:solidFill>
                  <a:srgbClr val="A50021"/>
                </a:solidFill>
              </a:rPr>
              <a:t>6.022 x 10</a:t>
            </a:r>
            <a:r>
              <a:rPr lang="en-GB" altLang="en-US" sz="2200" b="1" baseline="30000" dirty="0">
                <a:solidFill>
                  <a:srgbClr val="A50021"/>
                </a:solidFill>
              </a:rPr>
              <a:t>23</a:t>
            </a:r>
            <a:r>
              <a:rPr lang="ar-SA" altLang="en-US" sz="2200" b="1" baseline="30000" dirty="0"/>
              <a:t> </a:t>
            </a:r>
            <a:r>
              <a:rPr lang="en-GB" altLang="en-US" sz="2200" b="1" dirty="0"/>
              <a:t>is the Avogadro's Number (N</a:t>
            </a:r>
            <a:r>
              <a:rPr lang="en-GB" altLang="en-US" sz="2200" b="1" baseline="-25000" dirty="0"/>
              <a:t>A</a:t>
            </a:r>
            <a:r>
              <a:rPr lang="en-GB" altLang="en-US" sz="2200" b="1" dirty="0"/>
              <a:t>) </a:t>
            </a:r>
          </a:p>
          <a:p>
            <a:endParaRPr lang="en-GB" alt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2.8. </a:t>
            </a:r>
            <a:r>
              <a:rPr lang="en-US" sz="2600" b="1" dirty="0">
                <a:solidFill>
                  <a:schemeClr val="accent1"/>
                </a:solidFill>
              </a:rPr>
              <a:t>Molar mass: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897842" y="4484877"/>
            <a:ext cx="3476164" cy="1269485"/>
            <a:chOff x="1030" y="1573"/>
            <a:chExt cx="1167" cy="569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3607765"/>
                </p:ext>
              </p:extLst>
            </p:nvPr>
          </p:nvGraphicFramePr>
          <p:xfrm>
            <a:off x="1030" y="1573"/>
            <a:ext cx="628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34" name="Clip" r:id="rId4" imgW="3840120" imgH="3468960" progId="MS_ClipArt_Gallery.2">
                    <p:embed/>
                  </p:oleObj>
                </mc:Choice>
                <mc:Fallback>
                  <p:oleObj name="Clip" r:id="rId4" imgW="3840120" imgH="3468960" progId="MS_ClipArt_Gallery.2">
                    <p:embed/>
                    <p:pic>
                      <p:nvPicPr>
                        <p:cNvPr id="11469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" y="1573"/>
                          <a:ext cx="628" cy="5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658" y="1738"/>
              <a:ext cx="5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dirty="0" smtClean="0"/>
                <a:t>=Dozen </a:t>
              </a:r>
              <a:r>
                <a:rPr lang="en-US" altLang="en-US" sz="2000" b="1" dirty="0"/>
                <a:t>= 12</a:t>
              </a: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97614" y="5898965"/>
            <a:ext cx="68359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dirty="0"/>
              <a:t>1 dozen = 12 Anything</a:t>
            </a:r>
            <a:endParaRPr lang="ar-SA" altLang="en-US" sz="2000" b="1" dirty="0"/>
          </a:p>
          <a:p>
            <a:pPr algn="ctr">
              <a:spcBef>
                <a:spcPct val="50000"/>
              </a:spcBef>
            </a:pPr>
            <a:r>
              <a:rPr lang="en-GB" altLang="en-US" sz="2000" b="1" dirty="0"/>
              <a:t>1 </a:t>
            </a:r>
            <a:r>
              <a:rPr lang="en-GB" altLang="en-US" sz="2000" b="1" dirty="0" err="1"/>
              <a:t>mol</a:t>
            </a:r>
            <a:r>
              <a:rPr lang="en-GB" altLang="en-US" sz="2000" b="1" dirty="0"/>
              <a:t> = 6.022 x10</a:t>
            </a:r>
            <a:r>
              <a:rPr lang="en-GB" altLang="en-US" sz="2000" b="1" baseline="30000" dirty="0"/>
              <a:t>23</a:t>
            </a:r>
            <a:r>
              <a:rPr lang="en-GB" altLang="en-US" sz="2000" b="1" dirty="0"/>
              <a:t> particles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31919" y="3391930"/>
            <a:ext cx="3863411" cy="43478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1 mol = </a:t>
            </a:r>
            <a:r>
              <a:rPr lang="en-US" sz="2200" b="1" i="1" dirty="0">
                <a:solidFill>
                  <a:schemeClr val="tx1"/>
                </a:solidFill>
              </a:rPr>
              <a:t>N</a:t>
            </a:r>
            <a:r>
              <a:rPr lang="en-US" sz="2200" b="1" i="1" baseline="-25000" dirty="0">
                <a:solidFill>
                  <a:schemeClr val="tx1"/>
                </a:solidFill>
              </a:rPr>
              <a:t>A</a:t>
            </a:r>
            <a:r>
              <a:rPr lang="en-US" sz="2200" b="1" dirty="0">
                <a:solidFill>
                  <a:schemeClr val="tx1"/>
                </a:solidFill>
              </a:rPr>
              <a:t> = 6.0221367 x 10</a:t>
            </a:r>
            <a:r>
              <a:rPr lang="en-US" sz="2200" b="1" baseline="30000" dirty="0">
                <a:solidFill>
                  <a:schemeClr val="tx1"/>
                </a:solidFill>
              </a:rPr>
              <a:t>23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538" y="1626320"/>
            <a:ext cx="11068152" cy="5688880"/>
          </a:xfrm>
        </p:spPr>
        <p:txBody>
          <a:bodyPr>
            <a:normAutofit/>
          </a:bodyPr>
          <a:lstStyle/>
          <a:p>
            <a:r>
              <a:rPr lang="en-GB" altLang="en-US" sz="2200" b="1" dirty="0">
                <a:solidFill>
                  <a:srgbClr val="00B050"/>
                </a:solidFill>
              </a:rPr>
              <a:t>Molar mass (M):</a:t>
            </a:r>
            <a:r>
              <a:rPr lang="en-GB" altLang="en-US" sz="2200" dirty="0">
                <a:solidFill>
                  <a:srgbClr val="00B050"/>
                </a:solidFill>
              </a:rPr>
              <a:t> </a:t>
            </a:r>
            <a:r>
              <a:rPr lang="en-GB" altLang="en-US" sz="2200" dirty="0"/>
              <a:t>the mass (in g or kg) of one mole of a substance; </a:t>
            </a:r>
            <a:endParaRPr lang="en-GB" altLang="en-US" sz="2200" dirty="0" smtClean="0"/>
          </a:p>
          <a:p>
            <a:pPr marL="0" indent="0" algn="ctr">
              <a:buNone/>
            </a:pPr>
            <a:r>
              <a:rPr lang="en-GB" altLang="en-US" sz="2200" b="1" dirty="0" smtClean="0"/>
              <a:t>M </a:t>
            </a:r>
            <a:r>
              <a:rPr lang="en-GB" altLang="en-US" sz="2200" b="1" dirty="0"/>
              <a:t>= mass/</a:t>
            </a:r>
            <a:r>
              <a:rPr lang="en-GB" altLang="en-US" sz="2200" b="1" dirty="0" err="1"/>
              <a:t>mol</a:t>
            </a:r>
            <a:r>
              <a:rPr lang="ar-SA" altLang="en-US" sz="2200" b="1" dirty="0"/>
              <a:t> </a:t>
            </a:r>
            <a:r>
              <a:rPr lang="en-GB" altLang="en-US" sz="2200" b="1" dirty="0"/>
              <a:t> = g/</a:t>
            </a:r>
            <a:r>
              <a:rPr lang="en-GB" altLang="en-US" sz="2200" b="1" dirty="0" err="1"/>
              <a:t>mol</a:t>
            </a:r>
            <a:endParaRPr lang="en-GB" altLang="en-US" sz="2200" dirty="0"/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2200" dirty="0" smtClean="0"/>
              <a:t> For </a:t>
            </a:r>
            <a:r>
              <a:rPr lang="en-GB" altLang="en-US" sz="2200" b="1" dirty="0" smtClean="0"/>
              <a:t>1 </a:t>
            </a:r>
            <a:r>
              <a:rPr lang="en-GB" altLang="en-US" sz="2200" b="1" dirty="0"/>
              <a:t>MOLE: 1 </a:t>
            </a:r>
            <a:r>
              <a:rPr lang="en-GB" altLang="en-US" sz="2200" b="1" dirty="0" err="1"/>
              <a:t>amu</a:t>
            </a:r>
            <a:r>
              <a:rPr lang="en-GB" altLang="en-US" sz="2200" b="1" dirty="0"/>
              <a:t> = 1 g</a:t>
            </a:r>
          </a:p>
          <a:p>
            <a:pPr marL="0" indent="0" algn="ctr">
              <a:buNone/>
            </a:pPr>
            <a:endParaRPr lang="en-GB" altLang="en-US" sz="2200" b="1" dirty="0" smtClean="0">
              <a:solidFill>
                <a:srgbClr val="A50021"/>
              </a:solidFill>
            </a:endParaRPr>
          </a:p>
          <a:p>
            <a:pPr marL="0" indent="0" algn="ctr">
              <a:buNone/>
            </a:pPr>
            <a:r>
              <a:rPr lang="en-GB" altLang="en-US" sz="2200" b="1" dirty="0">
                <a:solidFill>
                  <a:srgbClr val="A50021"/>
                </a:solidFill>
              </a:rPr>
              <a:t>e</a:t>
            </a:r>
            <a:r>
              <a:rPr lang="en-GB" altLang="en-US" sz="2200" b="1" dirty="0" smtClean="0">
                <a:solidFill>
                  <a:srgbClr val="A50021"/>
                </a:solidFill>
              </a:rPr>
              <a:t>.g. The </a:t>
            </a:r>
            <a:r>
              <a:rPr lang="en-GB" altLang="en-US" sz="2200" b="1" dirty="0">
                <a:solidFill>
                  <a:srgbClr val="A50021"/>
                </a:solidFill>
              </a:rPr>
              <a:t>atomic mass of </a:t>
            </a:r>
            <a:r>
              <a:rPr lang="en-GB" altLang="en-US" sz="2200" b="1" baseline="30000" dirty="0">
                <a:solidFill>
                  <a:srgbClr val="A50021"/>
                </a:solidFill>
              </a:rPr>
              <a:t>12</a:t>
            </a:r>
            <a:r>
              <a:rPr lang="en-GB" altLang="en-US" sz="2200" b="1" dirty="0">
                <a:solidFill>
                  <a:srgbClr val="A50021"/>
                </a:solidFill>
              </a:rPr>
              <a:t>C is 12.00 </a:t>
            </a:r>
            <a:r>
              <a:rPr lang="en-GB" altLang="en-US" sz="2200" b="1" dirty="0" err="1">
                <a:solidFill>
                  <a:srgbClr val="A50021"/>
                </a:solidFill>
              </a:rPr>
              <a:t>amu</a:t>
            </a:r>
            <a:r>
              <a:rPr lang="en-GB" altLang="en-US" sz="2200" b="1" dirty="0">
                <a:solidFill>
                  <a:srgbClr val="A50021"/>
                </a:solidFill>
              </a:rPr>
              <a:t> = 12.00 g</a:t>
            </a:r>
          </a:p>
          <a:p>
            <a:pPr marL="0" indent="0" algn="ctr">
              <a:buNone/>
            </a:pPr>
            <a:r>
              <a:rPr lang="en-GB" altLang="en-US" sz="2200" dirty="0"/>
              <a:t> </a:t>
            </a:r>
            <a:r>
              <a:rPr lang="en-GB" altLang="en-US" sz="2200" b="1" dirty="0"/>
              <a:t>1 mole of </a:t>
            </a:r>
            <a:r>
              <a:rPr lang="en-GB" altLang="en-US" sz="2200" b="1" baseline="30000" dirty="0"/>
              <a:t>12</a:t>
            </a:r>
            <a:r>
              <a:rPr lang="en-GB" altLang="en-US" sz="2200" b="1" dirty="0"/>
              <a:t>C </a:t>
            </a:r>
            <a:r>
              <a:rPr lang="en-GB" altLang="en-US" sz="2200" dirty="0"/>
              <a:t>= 12.00 </a:t>
            </a:r>
            <a:r>
              <a:rPr lang="en-GB" altLang="en-US" sz="2200" dirty="0" err="1"/>
              <a:t>amu</a:t>
            </a:r>
            <a:r>
              <a:rPr lang="en-GB" altLang="en-US" sz="2200" dirty="0"/>
              <a:t> = 12.00 g </a:t>
            </a:r>
            <a:r>
              <a:rPr lang="en-GB" altLang="en-US" sz="2200" dirty="0" smtClean="0"/>
              <a:t>= </a:t>
            </a:r>
            <a:r>
              <a:rPr lang="en-GB" altLang="en-US" sz="2200" dirty="0"/>
              <a:t>has 6.022 x 10</a:t>
            </a:r>
            <a:r>
              <a:rPr lang="en-GB" altLang="en-US" sz="2200" baseline="30000" dirty="0"/>
              <a:t>23</a:t>
            </a:r>
            <a:r>
              <a:rPr lang="en-GB" altLang="en-US" sz="2200" dirty="0"/>
              <a:t> </a:t>
            </a:r>
            <a:r>
              <a:rPr lang="en-GB" altLang="en-US" sz="2200" dirty="0" smtClean="0"/>
              <a:t>(</a:t>
            </a:r>
            <a:r>
              <a:rPr lang="en-GB" altLang="en-US" sz="2200" dirty="0"/>
              <a:t>N</a:t>
            </a:r>
            <a:r>
              <a:rPr lang="en-GB" altLang="en-US" sz="2200" baseline="-25000" dirty="0"/>
              <a:t>A</a:t>
            </a:r>
            <a:r>
              <a:rPr lang="en-GB" altLang="en-US" sz="2200" dirty="0"/>
              <a:t> </a:t>
            </a:r>
            <a:r>
              <a:rPr lang="en-GB" altLang="en-US" sz="2200" dirty="0" smtClean="0"/>
              <a:t>)atoms</a:t>
            </a:r>
            <a:endParaRPr lang="en-GB" altLang="en-US" sz="2200" dirty="0"/>
          </a:p>
          <a:p>
            <a:r>
              <a:rPr lang="en-GB" altLang="en-US" sz="2200" dirty="0"/>
              <a:t> Thus: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2200" b="1" dirty="0"/>
              <a:t>The Molar Mass (M)  of </a:t>
            </a:r>
            <a:r>
              <a:rPr lang="en-GB" altLang="en-US" sz="2200" b="1" baseline="30000" dirty="0"/>
              <a:t>12</a:t>
            </a:r>
            <a:r>
              <a:rPr lang="en-GB" altLang="en-US" sz="2200" b="1" dirty="0"/>
              <a:t>C = 12.00 </a:t>
            </a:r>
            <a:r>
              <a:rPr lang="en-GB" altLang="en-US" sz="2200" b="1" dirty="0" smtClean="0"/>
              <a:t>g/</a:t>
            </a:r>
            <a:r>
              <a:rPr lang="en-GB" altLang="en-US" sz="2200" b="1" dirty="0" err="1" smtClean="0"/>
              <a:t>mol</a:t>
            </a:r>
            <a:endParaRPr lang="en-GB" altLang="en-US" sz="2200" b="1" dirty="0" smtClean="0"/>
          </a:p>
          <a:p>
            <a:pPr algn="ctr">
              <a:buNone/>
            </a:pPr>
            <a:r>
              <a:rPr lang="en-GB" altLang="en-US" sz="2200" b="1" dirty="0">
                <a:solidFill>
                  <a:srgbClr val="A50021"/>
                </a:solidFill>
              </a:rPr>
              <a:t>Molar Mass (g/</a:t>
            </a:r>
            <a:r>
              <a:rPr lang="en-GB" altLang="en-US" sz="2200" b="1" dirty="0" err="1">
                <a:solidFill>
                  <a:srgbClr val="A50021"/>
                </a:solidFill>
              </a:rPr>
              <a:t>mol</a:t>
            </a:r>
            <a:r>
              <a:rPr lang="en-GB" altLang="en-US" sz="2200" b="1" dirty="0">
                <a:solidFill>
                  <a:srgbClr val="A50021"/>
                </a:solidFill>
              </a:rPr>
              <a:t>)= Atomic Mass (</a:t>
            </a:r>
            <a:r>
              <a:rPr lang="en-GB" altLang="en-US" sz="2200" b="1" dirty="0" err="1">
                <a:solidFill>
                  <a:srgbClr val="A50021"/>
                </a:solidFill>
              </a:rPr>
              <a:t>amu</a:t>
            </a:r>
            <a:r>
              <a:rPr lang="en-GB" altLang="en-US" sz="2200" b="1" dirty="0" smtClean="0">
                <a:solidFill>
                  <a:srgbClr val="A50021"/>
                </a:solidFill>
              </a:rPr>
              <a:t>)</a:t>
            </a:r>
            <a:endParaRPr lang="en-GB" altLang="en-US" sz="2200" dirty="0" smtClean="0">
              <a:solidFill>
                <a:srgbClr val="666633"/>
              </a:solidFill>
            </a:endParaRPr>
          </a:p>
          <a:p>
            <a:pPr>
              <a:buNone/>
            </a:pPr>
            <a:r>
              <a:rPr lang="en-US" altLang="en-US" sz="2200" b="1" dirty="0">
                <a:solidFill>
                  <a:srgbClr val="00B050"/>
                </a:solidFill>
              </a:rPr>
              <a:t>Examples:</a:t>
            </a:r>
          </a:p>
          <a:p>
            <a:pPr>
              <a:buNone/>
            </a:pPr>
            <a:r>
              <a:rPr lang="en-US" altLang="en-US" sz="2200" dirty="0"/>
              <a:t>1. The atomic mass of Na = 22.99 </a:t>
            </a:r>
            <a:r>
              <a:rPr lang="en-US" altLang="en-US" sz="2200" dirty="0" err="1"/>
              <a:t>amu</a:t>
            </a:r>
            <a:endParaRPr lang="en-US" altLang="en-US" sz="2200" dirty="0"/>
          </a:p>
          <a:p>
            <a:pPr>
              <a:buNone/>
            </a:pPr>
            <a:r>
              <a:rPr lang="en-US" altLang="en-US" sz="2200" dirty="0"/>
              <a:t>The molar mass of Na = 22.99 g/</a:t>
            </a:r>
            <a:r>
              <a:rPr lang="en-US" altLang="en-US" sz="2200" dirty="0" err="1"/>
              <a:t>mol</a:t>
            </a:r>
            <a:endParaRPr lang="en-US" altLang="en-US" sz="2200" dirty="0"/>
          </a:p>
          <a:p>
            <a:pPr algn="ctr">
              <a:buNone/>
            </a:pPr>
            <a:endParaRPr lang="en-GB" altLang="en-US" sz="2200" b="1" dirty="0" smtClean="0"/>
          </a:p>
          <a:p>
            <a:pPr algn="ctr">
              <a:buFont typeface="Wingdings" panose="05000000000000000000" pitchFamily="2" charset="2"/>
              <a:buNone/>
            </a:pPr>
            <a:endParaRPr lang="en-GB" altLang="en-US" sz="2200" b="1" dirty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9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2.8. </a:t>
            </a:r>
            <a:r>
              <a:rPr lang="en-US" sz="2600" b="1" dirty="0">
                <a:solidFill>
                  <a:schemeClr val="accent1"/>
                </a:solidFill>
              </a:rPr>
              <a:t>Molar mass:</a:t>
            </a:r>
          </a:p>
        </p:txBody>
      </p:sp>
    </p:spTree>
    <p:extLst>
      <p:ext uri="{BB962C8B-B14F-4D97-AF65-F5344CB8AC3E}">
        <p14:creationId xmlns:p14="http://schemas.microsoft.com/office/powerpoint/2010/main" val="10574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67538" y="1702224"/>
            <a:ext cx="1117102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200" b="1" u="sng" dirty="0" smtClean="0"/>
              <a:t>Example:</a:t>
            </a:r>
            <a:endParaRPr lang="en-GB" altLang="en-US" sz="2200" b="1" u="sng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b="1" dirty="0">
                <a:solidFill>
                  <a:srgbClr val="00B050"/>
                </a:solidFill>
              </a:rPr>
              <a:t>How many </a:t>
            </a:r>
            <a:r>
              <a:rPr lang="en-GB" altLang="en-US" sz="2200" b="1" dirty="0" smtClean="0">
                <a:solidFill>
                  <a:srgbClr val="00B050"/>
                </a:solidFill>
              </a:rPr>
              <a:t>the amount (in moles) </a:t>
            </a:r>
            <a:r>
              <a:rPr lang="en-GB" altLang="en-US" sz="2200" b="1" dirty="0">
                <a:solidFill>
                  <a:srgbClr val="00B050"/>
                </a:solidFill>
              </a:rPr>
              <a:t>of He atoms are in 6.46 </a:t>
            </a:r>
            <a:r>
              <a:rPr lang="en-GB" altLang="en-US" sz="2200" b="1" dirty="0" smtClean="0">
                <a:solidFill>
                  <a:srgbClr val="00B050"/>
                </a:solidFill>
              </a:rPr>
              <a:t>g of </a:t>
            </a:r>
            <a:r>
              <a:rPr lang="en-GB" altLang="en-US" sz="2200" b="1" dirty="0">
                <a:solidFill>
                  <a:srgbClr val="00B050"/>
                </a:solidFill>
              </a:rPr>
              <a:t>He</a:t>
            </a:r>
            <a:r>
              <a:rPr lang="en-GB" altLang="en-US" sz="2200" b="1" dirty="0" smtClean="0">
                <a:solidFill>
                  <a:srgbClr val="00B05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200" b="1" u="sng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b="1" u="sng" dirty="0"/>
              <a:t>Solution: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dirty="0"/>
              <a:t>Number of moles =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b="1" dirty="0"/>
              <a:t>The atomic mass of He = The Molar mass of 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b="1" dirty="0"/>
              <a:t>From the periodic Table:</a:t>
            </a:r>
            <a:r>
              <a:rPr lang="en-GB" altLang="en-US" sz="2200" dirty="0"/>
              <a:t> </a:t>
            </a:r>
            <a:endParaRPr lang="en-GB" altLang="en-US" sz="2200" dirty="0" smtClean="0"/>
          </a:p>
          <a:p>
            <a:pPr algn="ctr"/>
            <a:r>
              <a:rPr lang="en-GB" altLang="en-US" sz="2200" dirty="0"/>
              <a:t>T</a:t>
            </a:r>
            <a:r>
              <a:rPr lang="en-GB" altLang="en-US" sz="2200" dirty="0" smtClean="0"/>
              <a:t>he </a:t>
            </a:r>
            <a:r>
              <a:rPr lang="en-GB" altLang="en-US" sz="2200" dirty="0"/>
              <a:t>atomic mass of He = The molar mass of He = 4.003 g/</a:t>
            </a:r>
            <a:r>
              <a:rPr lang="en-GB" altLang="en-US" sz="2200" dirty="0" err="1"/>
              <a:t>mol</a:t>
            </a:r>
            <a:endParaRPr lang="en-GB" altLang="en-US" sz="22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dirty="0"/>
              <a:t>Thus: 4.003 g → 1 mole of He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dirty="0"/>
              <a:t> </a:t>
            </a:r>
            <a:r>
              <a:rPr lang="en-GB" altLang="en-US" sz="2200" dirty="0" smtClean="0"/>
              <a:t>           </a:t>
            </a:r>
            <a:r>
              <a:rPr lang="en-GB" altLang="en-US" sz="2200" dirty="0"/>
              <a:t>6.46 g </a:t>
            </a:r>
            <a:r>
              <a:rPr lang="en-GB" altLang="en-US" sz="2200" dirty="0" smtClean="0"/>
              <a:t>→ ? </a:t>
            </a:r>
            <a:r>
              <a:rPr lang="en-GB" altLang="en-US" sz="2200" dirty="0"/>
              <a:t>m</a:t>
            </a:r>
            <a:r>
              <a:rPr lang="en-GB" altLang="en-US" sz="2200" dirty="0" smtClean="0"/>
              <a:t>oles of He</a:t>
            </a:r>
            <a:endParaRPr lang="en-GB" altLang="en-US" sz="2200" dirty="0"/>
          </a:p>
          <a:p>
            <a:pPr>
              <a:buFont typeface="Wingdings" panose="05000000000000000000" pitchFamily="2" charset="2"/>
              <a:buNone/>
            </a:pPr>
            <a:endParaRPr lang="en-GB" altLang="en-US" sz="2200" dirty="0"/>
          </a:p>
          <a:p>
            <a:pPr>
              <a:buFont typeface="Wingdings" panose="05000000000000000000" pitchFamily="2" charset="2"/>
              <a:buNone/>
            </a:pPr>
            <a:endParaRPr lang="en-GB" altLang="en-US" sz="2200" dirty="0"/>
          </a:p>
          <a:p>
            <a:pPr>
              <a:buFont typeface="Wingdings" panose="05000000000000000000" pitchFamily="2" charset="2"/>
              <a:buNone/>
            </a:pPr>
            <a:endParaRPr lang="en-GB" altLang="en-US" sz="2200" dirty="0"/>
          </a:p>
          <a:p>
            <a:pPr>
              <a:buFont typeface="Wingdings" panose="05000000000000000000" pitchFamily="2" charset="2"/>
              <a:buNone/>
            </a:pPr>
            <a:endParaRPr lang="en-GB" altLang="en-US" sz="22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200" dirty="0" smtClean="0"/>
              <a:t>Thus</a:t>
            </a:r>
            <a:r>
              <a:rPr lang="en-GB" altLang="en-US" sz="2200" dirty="0"/>
              <a:t>: there is </a:t>
            </a:r>
            <a:r>
              <a:rPr lang="en-GB" altLang="en-US" sz="2200" b="1" dirty="0">
                <a:solidFill>
                  <a:srgbClr val="00B0F0"/>
                </a:solidFill>
              </a:rPr>
              <a:t>1.61 moles of He atoms in 6.46 g </a:t>
            </a:r>
            <a:r>
              <a:rPr lang="en-GB" altLang="en-US" sz="2200" b="1" dirty="0" smtClean="0">
                <a:solidFill>
                  <a:srgbClr val="00B0F0"/>
                </a:solidFill>
              </a:rPr>
              <a:t>of He</a:t>
            </a:r>
            <a:endParaRPr lang="en-GB" altLang="en-US" sz="22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2.8. </a:t>
            </a:r>
            <a:r>
              <a:rPr lang="en-US" sz="2600" b="1" dirty="0">
                <a:solidFill>
                  <a:schemeClr val="accent1"/>
                </a:solidFill>
              </a:rPr>
              <a:t>Molar mass: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23487"/>
              </p:ext>
            </p:extLst>
          </p:nvPr>
        </p:nvGraphicFramePr>
        <p:xfrm>
          <a:off x="3729990" y="5292409"/>
          <a:ext cx="3379470" cy="78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" name="Equation" r:id="rId4" imgW="1803240" imgH="419040" progId="Equation.3">
                  <p:embed/>
                </p:oleObj>
              </mc:Choice>
              <mc:Fallback>
                <p:oleObj name="Equation" r:id="rId4" imgW="1803240" imgH="419040" progId="Equation.3">
                  <p:embed/>
                  <p:pic>
                    <p:nvPicPr>
                      <p:cNvPr id="942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990" y="5292409"/>
                        <a:ext cx="3379470" cy="785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9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2659803" y="1387003"/>
            <a:ext cx="6221307" cy="28824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133" dirty="0"/>
              <a:t>n = number of moles</a:t>
            </a:r>
          </a:p>
          <a:p>
            <a:pPr algn="ctr">
              <a:spcBef>
                <a:spcPct val="50000"/>
              </a:spcBef>
            </a:pPr>
            <a:r>
              <a:rPr lang="en-GB" altLang="en-US" sz="2133" dirty="0"/>
              <a:t>m = mass (atom or molecule)</a:t>
            </a:r>
          </a:p>
          <a:p>
            <a:pPr algn="ctr">
              <a:spcBef>
                <a:spcPct val="50000"/>
              </a:spcBef>
            </a:pPr>
            <a:r>
              <a:rPr lang="en-GB" altLang="en-US" sz="2133" dirty="0"/>
              <a:t>M = molar mass (atomic mass or molecular mass)</a:t>
            </a:r>
          </a:p>
          <a:p>
            <a:pPr algn="ctr">
              <a:spcBef>
                <a:spcPct val="50000"/>
              </a:spcBef>
            </a:pPr>
            <a:r>
              <a:rPr lang="en-GB" altLang="en-US" sz="2133" dirty="0">
                <a:solidFill>
                  <a:srgbClr val="A50021"/>
                </a:solidFill>
              </a:rPr>
              <a:t>What is the relation between them?</a:t>
            </a:r>
          </a:p>
          <a:p>
            <a:pPr algn="ctr">
              <a:spcBef>
                <a:spcPct val="50000"/>
              </a:spcBef>
            </a:pPr>
            <a:endParaRPr lang="en-GB" altLang="en-US" sz="2133" dirty="0" smtClean="0"/>
          </a:p>
          <a:p>
            <a:pPr algn="ctr">
              <a:spcBef>
                <a:spcPct val="50000"/>
              </a:spcBef>
            </a:pPr>
            <a:endParaRPr lang="en-GB" altLang="en-US" sz="2133" dirty="0">
              <a:solidFill>
                <a:srgbClr val="A50021"/>
              </a:solidFill>
            </a:endParaRP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838201" y="-193900"/>
            <a:ext cx="184731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920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1876215" y="3240181"/>
            <a:ext cx="184731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920"/>
          </a:p>
        </p:txBody>
      </p:sp>
      <p:graphicFrame>
        <p:nvGraphicFramePr>
          <p:cNvPr id="2007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36040"/>
              </p:ext>
            </p:extLst>
          </p:nvPr>
        </p:nvGraphicFramePr>
        <p:xfrm>
          <a:off x="4634877" y="3477208"/>
          <a:ext cx="2108968" cy="61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2" name="Equation" r:id="rId3" imgW="1447560" imgH="419040" progId="Equation.3">
                  <p:embed/>
                </p:oleObj>
              </mc:Choice>
              <mc:Fallback>
                <p:oleObj name="Equation" r:id="rId3" imgW="1447560" imgH="419040" progId="Equation.3">
                  <p:embed/>
                  <p:pic>
                    <p:nvPicPr>
                      <p:cNvPr id="2007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877" y="3477208"/>
                        <a:ext cx="2108968" cy="61086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80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2659803" y="4517552"/>
            <a:ext cx="6221307" cy="28824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133" dirty="0"/>
              <a:t>n = number of moles</a:t>
            </a:r>
          </a:p>
          <a:p>
            <a:pPr algn="ctr">
              <a:spcBef>
                <a:spcPct val="50000"/>
              </a:spcBef>
            </a:pPr>
            <a:r>
              <a:rPr lang="en-GB" altLang="en-US" sz="2133" dirty="0"/>
              <a:t>N = number of atoms or molecules</a:t>
            </a:r>
          </a:p>
          <a:p>
            <a:pPr algn="ctr">
              <a:spcBef>
                <a:spcPct val="50000"/>
              </a:spcBef>
            </a:pPr>
            <a:r>
              <a:rPr lang="en-GB" altLang="en-US" sz="2133" dirty="0"/>
              <a:t>N</a:t>
            </a:r>
            <a:r>
              <a:rPr lang="en-GB" altLang="en-US" sz="2133" baseline="-25000" dirty="0"/>
              <a:t>A</a:t>
            </a:r>
            <a:r>
              <a:rPr lang="en-GB" altLang="en-US" sz="2133" dirty="0"/>
              <a:t> = Avogadro's number (atoms (or molecules)/</a:t>
            </a:r>
            <a:r>
              <a:rPr lang="en-GB" altLang="en-US" sz="2133" dirty="0" err="1"/>
              <a:t>mol</a:t>
            </a:r>
            <a:r>
              <a:rPr lang="en-GB" altLang="en-US" sz="2133" dirty="0"/>
              <a:t>)</a:t>
            </a:r>
          </a:p>
          <a:p>
            <a:pPr algn="ctr">
              <a:spcBef>
                <a:spcPct val="50000"/>
              </a:spcBef>
            </a:pPr>
            <a:r>
              <a:rPr lang="en-GB" altLang="en-US" sz="2133" dirty="0">
                <a:solidFill>
                  <a:srgbClr val="A50021"/>
                </a:solidFill>
              </a:rPr>
              <a:t>What is the relation between them</a:t>
            </a:r>
            <a:r>
              <a:rPr lang="en-GB" altLang="en-US" sz="2133" dirty="0" smtClean="0">
                <a:solidFill>
                  <a:srgbClr val="A50021"/>
                </a:solidFill>
              </a:rPr>
              <a:t>?</a:t>
            </a:r>
            <a:endParaRPr lang="en-GB" altLang="en-US" sz="2133" dirty="0">
              <a:solidFill>
                <a:srgbClr val="A50021"/>
              </a:solidFill>
            </a:endParaRPr>
          </a:p>
          <a:p>
            <a:pPr algn="ctr">
              <a:spcBef>
                <a:spcPct val="50000"/>
              </a:spcBef>
            </a:pPr>
            <a:endParaRPr lang="en-GB" altLang="en-US" sz="2133" dirty="0" smtClean="0"/>
          </a:p>
          <a:p>
            <a:pPr algn="ctr">
              <a:spcBef>
                <a:spcPct val="50000"/>
              </a:spcBef>
            </a:pPr>
            <a:endParaRPr lang="en-GB" altLang="en-US" sz="2133" dirty="0"/>
          </a:p>
        </p:txBody>
      </p:sp>
      <p:graphicFrame>
        <p:nvGraphicFramePr>
          <p:cNvPr id="2007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605853"/>
              </p:ext>
            </p:extLst>
          </p:nvPr>
        </p:nvGraphicFramePr>
        <p:xfrm>
          <a:off x="3700303" y="6458248"/>
          <a:ext cx="3978117" cy="64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Equation" r:id="rId5" imgW="2654280" imgH="431640" progId="Equation.3">
                  <p:embed/>
                </p:oleObj>
              </mc:Choice>
              <mc:Fallback>
                <p:oleObj name="Equation" r:id="rId5" imgW="2654280" imgH="431640" progId="Equation.3">
                  <p:embed/>
                  <p:pic>
                    <p:nvPicPr>
                      <p:cNvPr id="2007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303" y="6458248"/>
                        <a:ext cx="3978117" cy="6472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80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1" name="صورة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2.8. </a:t>
            </a:r>
            <a:r>
              <a:rPr lang="en-US" sz="2600" b="1" dirty="0">
                <a:solidFill>
                  <a:schemeClr val="accent1"/>
                </a:solidFill>
              </a:rPr>
              <a:t>Molar mass:</a:t>
            </a:r>
          </a:p>
        </p:txBody>
      </p:sp>
    </p:spTree>
    <p:extLst>
      <p:ext uri="{BB962C8B-B14F-4D97-AF65-F5344CB8AC3E}">
        <p14:creationId xmlns:p14="http://schemas.microsoft.com/office/powerpoint/2010/main" val="27097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541444" y="2079414"/>
            <a:ext cx="10488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B050"/>
                </a:solidFill>
              </a:rPr>
              <a:t>How many the amount (in moles) of He atoms are in 6.46 g of He?</a:t>
            </a:r>
          </a:p>
        </p:txBody>
      </p:sp>
      <p:graphicFrame>
        <p:nvGraphicFramePr>
          <p:cNvPr id="201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18753"/>
              </p:ext>
            </p:extLst>
          </p:nvPr>
        </p:nvGraphicFramePr>
        <p:xfrm>
          <a:off x="2577862" y="3238856"/>
          <a:ext cx="5823188" cy="1050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Equation" r:id="rId3" imgW="2323800" imgH="419040" progId="Equation.3">
                  <p:embed/>
                </p:oleObj>
              </mc:Choice>
              <mc:Fallback>
                <p:oleObj name="Equation" r:id="rId3" imgW="2323800" imgH="419040" progId="Equation.3">
                  <p:embed/>
                  <p:pic>
                    <p:nvPicPr>
                      <p:cNvPr id="2017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862" y="3238856"/>
                        <a:ext cx="5823188" cy="10506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7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2.8. </a:t>
            </a:r>
            <a:r>
              <a:rPr lang="en-US" sz="2600" b="1" dirty="0">
                <a:solidFill>
                  <a:schemeClr val="accent1"/>
                </a:solidFill>
              </a:rPr>
              <a:t>Molar mass: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444" y="5381744"/>
            <a:ext cx="4351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rgbClr val="00B050"/>
                </a:solidFill>
              </a:rPr>
              <a:t>H.W: Solve the Example </a:t>
            </a:r>
            <a:r>
              <a:rPr lang="en-GB" altLang="en-US" sz="2400" b="1" dirty="0" smtClean="0">
                <a:solidFill>
                  <a:srgbClr val="00B050"/>
                </a:solidFill>
              </a:rPr>
              <a:t>2.3 p28</a:t>
            </a:r>
            <a:endParaRPr lang="en-GB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958840" y="3398407"/>
            <a:ext cx="240030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665682" y="3923719"/>
            <a:ext cx="240030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206164" y="2154620"/>
            <a:ext cx="10414846" cy="3308920"/>
          </a:xfrm>
          <a:prstGeom prst="rect">
            <a:avLst/>
          </a:prstGeom>
          <a:noFill/>
          <a:ln/>
        </p:spPr>
        <p:txBody>
          <a:bodyPr/>
          <a:lstStyle/>
          <a:p>
            <a:pPr marL="291262" indent="-291262">
              <a:spcBef>
                <a:spcPct val="50000"/>
              </a:spcBef>
              <a:defRPr/>
            </a:pPr>
            <a:r>
              <a:rPr lang="en-US" altLang="en-US" sz="2400" b="1" u="sng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Elements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are composed of extremely  small particles called  </a:t>
            </a:r>
            <a:r>
              <a:rPr lang="en-US" altLang="en-US" sz="2400" b="1" u="sng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atoms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.</a:t>
            </a:r>
            <a:endParaRPr lang="ar-SA" altLang="en-US" sz="2400" b="1" dirty="0">
              <a:latin typeface="+mj-lt"/>
              <a:cs typeface="Times New Roman" panose="02020603050405020304" pitchFamily="18" charset="0"/>
            </a:endParaRPr>
          </a:p>
          <a:p>
            <a:pPr marL="291262" indent="-291262">
              <a:spcBef>
                <a:spcPct val="50000"/>
              </a:spcBef>
              <a:defRPr/>
            </a:pPr>
            <a:r>
              <a:rPr lang="en-US" sz="2400" b="1" u="sng" dirty="0" smtClean="0">
                <a:solidFill>
                  <a:srgbClr val="00B050"/>
                </a:solidFill>
                <a:latin typeface="+mj-lt"/>
              </a:rPr>
              <a:t>Atom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: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is the basic unit of an element that can enter into chemical </a:t>
            </a:r>
            <a:r>
              <a:rPr lang="en-US" sz="2400" dirty="0" smtClean="0">
                <a:latin typeface="+mj-lt"/>
              </a:rPr>
              <a:t>combination.</a:t>
            </a:r>
            <a:endParaRPr lang="en-US" sz="2400" dirty="0">
              <a:latin typeface="+mj-lt"/>
            </a:endParaRPr>
          </a:p>
          <a:p>
            <a:pPr marL="291262" indent="-291262">
              <a:spcBef>
                <a:spcPct val="50000"/>
              </a:spcBef>
              <a:defRPr/>
            </a:pPr>
            <a:r>
              <a:rPr lang="en-US" sz="2400" b="1" u="sng" dirty="0">
                <a:solidFill>
                  <a:srgbClr val="00B050"/>
                </a:solidFill>
                <a:latin typeface="+mj-lt"/>
              </a:rPr>
              <a:t>Atom consist of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:</a:t>
            </a:r>
            <a:endParaRPr lang="en-US" sz="2400" dirty="0">
              <a:solidFill>
                <a:srgbClr val="00B050"/>
              </a:solidFill>
              <a:latin typeface="+mj-lt"/>
            </a:endParaRPr>
          </a:p>
          <a:p>
            <a:pPr marL="25146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Electron (e) 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(-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ve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charge)</a:t>
            </a:r>
          </a:p>
          <a:p>
            <a:pPr marL="25146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Proton (p)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(+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charge) </a:t>
            </a:r>
          </a:p>
          <a:p>
            <a:pPr marL="25146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Neutron (n) </a:t>
            </a:r>
            <a:r>
              <a:rPr lang="en-US" sz="2400" dirty="0">
                <a:solidFill>
                  <a:srgbClr val="92D050"/>
                </a:solidFill>
                <a:latin typeface="+mj-lt"/>
              </a:rPr>
              <a:t>(neutral)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1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2" descr="نتيجة بحث الصور عن ‪electron proton neutron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90" y="3537071"/>
            <a:ext cx="3225641" cy="211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49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538" y="1058471"/>
            <a:ext cx="68390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2.8. </a:t>
            </a:r>
            <a:r>
              <a:rPr lang="en-US" sz="2600" b="1" dirty="0">
                <a:solidFill>
                  <a:schemeClr val="accent1"/>
                </a:solidFill>
              </a:rPr>
              <a:t>Molar mass: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7538" y="1761791"/>
            <a:ext cx="9064413" cy="6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sz="2400" b="1" dirty="0" smtClean="0">
                <a:solidFill>
                  <a:srgbClr val="00B050"/>
                </a:solidFill>
                <a:latin typeface="+mn-lt"/>
              </a:rPr>
              <a:t>Example: How </a:t>
            </a: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many S atoms  are in 16.3 g of S?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400" b="1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62904"/>
              </p:ext>
            </p:extLst>
          </p:nvPr>
        </p:nvGraphicFramePr>
        <p:xfrm>
          <a:off x="3034824" y="2418906"/>
          <a:ext cx="4433557" cy="80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0" name="Equation" r:id="rId4" imgW="2311200" imgH="419040" progId="Equation.3">
                  <p:embed/>
                </p:oleObj>
              </mc:Choice>
              <mc:Fallback>
                <p:oleObj name="Equation" r:id="rId4" imgW="2311200" imgH="419040" progId="Equation.3">
                  <p:embed/>
                  <p:pic>
                    <p:nvPicPr>
                      <p:cNvPr id="203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824" y="2418906"/>
                        <a:ext cx="4433557" cy="8041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09355"/>
              </p:ext>
            </p:extLst>
          </p:nvPr>
        </p:nvGraphicFramePr>
        <p:xfrm>
          <a:off x="3034824" y="3691891"/>
          <a:ext cx="5002106" cy="1740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1" name="Equation" r:id="rId6" imgW="2514600" imgH="888840" progId="Equation.3">
                  <p:embed/>
                </p:oleObj>
              </mc:Choice>
              <mc:Fallback>
                <p:oleObj name="Equation" r:id="rId6" imgW="2514600" imgH="888840" progId="Equation.3">
                  <p:embed/>
                  <p:pic>
                    <p:nvPicPr>
                      <p:cNvPr id="203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824" y="3691891"/>
                        <a:ext cx="5002106" cy="17405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75734" y="6021824"/>
            <a:ext cx="4351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rgbClr val="00B050"/>
                </a:solidFill>
              </a:rPr>
              <a:t>H.W: Solve the Example </a:t>
            </a:r>
            <a:r>
              <a:rPr lang="en-GB" altLang="en-US" sz="2400" b="1" dirty="0" smtClean="0">
                <a:solidFill>
                  <a:srgbClr val="00B050"/>
                </a:solidFill>
              </a:rPr>
              <a:t>2.4 p29</a:t>
            </a:r>
            <a:endParaRPr lang="en-GB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812030" y="4583430"/>
            <a:ext cx="240030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16190" y="4617720"/>
            <a:ext cx="240030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15862" y="2430556"/>
            <a:ext cx="240030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75832" y="2919555"/>
            <a:ext cx="240030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h.w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12, </a:t>
            </a:r>
            <a:r>
              <a:rPr lang="en-US" sz="3200" dirty="0" smtClean="0"/>
              <a:t>14, 16, 17</a:t>
            </a:r>
            <a:r>
              <a:rPr lang="en-US" sz="3200" dirty="0" smtClean="0"/>
              <a:t>, 19 </a:t>
            </a:r>
          </a:p>
          <a:p>
            <a:pPr marL="0" indent="0" algn="ctr">
              <a:buNone/>
            </a:pPr>
            <a:r>
              <a:rPr lang="en-US" sz="3200" dirty="0" smtClean="0"/>
              <a:t>p45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91640" y="5923875"/>
            <a:ext cx="81432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mass </a:t>
            </a:r>
            <a:r>
              <a:rPr lang="en-US" altLang="en-US" sz="2400" dirty="0" smtClean="0">
                <a:latin typeface="+mj-lt"/>
              </a:rPr>
              <a:t>proton (p) </a:t>
            </a:r>
            <a:r>
              <a:rPr lang="en-US" altLang="en-US" sz="2400" dirty="0">
                <a:latin typeface="+mj-lt"/>
              </a:rPr>
              <a:t>= mass </a:t>
            </a:r>
            <a:r>
              <a:rPr lang="en-US" altLang="en-US" sz="2400" dirty="0" smtClean="0">
                <a:latin typeface="+mj-lt"/>
              </a:rPr>
              <a:t>neutron (n) </a:t>
            </a:r>
            <a:r>
              <a:rPr lang="en-US" altLang="en-US" sz="2400" dirty="0">
                <a:latin typeface="+mj-lt"/>
              </a:rPr>
              <a:t>= 1840 x mass </a:t>
            </a:r>
            <a:r>
              <a:rPr lang="en-US" altLang="en-US" sz="2400" dirty="0" smtClean="0">
                <a:latin typeface="+mj-lt"/>
              </a:rPr>
              <a:t>electron (e</a:t>
            </a:r>
            <a:r>
              <a:rPr lang="en-US" altLang="en-US" sz="2400" baseline="30000" dirty="0" smtClean="0">
                <a:latin typeface="+mj-lt"/>
              </a:rPr>
              <a:t>-</a:t>
            </a:r>
            <a:r>
              <a:rPr lang="en-US" altLang="en-US" sz="2400" dirty="0" smtClean="0">
                <a:latin typeface="+mj-lt"/>
              </a:rPr>
              <a:t>)</a:t>
            </a:r>
            <a:endParaRPr lang="en-US" altLang="en-US" sz="2400" dirty="0">
              <a:latin typeface="+mj-lt"/>
            </a:endParaRPr>
          </a:p>
        </p:txBody>
      </p:sp>
      <p:pic>
        <p:nvPicPr>
          <p:cNvPr id="19460" name="Picture 12" descr="02_01"/>
          <p:cNvPicPr>
            <a:picLocks noChangeAspect="1" noChangeArrowheads="1"/>
          </p:cNvPicPr>
          <p:nvPr/>
        </p:nvPicPr>
        <p:blipFill>
          <a:blip r:embed="rId2"/>
          <a:srcRect t="5431"/>
          <a:stretch>
            <a:fillRect/>
          </a:stretch>
        </p:blipFill>
        <p:spPr bwMode="auto">
          <a:xfrm>
            <a:off x="1884665" y="2389477"/>
            <a:ext cx="7487935" cy="31438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924C3-0B41-4BF1-8C47-2FF7548779A3}" type="slidenum">
              <a:rPr lang="ar-SA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1460" y="1993473"/>
            <a:ext cx="109964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B050"/>
                </a:solidFill>
                <a:latin typeface="+mn-lt"/>
              </a:rPr>
              <a:t>Molecule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</a:rPr>
              <a:t>:</a:t>
            </a:r>
            <a:r>
              <a:rPr lang="en-US" altLang="en-US" sz="2400" dirty="0">
                <a:latin typeface="+mn-lt"/>
              </a:rPr>
              <a:t> is </a:t>
            </a:r>
            <a:r>
              <a:rPr lang="en-US" altLang="en-US" sz="2400" dirty="0" smtClean="0">
                <a:latin typeface="+mn-lt"/>
              </a:rPr>
              <a:t>a combined </a:t>
            </a:r>
            <a:r>
              <a:rPr lang="en-US" altLang="en-US" sz="2400" dirty="0">
                <a:latin typeface="+mn-lt"/>
              </a:rPr>
              <a:t>of two or more atoms in a definite arrangement held together by chemical </a:t>
            </a:r>
            <a:r>
              <a:rPr lang="en-US" altLang="en-US" sz="2400" dirty="0" smtClean="0">
                <a:latin typeface="+mn-lt"/>
              </a:rPr>
              <a:t>forces.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latin typeface="+mn-lt"/>
              </a:rPr>
              <a:t>a </a:t>
            </a:r>
            <a:r>
              <a:rPr lang="en-US" altLang="en-US" sz="2400" b="1" dirty="0">
                <a:latin typeface="+mn-lt"/>
              </a:rPr>
              <a:t>molecule may contain </a:t>
            </a:r>
            <a:r>
              <a:rPr lang="en-US" altLang="en-US" sz="2400" dirty="0">
                <a:latin typeface="+mn-lt"/>
              </a:rPr>
              <a:t>atoms of the same element or atoms of two or more elements.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356696" y="3913605"/>
            <a:ext cx="6617547" cy="1613747"/>
            <a:chOff x="953" y="1152"/>
            <a:chExt cx="3908" cy="953"/>
          </a:xfrm>
        </p:grpSpPr>
        <p:pic>
          <p:nvPicPr>
            <p:cNvPr id="9" name="Picture 3" descr="C:\Chang Powerpoint\Figures\f002_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0" t="55499" b="21001"/>
            <a:stretch>
              <a:fillRect/>
            </a:stretch>
          </p:blipFill>
          <p:spPr bwMode="auto">
            <a:xfrm>
              <a:off x="953" y="1152"/>
              <a:ext cx="3853" cy="9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137" y="1767"/>
              <a:ext cx="33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560" dirty="0">
                  <a:latin typeface="Comic Sans MS" panose="030F0702030302020204" pitchFamily="66" charset="0"/>
                </a:rPr>
                <a:t>H</a:t>
              </a:r>
              <a:r>
                <a:rPr lang="en-US" altLang="en-US" sz="2560" baseline="-25000" dirty="0">
                  <a:latin typeface="Comic Sans MS" panose="030F0702030302020204" pitchFamily="66" charset="0"/>
                </a:rPr>
                <a:t>2</a:t>
              </a:r>
              <a:endParaRPr lang="en-US" altLang="en-US" sz="256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981" y="1777"/>
              <a:ext cx="49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560">
                  <a:latin typeface="Comic Sans MS" panose="030F0702030302020204" pitchFamily="66" charset="0"/>
                </a:rPr>
                <a:t>H</a:t>
              </a:r>
              <a:r>
                <a:rPr lang="en-US" altLang="en-US" sz="2560" baseline="-25000">
                  <a:latin typeface="Comic Sans MS" panose="030F0702030302020204" pitchFamily="66" charset="0"/>
                </a:rPr>
                <a:t>2</a:t>
              </a:r>
              <a:r>
                <a:rPr lang="en-US" altLang="en-US" sz="2560"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050" y="1818"/>
              <a:ext cx="49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560" dirty="0">
                  <a:latin typeface="Comic Sans MS" panose="030F0702030302020204" pitchFamily="66" charset="0"/>
                </a:rPr>
                <a:t>NH</a:t>
              </a:r>
              <a:r>
                <a:rPr lang="en-US" altLang="en-US" sz="2560" baseline="-25000" dirty="0">
                  <a:latin typeface="Comic Sans MS" panose="030F0702030302020204" pitchFamily="66" charset="0"/>
                </a:rPr>
                <a:t>3</a:t>
              </a:r>
              <a:endParaRPr lang="en-US" altLang="en-US" sz="256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408" y="1792"/>
              <a:ext cx="45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560" dirty="0">
                  <a:latin typeface="Comic Sans MS" panose="030F0702030302020204" pitchFamily="66" charset="0"/>
                </a:rPr>
                <a:t>CH</a:t>
              </a:r>
              <a:r>
                <a:rPr lang="en-US" altLang="en-US" sz="2560" baseline="-25000" dirty="0">
                  <a:latin typeface="Comic Sans MS" panose="030F0702030302020204" pitchFamily="66" charset="0"/>
                </a:rPr>
                <a:t>4</a:t>
              </a:r>
              <a:endParaRPr lang="en-US" altLang="en-US" sz="256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539" y="1804827"/>
            <a:ext cx="11080335" cy="10669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400" b="1" u="sng" dirty="0" smtClean="0">
                <a:solidFill>
                  <a:srgbClr val="00B050"/>
                </a:solidFill>
              </a:rPr>
              <a:t>Ion</a:t>
            </a:r>
            <a:r>
              <a:rPr lang="en-GB" altLang="en-US" sz="2400" b="1" dirty="0">
                <a:solidFill>
                  <a:srgbClr val="00B050"/>
                </a:solidFill>
              </a:rPr>
              <a:t>:</a:t>
            </a:r>
            <a:r>
              <a:rPr lang="en-GB" altLang="en-US" sz="2400" dirty="0">
                <a:solidFill>
                  <a:srgbClr val="00B050"/>
                </a:solidFill>
              </a:rPr>
              <a:t> </a:t>
            </a:r>
            <a:r>
              <a:rPr lang="en-GB" altLang="en-US" sz="2400" dirty="0"/>
              <a:t>is an atom or a group of </a:t>
            </a:r>
            <a:r>
              <a:rPr lang="en-GB" altLang="en-US" sz="2400" dirty="0" smtClean="0"/>
              <a:t>atoms that </a:t>
            </a:r>
            <a:r>
              <a:rPr lang="en-GB" altLang="en-US" sz="2400" dirty="0" smtClean="0"/>
              <a:t>lose or gain electrons to form positive </a:t>
            </a:r>
            <a:r>
              <a:rPr lang="en-GB" altLang="en-US" sz="2400" dirty="0"/>
              <a:t>(+</a:t>
            </a:r>
            <a:r>
              <a:rPr lang="en-GB" altLang="en-US" sz="2400" dirty="0" err="1"/>
              <a:t>ve</a:t>
            </a:r>
            <a:r>
              <a:rPr lang="en-GB" altLang="en-US" sz="2400" dirty="0"/>
              <a:t>) or negative (-</a:t>
            </a:r>
            <a:r>
              <a:rPr lang="en-GB" altLang="en-US" sz="2400" dirty="0" err="1" smtClean="0"/>
              <a:t>ve</a:t>
            </a:r>
            <a:r>
              <a:rPr lang="en-GB" altLang="en-US" sz="2400" dirty="0" smtClean="0"/>
              <a:t>) Charge</a:t>
            </a:r>
            <a:r>
              <a:rPr lang="en-GB" altLang="en-US" sz="2400" dirty="0"/>
              <a:t>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07848" y="4174094"/>
            <a:ext cx="5163075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60" b="1" dirty="0">
                <a:solidFill>
                  <a:srgbClr val="92D050"/>
                </a:solidFill>
                <a:latin typeface="+mn-lt"/>
              </a:rPr>
              <a:t>Cation:</a:t>
            </a:r>
            <a:r>
              <a:rPr lang="en-US" altLang="en-US" sz="2560" dirty="0">
                <a:solidFill>
                  <a:srgbClr val="92D050"/>
                </a:solidFill>
                <a:latin typeface="+mn-lt"/>
              </a:rPr>
              <a:t> </a:t>
            </a:r>
            <a:r>
              <a:rPr lang="en-US" altLang="en-US" sz="2560" dirty="0">
                <a:latin typeface="+mn-lt"/>
              </a:rPr>
              <a:t>an ion with a +</a:t>
            </a:r>
            <a:r>
              <a:rPr lang="en-US" altLang="en-US" sz="2560" dirty="0" err="1">
                <a:latin typeface="+mn-lt"/>
              </a:rPr>
              <a:t>ve</a:t>
            </a:r>
            <a:r>
              <a:rPr lang="en-US" altLang="en-US" sz="2560" dirty="0">
                <a:latin typeface="+mn-lt"/>
              </a:rPr>
              <a:t> charge  </a:t>
            </a:r>
            <a:r>
              <a:rPr lang="en-US" altLang="en-US" sz="2560" dirty="0" smtClean="0">
                <a:latin typeface="+mn-lt"/>
              </a:rPr>
              <a:t>  (</a:t>
            </a:r>
            <a:r>
              <a:rPr lang="en-US" altLang="en-US" sz="2560" dirty="0">
                <a:latin typeface="+mn-lt"/>
              </a:rPr>
              <a:t>lose electron/s)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961803" y="4169013"/>
            <a:ext cx="4570306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60" b="1" dirty="0">
                <a:solidFill>
                  <a:srgbClr val="FFC000"/>
                </a:solidFill>
                <a:latin typeface="+mn-lt"/>
              </a:rPr>
              <a:t>Anion:</a:t>
            </a:r>
            <a:r>
              <a:rPr lang="en-US" altLang="en-US" sz="2560" dirty="0">
                <a:latin typeface="+mn-lt"/>
              </a:rPr>
              <a:t> an ion with a -</a:t>
            </a:r>
            <a:r>
              <a:rPr lang="en-US" altLang="en-US" sz="2560" dirty="0" err="1">
                <a:latin typeface="+mn-lt"/>
              </a:rPr>
              <a:t>ve</a:t>
            </a:r>
            <a:r>
              <a:rPr lang="en-US" altLang="en-US" sz="2560" dirty="0">
                <a:latin typeface="+mn-lt"/>
              </a:rPr>
              <a:t> charge </a:t>
            </a:r>
            <a:r>
              <a:rPr lang="en-US" altLang="en-US" sz="2560" dirty="0" smtClean="0">
                <a:latin typeface="+mn-lt"/>
              </a:rPr>
              <a:t>   ( </a:t>
            </a:r>
            <a:r>
              <a:rPr lang="en-US" altLang="en-US" sz="2560" dirty="0">
                <a:latin typeface="+mn-lt"/>
              </a:rPr>
              <a:t>Gain electron/s</a:t>
            </a:r>
            <a:r>
              <a:rPr lang="en-US" altLang="en-US" sz="2560" dirty="0" smtClean="0">
                <a:latin typeface="+mn-lt"/>
              </a:rPr>
              <a:t>)</a:t>
            </a:r>
            <a:endParaRPr lang="en-US" altLang="en-US" sz="2560" dirty="0">
              <a:latin typeface="+mn-lt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043089" y="2636995"/>
            <a:ext cx="3686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>
                <a:solidFill>
                  <a:schemeClr val="accent2"/>
                </a:solidFill>
              </a:rPr>
              <a:t>Ion</a:t>
            </a:r>
          </a:p>
        </p:txBody>
      </p:sp>
      <p:sp>
        <p:nvSpPr>
          <p:cNvPr id="27657" name="AutoShape 9"/>
          <p:cNvSpPr>
            <a:spLocks/>
          </p:cNvSpPr>
          <p:nvPr/>
        </p:nvSpPr>
        <p:spPr bwMode="auto">
          <a:xfrm rot="16200000">
            <a:off x="5001683" y="142268"/>
            <a:ext cx="768773" cy="6990080"/>
          </a:xfrm>
          <a:prstGeom prst="rightBrace">
            <a:avLst>
              <a:gd name="adj1" fmla="val 75771"/>
              <a:gd name="adj2" fmla="val 5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920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7187" y="5143096"/>
            <a:ext cx="4304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92D050"/>
                </a:solidFill>
              </a:rPr>
              <a:t>Na</a:t>
            </a:r>
            <a:r>
              <a:rPr lang="en-US" altLang="en-US" sz="2400" baseline="30000" dirty="0">
                <a:solidFill>
                  <a:srgbClr val="92D050"/>
                </a:solidFill>
              </a:rPr>
              <a:t>+</a:t>
            </a:r>
            <a:r>
              <a:rPr lang="en-US" altLang="en-US" sz="2400" dirty="0">
                <a:solidFill>
                  <a:srgbClr val="92D050"/>
                </a:solidFill>
              </a:rPr>
              <a:t>, </a:t>
            </a:r>
            <a:r>
              <a:rPr lang="en-US" altLang="en-US" sz="2400" dirty="0">
                <a:solidFill>
                  <a:srgbClr val="92D050"/>
                </a:solidFill>
              </a:rPr>
              <a:t>NH</a:t>
            </a:r>
            <a:r>
              <a:rPr lang="en-US" altLang="en-US" sz="2400" baseline="-25000" dirty="0">
                <a:solidFill>
                  <a:srgbClr val="92D050"/>
                </a:solidFill>
              </a:rPr>
              <a:t>4</a:t>
            </a:r>
            <a:r>
              <a:rPr lang="en-US" altLang="en-US" sz="2400" baseline="30000" dirty="0" smtClean="0">
                <a:solidFill>
                  <a:srgbClr val="92D050"/>
                </a:solidFill>
              </a:rPr>
              <a:t>+</a:t>
            </a:r>
            <a:r>
              <a:rPr lang="en-GB" altLang="en-US" sz="2400" dirty="0" smtClean="0">
                <a:solidFill>
                  <a:srgbClr val="92D050"/>
                </a:solidFill>
              </a:rPr>
              <a:t>, </a:t>
            </a:r>
            <a:r>
              <a:rPr lang="en-GB" altLang="en-US" sz="2400" dirty="0">
                <a:solidFill>
                  <a:srgbClr val="92D050"/>
                </a:solidFill>
              </a:rPr>
              <a:t>Mg</a:t>
            </a:r>
            <a:r>
              <a:rPr lang="en-GB" altLang="en-US" sz="2400" baseline="30000" dirty="0">
                <a:solidFill>
                  <a:srgbClr val="92D050"/>
                </a:solidFill>
              </a:rPr>
              <a:t>2</a:t>
            </a:r>
            <a:r>
              <a:rPr lang="en-GB" altLang="en-US" sz="2400" baseline="30000" dirty="0" smtClean="0">
                <a:solidFill>
                  <a:srgbClr val="92D050"/>
                </a:solidFill>
              </a:rPr>
              <a:t>+</a:t>
            </a:r>
            <a:endParaRPr lang="en-US" altLang="en-US" sz="2400" baseline="30000" dirty="0">
              <a:solidFill>
                <a:srgbClr val="92D050"/>
              </a:solidFill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019713" y="5143095"/>
            <a:ext cx="281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solidFill>
                  <a:srgbClr val="FFC000"/>
                </a:solidFill>
              </a:rPr>
              <a:t>Cl</a:t>
            </a:r>
            <a:r>
              <a:rPr lang="en-GB" altLang="en-US" sz="2400" baseline="30000" dirty="0" smtClean="0">
                <a:solidFill>
                  <a:srgbClr val="FFC000"/>
                </a:solidFill>
              </a:rPr>
              <a:t>-</a:t>
            </a:r>
            <a:r>
              <a:rPr lang="en-GB" altLang="en-US" sz="2400" dirty="0">
                <a:solidFill>
                  <a:srgbClr val="FFC000"/>
                </a:solidFill>
              </a:rPr>
              <a:t>, </a:t>
            </a:r>
            <a:r>
              <a:rPr lang="en-GB" altLang="en-US" sz="2400" dirty="0">
                <a:solidFill>
                  <a:srgbClr val="FFC000"/>
                </a:solidFill>
              </a:rPr>
              <a:t>OH</a:t>
            </a:r>
            <a:r>
              <a:rPr lang="en-GB" altLang="en-US" sz="2400" baseline="30000" dirty="0">
                <a:solidFill>
                  <a:srgbClr val="FFC000"/>
                </a:solidFill>
              </a:rPr>
              <a:t>-</a:t>
            </a:r>
            <a:r>
              <a:rPr lang="en-GB" altLang="en-US" sz="2400" dirty="0" smtClean="0">
                <a:solidFill>
                  <a:srgbClr val="FFC000"/>
                </a:solidFill>
              </a:rPr>
              <a:t>,</a:t>
            </a:r>
            <a:r>
              <a:rPr lang="en-GB" altLang="en-US" sz="2400" dirty="0">
                <a:solidFill>
                  <a:srgbClr val="FFC000"/>
                </a:solidFill>
              </a:rPr>
              <a:t>S</a:t>
            </a:r>
            <a:r>
              <a:rPr lang="en-GB" altLang="en-US" sz="2400" baseline="30000" dirty="0">
                <a:solidFill>
                  <a:srgbClr val="FFC000"/>
                </a:solidFill>
              </a:rPr>
              <a:t>2-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9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4786" y="5698601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92D050"/>
                </a:solidFill>
              </a:rPr>
              <a:t>Na</a:t>
            </a:r>
            <a:r>
              <a:rPr lang="en-US" altLang="en-US" sz="2400" b="1" dirty="0" err="1" smtClean="0">
                <a:solidFill>
                  <a:srgbClr val="92D05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b="1" dirty="0" err="1" smtClean="0">
                <a:solidFill>
                  <a:srgbClr val="92D050"/>
                </a:solidFill>
              </a:rPr>
              <a:t>Na</a:t>
            </a:r>
            <a:r>
              <a:rPr lang="en-US" altLang="en-US" sz="2400" b="1" baseline="30000" dirty="0" smtClean="0">
                <a:solidFill>
                  <a:srgbClr val="92D050"/>
                </a:solidFill>
              </a:rPr>
              <a:t>+</a:t>
            </a:r>
            <a:r>
              <a:rPr lang="en-US" altLang="en-US" sz="2400" b="1" dirty="0" smtClean="0">
                <a:solidFill>
                  <a:srgbClr val="92D050"/>
                </a:solidFill>
              </a:rPr>
              <a:t> +1e</a:t>
            </a:r>
            <a:r>
              <a:rPr lang="en-US" altLang="en-US" sz="2400" b="1" baseline="30000" dirty="0" smtClean="0">
                <a:solidFill>
                  <a:srgbClr val="92D050"/>
                </a:solidFill>
              </a:rPr>
              <a:t>-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7570776" y="5698601"/>
            <a:ext cx="1870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C000"/>
                </a:solidFill>
              </a:rPr>
              <a:t>Cl+1e</a:t>
            </a:r>
            <a:r>
              <a:rPr lang="en-US" altLang="en-US" sz="2400" b="1" baseline="30000" dirty="0" smtClean="0">
                <a:solidFill>
                  <a:srgbClr val="FFC000"/>
                </a:solidFill>
              </a:rPr>
              <a:t>-</a:t>
            </a:r>
            <a:r>
              <a:rPr lang="en-US" altLang="en-US" sz="2400" b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→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 Cl</a:t>
            </a:r>
            <a:r>
              <a:rPr lang="en-GB" altLang="en-US" sz="2400" b="1" baseline="30000" dirty="0" smtClean="0">
                <a:solidFill>
                  <a:srgbClr val="FFC000"/>
                </a:solidFill>
              </a:rPr>
              <a:t>-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36713" y="2898633"/>
            <a:ext cx="3356187" cy="1381760"/>
            <a:chOff x="696" y="1680"/>
            <a:chExt cx="1982" cy="816"/>
          </a:xfrm>
        </p:grpSpPr>
        <p:grpSp>
          <p:nvGrpSpPr>
            <p:cNvPr id="26644" name="Group 10"/>
            <p:cNvGrpSpPr>
              <a:grpSpLocks/>
            </p:cNvGrpSpPr>
            <p:nvPr/>
          </p:nvGrpSpPr>
          <p:grpSpPr bwMode="auto">
            <a:xfrm>
              <a:off x="696" y="1680"/>
              <a:ext cx="816" cy="816"/>
              <a:chOff x="768" y="2160"/>
              <a:chExt cx="816" cy="816"/>
            </a:xfrm>
          </p:grpSpPr>
          <p:sp>
            <p:nvSpPr>
              <p:cNvPr id="26646" name="Oval 6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816" cy="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en-US" sz="2987">
                  <a:latin typeface="+mn-lt"/>
                </a:endParaRPr>
              </a:p>
            </p:txBody>
          </p:sp>
          <p:sp>
            <p:nvSpPr>
              <p:cNvPr id="26647" name="Text Box 7"/>
              <p:cNvSpPr txBox="1">
                <a:spLocks noChangeArrowheads="1"/>
              </p:cNvSpPr>
              <p:nvPr/>
            </p:nvSpPr>
            <p:spPr bwMode="auto">
              <a:xfrm>
                <a:off x="899" y="2390"/>
                <a:ext cx="51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987" baseline="-25000" dirty="0">
                    <a:latin typeface="+mn-lt"/>
                  </a:rPr>
                  <a:t>11</a:t>
                </a:r>
                <a:r>
                  <a:rPr lang="en-US" altLang="en-US" sz="2987" dirty="0">
                    <a:latin typeface="+mn-lt"/>
                  </a:rPr>
                  <a:t>Na</a:t>
                </a:r>
              </a:p>
            </p:txBody>
          </p:sp>
        </p:grpSp>
        <p:sp>
          <p:nvSpPr>
            <p:cNvPr id="26645" name="Text Box 20"/>
            <p:cNvSpPr txBox="1">
              <a:spLocks noChangeArrowheads="1"/>
            </p:cNvSpPr>
            <p:nvPr/>
          </p:nvSpPr>
          <p:spPr bwMode="auto">
            <a:xfrm>
              <a:off x="1814" y="186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33" dirty="0">
                  <a:latin typeface="+mn-lt"/>
                </a:rPr>
                <a:t>11 protons</a:t>
              </a:r>
            </a:p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33" dirty="0">
                  <a:latin typeface="+mn-lt"/>
                </a:rPr>
                <a:t>11 electrons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372873" y="3061193"/>
            <a:ext cx="3168227" cy="1219200"/>
            <a:chOff x="3552" y="1776"/>
            <a:chExt cx="1871" cy="720"/>
          </a:xfrm>
        </p:grpSpPr>
        <p:grpSp>
          <p:nvGrpSpPr>
            <p:cNvPr id="26640" name="Group 11"/>
            <p:cNvGrpSpPr>
              <a:grpSpLocks/>
            </p:cNvGrpSpPr>
            <p:nvPr/>
          </p:nvGrpSpPr>
          <p:grpSpPr bwMode="auto">
            <a:xfrm>
              <a:off x="3552" y="1776"/>
              <a:ext cx="720" cy="720"/>
              <a:chOff x="3024" y="2160"/>
              <a:chExt cx="720" cy="720"/>
            </a:xfrm>
          </p:grpSpPr>
          <p:sp>
            <p:nvSpPr>
              <p:cNvPr id="26642" name="Oval 8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720" cy="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en-US" sz="2987">
                  <a:latin typeface="+mn-lt"/>
                </a:endParaRPr>
              </a:p>
            </p:txBody>
          </p:sp>
          <p:sp>
            <p:nvSpPr>
              <p:cNvPr id="26643" name="Text Box 9"/>
              <p:cNvSpPr txBox="1">
                <a:spLocks noChangeArrowheads="1"/>
              </p:cNvSpPr>
              <p:nvPr/>
            </p:nvSpPr>
            <p:spPr bwMode="auto">
              <a:xfrm>
                <a:off x="3088" y="2352"/>
                <a:ext cx="60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920" dirty="0">
                    <a:latin typeface="+mn-lt"/>
                  </a:rPr>
                  <a:t>11</a:t>
                </a:r>
                <a:r>
                  <a:rPr lang="en-US" altLang="en-US" sz="2987" dirty="0">
                    <a:latin typeface="+mn-lt"/>
                  </a:rPr>
                  <a:t>Na</a:t>
                </a:r>
                <a:r>
                  <a:rPr lang="en-US" altLang="en-US" sz="2987" baseline="30000" dirty="0">
                    <a:latin typeface="+mn-lt"/>
                  </a:rPr>
                  <a:t>+</a:t>
                </a:r>
              </a:p>
            </p:txBody>
          </p:sp>
        </p:grpSp>
        <p:sp>
          <p:nvSpPr>
            <p:cNvPr id="26641" name="Text Box 21"/>
            <p:cNvSpPr txBox="1">
              <a:spLocks noChangeArrowheads="1"/>
            </p:cNvSpPr>
            <p:nvPr/>
          </p:nvSpPr>
          <p:spPr bwMode="auto">
            <a:xfrm>
              <a:off x="4559" y="191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33" dirty="0">
                  <a:latin typeface="+mn-lt"/>
                </a:rPr>
                <a:t>11 protons</a:t>
              </a:r>
            </a:p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33" dirty="0">
                  <a:latin typeface="+mn-lt"/>
                </a:rPr>
                <a:t>10 electrons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609527" y="5604580"/>
            <a:ext cx="3318933" cy="1219200"/>
            <a:chOff x="744" y="3456"/>
            <a:chExt cx="1960" cy="720"/>
          </a:xfrm>
        </p:grpSpPr>
        <p:grpSp>
          <p:nvGrpSpPr>
            <p:cNvPr id="26636" name="Group 23"/>
            <p:cNvGrpSpPr>
              <a:grpSpLocks/>
            </p:cNvGrpSpPr>
            <p:nvPr/>
          </p:nvGrpSpPr>
          <p:grpSpPr bwMode="auto">
            <a:xfrm>
              <a:off x="744" y="3456"/>
              <a:ext cx="720" cy="720"/>
              <a:chOff x="672" y="3552"/>
              <a:chExt cx="720" cy="720"/>
            </a:xfrm>
          </p:grpSpPr>
          <p:sp>
            <p:nvSpPr>
              <p:cNvPr id="26638" name="Oval 14"/>
              <p:cNvSpPr>
                <a:spLocks noChangeArrowheads="1"/>
              </p:cNvSpPr>
              <p:nvPr/>
            </p:nvSpPr>
            <p:spPr bwMode="auto">
              <a:xfrm>
                <a:off x="672" y="3552"/>
                <a:ext cx="720" cy="720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en-US" sz="2987">
                  <a:latin typeface="+mn-lt"/>
                </a:endParaRPr>
              </a:p>
            </p:txBody>
          </p:sp>
          <p:sp>
            <p:nvSpPr>
              <p:cNvPr id="26639" name="Text Box 15"/>
              <p:cNvSpPr txBox="1">
                <a:spLocks noChangeArrowheads="1"/>
              </p:cNvSpPr>
              <p:nvPr/>
            </p:nvSpPr>
            <p:spPr bwMode="auto">
              <a:xfrm>
                <a:off x="796" y="3749"/>
                <a:ext cx="44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987" baseline="-25000" dirty="0">
                    <a:latin typeface="+mn-lt"/>
                  </a:rPr>
                  <a:t>17</a:t>
                </a:r>
                <a:r>
                  <a:rPr lang="en-US" altLang="en-US" sz="2987" dirty="0">
                    <a:latin typeface="+mn-lt"/>
                  </a:rPr>
                  <a:t>Cl</a:t>
                </a:r>
              </a:p>
            </p:txBody>
          </p:sp>
        </p:grpSp>
        <p:sp>
          <p:nvSpPr>
            <p:cNvPr id="26637" name="Text Box 22"/>
            <p:cNvSpPr txBox="1">
              <a:spLocks noChangeArrowheads="1"/>
            </p:cNvSpPr>
            <p:nvPr/>
          </p:nvSpPr>
          <p:spPr bwMode="auto">
            <a:xfrm>
              <a:off x="1840" y="3595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33" dirty="0">
                  <a:latin typeface="+mn-lt"/>
                </a:rPr>
                <a:t>17 protons</a:t>
              </a:r>
            </a:p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33" dirty="0">
                  <a:latin typeface="+mn-lt"/>
                </a:rPr>
                <a:t>17 electrons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6208621" y="5501287"/>
            <a:ext cx="3324013" cy="1381760"/>
            <a:chOff x="3460" y="3395"/>
            <a:chExt cx="1963" cy="816"/>
          </a:xfrm>
        </p:grpSpPr>
        <p:grpSp>
          <p:nvGrpSpPr>
            <p:cNvPr id="26632" name="Group 24"/>
            <p:cNvGrpSpPr>
              <a:grpSpLocks/>
            </p:cNvGrpSpPr>
            <p:nvPr/>
          </p:nvGrpSpPr>
          <p:grpSpPr bwMode="auto">
            <a:xfrm>
              <a:off x="3460" y="3395"/>
              <a:ext cx="821" cy="816"/>
              <a:chOff x="3460" y="3395"/>
              <a:chExt cx="821" cy="816"/>
            </a:xfrm>
          </p:grpSpPr>
          <p:sp>
            <p:nvSpPr>
              <p:cNvPr id="26634" name="Oval 18"/>
              <p:cNvSpPr>
                <a:spLocks noChangeArrowheads="1"/>
              </p:cNvSpPr>
              <p:nvPr/>
            </p:nvSpPr>
            <p:spPr bwMode="auto">
              <a:xfrm>
                <a:off x="3460" y="3395"/>
                <a:ext cx="821" cy="816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en-US" sz="2987">
                  <a:latin typeface="+mn-lt"/>
                </a:endParaRPr>
              </a:p>
            </p:txBody>
          </p:sp>
          <p:sp>
            <p:nvSpPr>
              <p:cNvPr id="26635" name="Text Box 19"/>
              <p:cNvSpPr txBox="1">
                <a:spLocks noChangeArrowheads="1"/>
              </p:cNvSpPr>
              <p:nvPr/>
            </p:nvSpPr>
            <p:spPr bwMode="auto">
              <a:xfrm>
                <a:off x="3631" y="3597"/>
                <a:ext cx="572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17</a:t>
                </a:r>
                <a:r>
                  <a:rPr lang="en-US" altLang="en-US" sz="3600" dirty="0">
                    <a:latin typeface="+mn-lt"/>
                  </a:rPr>
                  <a:t>Cl</a:t>
                </a:r>
                <a:r>
                  <a:rPr lang="en-US" altLang="en-US" sz="3600" baseline="30000" dirty="0">
                    <a:latin typeface="+mn-lt"/>
                  </a:rPr>
                  <a:t>-</a:t>
                </a:r>
              </a:p>
            </p:txBody>
          </p:sp>
        </p:grpSp>
        <p:sp>
          <p:nvSpPr>
            <p:cNvPr id="26633" name="Text Box 26"/>
            <p:cNvSpPr txBox="1">
              <a:spLocks noChangeArrowheads="1"/>
            </p:cNvSpPr>
            <p:nvPr/>
          </p:nvSpPr>
          <p:spPr bwMode="auto">
            <a:xfrm>
              <a:off x="4559" y="359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33" dirty="0">
                  <a:latin typeface="+mn-lt"/>
                </a:rPr>
                <a:t>17 protons</a:t>
              </a:r>
            </a:p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33" dirty="0">
                  <a:latin typeface="+mn-lt"/>
                </a:rPr>
                <a:t>18 electrons</a:t>
              </a:r>
            </a:p>
          </p:txBody>
        </p:sp>
      </p:grpSp>
      <p:sp>
        <p:nvSpPr>
          <p:cNvPr id="26630" name="Text Box 25"/>
          <p:cNvSpPr txBox="1">
            <a:spLocks noChangeArrowheads="1"/>
          </p:cNvSpPr>
          <p:nvPr/>
        </p:nvSpPr>
        <p:spPr bwMode="auto">
          <a:xfrm>
            <a:off x="5994414" y="2135288"/>
            <a:ext cx="1959186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413" b="1" dirty="0">
                <a:solidFill>
                  <a:schemeClr val="accent1"/>
                </a:solidFill>
                <a:latin typeface="+mn-lt"/>
              </a:rPr>
              <a:t>Cation</a:t>
            </a:r>
          </a:p>
        </p:txBody>
      </p:sp>
      <p:sp>
        <p:nvSpPr>
          <p:cNvPr id="26631" name="Text Box 26"/>
          <p:cNvSpPr txBox="1">
            <a:spLocks noChangeArrowheads="1"/>
          </p:cNvSpPr>
          <p:nvPr/>
        </p:nvSpPr>
        <p:spPr bwMode="auto">
          <a:xfrm>
            <a:off x="5965626" y="4664780"/>
            <a:ext cx="2074334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413" b="1" dirty="0" smtClean="0">
                <a:solidFill>
                  <a:srgbClr val="00B050"/>
                </a:solidFill>
                <a:latin typeface="+mn-lt"/>
              </a:rPr>
              <a:t>Anion</a:t>
            </a:r>
            <a:endParaRPr lang="en-GB" altLang="en-US" sz="3413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6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199797" y="3587819"/>
            <a:ext cx="7946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71009" y="6256513"/>
            <a:ext cx="79461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3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418334" y="3067897"/>
            <a:ext cx="5007525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87" dirty="0">
                <a:latin typeface="+mn-lt"/>
              </a:rPr>
              <a:t>13 protons, 10 (13 – 3) electrons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386274" y="5262457"/>
            <a:ext cx="5071645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87" dirty="0">
                <a:latin typeface="+mn-lt"/>
              </a:rPr>
              <a:t>34 protons, 36 (34 + 2) electrons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0" y="2123017"/>
            <a:ext cx="8670945" cy="684107"/>
            <a:chOff x="86" y="1149"/>
            <a:chExt cx="4921" cy="404"/>
          </a:xfrm>
        </p:grpSpPr>
        <p:sp>
          <p:nvSpPr>
            <p:cNvPr id="27664" name="Text Box 34"/>
            <p:cNvSpPr txBox="1">
              <a:spLocks noChangeArrowheads="1"/>
            </p:cNvSpPr>
            <p:nvPr/>
          </p:nvSpPr>
          <p:spPr bwMode="auto">
            <a:xfrm>
              <a:off x="86" y="1193"/>
              <a:ext cx="492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987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1-How </a:t>
              </a:r>
              <a:r>
                <a:rPr lang="en-US" altLang="en-US" sz="2987" dirty="0">
                  <a:solidFill>
                    <a:srgbClr val="00B050"/>
                  </a:solidFill>
                  <a:latin typeface="Arial" panose="020B0604020202020204" pitchFamily="34" charset="0"/>
                </a:rPr>
                <a:t>many protons and electrons are in            ?</a:t>
              </a:r>
            </a:p>
          </p:txBody>
        </p:sp>
        <p:grpSp>
          <p:nvGrpSpPr>
            <p:cNvPr id="27665" name="Group 39"/>
            <p:cNvGrpSpPr>
              <a:grpSpLocks/>
            </p:cNvGrpSpPr>
            <p:nvPr/>
          </p:nvGrpSpPr>
          <p:grpSpPr bwMode="auto">
            <a:xfrm>
              <a:off x="4112" y="1149"/>
              <a:ext cx="702" cy="404"/>
              <a:chOff x="183" y="3501"/>
              <a:chExt cx="702" cy="404"/>
            </a:xfrm>
          </p:grpSpPr>
          <p:sp>
            <p:nvSpPr>
              <p:cNvPr id="27666" name="Text Box 35"/>
              <p:cNvSpPr txBox="1">
                <a:spLocks noChangeArrowheads="1"/>
              </p:cNvSpPr>
              <p:nvPr/>
            </p:nvSpPr>
            <p:spPr bwMode="auto">
              <a:xfrm>
                <a:off x="374" y="3545"/>
                <a:ext cx="29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987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Al</a:t>
                </a:r>
              </a:p>
            </p:txBody>
          </p:sp>
          <p:sp>
            <p:nvSpPr>
              <p:cNvPr id="27667" name="Text Box 36"/>
              <p:cNvSpPr txBox="1">
                <a:spLocks noChangeArrowheads="1"/>
              </p:cNvSpPr>
              <p:nvPr/>
            </p:nvSpPr>
            <p:spPr bwMode="auto">
              <a:xfrm>
                <a:off x="201" y="3501"/>
                <a:ext cx="27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33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27</a:t>
                </a:r>
              </a:p>
            </p:txBody>
          </p:sp>
          <p:sp>
            <p:nvSpPr>
              <p:cNvPr id="27668" name="Text Box 37"/>
              <p:cNvSpPr txBox="1">
                <a:spLocks noChangeArrowheads="1"/>
              </p:cNvSpPr>
              <p:nvPr/>
            </p:nvSpPr>
            <p:spPr bwMode="auto">
              <a:xfrm>
                <a:off x="183" y="3657"/>
                <a:ext cx="27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33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27669" name="Text Box 38"/>
              <p:cNvSpPr txBox="1">
                <a:spLocks noChangeArrowheads="1"/>
              </p:cNvSpPr>
              <p:nvPr/>
            </p:nvSpPr>
            <p:spPr bwMode="auto">
              <a:xfrm>
                <a:off x="603" y="3504"/>
                <a:ext cx="28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33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3+</a:t>
                </a:r>
              </a:p>
            </p:txBody>
          </p:sp>
        </p:grp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67217" y="4236298"/>
            <a:ext cx="8856134" cy="684107"/>
            <a:chOff x="83" y="2522"/>
            <a:chExt cx="5230" cy="404"/>
          </a:xfrm>
        </p:grpSpPr>
        <p:sp>
          <p:nvSpPr>
            <p:cNvPr id="27658" name="Text Box 42"/>
            <p:cNvSpPr txBox="1">
              <a:spLocks noChangeArrowheads="1"/>
            </p:cNvSpPr>
            <p:nvPr/>
          </p:nvSpPr>
          <p:spPr bwMode="auto">
            <a:xfrm>
              <a:off x="83" y="2566"/>
              <a:ext cx="523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987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2-How </a:t>
              </a:r>
              <a:r>
                <a:rPr lang="en-US" altLang="en-US" sz="2987" dirty="0">
                  <a:solidFill>
                    <a:srgbClr val="00B050"/>
                  </a:solidFill>
                  <a:latin typeface="Arial" panose="020B0604020202020204" pitchFamily="34" charset="0"/>
                </a:rPr>
                <a:t>many protons and electrons are in            ?</a:t>
              </a:r>
            </a:p>
          </p:txBody>
        </p:sp>
        <p:grpSp>
          <p:nvGrpSpPr>
            <p:cNvPr id="27659" name="Group 48"/>
            <p:cNvGrpSpPr>
              <a:grpSpLocks/>
            </p:cNvGrpSpPr>
            <p:nvPr/>
          </p:nvGrpSpPr>
          <p:grpSpPr bwMode="auto">
            <a:xfrm>
              <a:off x="4214" y="2522"/>
              <a:ext cx="721" cy="404"/>
              <a:chOff x="4214" y="2522"/>
              <a:chExt cx="721" cy="404"/>
            </a:xfrm>
          </p:grpSpPr>
          <p:sp>
            <p:nvSpPr>
              <p:cNvPr id="27660" name="Text Box 44"/>
              <p:cNvSpPr txBox="1">
                <a:spLocks noChangeArrowheads="1"/>
              </p:cNvSpPr>
              <p:nvPr/>
            </p:nvSpPr>
            <p:spPr bwMode="auto">
              <a:xfrm>
                <a:off x="4409" y="2566"/>
                <a:ext cx="385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987">
                    <a:solidFill>
                      <a:srgbClr val="00B050"/>
                    </a:solidFill>
                    <a:latin typeface="Arial" panose="020B0604020202020204" pitchFamily="34" charset="0"/>
                  </a:rPr>
                  <a:t>Se</a:t>
                </a:r>
              </a:p>
            </p:txBody>
          </p:sp>
          <p:sp>
            <p:nvSpPr>
              <p:cNvPr id="27661" name="Text Box 45"/>
              <p:cNvSpPr txBox="1">
                <a:spLocks noChangeArrowheads="1"/>
              </p:cNvSpPr>
              <p:nvPr/>
            </p:nvSpPr>
            <p:spPr bwMode="auto">
              <a:xfrm>
                <a:off x="4214" y="2522"/>
                <a:ext cx="28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33">
                    <a:solidFill>
                      <a:srgbClr val="00B050"/>
                    </a:solidFill>
                    <a:latin typeface="Arial" panose="020B0604020202020204" pitchFamily="34" charset="0"/>
                  </a:rPr>
                  <a:t>78</a:t>
                </a:r>
              </a:p>
            </p:txBody>
          </p:sp>
          <p:sp>
            <p:nvSpPr>
              <p:cNvPr id="27662" name="Text Box 46"/>
              <p:cNvSpPr txBox="1">
                <a:spLocks noChangeArrowheads="1"/>
              </p:cNvSpPr>
              <p:nvPr/>
            </p:nvSpPr>
            <p:spPr bwMode="auto">
              <a:xfrm>
                <a:off x="4218" y="2678"/>
                <a:ext cx="28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33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27663" name="Text Box 47"/>
              <p:cNvSpPr txBox="1">
                <a:spLocks noChangeArrowheads="1"/>
              </p:cNvSpPr>
              <p:nvPr/>
            </p:nvSpPr>
            <p:spPr bwMode="auto">
              <a:xfrm>
                <a:off x="4682" y="2525"/>
                <a:ext cx="253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133">
                    <a:solidFill>
                      <a:srgbClr val="00B050"/>
                    </a:solidFill>
                    <a:latin typeface="Arial" panose="020B0604020202020204" pitchFamily="34" charset="0"/>
                  </a:rPr>
                  <a:t>2-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24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utoUpdateAnimBg="0"/>
      <p:bldP spid="2254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7693" y="1550914"/>
            <a:ext cx="10930889" cy="638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eaLnBrk="1" hangingPunct="1"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1. </a:t>
            </a:r>
            <a:r>
              <a:rPr lang="en-US" sz="2400" dirty="0">
                <a:solidFill>
                  <a:srgbClr val="00B050"/>
                </a:solidFill>
              </a:rPr>
              <a:t>Which of the following expressions represents </a:t>
            </a:r>
            <a:r>
              <a:rPr lang="en-US" sz="2400" b="1" u="sng" dirty="0">
                <a:solidFill>
                  <a:srgbClr val="00B050"/>
                </a:solidFill>
              </a:rPr>
              <a:t>two molecules </a:t>
            </a:r>
            <a:r>
              <a:rPr lang="en-US" sz="2400" dirty="0">
                <a:solidFill>
                  <a:srgbClr val="00B050"/>
                </a:solidFill>
              </a:rPr>
              <a:t>of water? </a:t>
            </a:r>
          </a:p>
          <a:p>
            <a:pPr marL="1085850" lvl="1" indent="-365125">
              <a:buFontTx/>
              <a:buAutoNum type="alphaUcPeriod"/>
              <a:defRPr/>
            </a:pPr>
            <a:r>
              <a:rPr lang="en-US" sz="2133" dirty="0"/>
              <a:t>H</a:t>
            </a:r>
            <a:r>
              <a:rPr lang="en-US" sz="2133" baseline="-25000" dirty="0"/>
              <a:t>2</a:t>
            </a:r>
            <a:r>
              <a:rPr lang="en-US" sz="2133" dirty="0"/>
              <a:t>O             </a:t>
            </a:r>
            <a:endParaRPr lang="en-GB" sz="2133" dirty="0"/>
          </a:p>
          <a:p>
            <a:pPr marL="1085850" lvl="1" indent="-365125">
              <a:buFontTx/>
              <a:buAutoNum type="alphaUcPeriod" startAt="2"/>
              <a:defRPr/>
            </a:pPr>
            <a:r>
              <a:rPr lang="en-US" sz="2133" dirty="0"/>
              <a:t>H</a:t>
            </a:r>
            <a:r>
              <a:rPr lang="en-US" sz="2133" baseline="-25000" dirty="0"/>
              <a:t>2</a:t>
            </a:r>
            <a:r>
              <a:rPr lang="en-US" sz="2133" dirty="0"/>
              <a:t>O</a:t>
            </a:r>
            <a:r>
              <a:rPr lang="en-US" sz="2133" baseline="-25000" dirty="0"/>
              <a:t>2</a:t>
            </a:r>
            <a:r>
              <a:rPr lang="en-US" sz="2133" dirty="0"/>
              <a:t>  </a:t>
            </a:r>
          </a:p>
          <a:p>
            <a:pPr marL="1085850" lvl="1" indent="-365125">
              <a:buFontTx/>
              <a:buAutoNum type="alphaUcPeriod" startAt="2"/>
              <a:defRPr/>
            </a:pPr>
            <a:r>
              <a:rPr lang="en-US" sz="2133" dirty="0"/>
              <a:t>2 H</a:t>
            </a:r>
            <a:r>
              <a:rPr lang="en-US" sz="2133" baseline="-25000" dirty="0"/>
              <a:t>2</a:t>
            </a:r>
            <a:r>
              <a:rPr lang="en-US" sz="2133" dirty="0"/>
              <a:t>O </a:t>
            </a:r>
            <a:endParaRPr lang="en-GB" sz="2133" b="1" dirty="0">
              <a:solidFill>
                <a:srgbClr val="FF0000"/>
              </a:solidFill>
            </a:endParaRPr>
          </a:p>
          <a:p>
            <a:pPr marL="1085850" lvl="1" indent="-365125">
              <a:buFontTx/>
              <a:buAutoNum type="alphaUcPeriod" startAt="2"/>
              <a:defRPr/>
            </a:pPr>
            <a:r>
              <a:rPr lang="en-US" sz="2133" dirty="0"/>
              <a:t>2 HO</a:t>
            </a:r>
            <a:r>
              <a:rPr lang="en-US" sz="2133" baseline="-25000" dirty="0"/>
              <a:t>2</a:t>
            </a:r>
            <a:r>
              <a:rPr lang="en-US" sz="2133" dirty="0"/>
              <a:t> </a:t>
            </a:r>
            <a:endParaRPr lang="en-US" sz="2133" dirty="0" smtClean="0"/>
          </a:p>
          <a:p>
            <a:pPr marL="1085850" lvl="1" indent="-365125">
              <a:buFontTx/>
              <a:buAutoNum type="alphaUcPeriod" startAt="2"/>
              <a:defRPr/>
            </a:pPr>
            <a:endParaRPr lang="en-US" sz="2133" dirty="0" smtClean="0"/>
          </a:p>
          <a:p>
            <a:pPr>
              <a:defRPr/>
            </a:pPr>
            <a:r>
              <a:rPr lang="en-US" sz="2400" dirty="0" smtClean="0">
                <a:solidFill>
                  <a:srgbClr val="00B050"/>
                </a:solidFill>
                <a:ea typeface="Calibri" pitchFamily="34" charset="0"/>
              </a:rPr>
              <a:t>2. The </a:t>
            </a:r>
            <a:r>
              <a:rPr lang="en-US" sz="2400" dirty="0">
                <a:solidFill>
                  <a:srgbClr val="00B050"/>
                </a:solidFill>
                <a:ea typeface="Calibri" pitchFamily="34" charset="0"/>
              </a:rPr>
              <a:t>species S</a:t>
            </a:r>
            <a:r>
              <a:rPr lang="en-US" sz="2400" baseline="30000" dirty="0">
                <a:solidFill>
                  <a:srgbClr val="00B050"/>
                </a:solidFill>
                <a:ea typeface="Calibri" pitchFamily="34" charset="0"/>
              </a:rPr>
              <a:t>2-</a:t>
            </a:r>
            <a:r>
              <a:rPr lang="en-US" sz="2400" dirty="0">
                <a:solidFill>
                  <a:srgbClr val="00B050"/>
                </a:solidFill>
                <a:ea typeface="Calibri" pitchFamily="34" charset="0"/>
              </a:rPr>
              <a:t>, F</a:t>
            </a:r>
            <a:r>
              <a:rPr lang="en-US" sz="2400" baseline="30000" dirty="0">
                <a:solidFill>
                  <a:srgbClr val="00B050"/>
                </a:solidFill>
                <a:ea typeface="Calibri" pitchFamily="34" charset="0"/>
              </a:rPr>
              <a:t>-</a:t>
            </a:r>
            <a:r>
              <a:rPr lang="en-US" sz="2400" dirty="0">
                <a:solidFill>
                  <a:srgbClr val="00B050"/>
                </a:solidFill>
                <a:ea typeface="Calibri" pitchFamily="34" charset="0"/>
              </a:rPr>
              <a:t>, and Cl</a:t>
            </a:r>
            <a:r>
              <a:rPr lang="en-US" sz="2400" baseline="30000" dirty="0">
                <a:solidFill>
                  <a:srgbClr val="00B050"/>
                </a:solidFill>
                <a:ea typeface="Calibri" pitchFamily="34" charset="0"/>
              </a:rPr>
              <a:t>-</a:t>
            </a:r>
            <a:r>
              <a:rPr lang="en-US" sz="2400" dirty="0">
                <a:solidFill>
                  <a:srgbClr val="00B050"/>
                </a:solidFill>
                <a:ea typeface="Calibri" pitchFamily="34" charset="0"/>
              </a:rPr>
              <a:t> are </a:t>
            </a:r>
            <a:r>
              <a:rPr lang="en-US" sz="2400" dirty="0" smtClean="0">
                <a:solidFill>
                  <a:srgbClr val="00B050"/>
                </a:solidFill>
                <a:ea typeface="Calibri" pitchFamily="34" charset="0"/>
              </a:rPr>
              <a:t>all…</a:t>
            </a:r>
            <a:endParaRPr lang="en-US" sz="2400" dirty="0">
              <a:solidFill>
                <a:srgbClr val="00B050"/>
              </a:solidFill>
            </a:endParaRPr>
          </a:p>
          <a:p>
            <a:pPr marL="1085850" indent="-365125">
              <a:buFont typeface="+mj-lt"/>
              <a:buAutoNum type="alphaUcPeriod"/>
              <a:defRPr/>
            </a:pPr>
            <a:r>
              <a:rPr lang="en-US" sz="2133" dirty="0">
                <a:ea typeface="Calibri" pitchFamily="34" charset="0"/>
              </a:rPr>
              <a:t>cations</a:t>
            </a:r>
            <a:endParaRPr lang="en-US" sz="2133" dirty="0"/>
          </a:p>
          <a:p>
            <a:pPr marL="1085850" indent="-365125">
              <a:buFont typeface="+mj-lt"/>
              <a:buAutoNum type="alphaUcPeriod"/>
              <a:defRPr/>
            </a:pPr>
            <a:r>
              <a:rPr lang="en-US" sz="2133" dirty="0">
                <a:ea typeface="Calibri" pitchFamily="34" charset="0"/>
              </a:rPr>
              <a:t>anions </a:t>
            </a:r>
            <a:endParaRPr lang="en-US" sz="2133" b="1" dirty="0">
              <a:solidFill>
                <a:srgbClr val="FF0000"/>
              </a:solidFill>
            </a:endParaRPr>
          </a:p>
          <a:p>
            <a:pPr marL="1085850" indent="-365125">
              <a:buFont typeface="+mj-lt"/>
              <a:buAutoNum type="alphaUcPeriod"/>
              <a:defRPr/>
            </a:pPr>
            <a:r>
              <a:rPr lang="en-US" sz="2133" dirty="0">
                <a:ea typeface="Calibri" pitchFamily="34" charset="0"/>
              </a:rPr>
              <a:t>isotopes</a:t>
            </a:r>
            <a:endParaRPr lang="en-US" sz="2133" dirty="0"/>
          </a:p>
          <a:p>
            <a:pPr marL="1085850" indent="-365125">
              <a:buFont typeface="+mj-lt"/>
              <a:buAutoNum type="alphaUcPeriod"/>
              <a:defRPr/>
            </a:pPr>
            <a:r>
              <a:rPr lang="en-US" sz="2133" dirty="0" smtClean="0">
                <a:ea typeface="Calibri" pitchFamily="34" charset="0"/>
              </a:rPr>
              <a:t>Halogens</a:t>
            </a:r>
          </a:p>
          <a:p>
            <a:pPr marL="1085850" indent="-365125">
              <a:buFont typeface="+mj-lt"/>
              <a:buAutoNum type="alphaUcPeriod"/>
              <a:defRPr/>
            </a:pPr>
            <a:endParaRPr lang="en-US" sz="2133" dirty="0" smtClean="0">
              <a:ea typeface="Calibri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3. </a:t>
            </a:r>
            <a:r>
              <a:rPr lang="en-US" sz="2400" dirty="0">
                <a:solidFill>
                  <a:srgbClr val="00B050"/>
                </a:solidFill>
              </a:rPr>
              <a:t>Atoms with the same number of electrons and number of protons are called…</a:t>
            </a:r>
          </a:p>
          <a:p>
            <a:pPr marL="1028700" indent="-365125">
              <a:buFont typeface="+mj-lt"/>
              <a:buAutoNum type="alphaUcPeriod"/>
              <a:defRPr/>
            </a:pPr>
            <a:r>
              <a:rPr lang="en-US" sz="2133" dirty="0"/>
              <a:t>ions</a:t>
            </a:r>
          </a:p>
          <a:p>
            <a:pPr marL="1028700" indent="-365125">
              <a:buFont typeface="+mj-lt"/>
              <a:buAutoNum type="alphaUcPeriod"/>
              <a:defRPr/>
            </a:pPr>
            <a:r>
              <a:rPr lang="en-US" sz="2133" dirty="0"/>
              <a:t>isotopes</a:t>
            </a:r>
          </a:p>
          <a:p>
            <a:pPr marL="1028700" indent="-365125">
              <a:buFont typeface="+mj-lt"/>
              <a:buAutoNum type="alphaUcPeriod"/>
              <a:defRPr/>
            </a:pPr>
            <a:r>
              <a:rPr lang="en-US" sz="2133" dirty="0"/>
              <a:t>neutral atoms </a:t>
            </a:r>
            <a:endParaRPr lang="en-US" sz="2133" b="1" dirty="0">
              <a:solidFill>
                <a:srgbClr val="FF0000"/>
              </a:solidFill>
            </a:endParaRPr>
          </a:p>
          <a:p>
            <a:pPr marL="1028700" indent="-365125">
              <a:buFont typeface="+mj-lt"/>
              <a:buAutoNum type="alphaUcPeriod"/>
              <a:defRPr/>
            </a:pPr>
            <a:r>
              <a:rPr lang="en-US" sz="2133" dirty="0"/>
              <a:t>different </a:t>
            </a:r>
            <a:r>
              <a:rPr lang="en-US" sz="2133" dirty="0" smtClean="0"/>
              <a:t>atoms</a:t>
            </a:r>
            <a:endParaRPr lang="en-US" sz="2133" dirty="0"/>
          </a:p>
          <a:p>
            <a:pPr marL="487696" lvl="1">
              <a:defRPr/>
            </a:pPr>
            <a:r>
              <a:rPr lang="en-US" sz="2133" dirty="0" smtClean="0"/>
              <a:t>  </a:t>
            </a:r>
            <a:endParaRPr lang="en-GB" sz="2133" dirty="0"/>
          </a:p>
          <a:p>
            <a:pPr marL="853467" lvl="1" indent="-365771">
              <a:defRPr/>
            </a:pPr>
            <a:r>
              <a:rPr lang="en-US" sz="1707" dirty="0">
                <a:solidFill>
                  <a:srgbClr val="00B050"/>
                </a:solidFill>
              </a:rPr>
              <a:t>     </a:t>
            </a:r>
            <a:endParaRPr lang="en-GB" sz="1707" dirty="0">
              <a:solidFill>
                <a:srgbClr val="00B050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>
            <a:off x="899161" y="2909869"/>
            <a:ext cx="1249680" cy="37123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 sz="1920">
              <a:solidFill>
                <a:schemeClr val="tx1"/>
              </a:solidFill>
            </a:endParaRPr>
          </a:p>
        </p:txBody>
      </p:sp>
      <p:sp>
        <p:nvSpPr>
          <p:cNvPr id="9" name="دائرة مجوفة 10"/>
          <p:cNvSpPr/>
          <p:nvPr/>
        </p:nvSpPr>
        <p:spPr>
          <a:xfrm>
            <a:off x="899161" y="4285136"/>
            <a:ext cx="1158240" cy="30601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 sz="1920">
              <a:solidFill>
                <a:schemeClr val="tx1"/>
              </a:solidFill>
            </a:endParaRPr>
          </a:p>
        </p:txBody>
      </p:sp>
      <p:sp>
        <p:nvSpPr>
          <p:cNvPr id="13" name="دائرة مجوفة 10"/>
          <p:cNvSpPr/>
          <p:nvPr/>
        </p:nvSpPr>
        <p:spPr>
          <a:xfrm>
            <a:off x="853442" y="6598921"/>
            <a:ext cx="1889760" cy="30479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 sz="192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7614" y="135781"/>
            <a:ext cx="6383496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2/Atoms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Molecules, and Ions</a:t>
            </a:r>
          </a:p>
        </p:txBody>
      </p:sp>
      <p:pic>
        <p:nvPicPr>
          <p:cNvPr id="16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6164" y="983299"/>
            <a:ext cx="380815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2.5. Subatomic particles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2121</Words>
  <Application>Microsoft Office PowerPoint</Application>
  <PresentationFormat>Custom</PresentationFormat>
  <Paragraphs>416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Andalus</vt:lpstr>
      <vt:lpstr>Arial</vt:lpstr>
      <vt:lpstr>Calibri</vt:lpstr>
      <vt:lpstr>Comic Sans MS</vt:lpstr>
      <vt:lpstr>Constantia</vt:lpstr>
      <vt:lpstr>DecoType Naskh Special</vt:lpstr>
      <vt:lpstr>Garamond</vt:lpstr>
      <vt:lpstr>Majalla UI</vt:lpstr>
      <vt:lpstr>Times New Roman</vt:lpstr>
      <vt:lpstr>Wingdings</vt:lpstr>
      <vt:lpstr>Wingdings 2</vt:lpstr>
      <vt:lpstr>Wood Type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h.w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Ohoud Al-Qurashi</dc:creator>
  <cp:lastModifiedBy>Ohoud Al-Qurashi</cp:lastModifiedBy>
  <cp:revision>213</cp:revision>
  <dcterms:created xsi:type="dcterms:W3CDTF">2017-09-11T08:43:17Z</dcterms:created>
  <dcterms:modified xsi:type="dcterms:W3CDTF">2017-09-24T15:52:36Z</dcterms:modified>
</cp:coreProperties>
</file>