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13" r:id="rId4"/>
    <p:sldId id="303" r:id="rId5"/>
    <p:sldId id="305" r:id="rId6"/>
    <p:sldId id="318" r:id="rId7"/>
    <p:sldId id="319" r:id="rId8"/>
    <p:sldId id="320" r:id="rId9"/>
    <p:sldId id="316" r:id="rId10"/>
    <p:sldId id="306" r:id="rId11"/>
    <p:sldId id="317" r:id="rId12"/>
    <p:sldId id="321" r:id="rId13"/>
    <p:sldId id="312" r:id="rId14"/>
    <p:sldId id="314" r:id="rId15"/>
    <p:sldId id="322" r:id="rId16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C554"/>
    <a:srgbClr val="EF3F22"/>
    <a:srgbClr val="0E62CE"/>
    <a:srgbClr val="026741"/>
    <a:srgbClr val="FFFFCC"/>
    <a:srgbClr val="D94821"/>
    <a:srgbClr val="C76133"/>
    <a:srgbClr val="CA6234"/>
    <a:srgbClr val="E7221D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8048D-85E5-4B6F-A1F0-C9897F997D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72F5FE38-4D99-4CA6-AFB9-30086CA1DB38}">
      <dgm:prSet phldrT="[Text]" custT="1"/>
      <dgm:spPr>
        <a:solidFill>
          <a:srgbClr val="FFFFCC"/>
        </a:solidFill>
      </dgm:spPr>
      <dgm:t>
        <a:bodyPr/>
        <a:lstStyle/>
        <a:p>
          <a:pPr algn="ctr" rtl="1"/>
          <a:r>
            <a:rPr lang="ar-SA" sz="2400" b="1" dirty="0">
              <a:solidFill>
                <a:srgbClr val="C00000"/>
              </a:solidFill>
            </a:rPr>
            <a:t>العد بالآحاد : 20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0</a:t>
          </a:r>
          <a:r>
            <a:rPr lang="ar-SA" sz="2400" b="1" dirty="0">
              <a:solidFill>
                <a:srgbClr val="C00000"/>
              </a:solidFill>
            </a:rPr>
            <a:t> ، 20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ar-SA" sz="2400" b="1" dirty="0">
              <a:solidFill>
                <a:srgbClr val="C00000"/>
              </a:solidFill>
            </a:rPr>
            <a:t> ، 20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2</a:t>
          </a:r>
          <a:r>
            <a:rPr lang="ar-SA" sz="2400" b="1" dirty="0">
              <a:solidFill>
                <a:srgbClr val="C00000"/>
              </a:solidFill>
            </a:rPr>
            <a:t> ، 20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ar-SA" sz="2400" b="1" dirty="0">
              <a:solidFill>
                <a:srgbClr val="C00000"/>
              </a:solidFill>
            </a:rPr>
            <a:t> ، 20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4</a:t>
          </a:r>
          <a:r>
            <a:rPr lang="ar-SA" sz="2400" b="1" dirty="0">
              <a:solidFill>
                <a:srgbClr val="C00000"/>
              </a:solidFill>
            </a:rPr>
            <a:t> ، 20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5</a:t>
          </a:r>
          <a:r>
            <a:rPr lang="ar-SA" sz="2400" b="1" dirty="0">
              <a:solidFill>
                <a:srgbClr val="C00000"/>
              </a:solidFill>
            </a:rPr>
            <a:t> </a:t>
          </a:r>
          <a:endParaRPr lang="ar-BH" sz="2400" b="1" dirty="0">
            <a:solidFill>
              <a:srgbClr val="C00000"/>
            </a:solidFill>
          </a:endParaRPr>
        </a:p>
      </dgm:t>
    </dgm:pt>
    <dgm:pt modelId="{EB65546C-DB5B-4C17-BC74-0625B3378102}" type="parTrans" cxnId="{66D121C4-AA52-439A-833F-C2607FFE4EEC}">
      <dgm:prSet/>
      <dgm:spPr/>
      <dgm:t>
        <a:bodyPr/>
        <a:lstStyle/>
        <a:p>
          <a:pPr rtl="1"/>
          <a:endParaRPr lang="ar-BH"/>
        </a:p>
      </dgm:t>
    </dgm:pt>
    <dgm:pt modelId="{B480F87A-82F4-430B-A919-4B35356929BA}" type="sibTrans" cxnId="{66D121C4-AA52-439A-833F-C2607FFE4EEC}">
      <dgm:prSet/>
      <dgm:spPr/>
      <dgm:t>
        <a:bodyPr/>
        <a:lstStyle/>
        <a:p>
          <a:pPr rtl="1"/>
          <a:endParaRPr lang="ar-BH"/>
        </a:p>
      </dgm:t>
    </dgm:pt>
    <dgm:pt modelId="{E801C891-3349-44AE-B511-9B3F3898490A}">
      <dgm:prSet phldrT="[Text]" custT="1"/>
      <dgm:spPr>
        <a:solidFill>
          <a:srgbClr val="FFFFCC"/>
        </a:solidFill>
      </dgm:spPr>
      <dgm:t>
        <a:bodyPr/>
        <a:lstStyle/>
        <a:p>
          <a:pPr algn="ctr" rtl="1"/>
          <a:r>
            <a:rPr lang="ar-SA" sz="2400" b="1" dirty="0">
              <a:solidFill>
                <a:srgbClr val="C00000"/>
              </a:solidFill>
            </a:rPr>
            <a:t>العد بالعشرات : 2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0</a:t>
          </a:r>
          <a:r>
            <a:rPr lang="ar-SA" sz="2400" b="1" dirty="0">
              <a:solidFill>
                <a:srgbClr val="C00000"/>
              </a:solidFill>
            </a:rPr>
            <a:t>0 ، 2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ar-SA" sz="2400" b="1" dirty="0">
              <a:solidFill>
                <a:srgbClr val="C00000"/>
              </a:solidFill>
            </a:rPr>
            <a:t>0 ، 2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2</a:t>
          </a:r>
          <a:r>
            <a:rPr lang="ar-SA" sz="2400" b="1" dirty="0">
              <a:solidFill>
                <a:srgbClr val="C00000"/>
              </a:solidFill>
            </a:rPr>
            <a:t>0 ، 2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ar-SA" sz="2400" b="1" dirty="0">
              <a:solidFill>
                <a:srgbClr val="C00000"/>
              </a:solidFill>
            </a:rPr>
            <a:t>0 ، 2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4</a:t>
          </a:r>
          <a:r>
            <a:rPr lang="ar-SA" sz="2400" b="1" dirty="0">
              <a:solidFill>
                <a:srgbClr val="C00000"/>
              </a:solidFill>
            </a:rPr>
            <a:t>0 ، 2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5</a:t>
          </a:r>
          <a:r>
            <a:rPr lang="ar-SA" sz="2400" b="1" dirty="0">
              <a:solidFill>
                <a:srgbClr val="C00000"/>
              </a:solidFill>
            </a:rPr>
            <a:t>0 </a:t>
          </a:r>
          <a:endParaRPr lang="ar-BH" sz="2400" b="1" dirty="0">
            <a:solidFill>
              <a:srgbClr val="C00000"/>
            </a:solidFill>
          </a:endParaRPr>
        </a:p>
      </dgm:t>
    </dgm:pt>
    <dgm:pt modelId="{118C75FB-3318-4537-9140-D7F5EFA9F53C}" type="parTrans" cxnId="{56D17870-D483-4FB7-BE69-D4EE7AD5DA63}">
      <dgm:prSet/>
      <dgm:spPr/>
      <dgm:t>
        <a:bodyPr/>
        <a:lstStyle/>
        <a:p>
          <a:pPr rtl="1"/>
          <a:endParaRPr lang="ar-BH"/>
        </a:p>
      </dgm:t>
    </dgm:pt>
    <dgm:pt modelId="{F83EF52B-5BEE-47B1-A272-A4DC2F924764}" type="sibTrans" cxnId="{56D17870-D483-4FB7-BE69-D4EE7AD5DA63}">
      <dgm:prSet/>
      <dgm:spPr/>
      <dgm:t>
        <a:bodyPr/>
        <a:lstStyle/>
        <a:p>
          <a:pPr rtl="1"/>
          <a:endParaRPr lang="ar-BH"/>
        </a:p>
      </dgm:t>
    </dgm:pt>
    <dgm:pt modelId="{3BBDE98D-712C-4071-B993-7123BCE40EED}">
      <dgm:prSet phldrT="[Text]" custT="1"/>
      <dgm:spPr>
        <a:solidFill>
          <a:srgbClr val="FFFFCC"/>
        </a:solidFill>
      </dgm:spPr>
      <dgm:t>
        <a:bodyPr/>
        <a:lstStyle/>
        <a:p>
          <a:pPr algn="ctr" rtl="1"/>
          <a:r>
            <a:rPr lang="ar-SA" sz="2400" b="1" dirty="0">
              <a:solidFill>
                <a:srgbClr val="C00000"/>
              </a:solidFill>
            </a:rPr>
            <a:t>العد بالمئات : 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2</a:t>
          </a:r>
          <a:r>
            <a:rPr lang="ar-SA" sz="2400" b="1" dirty="0">
              <a:solidFill>
                <a:srgbClr val="C00000"/>
              </a:solidFill>
            </a:rPr>
            <a:t>00 ، 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ar-SA" sz="2400" b="1" dirty="0">
              <a:solidFill>
                <a:srgbClr val="C00000"/>
              </a:solidFill>
            </a:rPr>
            <a:t>00 ، 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4</a:t>
          </a:r>
          <a:r>
            <a:rPr lang="ar-SA" sz="2400" b="1" dirty="0">
              <a:solidFill>
                <a:srgbClr val="C00000"/>
              </a:solidFill>
            </a:rPr>
            <a:t>00 ، 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5</a:t>
          </a:r>
          <a:r>
            <a:rPr lang="ar-SA" sz="2400" b="1" dirty="0">
              <a:solidFill>
                <a:srgbClr val="C00000"/>
              </a:solidFill>
            </a:rPr>
            <a:t>00 ، 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6</a:t>
          </a:r>
          <a:r>
            <a:rPr lang="ar-SA" sz="2400" b="1" dirty="0">
              <a:solidFill>
                <a:srgbClr val="C00000"/>
              </a:solidFill>
            </a:rPr>
            <a:t>00 ، </a:t>
          </a:r>
          <a:r>
            <a:rPr lang="ar-SA" sz="2400" b="1" dirty="0">
              <a:solidFill>
                <a:schemeClr val="accent1">
                  <a:lumMod val="50000"/>
                </a:schemeClr>
              </a:solidFill>
            </a:rPr>
            <a:t>7</a:t>
          </a:r>
          <a:r>
            <a:rPr lang="ar-SA" sz="2400" b="1" dirty="0">
              <a:solidFill>
                <a:srgbClr val="C00000"/>
              </a:solidFill>
            </a:rPr>
            <a:t>00</a:t>
          </a:r>
          <a:endParaRPr lang="ar-BH" sz="2400" b="1" dirty="0">
            <a:solidFill>
              <a:srgbClr val="C00000"/>
            </a:solidFill>
          </a:endParaRPr>
        </a:p>
      </dgm:t>
    </dgm:pt>
    <dgm:pt modelId="{EB51C631-8CFA-4405-A3E6-D128111957D3}" type="parTrans" cxnId="{AC79602C-42CC-4D99-BA23-88F000CCEFAA}">
      <dgm:prSet/>
      <dgm:spPr/>
      <dgm:t>
        <a:bodyPr/>
        <a:lstStyle/>
        <a:p>
          <a:pPr rtl="1"/>
          <a:endParaRPr lang="ar-BH"/>
        </a:p>
      </dgm:t>
    </dgm:pt>
    <dgm:pt modelId="{C401E2B2-F7FD-415F-91EA-EC0514145F2F}" type="sibTrans" cxnId="{AC79602C-42CC-4D99-BA23-88F000CCEFAA}">
      <dgm:prSet/>
      <dgm:spPr/>
      <dgm:t>
        <a:bodyPr/>
        <a:lstStyle/>
        <a:p>
          <a:pPr rtl="1"/>
          <a:endParaRPr lang="ar-BH"/>
        </a:p>
      </dgm:t>
    </dgm:pt>
    <dgm:pt modelId="{CDDF0859-D438-4B01-93BC-FC58829953D6}" type="pres">
      <dgm:prSet presAssocID="{7A88048D-85E5-4B6F-A1F0-C9897F997D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005CA8-D067-4383-B0DA-52097CCD1CCC}" type="pres">
      <dgm:prSet presAssocID="{72F5FE38-4D99-4CA6-AFB9-30086CA1DB38}" presName="parentLin" presStyleCnt="0"/>
      <dgm:spPr/>
    </dgm:pt>
    <dgm:pt modelId="{B2340E99-57EA-4B5B-9E94-5181EB0AB9DC}" type="pres">
      <dgm:prSet presAssocID="{72F5FE38-4D99-4CA6-AFB9-30086CA1DB3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05FE95B-DC41-4ECE-931D-0E234DD9CC19}" type="pres">
      <dgm:prSet presAssocID="{72F5FE38-4D99-4CA6-AFB9-30086CA1DB38}" presName="parentText" presStyleLbl="node1" presStyleIdx="0" presStyleCnt="3" custScaleX="135271" custLinFactNeighborX="-462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09C06-3625-4AF9-BF8A-66B055695FA1}" type="pres">
      <dgm:prSet presAssocID="{72F5FE38-4D99-4CA6-AFB9-30086CA1DB38}" presName="negativeSpace" presStyleCnt="0"/>
      <dgm:spPr/>
    </dgm:pt>
    <dgm:pt modelId="{942B57B6-73F0-4BA6-A530-5CB3E910D69F}" type="pres">
      <dgm:prSet presAssocID="{72F5FE38-4D99-4CA6-AFB9-30086CA1DB38}" presName="childText" presStyleLbl="conFgAcc1" presStyleIdx="0" presStyleCnt="3" custLinFactY="13067" custLinFactNeighborX="-19213" custLinFactNeighborY="100000">
        <dgm:presLayoutVars>
          <dgm:bulletEnabled val="1"/>
        </dgm:presLayoutVars>
      </dgm:prSet>
      <dgm:spPr/>
    </dgm:pt>
    <dgm:pt modelId="{3B966B66-9213-4F0E-A1E1-0DB4BB86C6E8}" type="pres">
      <dgm:prSet presAssocID="{B480F87A-82F4-430B-A919-4B35356929BA}" presName="spaceBetweenRectangles" presStyleCnt="0"/>
      <dgm:spPr/>
    </dgm:pt>
    <dgm:pt modelId="{D2E1612B-4FAC-4ED6-902F-1C19D9009D92}" type="pres">
      <dgm:prSet presAssocID="{E801C891-3349-44AE-B511-9B3F3898490A}" presName="parentLin" presStyleCnt="0"/>
      <dgm:spPr/>
    </dgm:pt>
    <dgm:pt modelId="{A0AAA2B6-27CE-404E-B9DA-382CF67AD327}" type="pres">
      <dgm:prSet presAssocID="{E801C891-3349-44AE-B511-9B3F3898490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5C1A46D-BF76-46D3-B009-691ED46ED683}" type="pres">
      <dgm:prSet presAssocID="{E801C891-3349-44AE-B511-9B3F3898490A}" presName="parentText" presStyleLbl="node1" presStyleIdx="1" presStyleCnt="3" custScaleX="136043" custLinFactNeighborX="-464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ED3BA-25EB-4AC7-891C-06D7FF0CF8CA}" type="pres">
      <dgm:prSet presAssocID="{E801C891-3349-44AE-B511-9B3F3898490A}" presName="negativeSpace" presStyleCnt="0"/>
      <dgm:spPr/>
    </dgm:pt>
    <dgm:pt modelId="{CD7A1BF1-CDBF-4DAA-B498-254A729905DC}" type="pres">
      <dgm:prSet presAssocID="{E801C891-3349-44AE-B511-9B3F3898490A}" presName="childText" presStyleLbl="conFgAcc1" presStyleIdx="1" presStyleCnt="3">
        <dgm:presLayoutVars>
          <dgm:bulletEnabled val="1"/>
        </dgm:presLayoutVars>
      </dgm:prSet>
      <dgm:spPr/>
    </dgm:pt>
    <dgm:pt modelId="{76171F01-897D-427F-B930-ADF559221CEA}" type="pres">
      <dgm:prSet presAssocID="{F83EF52B-5BEE-47B1-A272-A4DC2F924764}" presName="spaceBetweenRectangles" presStyleCnt="0"/>
      <dgm:spPr/>
    </dgm:pt>
    <dgm:pt modelId="{30485401-47B7-4755-8E5D-16B308E9F4D7}" type="pres">
      <dgm:prSet presAssocID="{3BBDE98D-712C-4071-B993-7123BCE40EED}" presName="parentLin" presStyleCnt="0"/>
      <dgm:spPr/>
    </dgm:pt>
    <dgm:pt modelId="{EDE72A9B-7551-4622-B4FE-BC76EE330CDC}" type="pres">
      <dgm:prSet presAssocID="{3BBDE98D-712C-4071-B993-7123BCE40EE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576C234-B48B-4186-B2E6-28DA52C86C01}" type="pres">
      <dgm:prSet presAssocID="{3BBDE98D-712C-4071-B993-7123BCE40EED}" presName="parentText" presStyleLbl="node1" presStyleIdx="2" presStyleCnt="3" custScaleX="136233" custLinFactNeighborX="-46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35626-0D6A-4A92-A50A-5227D8F0B2DE}" type="pres">
      <dgm:prSet presAssocID="{3BBDE98D-712C-4071-B993-7123BCE40EED}" presName="negativeSpace" presStyleCnt="0"/>
      <dgm:spPr/>
    </dgm:pt>
    <dgm:pt modelId="{94DD9486-C586-4565-9C86-FE165469B831}" type="pres">
      <dgm:prSet presAssocID="{3BBDE98D-712C-4071-B993-7123BCE40E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428099-2C65-466F-91E2-B0364DC5E159}" type="presOf" srcId="{E801C891-3349-44AE-B511-9B3F3898490A}" destId="{35C1A46D-BF76-46D3-B009-691ED46ED683}" srcOrd="1" destOrd="0" presId="urn:microsoft.com/office/officeart/2005/8/layout/list1"/>
    <dgm:cxn modelId="{219AA4EF-BBE6-440A-BDCF-50F0D7541065}" type="presOf" srcId="{72F5FE38-4D99-4CA6-AFB9-30086CA1DB38}" destId="{B05FE95B-DC41-4ECE-931D-0E234DD9CC19}" srcOrd="1" destOrd="0" presId="urn:microsoft.com/office/officeart/2005/8/layout/list1"/>
    <dgm:cxn modelId="{56D17870-D483-4FB7-BE69-D4EE7AD5DA63}" srcId="{7A88048D-85E5-4B6F-A1F0-C9897F997D92}" destId="{E801C891-3349-44AE-B511-9B3F3898490A}" srcOrd="1" destOrd="0" parTransId="{118C75FB-3318-4537-9140-D7F5EFA9F53C}" sibTransId="{F83EF52B-5BEE-47B1-A272-A4DC2F924764}"/>
    <dgm:cxn modelId="{048AF609-9744-4A2A-9807-3A5D132DC74E}" type="presOf" srcId="{3BBDE98D-712C-4071-B993-7123BCE40EED}" destId="{E576C234-B48B-4186-B2E6-28DA52C86C01}" srcOrd="1" destOrd="0" presId="urn:microsoft.com/office/officeart/2005/8/layout/list1"/>
    <dgm:cxn modelId="{BDCDB053-7A6E-4E2E-BFE1-E688AB593933}" type="presOf" srcId="{3BBDE98D-712C-4071-B993-7123BCE40EED}" destId="{EDE72A9B-7551-4622-B4FE-BC76EE330CDC}" srcOrd="0" destOrd="0" presId="urn:microsoft.com/office/officeart/2005/8/layout/list1"/>
    <dgm:cxn modelId="{13899312-CCF8-44D7-8270-6FEF2FB620D9}" type="presOf" srcId="{E801C891-3349-44AE-B511-9B3F3898490A}" destId="{A0AAA2B6-27CE-404E-B9DA-382CF67AD327}" srcOrd="0" destOrd="0" presId="urn:microsoft.com/office/officeart/2005/8/layout/list1"/>
    <dgm:cxn modelId="{1F043A52-170C-41E3-9ED0-F2FFC174708E}" type="presOf" srcId="{7A88048D-85E5-4B6F-A1F0-C9897F997D92}" destId="{CDDF0859-D438-4B01-93BC-FC58829953D6}" srcOrd="0" destOrd="0" presId="urn:microsoft.com/office/officeart/2005/8/layout/list1"/>
    <dgm:cxn modelId="{66D121C4-AA52-439A-833F-C2607FFE4EEC}" srcId="{7A88048D-85E5-4B6F-A1F0-C9897F997D92}" destId="{72F5FE38-4D99-4CA6-AFB9-30086CA1DB38}" srcOrd="0" destOrd="0" parTransId="{EB65546C-DB5B-4C17-BC74-0625B3378102}" sibTransId="{B480F87A-82F4-430B-A919-4B35356929BA}"/>
    <dgm:cxn modelId="{AC79602C-42CC-4D99-BA23-88F000CCEFAA}" srcId="{7A88048D-85E5-4B6F-A1F0-C9897F997D92}" destId="{3BBDE98D-712C-4071-B993-7123BCE40EED}" srcOrd="2" destOrd="0" parTransId="{EB51C631-8CFA-4405-A3E6-D128111957D3}" sibTransId="{C401E2B2-F7FD-415F-91EA-EC0514145F2F}"/>
    <dgm:cxn modelId="{55CF6249-D457-496F-89ED-2CEA2965D49E}" type="presOf" srcId="{72F5FE38-4D99-4CA6-AFB9-30086CA1DB38}" destId="{B2340E99-57EA-4B5B-9E94-5181EB0AB9DC}" srcOrd="0" destOrd="0" presId="urn:microsoft.com/office/officeart/2005/8/layout/list1"/>
    <dgm:cxn modelId="{F0A8D61A-62C4-4D36-A8B7-027CCB0EF486}" type="presParOf" srcId="{CDDF0859-D438-4B01-93BC-FC58829953D6}" destId="{23005CA8-D067-4383-B0DA-52097CCD1CCC}" srcOrd="0" destOrd="0" presId="urn:microsoft.com/office/officeart/2005/8/layout/list1"/>
    <dgm:cxn modelId="{003F47C8-9ED9-4247-AB08-1DF6254E0F03}" type="presParOf" srcId="{23005CA8-D067-4383-B0DA-52097CCD1CCC}" destId="{B2340E99-57EA-4B5B-9E94-5181EB0AB9DC}" srcOrd="0" destOrd="0" presId="urn:microsoft.com/office/officeart/2005/8/layout/list1"/>
    <dgm:cxn modelId="{3E0512C2-E751-4A7B-A1CD-2714226C3987}" type="presParOf" srcId="{23005CA8-D067-4383-B0DA-52097CCD1CCC}" destId="{B05FE95B-DC41-4ECE-931D-0E234DD9CC19}" srcOrd="1" destOrd="0" presId="urn:microsoft.com/office/officeart/2005/8/layout/list1"/>
    <dgm:cxn modelId="{CA611295-A2E2-42CB-BDF3-08251C7B6692}" type="presParOf" srcId="{CDDF0859-D438-4B01-93BC-FC58829953D6}" destId="{7ED09C06-3625-4AF9-BF8A-66B055695FA1}" srcOrd="1" destOrd="0" presId="urn:microsoft.com/office/officeart/2005/8/layout/list1"/>
    <dgm:cxn modelId="{DA4C79C5-2ADD-43EB-BC16-9D47682D001D}" type="presParOf" srcId="{CDDF0859-D438-4B01-93BC-FC58829953D6}" destId="{942B57B6-73F0-4BA6-A530-5CB3E910D69F}" srcOrd="2" destOrd="0" presId="urn:microsoft.com/office/officeart/2005/8/layout/list1"/>
    <dgm:cxn modelId="{6903BAD7-605D-4161-95E2-F33C997802DB}" type="presParOf" srcId="{CDDF0859-D438-4B01-93BC-FC58829953D6}" destId="{3B966B66-9213-4F0E-A1E1-0DB4BB86C6E8}" srcOrd="3" destOrd="0" presId="urn:microsoft.com/office/officeart/2005/8/layout/list1"/>
    <dgm:cxn modelId="{9D8BC606-5F69-434B-95F4-16D198AEC998}" type="presParOf" srcId="{CDDF0859-D438-4B01-93BC-FC58829953D6}" destId="{D2E1612B-4FAC-4ED6-902F-1C19D9009D92}" srcOrd="4" destOrd="0" presId="urn:microsoft.com/office/officeart/2005/8/layout/list1"/>
    <dgm:cxn modelId="{15D68081-AE57-41FC-934B-F270392D9B30}" type="presParOf" srcId="{D2E1612B-4FAC-4ED6-902F-1C19D9009D92}" destId="{A0AAA2B6-27CE-404E-B9DA-382CF67AD327}" srcOrd="0" destOrd="0" presId="urn:microsoft.com/office/officeart/2005/8/layout/list1"/>
    <dgm:cxn modelId="{0494C096-065C-45AF-8C5F-FD01DE326D47}" type="presParOf" srcId="{D2E1612B-4FAC-4ED6-902F-1C19D9009D92}" destId="{35C1A46D-BF76-46D3-B009-691ED46ED683}" srcOrd="1" destOrd="0" presId="urn:microsoft.com/office/officeart/2005/8/layout/list1"/>
    <dgm:cxn modelId="{15E39F89-3F3B-4660-952E-E1FF5C42811B}" type="presParOf" srcId="{CDDF0859-D438-4B01-93BC-FC58829953D6}" destId="{5B7ED3BA-25EB-4AC7-891C-06D7FF0CF8CA}" srcOrd="5" destOrd="0" presId="urn:microsoft.com/office/officeart/2005/8/layout/list1"/>
    <dgm:cxn modelId="{DFA0DF6B-C919-4156-B1E1-4F16489C432D}" type="presParOf" srcId="{CDDF0859-D438-4B01-93BC-FC58829953D6}" destId="{CD7A1BF1-CDBF-4DAA-B498-254A729905DC}" srcOrd="6" destOrd="0" presId="urn:microsoft.com/office/officeart/2005/8/layout/list1"/>
    <dgm:cxn modelId="{21C9C257-1CEE-4BF0-96AA-8DA1DA696965}" type="presParOf" srcId="{CDDF0859-D438-4B01-93BC-FC58829953D6}" destId="{76171F01-897D-427F-B930-ADF559221CEA}" srcOrd="7" destOrd="0" presId="urn:microsoft.com/office/officeart/2005/8/layout/list1"/>
    <dgm:cxn modelId="{A2560993-12D8-411A-9F1C-D2E90DF7D8FD}" type="presParOf" srcId="{CDDF0859-D438-4B01-93BC-FC58829953D6}" destId="{30485401-47B7-4755-8E5D-16B308E9F4D7}" srcOrd="8" destOrd="0" presId="urn:microsoft.com/office/officeart/2005/8/layout/list1"/>
    <dgm:cxn modelId="{BE264583-9FCD-4AB0-A160-0FA22C966F6E}" type="presParOf" srcId="{30485401-47B7-4755-8E5D-16B308E9F4D7}" destId="{EDE72A9B-7551-4622-B4FE-BC76EE330CDC}" srcOrd="0" destOrd="0" presId="urn:microsoft.com/office/officeart/2005/8/layout/list1"/>
    <dgm:cxn modelId="{FDA0A488-3F91-4B36-9272-4AB9DAA559CE}" type="presParOf" srcId="{30485401-47B7-4755-8E5D-16B308E9F4D7}" destId="{E576C234-B48B-4186-B2E6-28DA52C86C01}" srcOrd="1" destOrd="0" presId="urn:microsoft.com/office/officeart/2005/8/layout/list1"/>
    <dgm:cxn modelId="{BF6A49EC-CACB-48FA-A936-A2F8D35076DD}" type="presParOf" srcId="{CDDF0859-D438-4B01-93BC-FC58829953D6}" destId="{30D35626-0D6A-4A92-A50A-5227D8F0B2DE}" srcOrd="9" destOrd="0" presId="urn:microsoft.com/office/officeart/2005/8/layout/list1"/>
    <dgm:cxn modelId="{8FE5D8C6-6907-47F4-A1DB-4DD9D83A32A6}" type="presParOf" srcId="{CDDF0859-D438-4B01-93BC-FC58829953D6}" destId="{94DD9486-C586-4565-9C86-FE165469B8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B57B6-73F0-4BA6-A530-5CB3E910D69F}">
      <dsp:nvSpPr>
        <dsp:cNvPr id="0" name=""/>
        <dsp:cNvSpPr/>
      </dsp:nvSpPr>
      <dsp:spPr>
        <a:xfrm>
          <a:off x="0" y="846340"/>
          <a:ext cx="689674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FE95B-DC41-4ECE-931D-0E234DD9CC19}">
      <dsp:nvSpPr>
        <dsp:cNvPr id="0" name=""/>
        <dsp:cNvSpPr/>
      </dsp:nvSpPr>
      <dsp:spPr>
        <a:xfrm>
          <a:off x="185181" y="48941"/>
          <a:ext cx="6530508" cy="1003680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76" tIns="0" rIns="182476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C00000"/>
              </a:solidFill>
            </a:rPr>
            <a:t>العد بالآحاد : 20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0</a:t>
          </a:r>
          <a:r>
            <a:rPr lang="ar-SA" sz="2400" b="1" kern="1200" dirty="0">
              <a:solidFill>
                <a:srgbClr val="C00000"/>
              </a:solidFill>
            </a:rPr>
            <a:t> ، 20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ar-SA" sz="2400" b="1" kern="1200" dirty="0">
              <a:solidFill>
                <a:srgbClr val="C00000"/>
              </a:solidFill>
            </a:rPr>
            <a:t> ، 20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2</a:t>
          </a:r>
          <a:r>
            <a:rPr lang="ar-SA" sz="2400" b="1" kern="1200" dirty="0">
              <a:solidFill>
                <a:srgbClr val="C00000"/>
              </a:solidFill>
            </a:rPr>
            <a:t> ، 20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ar-SA" sz="2400" b="1" kern="1200" dirty="0">
              <a:solidFill>
                <a:srgbClr val="C00000"/>
              </a:solidFill>
            </a:rPr>
            <a:t> ، 20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4</a:t>
          </a:r>
          <a:r>
            <a:rPr lang="ar-SA" sz="2400" b="1" kern="1200" dirty="0">
              <a:solidFill>
                <a:srgbClr val="C00000"/>
              </a:solidFill>
            </a:rPr>
            <a:t> ، 20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5</a:t>
          </a:r>
          <a:r>
            <a:rPr lang="ar-SA" sz="2400" b="1" kern="1200" dirty="0">
              <a:solidFill>
                <a:srgbClr val="C00000"/>
              </a:solidFill>
            </a:rPr>
            <a:t> </a:t>
          </a:r>
          <a:endParaRPr lang="ar-BH" sz="2400" b="1" kern="1200" dirty="0">
            <a:solidFill>
              <a:srgbClr val="C00000"/>
            </a:solidFill>
          </a:endParaRPr>
        </a:p>
      </dsp:txBody>
      <dsp:txXfrm>
        <a:off x="234177" y="97937"/>
        <a:ext cx="6432516" cy="905688"/>
      </dsp:txXfrm>
    </dsp:sp>
    <dsp:sp modelId="{CD7A1BF1-CDBF-4DAA-B498-254A729905DC}">
      <dsp:nvSpPr>
        <dsp:cNvPr id="0" name=""/>
        <dsp:cNvSpPr/>
      </dsp:nvSpPr>
      <dsp:spPr>
        <a:xfrm>
          <a:off x="0" y="2093022"/>
          <a:ext cx="689674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1A46D-BF76-46D3-B009-691ED46ED683}">
      <dsp:nvSpPr>
        <dsp:cNvPr id="0" name=""/>
        <dsp:cNvSpPr/>
      </dsp:nvSpPr>
      <dsp:spPr>
        <a:xfrm>
          <a:off x="184184" y="1591182"/>
          <a:ext cx="6548536" cy="1003680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76" tIns="0" rIns="182476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C00000"/>
              </a:solidFill>
            </a:rPr>
            <a:t>العد بالعشرات : 2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0</a:t>
          </a:r>
          <a:r>
            <a:rPr lang="ar-SA" sz="2400" b="1" kern="1200" dirty="0">
              <a:solidFill>
                <a:srgbClr val="C00000"/>
              </a:solidFill>
            </a:rPr>
            <a:t>0 ، 2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ar-SA" sz="2400" b="1" kern="1200" dirty="0">
              <a:solidFill>
                <a:srgbClr val="C00000"/>
              </a:solidFill>
            </a:rPr>
            <a:t>0 ، 2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2</a:t>
          </a:r>
          <a:r>
            <a:rPr lang="ar-SA" sz="2400" b="1" kern="1200" dirty="0">
              <a:solidFill>
                <a:srgbClr val="C00000"/>
              </a:solidFill>
            </a:rPr>
            <a:t>0 ، 2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ar-SA" sz="2400" b="1" kern="1200" dirty="0">
              <a:solidFill>
                <a:srgbClr val="C00000"/>
              </a:solidFill>
            </a:rPr>
            <a:t>0 ، 2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4</a:t>
          </a:r>
          <a:r>
            <a:rPr lang="ar-SA" sz="2400" b="1" kern="1200" dirty="0">
              <a:solidFill>
                <a:srgbClr val="C00000"/>
              </a:solidFill>
            </a:rPr>
            <a:t>0 ، 2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5</a:t>
          </a:r>
          <a:r>
            <a:rPr lang="ar-SA" sz="2400" b="1" kern="1200" dirty="0">
              <a:solidFill>
                <a:srgbClr val="C00000"/>
              </a:solidFill>
            </a:rPr>
            <a:t>0 </a:t>
          </a:r>
          <a:endParaRPr lang="ar-BH" sz="2400" b="1" kern="1200" dirty="0">
            <a:solidFill>
              <a:srgbClr val="C00000"/>
            </a:solidFill>
          </a:endParaRPr>
        </a:p>
      </dsp:txBody>
      <dsp:txXfrm>
        <a:off x="233180" y="1640178"/>
        <a:ext cx="6450544" cy="905688"/>
      </dsp:txXfrm>
    </dsp:sp>
    <dsp:sp modelId="{94DD9486-C586-4565-9C86-FE165469B831}">
      <dsp:nvSpPr>
        <dsp:cNvPr id="0" name=""/>
        <dsp:cNvSpPr/>
      </dsp:nvSpPr>
      <dsp:spPr>
        <a:xfrm>
          <a:off x="0" y="3635262"/>
          <a:ext cx="689674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6C234-B48B-4186-B2E6-28DA52C86C01}">
      <dsp:nvSpPr>
        <dsp:cNvPr id="0" name=""/>
        <dsp:cNvSpPr/>
      </dsp:nvSpPr>
      <dsp:spPr>
        <a:xfrm>
          <a:off x="183853" y="3133421"/>
          <a:ext cx="6551259" cy="1003680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476" tIns="0" rIns="182476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C00000"/>
              </a:solidFill>
            </a:rPr>
            <a:t>العد بالمئات : 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2</a:t>
          </a:r>
          <a:r>
            <a:rPr lang="ar-SA" sz="2400" b="1" kern="1200" dirty="0">
              <a:solidFill>
                <a:srgbClr val="C00000"/>
              </a:solidFill>
            </a:rPr>
            <a:t>00 ، 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ar-SA" sz="2400" b="1" kern="1200" dirty="0">
              <a:solidFill>
                <a:srgbClr val="C00000"/>
              </a:solidFill>
            </a:rPr>
            <a:t>00 ، 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4</a:t>
          </a:r>
          <a:r>
            <a:rPr lang="ar-SA" sz="2400" b="1" kern="1200" dirty="0">
              <a:solidFill>
                <a:srgbClr val="C00000"/>
              </a:solidFill>
            </a:rPr>
            <a:t>00 ، 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5</a:t>
          </a:r>
          <a:r>
            <a:rPr lang="ar-SA" sz="2400" b="1" kern="1200" dirty="0">
              <a:solidFill>
                <a:srgbClr val="C00000"/>
              </a:solidFill>
            </a:rPr>
            <a:t>00 ، 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6</a:t>
          </a:r>
          <a:r>
            <a:rPr lang="ar-SA" sz="2400" b="1" kern="1200" dirty="0">
              <a:solidFill>
                <a:srgbClr val="C00000"/>
              </a:solidFill>
            </a:rPr>
            <a:t>00 ، </a:t>
          </a:r>
          <a:r>
            <a:rPr lang="ar-SA" sz="2400" b="1" kern="1200" dirty="0">
              <a:solidFill>
                <a:schemeClr val="accent1">
                  <a:lumMod val="50000"/>
                </a:schemeClr>
              </a:solidFill>
            </a:rPr>
            <a:t>7</a:t>
          </a:r>
          <a:r>
            <a:rPr lang="ar-SA" sz="2400" b="1" kern="1200" dirty="0">
              <a:solidFill>
                <a:srgbClr val="C00000"/>
              </a:solidFill>
            </a:rPr>
            <a:t>00</a:t>
          </a:r>
          <a:endParaRPr lang="ar-BH" sz="2400" b="1" kern="1200" dirty="0">
            <a:solidFill>
              <a:srgbClr val="C00000"/>
            </a:solidFill>
          </a:endParaRPr>
        </a:p>
      </dsp:txBody>
      <dsp:txXfrm>
        <a:off x="232849" y="3182417"/>
        <a:ext cx="6453267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1632505"/>
            <a:ext cx="9144000" cy="2387600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b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260472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الجـبـر: أنـماط الأعــداد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10)</a:t>
            </a:r>
            <a:r>
              <a:rPr lang="ar-SA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4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6"/>
            <a:ext cx="9936000" cy="707886"/>
            <a:chOff x="1108361" y="6522840"/>
            <a:chExt cx="9936000" cy="827532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965C02-1D8C-4E89-BFAF-CA85DB6D8419}"/>
              </a:ext>
            </a:extLst>
          </p:cNvPr>
          <p:cNvGrpSpPr/>
          <p:nvPr/>
        </p:nvGrpSpPr>
        <p:grpSpPr>
          <a:xfrm>
            <a:off x="1468841" y="2418812"/>
            <a:ext cx="9799004" cy="1634545"/>
            <a:chOff x="1594969" y="1175793"/>
            <a:chExt cx="9936000" cy="163454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E54B13-EF79-4BE8-BD19-34C5D690094C}"/>
                </a:ext>
              </a:extLst>
            </p:cNvPr>
            <p:cNvSpPr/>
            <p:nvPr/>
          </p:nvSpPr>
          <p:spPr>
            <a:xfrm>
              <a:off x="1594969" y="1175793"/>
              <a:ext cx="9936000" cy="1634545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  ،  14  ،  18  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  26  ، 30</a:t>
              </a:r>
              <a:endParaRPr lang="ar-BH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563818-0F95-4FE4-B15D-67A991BE63E6}"/>
                </a:ext>
              </a:extLst>
            </p:cNvPr>
            <p:cNvSpPr/>
            <p:nvPr/>
          </p:nvSpPr>
          <p:spPr>
            <a:xfrm>
              <a:off x="5282447" y="1671140"/>
              <a:ext cx="1368456" cy="69368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56C2A0-669A-4D9F-8242-8759529FE6EF}"/>
              </a:ext>
            </a:extLst>
          </p:cNvPr>
          <p:cNvGrpSpPr/>
          <p:nvPr/>
        </p:nvGrpSpPr>
        <p:grpSpPr>
          <a:xfrm>
            <a:off x="1468841" y="1161721"/>
            <a:ext cx="9799004" cy="812796"/>
            <a:chOff x="1689565" y="191190"/>
            <a:chExt cx="9578279" cy="8127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3ACFA42-90D0-474F-A3B4-79F4918FB1C7}"/>
                </a:ext>
              </a:extLst>
            </p:cNvPr>
            <p:cNvSpPr/>
            <p:nvPr/>
          </p:nvSpPr>
          <p:spPr>
            <a:xfrm>
              <a:off x="1689565" y="191190"/>
              <a:ext cx="9578279" cy="812796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أحدد النمط، ثم أكتب العدد المناسب في             :</a:t>
              </a:r>
              <a:endPara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A9144A0-4521-4E94-AF3D-0DCE077E70D4}"/>
                </a:ext>
              </a:extLst>
            </p:cNvPr>
            <p:cNvSpPr/>
            <p:nvPr/>
          </p:nvSpPr>
          <p:spPr>
            <a:xfrm>
              <a:off x="3296760" y="250747"/>
              <a:ext cx="1247226" cy="69368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2B9898-97E2-443B-BFFA-CC9BC7699F6E}"/>
              </a:ext>
            </a:extLst>
          </p:cNvPr>
          <p:cNvSpPr/>
          <p:nvPr/>
        </p:nvSpPr>
        <p:spPr>
          <a:xfrm>
            <a:off x="5105477" y="2921260"/>
            <a:ext cx="1368456" cy="693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</a:t>
            </a:r>
            <a:endParaRPr lang="ar-BH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1D2BCFE-FD81-4FDD-96F8-C57CD1B9BB0F}"/>
              </a:ext>
            </a:extLst>
          </p:cNvPr>
          <p:cNvSpPr/>
          <p:nvPr/>
        </p:nvSpPr>
        <p:spPr>
          <a:xfrm>
            <a:off x="1340248" y="4195116"/>
            <a:ext cx="9799005" cy="176567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النمط هو زيادة 4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العدد السابق له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BBB928-0A03-411E-AFE8-052C3A30793A}"/>
              </a:ext>
            </a:extLst>
          </p:cNvPr>
          <p:cNvGrpSpPr/>
          <p:nvPr/>
        </p:nvGrpSpPr>
        <p:grpSpPr>
          <a:xfrm>
            <a:off x="197195" y="71096"/>
            <a:ext cx="11797610" cy="700172"/>
            <a:chOff x="185502" y="207655"/>
            <a:chExt cx="11797610" cy="7001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837E-9465-4783-9D6F-1D6A216EB81B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30FCF41-93F8-4C9A-A568-4B39844CD632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332B3E-B8E2-4804-8030-1DE2AFDB02E7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AEBBFDFD-7730-45DC-A7AA-61D94BBFAA85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Round Diagonal Corner Rectangle 10">
              <a:extLst>
                <a:ext uri="{FF2B5EF4-FFF2-40B4-BE49-F238E27FC236}">
                  <a16:creationId xmlns:a16="http://schemas.microsoft.com/office/drawing/2014/main" id="{ED6C4F73-ADF8-4242-90D6-FE7C1F29E8D8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6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3"/>
            <a:ext cx="9936000" cy="707886"/>
            <a:chOff x="1108361" y="6522840"/>
            <a:chExt cx="9936000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965C02-1D8C-4E89-BFAF-CA85DB6D8419}"/>
              </a:ext>
            </a:extLst>
          </p:cNvPr>
          <p:cNvGrpSpPr/>
          <p:nvPr/>
        </p:nvGrpSpPr>
        <p:grpSpPr>
          <a:xfrm>
            <a:off x="1468841" y="2373514"/>
            <a:ext cx="9799003" cy="1634545"/>
            <a:chOff x="1594969" y="1175793"/>
            <a:chExt cx="9936000" cy="1634545"/>
          </a:xfrm>
          <a:solidFill>
            <a:srgbClr val="33CCCC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E54B13-EF79-4BE8-BD19-34C5D690094C}"/>
                </a:ext>
              </a:extLst>
            </p:cNvPr>
            <p:cNvSpPr/>
            <p:nvPr/>
          </p:nvSpPr>
          <p:spPr>
            <a:xfrm>
              <a:off x="1594969" y="1175793"/>
              <a:ext cx="9936000" cy="163454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63  ،  60  ،           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 54    ،   51  ، 48</a:t>
              </a:r>
              <a:endParaRPr lang="ar-BH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563818-0F95-4FE4-B15D-67A991BE63E6}"/>
                </a:ext>
              </a:extLst>
            </p:cNvPr>
            <p:cNvSpPr/>
            <p:nvPr/>
          </p:nvSpPr>
          <p:spPr>
            <a:xfrm>
              <a:off x="6460520" y="1642443"/>
              <a:ext cx="1368456" cy="6936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56C2A0-669A-4D9F-8242-8759529FE6EF}"/>
              </a:ext>
            </a:extLst>
          </p:cNvPr>
          <p:cNvGrpSpPr/>
          <p:nvPr/>
        </p:nvGrpSpPr>
        <p:grpSpPr>
          <a:xfrm>
            <a:off x="1468841" y="1387645"/>
            <a:ext cx="9799004" cy="812796"/>
            <a:chOff x="1689565" y="191190"/>
            <a:chExt cx="9578279" cy="812796"/>
          </a:xfrm>
          <a:solidFill>
            <a:srgbClr val="33CCCC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3ACFA42-90D0-474F-A3B4-79F4918FB1C7}"/>
                </a:ext>
              </a:extLst>
            </p:cNvPr>
            <p:cNvSpPr/>
            <p:nvPr/>
          </p:nvSpPr>
          <p:spPr>
            <a:xfrm>
              <a:off x="1689565" y="191190"/>
              <a:ext cx="9578279" cy="81279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أحدد النمط، ثم أكتب العدد المناسب في             :</a:t>
              </a:r>
              <a:endPara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A9144A0-4521-4E94-AF3D-0DCE077E70D4}"/>
                </a:ext>
              </a:extLst>
            </p:cNvPr>
            <p:cNvSpPr/>
            <p:nvPr/>
          </p:nvSpPr>
          <p:spPr>
            <a:xfrm>
              <a:off x="3285000" y="250747"/>
              <a:ext cx="1247226" cy="693682"/>
            </a:xfrm>
            <a:prstGeom prst="roundRect">
              <a:avLst/>
            </a:prstGeom>
            <a:solidFill>
              <a:srgbClr val="FF6699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2B9898-97E2-443B-BFFA-CC9BC7699F6E}"/>
              </a:ext>
            </a:extLst>
          </p:cNvPr>
          <p:cNvSpPr/>
          <p:nvPr/>
        </p:nvSpPr>
        <p:spPr>
          <a:xfrm>
            <a:off x="6243246" y="2840163"/>
            <a:ext cx="1368456" cy="693682"/>
          </a:xfrm>
          <a:prstGeom prst="roundRect">
            <a:avLst/>
          </a:prstGeom>
          <a:solidFill>
            <a:srgbClr val="FF6699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57</a:t>
            </a:r>
            <a:endParaRPr lang="ar-BH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1D2BCFE-FD81-4FDD-96F8-C57CD1B9BB0F}"/>
              </a:ext>
            </a:extLst>
          </p:cNvPr>
          <p:cNvSpPr/>
          <p:nvPr/>
        </p:nvSpPr>
        <p:spPr>
          <a:xfrm>
            <a:off x="1336590" y="4295333"/>
            <a:ext cx="9799004" cy="1765670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النمط هو ناقص 3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العدد السابق له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A40D7F-9B53-4BD1-AAEC-434D4132E596}"/>
              </a:ext>
            </a:extLst>
          </p:cNvPr>
          <p:cNvGrpSpPr/>
          <p:nvPr/>
        </p:nvGrpSpPr>
        <p:grpSpPr>
          <a:xfrm>
            <a:off x="197195" y="128248"/>
            <a:ext cx="11797610" cy="700172"/>
            <a:chOff x="185502" y="207655"/>
            <a:chExt cx="11797610" cy="7001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25CD93-F672-4F38-A6EE-EC48D2C5E50A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CB47D3E-96B1-4B6B-B1FA-571C36E80B08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C4C6DF-3ED3-44DA-BB83-41F9D5B25838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F61976AB-FA78-482C-97B4-D66C4AB687BC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14EB0F1A-C453-45E2-895F-DF5F677EB646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1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3"/>
            <a:ext cx="9936000" cy="707886"/>
            <a:chOff x="1108361" y="6522840"/>
            <a:chExt cx="9936000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23217" y="6522840"/>
              <a:ext cx="9680491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965C02-1D8C-4E89-BFAF-CA85DB6D8419}"/>
              </a:ext>
            </a:extLst>
          </p:cNvPr>
          <p:cNvGrpSpPr/>
          <p:nvPr/>
        </p:nvGrpSpPr>
        <p:grpSpPr>
          <a:xfrm>
            <a:off x="1336591" y="2486103"/>
            <a:ext cx="9799003" cy="1634545"/>
            <a:chOff x="1594969" y="1175793"/>
            <a:chExt cx="9936000" cy="163454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E54B13-EF79-4BE8-BD19-34C5D690094C}"/>
                </a:ext>
              </a:extLst>
            </p:cNvPr>
            <p:cNvSpPr/>
            <p:nvPr/>
          </p:nvSpPr>
          <p:spPr>
            <a:xfrm>
              <a:off x="1594969" y="1175793"/>
              <a:ext cx="9936000" cy="163454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510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، 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610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،    </a:t>
              </a:r>
              <a:r>
                <a:rPr lang="en-US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،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810 </a:t>
              </a:r>
              <a:r>
                <a:rPr lang="ar-SA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910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563818-0F95-4FE4-B15D-67A991BE63E6}"/>
                </a:ext>
              </a:extLst>
            </p:cNvPr>
            <p:cNvSpPr/>
            <p:nvPr/>
          </p:nvSpPr>
          <p:spPr>
            <a:xfrm>
              <a:off x="5765856" y="1639772"/>
              <a:ext cx="1368456" cy="6936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56C2A0-669A-4D9F-8242-8759529FE6EF}"/>
              </a:ext>
            </a:extLst>
          </p:cNvPr>
          <p:cNvGrpSpPr/>
          <p:nvPr/>
        </p:nvGrpSpPr>
        <p:grpSpPr>
          <a:xfrm>
            <a:off x="1336591" y="1246316"/>
            <a:ext cx="9799004" cy="812796"/>
            <a:chOff x="1689565" y="191190"/>
            <a:chExt cx="9578279" cy="8127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3ACFA42-90D0-474F-A3B4-79F4918FB1C7}"/>
                </a:ext>
              </a:extLst>
            </p:cNvPr>
            <p:cNvSpPr/>
            <p:nvPr/>
          </p:nvSpPr>
          <p:spPr>
            <a:xfrm>
              <a:off x="1689565" y="191190"/>
              <a:ext cx="9578279" cy="81279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أحدد النمط، ثم أكتب العدد المناسب في              :</a:t>
              </a:r>
              <a:endPara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A9144A0-4521-4E94-AF3D-0DCE077E70D4}"/>
                </a:ext>
              </a:extLst>
            </p:cNvPr>
            <p:cNvSpPr/>
            <p:nvPr/>
          </p:nvSpPr>
          <p:spPr>
            <a:xfrm>
              <a:off x="3343802" y="250747"/>
              <a:ext cx="1247226" cy="69368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2B9898-97E2-443B-BFFA-CC9BC7699F6E}"/>
              </a:ext>
            </a:extLst>
          </p:cNvPr>
          <p:cNvSpPr/>
          <p:nvPr/>
        </p:nvSpPr>
        <p:spPr>
          <a:xfrm>
            <a:off x="5443852" y="2962356"/>
            <a:ext cx="1368456" cy="6936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1D2BCFE-FD81-4FDD-96F8-C57CD1B9BB0F}"/>
              </a:ext>
            </a:extLst>
          </p:cNvPr>
          <p:cNvSpPr/>
          <p:nvPr/>
        </p:nvSpPr>
        <p:spPr>
          <a:xfrm>
            <a:off x="1314450" y="4498717"/>
            <a:ext cx="9799004" cy="17656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النمط هو زيادة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 على العدد السابق له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7BE718-BA88-4C65-89AC-0147E1E645E2}"/>
              </a:ext>
            </a:extLst>
          </p:cNvPr>
          <p:cNvGrpSpPr/>
          <p:nvPr/>
        </p:nvGrpSpPr>
        <p:grpSpPr>
          <a:xfrm>
            <a:off x="125755" y="285416"/>
            <a:ext cx="11797610" cy="700172"/>
            <a:chOff x="185502" y="207655"/>
            <a:chExt cx="11797610" cy="7001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303414-EBEA-419F-8188-BB774B4E94A1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9E6E9CB-0FFC-4BEF-8D15-F7E801A5098C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D63DD5-DA20-42F5-80B1-A4C1CF2009E5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FA632C6A-3FED-4660-B0C0-53700E36EB58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4D2EB0F0-BCC4-498A-B4A3-071C5668CB1D}"/>
                </a:ext>
              </a:extLst>
            </p:cNvPr>
            <p:cNvSpPr/>
            <p:nvPr/>
          </p:nvSpPr>
          <p:spPr>
            <a:xfrm>
              <a:off x="185502" y="231719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7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801"/>
            <a:ext cx="9936000" cy="707886"/>
            <a:chOff x="1108361" y="6522840"/>
            <a:chExt cx="9936000" cy="827530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82E0BBD4-F700-430F-B5E6-15D734FAF054}"/>
              </a:ext>
            </a:extLst>
          </p:cNvPr>
          <p:cNvSpPr/>
          <p:nvPr/>
        </p:nvSpPr>
        <p:spPr>
          <a:xfrm>
            <a:off x="3564601" y="201480"/>
            <a:ext cx="4898827" cy="161052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</a:p>
          <a:p>
            <a:pPr algn="ctr"/>
            <a:endParaRPr lang="ar-SA" sz="7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الأنماط العددية في العد  </a:t>
            </a:r>
          </a:p>
          <a:p>
            <a:pPr algn="ctr"/>
            <a:endParaRPr lang="ar-SA" sz="24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DA07036-28D9-4EAF-99AC-577A32C22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319157"/>
              </p:ext>
            </p:extLst>
          </p:nvPr>
        </p:nvGraphicFramePr>
        <p:xfrm>
          <a:off x="2820689" y="1813299"/>
          <a:ext cx="6896746" cy="454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103263" y="539864"/>
            <a:ext cx="1736700" cy="55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573894" y="800750"/>
            <a:ext cx="1736700" cy="525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056406" y="6465772"/>
            <a:ext cx="10079188" cy="707886"/>
            <a:chOff x="965173" y="6522840"/>
            <a:chExt cx="10079188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965173" y="6522840"/>
              <a:ext cx="9938535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1820779" y="2462899"/>
            <a:ext cx="8550442" cy="193220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3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للمزيد من الاستفادة يمكنك الرجوع لكتاب </a:t>
            </a:r>
          </a:p>
          <a:p>
            <a:pPr algn="ctr"/>
            <a:endParaRPr lang="ar-SA" sz="1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12 </a:t>
            </a:r>
          </a:p>
        </p:txBody>
      </p:sp>
    </p:spTree>
    <p:extLst>
      <p:ext uri="{BB962C8B-B14F-4D97-AF65-F5344CB8AC3E}">
        <p14:creationId xmlns:p14="http://schemas.microsoft.com/office/powerpoint/2010/main" val="11671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056406" y="6465772"/>
            <a:ext cx="10079188" cy="707886"/>
            <a:chOff x="965173" y="6522840"/>
            <a:chExt cx="10079188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965173" y="6522840"/>
              <a:ext cx="9938535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F7B11-D2F1-404A-BD66-5CD1305D3470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385951-E9CA-4A26-AA18-A4C244CF9134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9F43B3-E90D-4FA8-940D-EB7F3273A19A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3EBE5591-62C7-4277-947C-C97F626B742D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B63545-D06A-4291-A13B-F8914FBA2B98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2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4157664" y="2559773"/>
            <a:ext cx="70184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ماذا نعني بالنمط والأنماط العددية</a:t>
            </a:r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just"/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كيف نستطيع أن نفهم ونكمل نمط عددي</a:t>
            </a:r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86" y="1709518"/>
            <a:ext cx="3178778" cy="3762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523251" y="6522840"/>
              <a:ext cx="938045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6" name="Picture 5" descr="A picture containing monitor, television&#10;&#10;Description automatically generated">
            <a:extLst>
              <a:ext uri="{FF2B5EF4-FFF2-40B4-BE49-F238E27FC236}">
                <a16:creationId xmlns:a16="http://schemas.microsoft.com/office/drawing/2014/main" id="{5977FBEF-30C9-489E-8997-9416005D9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45" r="5996" b="6047"/>
          <a:stretch/>
        </p:blipFill>
        <p:spPr>
          <a:xfrm>
            <a:off x="8447983" y="392219"/>
            <a:ext cx="3102333" cy="8732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156FAB-28F6-40DD-8C5E-5EB045A62FDD}"/>
              </a:ext>
            </a:extLst>
          </p:cNvPr>
          <p:cNvSpPr/>
          <p:nvPr/>
        </p:nvSpPr>
        <p:spPr>
          <a:xfrm>
            <a:off x="1614484" y="1514910"/>
            <a:ext cx="9792210" cy="1029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نعني بالنمط؟ </a:t>
            </a:r>
            <a:endParaRPr lang="ar-BH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077182-D231-4578-BF64-BF97B605F15F}"/>
              </a:ext>
            </a:extLst>
          </p:cNvPr>
          <p:cNvSpPr/>
          <p:nvPr/>
        </p:nvSpPr>
        <p:spPr>
          <a:xfrm>
            <a:off x="1576895" y="2877204"/>
            <a:ext cx="9792210" cy="1029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النمط هو سلسلة من الأعداد أو الأشكال التي تتبع قاعدة معينة. 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C77537-EAB9-4DB8-8222-7F2A216A533E}"/>
              </a:ext>
            </a:extLst>
          </p:cNvPr>
          <p:cNvGrpSpPr/>
          <p:nvPr/>
        </p:nvGrpSpPr>
        <p:grpSpPr>
          <a:xfrm>
            <a:off x="1590110" y="4301497"/>
            <a:ext cx="9792210" cy="1455385"/>
            <a:chOff x="1590110" y="4587257"/>
            <a:chExt cx="9792210" cy="14553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B4B52E6-9B7B-443C-9CCD-88B6663B2957}"/>
                </a:ext>
              </a:extLst>
            </p:cNvPr>
            <p:cNvSpPr/>
            <p:nvPr/>
          </p:nvSpPr>
          <p:spPr>
            <a:xfrm>
              <a:off x="1590110" y="4587257"/>
              <a:ext cx="9792210" cy="14553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514350" indent="-514350" algn="ctr">
                <a:buAutoNum type="arabicPlain" startAt="2"/>
              </a:pPr>
              <a:r>
                <a:rPr lang="ar-SA" sz="32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 4  ،  6  ،  8   ، 10  ، 12</a:t>
              </a:r>
            </a:p>
            <a:p>
              <a:pPr marL="514350" indent="-514350" algn="ctr">
                <a:buAutoNum type="arabicPlain" startAt="2"/>
              </a:pPr>
              <a:endPara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marL="514350" indent="-514350" algn="ctr">
                <a:buAutoNum type="arabicPlain" startAt="2"/>
              </a:pPr>
              <a:endPara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CEAB20-0A9A-48C9-94E8-0B3471EA6102}"/>
                </a:ext>
              </a:extLst>
            </p:cNvPr>
            <p:cNvSpPr/>
            <p:nvPr/>
          </p:nvSpPr>
          <p:spPr>
            <a:xfrm>
              <a:off x="9229728" y="5286374"/>
              <a:ext cx="1114425" cy="642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044C82-CD8F-44D1-9E4F-9B91B267E29D}"/>
                </a:ext>
              </a:extLst>
            </p:cNvPr>
            <p:cNvSpPr/>
            <p:nvPr/>
          </p:nvSpPr>
          <p:spPr>
            <a:xfrm>
              <a:off x="8038596" y="5314951"/>
              <a:ext cx="887044" cy="6429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519A5A-9EC8-4ABD-B8DA-02AE321CF5D2}"/>
                </a:ext>
              </a:extLst>
            </p:cNvPr>
            <p:cNvSpPr/>
            <p:nvPr/>
          </p:nvSpPr>
          <p:spPr>
            <a:xfrm>
              <a:off x="4233042" y="5280769"/>
              <a:ext cx="1114425" cy="642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0E00499-BD25-44DF-A293-8EBADA414DE8}"/>
                </a:ext>
              </a:extLst>
            </p:cNvPr>
            <p:cNvSpPr/>
            <p:nvPr/>
          </p:nvSpPr>
          <p:spPr>
            <a:xfrm>
              <a:off x="6743195" y="5287081"/>
              <a:ext cx="1114425" cy="642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0B76F7-DA63-4772-A550-AC44C69A8F9B}"/>
                </a:ext>
              </a:extLst>
            </p:cNvPr>
            <p:cNvSpPr/>
            <p:nvPr/>
          </p:nvSpPr>
          <p:spPr>
            <a:xfrm>
              <a:off x="3065718" y="5287081"/>
              <a:ext cx="887044" cy="6429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062C24-FA70-4887-B94C-5AF9990C88F1}"/>
                </a:ext>
              </a:extLst>
            </p:cNvPr>
            <p:cNvSpPr/>
            <p:nvPr/>
          </p:nvSpPr>
          <p:spPr>
            <a:xfrm>
              <a:off x="5627747" y="5303024"/>
              <a:ext cx="887044" cy="6429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411C661-3A48-402C-A57A-B7DEEC0375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6" t="59427" r="4650" b="2864"/>
          <a:stretch/>
        </p:blipFill>
        <p:spPr>
          <a:xfrm>
            <a:off x="2654475" y="1101118"/>
            <a:ext cx="1709529" cy="1645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52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8"/>
            <a:ext cx="9936000" cy="707886"/>
            <a:chOff x="1108361" y="6522838"/>
            <a:chExt cx="9936000" cy="82753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80367" y="6522838"/>
              <a:ext cx="9623341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   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75AD69-0990-4EE2-B76B-F86B41A0F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8" t="40541" r="10036" b="16164"/>
          <a:stretch/>
        </p:blipFill>
        <p:spPr>
          <a:xfrm>
            <a:off x="1981202" y="2179436"/>
            <a:ext cx="8389256" cy="20436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95C2AA-56BA-43E5-A9A1-83A507777EB9}"/>
              </a:ext>
            </a:extLst>
          </p:cNvPr>
          <p:cNvSpPr/>
          <p:nvPr/>
        </p:nvSpPr>
        <p:spPr>
          <a:xfrm>
            <a:off x="1756230" y="319649"/>
            <a:ext cx="8839200" cy="14946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تساعدنا أنماط الأعداد على العد .... ألاحظ في كل من الأنماط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الآتية</a:t>
            </a:r>
            <a:r>
              <a:rPr lang="ar-SA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كل عدد يزيد على العدد الذي يسبقه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بواحد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مئة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8519885" y="4412339"/>
            <a:ext cx="1814285" cy="1994807"/>
          </a:xfrm>
          <a:prstGeom prst="roundRect">
            <a:avLst/>
          </a:prstGeom>
          <a:solidFill>
            <a:srgbClr val="22C554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نعد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الآحاد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عدد يزيد 1 على العدد السابق له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C5B55B-91FF-414A-A220-ACB1911AB18D}"/>
              </a:ext>
            </a:extLst>
          </p:cNvPr>
          <p:cNvSpPr/>
          <p:nvPr/>
        </p:nvSpPr>
        <p:spPr>
          <a:xfrm>
            <a:off x="5929091" y="4376057"/>
            <a:ext cx="1814285" cy="1994807"/>
          </a:xfrm>
          <a:prstGeom prst="roundRect">
            <a:avLst/>
          </a:prstGeom>
          <a:solidFill>
            <a:srgbClr val="D94821"/>
          </a:solidFill>
          <a:ln>
            <a:solidFill>
              <a:srgbClr val="EF3F2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نعد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العشرات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عدد يزيد 10 على العدد السابق له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839536-BE9F-4DD1-9476-A436F64BA7ED}"/>
              </a:ext>
            </a:extLst>
          </p:cNvPr>
          <p:cNvSpPr/>
          <p:nvPr/>
        </p:nvSpPr>
        <p:spPr>
          <a:xfrm>
            <a:off x="3301998" y="4347026"/>
            <a:ext cx="1814285" cy="1994807"/>
          </a:xfrm>
          <a:prstGeom prst="roundRect">
            <a:avLst/>
          </a:prstGeom>
          <a:solidFill>
            <a:srgbClr val="0E62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نعد </a:t>
            </a:r>
            <a:r>
              <a:rPr lang="ar-SA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المئات</a:t>
            </a:r>
          </a:p>
          <a:p>
            <a:pPr algn="ctr"/>
            <a:r>
              <a:rPr lang="ar-SA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عدد يزيد 100 على العدد السابق له</a:t>
            </a:r>
            <a:endParaRPr lang="ar-BH" sz="2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436571" y="2535330"/>
            <a:ext cx="613610" cy="1239253"/>
          </a:xfrm>
          <a:prstGeom prst="straightConnector1">
            <a:avLst/>
          </a:prstGeom>
          <a:ln w="57150">
            <a:solidFill>
              <a:srgbClr val="22C55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85443" y="2535330"/>
            <a:ext cx="613610" cy="1239253"/>
          </a:xfrm>
          <a:prstGeom prst="straightConnector1">
            <a:avLst/>
          </a:prstGeom>
          <a:ln w="57150">
            <a:solidFill>
              <a:srgbClr val="EF3F2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69414" y="2535329"/>
            <a:ext cx="613610" cy="1239253"/>
          </a:xfrm>
          <a:prstGeom prst="straightConnector1">
            <a:avLst/>
          </a:prstGeom>
          <a:ln w="57150">
            <a:solidFill>
              <a:srgbClr val="0E62C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9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3"/>
            <a:ext cx="9936000" cy="707886"/>
            <a:chOff x="1108361" y="6522840"/>
            <a:chExt cx="9936000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51792" y="6522840"/>
              <a:ext cx="9651916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31814C-26DF-43F4-83BA-A4A9BD727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19664"/>
              </p:ext>
            </p:extLst>
          </p:nvPr>
        </p:nvGraphicFramePr>
        <p:xfrm>
          <a:off x="3497896" y="1432733"/>
          <a:ext cx="7561940" cy="4620041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756194">
                  <a:extLst>
                    <a:ext uri="{9D8B030D-6E8A-4147-A177-3AD203B41FA5}">
                      <a16:colId xmlns:a16="http://schemas.microsoft.com/office/drawing/2014/main" val="1584271652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2629978858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1191732054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726315111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1594457703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894583349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2148559618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756617256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4114064390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218423748"/>
                    </a:ext>
                  </a:extLst>
                </a:gridCol>
              </a:tblGrid>
              <a:tr h="5052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38821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45231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80235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90380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74662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05199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7028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239305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86</a:t>
                      </a:r>
                      <a:endParaRPr lang="ar-BH" sz="22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32903"/>
                  </a:ext>
                </a:extLst>
              </a:tr>
              <a:tr h="42783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00315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8D8698-6EE1-43CC-9819-4624AF97DBAF}"/>
              </a:ext>
            </a:extLst>
          </p:cNvPr>
          <p:cNvSpPr/>
          <p:nvPr/>
        </p:nvSpPr>
        <p:spPr>
          <a:xfrm>
            <a:off x="4042705" y="139019"/>
            <a:ext cx="6444340" cy="86927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أشاهد على لوحة المئة العديد من الأنماط العددية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6BCCF7-D38A-4B77-A791-06B2E070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6486" r="62581" b="60801"/>
          <a:stretch/>
        </p:blipFill>
        <p:spPr>
          <a:xfrm flipH="1">
            <a:off x="1030507" y="3969994"/>
            <a:ext cx="1901377" cy="1889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3818453" y="1844182"/>
            <a:ext cx="4912373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304800"/>
            <a:ext cx="1814285" cy="165462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حظ حركة السهم. 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النمط ؟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2082408"/>
            <a:ext cx="1814285" cy="1654629"/>
          </a:xfrm>
          <a:prstGeom prst="roundRect">
            <a:avLst/>
          </a:prstGeom>
          <a:solidFill>
            <a:srgbClr val="22C554"/>
          </a:solidFill>
          <a:ln>
            <a:solidFill>
              <a:srgbClr val="22C55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يزيد 1 على العدد السابق له</a:t>
            </a:r>
          </a:p>
        </p:txBody>
      </p:sp>
    </p:spTree>
    <p:extLst>
      <p:ext uri="{BB962C8B-B14F-4D97-AF65-F5344CB8AC3E}">
        <p14:creationId xmlns:p14="http://schemas.microsoft.com/office/powerpoint/2010/main" val="12127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37505" y="6522840"/>
              <a:ext cx="9666203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31814C-26DF-43F4-83BA-A4A9BD727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71332"/>
              </p:ext>
            </p:extLst>
          </p:nvPr>
        </p:nvGraphicFramePr>
        <p:xfrm>
          <a:off x="3497896" y="1432733"/>
          <a:ext cx="7561940" cy="4620041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756194">
                  <a:extLst>
                    <a:ext uri="{9D8B030D-6E8A-4147-A177-3AD203B41FA5}">
                      <a16:colId xmlns:a16="http://schemas.microsoft.com/office/drawing/2014/main" val="1584271652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2629978858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1191732054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726315111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1594457703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894583349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2148559618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756617256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4114064390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218423748"/>
                    </a:ext>
                  </a:extLst>
                </a:gridCol>
              </a:tblGrid>
              <a:tr h="5052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38821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45231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80235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90380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74662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05199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7028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239305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86</a:t>
                      </a:r>
                      <a:endParaRPr lang="ar-BH" sz="22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32903"/>
                  </a:ext>
                </a:extLst>
              </a:tr>
              <a:tr h="42783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00315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8D8698-6EE1-43CC-9819-4624AF97DBAF}"/>
              </a:ext>
            </a:extLst>
          </p:cNvPr>
          <p:cNvSpPr/>
          <p:nvPr/>
        </p:nvSpPr>
        <p:spPr>
          <a:xfrm>
            <a:off x="4042705" y="139019"/>
            <a:ext cx="6444340" cy="86927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أشاهد على لوحة المئة العديد من الأنماط العددية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6BCCF7-D38A-4B77-A791-06B2E070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6486" r="62581" b="60801"/>
          <a:stretch/>
        </p:blipFill>
        <p:spPr>
          <a:xfrm flipH="1">
            <a:off x="1030507" y="3969994"/>
            <a:ext cx="1901377" cy="1889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4152282" y="1699038"/>
            <a:ext cx="0" cy="32648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304800"/>
            <a:ext cx="1814285" cy="165462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حظ حركة السهم. 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النمط ؟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2082408"/>
            <a:ext cx="1814285" cy="1654629"/>
          </a:xfrm>
          <a:prstGeom prst="roundRect">
            <a:avLst/>
          </a:prstGeom>
          <a:solidFill>
            <a:srgbClr val="22C554"/>
          </a:solidFill>
          <a:ln>
            <a:solidFill>
              <a:srgbClr val="22C55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يزيد 10على العدد السابق له</a:t>
            </a:r>
          </a:p>
        </p:txBody>
      </p:sp>
    </p:spTree>
    <p:extLst>
      <p:ext uri="{BB962C8B-B14F-4D97-AF65-F5344CB8AC3E}">
        <p14:creationId xmlns:p14="http://schemas.microsoft.com/office/powerpoint/2010/main" val="25322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356004" y="6506016"/>
            <a:ext cx="9960064" cy="400110"/>
            <a:chOff x="1084297" y="6522840"/>
            <a:chExt cx="9960064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084297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31814C-26DF-43F4-83BA-A4A9BD727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29306"/>
              </p:ext>
            </p:extLst>
          </p:nvPr>
        </p:nvGraphicFramePr>
        <p:xfrm>
          <a:off x="3497896" y="1432733"/>
          <a:ext cx="7561940" cy="4620041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756194">
                  <a:extLst>
                    <a:ext uri="{9D8B030D-6E8A-4147-A177-3AD203B41FA5}">
                      <a16:colId xmlns:a16="http://schemas.microsoft.com/office/drawing/2014/main" val="1584271652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2629978858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1191732054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726315111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1594457703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894583349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2148559618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756617256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4114064390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218423748"/>
                    </a:ext>
                  </a:extLst>
                </a:gridCol>
              </a:tblGrid>
              <a:tr h="5052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38821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45231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80235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90380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74662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05199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7028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239305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86</a:t>
                      </a:r>
                      <a:endParaRPr lang="ar-BH" sz="22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32903"/>
                  </a:ext>
                </a:extLst>
              </a:tr>
              <a:tr h="42783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00315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8D8698-6EE1-43CC-9819-4624AF97DBAF}"/>
              </a:ext>
            </a:extLst>
          </p:cNvPr>
          <p:cNvSpPr/>
          <p:nvPr/>
        </p:nvSpPr>
        <p:spPr>
          <a:xfrm>
            <a:off x="4042705" y="139019"/>
            <a:ext cx="6444340" cy="86927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أشاهد على لوحة المئة العديد من الأنماط العددية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6BCCF7-D38A-4B77-A791-06B2E070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6486" r="62581" b="60801"/>
          <a:stretch/>
        </p:blipFill>
        <p:spPr>
          <a:xfrm flipH="1">
            <a:off x="1030507" y="3969994"/>
            <a:ext cx="1901377" cy="1889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3759200" y="1756229"/>
            <a:ext cx="3730171" cy="235131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304800"/>
            <a:ext cx="1814285" cy="165462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حظ حركة السهم. 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النمط؟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2082408"/>
            <a:ext cx="1814285" cy="1654629"/>
          </a:xfrm>
          <a:prstGeom prst="roundRect">
            <a:avLst/>
          </a:prstGeom>
          <a:solidFill>
            <a:srgbClr val="22C554"/>
          </a:solidFill>
          <a:ln>
            <a:solidFill>
              <a:srgbClr val="22C55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يزيد 11على العدد السابق له</a:t>
            </a:r>
          </a:p>
        </p:txBody>
      </p:sp>
    </p:spTree>
    <p:extLst>
      <p:ext uri="{BB962C8B-B14F-4D97-AF65-F5344CB8AC3E}">
        <p14:creationId xmlns:p14="http://schemas.microsoft.com/office/powerpoint/2010/main" val="29799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707886"/>
            <a:chOff x="1108361" y="6522840"/>
            <a:chExt cx="9936000" cy="827532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08930" y="6522840"/>
              <a:ext cx="9694778" cy="82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31814C-26DF-43F4-83BA-A4A9BD727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09920"/>
              </p:ext>
            </p:extLst>
          </p:nvPr>
        </p:nvGraphicFramePr>
        <p:xfrm>
          <a:off x="3497896" y="1432733"/>
          <a:ext cx="7561940" cy="4620041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756194">
                  <a:extLst>
                    <a:ext uri="{9D8B030D-6E8A-4147-A177-3AD203B41FA5}">
                      <a16:colId xmlns:a16="http://schemas.microsoft.com/office/drawing/2014/main" val="1584271652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2629978858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1191732054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726315111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1594457703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894583349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2148559618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756617256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4114064390"/>
                    </a:ext>
                  </a:extLst>
                </a:gridCol>
                <a:gridCol w="756194">
                  <a:extLst>
                    <a:ext uri="{9D8B030D-6E8A-4147-A177-3AD203B41FA5}">
                      <a16:colId xmlns:a16="http://schemas.microsoft.com/office/drawing/2014/main" val="3218423748"/>
                    </a:ext>
                  </a:extLst>
                </a:gridCol>
              </a:tblGrid>
              <a:tr h="5052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38821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45231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21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80235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90380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41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74662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05199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61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7028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71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239305"/>
                  </a:ext>
                </a:extLst>
              </a:tr>
              <a:tr h="44684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200" b="1" dirty="0"/>
                        <a:t>86</a:t>
                      </a:r>
                      <a:endParaRPr lang="ar-BH" sz="22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81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32903"/>
                  </a:ext>
                </a:extLst>
              </a:tr>
              <a:tr h="42783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100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99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98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97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96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95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94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93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92</a:t>
                      </a:r>
                      <a:endParaRPr lang="ar-BH" sz="2400" b="1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91</a:t>
                      </a:r>
                      <a:endParaRPr lang="ar-BH" sz="2400" b="1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00315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8D8698-6EE1-43CC-9819-4624AF97DBAF}"/>
              </a:ext>
            </a:extLst>
          </p:cNvPr>
          <p:cNvSpPr/>
          <p:nvPr/>
        </p:nvSpPr>
        <p:spPr>
          <a:xfrm>
            <a:off x="4042705" y="139019"/>
            <a:ext cx="6444340" cy="86927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أشاهد على لوحة المئة العديد من الأنماط العددية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6BCCF7-D38A-4B77-A791-06B2E070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6486" r="62581" b="60801"/>
          <a:stretch/>
        </p:blipFill>
        <p:spPr>
          <a:xfrm flipH="1">
            <a:off x="1030507" y="3969994"/>
            <a:ext cx="1901377" cy="1889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flipH="1">
            <a:off x="7061194" y="1770743"/>
            <a:ext cx="2671605" cy="172695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304800"/>
            <a:ext cx="1814285" cy="1654629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حظ حركة السهم. 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النمط ؟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2082408"/>
            <a:ext cx="1814285" cy="1654629"/>
          </a:xfrm>
          <a:prstGeom prst="roundRect">
            <a:avLst/>
          </a:prstGeom>
          <a:solidFill>
            <a:srgbClr val="22C554"/>
          </a:solidFill>
          <a:ln>
            <a:solidFill>
              <a:srgbClr val="22C55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يزيد 9 على العدد السابق له</a:t>
            </a: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3C12C886-4506-4B18-ACBC-F60ADF3B5CA0}"/>
              </a:ext>
            </a:extLst>
          </p:cNvPr>
          <p:cNvSpPr/>
          <p:nvPr/>
        </p:nvSpPr>
        <p:spPr>
          <a:xfrm>
            <a:off x="312050" y="412342"/>
            <a:ext cx="1814285" cy="32542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يوجد العديد من الأنماط على لوحة المئة حاول أن تكتشفها.</a:t>
            </a:r>
          </a:p>
        </p:txBody>
      </p:sp>
    </p:spTree>
    <p:extLst>
      <p:ext uri="{BB962C8B-B14F-4D97-AF65-F5344CB8AC3E}">
        <p14:creationId xmlns:p14="http://schemas.microsoft.com/office/powerpoint/2010/main" val="30717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B48C07-0947-4F05-B05F-8C6A46593870}"/>
              </a:ext>
            </a:extLst>
          </p:cNvPr>
          <p:cNvSpPr/>
          <p:nvPr/>
        </p:nvSpPr>
        <p:spPr>
          <a:xfrm>
            <a:off x="1625600" y="217088"/>
            <a:ext cx="10514697" cy="11623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الجدول عدد صفحات كتاب قرأتها ليلى في ستة أيام متتالية، إذا استمر هذا النمط، فما </a:t>
            </a:r>
            <a:r>
              <a:rPr lang="ar-BH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 </a:t>
            </a:r>
            <a:r>
              <a:rPr lang="ar-SA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الصفحات التي ستقرؤها ليلى يوم الخميس؟ </a:t>
            </a:r>
            <a:endParaRPr lang="ar-BH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F3AF28-587E-47C5-8AB6-6F739AA1D40D}"/>
              </a:ext>
            </a:extLst>
          </p:cNvPr>
          <p:cNvGrpSpPr/>
          <p:nvPr/>
        </p:nvGrpSpPr>
        <p:grpSpPr>
          <a:xfrm>
            <a:off x="342900" y="1466850"/>
            <a:ext cx="3486150" cy="4552950"/>
            <a:chOff x="342900" y="1466850"/>
            <a:chExt cx="3486150" cy="455295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502A28-CB15-4AD7-82F0-C93828831BA0}"/>
                </a:ext>
              </a:extLst>
            </p:cNvPr>
            <p:cNvSpPr/>
            <p:nvPr/>
          </p:nvSpPr>
          <p:spPr>
            <a:xfrm>
              <a:off x="342900" y="1466850"/>
              <a:ext cx="3486150" cy="4552950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الصفحات التي قرأتها ليلى </a:t>
              </a:r>
            </a:p>
            <a:p>
              <a:pPr algn="ctr"/>
              <a:endPara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اليوم         عدد الصفحات </a:t>
              </a:r>
            </a:p>
            <a:p>
              <a:pPr algn="ctr"/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السبت  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  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3</a:t>
              </a:r>
            </a:p>
            <a:p>
              <a:pPr algn="ctr"/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الأحد 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......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</a:t>
              </a:r>
              <a:r>
                <a:rPr lang="ar-BH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   6</a:t>
              </a:r>
              <a:endPara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الأثنين 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....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   9</a:t>
              </a:r>
              <a:endPara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الثلاثاء  ......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   12</a:t>
              </a:r>
              <a:endPara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الأربعاء  ....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   15</a:t>
              </a:r>
              <a:endPara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الخميس  .........</a:t>
              </a:r>
              <a:r>
                <a:rPr lang="en-US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</a:t>
              </a:r>
              <a:r>
                <a:rPr lang="ar-SA" sz="2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   </a:t>
              </a:r>
              <a:endPara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888BE0-5FA3-4CE0-905A-2AC41FD20BEA}"/>
                </a:ext>
              </a:extLst>
            </p:cNvPr>
            <p:cNvSpPr/>
            <p:nvPr/>
          </p:nvSpPr>
          <p:spPr>
            <a:xfrm>
              <a:off x="1082275" y="5168608"/>
              <a:ext cx="304800" cy="304800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66524D-1462-444D-A15E-ECAA8D349FBF}"/>
              </a:ext>
            </a:extLst>
          </p:cNvPr>
          <p:cNvSpPr/>
          <p:nvPr/>
        </p:nvSpPr>
        <p:spPr>
          <a:xfrm>
            <a:off x="4190262" y="1919051"/>
            <a:ext cx="7354667" cy="778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 من الجدول أن ليلى تقرأ كل يوم 3 صفحات زيادة على اليوم السابق.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3D6180-5049-4705-B5DD-6BFFA9D310D8}"/>
              </a:ext>
            </a:extLst>
          </p:cNvPr>
          <p:cNvSpPr/>
          <p:nvPr/>
        </p:nvSpPr>
        <p:spPr>
          <a:xfrm>
            <a:off x="4126133" y="2616957"/>
            <a:ext cx="7518153" cy="1565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 ،  6  ،  9  ،  12  ،  15  ،  18  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1E4D30-BA11-4C08-8868-8A36E82F883D}"/>
              </a:ext>
            </a:extLst>
          </p:cNvPr>
          <p:cNvGrpSpPr/>
          <p:nvPr/>
        </p:nvGrpSpPr>
        <p:grpSpPr>
          <a:xfrm>
            <a:off x="5457260" y="3519718"/>
            <a:ext cx="5016500" cy="1063391"/>
            <a:chOff x="5457260" y="3708400"/>
            <a:chExt cx="5016500" cy="106339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47D140E-A5CD-4760-8194-E9E1046DCCEE}"/>
                </a:ext>
              </a:extLst>
            </p:cNvPr>
            <p:cNvGrpSpPr/>
            <p:nvPr/>
          </p:nvGrpSpPr>
          <p:grpSpPr>
            <a:xfrm>
              <a:off x="5457260" y="3708400"/>
              <a:ext cx="4914900" cy="355600"/>
              <a:chOff x="5457260" y="3708400"/>
              <a:chExt cx="4914900" cy="355600"/>
            </a:xfrm>
          </p:grpSpPr>
          <p:sp>
            <p:nvSpPr>
              <p:cNvPr id="14" name="Arrow: Curved Left 13">
                <a:extLst>
                  <a:ext uri="{FF2B5EF4-FFF2-40B4-BE49-F238E27FC236}">
                    <a16:creationId xmlns:a16="http://schemas.microsoft.com/office/drawing/2014/main" id="{99B4E096-1C04-4C34-A7BB-3E59F2A5649A}"/>
                  </a:ext>
                </a:extLst>
              </p:cNvPr>
              <p:cNvSpPr/>
              <p:nvPr/>
            </p:nvSpPr>
            <p:spPr>
              <a:xfrm rot="5400000">
                <a:off x="9732680" y="3424520"/>
                <a:ext cx="342900" cy="936060"/>
              </a:xfrm>
              <a:prstGeom prst="curvedLeftArrow">
                <a:avLst>
                  <a:gd name="adj1" fmla="val 0"/>
                  <a:gd name="adj2" fmla="val 43902"/>
                  <a:gd name="adj3" fmla="val 20317"/>
                </a:avLst>
              </a:prstGeom>
              <a:solidFill>
                <a:srgbClr val="C000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Arrow: Curved Left 14">
                <a:extLst>
                  <a:ext uri="{FF2B5EF4-FFF2-40B4-BE49-F238E27FC236}">
                    <a16:creationId xmlns:a16="http://schemas.microsoft.com/office/drawing/2014/main" id="{BA0D4B48-0A4E-4AE7-B001-FF9857928889}"/>
                  </a:ext>
                </a:extLst>
              </p:cNvPr>
              <p:cNvSpPr/>
              <p:nvPr/>
            </p:nvSpPr>
            <p:spPr>
              <a:xfrm rot="5400000">
                <a:off x="5812860" y="3390900"/>
                <a:ext cx="292100" cy="1003300"/>
              </a:xfrm>
              <a:prstGeom prst="curvedLeftArrow">
                <a:avLst>
                  <a:gd name="adj1" fmla="val 0"/>
                  <a:gd name="adj2" fmla="val 43902"/>
                  <a:gd name="adj3" fmla="val 20317"/>
                </a:avLst>
              </a:prstGeom>
              <a:solidFill>
                <a:srgbClr val="C000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6" name="Arrow: Curved Left 15">
                <a:extLst>
                  <a:ext uri="{FF2B5EF4-FFF2-40B4-BE49-F238E27FC236}">
                    <a16:creationId xmlns:a16="http://schemas.microsoft.com/office/drawing/2014/main" id="{FBFD0AD4-F200-4998-8862-D79743E6B630}"/>
                  </a:ext>
                </a:extLst>
              </p:cNvPr>
              <p:cNvSpPr/>
              <p:nvPr/>
            </p:nvSpPr>
            <p:spPr>
              <a:xfrm rot="5400000">
                <a:off x="6856130" y="3329270"/>
                <a:ext cx="317500" cy="1075760"/>
              </a:xfrm>
              <a:prstGeom prst="curvedLeftArrow">
                <a:avLst>
                  <a:gd name="adj1" fmla="val 0"/>
                  <a:gd name="adj2" fmla="val 43902"/>
                  <a:gd name="adj3" fmla="val 20317"/>
                </a:avLst>
              </a:prstGeom>
              <a:solidFill>
                <a:srgbClr val="C000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7" name="Arrow: Curved Left 16">
                <a:extLst>
                  <a:ext uri="{FF2B5EF4-FFF2-40B4-BE49-F238E27FC236}">
                    <a16:creationId xmlns:a16="http://schemas.microsoft.com/office/drawing/2014/main" id="{BEDF0D4A-4DB7-4AE4-A6E2-CFDAFD7E34B0}"/>
                  </a:ext>
                </a:extLst>
              </p:cNvPr>
              <p:cNvSpPr/>
              <p:nvPr/>
            </p:nvSpPr>
            <p:spPr>
              <a:xfrm rot="5400000">
                <a:off x="7857560" y="3403600"/>
                <a:ext cx="317500" cy="1003300"/>
              </a:xfrm>
              <a:prstGeom prst="curvedLeftArrow">
                <a:avLst>
                  <a:gd name="adj1" fmla="val 0"/>
                  <a:gd name="adj2" fmla="val 43902"/>
                  <a:gd name="adj3" fmla="val 20317"/>
                </a:avLst>
              </a:prstGeom>
              <a:solidFill>
                <a:srgbClr val="C000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8" name="Arrow: Curved Left 17">
                <a:extLst>
                  <a:ext uri="{FF2B5EF4-FFF2-40B4-BE49-F238E27FC236}">
                    <a16:creationId xmlns:a16="http://schemas.microsoft.com/office/drawing/2014/main" id="{5065915F-4D90-455E-81FE-AEB6D2F33B01}"/>
                  </a:ext>
                </a:extLst>
              </p:cNvPr>
              <p:cNvSpPr/>
              <p:nvPr/>
            </p:nvSpPr>
            <p:spPr>
              <a:xfrm rot="5400000">
                <a:off x="8829110" y="3384550"/>
                <a:ext cx="330200" cy="1028700"/>
              </a:xfrm>
              <a:prstGeom prst="curvedLeftArrow">
                <a:avLst>
                  <a:gd name="adj1" fmla="val 0"/>
                  <a:gd name="adj2" fmla="val 43902"/>
                  <a:gd name="adj3" fmla="val 20317"/>
                </a:avLst>
              </a:prstGeom>
              <a:solidFill>
                <a:srgbClr val="C000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7F2AAF-D01C-442A-89A0-F9788DA87238}"/>
                </a:ext>
              </a:extLst>
            </p:cNvPr>
            <p:cNvGrpSpPr/>
            <p:nvPr/>
          </p:nvGrpSpPr>
          <p:grpSpPr>
            <a:xfrm>
              <a:off x="5633460" y="4064000"/>
              <a:ext cx="4840300" cy="707791"/>
              <a:chOff x="5633460" y="4064000"/>
              <a:chExt cx="4840300" cy="70779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7AB7EA4-60D9-42D3-BA03-37D4E6C01ACD}"/>
                  </a:ext>
                </a:extLst>
              </p:cNvPr>
              <p:cNvSpPr/>
              <p:nvPr/>
            </p:nvSpPr>
            <p:spPr>
              <a:xfrm>
                <a:off x="9844088" y="4064000"/>
                <a:ext cx="629672" cy="650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+3</a:t>
                </a:r>
                <a:endPara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50796A0-8CE3-44D2-8D81-25F4884E1BCB}"/>
                  </a:ext>
                </a:extLst>
              </p:cNvPr>
              <p:cNvSpPr/>
              <p:nvPr/>
            </p:nvSpPr>
            <p:spPr>
              <a:xfrm>
                <a:off x="6574864" y="4121306"/>
                <a:ext cx="629672" cy="650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+3</a:t>
                </a:r>
                <a:endPara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CB37141-7C5A-40FB-9A28-28427B3F0830}"/>
                  </a:ext>
                </a:extLst>
              </p:cNvPr>
              <p:cNvSpPr/>
              <p:nvPr/>
            </p:nvSpPr>
            <p:spPr>
              <a:xfrm>
                <a:off x="7552760" y="4103671"/>
                <a:ext cx="629672" cy="650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+3</a:t>
                </a:r>
                <a:endPara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20FCEB-80E6-40AB-AE3C-B9A9059BFC10}"/>
                  </a:ext>
                </a:extLst>
              </p:cNvPr>
              <p:cNvSpPr/>
              <p:nvPr/>
            </p:nvSpPr>
            <p:spPr>
              <a:xfrm>
                <a:off x="8729651" y="4106848"/>
                <a:ext cx="629672" cy="650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+3</a:t>
                </a:r>
                <a:endPara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CD1990-5630-47F1-A3D6-93344FCDAC9E}"/>
                  </a:ext>
                </a:extLst>
              </p:cNvPr>
              <p:cNvSpPr/>
              <p:nvPr/>
            </p:nvSpPr>
            <p:spPr>
              <a:xfrm>
                <a:off x="5633460" y="4098903"/>
                <a:ext cx="629672" cy="650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+3</a:t>
                </a:r>
                <a:endPara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C6500-B6C7-4C95-88C6-76501C7D16AB}"/>
              </a:ext>
            </a:extLst>
          </p:cNvPr>
          <p:cNvSpPr/>
          <p:nvPr/>
        </p:nvSpPr>
        <p:spPr>
          <a:xfrm>
            <a:off x="4520297" y="4740141"/>
            <a:ext cx="6858000" cy="1282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الصفحات التي ستقرؤها ليلى يوم الخميس 18 صفحة. 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CA8C2A49-5EA7-43BA-9B8D-16EDB86BD582}"/>
              </a:ext>
            </a:extLst>
          </p:cNvPr>
          <p:cNvGrpSpPr/>
          <p:nvPr/>
        </p:nvGrpSpPr>
        <p:grpSpPr>
          <a:xfrm>
            <a:off x="1199594" y="6294330"/>
            <a:ext cx="9936000" cy="707886"/>
            <a:chOff x="1108361" y="6522840"/>
            <a:chExt cx="9936000" cy="827532"/>
          </a:xfrm>
        </p:grpSpPr>
        <p:cxnSp>
          <p:nvCxnSpPr>
            <p:cNvPr id="32" name="Straight Connector 6">
              <a:extLst>
                <a:ext uri="{FF2B5EF4-FFF2-40B4-BE49-F238E27FC236}">
                  <a16:creationId xmlns:a16="http://schemas.microsoft.com/office/drawing/2014/main" id="{FFB01B5D-3742-48A2-8EC4-68B36F9D930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466B4F0C-7906-4207-A954-DA93769DA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أنماط الأعداد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5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1041</Words>
  <Application>Microsoft Office PowerPoint</Application>
  <PresentationFormat>Widescreen</PresentationFormat>
  <Paragraphs>499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122</cp:revision>
  <dcterms:created xsi:type="dcterms:W3CDTF">2020-03-03T06:21:53Z</dcterms:created>
  <dcterms:modified xsi:type="dcterms:W3CDTF">2020-07-26T05:53:22Z</dcterms:modified>
</cp:coreProperties>
</file>