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C395A02E-BA05-4F80-8A27-A9C61CF467C6}" type="datetimeFigureOut">
              <a:rPr lang="ar-BH" smtClean="0"/>
              <a:t>04/08/1441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FDBA15D-4550-488D-8412-5D4D67783BE8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75702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DBA15D-4550-488D-8412-5D4D67783BE8}" type="slidenum">
              <a:rPr lang="ar-BH" smtClean="0"/>
              <a:t>1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46924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7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9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07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78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9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6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7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8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60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12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microsoft.com/office/2007/relationships/hdphoto" Target="../media/hdphoto7.wdp"/><Relationship Id="rId4" Type="http://schemas.openxmlformats.org/officeDocument/2006/relationships/image" Target="../media/image4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033" y="3260550"/>
            <a:ext cx="10607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>
                <a:solidFill>
                  <a:srgbClr val="FF0000"/>
                </a:solidFill>
                <a:latin typeface="Arial" panose="020B0604020202020204" pitchFamily="34" charset="0"/>
              </a:rPr>
              <a:t>رياضيات </a:t>
            </a:r>
            <a:r>
              <a:rPr lang="ar-SA" sz="4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الصف </a:t>
            </a:r>
            <a:r>
              <a:rPr lang="ar-SA" sz="4800" b="1" dirty="0">
                <a:solidFill>
                  <a:srgbClr val="FF0000"/>
                </a:solidFill>
                <a:latin typeface="Arial" panose="020B0604020202020204" pitchFamily="34" charset="0"/>
              </a:rPr>
              <a:t>الثاني الابتدائي – الجزء الثاني</a:t>
            </a:r>
          </a:p>
          <a:p>
            <a:pPr algn="ctr" rtl="1"/>
            <a:r>
              <a:rPr lang="ar-BH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(14-1): </a:t>
            </a:r>
            <a:r>
              <a:rPr lang="ar-SA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الوَحَداتُ </a:t>
            </a:r>
            <a:r>
              <a:rPr lang="ar-SA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غيرُ القِياسِيَّةِ لِقِياسِ السَّعَةِ</a:t>
            </a:r>
            <a:endParaRPr lang="ar-BH" sz="4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1833" y="2050534"/>
            <a:ext cx="110240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سَنتعلَّمُ في هذا الدرس</a:t>
            </a:r>
            <a:r>
              <a:rPr lang="ar-SA" sz="4000" b="1" dirty="0" smtClean="0">
                <a:solidFill>
                  <a:srgbClr val="FF0000"/>
                </a:solidFill>
              </a:rPr>
              <a:t>:</a:t>
            </a:r>
            <a:endParaRPr lang="ar-BH" sz="4000" b="1" dirty="0" smtClean="0">
              <a:solidFill>
                <a:srgbClr val="FF0000"/>
              </a:solidFill>
            </a:endParaRPr>
          </a:p>
          <a:p>
            <a:pPr algn="ctr" rtl="1"/>
            <a:r>
              <a:rPr lang="ar-SA" sz="2800" b="1" dirty="0" smtClean="0"/>
              <a:t> </a:t>
            </a:r>
            <a:endParaRPr lang="ar-SA" sz="1400" b="1" dirty="0"/>
          </a:p>
          <a:p>
            <a:pPr algn="ctr" rtl="1"/>
            <a:r>
              <a:rPr lang="ar-SA" sz="4000" b="1" dirty="0">
                <a:solidFill>
                  <a:schemeClr val="accent5"/>
                </a:solidFill>
              </a:rPr>
              <a:t>اختيارُ وَحَداتٍ غيرَ قِياسِيَّةٍ وأَستعْمِلُها في قِياسِ </a:t>
            </a:r>
            <a:r>
              <a:rPr lang="ar-SA" sz="4000" b="1" dirty="0" smtClean="0">
                <a:solidFill>
                  <a:schemeClr val="accent5"/>
                </a:solidFill>
              </a:rPr>
              <a:t>السَّعَةِ. </a:t>
            </a:r>
            <a:endParaRPr lang="ar-SA" sz="4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1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99594" y="6426024"/>
            <a:ext cx="9936000" cy="342261"/>
            <a:chOff x="1108361" y="6522840"/>
            <a:chExt cx="9936000" cy="40011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0249" y="238540"/>
            <a:ext cx="1019469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C00000"/>
                </a:solidFill>
              </a:rPr>
              <a:t>سَعَةُ</a:t>
            </a:r>
            <a:r>
              <a:rPr lang="ar-SA" sz="4000" b="1" dirty="0"/>
              <a:t> وِعاءٍ هي الكمِّيةُ التي يُمكِنُ لهذا الوِعاءِ أن </a:t>
            </a:r>
            <a:r>
              <a:rPr lang="ar-SA" sz="4000" b="1" dirty="0" err="1"/>
              <a:t>يَحْوِيَها</a:t>
            </a:r>
            <a:r>
              <a:rPr lang="ar-SA" sz="4000" b="1" dirty="0"/>
              <a:t>. </a:t>
            </a:r>
          </a:p>
          <a:p>
            <a:pPr algn="r"/>
            <a:r>
              <a:rPr lang="ar-SA" sz="4000" b="1" dirty="0"/>
              <a:t>يُمكِنُ أن أَقيسَ السَّعةَ بوحداتٍ غيرِ قياسيَّةٍ.</a:t>
            </a:r>
            <a:endParaRPr lang="ar-BH" sz="4000" b="1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0" y="1590484"/>
            <a:ext cx="2608818" cy="26280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780" y="4502016"/>
            <a:ext cx="357618" cy="6580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23398" y="4502016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المِلعَقَةُ:</a:t>
            </a:r>
            <a:endParaRPr lang="ar-BH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46412" y="5390197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      تقْرِيبًا</a:t>
            </a:r>
            <a:endParaRPr lang="ar-BH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680822" y="5411237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20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354" y="1644175"/>
            <a:ext cx="2380435" cy="262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0017" y="4514471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الكُوبُ:</a:t>
            </a:r>
            <a:endParaRPr lang="ar-BH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77169" y="5390197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    تقْرِيبًا</a:t>
            </a:r>
            <a:endParaRPr lang="ar-BH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472943" y="5438107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20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Screen Clippi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-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365" y="5485060"/>
            <a:ext cx="488414" cy="560240"/>
          </a:xfrm>
          <a:prstGeom prst="rect">
            <a:avLst/>
          </a:prstGeom>
        </p:spPr>
      </p:pic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A21C5754-9032-4861-B99D-73F09C4DD31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991" y="5387282"/>
            <a:ext cx="357618" cy="658018"/>
          </a:xfrm>
          <a:prstGeom prst="rect">
            <a:avLst/>
          </a:prstGeom>
        </p:spPr>
      </p:pic>
      <p:pic>
        <p:nvPicPr>
          <p:cNvPr id="19" name="Picture 18" descr="Screen Clipping">
            <a:extLst>
              <a:ext uri="{FF2B5EF4-FFF2-40B4-BE49-F238E27FC236}">
                <a16:creationId xmlns:a16="http://schemas.microsoft.com/office/drawing/2014/main" id="{DAB29C57-1E5A-450D-AF1A-8148AD35253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594" y="4626662"/>
            <a:ext cx="488414" cy="5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  <p:bldP spid="12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28949" y="4490125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السَّطْلُ:</a:t>
            </a:r>
            <a:endParaRPr lang="ar-B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38836" y="5390197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تقْرِيبًا</a:t>
            </a:r>
            <a:endParaRPr lang="ar-B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734610" y="5438107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20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95" y="405786"/>
            <a:ext cx="3526385" cy="352112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38" y="4480115"/>
            <a:ext cx="829636" cy="840272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013" y="3044456"/>
            <a:ext cx="1309411" cy="87705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92957" y="4414133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الكُوبُ:</a:t>
            </a:r>
            <a:endParaRPr lang="ar-BH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7342" y="5289850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تقْرِيبًا</a:t>
            </a:r>
            <a:endParaRPr lang="ar-BH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63116" y="5337760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5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23" name="Picture 22" descr="Screen Clippi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18" y="4534417"/>
            <a:ext cx="644304" cy="73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5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199594" y="6465780"/>
            <a:ext cx="9936000" cy="342261"/>
            <a:chOff x="1108361" y="6522840"/>
            <a:chExt cx="9936000" cy="40011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08361" y="6522840"/>
              <a:ext cx="9936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5707820" y="6522840"/>
              <a:ext cx="51958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ar-BH" altLang="ar-JO" sz="2000" b="1" dirty="0">
                  <a:latin typeface="Traditional Arabic" panose="02020603050405020304" pitchFamily="18" charset="-78"/>
                  <a:ea typeface="Yu Gothic UI Semilight" panose="020B0400000000000000" pitchFamily="34" charset="-128"/>
                  <a:cs typeface="Traditional Arabic" panose="02020603050405020304" pitchFamily="18" charset="-78"/>
                </a:rPr>
                <a:t>وزارة التربية والتعليم – 2020م</a:t>
              </a:r>
              <a:endParaRPr lang="en-US" altLang="ar-JO" sz="2000" b="1" dirty="0">
                <a:latin typeface="Traditional Arabic" panose="02020603050405020304" pitchFamily="18" charset="-78"/>
                <a:ea typeface="Yu Gothic UI Semilight" panose="020B0400000000000000" pitchFamily="34" charset="-128"/>
                <a:cs typeface="Traditional Arabic" panose="02020603050405020304" pitchFamily="18" charset="-78"/>
              </a:endParaRPr>
            </a:p>
          </p:txBody>
        </p:sp>
      </p:grp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591" y="488559"/>
            <a:ext cx="1111928" cy="733399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DB"/>
              </a:clrFrom>
              <a:clrTo>
                <a:srgbClr val="FFFDD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151260"/>
            <a:ext cx="459851" cy="8461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8227" y="1339369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المِلعَقَةُ:</a:t>
            </a:r>
            <a:endParaRPr lang="ar-BH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14181" y="2227550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تقْرِيبًا</a:t>
            </a:r>
            <a:endParaRPr lang="ar-BH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209955" y="2275460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10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944" y="216926"/>
            <a:ext cx="888607" cy="1404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1804" y="1339369"/>
            <a:ext cx="44290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الكُوب:</a:t>
            </a:r>
            <a:endParaRPr lang="ar-BH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9904" y="2280049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تقْرِيبًا</a:t>
            </a:r>
            <a:endParaRPr lang="ar-BH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75678" y="2327959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3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92" y="1495210"/>
            <a:ext cx="507224" cy="576000"/>
          </a:xfrm>
          <a:prstGeom prst="rect">
            <a:avLst/>
          </a:prstGeom>
        </p:spPr>
      </p:pic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07" y="3220729"/>
            <a:ext cx="2437348" cy="165875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880856" y="4864706"/>
            <a:ext cx="47860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وِحدةُ القِياسِ هي السَّطلُ:</a:t>
            </a:r>
            <a:endParaRPr lang="ar-BH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3825" y="5712546"/>
            <a:ext cx="531914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/>
              <a:t>القِياسُ:       تقْرِيبًا</a:t>
            </a:r>
            <a:endParaRPr lang="ar-BH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479599" y="5760456"/>
            <a:ext cx="79157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>
                <a:solidFill>
                  <a:srgbClr val="FF0000"/>
                </a:solidFill>
              </a:rPr>
              <a:t>10</a:t>
            </a:r>
            <a:endParaRPr lang="ar-BH" sz="4000" b="1" dirty="0">
              <a:solidFill>
                <a:srgbClr val="FF0000"/>
              </a:solidFill>
            </a:endParaRPr>
          </a:p>
        </p:txBody>
      </p:sp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11">
            <a:clrChange>
              <a:clrFrom>
                <a:srgbClr val="00869E"/>
              </a:clrFrom>
              <a:clrTo>
                <a:srgbClr val="00869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932" y="4721889"/>
            <a:ext cx="921939" cy="9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9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4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moe-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e-e" id="{2EC78113-1E5F-44A1-AD06-31C7EF319AD1}" vid="{94148B9A-81FE-46DD-A09B-7C17D193A5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moe-e</Template>
  <TotalTime>388</TotalTime>
  <Words>128</Words>
  <Application>Microsoft Office PowerPoint</Application>
  <PresentationFormat>Widescreen</PresentationFormat>
  <Paragraphs>32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Yu Gothic UI Semilight</vt:lpstr>
      <vt:lpstr>Arial</vt:lpstr>
      <vt:lpstr>Calibri</vt:lpstr>
      <vt:lpstr>Calibri Light</vt:lpstr>
      <vt:lpstr>Traditional Arabic</vt:lpstr>
      <vt:lpstr>moe-e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2020-03-04T10:09:02Z</dcterms:created>
  <dcterms:modified xsi:type="dcterms:W3CDTF">2020-03-28T08:51:18Z</dcterms:modified>
</cp:coreProperties>
</file>