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64"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8" r:id="rId24"/>
    <p:sldId id="327"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6" r:id="rId59"/>
    <p:sldId id="36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traidnt.net/upfiles/mPT9181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41166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الجمعي</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وهو يحدث بين مجموعة من الأفراد مثل أفراد الأسرة زملاء الدراسة </a:t>
            </a:r>
            <a:r>
              <a:rPr lang="ar-EG" sz="2600" b="1" dirty="0" smtClean="0">
                <a:solidFill>
                  <a:schemeClr val="tx1"/>
                </a:solidFill>
                <a:latin typeface="Simplified Arabic" pitchFamily="18" charset="-78"/>
                <a:cs typeface="Simplified Arabic" pitchFamily="18" charset="-78"/>
              </a:rPr>
              <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أو </a:t>
            </a:r>
            <a:r>
              <a:rPr lang="ar-EG" sz="2600" b="1" dirty="0">
                <a:solidFill>
                  <a:schemeClr val="tx1"/>
                </a:solidFill>
                <a:latin typeface="Simplified Arabic" pitchFamily="18" charset="-78"/>
                <a:cs typeface="Simplified Arabic" pitchFamily="18" charset="-78"/>
              </a:rPr>
              <a:t>العمل ، حيث يتاح </a:t>
            </a:r>
            <a:r>
              <a:rPr lang="ar-EG" sz="2600" b="1" dirty="0" smtClean="0">
                <a:solidFill>
                  <a:schemeClr val="tx1"/>
                </a:solidFill>
                <a:latin typeface="Simplified Arabic" pitchFamily="18" charset="-78"/>
                <a:cs typeface="Simplified Arabic" pitchFamily="18" charset="-78"/>
              </a:rPr>
              <a:t>المشاركة </a:t>
            </a:r>
            <a:r>
              <a:rPr lang="ar-EG" sz="2600" b="1" dirty="0">
                <a:solidFill>
                  <a:schemeClr val="tx1"/>
                </a:solidFill>
                <a:latin typeface="Simplified Arabic" pitchFamily="18" charset="-78"/>
                <a:cs typeface="Simplified Arabic" pitchFamily="18" charset="-78"/>
              </a:rPr>
              <a:t>للجميع فى الموقف الاتصالى</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409700"/>
            <a:ext cx="3810000" cy="4076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460495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العام</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ويعنى وجود الرد مع مجموعة كبيرة من الأفراد ، كما هو الحال فى الندوات والمحاضرات والمسارح</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1999" y="1305451"/>
            <a:ext cx="3825241" cy="43333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09652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الجماهيري</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وهو عملية الاتصال التى تتم عن طريق استخدام وسائل الإعلام الجماهيرية ، وهو يتميز بقدرته على توصيل الرسائل إلى جمهور عريض متابين الاتجاهات والمستويات ، ولافراد غير معروفين للقائم بالاتصال ، تصلهم الرسالة فى نفس اللحظة ، وبسرعة فائقة ، مع مقدرة على خلق رأى عام</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1219200"/>
            <a:ext cx="38862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283783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الوسطى</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وهو يحتل مكانا وسطا بين </a:t>
            </a:r>
            <a:r>
              <a:rPr lang="ar-EG" sz="2600" b="1" dirty="0" smtClean="0">
                <a:solidFill>
                  <a:schemeClr val="tx1"/>
                </a:solidFill>
                <a:latin typeface="Simplified Arabic" pitchFamily="18" charset="-78"/>
                <a:cs typeface="Simplified Arabic" pitchFamily="18" charset="-78"/>
              </a:rPr>
              <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الاتصال </a:t>
            </a:r>
            <a:r>
              <a:rPr lang="ar-EG" sz="2600" b="1" dirty="0">
                <a:solidFill>
                  <a:schemeClr val="tx1"/>
                </a:solidFill>
                <a:latin typeface="Simplified Arabic" pitchFamily="18" charset="-78"/>
                <a:cs typeface="Simplified Arabic" pitchFamily="18" charset="-78"/>
              </a:rPr>
              <a:t>المواجهى ، والاتصال الجماهيرى ، وهو يشمل الاتصال السلكى من نقطة إلى أخرى ، </a:t>
            </a:r>
            <a:r>
              <a:rPr lang="ar-EG" sz="2600" b="1" dirty="0" smtClean="0">
                <a:solidFill>
                  <a:schemeClr val="tx1"/>
                </a:solidFill>
                <a:latin typeface="Simplified Arabic" pitchFamily="18" charset="-78"/>
                <a:cs typeface="Simplified Arabic" pitchFamily="18" charset="-78"/>
              </a:rPr>
              <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مثل </a:t>
            </a:r>
            <a:r>
              <a:rPr lang="ar-EG" sz="2600" b="1" dirty="0">
                <a:solidFill>
                  <a:schemeClr val="tx1"/>
                </a:solidFill>
                <a:latin typeface="Simplified Arabic" pitchFamily="18" charset="-78"/>
                <a:cs typeface="Simplified Arabic" pitchFamily="18" charset="-78"/>
              </a:rPr>
              <a:t>الهاتف والتلكس .............</a:t>
            </a:r>
          </a:p>
        </p:txBody>
      </p:sp>
      <p:pic>
        <p:nvPicPr>
          <p:cNvPr id="1843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4400" y="1066800"/>
            <a:ext cx="35052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719651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نماذج الاتصال</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47510974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النموذج الخطي </a:t>
            </a:r>
          </a:p>
        </p:txBody>
      </p:sp>
    </p:spTree>
    <p:extLst>
      <p:ext uri="{BB962C8B-B14F-4D97-AF65-F5344CB8AC3E}">
        <p14:creationId xmlns:p14="http://schemas.microsoft.com/office/powerpoint/2010/main" xmlns="" val="344055190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النموذج الخطي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ومن الممكن أن نتخذ نموذج أرسطو كنموذج دال عليه حيث يرى أن البلاغة </a:t>
            </a:r>
          </a:p>
          <a:p>
            <a:pPr algn="justLow" rtl="1"/>
            <a:r>
              <a:rPr lang="ar-EG" sz="2600" b="1" dirty="0">
                <a:solidFill>
                  <a:schemeClr val="tx1"/>
                </a:solidFill>
                <a:latin typeface="Simplified Arabic" pitchFamily="18" charset="-78"/>
                <a:cs typeface="Simplified Arabic" pitchFamily="18" charset="-78"/>
              </a:rPr>
              <a:t>وكان يعنى بها الاتصال هى البحث عن جميع وسائل الإقناع المتاحة ، </a:t>
            </a:r>
            <a:r>
              <a:rPr lang="ar-EG" sz="2600" b="1" dirty="0" smtClean="0">
                <a:solidFill>
                  <a:schemeClr val="tx1"/>
                </a:solidFill>
                <a:latin typeface="Simplified Arabic" pitchFamily="18" charset="-78"/>
                <a:cs typeface="Simplified Arabic" pitchFamily="18" charset="-78"/>
              </a:rPr>
              <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وقد </a:t>
            </a:r>
            <a:r>
              <a:rPr lang="ar-EG" sz="2600" b="1" dirty="0">
                <a:solidFill>
                  <a:schemeClr val="tx1"/>
                </a:solidFill>
                <a:latin typeface="Simplified Arabic" pitchFamily="18" charset="-78"/>
                <a:cs typeface="Simplified Arabic" pitchFamily="18" charset="-78"/>
              </a:rPr>
              <a:t>قسم دراسته </a:t>
            </a:r>
            <a:r>
              <a:rPr lang="ar-EG" sz="2600" b="1" dirty="0" smtClean="0">
                <a:solidFill>
                  <a:schemeClr val="tx1"/>
                </a:solidFill>
                <a:latin typeface="Simplified Arabic" pitchFamily="18" charset="-78"/>
                <a:cs typeface="Simplified Arabic" pitchFamily="18" charset="-78"/>
              </a:rPr>
              <a:t>تحت </a:t>
            </a:r>
            <a:r>
              <a:rPr lang="ar-EG" sz="2600" b="1" dirty="0">
                <a:solidFill>
                  <a:schemeClr val="tx1"/>
                </a:solidFill>
                <a:latin typeface="Simplified Arabic" pitchFamily="18" charset="-78"/>
                <a:cs typeface="Simplified Arabic" pitchFamily="18" charset="-78"/>
              </a:rPr>
              <a:t>العناوين </a:t>
            </a:r>
            <a:r>
              <a:rPr lang="ar-EG" sz="2600" b="1" dirty="0" smtClean="0">
                <a:solidFill>
                  <a:schemeClr val="tx1"/>
                </a:solidFill>
                <a:latin typeface="Simplified Arabic" pitchFamily="18" charset="-78"/>
                <a:cs typeface="Simplified Arabic" pitchFamily="18" charset="-78"/>
              </a:rPr>
              <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التالية </a:t>
            </a:r>
            <a:r>
              <a:rPr lang="ar-EG" sz="2600" b="1" dirty="0">
                <a:solidFill>
                  <a:schemeClr val="tx1"/>
                </a:solidFill>
                <a:latin typeface="Simplified Arabic" pitchFamily="18" charset="-78"/>
                <a:cs typeface="Simplified Arabic" pitchFamily="18" charset="-78"/>
              </a:rPr>
              <a:t>:</a:t>
            </a:r>
          </a:p>
          <a:p>
            <a:pPr algn="justLow" rtl="1"/>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الخطيب ( </a:t>
            </a:r>
            <a:r>
              <a:rPr lang="ar-EG" sz="2600" b="1" dirty="0" smtClean="0">
                <a:solidFill>
                  <a:schemeClr val="tx1"/>
                </a:solidFill>
                <a:latin typeface="Simplified Arabic" pitchFamily="18" charset="-78"/>
                <a:cs typeface="Simplified Arabic" pitchFamily="18" charset="-78"/>
              </a:rPr>
              <a:t>المرسل)</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الخطبة ( الرسالة)</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المستمع ( المتلقي)</a:t>
            </a:r>
          </a:p>
        </p:txBody>
      </p:sp>
      <p:pic>
        <p:nvPicPr>
          <p:cNvPr id="19458" name="Picture 2" descr="http://www.tanmia-idaria.ipa.edu.sa/Uploads/image/Comtion-Skill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1480" y="1514045"/>
            <a:ext cx="3962400" cy="39061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93404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النموذج التفاعلي</a:t>
            </a:r>
          </a:p>
        </p:txBody>
      </p:sp>
    </p:spTree>
    <p:extLst>
      <p:ext uri="{BB962C8B-B14F-4D97-AF65-F5344CB8AC3E}">
        <p14:creationId xmlns:p14="http://schemas.microsoft.com/office/powerpoint/2010/main" xmlns="" val="158703213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النموذج التفاعلي</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ثانيا: النموذج التفاعلي:</a:t>
            </a:r>
          </a:p>
          <a:p>
            <a:pPr algn="justLow" rtl="1"/>
            <a:r>
              <a:rPr lang="ar-EG" sz="2600" b="1" dirty="0">
                <a:solidFill>
                  <a:schemeClr val="tx1"/>
                </a:solidFill>
                <a:latin typeface="Simplified Arabic" pitchFamily="18" charset="-78"/>
                <a:cs typeface="Simplified Arabic" pitchFamily="18" charset="-78"/>
              </a:rPr>
              <a:t>ومن الممكن أن نتخذ نموذج روس كنموذج دال عليه ، حيث يعتمد على ستة عناصر أساسية هى :</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المرسل </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الرسالة</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الوسيلة</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المتلقي</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رجع الصدى</a:t>
            </a:r>
          </a:p>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 	 السياق</a:t>
            </a:r>
          </a:p>
          <a:p>
            <a:pPr algn="justLow" rtl="1"/>
            <a:endParaRPr lang="ar-EG" sz="2600" b="1" dirty="0">
              <a:solidFill>
                <a:schemeClr val="tx1"/>
              </a:solidFill>
              <a:latin typeface="Simplified Arabic" pitchFamily="18" charset="-78"/>
              <a:cs typeface="Simplified Arabic" pitchFamily="18" charset="-78"/>
            </a:endParaRPr>
          </a:p>
        </p:txBody>
      </p:sp>
      <p:pic>
        <p:nvPicPr>
          <p:cNvPr id="2048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4400" y="1630681"/>
            <a:ext cx="3490912" cy="3627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90646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مكونات الاتصال </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6348478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ounded Rectangle 41"/>
          <p:cNvSpPr/>
          <p:nvPr/>
        </p:nvSpPr>
        <p:spPr>
          <a:xfrm>
            <a:off x="2286000" y="228600"/>
            <a:ext cx="4572000" cy="722334"/>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81125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 Diagonal Corner Rectangle 6"/>
          <p:cNvSpPr/>
          <p:nvPr/>
        </p:nvSpPr>
        <p:spPr>
          <a:xfrm>
            <a:off x="1600200" y="1905000"/>
            <a:ext cx="7467600" cy="609600"/>
          </a:xfrm>
          <a:prstGeom prst="round2Diag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t>المُرسِل </a:t>
            </a:r>
            <a:r>
              <a:rPr lang="ar-EG" sz="2400" b="1" dirty="0"/>
              <a:t>أو المُصدِّر</a:t>
            </a:r>
          </a:p>
        </p:txBody>
      </p:sp>
      <p:sp>
        <p:nvSpPr>
          <p:cNvPr id="8" name="Round Diagonal Corner Rectangle 7"/>
          <p:cNvSpPr/>
          <p:nvPr/>
        </p:nvSpPr>
        <p:spPr>
          <a:xfrm>
            <a:off x="1600200" y="2819400"/>
            <a:ext cx="7467600" cy="609600"/>
          </a:xfrm>
          <a:prstGeom prst="round2Diag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t>ترجمة </a:t>
            </a:r>
            <a:r>
              <a:rPr lang="ar-EG" sz="2400" b="1" dirty="0"/>
              <a:t>وتسجيل الرسالة في شكل مفهوم </a:t>
            </a:r>
          </a:p>
        </p:txBody>
      </p:sp>
      <p:sp>
        <p:nvSpPr>
          <p:cNvPr id="9" name="Round Diagonal Corner Rectangle 8"/>
          <p:cNvSpPr/>
          <p:nvPr/>
        </p:nvSpPr>
        <p:spPr>
          <a:xfrm>
            <a:off x="1600200" y="3733800"/>
            <a:ext cx="7467600" cy="609600"/>
          </a:xfrm>
          <a:prstGeom prst="round2Diag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t>الرسالة </a:t>
            </a:r>
            <a:r>
              <a:rPr lang="ar-EG" sz="2400" b="1" dirty="0"/>
              <a:t>موضوع الاتصال</a:t>
            </a:r>
          </a:p>
        </p:txBody>
      </p:sp>
      <p:sp>
        <p:nvSpPr>
          <p:cNvPr id="10" name="Round Diagonal Corner Rectangle 9"/>
          <p:cNvSpPr/>
          <p:nvPr/>
        </p:nvSpPr>
        <p:spPr>
          <a:xfrm>
            <a:off x="1600200" y="4648200"/>
            <a:ext cx="7467600" cy="609600"/>
          </a:xfrm>
          <a:prstGeom prst="round2DiagRec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2400" b="1" dirty="0" smtClean="0"/>
              <a:t>وسيلة </a:t>
            </a:r>
            <a:r>
              <a:rPr lang="ar-EG" sz="2400" b="1" dirty="0"/>
              <a:t>الاتصال</a:t>
            </a:r>
          </a:p>
        </p:txBody>
      </p:sp>
    </p:spTree>
    <p:extLst>
      <p:ext uri="{BB962C8B-B14F-4D97-AF65-F5344CB8AC3E}">
        <p14:creationId xmlns:p14="http://schemas.microsoft.com/office/powerpoint/2010/main" xmlns="" val="105564416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المرسِل أو المصدر</a:t>
            </a:r>
          </a:p>
        </p:txBody>
      </p:sp>
    </p:spTree>
    <p:extLst>
      <p:ext uri="{BB962C8B-B14F-4D97-AF65-F5344CB8AC3E}">
        <p14:creationId xmlns:p14="http://schemas.microsoft.com/office/powerpoint/2010/main" xmlns="" val="290507763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595561" y="358140"/>
            <a:ext cx="3908426"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المرسِل أو المصدر</a:t>
            </a:r>
          </a:p>
        </p:txBody>
      </p:sp>
      <p:grpSp>
        <p:nvGrpSpPr>
          <p:cNvPr id="32" name="Group 6"/>
          <p:cNvGrpSpPr>
            <a:grpSpLocks/>
          </p:cNvGrpSpPr>
          <p:nvPr/>
        </p:nvGrpSpPr>
        <p:grpSpPr bwMode="auto">
          <a:xfrm>
            <a:off x="914400"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135629"/>
              <a:ext cx="6432550" cy="262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يتحدد مصدر الاتصال أو مُرسِل المعلومات في الهيكل التنظيمي بعضو من الأعضاء العاملين في التنظيم</a:t>
              </a:r>
            </a:p>
          </p:txBody>
        </p:sp>
      </p:grpSp>
    </p:spTree>
    <p:extLst>
      <p:ext uri="{BB962C8B-B14F-4D97-AF65-F5344CB8AC3E}">
        <p14:creationId xmlns:p14="http://schemas.microsoft.com/office/powerpoint/2010/main" xmlns="" val="75154016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ترجمة وتسجيل الرسالة في شكل مفهوم</a:t>
            </a:r>
          </a:p>
        </p:txBody>
      </p:sp>
    </p:spTree>
    <p:extLst>
      <p:ext uri="{BB962C8B-B14F-4D97-AF65-F5344CB8AC3E}">
        <p14:creationId xmlns:p14="http://schemas.microsoft.com/office/powerpoint/2010/main" xmlns="" val="82739118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855787" y="358140"/>
            <a:ext cx="5387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ترجمة وتسجيل الرسالة في شكل مفهوم</a:t>
            </a:r>
          </a:p>
        </p:txBody>
      </p:sp>
      <p:grpSp>
        <p:nvGrpSpPr>
          <p:cNvPr id="32" name="Group 6"/>
          <p:cNvGrpSpPr>
            <a:grpSpLocks/>
          </p:cNvGrpSpPr>
          <p:nvPr/>
        </p:nvGrpSpPr>
        <p:grpSpPr bwMode="auto">
          <a:xfrm>
            <a:off x="914400" y="3810000"/>
            <a:ext cx="7167561" cy="1987813"/>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0"/>
              <a:ext cx="6432550" cy="498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يهدف المرسل لأي رسالة إلى تحقيق نوع من الاشتراك والعمومية بينه وبين مستقبل الرسالة لتحقيق هدف </a:t>
              </a:r>
              <a:r>
                <a:rPr lang="ar-EG" altLang="zh-CN" sz="2800" b="1" dirty="0" smtClean="0">
                  <a:latin typeface="Microsoft YaHei" pitchFamily="34" charset="-122"/>
                  <a:ea typeface="Microsoft YaHei" pitchFamily="34" charset="-122"/>
                </a:rPr>
                <a:t>محدد وبالتالي </a:t>
              </a:r>
              <a:r>
                <a:rPr lang="ar-EG" altLang="zh-CN" sz="2800" b="1" dirty="0">
                  <a:latin typeface="Microsoft YaHei" pitchFamily="34" charset="-122"/>
                  <a:ea typeface="Microsoft YaHei" pitchFamily="34" charset="-122"/>
                </a:rPr>
                <a:t>فهناك ضرورة لترجمة أفكار ونوايا ومعلومات العضو المرسل إلى شكل منظم</a:t>
              </a:r>
            </a:p>
          </p:txBody>
        </p:sp>
      </p:grpSp>
    </p:spTree>
    <p:extLst>
      <p:ext uri="{BB962C8B-B14F-4D97-AF65-F5344CB8AC3E}">
        <p14:creationId xmlns:p14="http://schemas.microsoft.com/office/powerpoint/2010/main" xmlns="" val="241102567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الرسالة</a:t>
            </a:r>
          </a:p>
        </p:txBody>
      </p:sp>
    </p:spTree>
    <p:extLst>
      <p:ext uri="{BB962C8B-B14F-4D97-AF65-F5344CB8AC3E}">
        <p14:creationId xmlns:p14="http://schemas.microsoft.com/office/powerpoint/2010/main" xmlns="" val="391184648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855787" y="358140"/>
            <a:ext cx="5387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الرسالة</a:t>
            </a:r>
          </a:p>
        </p:txBody>
      </p:sp>
      <p:grpSp>
        <p:nvGrpSpPr>
          <p:cNvPr id="32" name="Group 6"/>
          <p:cNvGrpSpPr>
            <a:grpSpLocks/>
          </p:cNvGrpSpPr>
          <p:nvPr/>
        </p:nvGrpSpPr>
        <p:grpSpPr bwMode="auto">
          <a:xfrm>
            <a:off x="914400" y="3810000"/>
            <a:ext cx="7167561" cy="1987812"/>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0"/>
              <a:ext cx="6432550" cy="498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spcBef>
                  <a:spcPct val="50000"/>
                </a:spcBef>
              </a:pPr>
              <a:r>
                <a:rPr lang="ar-EG" altLang="zh-CN" sz="2800" b="1" dirty="0">
                  <a:latin typeface="Microsoft YaHei" pitchFamily="34" charset="-122"/>
                  <a:ea typeface="Microsoft YaHei" pitchFamily="34" charset="-122"/>
                </a:rPr>
                <a:t>الرسالة هي الناتج الحقيقي لما أمكن ترجمته من أفكار ومعلومات خاصة بمصدر معين في </a:t>
              </a:r>
              <a:r>
                <a:rPr lang="ar-EG" altLang="zh-CN" sz="2800" b="1">
                  <a:latin typeface="Microsoft YaHei" pitchFamily="34" charset="-122"/>
                  <a:ea typeface="Microsoft YaHei" pitchFamily="34" charset="-122"/>
                </a:rPr>
                <a:t>شكل </a:t>
              </a:r>
              <a:r>
                <a:rPr lang="ar-EG" altLang="zh-CN" sz="2800" b="1" smtClean="0">
                  <a:latin typeface="Microsoft YaHei" pitchFamily="34" charset="-122"/>
                  <a:ea typeface="Microsoft YaHei" pitchFamily="34" charset="-122"/>
                </a:rPr>
                <a:t>لغة </a:t>
              </a:r>
              <a:r>
                <a:rPr lang="ar-EG" altLang="zh-CN" sz="2800" b="1" dirty="0">
                  <a:latin typeface="Microsoft YaHei" pitchFamily="34" charset="-122"/>
                  <a:ea typeface="Microsoft YaHei" pitchFamily="34" charset="-122"/>
                </a:rPr>
                <a:t>يمكن تفهمها والرسالة في هذه الحالة هي الهدف الحقيقي لمرسلها عوامل </a:t>
              </a:r>
              <a:r>
                <a:rPr lang="ar-EG" altLang="zh-CN" sz="2800" b="1">
                  <a:latin typeface="Microsoft YaHei" pitchFamily="34" charset="-122"/>
                  <a:ea typeface="Microsoft YaHei" pitchFamily="34" charset="-122"/>
                </a:rPr>
                <a:t>فاعلية </a:t>
              </a:r>
              <a:r>
                <a:rPr lang="ar-EG" altLang="zh-CN" sz="2800" b="1" smtClean="0">
                  <a:latin typeface="Microsoft YaHei" pitchFamily="34" charset="-122"/>
                  <a:ea typeface="Microsoft YaHei" pitchFamily="34" charset="-122"/>
                </a:rPr>
                <a:t>الاتصال إن </a:t>
              </a:r>
              <a:r>
                <a:rPr lang="ar-EG" altLang="zh-CN" sz="2800" b="1" dirty="0">
                  <a:latin typeface="Microsoft YaHei" pitchFamily="34" charset="-122"/>
                  <a:ea typeface="Microsoft YaHei" pitchFamily="34" charset="-122"/>
                </a:rPr>
                <a:t>عملية الاتصال لا تحدث فى فراغ </a:t>
              </a:r>
            </a:p>
          </p:txBody>
        </p:sp>
      </p:grpSp>
    </p:spTree>
    <p:extLst>
      <p:ext uri="{BB962C8B-B14F-4D97-AF65-F5344CB8AC3E}">
        <p14:creationId xmlns:p14="http://schemas.microsoft.com/office/powerpoint/2010/main" xmlns="" val="146350764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عوامل فعالية المصدر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justLow" rtl="1">
              <a:buFont typeface="Wingdings" pitchFamily="2" charset="2"/>
              <a:buChar char="ü"/>
            </a:pPr>
            <a:r>
              <a:rPr lang="ar-EG" sz="2600" b="1" dirty="0">
                <a:solidFill>
                  <a:schemeClr val="tx1"/>
                </a:solidFill>
                <a:latin typeface="Simplified Arabic" pitchFamily="18" charset="-78"/>
                <a:cs typeface="Simplified Arabic" pitchFamily="18" charset="-78"/>
              </a:rPr>
              <a:t>المصداقية: وهى المصداقية التى يكتسبها المصدر من خلال التدريب، والخبرة بالموضوع </a:t>
            </a:r>
            <a:endParaRPr lang="ar-EG" sz="2600" b="1" dirty="0" smtClean="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الجاذبية: وتتحقق عندما يكون القائم بالاتصال قريبا من الجمهور من الناحية النفسية والاجتماعية </a:t>
            </a:r>
            <a:endParaRPr lang="ar-EG" sz="2600" b="1" dirty="0" smtClean="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السلطة : فهو يملك الثواب والعقاب ، ويهتم بالحصول على الموافقة للرسائل التى يقدمها</a:t>
            </a:r>
            <a:endParaRPr lang="ar-EG" sz="2600" b="1" dirty="0">
              <a:solidFill>
                <a:schemeClr val="tx1"/>
              </a:solidFill>
              <a:latin typeface="Simplified Arabic" pitchFamily="18" charset="-78"/>
              <a:cs typeface="Simplified Arabic" pitchFamily="18" charset="-78"/>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569720"/>
            <a:ext cx="3486150" cy="3840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388470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عوامل فعالية الرسالة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ومن الأمور التى يجب مراعاتها فى الرسالة ، سهولة استيعابها ويرتبط بها خمس متغيرات </a:t>
            </a:r>
            <a:r>
              <a:rPr lang="ar-EG" sz="2600" b="1" dirty="0" smtClean="0">
                <a:solidFill>
                  <a:schemeClr val="tx1"/>
                </a:solidFill>
                <a:latin typeface="Simplified Arabic" pitchFamily="18" charset="-78"/>
                <a:cs typeface="Simplified Arabic" pitchFamily="18" charset="-78"/>
              </a:rPr>
              <a:t>اسلوبية </a:t>
            </a:r>
            <a:r>
              <a:rPr lang="ar-EG" sz="2600" b="1" dirty="0">
                <a:solidFill>
                  <a:schemeClr val="tx1"/>
                </a:solidFill>
                <a:latin typeface="Simplified Arabic" pitchFamily="18" charset="-78"/>
                <a:cs typeface="Simplified Arabic" pitchFamily="18" charset="-78"/>
              </a:rPr>
              <a:t>هى :</a:t>
            </a:r>
          </a:p>
          <a:p>
            <a:pPr marL="457200" indent="-457200" algn="justLow" rtl="1">
              <a:buFont typeface="Wingdings" pitchFamily="2" charset="2"/>
              <a:buChar char="ü"/>
            </a:pP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smtClean="0">
                <a:solidFill>
                  <a:schemeClr val="tx1"/>
                </a:solidFill>
                <a:latin typeface="Simplified Arabic" pitchFamily="18" charset="-78"/>
                <a:cs typeface="Simplified Arabic" pitchFamily="18" charset="-78"/>
              </a:rPr>
              <a:t>القابلية </a:t>
            </a:r>
            <a:r>
              <a:rPr lang="ar-SA" sz="2600" b="1" dirty="0">
                <a:solidFill>
                  <a:schemeClr val="tx1"/>
                </a:solidFill>
                <a:latin typeface="Simplified Arabic" pitchFamily="18" charset="-78"/>
                <a:cs typeface="Simplified Arabic" pitchFamily="18" charset="-78"/>
              </a:rPr>
              <a:t>للاستماع ، أو القراءة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أن تتضمن الرسالة اهتمامات المتلقى ومصالحه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الواقعية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القابلية للتحقق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الاستمالة </a:t>
            </a:r>
            <a:r>
              <a:rPr lang="ar-EG" sz="2600" b="1" dirty="0">
                <a:solidFill>
                  <a:schemeClr val="tx1"/>
                </a:solidFill>
                <a:latin typeface="Simplified Arabic" pitchFamily="18" charset="-78"/>
                <a:cs typeface="Simplified Arabic" pitchFamily="18" charset="-78"/>
              </a:rPr>
              <a:t>(</a:t>
            </a:r>
            <a:r>
              <a:rPr lang="ar-SA" sz="2600" b="1" dirty="0">
                <a:solidFill>
                  <a:schemeClr val="tx1"/>
                </a:solidFill>
                <a:latin typeface="Simplified Arabic" pitchFamily="18" charset="-78"/>
                <a:cs typeface="Simplified Arabic" pitchFamily="18" charset="-78"/>
              </a:rPr>
              <a:t>العاطفية</a:t>
            </a:r>
            <a:r>
              <a:rPr lang="ar-EG" sz="2600" b="1" dirty="0">
                <a:solidFill>
                  <a:schemeClr val="tx1"/>
                </a:solidFill>
                <a:latin typeface="Simplified Arabic" pitchFamily="18" charset="-78"/>
                <a:cs typeface="Simplified Arabic" pitchFamily="18" charset="-78"/>
              </a:rPr>
              <a:t> - </a:t>
            </a:r>
            <a:r>
              <a:rPr lang="ar-SA" sz="2600" b="1" dirty="0">
                <a:solidFill>
                  <a:schemeClr val="tx1"/>
                </a:solidFill>
                <a:latin typeface="Simplified Arabic" pitchFamily="18" charset="-78"/>
                <a:cs typeface="Simplified Arabic" pitchFamily="18" charset="-78"/>
              </a:rPr>
              <a:t>العقلية</a:t>
            </a:r>
            <a:r>
              <a:rPr lang="ar-EG" sz="2600" b="1" dirty="0">
                <a:solidFill>
                  <a:schemeClr val="tx1"/>
                </a:solidFill>
                <a:latin typeface="Simplified Arabic" pitchFamily="18" charset="-78"/>
                <a:cs typeface="Simplified Arabic" pitchFamily="18" charset="-78"/>
              </a:rPr>
              <a:t> – </a:t>
            </a:r>
            <a:r>
              <a:rPr lang="ar-SA" sz="2600" b="1" dirty="0">
                <a:solidFill>
                  <a:schemeClr val="tx1"/>
                </a:solidFill>
                <a:latin typeface="Simplified Arabic" pitchFamily="18" charset="-78"/>
                <a:cs typeface="Simplified Arabic" pitchFamily="18" charset="-78"/>
              </a:rPr>
              <a:t>التخويف</a:t>
            </a:r>
            <a:r>
              <a:rPr lang="ar-EG" sz="2600" b="1" dirty="0">
                <a:solidFill>
                  <a:schemeClr val="tx1"/>
                </a:solidFill>
                <a:latin typeface="Simplified Arabic" pitchFamily="18" charset="-78"/>
                <a:cs typeface="Simplified Arabic" pitchFamily="18" charset="-78"/>
              </a:rPr>
              <a:t> )</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447800"/>
            <a:ext cx="3200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035840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اذكر أمثلة واقعية على:</a:t>
            </a:r>
          </a:p>
          <a:p>
            <a:pPr algn="ctr" rtl="1"/>
            <a:r>
              <a:rPr lang="ar-EG" sz="3200" b="1" dirty="0" smtClean="0">
                <a:solidFill>
                  <a:schemeClr val="tx1"/>
                </a:solidFill>
                <a:latin typeface="Simplified Arabic" pitchFamily="18" charset="-78"/>
                <a:cs typeface="Simplified Arabic" pitchFamily="18" charset="-78"/>
              </a:rPr>
              <a:t>الاستمالة </a:t>
            </a:r>
            <a:r>
              <a:rPr lang="ar-EG" sz="3200" b="1" dirty="0">
                <a:solidFill>
                  <a:schemeClr val="tx1"/>
                </a:solidFill>
                <a:latin typeface="Simplified Arabic" pitchFamily="18" charset="-78"/>
                <a:cs typeface="Simplified Arabic" pitchFamily="18" charset="-78"/>
              </a:rPr>
              <a:t>العاطفية</a:t>
            </a: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9023808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أنواع الاتصال</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24281082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اذكر أمثلة واقعية على:</a:t>
            </a:r>
          </a:p>
          <a:p>
            <a:pPr algn="ctr" rtl="1"/>
            <a:r>
              <a:rPr lang="ar-EG" sz="3200" b="1" dirty="0">
                <a:solidFill>
                  <a:schemeClr val="tx1"/>
                </a:solidFill>
                <a:latin typeface="Simplified Arabic" pitchFamily="18" charset="-78"/>
                <a:cs typeface="Simplified Arabic" pitchFamily="18" charset="-78"/>
              </a:rPr>
              <a:t>الاستماله </a:t>
            </a:r>
            <a:r>
              <a:rPr lang="ar-EG" sz="3200" b="1" dirty="0" smtClean="0">
                <a:solidFill>
                  <a:schemeClr val="tx1"/>
                </a:solidFill>
                <a:latin typeface="Simplified Arabic" pitchFamily="18" charset="-78"/>
                <a:cs typeface="Simplified Arabic" pitchFamily="18" charset="-78"/>
              </a:rPr>
              <a:t>العقلية</a:t>
            </a: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1662073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اذكر أمثلة واقعية على:</a:t>
            </a:r>
          </a:p>
          <a:p>
            <a:pPr algn="ctr" rtl="1"/>
            <a:r>
              <a:rPr lang="ar-EG" sz="3200" b="1" dirty="0">
                <a:solidFill>
                  <a:schemeClr val="tx1"/>
                </a:solidFill>
                <a:latin typeface="Simplified Arabic" pitchFamily="18" charset="-78"/>
                <a:cs typeface="Simplified Arabic" pitchFamily="18" charset="-78"/>
              </a:rPr>
              <a:t>استمالة التخويف </a:t>
            </a:r>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73269036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عوامل فعالية الوسائل الإعلامية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 إذ تعتبر الوسائل الحية المسموعة والمرئية أكثر تأثيرا من غيرها فى تغيير الاتجاهات ، يتبعها الوسائل الشفوية (المسموعة)، ثم الوسائل المكتوبة (المقروءة) </a:t>
            </a:r>
          </a:p>
          <a:p>
            <a:pPr algn="justLow" rtl="1"/>
            <a:endParaRPr lang="ar-EG" sz="2600" b="1" dirty="0">
              <a:solidFill>
                <a:schemeClr val="tx1"/>
              </a:solidFill>
              <a:latin typeface="Simplified Arabic" pitchFamily="18" charset="-78"/>
              <a:cs typeface="Simplified Arabic" pitchFamily="18" charset="-78"/>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1" y="1676400"/>
            <a:ext cx="36576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829782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عوامل فعالية المتلقي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حيث يرتبط نجاح الاتصال بمدى معرفتنا بنوعية الجمهور الذى يستقبل الرسالة ، وقد صنف " دينيس هوويت " جمهور المتلقين إلى </a:t>
            </a:r>
            <a:r>
              <a:rPr lang="ar-EG" sz="2600" b="1" dirty="0" smtClean="0">
                <a:solidFill>
                  <a:schemeClr val="tx1"/>
                </a:solidFill>
                <a:latin typeface="Simplified Arabic" pitchFamily="18" charset="-78"/>
                <a:cs typeface="Simplified Arabic" pitchFamily="18" charset="-78"/>
              </a:rPr>
              <a:t>نوعين</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رئيسيين </a:t>
            </a:r>
            <a:r>
              <a:rPr lang="ar-EG" sz="2600" b="1" dirty="0">
                <a:solidFill>
                  <a:schemeClr val="tx1"/>
                </a:solidFill>
                <a:latin typeface="Simplified Arabic" pitchFamily="18" charset="-78"/>
                <a:cs typeface="Simplified Arabic" pitchFamily="18" charset="-78"/>
              </a:rPr>
              <a:t>هما</a:t>
            </a:r>
            <a:r>
              <a:rPr lang="ar-EG" sz="2600" b="1" dirty="0" smtClean="0">
                <a:solidFill>
                  <a:schemeClr val="tx1"/>
                </a:solidFill>
                <a:latin typeface="Simplified Arabic" pitchFamily="18" charset="-78"/>
                <a:cs typeface="Simplified Arabic" pitchFamily="18" charset="-78"/>
              </a:rPr>
              <a:t>:</a:t>
            </a:r>
          </a:p>
          <a:p>
            <a:pPr marL="457200" indent="-457200" algn="r" rtl="1">
              <a:buFont typeface="Wingdings" pitchFamily="2" charset="2"/>
              <a:buChar char="ü"/>
            </a:pPr>
            <a:r>
              <a:rPr lang="ar-SA" sz="2600" b="1" dirty="0">
                <a:solidFill>
                  <a:schemeClr val="tx1"/>
                </a:solidFill>
                <a:latin typeface="Simplified Arabic" pitchFamily="18" charset="-78"/>
                <a:cs typeface="Simplified Arabic" pitchFamily="18" charset="-78"/>
              </a:rPr>
              <a:t>الجمهور العنيد </a:t>
            </a:r>
            <a:endParaRPr lang="en-US" sz="2600" b="1" dirty="0">
              <a:solidFill>
                <a:schemeClr val="tx1"/>
              </a:solidFill>
              <a:latin typeface="Simplified Arabic" pitchFamily="18" charset="-78"/>
              <a:cs typeface="Simplified Arabic" pitchFamily="18" charset="-78"/>
            </a:endParaRPr>
          </a:p>
          <a:p>
            <a:pPr marL="457200" indent="-457200" algn="r" rtl="1">
              <a:buFont typeface="Wingdings" pitchFamily="2" charset="2"/>
              <a:buChar char="ü"/>
            </a:pPr>
            <a:r>
              <a:rPr lang="ar-SA" sz="2600" b="1" dirty="0">
                <a:solidFill>
                  <a:schemeClr val="tx1"/>
                </a:solidFill>
                <a:latin typeface="Simplified Arabic" pitchFamily="18" charset="-78"/>
                <a:cs typeface="Simplified Arabic" pitchFamily="18" charset="-78"/>
              </a:rPr>
              <a:t>الجمهور الحساس</a:t>
            </a:r>
            <a:endParaRPr lang="en-US" sz="2600" b="1" dirty="0">
              <a:solidFill>
                <a:schemeClr val="tx1"/>
              </a:solidFill>
              <a:latin typeface="Simplified Arabic" pitchFamily="18" charset="-78"/>
              <a:cs typeface="Simplified Arabic" pitchFamily="18" charset="-78"/>
            </a:endParaRPr>
          </a:p>
          <a:p>
            <a:pPr marL="457200" indent="-457200" algn="r" rtl="1">
              <a:buFont typeface="Wingdings" pitchFamily="2" charset="2"/>
              <a:buChar char="ü"/>
            </a:pPr>
            <a:endParaRPr lang="ar-EG" sz="26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213509445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إلى أي جمهور تصنف نفسك </a:t>
            </a:r>
            <a:r>
              <a:rPr lang="ar-EG" sz="3200" b="1" dirty="0" smtClean="0">
                <a:solidFill>
                  <a:schemeClr val="tx1"/>
                </a:solidFill>
                <a:latin typeface="Simplified Arabic" pitchFamily="18" charset="-78"/>
                <a:cs typeface="Simplified Arabic" pitchFamily="18" charset="-78"/>
              </a:rPr>
              <a:t>؟</a:t>
            </a:r>
          </a:p>
          <a:p>
            <a:pPr algn="ctr" rtl="1"/>
            <a:r>
              <a:rPr lang="ar-EG" sz="3200" b="1" dirty="0" smtClean="0">
                <a:solidFill>
                  <a:schemeClr val="tx1"/>
                </a:solidFill>
                <a:latin typeface="Simplified Arabic" pitchFamily="18" charset="-78"/>
                <a:cs typeface="Simplified Arabic" pitchFamily="18" charset="-78"/>
              </a:rPr>
              <a:t> </a:t>
            </a:r>
            <a:r>
              <a:rPr lang="ar-EG" sz="3200" b="1" dirty="0">
                <a:solidFill>
                  <a:schemeClr val="tx1"/>
                </a:solidFill>
                <a:latin typeface="Simplified Arabic" pitchFamily="18" charset="-78"/>
                <a:cs typeface="Simplified Arabic" pitchFamily="18" charset="-78"/>
              </a:rPr>
              <a:t>اذكر موقفًا يؤيد كلامك </a:t>
            </a:r>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157246512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lowchart: Multidocument 2"/>
          <p:cNvSpPr/>
          <p:nvPr/>
        </p:nvSpPr>
        <p:spPr>
          <a:xfrm>
            <a:off x="1524000" y="1752600"/>
            <a:ext cx="5257800" cy="3276600"/>
          </a:xfrm>
          <a:prstGeom prst="flowChartMulti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خطوات عملية الاتصال</a:t>
            </a:r>
          </a:p>
        </p:txBody>
      </p:sp>
    </p:spTree>
    <p:extLst>
      <p:ext uri="{BB962C8B-B14F-4D97-AF65-F5344CB8AC3E}">
        <p14:creationId xmlns:p14="http://schemas.microsoft.com/office/powerpoint/2010/main" xmlns="" val="295804372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2232026" y="358140"/>
            <a:ext cx="5387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الأولى حدد المشكلة</a:t>
            </a:r>
          </a:p>
        </p:txBody>
      </p:sp>
      <p:sp>
        <p:nvSpPr>
          <p:cNvPr id="2" name="Rectangle 1"/>
          <p:cNvSpPr/>
          <p:nvPr/>
        </p:nvSpPr>
        <p:spPr>
          <a:xfrm>
            <a:off x="533400" y="1305342"/>
            <a:ext cx="8610600" cy="4154984"/>
          </a:xfrm>
          <a:prstGeom prst="rect">
            <a:avLst/>
          </a:prstGeom>
        </p:spPr>
        <p:txBody>
          <a:bodyPr wrap="square">
            <a:spAutoFit/>
          </a:bodyPr>
          <a:lstStyle/>
          <a:p>
            <a:pPr marL="342900" indent="-342900" algn="r" rtl="1">
              <a:buFont typeface="Wingdings" pitchFamily="2" charset="2"/>
              <a:buChar char="ü"/>
            </a:pPr>
            <a:r>
              <a:rPr lang="ar-EG" sz="2400" b="1" dirty="0" smtClean="0"/>
              <a:t>ما </a:t>
            </a:r>
            <a:r>
              <a:rPr lang="ar-EG" sz="2400" b="1" dirty="0"/>
              <a:t>هى الظروف التى أوجدت لديك تلك الحاجة الملحة إلى أن ( تتكلم ) ؟؟</a:t>
            </a:r>
          </a:p>
          <a:p>
            <a:pPr marL="342900" indent="-342900" algn="r" rtl="1">
              <a:buFont typeface="Wingdings" pitchFamily="2" charset="2"/>
              <a:buChar char="ü"/>
            </a:pPr>
            <a:r>
              <a:rPr lang="ar-EG" sz="2400" b="1" dirty="0" smtClean="0"/>
              <a:t>ما </a:t>
            </a:r>
            <a:r>
              <a:rPr lang="ar-EG" sz="2400" b="1" dirty="0"/>
              <a:t>هى الحاجات التى ينبغى الوفاء بها ؟</a:t>
            </a:r>
          </a:p>
          <a:p>
            <a:pPr marL="342900" indent="-342900" algn="r" rtl="1">
              <a:buFont typeface="Wingdings" pitchFamily="2" charset="2"/>
              <a:buChar char="ü"/>
            </a:pPr>
            <a:r>
              <a:rPr lang="ar-EG" sz="2400" b="1" dirty="0" smtClean="0"/>
              <a:t>من </a:t>
            </a:r>
            <a:r>
              <a:rPr lang="ar-EG" sz="2400" b="1" dirty="0"/>
              <a:t>هم المستقبلون ؟ وما عددهم ؟ هل هم متجانسون فى مصالحهم واهتماماتهم ؟ </a:t>
            </a:r>
          </a:p>
          <a:p>
            <a:pPr marL="342900" indent="-342900" algn="r" rtl="1">
              <a:buFont typeface="Wingdings" pitchFamily="2" charset="2"/>
              <a:buChar char="ü"/>
            </a:pPr>
            <a:r>
              <a:rPr lang="ar-EG" sz="2400" b="1" dirty="0"/>
              <a:t>أم متنوعوا المصالح والاهتمامات ؟ هل لديهم معرفة طيبة وصحيحة بالمشكلة أم لديهم معرفة بها ولكنها ناقصة أو خاطئة أو مضللة ؟ هل هم معادون أم منصفون أم غير مدركين بالمشكلة على الإطلاق ؟ هل هم يتصرفون على نحو خاطئ أم هم لا يقومون بأى تصرف على الإطلاق ؟</a:t>
            </a:r>
          </a:p>
          <a:p>
            <a:pPr marL="342900" indent="-342900" algn="r" rtl="1">
              <a:buFont typeface="Wingdings" pitchFamily="2" charset="2"/>
              <a:buChar char="ü"/>
            </a:pPr>
            <a:r>
              <a:rPr lang="ar-EG" sz="2400" b="1" dirty="0" smtClean="0"/>
              <a:t> </a:t>
            </a:r>
            <a:r>
              <a:rPr lang="ar-EG" sz="2400" b="1" dirty="0"/>
              <a:t>ما هى طبيعة العلاقة بين المرسل والمستقبل ؟ وما مدى قدرة المرسل على أن يطلب من المستقبلين تخصيص بعض وقتهم له ؟ إن التوصل إلى إجابات دقيقة لتلك الأسئلة المترابطة سوف يحدد إلى مدى بعيد الشكل النهائى لمجهود الاتصال ومدى كفاءته وفاعليته. </a:t>
            </a:r>
          </a:p>
        </p:txBody>
      </p:sp>
    </p:spTree>
    <p:extLst>
      <p:ext uri="{BB962C8B-B14F-4D97-AF65-F5344CB8AC3E}">
        <p14:creationId xmlns:p14="http://schemas.microsoft.com/office/powerpoint/2010/main" xmlns="" val="276584247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698626" y="358140"/>
            <a:ext cx="64547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الثانية حدد الهدف الأساسى من الاتصال </a:t>
            </a:r>
          </a:p>
        </p:txBody>
      </p:sp>
      <p:sp>
        <p:nvSpPr>
          <p:cNvPr id="2" name="Rectangle 1"/>
          <p:cNvSpPr/>
          <p:nvPr/>
        </p:nvSpPr>
        <p:spPr>
          <a:xfrm>
            <a:off x="533400" y="2633008"/>
            <a:ext cx="8610600" cy="1938992"/>
          </a:xfrm>
          <a:prstGeom prst="rect">
            <a:avLst/>
          </a:prstGeom>
        </p:spPr>
        <p:txBody>
          <a:bodyPr wrap="square">
            <a:spAutoFit/>
          </a:bodyPr>
          <a:lstStyle/>
          <a:p>
            <a:pPr marL="342900" indent="-342900" algn="r" rtl="1">
              <a:buFont typeface="Wingdings" pitchFamily="2" charset="2"/>
              <a:buChar char="ü"/>
            </a:pPr>
            <a:r>
              <a:rPr lang="ar-EG" sz="2400" b="1" dirty="0" smtClean="0"/>
              <a:t>هل </a:t>
            </a:r>
            <a:r>
              <a:rPr lang="ar-EG" sz="2400" b="1" dirty="0"/>
              <a:t>هو مجرد توصيل معلومة ؟ أم تحفيز وتنبيه الفكر؟ </a:t>
            </a:r>
          </a:p>
          <a:p>
            <a:pPr marL="342900" indent="-342900" algn="r" rtl="1">
              <a:buFont typeface="Wingdings" pitchFamily="2" charset="2"/>
              <a:buChar char="ü"/>
            </a:pPr>
            <a:r>
              <a:rPr lang="ar-EG" sz="2400" b="1" dirty="0" smtClean="0"/>
              <a:t>هل </a:t>
            </a:r>
            <a:r>
              <a:rPr lang="ar-EG" sz="2400" b="1" dirty="0"/>
              <a:t>يسعى المرسل إلى إقناع المستقبل أو المستقبلين بعقيدة معينة ؟ أم أنه يحأول أن يقنع المستقبل أو المستقبلين بالتصرف على نحو ما بواسطة الأمر المباشر؟ </a:t>
            </a:r>
            <a:r>
              <a:rPr lang="ar-EG" sz="2400" b="1" dirty="0" smtClean="0"/>
              <a:t/>
            </a:r>
            <a:br>
              <a:rPr lang="ar-EG" sz="2400" b="1" dirty="0" smtClean="0"/>
            </a:br>
            <a:r>
              <a:rPr lang="ar-EG" sz="2400" b="1" dirty="0" smtClean="0"/>
              <a:t>أم </a:t>
            </a:r>
            <a:r>
              <a:rPr lang="ar-EG" sz="2400" b="1" dirty="0"/>
              <a:t>بالإقناع ؟ ( إذا كان المرسل يستخدم الإقناع فإن الاتصال يصبح جزءاً من عملية البيع ) وبالتالي ما هو الفعل أو التصرف المرغوب؟</a:t>
            </a:r>
          </a:p>
        </p:txBody>
      </p:sp>
    </p:spTree>
    <p:extLst>
      <p:ext uri="{BB962C8B-B14F-4D97-AF65-F5344CB8AC3E}">
        <p14:creationId xmlns:p14="http://schemas.microsoft.com/office/powerpoint/2010/main" xmlns="" val="59494271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470026" y="358140"/>
            <a:ext cx="6911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الثالثة قم بإعداد الصيغة النهائية للرسالة </a:t>
            </a:r>
          </a:p>
        </p:txBody>
      </p:sp>
      <p:sp>
        <p:nvSpPr>
          <p:cNvPr id="2" name="Rectangle 1"/>
          <p:cNvSpPr/>
          <p:nvPr/>
        </p:nvSpPr>
        <p:spPr>
          <a:xfrm>
            <a:off x="533400" y="2621340"/>
            <a:ext cx="8610600" cy="1569660"/>
          </a:xfrm>
          <a:prstGeom prst="rect">
            <a:avLst/>
          </a:prstGeom>
        </p:spPr>
        <p:txBody>
          <a:bodyPr wrap="square">
            <a:spAutoFit/>
          </a:bodyPr>
          <a:lstStyle/>
          <a:p>
            <a:pPr marL="342900" indent="-342900" algn="r" rtl="1">
              <a:buFont typeface="Wingdings" pitchFamily="2" charset="2"/>
              <a:buChar char="ü"/>
            </a:pPr>
            <a:r>
              <a:rPr lang="ar-EG" sz="2400" b="1" dirty="0"/>
              <a:t> </a:t>
            </a:r>
            <a:r>
              <a:rPr lang="ar-EG" sz="2400" b="1" dirty="0" smtClean="0"/>
              <a:t>اجمع </a:t>
            </a:r>
            <a:r>
              <a:rPr lang="ar-EG" sz="2400" b="1" dirty="0"/>
              <a:t>المعلومات المتصلة بالموضوع.</a:t>
            </a:r>
          </a:p>
          <a:p>
            <a:pPr marL="342900" indent="-342900" algn="r" rtl="1">
              <a:buFont typeface="Wingdings" pitchFamily="2" charset="2"/>
              <a:buChar char="ü"/>
            </a:pPr>
            <a:r>
              <a:rPr lang="ar-EG" sz="2400" b="1" dirty="0"/>
              <a:t> </a:t>
            </a:r>
            <a:r>
              <a:rPr lang="ar-EG" sz="2400" b="1" dirty="0" smtClean="0"/>
              <a:t>ضع </a:t>
            </a:r>
            <a:r>
              <a:rPr lang="ar-EG" sz="2400" b="1" dirty="0"/>
              <a:t>الأفكار العامة للمشروع. </a:t>
            </a:r>
          </a:p>
          <a:p>
            <a:pPr marL="342900" indent="-342900" algn="r" rtl="1">
              <a:buFont typeface="Wingdings" pitchFamily="2" charset="2"/>
              <a:buChar char="ü"/>
            </a:pPr>
            <a:r>
              <a:rPr lang="ar-EG" sz="2400" b="1" dirty="0"/>
              <a:t> </a:t>
            </a:r>
            <a:r>
              <a:rPr lang="ar-EG" sz="2400" b="1" dirty="0" smtClean="0"/>
              <a:t>قم </a:t>
            </a:r>
            <a:r>
              <a:rPr lang="ar-EG" sz="2400" b="1" dirty="0"/>
              <a:t>بإعداد مسودة الرسالة.</a:t>
            </a:r>
          </a:p>
          <a:p>
            <a:pPr marL="342900" indent="-342900" algn="r" rtl="1">
              <a:buFont typeface="Wingdings" pitchFamily="2" charset="2"/>
              <a:buChar char="ü"/>
            </a:pPr>
            <a:r>
              <a:rPr lang="ar-EG" sz="2400" b="1" dirty="0"/>
              <a:t> </a:t>
            </a:r>
            <a:r>
              <a:rPr lang="ar-EG" sz="2400" b="1" dirty="0" smtClean="0"/>
              <a:t>هل </a:t>
            </a:r>
            <a:r>
              <a:rPr lang="ar-EG" sz="2400" b="1" dirty="0"/>
              <a:t>هى خالية من الثغرات ؟ هل تساعد حقاً على حل المشكلة . </a:t>
            </a:r>
          </a:p>
        </p:txBody>
      </p:sp>
    </p:spTree>
    <p:extLst>
      <p:ext uri="{BB962C8B-B14F-4D97-AF65-F5344CB8AC3E}">
        <p14:creationId xmlns:p14="http://schemas.microsoft.com/office/powerpoint/2010/main" xmlns="" val="9885057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470026" y="358140"/>
            <a:ext cx="6911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الرابعة اجعل الرسالة ملائمة للمستقبلية </a:t>
            </a:r>
          </a:p>
        </p:txBody>
      </p:sp>
      <p:sp>
        <p:nvSpPr>
          <p:cNvPr id="2" name="Rectangle 1"/>
          <p:cNvSpPr/>
          <p:nvPr/>
        </p:nvSpPr>
        <p:spPr>
          <a:xfrm>
            <a:off x="533400" y="2621340"/>
            <a:ext cx="8610600" cy="2308324"/>
          </a:xfrm>
          <a:prstGeom prst="rect">
            <a:avLst/>
          </a:prstGeom>
        </p:spPr>
        <p:txBody>
          <a:bodyPr wrap="square">
            <a:spAutoFit/>
          </a:bodyPr>
          <a:lstStyle/>
          <a:p>
            <a:pPr marL="342900" indent="-342900" algn="r" rtl="1">
              <a:buFont typeface="Wingdings" pitchFamily="2" charset="2"/>
              <a:buChar char="ü"/>
            </a:pPr>
            <a:r>
              <a:rPr lang="ar-EG" sz="2400" b="1" dirty="0"/>
              <a:t> </a:t>
            </a:r>
            <a:r>
              <a:rPr lang="ar-EG" sz="2400" b="1" dirty="0" smtClean="0"/>
              <a:t>من </a:t>
            </a:r>
            <a:r>
              <a:rPr lang="ar-EG" sz="2400" b="1" dirty="0"/>
              <a:t>هم المستقبلون.</a:t>
            </a:r>
          </a:p>
          <a:p>
            <a:pPr marL="342900" indent="-342900" algn="r" rtl="1">
              <a:buFont typeface="Wingdings" pitchFamily="2" charset="2"/>
              <a:buChar char="ü"/>
            </a:pPr>
            <a:r>
              <a:rPr lang="ar-EG" sz="2400" b="1" dirty="0"/>
              <a:t> </a:t>
            </a:r>
            <a:r>
              <a:rPr lang="ar-EG" sz="2400" b="1" dirty="0" smtClean="0"/>
              <a:t>ما </a:t>
            </a:r>
            <a:r>
              <a:rPr lang="ar-EG" sz="2400" b="1" dirty="0"/>
              <a:t>هى طبيعة اهتماماتهم ؟ </a:t>
            </a:r>
          </a:p>
          <a:p>
            <a:pPr marL="342900" indent="-342900" algn="r" rtl="1">
              <a:buFont typeface="Wingdings" pitchFamily="2" charset="2"/>
              <a:buChar char="ü"/>
            </a:pPr>
            <a:r>
              <a:rPr lang="ar-EG" sz="2400" b="1" dirty="0"/>
              <a:t> </a:t>
            </a:r>
            <a:r>
              <a:rPr lang="ar-EG" sz="2400" b="1" dirty="0" smtClean="0"/>
              <a:t>هل </a:t>
            </a:r>
            <a:r>
              <a:rPr lang="ar-EG" sz="2400" b="1" dirty="0"/>
              <a:t>هم جميعاً مهتمون بالأمر بنفس الدرجة ؟ </a:t>
            </a:r>
          </a:p>
          <a:p>
            <a:pPr marL="342900" indent="-342900" algn="r" rtl="1">
              <a:buFont typeface="Wingdings" pitchFamily="2" charset="2"/>
              <a:buChar char="ü"/>
            </a:pPr>
            <a:r>
              <a:rPr lang="ar-EG" sz="2400" b="1" dirty="0"/>
              <a:t> </a:t>
            </a:r>
            <a:r>
              <a:rPr lang="ar-EG" sz="2400" b="1" dirty="0" smtClean="0"/>
              <a:t>هل </a:t>
            </a:r>
            <a:r>
              <a:rPr lang="ar-EG" sz="2400" b="1" dirty="0"/>
              <a:t>من الضرورى تغليف الرسالة بمظهر جذاب أو مقبول ؟ </a:t>
            </a:r>
          </a:p>
          <a:p>
            <a:pPr marL="342900" indent="-342900" algn="r" rtl="1">
              <a:buFont typeface="Wingdings" pitchFamily="2" charset="2"/>
              <a:buChar char="ü"/>
            </a:pPr>
            <a:r>
              <a:rPr lang="ar-EG" sz="2400" b="1" dirty="0"/>
              <a:t> </a:t>
            </a:r>
            <a:r>
              <a:rPr lang="ar-EG" sz="2400" b="1" dirty="0" smtClean="0"/>
              <a:t>إذا </a:t>
            </a:r>
            <a:r>
              <a:rPr lang="ar-EG" sz="2400" b="1" dirty="0"/>
              <a:t>كانت الرسالة تتطلب استجابة من نوع ما ، فما هى أسهل وسيلة يستجب بها المستقبل ؟</a:t>
            </a:r>
          </a:p>
        </p:txBody>
      </p:sp>
    </p:spTree>
    <p:extLst>
      <p:ext uri="{BB962C8B-B14F-4D97-AF65-F5344CB8AC3E}">
        <p14:creationId xmlns:p14="http://schemas.microsoft.com/office/powerpoint/2010/main" xmlns="" val="126001866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من حيث اللغة المستخدمة </a:t>
            </a:r>
          </a:p>
        </p:txBody>
      </p:sp>
    </p:spTree>
    <p:extLst>
      <p:ext uri="{BB962C8B-B14F-4D97-AF65-F5344CB8AC3E}">
        <p14:creationId xmlns:p14="http://schemas.microsoft.com/office/powerpoint/2010/main" xmlns="" val="307400197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851026" y="358140"/>
            <a:ext cx="6149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الخامسة أقم العلاقة ووطدها </a:t>
            </a:r>
          </a:p>
        </p:txBody>
      </p:sp>
      <p:sp>
        <p:nvSpPr>
          <p:cNvPr id="2" name="Rectangle 1"/>
          <p:cNvSpPr/>
          <p:nvPr/>
        </p:nvSpPr>
        <p:spPr>
          <a:xfrm>
            <a:off x="228600" y="2621340"/>
            <a:ext cx="8915400" cy="2677656"/>
          </a:xfrm>
          <a:prstGeom prst="rect">
            <a:avLst/>
          </a:prstGeom>
        </p:spPr>
        <p:txBody>
          <a:bodyPr wrap="square">
            <a:spAutoFit/>
          </a:bodyPr>
          <a:lstStyle/>
          <a:p>
            <a:pPr marL="342900" indent="-342900" algn="r" rtl="1">
              <a:buFont typeface="Wingdings" pitchFamily="2" charset="2"/>
              <a:buChar char="ü"/>
            </a:pPr>
            <a:r>
              <a:rPr lang="ar-EG" sz="2400" b="1" dirty="0"/>
              <a:t> </a:t>
            </a:r>
            <a:r>
              <a:rPr lang="ar-EG" sz="2400" b="1" dirty="0" smtClean="0"/>
              <a:t>انتق </a:t>
            </a:r>
            <a:r>
              <a:rPr lang="ar-EG" sz="2400" b="1" dirty="0"/>
              <a:t>الوسيلة أو وسائل الاتصال الأكثر ملائمة للهدف من بين وسائل الاتصال المتاحة </a:t>
            </a:r>
          </a:p>
          <a:p>
            <a:pPr marL="342900" indent="-342900" algn="r" rtl="1">
              <a:buFont typeface="Wingdings" pitchFamily="2" charset="2"/>
              <a:buChar char="ü"/>
            </a:pPr>
            <a:r>
              <a:rPr lang="ar-EG" sz="2400" b="1" dirty="0"/>
              <a:t> </a:t>
            </a:r>
            <a:r>
              <a:rPr lang="ar-EG" sz="2400" b="1" dirty="0" smtClean="0"/>
              <a:t>ضع </a:t>
            </a:r>
            <a:r>
              <a:rPr lang="ar-EG" sz="2400" b="1" dirty="0"/>
              <a:t>الرسالة فى الصورة الأكثر ملائمة </a:t>
            </a:r>
          </a:p>
          <a:p>
            <a:pPr marL="342900" indent="-342900" algn="r" rtl="1">
              <a:buFont typeface="Wingdings" pitchFamily="2" charset="2"/>
              <a:buChar char="ü"/>
            </a:pPr>
            <a:r>
              <a:rPr lang="ar-EG" sz="2400" b="1" dirty="0"/>
              <a:t> </a:t>
            </a:r>
            <a:r>
              <a:rPr lang="ar-EG" sz="2400" b="1" dirty="0" smtClean="0"/>
              <a:t>ومن </a:t>
            </a:r>
            <a:r>
              <a:rPr lang="ar-EG" sz="2400" b="1" dirty="0"/>
              <a:t>السهل على المرسل أن يستسلم لإغراءات وسائل الاتصال وسحرها باستخدام وسائل التمايل لذاتها وخاصة حينما يكون هدف الرسالة غامضاً ولكن يجب ألا يغيب عن أذهاننا ، أن وسائل الاتصال وأساليبها الفنية ما هى إلا أدوات يستعان بها لتوصيل الرسالة وبالتالى يجب ألا تستحوذ تلك الأساليب على اهتمامنا إلا بالقدر الذى يتناسب مع </a:t>
            </a:r>
            <a:r>
              <a:rPr lang="ar-EG" sz="2400" b="1" dirty="0" smtClean="0"/>
              <a:t>دورها </a:t>
            </a:r>
            <a:r>
              <a:rPr lang="ar-EG" sz="2400" b="1" dirty="0"/>
              <a:t>هذا . </a:t>
            </a:r>
          </a:p>
        </p:txBody>
      </p:sp>
    </p:spTree>
    <p:extLst>
      <p:ext uri="{BB962C8B-B14F-4D97-AF65-F5344CB8AC3E}">
        <p14:creationId xmlns:p14="http://schemas.microsoft.com/office/powerpoint/2010/main" xmlns="" val="92137482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851026" y="358140"/>
            <a:ext cx="6149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الخطوة السادسة قم بقياس النتائج </a:t>
            </a:r>
          </a:p>
        </p:txBody>
      </p:sp>
      <p:sp>
        <p:nvSpPr>
          <p:cNvPr id="2" name="Rectangle 1"/>
          <p:cNvSpPr/>
          <p:nvPr/>
        </p:nvSpPr>
        <p:spPr>
          <a:xfrm>
            <a:off x="228600" y="2621340"/>
            <a:ext cx="8915400" cy="830997"/>
          </a:xfrm>
          <a:prstGeom prst="rect">
            <a:avLst/>
          </a:prstGeom>
        </p:spPr>
        <p:txBody>
          <a:bodyPr wrap="square">
            <a:spAutoFit/>
          </a:bodyPr>
          <a:lstStyle/>
          <a:p>
            <a:pPr marL="342900" indent="-342900" algn="r" rtl="1">
              <a:buFont typeface="Wingdings" pitchFamily="2" charset="2"/>
              <a:buChar char="ü"/>
            </a:pPr>
            <a:r>
              <a:rPr lang="ar-EG" sz="2400" b="1" dirty="0" smtClean="0"/>
              <a:t>هل </a:t>
            </a:r>
            <a:r>
              <a:rPr lang="ar-EG" sz="2400" b="1" dirty="0"/>
              <a:t>الرسالة وصلت ، وفهمت ؟ </a:t>
            </a:r>
          </a:p>
          <a:p>
            <a:pPr marL="342900" indent="-342900" algn="r" rtl="1">
              <a:buFont typeface="Wingdings" pitchFamily="2" charset="2"/>
              <a:buChar char="ü"/>
            </a:pPr>
            <a:r>
              <a:rPr lang="ar-EG" sz="2400" b="1" dirty="0" smtClean="0"/>
              <a:t> </a:t>
            </a:r>
            <a:r>
              <a:rPr lang="ar-EG" sz="2400" b="1" dirty="0"/>
              <a:t>هل أحدثت الأثر المطلوب ؟ </a:t>
            </a:r>
          </a:p>
        </p:txBody>
      </p:sp>
    </p:spTree>
    <p:extLst>
      <p:ext uri="{BB962C8B-B14F-4D97-AF65-F5344CB8AC3E}">
        <p14:creationId xmlns:p14="http://schemas.microsoft.com/office/powerpoint/2010/main" xmlns="" val="276062678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تمرين عملى</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6583798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وسيلة الاتصال</a:t>
            </a:r>
          </a:p>
        </p:txBody>
      </p:sp>
    </p:spTree>
    <p:extLst>
      <p:ext uri="{BB962C8B-B14F-4D97-AF65-F5344CB8AC3E}">
        <p14:creationId xmlns:p14="http://schemas.microsoft.com/office/powerpoint/2010/main" xmlns="" val="184134696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وسيلة الاتصال</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ترتبط الرسالة موضوع الاتصال مع الوسيلة المستخدمة في نقلها. ولذلك فإن القرار الخاص بتحديد محتويات الرسالة الاتصالية لا يمكن فصله عن القرار الخاص باختيار </a:t>
            </a:r>
            <a:r>
              <a:rPr lang="ar-EG" sz="2600" b="1" dirty="0" smtClean="0">
                <a:solidFill>
                  <a:schemeClr val="tx1"/>
                </a:solidFill>
                <a:latin typeface="Simplified Arabic" pitchFamily="18" charset="-78"/>
                <a:cs typeface="Simplified Arabic" pitchFamily="18" charset="-78"/>
              </a:rPr>
              <a:t>الوسيلة</a:t>
            </a:r>
            <a:br>
              <a:rPr lang="ar-EG" sz="2600" b="1" dirty="0" smtClean="0">
                <a:solidFill>
                  <a:schemeClr val="tx1"/>
                </a:solidFill>
                <a:latin typeface="Simplified Arabic" pitchFamily="18" charset="-78"/>
                <a:cs typeface="Simplified Arabic" pitchFamily="18" charset="-78"/>
              </a:rPr>
            </a:br>
            <a:r>
              <a:rPr lang="ar-EG" sz="2600" b="1" dirty="0" smtClean="0">
                <a:solidFill>
                  <a:schemeClr val="tx1"/>
                </a:solidFill>
                <a:latin typeface="Simplified Arabic" pitchFamily="18" charset="-78"/>
                <a:cs typeface="Simplified Arabic" pitchFamily="18" charset="-78"/>
              </a:rPr>
              <a:t>أو </a:t>
            </a:r>
            <a:r>
              <a:rPr lang="ar-EG" sz="2600" b="1" dirty="0">
                <a:solidFill>
                  <a:schemeClr val="tx1"/>
                </a:solidFill>
                <a:latin typeface="Simplified Arabic" pitchFamily="18" charset="-78"/>
                <a:cs typeface="Simplified Arabic" pitchFamily="18" charset="-78"/>
              </a:rPr>
              <a:t>المنفذ الذي سيحمل هذه الرسالة من المرسل إلى المستقبل</a:t>
            </a:r>
          </a:p>
        </p:txBody>
      </p:sp>
      <p:pic>
        <p:nvPicPr>
          <p:cNvPr id="24578" name="Picture 2" descr="http://eqalam.com/wp-content/uploads/2010/01/gmail-300x3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3460" y="2098450"/>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555397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2280284"/>
            <a:ext cx="6562725" cy="655320"/>
            <a:chOff x="0" y="0"/>
            <a:chExt cx="6562725" cy="546100"/>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48201"/>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smtClean="0">
                  <a:latin typeface="Microsoft YaHei" pitchFamily="34" charset="-122"/>
                  <a:ea typeface="Microsoft YaHei" pitchFamily="34" charset="-122"/>
                </a:rPr>
                <a:t>الاتصال </a:t>
              </a:r>
              <a:r>
                <a:rPr lang="ar-EG" altLang="zh-CN" sz="2800" b="1" dirty="0">
                  <a:latin typeface="Microsoft YaHei" pitchFamily="34" charset="-122"/>
                  <a:ea typeface="Microsoft YaHei" pitchFamily="34" charset="-122"/>
                </a:rPr>
                <a:t>المباشر بين المرسل والمرسل إليه </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3326130"/>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5662"/>
              <a:ext cx="6432550" cy="46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smtClean="0">
                  <a:latin typeface="Microsoft YaHei" pitchFamily="34" charset="-122"/>
                  <a:ea typeface="Microsoft YaHei" pitchFamily="34" charset="-122"/>
                </a:rPr>
                <a:t>الاتصال </a:t>
              </a:r>
              <a:r>
                <a:rPr lang="ar-EG" altLang="zh-CN" sz="2800" b="1" dirty="0">
                  <a:latin typeface="Microsoft YaHei" pitchFamily="34" charset="-122"/>
                  <a:ea typeface="Microsoft YaHei" pitchFamily="34" charset="-122"/>
                </a:rPr>
                <a:t>بواسطة التليفون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373880"/>
            <a:ext cx="6562725" cy="655320"/>
            <a:chOff x="0" y="0"/>
            <a:chExt cx="6562725" cy="546100"/>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1803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smtClean="0">
                  <a:latin typeface="Microsoft YaHei" pitchFamily="34" charset="-122"/>
                  <a:ea typeface="Microsoft YaHei" pitchFamily="34" charset="-122"/>
                </a:rPr>
                <a:t>الاتصالات </a:t>
              </a:r>
              <a:r>
                <a:rPr lang="ar-EG" altLang="zh-CN" sz="2800" b="1" dirty="0">
                  <a:latin typeface="Microsoft YaHei" pitchFamily="34" charset="-122"/>
                  <a:ea typeface="Microsoft YaHei" pitchFamily="34" charset="-122"/>
                </a:rPr>
                <a:t>غير الرسمية </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838200" y="130754"/>
            <a:ext cx="8255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وهناك أشكال مختلفة لوسيلة الاتصال في البيئة التنظيمية منها</a:t>
            </a:r>
          </a:p>
        </p:txBody>
      </p:sp>
    </p:spTree>
    <p:extLst>
      <p:ext uri="{BB962C8B-B14F-4D97-AF65-F5344CB8AC3E}">
        <p14:creationId xmlns:p14="http://schemas.microsoft.com/office/powerpoint/2010/main" xmlns="" val="65280093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
          <p:cNvGrpSpPr>
            <a:grpSpLocks/>
          </p:cNvGrpSpPr>
          <p:nvPr/>
        </p:nvGrpSpPr>
        <p:grpSpPr bwMode="auto">
          <a:xfrm>
            <a:off x="1290639" y="2280284"/>
            <a:ext cx="6562725" cy="655320"/>
            <a:chOff x="0" y="0"/>
            <a:chExt cx="6562725" cy="546100"/>
          </a:xfrm>
        </p:grpSpPr>
        <p:sp>
          <p:nvSpPr>
            <p:cNvPr id="10" name="AutoShape 3"/>
            <p:cNvSpPr>
              <a:spLocks noChangeArrowheads="1"/>
            </p:cNvSpPr>
            <p:nvPr/>
          </p:nvSpPr>
          <p:spPr bwMode="auto">
            <a:xfrm>
              <a:off x="0" y="192088"/>
              <a:ext cx="6562725" cy="354012"/>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1" name="AutoShape 3"/>
            <p:cNvSpPr>
              <a:spLocks noChangeArrowheads="1"/>
            </p:cNvSpPr>
            <p:nvPr/>
          </p:nvSpPr>
          <p:spPr bwMode="auto">
            <a:xfrm>
              <a:off x="65087" y="0"/>
              <a:ext cx="6432550" cy="481013"/>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65088" y="48201"/>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الاتصال من خلال الاجتماعات </a:t>
              </a:r>
              <a:endParaRPr lang="zh-CN" altLang="en-US" sz="2800" b="1" dirty="0">
                <a:latin typeface="Microsoft YaHei" pitchFamily="34" charset="-122"/>
                <a:ea typeface="Microsoft YaHei" pitchFamily="34" charset="-122"/>
              </a:endParaRPr>
            </a:p>
          </p:txBody>
        </p:sp>
      </p:grpSp>
      <p:grpSp>
        <p:nvGrpSpPr>
          <p:cNvPr id="13" name="Group 6"/>
          <p:cNvGrpSpPr>
            <a:grpSpLocks/>
          </p:cNvGrpSpPr>
          <p:nvPr/>
        </p:nvGrpSpPr>
        <p:grpSpPr bwMode="auto">
          <a:xfrm>
            <a:off x="1290639" y="3326130"/>
            <a:ext cx="6562725" cy="655320"/>
            <a:chOff x="0" y="0"/>
            <a:chExt cx="6562725" cy="546100"/>
          </a:xfrm>
        </p:grpSpPr>
        <p:grpSp>
          <p:nvGrpSpPr>
            <p:cNvPr id="14" name="Group 7"/>
            <p:cNvGrpSpPr>
              <a:grpSpLocks/>
            </p:cNvGrpSpPr>
            <p:nvPr/>
          </p:nvGrpSpPr>
          <p:grpSpPr bwMode="auto">
            <a:xfrm>
              <a:off x="0" y="0"/>
              <a:ext cx="6562725" cy="546100"/>
              <a:chOff x="0" y="0"/>
              <a:chExt cx="6561756" cy="546060"/>
            </a:xfrm>
          </p:grpSpPr>
          <p:sp>
            <p:nvSpPr>
              <p:cNvPr id="16"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17"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15" name="Rectangle 13"/>
            <p:cNvSpPr>
              <a:spLocks noChangeArrowheads="1"/>
            </p:cNvSpPr>
            <p:nvPr/>
          </p:nvSpPr>
          <p:spPr bwMode="auto">
            <a:xfrm>
              <a:off x="65088" y="65662"/>
              <a:ext cx="6432550" cy="46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الاتصال عن طريق الوسائل المكتوبة </a:t>
              </a:r>
              <a:endParaRPr lang="zh-CN" altLang="en-US" sz="2800" b="1" dirty="0">
                <a:latin typeface="Microsoft YaHei" pitchFamily="34" charset="-122"/>
                <a:ea typeface="Microsoft YaHei" pitchFamily="34" charset="-122"/>
              </a:endParaRPr>
            </a:p>
          </p:txBody>
        </p:sp>
      </p:grpSp>
      <p:grpSp>
        <p:nvGrpSpPr>
          <p:cNvPr id="18" name="Group 11"/>
          <p:cNvGrpSpPr>
            <a:grpSpLocks/>
          </p:cNvGrpSpPr>
          <p:nvPr/>
        </p:nvGrpSpPr>
        <p:grpSpPr bwMode="auto">
          <a:xfrm>
            <a:off x="1290639" y="4373880"/>
            <a:ext cx="6562725" cy="655320"/>
            <a:chOff x="0" y="0"/>
            <a:chExt cx="6562725" cy="546100"/>
          </a:xfrm>
        </p:grpSpPr>
        <p:sp>
          <p:nvSpPr>
            <p:cNvPr id="19" name="AutoShape 3"/>
            <p:cNvSpPr>
              <a:spLocks noChangeArrowheads="1"/>
            </p:cNvSpPr>
            <p:nvPr/>
          </p:nvSpPr>
          <p:spPr bwMode="auto">
            <a:xfrm>
              <a:off x="0" y="192087"/>
              <a:ext cx="6562725" cy="354013"/>
            </a:xfrm>
            <a:prstGeom prst="rect">
              <a:avLst/>
            </a:prstGeom>
            <a:solidFill>
              <a:schemeClr val="accent6">
                <a:lumMod val="75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0" name="AutoShape 3"/>
            <p:cNvSpPr>
              <a:spLocks noChangeArrowheads="1"/>
            </p:cNvSpPr>
            <p:nvPr/>
          </p:nvSpPr>
          <p:spPr bwMode="auto">
            <a:xfrm>
              <a:off x="65087" y="0"/>
              <a:ext cx="6432550" cy="481012"/>
            </a:xfrm>
            <a:prstGeom prst="rect">
              <a:avLst/>
            </a:prstGeom>
            <a:solidFill>
              <a:schemeClr val="accent6">
                <a:lumMod val="60000"/>
                <a:lumOff val="40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1" name="Rectangle 13"/>
            <p:cNvSpPr>
              <a:spLocks noChangeArrowheads="1"/>
            </p:cNvSpPr>
            <p:nvPr/>
          </p:nvSpPr>
          <p:spPr bwMode="auto">
            <a:xfrm>
              <a:off x="65088" y="18038"/>
              <a:ext cx="6432550" cy="470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800" b="1" dirty="0">
                  <a:latin typeface="Microsoft YaHei" pitchFamily="34" charset="-122"/>
                  <a:ea typeface="Microsoft YaHei" pitchFamily="34" charset="-122"/>
                </a:rPr>
                <a:t>تبادل الكلمات والعبارات عن طريق بعض </a:t>
              </a:r>
              <a:r>
                <a:rPr lang="ar-EG" altLang="zh-CN" sz="2800" b="1" dirty="0" smtClean="0">
                  <a:latin typeface="Microsoft YaHei" pitchFamily="34" charset="-122"/>
                  <a:ea typeface="Microsoft YaHei" pitchFamily="34" charset="-122"/>
                </a:rPr>
                <a:t>الأشخاص</a:t>
              </a:r>
              <a:endParaRPr lang="zh-CN" altLang="en-US" sz="2800" b="1" dirty="0">
                <a:latin typeface="Microsoft YaHei" pitchFamily="34" charset="-122"/>
                <a:ea typeface="Microsoft YaHei" pitchFamily="34" charset="-122"/>
              </a:endParaRPr>
            </a:p>
          </p:txBody>
        </p:sp>
      </p:grpSp>
      <p:sp>
        <p:nvSpPr>
          <p:cNvPr id="27" name="TextBox 13"/>
          <p:cNvSpPr txBox="1">
            <a:spLocks noChangeArrowheads="1"/>
          </p:cNvSpPr>
          <p:nvPr/>
        </p:nvSpPr>
        <p:spPr bwMode="auto">
          <a:xfrm>
            <a:off x="838200" y="130754"/>
            <a:ext cx="8255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3200" b="1" dirty="0">
                <a:latin typeface="Microsoft YaHei" pitchFamily="34" charset="-122"/>
                <a:ea typeface="Microsoft YaHei" pitchFamily="34" charset="-122"/>
              </a:rPr>
              <a:t>وهناك أشكال مختلفة لوسيلة الاتصال في البيئة التنظيمية منها</a:t>
            </a:r>
          </a:p>
        </p:txBody>
      </p:sp>
    </p:spTree>
    <p:extLst>
      <p:ext uri="{BB962C8B-B14F-4D97-AF65-F5344CB8AC3E}">
        <p14:creationId xmlns:p14="http://schemas.microsoft.com/office/powerpoint/2010/main" xmlns="" val="317799493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600" fill="hold"/>
                                        <p:tgtEl>
                                          <p:spTgt spid="9"/>
                                        </p:tgtEl>
                                        <p:attrNameLst>
                                          <p:attrName>ppt_w</p:attrName>
                                        </p:attrNameLst>
                                      </p:cBhvr>
                                      <p:tavLst>
                                        <p:tav tm="0">
                                          <p:val>
                                            <p:fltVal val="0"/>
                                          </p:val>
                                        </p:tav>
                                        <p:tav tm="100000">
                                          <p:val>
                                            <p:strVal val="#ppt_w"/>
                                          </p:val>
                                        </p:tav>
                                      </p:tavLst>
                                    </p:anim>
                                    <p:anim calcmode="lin" valueType="num">
                                      <p:cBhvr>
                                        <p:cTn id="13" dur="600" fill="hold"/>
                                        <p:tgtEl>
                                          <p:spTgt spid="9"/>
                                        </p:tgtEl>
                                        <p:attrNameLst>
                                          <p:attrName>ppt_h</p:attrName>
                                        </p:attrNameLst>
                                      </p:cBhvr>
                                      <p:tavLst>
                                        <p:tav tm="0">
                                          <p:val>
                                            <p:fltVal val="0"/>
                                          </p:val>
                                        </p:tav>
                                        <p:tav tm="100000">
                                          <p:val>
                                            <p:strVal val="#ppt_h"/>
                                          </p:val>
                                        </p:tav>
                                      </p:tavLst>
                                    </p:anim>
                                    <p:anim calcmode="lin" valueType="num">
                                      <p:cBhvr>
                                        <p:cTn id="14" dur="600" fill="hold"/>
                                        <p:tgtEl>
                                          <p:spTgt spid="9"/>
                                        </p:tgtEl>
                                        <p:attrNameLst>
                                          <p:attrName>style.rotation</p:attrName>
                                        </p:attrNameLst>
                                      </p:cBhvr>
                                      <p:tavLst>
                                        <p:tav tm="0">
                                          <p:val>
                                            <p:fltVal val="90"/>
                                          </p:val>
                                        </p:tav>
                                        <p:tav tm="100000">
                                          <p:val>
                                            <p:fltVal val="0"/>
                                          </p:val>
                                        </p:tav>
                                      </p:tavLst>
                                    </p:anim>
                                    <p:animEffect transition="in" filter="fade">
                                      <p:cBhvr>
                                        <p:cTn id="15" dur="600"/>
                                        <p:tgtEl>
                                          <p:spTgt spid="9"/>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13"/>
                                        </p:tgtEl>
                                        <p:attrNameLst>
                                          <p:attrName>style.visibility</p:attrName>
                                        </p:attrNameLst>
                                      </p:cBhvr>
                                      <p:to>
                                        <p:strVal val="visible"/>
                                      </p:to>
                                    </p:set>
                                    <p:anim calcmode="lin" valueType="num">
                                      <p:cBhvr>
                                        <p:cTn id="18" dur="600" fill="hold"/>
                                        <p:tgtEl>
                                          <p:spTgt spid="13"/>
                                        </p:tgtEl>
                                        <p:attrNameLst>
                                          <p:attrName>ppt_w</p:attrName>
                                        </p:attrNameLst>
                                      </p:cBhvr>
                                      <p:tavLst>
                                        <p:tav tm="0">
                                          <p:val>
                                            <p:fltVal val="0"/>
                                          </p:val>
                                        </p:tav>
                                        <p:tav tm="100000">
                                          <p:val>
                                            <p:strVal val="#ppt_w"/>
                                          </p:val>
                                        </p:tav>
                                      </p:tavLst>
                                    </p:anim>
                                    <p:anim calcmode="lin" valueType="num">
                                      <p:cBhvr>
                                        <p:cTn id="19" dur="600" fill="hold"/>
                                        <p:tgtEl>
                                          <p:spTgt spid="13"/>
                                        </p:tgtEl>
                                        <p:attrNameLst>
                                          <p:attrName>ppt_h</p:attrName>
                                        </p:attrNameLst>
                                      </p:cBhvr>
                                      <p:tavLst>
                                        <p:tav tm="0">
                                          <p:val>
                                            <p:fltVal val="0"/>
                                          </p:val>
                                        </p:tav>
                                        <p:tav tm="100000">
                                          <p:val>
                                            <p:strVal val="#ppt_h"/>
                                          </p:val>
                                        </p:tav>
                                      </p:tavLst>
                                    </p:anim>
                                    <p:anim calcmode="lin" valueType="num">
                                      <p:cBhvr>
                                        <p:cTn id="20" dur="600" fill="hold"/>
                                        <p:tgtEl>
                                          <p:spTgt spid="13"/>
                                        </p:tgtEl>
                                        <p:attrNameLst>
                                          <p:attrName>style.rotation</p:attrName>
                                        </p:attrNameLst>
                                      </p:cBhvr>
                                      <p:tavLst>
                                        <p:tav tm="0">
                                          <p:val>
                                            <p:fltVal val="90"/>
                                          </p:val>
                                        </p:tav>
                                        <p:tav tm="100000">
                                          <p:val>
                                            <p:fltVal val="0"/>
                                          </p:val>
                                        </p:tav>
                                      </p:tavLst>
                                    </p:anim>
                                    <p:animEffect transition="in" filter="fade">
                                      <p:cBhvr>
                                        <p:cTn id="21" dur="600"/>
                                        <p:tgtEl>
                                          <p:spTgt spid="1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18"/>
                                        </p:tgtEl>
                                        <p:attrNameLst>
                                          <p:attrName>style.visibility</p:attrName>
                                        </p:attrNameLst>
                                      </p:cBhvr>
                                      <p:to>
                                        <p:strVal val="visible"/>
                                      </p:to>
                                    </p:set>
                                    <p:anim calcmode="lin" valueType="num">
                                      <p:cBhvr>
                                        <p:cTn id="24" dur="600" fill="hold"/>
                                        <p:tgtEl>
                                          <p:spTgt spid="18"/>
                                        </p:tgtEl>
                                        <p:attrNameLst>
                                          <p:attrName>ppt_w</p:attrName>
                                        </p:attrNameLst>
                                      </p:cBhvr>
                                      <p:tavLst>
                                        <p:tav tm="0">
                                          <p:val>
                                            <p:fltVal val="0"/>
                                          </p:val>
                                        </p:tav>
                                        <p:tav tm="100000">
                                          <p:val>
                                            <p:strVal val="#ppt_w"/>
                                          </p:val>
                                        </p:tav>
                                      </p:tavLst>
                                    </p:anim>
                                    <p:anim calcmode="lin" valueType="num">
                                      <p:cBhvr>
                                        <p:cTn id="25" dur="600" fill="hold"/>
                                        <p:tgtEl>
                                          <p:spTgt spid="18"/>
                                        </p:tgtEl>
                                        <p:attrNameLst>
                                          <p:attrName>ppt_h</p:attrName>
                                        </p:attrNameLst>
                                      </p:cBhvr>
                                      <p:tavLst>
                                        <p:tav tm="0">
                                          <p:val>
                                            <p:fltVal val="0"/>
                                          </p:val>
                                        </p:tav>
                                        <p:tav tm="100000">
                                          <p:val>
                                            <p:strVal val="#ppt_h"/>
                                          </p:val>
                                        </p:tav>
                                      </p:tavLst>
                                    </p:anim>
                                    <p:anim calcmode="lin" valueType="num">
                                      <p:cBhvr>
                                        <p:cTn id="26" dur="600" fill="hold"/>
                                        <p:tgtEl>
                                          <p:spTgt spid="18"/>
                                        </p:tgtEl>
                                        <p:attrNameLst>
                                          <p:attrName>style.rotation</p:attrName>
                                        </p:attrNameLst>
                                      </p:cBhvr>
                                      <p:tavLst>
                                        <p:tav tm="0">
                                          <p:val>
                                            <p:fltVal val="90"/>
                                          </p:val>
                                        </p:tav>
                                        <p:tav tm="100000">
                                          <p:val>
                                            <p:fltVal val="0"/>
                                          </p:val>
                                        </p:tav>
                                      </p:tavLst>
                                    </p:anim>
                                    <p:animEffect transition="in" filter="fade">
                                      <p:cBhvr>
                                        <p:cTn id="27"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855787" y="358140"/>
            <a:ext cx="5387974" cy="685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وسائل الاتصال</a:t>
            </a:r>
          </a:p>
        </p:txBody>
      </p:sp>
      <p:grpSp>
        <p:nvGrpSpPr>
          <p:cNvPr id="32" name="Group 6"/>
          <p:cNvGrpSpPr>
            <a:grpSpLocks/>
          </p:cNvGrpSpPr>
          <p:nvPr/>
        </p:nvGrpSpPr>
        <p:grpSpPr bwMode="auto">
          <a:xfrm>
            <a:off x="914400" y="3810000"/>
            <a:ext cx="7167561" cy="1987812"/>
            <a:chOff x="0" y="0"/>
            <a:chExt cx="6562725" cy="546100"/>
          </a:xfrm>
        </p:grpSpPr>
        <p:grpSp>
          <p:nvGrpSpPr>
            <p:cNvPr id="33" name="Group 7"/>
            <p:cNvGrpSpPr>
              <a:grpSpLocks/>
            </p:cNvGrpSpPr>
            <p:nvPr/>
          </p:nvGrpSpPr>
          <p:grpSpPr bwMode="auto">
            <a:xfrm>
              <a:off x="0" y="0"/>
              <a:ext cx="6562725" cy="546100"/>
              <a:chOff x="0" y="0"/>
              <a:chExt cx="6561756" cy="546060"/>
            </a:xfrm>
          </p:grpSpPr>
          <p:sp>
            <p:nvSpPr>
              <p:cNvPr id="35" name="AutoShape 3"/>
              <p:cNvSpPr>
                <a:spLocks noChangeArrowheads="1"/>
              </p:cNvSpPr>
              <p:nvPr/>
            </p:nvSpPr>
            <p:spPr bwMode="auto">
              <a:xfrm>
                <a:off x="0" y="192073"/>
                <a:ext cx="6561756" cy="353987"/>
              </a:xfrm>
              <a:prstGeom prst="rect">
                <a:avLst/>
              </a:prstGeom>
              <a:solidFill>
                <a:schemeClr val="accent6">
                  <a:lumMod val="60000"/>
                  <a:lumOff val="40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36" name="AutoShape 3"/>
              <p:cNvSpPr>
                <a:spLocks noChangeArrowheads="1"/>
              </p:cNvSpPr>
              <p:nvPr/>
            </p:nvSpPr>
            <p:spPr bwMode="auto">
              <a:xfrm>
                <a:off x="65077" y="0"/>
                <a:ext cx="6431600" cy="482565"/>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34" name="Rectangle 13"/>
            <p:cNvSpPr>
              <a:spLocks noChangeArrowheads="1"/>
            </p:cNvSpPr>
            <p:nvPr/>
          </p:nvSpPr>
          <p:spPr bwMode="auto">
            <a:xfrm>
              <a:off x="65088" y="0"/>
              <a:ext cx="6432550" cy="498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Low" rtl="1" eaLnBrk="0" hangingPunct="0">
                <a:spcBef>
                  <a:spcPct val="50000"/>
                </a:spcBef>
              </a:pPr>
              <a:r>
                <a:rPr lang="ar-EG" altLang="zh-CN" sz="2800" b="1" dirty="0">
                  <a:latin typeface="Microsoft YaHei" pitchFamily="34" charset="-122"/>
                  <a:ea typeface="Microsoft YaHei" pitchFamily="34" charset="-122"/>
                </a:rPr>
                <a:t>هناك نوعان من وسائل الاتصال، النوع الرسمي والنوع غير الرسمي، والنوع الأخير هو الذى تستخدمه جماعات التنظيمات غير الرسمية فى المنشأة وهو يتمتع على درجة عالية من التصديق من جانب أعضاء هذه الجماعات</a:t>
              </a:r>
            </a:p>
          </p:txBody>
        </p:sp>
      </p:grpSp>
    </p:spTree>
    <p:extLst>
      <p:ext uri="{BB962C8B-B14F-4D97-AF65-F5344CB8AC3E}">
        <p14:creationId xmlns:p14="http://schemas.microsoft.com/office/powerpoint/2010/main" xmlns="" val="324971460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iterate type="lt">
                                    <p:tmPct val="5000"/>
                                  </p:iterate>
                                  <p:childTnLst>
                                    <p:set>
                                      <p:cBhvr>
                                        <p:cTn id="6" dur="1" fill="hold">
                                          <p:stCondLst>
                                            <p:cond delay="0"/>
                                          </p:stCondLst>
                                        </p:cTn>
                                        <p:tgtEl>
                                          <p:spTgt spid="32"/>
                                        </p:tgtEl>
                                        <p:attrNameLst>
                                          <p:attrName>style.visibility</p:attrName>
                                        </p:attrNameLst>
                                      </p:cBhvr>
                                      <p:to>
                                        <p:strVal val="visible"/>
                                      </p:to>
                                    </p:set>
                                    <p:anim calcmode="lin" valueType="num">
                                      <p:cBhvr>
                                        <p:cTn id="7" dur="600" fill="hold"/>
                                        <p:tgtEl>
                                          <p:spTgt spid="32"/>
                                        </p:tgtEl>
                                        <p:attrNameLst>
                                          <p:attrName>ppt_w</p:attrName>
                                        </p:attrNameLst>
                                      </p:cBhvr>
                                      <p:tavLst>
                                        <p:tav tm="0">
                                          <p:val>
                                            <p:fltVal val="0"/>
                                          </p:val>
                                        </p:tav>
                                        <p:tav tm="100000">
                                          <p:val>
                                            <p:strVal val="#ppt_w"/>
                                          </p:val>
                                        </p:tav>
                                      </p:tavLst>
                                    </p:anim>
                                    <p:anim calcmode="lin" valueType="num">
                                      <p:cBhvr>
                                        <p:cTn id="8" dur="600" fill="hold"/>
                                        <p:tgtEl>
                                          <p:spTgt spid="32"/>
                                        </p:tgtEl>
                                        <p:attrNameLst>
                                          <p:attrName>ppt_h</p:attrName>
                                        </p:attrNameLst>
                                      </p:cBhvr>
                                      <p:tavLst>
                                        <p:tav tm="0">
                                          <p:val>
                                            <p:fltVal val="0"/>
                                          </p:val>
                                        </p:tav>
                                        <p:tav tm="100000">
                                          <p:val>
                                            <p:strVal val="#ppt_h"/>
                                          </p:val>
                                        </p:tav>
                                      </p:tavLst>
                                    </p:anim>
                                    <p:anim calcmode="lin" valueType="num">
                                      <p:cBhvr>
                                        <p:cTn id="9" dur="600" fill="hold"/>
                                        <p:tgtEl>
                                          <p:spTgt spid="32"/>
                                        </p:tgtEl>
                                        <p:attrNameLst>
                                          <p:attrName>style.rotation</p:attrName>
                                        </p:attrNameLst>
                                      </p:cBhvr>
                                      <p:tavLst>
                                        <p:tav tm="0">
                                          <p:val>
                                            <p:fltVal val="90"/>
                                          </p:val>
                                        </p:tav>
                                        <p:tav tm="100000">
                                          <p:val>
                                            <p:fltVal val="0"/>
                                          </p:val>
                                        </p:tav>
                                      </p:tavLst>
                                    </p:anim>
                                    <p:animEffect transition="in" filter="fade">
                                      <p:cBhvr>
                                        <p:cTn id="10"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524000" y="182880"/>
            <a:ext cx="7620000" cy="103632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b="1" dirty="0">
                <a:solidFill>
                  <a:schemeClr val="tx1"/>
                </a:solidFill>
                <a:latin typeface="Simplified Arabic" pitchFamily="18" charset="-78"/>
                <a:cs typeface="Simplified Arabic" pitchFamily="18" charset="-78"/>
              </a:rPr>
              <a:t>أما وسائل الاتصال الرسمي فتتضمن بالإضافة إلى المسالك التنظيمية المحددة العديد من الوسائل منها الآتي</a:t>
            </a:r>
          </a:p>
        </p:txBody>
      </p:sp>
      <p:sp>
        <p:nvSpPr>
          <p:cNvPr id="2" name="Rectangle 1"/>
          <p:cNvSpPr/>
          <p:nvPr/>
        </p:nvSpPr>
        <p:spPr>
          <a:xfrm>
            <a:off x="1143000" y="1295400"/>
            <a:ext cx="7620000" cy="4832092"/>
          </a:xfrm>
          <a:prstGeom prst="rect">
            <a:avLst/>
          </a:prstGeom>
        </p:spPr>
        <p:txBody>
          <a:bodyPr wrap="square">
            <a:spAutoFit/>
          </a:bodyPr>
          <a:lstStyle/>
          <a:p>
            <a:pPr algn="r" rtl="1"/>
            <a:r>
              <a:rPr lang="ar-EG" sz="2800" b="1" dirty="0"/>
              <a:t>1-	المقابلات الخاصة. </a:t>
            </a:r>
          </a:p>
          <a:p>
            <a:pPr algn="r" rtl="1"/>
            <a:r>
              <a:rPr lang="ar-EG" sz="2800" b="1" dirty="0"/>
              <a:t>2-	الاجتماعات على مستوى الإدارة أو القسم. </a:t>
            </a:r>
          </a:p>
          <a:p>
            <a:pPr algn="r" rtl="1"/>
            <a:r>
              <a:rPr lang="ar-EG" sz="2800" b="1" dirty="0"/>
              <a:t>3-	 الاجتماعات العامة. </a:t>
            </a:r>
          </a:p>
          <a:p>
            <a:pPr algn="r" rtl="1"/>
            <a:r>
              <a:rPr lang="ar-EG" sz="2800" b="1" dirty="0"/>
              <a:t>4-	المؤتمرات. </a:t>
            </a:r>
          </a:p>
          <a:p>
            <a:pPr algn="r" rtl="1"/>
            <a:r>
              <a:rPr lang="ar-EG" sz="2800" b="1" dirty="0"/>
              <a:t>5-	المكالمات التليفونية.</a:t>
            </a:r>
          </a:p>
          <a:p>
            <a:pPr algn="r" rtl="1"/>
            <a:r>
              <a:rPr lang="ar-EG" sz="2800" b="1" dirty="0"/>
              <a:t>6-	المجلات والجرائد الداخلية (التى تصدرها </a:t>
            </a:r>
            <a:r>
              <a:rPr lang="ar-EG" sz="2800" b="1" dirty="0" smtClean="0"/>
              <a:t>الشركة). </a:t>
            </a:r>
            <a:endParaRPr lang="ar-EG" sz="2800" b="1" dirty="0"/>
          </a:p>
          <a:p>
            <a:pPr algn="r" rtl="1"/>
            <a:r>
              <a:rPr lang="ar-EG" sz="2800" b="1" dirty="0"/>
              <a:t>7-	التقرير السنوى للموظفين. </a:t>
            </a:r>
          </a:p>
          <a:p>
            <a:pPr algn="r" rtl="1"/>
            <a:r>
              <a:rPr lang="ar-EG" sz="2800" b="1" dirty="0"/>
              <a:t>8-	الخطابات البريدية المباشرة. </a:t>
            </a:r>
          </a:p>
          <a:p>
            <a:pPr algn="r" rtl="1"/>
            <a:r>
              <a:rPr lang="ar-EG" sz="2800" b="1" dirty="0"/>
              <a:t>9-	الملصقات على الحائط. </a:t>
            </a:r>
          </a:p>
          <a:p>
            <a:pPr algn="r" rtl="1"/>
            <a:r>
              <a:rPr lang="ar-EG" sz="2800" b="1" dirty="0"/>
              <a:t>10-	النشرات الدورية. </a:t>
            </a:r>
          </a:p>
          <a:p>
            <a:pPr algn="r" rtl="1"/>
            <a:r>
              <a:rPr lang="ar-EG" sz="2800" b="1" dirty="0"/>
              <a:t>11-	النشرات الخاصة.</a:t>
            </a:r>
          </a:p>
        </p:txBody>
      </p:sp>
    </p:spTree>
    <p:extLst>
      <p:ext uri="{BB962C8B-B14F-4D97-AF65-F5344CB8AC3E}">
        <p14:creationId xmlns:p14="http://schemas.microsoft.com/office/powerpoint/2010/main" xmlns="" val="345616638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7481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الاتصال المتجه إلى أسفل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8911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الاتصال المتجه إلى أعلى </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886200"/>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الاتصال الشفهى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9485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الاتصال الكتابى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
        <p:nvSpPr>
          <p:cNvPr id="31"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تصنيف الاتصال </a:t>
            </a:r>
          </a:p>
        </p:txBody>
      </p:sp>
    </p:spTree>
    <p:extLst>
      <p:ext uri="{BB962C8B-B14F-4D97-AF65-F5344CB8AC3E}">
        <p14:creationId xmlns:p14="http://schemas.microsoft.com/office/powerpoint/2010/main" xmlns="" val="261533038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اتصال لفظي</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ويدخل ضمن هذا التقسيم كل أنواع الاتصال التى يدخل فيها اللفظ أو الكلمة كوسيلة للاتصال ، أو لنقل رسالة من المرسل للمستقبل ، ولا يجب أن ننسى أن الاتصال اللفظى يجمع بجانب الالفاظ المنطوقة الرموز الصوتية ، فعبارة " أهلا وسهلا " </a:t>
            </a:r>
            <a:r>
              <a:rPr lang="ar-EG" sz="2600" b="1" dirty="0" smtClean="0">
                <a:solidFill>
                  <a:schemeClr val="tx1"/>
                </a:solidFill>
                <a:latin typeface="Simplified Arabic" pitchFamily="18" charset="-78"/>
                <a:cs typeface="Simplified Arabic" pitchFamily="18" charset="-78"/>
              </a:rPr>
              <a:t>قد </a:t>
            </a:r>
            <a:r>
              <a:rPr lang="ar-EG" sz="2600" b="1" dirty="0">
                <a:solidFill>
                  <a:schemeClr val="tx1"/>
                </a:solidFill>
                <a:latin typeface="Simplified Arabic" pitchFamily="18" charset="-78"/>
                <a:cs typeface="Simplified Arabic" pitchFamily="18" charset="-78"/>
              </a:rPr>
              <a:t>تقال بنبرة صوت تحملها دلالات مختلفة عن معناها الأصلى</a:t>
            </a:r>
          </a:p>
        </p:txBody>
      </p:sp>
      <p:pic>
        <p:nvPicPr>
          <p:cNvPr id="1126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52501" y="1112520"/>
            <a:ext cx="3619500" cy="4543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958367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1332866" y="1828800"/>
            <a:ext cx="7369174" cy="337566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b="1" dirty="0">
                <a:solidFill>
                  <a:schemeClr val="tx1"/>
                </a:solidFill>
                <a:latin typeface="Simplified Arabic" pitchFamily="18" charset="-78"/>
                <a:cs typeface="Simplified Arabic" pitchFamily="18" charset="-78"/>
              </a:rPr>
              <a:t>تمرين عملي</a:t>
            </a:r>
          </a:p>
          <a:p>
            <a:pPr algn="ctr" rtl="1"/>
            <a:r>
              <a:rPr lang="ar-EG" sz="2400" b="1" dirty="0">
                <a:solidFill>
                  <a:schemeClr val="tx1"/>
                </a:solidFill>
                <a:latin typeface="Simplified Arabic" pitchFamily="18" charset="-78"/>
                <a:cs typeface="Simplified Arabic" pitchFamily="18" charset="-78"/>
              </a:rPr>
              <a:t>قم بكتابة طلب لمديرك لطلب إجازتك السنوية ، لحاجتك للراحة ، مع علمك بأن </a:t>
            </a:r>
            <a:r>
              <a:rPr lang="ar-EG" sz="2400" b="1" dirty="0" smtClean="0">
                <a:solidFill>
                  <a:schemeClr val="tx1"/>
                </a:solidFill>
                <a:latin typeface="Simplified Arabic" pitchFamily="18" charset="-78"/>
                <a:cs typeface="Simplified Arabic" pitchFamily="18" charset="-78"/>
              </a:rPr>
              <a:t>الوقت غير </a:t>
            </a:r>
            <a:r>
              <a:rPr lang="ar-EG" sz="2400" b="1" dirty="0">
                <a:solidFill>
                  <a:schemeClr val="tx1"/>
                </a:solidFill>
                <a:latin typeface="Simplified Arabic" pitchFamily="18" charset="-78"/>
                <a:cs typeface="Simplified Arabic" pitchFamily="18" charset="-78"/>
              </a:rPr>
              <a:t>مناسب حيث أن الشركة تمر بموسم رواج</a:t>
            </a:r>
          </a:p>
          <a:p>
            <a:pPr algn="ctr" rtl="1"/>
            <a:r>
              <a:rPr lang="ar-SA" sz="3200" b="1" dirty="0" smtClean="0">
                <a:solidFill>
                  <a:schemeClr val="tx1"/>
                </a:solidFill>
                <a:latin typeface="Simplified Arabic" pitchFamily="18" charset="-78"/>
                <a:cs typeface="Simplified Arabic" pitchFamily="18" charset="-78"/>
              </a:rPr>
              <a:t>............................................................................................................................................................................................................................</a:t>
            </a:r>
            <a:endParaRPr lang="ar-EG" sz="3200" b="1" dirty="0">
              <a:solidFill>
                <a:schemeClr val="tx1"/>
              </a:solidFill>
              <a:latin typeface="Simplified Arabic" pitchFamily="18" charset="-78"/>
              <a:cs typeface="Simplified Arabic" pitchFamily="18" charset="-78"/>
            </a:endParaRPr>
          </a:p>
        </p:txBody>
      </p:sp>
    </p:spTree>
    <p:extLst>
      <p:ext uri="{BB962C8B-B14F-4D97-AF65-F5344CB8AC3E}">
        <p14:creationId xmlns:p14="http://schemas.microsoft.com/office/powerpoint/2010/main" xmlns="" val="412923484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4478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يجب أن تأخذ فى اعتبارك أن الاتصال عبارة عن علاقة تبادلية إنسانية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حدد أهدافك من الاتصال مع مراعاة الكيفية التى يمكن أن يفسر بها الطرف الآخر </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052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قبل الاتصال عليك أن تكتشف الأشياء التى تثير اهتمام الطرف الآخر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5720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يجب أن تكن رسالتك ذات قيمة للطرف الآخر على حسب مفاهيمه للأشياء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
        <p:nvSpPr>
          <p:cNvPr id="31" name="TextBox 13"/>
          <p:cNvSpPr txBox="1">
            <a:spLocks noChangeArrowheads="1"/>
          </p:cNvSpPr>
          <p:nvPr/>
        </p:nvSpPr>
        <p:spPr bwMode="auto">
          <a:xfrm>
            <a:off x="2667000" y="130754"/>
            <a:ext cx="6426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لكي تجعل اتصالك فعالاً يجب أن تراعي ما يلي </a:t>
            </a:r>
          </a:p>
        </p:txBody>
      </p:sp>
    </p:spTree>
    <p:extLst>
      <p:ext uri="{BB962C8B-B14F-4D97-AF65-F5344CB8AC3E}">
        <p14:creationId xmlns:p14="http://schemas.microsoft.com/office/powerpoint/2010/main" xmlns="" val="106683122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4478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تذكر أن لغة المشاعر والاحساسات تكون أغلب الأحيان أكثر إقناعاً من لغة العقل</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عليك أن تعطى الطرف الثانى وقتاً كافياً للاشتراك فى الحوار</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052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حول أن تتنبأ بالاستقبال المحتمل لرسالتك من الطرف الآخر</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7</a:t>
            </a:r>
            <a:endParaRPr lang="en-US" sz="2400" b="1" dirty="0">
              <a:solidFill>
                <a:srgbClr val="FFFFFF"/>
              </a:solidFill>
            </a:endParaRP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5720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ليكن كلامك فى حدود العلاقة التى تربطك بالطرف الآخر ولا تتعده هذه الحدود</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8</a:t>
            </a:r>
            <a:endParaRPr lang="en-US" sz="2400" b="1" dirty="0">
              <a:solidFill>
                <a:srgbClr val="FFFFFF"/>
              </a:solidFill>
            </a:endParaRPr>
          </a:p>
        </p:txBody>
      </p:sp>
      <p:sp>
        <p:nvSpPr>
          <p:cNvPr id="31" name="TextBox 13"/>
          <p:cNvSpPr txBox="1">
            <a:spLocks noChangeArrowheads="1"/>
          </p:cNvSpPr>
          <p:nvPr/>
        </p:nvSpPr>
        <p:spPr bwMode="auto">
          <a:xfrm>
            <a:off x="2667000" y="130754"/>
            <a:ext cx="6426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لكي تجعل اتصالك فعالاً يجب أن تراعي ما يلي </a:t>
            </a:r>
          </a:p>
        </p:txBody>
      </p:sp>
    </p:spTree>
    <p:extLst>
      <p:ext uri="{BB962C8B-B14F-4D97-AF65-F5344CB8AC3E}">
        <p14:creationId xmlns:p14="http://schemas.microsoft.com/office/powerpoint/2010/main" xmlns="" val="16610802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4478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استخدام النغمة السهلة وأن يكون إيقاع اللفظ سهل وغير رسمى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استخدام المعلومات المألوفة ولا تجهد المستمع بالمعلومات الفنية </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052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أحسن استخدام الدعابة لتخفيف حالة القلق ولا تسرف فى استخدامها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5720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راعى عامل السرعة فى الحديث فلا تبطئ ولا تسرع بل اعتدل فى السرعة فى الكلام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
        <p:nvSpPr>
          <p:cNvPr id="31" name="TextBox 13"/>
          <p:cNvSpPr txBox="1">
            <a:spLocks noChangeArrowheads="1"/>
          </p:cNvSpPr>
          <p:nvPr/>
        </p:nvSpPr>
        <p:spPr bwMode="auto">
          <a:xfrm>
            <a:off x="1981200" y="130754"/>
            <a:ext cx="7112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مهارات خاصة في الاتصال </a:t>
            </a:r>
            <a:r>
              <a:rPr lang="ar-EG" altLang="zh-CN" sz="3200" b="1" dirty="0" smtClean="0">
                <a:latin typeface="Simplified Arabic" pitchFamily="18" charset="-78"/>
                <a:ea typeface="Microsoft YaHei" pitchFamily="34" charset="-122"/>
                <a:cs typeface="Simplified Arabic" pitchFamily="18" charset="-78"/>
              </a:rPr>
              <a:t>الفعال -مهارات </a:t>
            </a:r>
            <a:r>
              <a:rPr lang="ar-EG" altLang="zh-CN" sz="3200" b="1" dirty="0">
                <a:latin typeface="Simplified Arabic" pitchFamily="18" charset="-78"/>
                <a:ea typeface="Microsoft YaHei" pitchFamily="34" charset="-122"/>
                <a:cs typeface="Simplified Arabic" pitchFamily="18" charset="-78"/>
              </a:rPr>
              <a:t>الحديث</a:t>
            </a:r>
          </a:p>
        </p:txBody>
      </p:sp>
    </p:spTree>
    <p:extLst>
      <p:ext uri="{BB962C8B-B14F-4D97-AF65-F5344CB8AC3E}">
        <p14:creationId xmlns:p14="http://schemas.microsoft.com/office/powerpoint/2010/main" xmlns="" val="153528663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3021865"/>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36314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31197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هل </a:t>
            </a:r>
            <a:r>
              <a:rPr lang="ar-EG" sz="2400" b="1" dirty="0">
                <a:solidFill>
                  <a:srgbClr val="333300"/>
                </a:solidFill>
              </a:rPr>
              <a:t>هذا الخطاب ضرورى حقيقة ؟ </a:t>
            </a:r>
            <a:endParaRPr lang="en-US" sz="2400" b="1" dirty="0">
              <a:solidFill>
                <a:srgbClr val="333300"/>
              </a:solidFill>
            </a:endParaRPr>
          </a:p>
        </p:txBody>
      </p:sp>
      <p:sp>
        <p:nvSpPr>
          <p:cNvPr id="9" name="Text Box 9"/>
          <p:cNvSpPr txBox="1">
            <a:spLocks noChangeArrowheads="1"/>
          </p:cNvSpPr>
          <p:nvPr/>
        </p:nvSpPr>
        <p:spPr bwMode="auto">
          <a:xfrm>
            <a:off x="7577138" y="31202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4088665"/>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46982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4114800"/>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هل </a:t>
            </a:r>
            <a:r>
              <a:rPr lang="ar-EG" sz="2400" b="1" dirty="0">
                <a:solidFill>
                  <a:srgbClr val="333300"/>
                </a:solidFill>
              </a:rPr>
              <a:t>هذا الخطاب كافى ؟ </a:t>
            </a:r>
            <a:endParaRPr lang="en-US" sz="2400" b="1" dirty="0">
              <a:solidFill>
                <a:srgbClr val="333300"/>
              </a:solidFill>
            </a:endParaRPr>
          </a:p>
        </p:txBody>
      </p:sp>
      <p:sp>
        <p:nvSpPr>
          <p:cNvPr id="16" name="Text Box 16"/>
          <p:cNvSpPr txBox="1">
            <a:spLocks noChangeArrowheads="1"/>
          </p:cNvSpPr>
          <p:nvPr/>
        </p:nvSpPr>
        <p:spPr bwMode="auto">
          <a:xfrm>
            <a:off x="7577138" y="418709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5126037"/>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5735637"/>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51009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هل </a:t>
            </a:r>
            <a:r>
              <a:rPr lang="ar-EG" sz="2400" b="1" dirty="0">
                <a:solidFill>
                  <a:srgbClr val="333300"/>
                </a:solidFill>
              </a:rPr>
              <a:t>هذا الخطاب فعال ؟ </a:t>
            </a:r>
            <a:endParaRPr lang="en-US" sz="2400" b="1" dirty="0">
              <a:solidFill>
                <a:srgbClr val="333300"/>
              </a:solidFill>
            </a:endParaRPr>
          </a:p>
        </p:txBody>
      </p:sp>
      <p:sp>
        <p:nvSpPr>
          <p:cNvPr id="23" name="Text Box 23"/>
          <p:cNvSpPr txBox="1">
            <a:spLocks noChangeArrowheads="1"/>
          </p:cNvSpPr>
          <p:nvPr/>
        </p:nvSpPr>
        <p:spPr bwMode="auto">
          <a:xfrm>
            <a:off x="7577138" y="52244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31" name="TextBox 13"/>
          <p:cNvSpPr txBox="1">
            <a:spLocks noChangeArrowheads="1"/>
          </p:cNvSpPr>
          <p:nvPr/>
        </p:nvSpPr>
        <p:spPr bwMode="auto">
          <a:xfrm>
            <a:off x="1981200" y="130754"/>
            <a:ext cx="7112001" cy="658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مهارات خاصة في الاتصال الفعال -مهارات </a:t>
            </a:r>
            <a:r>
              <a:rPr lang="ar-EG" altLang="zh-CN" sz="3200" b="1" dirty="0" smtClean="0">
                <a:latin typeface="Simplified Arabic" pitchFamily="18" charset="-78"/>
                <a:ea typeface="Microsoft YaHei" pitchFamily="34" charset="-122"/>
                <a:cs typeface="Simplified Arabic" pitchFamily="18" charset="-78"/>
              </a:rPr>
              <a:t>كتابية</a:t>
            </a:r>
            <a:endParaRPr lang="ar-EG" altLang="zh-CN" sz="3200" b="1" dirty="0">
              <a:latin typeface="Simplified Arabic" pitchFamily="18" charset="-78"/>
              <a:ea typeface="Microsoft YaHei" pitchFamily="34" charset="-122"/>
              <a:cs typeface="Simplified Arabic" pitchFamily="18" charset="-78"/>
            </a:endParaRPr>
          </a:p>
        </p:txBody>
      </p:sp>
      <p:sp>
        <p:nvSpPr>
          <p:cNvPr id="2" name="Rectangle 1"/>
          <p:cNvSpPr/>
          <p:nvPr/>
        </p:nvSpPr>
        <p:spPr>
          <a:xfrm>
            <a:off x="2514600" y="914400"/>
            <a:ext cx="6568281" cy="95410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r" rtl="1"/>
            <a:r>
              <a:rPr lang="ar-EG" sz="2800" b="1" dirty="0"/>
              <a:t>هناك عدد من العوامل التى يجب مراعاتها لزيادة مهارة الكتابة وهذه العوامل هى :</a:t>
            </a:r>
          </a:p>
        </p:txBody>
      </p:sp>
    </p:spTree>
    <p:extLst>
      <p:ext uri="{BB962C8B-B14F-4D97-AF65-F5344CB8AC3E}">
        <p14:creationId xmlns:p14="http://schemas.microsoft.com/office/powerpoint/2010/main" xmlns="" val="234400583"/>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676400"/>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مجموعة </a:t>
            </a:r>
            <a:r>
              <a:rPr lang="ar-EG" sz="2400" b="1" dirty="0">
                <a:solidFill>
                  <a:srgbClr val="333300"/>
                </a:solidFill>
              </a:rPr>
              <a:t>خاصة بالمعلومات الروتينية أو رسائل الأخبار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8149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رسائل </a:t>
            </a:r>
            <a:r>
              <a:rPr lang="ar-EG" sz="2400" b="1" dirty="0">
                <a:solidFill>
                  <a:srgbClr val="333300"/>
                </a:solidFill>
              </a:rPr>
              <a:t>الرفض أو الإخبار السيئة </a:t>
            </a:r>
            <a:endParaRPr lang="en-US" sz="2400" b="1" dirty="0">
              <a:solidFill>
                <a:srgbClr val="333300"/>
              </a:solidFill>
            </a:endParaRP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8055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رسائل </a:t>
            </a:r>
            <a:r>
              <a:rPr lang="ar-EG" sz="2400" b="1" dirty="0">
                <a:solidFill>
                  <a:srgbClr val="333300"/>
                </a:solidFill>
              </a:rPr>
              <a:t>الإقناع والتحرير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872335"/>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smtClean="0">
                <a:solidFill>
                  <a:srgbClr val="333300"/>
                </a:solidFill>
              </a:rPr>
              <a:t>رسائل </a:t>
            </a:r>
            <a:r>
              <a:rPr lang="ar-EG" sz="2400" b="1" dirty="0">
                <a:solidFill>
                  <a:srgbClr val="333300"/>
                </a:solidFill>
              </a:rPr>
              <a:t>خاصة بالمشاركة فى ممارسة أعمال معينة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
        <p:nvSpPr>
          <p:cNvPr id="31" name="TextBox 13"/>
          <p:cNvSpPr txBox="1">
            <a:spLocks noChangeArrowheads="1"/>
          </p:cNvSpPr>
          <p:nvPr/>
        </p:nvSpPr>
        <p:spPr bwMode="auto">
          <a:xfrm>
            <a:off x="2667000" y="130754"/>
            <a:ext cx="6426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قسم الخطابات والرسائل إلى أربع مجموعات </a:t>
            </a:r>
          </a:p>
        </p:txBody>
      </p:sp>
    </p:spTree>
    <p:extLst>
      <p:ext uri="{BB962C8B-B14F-4D97-AF65-F5344CB8AC3E}">
        <p14:creationId xmlns:p14="http://schemas.microsoft.com/office/powerpoint/2010/main" xmlns="" val="224746883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مهارات الإصغاء </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67021225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3"/>
          <p:cNvGrpSpPr>
            <a:grpSpLocks/>
          </p:cNvGrpSpPr>
          <p:nvPr/>
        </p:nvGrpSpPr>
        <p:grpSpPr bwMode="auto">
          <a:xfrm>
            <a:off x="7380288" y="1676400"/>
            <a:ext cx="762000" cy="665163"/>
            <a:chOff x="0" y="0"/>
            <a:chExt cx="1549" cy="1351"/>
          </a:xfrm>
        </p:grpSpPr>
        <p:sp>
          <p:nvSpPr>
            <p:cNvPr id="4" name="AutoShape 4"/>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5" name="AutoShape 5"/>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endParaRPr lang="ar-EG">
                <a:solidFill>
                  <a:srgbClr val="333300"/>
                </a:solidFill>
                <a:latin typeface="Verdana" pitchFamily="34" charset="0"/>
              </a:endParaRPr>
            </a:p>
          </p:txBody>
        </p:sp>
        <p:sp>
          <p:nvSpPr>
            <p:cNvPr id="6" name="AutoShape 6"/>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ar-EG">
                <a:solidFill>
                  <a:srgbClr val="333300"/>
                </a:solidFill>
                <a:latin typeface="Verdana" panose="020B0604030504040204" pitchFamily="34" charset="0"/>
              </a:endParaRPr>
            </a:p>
          </p:txBody>
        </p:sp>
      </p:grpSp>
      <p:sp>
        <p:nvSpPr>
          <p:cNvPr id="7" name="Line 7"/>
          <p:cNvSpPr>
            <a:spLocks noChangeShapeType="1"/>
          </p:cNvSpPr>
          <p:nvPr/>
        </p:nvSpPr>
        <p:spPr bwMode="auto">
          <a:xfrm>
            <a:off x="2301875" y="22860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8" name="Text Box 8"/>
          <p:cNvSpPr txBox="1">
            <a:spLocks noChangeArrowheads="1"/>
          </p:cNvSpPr>
          <p:nvPr/>
        </p:nvSpPr>
        <p:spPr bwMode="auto">
          <a:xfrm>
            <a:off x="1641475" y="1676400"/>
            <a:ext cx="573881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قف عن الكلام فلا تستطيع الإصغاء وأنت تتكلم </a:t>
            </a:r>
            <a:endParaRPr lang="en-US" sz="2400" b="1" dirty="0">
              <a:solidFill>
                <a:srgbClr val="333300"/>
              </a:solidFill>
            </a:endParaRPr>
          </a:p>
        </p:txBody>
      </p:sp>
      <p:sp>
        <p:nvSpPr>
          <p:cNvPr id="9" name="Text Box 9"/>
          <p:cNvSpPr txBox="1">
            <a:spLocks noChangeArrowheads="1"/>
          </p:cNvSpPr>
          <p:nvPr/>
        </p:nvSpPr>
        <p:spPr bwMode="auto">
          <a:xfrm>
            <a:off x="7577138" y="17748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0" name="Group 10"/>
          <p:cNvGrpSpPr>
            <a:grpSpLocks/>
          </p:cNvGrpSpPr>
          <p:nvPr/>
        </p:nvGrpSpPr>
        <p:grpSpPr bwMode="auto">
          <a:xfrm>
            <a:off x="7380288" y="2743200"/>
            <a:ext cx="762000" cy="665163"/>
            <a:chOff x="0" y="0"/>
            <a:chExt cx="1549" cy="1351"/>
          </a:xfrm>
        </p:grpSpPr>
        <p:sp>
          <p:nvSpPr>
            <p:cNvPr id="11" name="AutoShape 11"/>
            <p:cNvSpPr>
              <a:spLocks noChangeArrowheads="1"/>
            </p:cNvSpPr>
            <p:nvPr/>
          </p:nvSpPr>
          <p:spPr bwMode="auto">
            <a:xfrm>
              <a:off x="13" y="23"/>
              <a:ext cx="1536" cy="1328"/>
            </a:xfrm>
            <a:prstGeom prst="hexagon">
              <a:avLst>
                <a:gd name="adj" fmla="val 28916"/>
                <a:gd name="vf" fmla="val 115470"/>
              </a:avLst>
            </a:prstGeom>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2" name="AutoShape 12"/>
            <p:cNvSpPr>
              <a:spLocks noChangeArrowheads="1"/>
            </p:cNvSpPr>
            <p:nvPr/>
          </p:nvSpPr>
          <p:spPr bwMode="auto">
            <a:xfrm>
              <a:off x="0" y="0"/>
              <a:ext cx="1536" cy="1328"/>
            </a:xfrm>
            <a:prstGeom prst="hexagon">
              <a:avLst>
                <a:gd name="adj" fmla="val 2891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3" name="AutoShape 13"/>
            <p:cNvSpPr>
              <a:spLocks noChangeArrowheads="1"/>
            </p:cNvSpPr>
            <p:nvPr/>
          </p:nvSpPr>
          <p:spPr bwMode="auto">
            <a:xfrm>
              <a:off x="90" y="81"/>
              <a:ext cx="1349" cy="1167"/>
            </a:xfrm>
            <a:prstGeom prst="hexagon">
              <a:avLst>
                <a:gd name="adj" fmla="val 28896"/>
                <a:gd name="vf" fmla="val 115470"/>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14" name="Line 14"/>
          <p:cNvSpPr>
            <a:spLocks noChangeShapeType="1"/>
          </p:cNvSpPr>
          <p:nvPr/>
        </p:nvSpPr>
        <p:spPr bwMode="auto">
          <a:xfrm>
            <a:off x="2301875" y="3352800"/>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5" name="Text Box 15"/>
          <p:cNvSpPr txBox="1">
            <a:spLocks noChangeArrowheads="1"/>
          </p:cNvSpPr>
          <p:nvPr/>
        </p:nvSpPr>
        <p:spPr bwMode="auto">
          <a:xfrm>
            <a:off x="1641475" y="25146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ضع المتكلم فى وضع مريح وطبيعى وبالتالى يمكن مساعدة المتحدث على </a:t>
            </a:r>
            <a:r>
              <a:rPr lang="ar-EG" sz="2400" b="1" dirty="0" smtClean="0">
                <a:solidFill>
                  <a:srgbClr val="333300"/>
                </a:solidFill>
              </a:rPr>
              <a:t>الكلام </a:t>
            </a:r>
            <a:r>
              <a:rPr lang="ar-EG" sz="2400" b="1" dirty="0">
                <a:solidFill>
                  <a:srgbClr val="333300"/>
                </a:solidFill>
              </a:rPr>
              <a:t>بحرية </a:t>
            </a:r>
          </a:p>
        </p:txBody>
      </p:sp>
      <p:sp>
        <p:nvSpPr>
          <p:cNvPr id="16" name="Text Box 16"/>
          <p:cNvSpPr txBox="1">
            <a:spLocks noChangeArrowheads="1"/>
          </p:cNvSpPr>
          <p:nvPr/>
        </p:nvSpPr>
        <p:spPr bwMode="auto">
          <a:xfrm>
            <a:off x="7577138" y="2841625"/>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2</a:t>
            </a:r>
          </a:p>
        </p:txBody>
      </p:sp>
      <p:grpSp>
        <p:nvGrpSpPr>
          <p:cNvPr id="17" name="Group 17"/>
          <p:cNvGrpSpPr>
            <a:grpSpLocks/>
          </p:cNvGrpSpPr>
          <p:nvPr/>
        </p:nvGrpSpPr>
        <p:grpSpPr bwMode="auto">
          <a:xfrm>
            <a:off x="7380288" y="3780572"/>
            <a:ext cx="762000" cy="665163"/>
            <a:chOff x="0" y="0"/>
            <a:chExt cx="1549" cy="1351"/>
          </a:xfrm>
        </p:grpSpPr>
        <p:sp>
          <p:nvSpPr>
            <p:cNvPr id="18" name="AutoShape 18"/>
            <p:cNvSpPr>
              <a:spLocks noChangeArrowheads="1"/>
            </p:cNvSpPr>
            <p:nvPr/>
          </p:nvSpPr>
          <p:spPr bwMode="auto">
            <a:xfrm>
              <a:off x="13" y="23"/>
              <a:ext cx="1536" cy="1328"/>
            </a:xfrm>
            <a:prstGeom prst="hexagon">
              <a:avLst>
                <a:gd name="adj" fmla="val 28916"/>
                <a:gd name="vf" fmla="val 115470"/>
              </a:avLst>
            </a:prstGeom>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19" name="AutoShape 19"/>
            <p:cNvSpPr>
              <a:spLocks noChangeArrowheads="1"/>
            </p:cNvSpPr>
            <p:nvPr/>
          </p:nvSpPr>
          <p:spPr bwMode="auto">
            <a:xfrm>
              <a:off x="0" y="0"/>
              <a:ext cx="1536" cy="1328"/>
            </a:xfrm>
            <a:prstGeom prst="hexagon">
              <a:avLst>
                <a:gd name="adj" fmla="val 2891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0" name="AutoShape 20"/>
            <p:cNvSpPr>
              <a:spLocks noChangeArrowheads="1"/>
            </p:cNvSpPr>
            <p:nvPr/>
          </p:nvSpPr>
          <p:spPr bwMode="auto">
            <a:xfrm>
              <a:off x="90" y="81"/>
              <a:ext cx="1349" cy="1167"/>
            </a:xfrm>
            <a:prstGeom prst="hexagon">
              <a:avLst>
                <a:gd name="adj" fmla="val 28896"/>
                <a:gd name="vf" fmla="val 11547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1" name="Line 21"/>
          <p:cNvSpPr>
            <a:spLocks noChangeShapeType="1"/>
          </p:cNvSpPr>
          <p:nvPr/>
        </p:nvSpPr>
        <p:spPr bwMode="auto">
          <a:xfrm>
            <a:off x="2301875" y="4390172"/>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2" name="Text Box 22"/>
          <p:cNvSpPr txBox="1">
            <a:spLocks noChangeArrowheads="1"/>
          </p:cNvSpPr>
          <p:nvPr/>
        </p:nvSpPr>
        <p:spPr bwMode="auto">
          <a:xfrm>
            <a:off x="1641475" y="35814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أشعر المتكلم برغبتك فى السماع وذلك من خلال المتابعة باهتمام </a:t>
            </a:r>
            <a:endParaRPr lang="en-US" sz="2400" b="1" dirty="0">
              <a:solidFill>
                <a:srgbClr val="333300"/>
              </a:solidFill>
            </a:endParaRPr>
          </a:p>
        </p:txBody>
      </p:sp>
      <p:sp>
        <p:nvSpPr>
          <p:cNvPr id="23" name="Text Box 23"/>
          <p:cNvSpPr txBox="1">
            <a:spLocks noChangeArrowheads="1"/>
          </p:cNvSpPr>
          <p:nvPr/>
        </p:nvSpPr>
        <p:spPr bwMode="auto">
          <a:xfrm>
            <a:off x="7577138" y="3878997"/>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grpSp>
        <p:nvGrpSpPr>
          <p:cNvPr id="24" name="Group 24"/>
          <p:cNvGrpSpPr>
            <a:grpSpLocks/>
          </p:cNvGrpSpPr>
          <p:nvPr/>
        </p:nvGrpSpPr>
        <p:grpSpPr bwMode="auto">
          <a:xfrm>
            <a:off x="7380288" y="4821237"/>
            <a:ext cx="762000" cy="665163"/>
            <a:chOff x="0" y="0"/>
            <a:chExt cx="1549" cy="1351"/>
          </a:xfrm>
        </p:grpSpPr>
        <p:sp>
          <p:nvSpPr>
            <p:cNvPr id="25" name="AutoShape 25"/>
            <p:cNvSpPr>
              <a:spLocks noChangeArrowheads="1"/>
            </p:cNvSpPr>
            <p:nvPr/>
          </p:nvSpPr>
          <p:spPr bwMode="auto">
            <a:xfrm>
              <a:off x="13" y="23"/>
              <a:ext cx="1536" cy="1328"/>
            </a:xfrm>
            <a:prstGeom prst="hexagon">
              <a:avLst>
                <a:gd name="adj" fmla="val 28916"/>
                <a:gd name="vf" fmla="val 115470"/>
              </a:avLst>
            </a:prstGeom>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6" name="AutoShape 26"/>
            <p:cNvSpPr>
              <a:spLocks noChangeArrowheads="1"/>
            </p:cNvSpPr>
            <p:nvPr/>
          </p:nvSpPr>
          <p:spPr bwMode="auto">
            <a:xfrm>
              <a:off x="0" y="0"/>
              <a:ext cx="1536" cy="1328"/>
            </a:xfrm>
            <a:prstGeom prst="hexagon">
              <a:avLst>
                <a:gd name="adj" fmla="val 2891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endParaRPr lang="ar-EG">
                <a:solidFill>
                  <a:srgbClr val="333300"/>
                </a:solidFill>
                <a:latin typeface="Verdana" pitchFamily="34" charset="0"/>
              </a:endParaRPr>
            </a:p>
          </p:txBody>
        </p:sp>
        <p:sp>
          <p:nvSpPr>
            <p:cNvPr id="27" name="AutoShape 27"/>
            <p:cNvSpPr>
              <a:spLocks noChangeArrowheads="1"/>
            </p:cNvSpPr>
            <p:nvPr/>
          </p:nvSpPr>
          <p:spPr bwMode="auto">
            <a:xfrm>
              <a:off x="90" y="81"/>
              <a:ext cx="1349" cy="1167"/>
            </a:xfrm>
            <a:prstGeom prst="hexagon">
              <a:avLst>
                <a:gd name="adj" fmla="val 28896"/>
                <a:gd name="vf" fmla="val 115470"/>
              </a:avLst>
            </a:prstGeom>
            <a:ln>
              <a:headEnd/>
              <a:tailEnd/>
            </a:ln>
            <a:extLst/>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ar-EG">
                <a:solidFill>
                  <a:srgbClr val="333300"/>
                </a:solidFill>
                <a:latin typeface="Verdana" panose="020B0604030504040204" pitchFamily="34" charset="0"/>
              </a:endParaRPr>
            </a:p>
          </p:txBody>
        </p:sp>
      </p:grpSp>
      <p:sp>
        <p:nvSpPr>
          <p:cNvPr id="28" name="Line 28"/>
          <p:cNvSpPr>
            <a:spLocks noChangeShapeType="1"/>
          </p:cNvSpPr>
          <p:nvPr/>
        </p:nvSpPr>
        <p:spPr bwMode="auto">
          <a:xfrm>
            <a:off x="2301875" y="5430837"/>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9" name="Text Box 29"/>
          <p:cNvSpPr txBox="1">
            <a:spLocks noChangeArrowheads="1"/>
          </p:cNvSpPr>
          <p:nvPr/>
        </p:nvSpPr>
        <p:spPr bwMode="auto">
          <a:xfrm>
            <a:off x="1641475" y="4648200"/>
            <a:ext cx="57388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400" b="1" dirty="0">
                <a:solidFill>
                  <a:srgbClr val="333300"/>
                </a:solidFill>
              </a:rPr>
              <a:t>تحرر من الذهول والارتباك وذلك بضبط تصرفاتك وعدم الانصراف إلى أشياء أخرى </a:t>
            </a:r>
            <a:endParaRPr lang="en-US" sz="2400" b="1" dirty="0">
              <a:solidFill>
                <a:srgbClr val="333300"/>
              </a:solidFill>
            </a:endParaRPr>
          </a:p>
        </p:txBody>
      </p:sp>
      <p:sp>
        <p:nvSpPr>
          <p:cNvPr id="30" name="Text Box 30"/>
          <p:cNvSpPr txBox="1">
            <a:spLocks noChangeArrowheads="1"/>
          </p:cNvSpPr>
          <p:nvPr/>
        </p:nvSpPr>
        <p:spPr bwMode="auto">
          <a:xfrm>
            <a:off x="7577138" y="4919662"/>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a:solidFill>
                  <a:srgbClr val="FFFFFF"/>
                </a:solidFill>
              </a:rPr>
              <a:t>4</a:t>
            </a:r>
          </a:p>
        </p:txBody>
      </p:sp>
      <p:sp>
        <p:nvSpPr>
          <p:cNvPr id="31" name="TextBox 13"/>
          <p:cNvSpPr txBox="1">
            <a:spLocks noChangeArrowheads="1"/>
          </p:cNvSpPr>
          <p:nvPr/>
        </p:nvSpPr>
        <p:spPr bwMode="auto">
          <a:xfrm>
            <a:off x="1143000" y="130754"/>
            <a:ext cx="79502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فيما يلى بعض الإرشادات المفيدة عند التخاطب وجهاً لوجه </a:t>
            </a:r>
          </a:p>
        </p:txBody>
      </p:sp>
    </p:spTree>
    <p:extLst>
      <p:ext uri="{BB962C8B-B14F-4D97-AF65-F5344CB8AC3E}">
        <p14:creationId xmlns:p14="http://schemas.microsoft.com/office/powerpoint/2010/main" xmlns="" val="415949721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3"/>
          <p:cNvSpPr>
            <a:spLocks noChangeArrowheads="1"/>
          </p:cNvSpPr>
          <p:nvPr/>
        </p:nvSpPr>
        <p:spPr bwMode="auto">
          <a:xfrm>
            <a:off x="809625" y="2228850"/>
            <a:ext cx="7524750" cy="2817496"/>
          </a:xfrm>
          <a:prstGeom prst="rect">
            <a:avLst/>
          </a:prstGeom>
          <a:solidFill>
            <a:schemeClr val="accent6">
              <a:alpha val="78000"/>
            </a:scheme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 name="AutoShape 3"/>
          <p:cNvSpPr>
            <a:spLocks noChangeArrowheads="1"/>
          </p:cNvSpPr>
          <p:nvPr/>
        </p:nvSpPr>
        <p:spPr bwMode="auto">
          <a:xfrm>
            <a:off x="914400" y="2057401"/>
            <a:ext cx="7315200" cy="2853690"/>
          </a:xfrm>
          <a:prstGeom prst="rect">
            <a:avLst/>
          </a:prstGeom>
          <a:solidFill>
            <a:schemeClr val="accent6">
              <a:lumMod val="75000"/>
              <a:alpha val="88000"/>
            </a:scheme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 name="Rectangle 13"/>
          <p:cNvSpPr>
            <a:spLocks noChangeArrowheads="1"/>
          </p:cNvSpPr>
          <p:nvPr/>
        </p:nvSpPr>
        <p:spPr bwMode="auto">
          <a:xfrm>
            <a:off x="1081089" y="3055203"/>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تمرين</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108338444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Top)">
                                      <p:cBhvr>
                                        <p:cTn id="10" dur="500"/>
                                        <p:tgtEl>
                                          <p:spTgt spid="6"/>
                                        </p:tgtEl>
                                      </p:cBhvr>
                                    </p:animEffect>
                                  </p:childTnLst>
                                </p:cTn>
                              </p:par>
                            </p:childTnLst>
                          </p:cTn>
                        </p:par>
                        <p:par>
                          <p:cTn id="11" fill="hold">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216.imageshack.us/img216/8494/20f136ec3192567fce7190a.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638300" y="152400"/>
            <a:ext cx="5867400" cy="1015663"/>
          </a:xfrm>
          <a:prstGeom prst="rect">
            <a:avLst/>
          </a:prstGeom>
          <a:noFill/>
        </p:spPr>
        <p:txBody>
          <a:bodyPr wrap="square" rtlCol="1">
            <a:spAutoFit/>
          </a:bodyPr>
          <a:lstStyle/>
          <a:p>
            <a:pPr algn="ctr" rtl="1"/>
            <a:r>
              <a:rPr lang="ar-EG" sz="6000" b="1" smtClean="0">
                <a:latin typeface="Andalus" pitchFamily="18" charset="-78"/>
                <a:cs typeface="Andalus" pitchFamily="18" charset="-78"/>
              </a:rPr>
              <a:t>نلقاكم فى دورات اخرى</a:t>
            </a:r>
            <a:endParaRPr lang="ar-EG" sz="6000" b="1" dirty="0">
              <a:latin typeface="Andalus" pitchFamily="18" charset="-78"/>
              <a:cs typeface="Andalus" pitchFamily="18" charset="-78"/>
            </a:endParaRPr>
          </a:p>
        </p:txBody>
      </p:sp>
    </p:spTree>
    <p:extLst>
      <p:ext uri="{BB962C8B-B14F-4D97-AF65-F5344CB8AC3E}">
        <p14:creationId xmlns:p14="http://schemas.microsoft.com/office/powerpoint/2010/main" xmlns="" val="351089926"/>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غير اللفظي</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ويدخل ضمن هذا التقسيم كل أنواع الاتصال التي تعتمد على اللغة غير اللفظيه</a:t>
            </a:r>
            <a:r>
              <a:rPr lang="ar-EG" sz="2600" b="1" dirty="0" smtClean="0">
                <a:solidFill>
                  <a:schemeClr val="tx1"/>
                </a:solidFill>
                <a:latin typeface="Simplified Arabic" pitchFamily="18" charset="-78"/>
                <a:cs typeface="Simplified Arabic" pitchFamily="18" charset="-78"/>
              </a:rPr>
              <a:t>، </a:t>
            </a:r>
            <a:r>
              <a:rPr lang="ar-EG" sz="2600" b="1" dirty="0">
                <a:solidFill>
                  <a:schemeClr val="tx1"/>
                </a:solidFill>
                <a:latin typeface="Simplified Arabic" pitchFamily="18" charset="-78"/>
                <a:cs typeface="Simplified Arabic" pitchFamily="18" charset="-78"/>
              </a:rPr>
              <a:t>مثل </a:t>
            </a:r>
            <a:r>
              <a:rPr lang="ar-EG" sz="2600" b="1" dirty="0" smtClean="0">
                <a:solidFill>
                  <a:schemeClr val="tx1"/>
                </a:solidFill>
                <a:latin typeface="Simplified Arabic" pitchFamily="18" charset="-78"/>
                <a:cs typeface="Simplified Arabic" pitchFamily="18" charset="-78"/>
              </a:rPr>
              <a:t>:</a:t>
            </a: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لغة الإشارة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لغة الحركة والأفعال </a:t>
            </a:r>
            <a:endParaRPr lang="ar-EG" sz="2600" b="1" dirty="0">
              <a:solidFill>
                <a:schemeClr val="tx1"/>
              </a:solidFill>
              <a:latin typeface="Simplified Arabic" pitchFamily="18" charset="-78"/>
              <a:cs typeface="Simplified Arabic" pitchFamily="18" charset="-78"/>
            </a:endParaRPr>
          </a:p>
          <a:p>
            <a:pPr marL="457200" indent="-457200" algn="justLow" rtl="1">
              <a:buFont typeface="Wingdings" pitchFamily="2" charset="2"/>
              <a:buChar char="ü"/>
            </a:pPr>
            <a:r>
              <a:rPr lang="ar-SA" sz="2600" b="1" dirty="0">
                <a:solidFill>
                  <a:schemeClr val="tx1"/>
                </a:solidFill>
                <a:latin typeface="Simplified Arabic" pitchFamily="18" charset="-78"/>
                <a:cs typeface="Simplified Arabic" pitchFamily="18" charset="-78"/>
              </a:rPr>
              <a:t>لغة الأشياء </a:t>
            </a:r>
            <a:endParaRPr lang="ar-EG" sz="2600" b="1" dirty="0">
              <a:solidFill>
                <a:schemeClr val="tx1"/>
              </a:solidFill>
              <a:latin typeface="Simplified Arabic" pitchFamily="18" charset="-78"/>
              <a:cs typeface="Simplified Arabic" pitchFamily="18" charset="-78"/>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1273588"/>
            <a:ext cx="3200399" cy="4441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888935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Horizontal Scroll 1"/>
          <p:cNvSpPr/>
          <p:nvPr/>
        </p:nvSpPr>
        <p:spPr>
          <a:xfrm>
            <a:off x="1828800" y="1866900"/>
            <a:ext cx="5181600" cy="3124200"/>
          </a:xfrm>
          <a:prstGeom prst="horizontalScroll">
            <a:avLst/>
          </a:prstGeom>
        </p:spPr>
        <p:style>
          <a:lnRef idx="3">
            <a:schemeClr val="lt1"/>
          </a:lnRef>
          <a:fillRef idx="1">
            <a:schemeClr val="accent6"/>
          </a:fillRef>
          <a:effectRef idx="1">
            <a:schemeClr val="accent6"/>
          </a:effectRef>
          <a:fontRef idx="minor">
            <a:schemeClr val="lt1"/>
          </a:fontRef>
        </p:style>
        <p:txBody>
          <a:bodyPr rtlCol="1" anchor="ctr"/>
          <a:lstStyle/>
          <a:p>
            <a:pPr algn="ctr" rtl="1"/>
            <a:r>
              <a:rPr lang="ar-EG" sz="3600" b="1" dirty="0"/>
              <a:t>من حيث حجم المشاركين في العملية الاتصالية</a:t>
            </a:r>
          </a:p>
        </p:txBody>
      </p:sp>
    </p:spTree>
    <p:extLst>
      <p:ext uri="{BB962C8B-B14F-4D97-AF65-F5344CB8AC3E}">
        <p14:creationId xmlns:p14="http://schemas.microsoft.com/office/powerpoint/2010/main" xmlns="" val="3036497715"/>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الذاتي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وهو الاتصال الذى يحدث داخل الفرد ، أو بين الفرد ونفسه .. أى أنه الاتصال الذى يحدث داخل عقل الفرد ويتضمن أفكاره وتجاربه ومدركاته</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1495610"/>
            <a:ext cx="3295650" cy="4066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975992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Customers\0000000000000\تدريب المدربين\ooooo\abstract-free-wallpapers-1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3"/>
          <p:cNvSpPr>
            <a:spLocks noChangeArrowheads="1"/>
          </p:cNvSpPr>
          <p:nvPr/>
        </p:nvSpPr>
        <p:spPr bwMode="auto">
          <a:xfrm>
            <a:off x="4572001" y="1514045"/>
            <a:ext cx="2841625" cy="119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dirty="0" smtClean="0">
                <a:solidFill>
                  <a:schemeClr val="bg1"/>
                </a:solidFill>
                <a:latin typeface="Microsoft YaHei" pitchFamily="34" charset="-122"/>
                <a:ea typeface="Microsoft YaHei" pitchFamily="34" charset="-122"/>
              </a:rPr>
              <a:t>Cick </a:t>
            </a:r>
            <a:r>
              <a:rPr lang="zh-CN" altLang="en-US" dirty="0">
                <a:solidFill>
                  <a:schemeClr val="bg1"/>
                </a:solidFill>
                <a:latin typeface="Microsoft YaHei" pitchFamily="34" charset="-122"/>
                <a:ea typeface="Microsoft YaHei" pitchFamily="34" charset="-122"/>
              </a:rPr>
              <a:t>to add title</a:t>
            </a:r>
          </a:p>
        </p:txBody>
      </p:sp>
      <p:sp>
        <p:nvSpPr>
          <p:cNvPr id="15" name="Rectangle 13"/>
          <p:cNvSpPr>
            <a:spLocks noChangeArrowheads="1"/>
          </p:cNvSpPr>
          <p:nvPr/>
        </p:nvSpPr>
        <p:spPr bwMode="auto">
          <a:xfrm>
            <a:off x="6127750" y="2557034"/>
            <a:ext cx="2841625" cy="701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0" hangingPunct="0">
              <a:lnSpc>
                <a:spcPct val="120000"/>
              </a:lnSpc>
              <a:spcBef>
                <a:spcPct val="50000"/>
              </a:spcBef>
            </a:pPr>
            <a:r>
              <a:rPr lang="zh-CN" altLang="en-US">
                <a:solidFill>
                  <a:schemeClr val="bg1"/>
                </a:solidFill>
              </a:rPr>
              <a:t>Click to add title</a:t>
            </a:r>
          </a:p>
          <a:p>
            <a:pPr algn="ctr"/>
            <a:endParaRPr lang="zh-CN" altLang="en-US">
              <a:solidFill>
                <a:schemeClr val="bg1"/>
              </a:solidFill>
            </a:endParaRPr>
          </a:p>
        </p:txBody>
      </p:sp>
      <p:sp>
        <p:nvSpPr>
          <p:cNvPr id="27" name="TextBox 13"/>
          <p:cNvSpPr txBox="1">
            <a:spLocks noChangeArrowheads="1"/>
          </p:cNvSpPr>
          <p:nvPr/>
        </p:nvSpPr>
        <p:spPr bwMode="auto">
          <a:xfrm>
            <a:off x="3886200" y="130754"/>
            <a:ext cx="5207001"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3200" b="1" dirty="0">
                <a:latin typeface="Simplified Arabic" pitchFamily="18" charset="-78"/>
                <a:ea typeface="Microsoft YaHei" pitchFamily="34" charset="-122"/>
                <a:cs typeface="Simplified Arabic" pitchFamily="18" charset="-78"/>
              </a:rPr>
              <a:t>الاتصال الشخصي </a:t>
            </a:r>
          </a:p>
        </p:txBody>
      </p:sp>
      <p:sp>
        <p:nvSpPr>
          <p:cNvPr id="2" name="Rectangle 1"/>
          <p:cNvSpPr/>
          <p:nvPr/>
        </p:nvSpPr>
        <p:spPr>
          <a:xfrm>
            <a:off x="4716464" y="1143000"/>
            <a:ext cx="4252911" cy="4876800"/>
          </a:xfrm>
          <a:prstGeom prst="rect">
            <a:avLst/>
          </a:prstGeom>
          <a:gradFill>
            <a:gsLst>
              <a:gs pos="0">
                <a:schemeClr val="accent6">
                  <a:lumMod val="75000"/>
                </a:schemeClr>
              </a:gs>
              <a:gs pos="50000">
                <a:schemeClr val="accent6">
                  <a:lumMod val="60000"/>
                  <a:lumOff val="40000"/>
                </a:schemeClr>
              </a:gs>
              <a:gs pos="100000">
                <a:schemeClr val="accent6">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600" b="1" dirty="0">
                <a:solidFill>
                  <a:schemeClr val="tx1"/>
                </a:solidFill>
                <a:latin typeface="Simplified Arabic" pitchFamily="18" charset="-78"/>
                <a:cs typeface="Simplified Arabic" pitchFamily="18" charset="-78"/>
              </a:rPr>
              <a:t>وهو الاتصال المباشر ، أو الاتصال المواجهى ، حيث يمكن فيه أن نستخدم حواسنا الخمس، </a:t>
            </a:r>
            <a:r>
              <a:rPr lang="ar-EG" sz="2600" b="1" dirty="0" smtClean="0">
                <a:solidFill>
                  <a:schemeClr val="tx1"/>
                </a:solidFill>
                <a:latin typeface="Simplified Arabic" pitchFamily="18" charset="-78"/>
                <a:cs typeface="Simplified Arabic" pitchFamily="18" charset="-78"/>
              </a:rPr>
              <a:t>ويتيح </a:t>
            </a:r>
            <a:r>
              <a:rPr lang="ar-EG" sz="2600" b="1" dirty="0">
                <a:solidFill>
                  <a:schemeClr val="tx1"/>
                </a:solidFill>
                <a:latin typeface="Simplified Arabic" pitchFamily="18" charset="-78"/>
                <a:cs typeface="Simplified Arabic" pitchFamily="18" charset="-78"/>
              </a:rPr>
              <a:t>هذا الاتصال التفاعل بين شخصين أو أكثر ، فى موضوع مشترك ، ويتيح أيضا فرصة </a:t>
            </a:r>
            <a:r>
              <a:rPr lang="ar-EG" sz="2600" b="1" dirty="0" smtClean="0">
                <a:solidFill>
                  <a:schemeClr val="tx1"/>
                </a:solidFill>
                <a:latin typeface="Simplified Arabic" pitchFamily="18" charset="-78"/>
                <a:cs typeface="Simplified Arabic" pitchFamily="18" charset="-78"/>
              </a:rPr>
              <a:t>التعرف </a:t>
            </a:r>
            <a:r>
              <a:rPr lang="ar-EG" sz="2600" b="1" dirty="0">
                <a:solidFill>
                  <a:schemeClr val="tx1"/>
                </a:solidFill>
                <a:latin typeface="Simplified Arabic" pitchFamily="18" charset="-78"/>
                <a:cs typeface="Simplified Arabic" pitchFamily="18" charset="-78"/>
              </a:rPr>
              <a:t>السريع والمباشر على تأثير الرسالة ، مما يتيح فرصة أمام القائم بالاتصال لتعديل 	رسالته ، لتصبح أكثر فاعلية وتأثير</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905000"/>
            <a:ext cx="3810000" cy="335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698433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1624</Words>
  <Application>Microsoft Office PowerPoint</Application>
  <PresentationFormat>On-screen Show (4:3)</PresentationFormat>
  <Paragraphs>251</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SONY</cp:lastModifiedBy>
  <cp:revision>98</cp:revision>
  <dcterms:created xsi:type="dcterms:W3CDTF">2006-08-16T00:00:00Z</dcterms:created>
  <dcterms:modified xsi:type="dcterms:W3CDTF">2013-12-03T22:01:29Z</dcterms:modified>
</cp:coreProperties>
</file>