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62" r:id="rId2"/>
    <p:sldId id="260" r:id="rId3"/>
    <p:sldId id="264" r:id="rId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FDB46-C2AF-4C2A-A55B-2CA68A9B5597}" v="36" dt="2025-02-05T14:44:54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04" autoAdjust="0"/>
    <p:restoredTop sz="94660"/>
  </p:normalViewPr>
  <p:slideViewPr>
    <p:cSldViewPr snapToGrid="0">
      <p:cViewPr>
        <p:scale>
          <a:sx n="80" d="100"/>
          <a:sy n="80" d="100"/>
        </p:scale>
        <p:origin x="861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4983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698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1008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194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632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855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476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863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750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4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9189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74883-03E3-421B-BA13-C134A086FCFE}" type="datetimeFigureOut">
              <a:rPr lang="ar-SA" smtClean="0"/>
              <a:t>07/08/46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5055D-905F-41A6-923B-945E935073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79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B6FD7-8503-42AB-8A8D-F8A43F66D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عبة الكمبيوتر, لقطة شاشة, شجرة&#10;&#10;تم إنشاء الوصف تلقائياً">
            <a:extLst>
              <a:ext uri="{FF2B5EF4-FFF2-40B4-BE49-F238E27FC236}">
                <a16:creationId xmlns:a16="http://schemas.microsoft.com/office/drawing/2014/main" id="{1B623825-606C-4637-3B42-254919721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06000" cy="6858000"/>
          </a:xfrm>
          <a:prstGeom prst="rect">
            <a:avLst/>
          </a:prstGeom>
        </p:spPr>
      </p:pic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B1AD9D36-3CEA-950D-251C-2E6AB24AB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58889"/>
              </p:ext>
            </p:extLst>
          </p:nvPr>
        </p:nvGraphicFramePr>
        <p:xfrm>
          <a:off x="6048189" y="5495789"/>
          <a:ext cx="3778430" cy="13106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78430">
                  <a:extLst>
                    <a:ext uri="{9D8B030D-6E8A-4147-A177-3AD203B41FA5}">
                      <a16:colId xmlns:a16="http://schemas.microsoft.com/office/drawing/2014/main" val="11548987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u="none" dirty="0">
                          <a:latin typeface="+mn-lt"/>
                          <a:cs typeface="DecoType Naskh" panose="02010400000000000000" pitchFamily="2" charset="-78"/>
                        </a:rPr>
                        <a:t>متابعة البلاغات المدرسية  ( الدعم الموحد 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5377"/>
                  </a:ext>
                </a:extLst>
              </a:tr>
            </a:tbl>
          </a:graphicData>
        </a:graphic>
      </p:graphicFrame>
      <p:sp>
        <p:nvSpPr>
          <p:cNvPr id="4" name="مربع نص 10">
            <a:extLst>
              <a:ext uri="{FF2B5EF4-FFF2-40B4-BE49-F238E27FC236}">
                <a16:creationId xmlns:a16="http://schemas.microsoft.com/office/drawing/2014/main" id="{7AEE22A6-630A-89C0-6837-8CB3EA7CA633}"/>
              </a:ext>
            </a:extLst>
          </p:cNvPr>
          <p:cNvSpPr txBox="1"/>
          <p:nvPr/>
        </p:nvSpPr>
        <p:spPr>
          <a:xfrm>
            <a:off x="3601179" y="361029"/>
            <a:ext cx="2703641" cy="78786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المملكة العربية السعودية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وزارة التعليم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٢٨٠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الإدارة العامة للتعليم بالمنطقة الشرقية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مكتب التعليم ..............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A324731C-999A-8DC3-C03B-BDF386AC9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448917"/>
              </p:ext>
            </p:extLst>
          </p:nvPr>
        </p:nvGraphicFramePr>
        <p:xfrm>
          <a:off x="79383" y="5617709"/>
          <a:ext cx="3778430" cy="1066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78430">
                  <a:extLst>
                    <a:ext uri="{9D8B030D-6E8A-4147-A177-3AD203B41FA5}">
                      <a16:colId xmlns:a16="http://schemas.microsoft.com/office/drawing/2014/main" val="11548987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3200" u="none" dirty="0">
                          <a:latin typeface="+mn-lt"/>
                          <a:cs typeface="DecoType Naskh" panose="02010400000000000000" pitchFamily="2" charset="-78"/>
                        </a:rPr>
                        <a:t>المسؤولة :</a:t>
                      </a:r>
                    </a:p>
                    <a:p>
                      <a:pPr algn="r" rtl="1"/>
                      <a:r>
                        <a:rPr lang="ar-SA" sz="3200" u="none" dirty="0">
                          <a:latin typeface="+mn-lt"/>
                          <a:cs typeface="DecoType Naskh" panose="02010400000000000000" pitchFamily="2" charset="-78"/>
                        </a:rPr>
                        <a:t>مديرة المدرسة 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5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02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صورة تحتوي على نص, لقطة شاشة, شعار, التصميم&#10;&#10;تم إنشاء الوصف تلقائياً">
            <a:extLst>
              <a:ext uri="{FF2B5EF4-FFF2-40B4-BE49-F238E27FC236}">
                <a16:creationId xmlns:a16="http://schemas.microsoft.com/office/drawing/2014/main" id="{ADCE76DA-27D0-222C-2D50-633955B92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1" cy="6857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5A48235-924A-7EAC-8CBE-C44067AB7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68356"/>
              </p:ext>
            </p:extLst>
          </p:nvPr>
        </p:nvGraphicFramePr>
        <p:xfrm>
          <a:off x="3843341" y="1604029"/>
          <a:ext cx="5934250" cy="4836045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419653">
                  <a:extLst>
                    <a:ext uri="{9D8B030D-6E8A-4147-A177-3AD203B41FA5}">
                      <a16:colId xmlns:a16="http://schemas.microsoft.com/office/drawing/2014/main" val="488057718"/>
                    </a:ext>
                  </a:extLst>
                </a:gridCol>
                <a:gridCol w="1677482">
                  <a:extLst>
                    <a:ext uri="{9D8B030D-6E8A-4147-A177-3AD203B41FA5}">
                      <a16:colId xmlns:a16="http://schemas.microsoft.com/office/drawing/2014/main" val="4084496867"/>
                    </a:ext>
                  </a:extLst>
                </a:gridCol>
                <a:gridCol w="1396845">
                  <a:extLst>
                    <a:ext uri="{9D8B030D-6E8A-4147-A177-3AD203B41FA5}">
                      <a16:colId xmlns:a16="http://schemas.microsoft.com/office/drawing/2014/main" val="3871712049"/>
                    </a:ext>
                  </a:extLst>
                </a:gridCol>
                <a:gridCol w="1727823">
                  <a:extLst>
                    <a:ext uri="{9D8B030D-6E8A-4147-A177-3AD203B41FA5}">
                      <a16:colId xmlns:a16="http://schemas.microsoft.com/office/drawing/2014/main" val="3651909164"/>
                    </a:ext>
                  </a:extLst>
                </a:gridCol>
                <a:gridCol w="712447">
                  <a:extLst>
                    <a:ext uri="{9D8B030D-6E8A-4147-A177-3AD203B41FA5}">
                      <a16:colId xmlns:a16="http://schemas.microsoft.com/office/drawing/2014/main" val="3048873914"/>
                    </a:ext>
                  </a:extLst>
                </a:gridCol>
              </a:tblGrid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م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البلاغ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رقم البلاغ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ملاحظة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التوقيع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996507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5966441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٢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80819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٣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671628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٤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910288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٥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0270856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٦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567784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٧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906758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٨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138620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٩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181876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١٠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289941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١١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885193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١٢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293123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١٣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92814"/>
                  </a:ext>
                </a:extLst>
              </a:tr>
              <a:tr h="32240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1"/>
                          </a:solidFill>
                          <a:latin typeface="+mn-lt"/>
                          <a:cs typeface="DecoType Naskh" panose="02010400000000000000" pitchFamily="2" charset="-78"/>
                        </a:rPr>
                        <a:t>١٤</a:t>
                      </a: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bg1"/>
                        </a:solidFill>
                        <a:latin typeface="+mn-lt"/>
                        <a:cs typeface="DecoType Naskh" panose="02010400000000000000" pitchFamily="2" charset="-78"/>
                      </a:endParaRPr>
                    </a:p>
                  </a:txBody>
                  <a:tcPr marL="74295" marR="74295" marT="37148" marB="3714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636996"/>
                  </a:ext>
                </a:extLst>
              </a:tr>
            </a:tbl>
          </a:graphicData>
        </a:graphic>
      </p:graphicFrame>
      <p:pic>
        <p:nvPicPr>
          <p:cNvPr id="4" name="صورة 3" descr="صورة تحتوي على نص, لقطة شاشة, رسم بياني, دائرة&#10;&#10;تم إنشاء الوصف تلقائياً">
            <a:extLst>
              <a:ext uri="{FF2B5EF4-FFF2-40B4-BE49-F238E27FC236}">
                <a16:creationId xmlns:a16="http://schemas.microsoft.com/office/drawing/2014/main" id="{B1A77B05-EB6A-F362-B744-270A01925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5" t="6953" r="8225" b="5849"/>
          <a:stretch/>
        </p:blipFill>
        <p:spPr>
          <a:xfrm>
            <a:off x="100978" y="1604030"/>
            <a:ext cx="3413572" cy="4790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D804FC01-A0F9-76C5-F081-66C06B1C76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136699"/>
              </p:ext>
            </p:extLst>
          </p:nvPr>
        </p:nvGraphicFramePr>
        <p:xfrm>
          <a:off x="5908798" y="1094456"/>
          <a:ext cx="3868793" cy="457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868793">
                  <a:extLst>
                    <a:ext uri="{9D8B030D-6E8A-4147-A177-3AD203B41FA5}">
                      <a16:colId xmlns:a16="http://schemas.microsoft.com/office/drawing/2014/main" val="11548987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u="none" dirty="0">
                          <a:latin typeface="+mn-lt"/>
                          <a:cs typeface="DecoType Naskh" panose="02010400000000000000" pitchFamily="2" charset="-78"/>
                        </a:rPr>
                        <a:t>متابعة البلاغات المدرسية  ( الدعم الموحد 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5377"/>
                  </a:ext>
                </a:extLst>
              </a:tr>
            </a:tbl>
          </a:graphicData>
        </a:graphic>
      </p:graphicFrame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C229DB17-2F9A-19EB-8BE1-789E28228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394581"/>
              </p:ext>
            </p:extLst>
          </p:nvPr>
        </p:nvGraphicFramePr>
        <p:xfrm>
          <a:off x="249808" y="6499029"/>
          <a:ext cx="3115911" cy="4754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15911">
                  <a:extLst>
                    <a:ext uri="{9D8B030D-6E8A-4147-A177-3AD203B41FA5}">
                      <a16:colId xmlns:a16="http://schemas.microsoft.com/office/drawing/2014/main" val="1154898786"/>
                    </a:ext>
                  </a:extLst>
                </a:gridCol>
              </a:tblGrid>
              <a:tr h="47542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u="none" dirty="0">
                          <a:solidFill>
                            <a:schemeClr val="tx1"/>
                          </a:solidFill>
                          <a:cs typeface="DecoType Naskh" panose="02010400000000000000" pitchFamily="2" charset="-78"/>
                        </a:rPr>
                        <a:t>اعداد المساعد الإداري : نورة الخالدي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25377"/>
                  </a:ext>
                </a:extLst>
              </a:tr>
            </a:tbl>
          </a:graphicData>
        </a:graphic>
      </p:graphicFrame>
      <p:sp>
        <p:nvSpPr>
          <p:cNvPr id="7" name="مربع نص 10">
            <a:extLst>
              <a:ext uri="{FF2B5EF4-FFF2-40B4-BE49-F238E27FC236}">
                <a16:creationId xmlns:a16="http://schemas.microsoft.com/office/drawing/2014/main" id="{17888F2C-9046-87C8-29D9-8D5782EDD890}"/>
              </a:ext>
            </a:extLst>
          </p:cNvPr>
          <p:cNvSpPr txBox="1"/>
          <p:nvPr/>
        </p:nvSpPr>
        <p:spPr>
          <a:xfrm>
            <a:off x="3643368" y="201071"/>
            <a:ext cx="2236763" cy="78786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المملكة العربية السعودية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وزارة التعليم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٢٨٠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الإدارة العامة للتعليم بالمنطقة الشرقية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مكتب التعليم ............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صورة 7" descr="صورة تحتوي على نص, لعبة الكمبيوتر, لقطة شاشة, شجرة&#10;&#10;تم إنشاء الوصف تلقائياً">
            <a:extLst>
              <a:ext uri="{FF2B5EF4-FFF2-40B4-BE49-F238E27FC236}">
                <a16:creationId xmlns:a16="http://schemas.microsoft.com/office/drawing/2014/main" id="{D535086D-1C54-2D9E-ADF7-B26F7BDD2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9" t="54029" r="34600" b="25579"/>
          <a:stretch/>
        </p:blipFill>
        <p:spPr>
          <a:xfrm>
            <a:off x="208042" y="244105"/>
            <a:ext cx="1304005" cy="1255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5034E24A-C120-F142-C03B-38B9F6C578D4}"/>
              </a:ext>
            </a:extLst>
          </p:cNvPr>
          <p:cNvSpPr/>
          <p:nvPr/>
        </p:nvSpPr>
        <p:spPr>
          <a:xfrm>
            <a:off x="1512047" y="4061508"/>
            <a:ext cx="597245" cy="5048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944DBCA3-A171-D250-547A-028493E94069}"/>
              </a:ext>
            </a:extLst>
          </p:cNvPr>
          <p:cNvSpPr/>
          <p:nvPr/>
        </p:nvSpPr>
        <p:spPr>
          <a:xfrm>
            <a:off x="1533339" y="2249536"/>
            <a:ext cx="575953" cy="13487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676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لقطة شاشة, نص, رسم بياني, خط&#10;&#10;تم إنشاء الوصف تلقائياً">
            <a:extLst>
              <a:ext uri="{FF2B5EF4-FFF2-40B4-BE49-F238E27FC236}">
                <a16:creationId xmlns:a16="http://schemas.microsoft.com/office/drawing/2014/main" id="{D0A614FB-F8E0-511C-143E-4E95C741A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r="2974"/>
          <a:stretch/>
        </p:blipFill>
        <p:spPr>
          <a:xfrm>
            <a:off x="123415" y="1222832"/>
            <a:ext cx="9575957" cy="2965004"/>
          </a:xfrm>
          <a:prstGeom prst="rect">
            <a:avLst/>
          </a:prstGeom>
        </p:spPr>
      </p:pic>
      <p:pic>
        <p:nvPicPr>
          <p:cNvPr id="2" name="صورة 1" descr="صورة تحتوي على نص, لقطة شاشة, الخط, خط&#10;&#10;تم إنشاء الوصف تلقائياً">
            <a:extLst>
              <a:ext uri="{FF2B5EF4-FFF2-40B4-BE49-F238E27FC236}">
                <a16:creationId xmlns:a16="http://schemas.microsoft.com/office/drawing/2014/main" id="{CFC5D8DC-A6EE-7390-8B90-06A313ACE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06000" cy="1396844"/>
          </a:xfrm>
          <a:prstGeom prst="rect">
            <a:avLst/>
          </a:prstGeom>
        </p:spPr>
      </p:pic>
      <p:sp>
        <p:nvSpPr>
          <p:cNvPr id="3" name="مربع نص 10">
            <a:extLst>
              <a:ext uri="{FF2B5EF4-FFF2-40B4-BE49-F238E27FC236}">
                <a16:creationId xmlns:a16="http://schemas.microsoft.com/office/drawing/2014/main" id="{A7781395-E4B0-6A9C-702F-19CAF38BF23B}"/>
              </a:ext>
            </a:extLst>
          </p:cNvPr>
          <p:cNvSpPr txBox="1"/>
          <p:nvPr/>
        </p:nvSpPr>
        <p:spPr>
          <a:xfrm>
            <a:off x="123415" y="608983"/>
            <a:ext cx="2236763" cy="78786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3305" tIns="31652" rIns="63305" bIns="31652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المملكة العربية السعودية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وزارة التعليم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٢٨٠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الإدارة العامة للتعليم بالمنطقة الشرقية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مكتب التعليم ...........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702" algn="ctr"/>
                <a:tab pos="3651405" algn="r"/>
              </a:tabLst>
              <a:defRPr/>
            </a:pPr>
            <a:r>
              <a:rPr kumimoji="0" lang="ar-SA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..........................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A130E6B-3A7E-2387-1A7D-7C60A61C89FA}"/>
              </a:ext>
            </a:extLst>
          </p:cNvPr>
          <p:cNvSpPr txBox="1"/>
          <p:nvPr/>
        </p:nvSpPr>
        <p:spPr>
          <a:xfrm>
            <a:off x="69627" y="5410667"/>
            <a:ext cx="529172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solidFill>
                  <a:srgbClr val="002060"/>
                </a:solidFill>
                <a:cs typeface="DecoType Naskh" panose="02010400000000000000" pitchFamily="2" charset="-78"/>
              </a:rPr>
              <a:t>ملف  لمتابعة المديرة  للبلاغات : </a:t>
            </a:r>
          </a:p>
          <a:p>
            <a:pPr algn="r"/>
            <a:r>
              <a:rPr lang="ar-SA" sz="2000" b="1" dirty="0">
                <a:solidFill>
                  <a:srgbClr val="002060"/>
                </a:solidFill>
                <a:cs typeface="DecoType Naskh" panose="02010400000000000000" pitchFamily="2" charset="-78"/>
              </a:rPr>
              <a:t>١- كل مسؤولة لها ملف وتدرج فيه البلاغات. أو </a:t>
            </a:r>
          </a:p>
          <a:p>
            <a:pPr algn="r"/>
            <a:r>
              <a:rPr lang="ar-SA" sz="2000" b="1" dirty="0">
                <a:solidFill>
                  <a:srgbClr val="002060"/>
                </a:solidFill>
                <a:cs typeface="DecoType Naskh" panose="02010400000000000000" pitchFamily="2" charset="-78"/>
              </a:rPr>
              <a:t>٢- ملف يكون لجميع البلاغات وكل مسؤولة تدرج البلاغ المسؤولة عنه.</a:t>
            </a:r>
          </a:p>
          <a:p>
            <a:pPr algn="ctr"/>
            <a:r>
              <a:rPr lang="ar-SA" sz="2000" b="1" dirty="0">
                <a:solidFill>
                  <a:srgbClr val="002060"/>
                </a:solidFill>
                <a:cs typeface="DecoType Naskh" panose="02010400000000000000" pitchFamily="2" charset="-78"/>
              </a:rPr>
              <a:t> </a:t>
            </a:r>
            <a:r>
              <a:rPr lang="ar-SA" sz="2000" b="1" u="sng" dirty="0">
                <a:solidFill>
                  <a:srgbClr val="002060"/>
                </a:solidFill>
                <a:cs typeface="DecoType Naskh" panose="02010400000000000000" pitchFamily="2" charset="-78"/>
              </a:rPr>
              <a:t>يكون برابط متزامن للتعبئة  والمتابعة .</a:t>
            </a:r>
          </a:p>
        </p:txBody>
      </p:sp>
    </p:spTree>
    <p:extLst>
      <p:ext uri="{BB962C8B-B14F-4D97-AF65-F5344CB8AC3E}">
        <p14:creationId xmlns:p14="http://schemas.microsoft.com/office/powerpoint/2010/main" val="40739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نسق 2022">
  <a:themeElements>
    <a:clrScheme name="Office 2013 - نسق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نسق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نسق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124</Words>
  <Application>Microsoft Office PowerPoint</Application>
  <PresentationFormat>A4 Paper (210x297 mm)‎</PresentationFormat>
  <Paragraphs>46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DecoType Naskh</vt:lpstr>
      <vt:lpstr>Office 2013 - نسق 2022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المساعد الإداري نورة الخالدي </dc:creator>
  <cp:lastModifiedBy>المساعد الإداري نورة الخالدي </cp:lastModifiedBy>
  <cp:revision>2</cp:revision>
  <dcterms:created xsi:type="dcterms:W3CDTF">2025-02-05T12:49:17Z</dcterms:created>
  <dcterms:modified xsi:type="dcterms:W3CDTF">2025-02-05T15:14:11Z</dcterms:modified>
</cp:coreProperties>
</file>