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 id="336" r:id="rId81"/>
    <p:sldId id="337" r:id="rId82"/>
    <p:sldId id="338" r:id="rId83"/>
    <p:sldId id="339" r:id="rId84"/>
    <p:sldId id="340" r:id="rId85"/>
    <p:sldId id="341" r:id="rId86"/>
    <p:sldId id="342" r:id="rId87"/>
    <p:sldId id="343" r:id="rId88"/>
    <p:sldId id="344" r:id="rId89"/>
    <p:sldId id="345" r:id="rId90"/>
    <p:sldId id="346" r:id="rId91"/>
    <p:sldId id="347" r:id="rId92"/>
    <p:sldId id="348" r:id="rId93"/>
    <p:sldId id="349" r:id="rId94"/>
    <p:sldId id="350" r:id="rId95"/>
    <p:sldId id="351" r:id="rId96"/>
    <p:sldId id="352" r:id="rId97"/>
    <p:sldId id="353" r:id="rId98"/>
    <p:sldId id="354" r:id="rId99"/>
    <p:sldId id="355" r:id="rId100"/>
    <p:sldId id="356" r:id="rId101"/>
    <p:sldId id="357" r:id="rId102"/>
    <p:sldId id="358" r:id="rId103"/>
    <p:sldId id="359" r:id="rId104"/>
    <p:sldId id="360" r:id="rId105"/>
    <p:sldId id="361" r:id="rId106"/>
    <p:sldId id="362" r:id="rId107"/>
    <p:sldId id="363" r:id="rId108"/>
    <p:sldId id="364" r:id="rId109"/>
    <p:sldId id="365" r:id="rId110"/>
    <p:sldId id="366" r:id="rId111"/>
    <p:sldId id="367" r:id="rId112"/>
    <p:sldId id="368" r:id="rId113"/>
    <p:sldId id="369" r:id="rId114"/>
    <p:sldId id="370" r:id="rId115"/>
    <p:sldId id="371" r:id="rId116"/>
    <p:sldId id="372" r:id="rId117"/>
    <p:sldId id="373" r:id="rId118"/>
    <p:sldId id="374" r:id="rId119"/>
    <p:sldId id="375" r:id="rId120"/>
    <p:sldId id="376" r:id="rId121"/>
    <p:sldId id="377" r:id="rId122"/>
    <p:sldId id="378" r:id="rId123"/>
    <p:sldId id="379" r:id="rId124"/>
    <p:sldId id="380" r:id="rId125"/>
    <p:sldId id="381" r:id="rId126"/>
    <p:sldId id="382" r:id="rId127"/>
    <p:sldId id="383" r:id="rId128"/>
    <p:sldId id="384" r:id="rId129"/>
    <p:sldId id="385" r:id="rId130"/>
    <p:sldId id="386" r:id="rId131"/>
    <p:sldId id="387" r:id="rId132"/>
    <p:sldId id="388" r:id="rId133"/>
    <p:sldId id="389" r:id="rId134"/>
    <p:sldId id="390" r:id="rId135"/>
    <p:sldId id="391" r:id="rId136"/>
    <p:sldId id="392" r:id="rId137"/>
    <p:sldId id="393" r:id="rId138"/>
    <p:sldId id="394" r:id="rId139"/>
    <p:sldId id="395" r:id="rId140"/>
    <p:sldId id="396" r:id="rId141"/>
    <p:sldId id="397" r:id="rId142"/>
    <p:sldId id="398" r:id="rId143"/>
    <p:sldId id="399" r:id="rId144"/>
    <p:sldId id="400" r:id="rId145"/>
    <p:sldId id="401" r:id="rId146"/>
    <p:sldId id="402" r:id="rId147"/>
    <p:sldId id="403" r:id="rId148"/>
    <p:sldId id="404" r:id="rId149"/>
    <p:sldId id="405" r:id="rId150"/>
    <p:sldId id="406" r:id="rId151"/>
    <p:sldId id="407" r:id="rId152"/>
    <p:sldId id="408" r:id="rId153"/>
    <p:sldId id="409" r:id="rId154"/>
    <p:sldId id="410" r:id="rId155"/>
    <p:sldId id="411" r:id="rId156"/>
    <p:sldId id="412" r:id="rId157"/>
    <p:sldId id="413" r:id="rId158"/>
    <p:sldId id="414" r:id="rId159"/>
    <p:sldId id="415" r:id="rId160"/>
    <p:sldId id="416" r:id="rId161"/>
    <p:sldId id="417" r:id="rId162"/>
    <p:sldId id="418" r:id="rId163"/>
    <p:sldId id="419" r:id="rId164"/>
    <p:sldId id="420" r:id="rId165"/>
    <p:sldId id="421" r:id="rId166"/>
    <p:sldId id="422" r:id="rId167"/>
    <p:sldId id="423" r:id="rId168"/>
    <p:sldId id="424" r:id="rId169"/>
    <p:sldId id="425" r:id="rId170"/>
    <p:sldId id="426" r:id="rId171"/>
    <p:sldId id="427" r:id="rId172"/>
    <p:sldId id="428" r:id="rId173"/>
    <p:sldId id="429" r:id="rId174"/>
    <p:sldId id="430" r:id="rId175"/>
    <p:sldId id="431" r:id="rId176"/>
    <p:sldId id="432" r:id="rId177"/>
    <p:sldId id="433" r:id="rId178"/>
    <p:sldId id="434" r:id="rId179"/>
    <p:sldId id="435" r:id="rId180"/>
    <p:sldId id="436" r:id="rId181"/>
    <p:sldId id="437" r:id="rId182"/>
    <p:sldId id="438" r:id="rId183"/>
    <p:sldId id="439" r:id="rId184"/>
    <p:sldId id="440" r:id="rId185"/>
    <p:sldId id="441" r:id="rId186"/>
    <p:sldId id="442" r:id="rId187"/>
    <p:sldId id="443" r:id="rId188"/>
    <p:sldId id="444" r:id="rId189"/>
    <p:sldId id="445" r:id="rId190"/>
    <p:sldId id="446" r:id="rId191"/>
    <p:sldId id="447" r:id="rId192"/>
    <p:sldId id="448" r:id="rId193"/>
    <p:sldId id="449" r:id="rId194"/>
    <p:sldId id="450" r:id="rId195"/>
    <p:sldId id="451" r:id="rId196"/>
    <p:sldId id="452" r:id="rId197"/>
    <p:sldId id="453" r:id="rId198"/>
    <p:sldId id="454" r:id="rId199"/>
    <p:sldId id="455" r:id="rId200"/>
    <p:sldId id="456" r:id="rId201"/>
    <p:sldId id="457" r:id="rId202"/>
    <p:sldId id="458" r:id="rId203"/>
    <p:sldId id="459" r:id="rId204"/>
    <p:sldId id="460" r:id="rId205"/>
    <p:sldId id="461" r:id="rId206"/>
    <p:sldId id="462" r:id="rId207"/>
    <p:sldId id="463" r:id="rId208"/>
    <p:sldId id="464" r:id="rId209"/>
    <p:sldId id="465" r:id="rId210"/>
    <p:sldId id="466" r:id="rId211"/>
    <p:sldId id="467" r:id="rId212"/>
    <p:sldId id="468" r:id="rId213"/>
    <p:sldId id="469" r:id="rId214"/>
    <p:sldId id="470" r:id="rId215"/>
    <p:sldId id="471" r:id="rId216"/>
    <p:sldId id="472" r:id="rId217"/>
    <p:sldId id="473" r:id="rId218"/>
    <p:sldId id="474" r:id="rId219"/>
    <p:sldId id="475" r:id="rId220"/>
    <p:sldId id="476" r:id="rId221"/>
    <p:sldId id="477" r:id="rId222"/>
    <p:sldId id="478" r:id="rId223"/>
    <p:sldId id="479" r:id="rId224"/>
    <p:sldId id="480" r:id="rId225"/>
    <p:sldId id="481" r:id="rId226"/>
    <p:sldId id="482" r:id="rId227"/>
    <p:sldId id="483" r:id="rId228"/>
  </p:sldIdLst>
  <p:sldSz cx="12192000" cy="6858000"/>
  <p:notesSz cx="6858000" cy="9144000"/>
  <p:defaultTextStyle>
    <a:defPPr>
      <a:defRPr lang="ar-E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9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27" Type="http://schemas.openxmlformats.org/officeDocument/2006/relationships/slide" Target="slides/slide226.xml"/><Relationship Id="rId201" Type="http://schemas.openxmlformats.org/officeDocument/2006/relationships/slide" Target="slides/slide200.xml"/><Relationship Id="rId222" Type="http://schemas.openxmlformats.org/officeDocument/2006/relationships/slide" Target="slides/slide22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presProps" Target="presProps.xml"/><Relationship Id="rId19" Type="http://schemas.openxmlformats.org/officeDocument/2006/relationships/slide" Target="slides/slide18.xml"/><Relationship Id="rId224" Type="http://schemas.openxmlformats.org/officeDocument/2006/relationships/slide" Target="slides/slide223.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viewProps" Target="viewProp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231" Type="http://schemas.openxmlformats.org/officeDocument/2006/relationships/theme" Target="theme/theme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ar-EG"/>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ar-EG"/>
          </a:p>
        </p:txBody>
      </p:sp>
      <p:sp>
        <p:nvSpPr>
          <p:cNvPr id="4" name="Date Placeholder 3"/>
          <p:cNvSpPr>
            <a:spLocks noGrp="1"/>
          </p:cNvSpPr>
          <p:nvPr>
            <p:ph type="dt" sz="half" idx="10"/>
          </p:nvPr>
        </p:nvSpPr>
        <p:spPr/>
        <p:txBody>
          <a:bodyPr/>
          <a:lstStyle/>
          <a:p>
            <a:fld id="{EF75E92B-134D-4DD4-8B51-15866138D194}" type="datetimeFigureOut">
              <a:rPr lang="ar-EG" smtClean="0"/>
              <a:t>08/09/1437</a:t>
            </a:fld>
            <a:endParaRPr lang="ar-EG"/>
          </a:p>
        </p:txBody>
      </p:sp>
      <p:sp>
        <p:nvSpPr>
          <p:cNvPr id="5" name="Footer Placeholder 4"/>
          <p:cNvSpPr>
            <a:spLocks noGrp="1"/>
          </p:cNvSpPr>
          <p:nvPr>
            <p:ph type="ftr" sz="quarter" idx="11"/>
          </p:nvPr>
        </p:nvSpPr>
        <p:spPr/>
        <p:txBody>
          <a:bodyPr/>
          <a:lstStyle/>
          <a:p>
            <a:endParaRPr lang="ar-EG"/>
          </a:p>
        </p:txBody>
      </p:sp>
      <p:sp>
        <p:nvSpPr>
          <p:cNvPr id="6" name="Slide Number Placeholder 5"/>
          <p:cNvSpPr>
            <a:spLocks noGrp="1"/>
          </p:cNvSpPr>
          <p:nvPr>
            <p:ph type="sldNum" sz="quarter" idx="12"/>
          </p:nvPr>
        </p:nvSpPr>
        <p:spPr/>
        <p:txBody>
          <a:bodyPr/>
          <a:lstStyle/>
          <a:p>
            <a:fld id="{6476439C-E863-42D7-B633-7ACF12F8FEB7}" type="slidenum">
              <a:rPr lang="ar-EG" smtClean="0"/>
              <a:t>‹#›</a:t>
            </a:fld>
            <a:endParaRPr lang="ar-EG"/>
          </a:p>
        </p:txBody>
      </p:sp>
    </p:spTree>
    <p:extLst>
      <p:ext uri="{BB962C8B-B14F-4D97-AF65-F5344CB8AC3E}">
        <p14:creationId xmlns:p14="http://schemas.microsoft.com/office/powerpoint/2010/main" val="9922974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Date Placeholder 3"/>
          <p:cNvSpPr>
            <a:spLocks noGrp="1"/>
          </p:cNvSpPr>
          <p:nvPr>
            <p:ph type="dt" sz="half" idx="10"/>
          </p:nvPr>
        </p:nvSpPr>
        <p:spPr/>
        <p:txBody>
          <a:bodyPr/>
          <a:lstStyle/>
          <a:p>
            <a:fld id="{EF75E92B-134D-4DD4-8B51-15866138D194}" type="datetimeFigureOut">
              <a:rPr lang="ar-EG" smtClean="0"/>
              <a:t>08/09/1437</a:t>
            </a:fld>
            <a:endParaRPr lang="ar-EG"/>
          </a:p>
        </p:txBody>
      </p:sp>
      <p:sp>
        <p:nvSpPr>
          <p:cNvPr id="5" name="Footer Placeholder 4"/>
          <p:cNvSpPr>
            <a:spLocks noGrp="1"/>
          </p:cNvSpPr>
          <p:nvPr>
            <p:ph type="ftr" sz="quarter" idx="11"/>
          </p:nvPr>
        </p:nvSpPr>
        <p:spPr/>
        <p:txBody>
          <a:bodyPr/>
          <a:lstStyle/>
          <a:p>
            <a:endParaRPr lang="ar-EG"/>
          </a:p>
        </p:txBody>
      </p:sp>
      <p:sp>
        <p:nvSpPr>
          <p:cNvPr id="6" name="Slide Number Placeholder 5"/>
          <p:cNvSpPr>
            <a:spLocks noGrp="1"/>
          </p:cNvSpPr>
          <p:nvPr>
            <p:ph type="sldNum" sz="quarter" idx="12"/>
          </p:nvPr>
        </p:nvSpPr>
        <p:spPr/>
        <p:txBody>
          <a:bodyPr/>
          <a:lstStyle/>
          <a:p>
            <a:fld id="{6476439C-E863-42D7-B633-7ACF12F8FEB7}" type="slidenum">
              <a:rPr lang="ar-EG" smtClean="0"/>
              <a:t>‹#›</a:t>
            </a:fld>
            <a:endParaRPr lang="ar-EG"/>
          </a:p>
        </p:txBody>
      </p:sp>
    </p:spTree>
    <p:extLst>
      <p:ext uri="{BB962C8B-B14F-4D97-AF65-F5344CB8AC3E}">
        <p14:creationId xmlns:p14="http://schemas.microsoft.com/office/powerpoint/2010/main" val="2567571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ar-EG"/>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Date Placeholder 3"/>
          <p:cNvSpPr>
            <a:spLocks noGrp="1"/>
          </p:cNvSpPr>
          <p:nvPr>
            <p:ph type="dt" sz="half" idx="10"/>
          </p:nvPr>
        </p:nvSpPr>
        <p:spPr/>
        <p:txBody>
          <a:bodyPr/>
          <a:lstStyle/>
          <a:p>
            <a:fld id="{EF75E92B-134D-4DD4-8B51-15866138D194}" type="datetimeFigureOut">
              <a:rPr lang="ar-EG" smtClean="0"/>
              <a:t>08/09/1437</a:t>
            </a:fld>
            <a:endParaRPr lang="ar-EG"/>
          </a:p>
        </p:txBody>
      </p:sp>
      <p:sp>
        <p:nvSpPr>
          <p:cNvPr id="5" name="Footer Placeholder 4"/>
          <p:cNvSpPr>
            <a:spLocks noGrp="1"/>
          </p:cNvSpPr>
          <p:nvPr>
            <p:ph type="ftr" sz="quarter" idx="11"/>
          </p:nvPr>
        </p:nvSpPr>
        <p:spPr/>
        <p:txBody>
          <a:bodyPr/>
          <a:lstStyle/>
          <a:p>
            <a:endParaRPr lang="ar-EG"/>
          </a:p>
        </p:txBody>
      </p:sp>
      <p:sp>
        <p:nvSpPr>
          <p:cNvPr id="6" name="Slide Number Placeholder 5"/>
          <p:cNvSpPr>
            <a:spLocks noGrp="1"/>
          </p:cNvSpPr>
          <p:nvPr>
            <p:ph type="sldNum" sz="quarter" idx="12"/>
          </p:nvPr>
        </p:nvSpPr>
        <p:spPr/>
        <p:txBody>
          <a:bodyPr/>
          <a:lstStyle/>
          <a:p>
            <a:fld id="{6476439C-E863-42D7-B633-7ACF12F8FEB7}" type="slidenum">
              <a:rPr lang="ar-EG" smtClean="0"/>
              <a:t>‹#›</a:t>
            </a:fld>
            <a:endParaRPr lang="ar-EG"/>
          </a:p>
        </p:txBody>
      </p:sp>
    </p:spTree>
    <p:extLst>
      <p:ext uri="{BB962C8B-B14F-4D97-AF65-F5344CB8AC3E}">
        <p14:creationId xmlns:p14="http://schemas.microsoft.com/office/powerpoint/2010/main" val="22922425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EG"/>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Date Placeholder 3"/>
          <p:cNvSpPr>
            <a:spLocks noGrp="1"/>
          </p:cNvSpPr>
          <p:nvPr>
            <p:ph type="dt" sz="half" idx="10"/>
          </p:nvPr>
        </p:nvSpPr>
        <p:spPr/>
        <p:txBody>
          <a:bodyPr/>
          <a:lstStyle/>
          <a:p>
            <a:fld id="{EF75E92B-134D-4DD4-8B51-15866138D194}" type="datetimeFigureOut">
              <a:rPr lang="ar-EG" smtClean="0"/>
              <a:t>08/09/1437</a:t>
            </a:fld>
            <a:endParaRPr lang="ar-EG"/>
          </a:p>
        </p:txBody>
      </p:sp>
      <p:sp>
        <p:nvSpPr>
          <p:cNvPr id="5" name="Footer Placeholder 4"/>
          <p:cNvSpPr>
            <a:spLocks noGrp="1"/>
          </p:cNvSpPr>
          <p:nvPr>
            <p:ph type="ftr" sz="quarter" idx="11"/>
          </p:nvPr>
        </p:nvSpPr>
        <p:spPr/>
        <p:txBody>
          <a:bodyPr/>
          <a:lstStyle/>
          <a:p>
            <a:endParaRPr lang="ar-EG"/>
          </a:p>
        </p:txBody>
      </p:sp>
      <p:sp>
        <p:nvSpPr>
          <p:cNvPr id="6" name="Slide Number Placeholder 5"/>
          <p:cNvSpPr>
            <a:spLocks noGrp="1"/>
          </p:cNvSpPr>
          <p:nvPr>
            <p:ph type="sldNum" sz="quarter" idx="12"/>
          </p:nvPr>
        </p:nvSpPr>
        <p:spPr/>
        <p:txBody>
          <a:bodyPr/>
          <a:lstStyle/>
          <a:p>
            <a:fld id="{6476439C-E863-42D7-B633-7ACF12F8FEB7}" type="slidenum">
              <a:rPr lang="ar-EG" smtClean="0"/>
              <a:t>‹#›</a:t>
            </a:fld>
            <a:endParaRPr lang="ar-EG"/>
          </a:p>
        </p:txBody>
      </p:sp>
    </p:spTree>
    <p:extLst>
      <p:ext uri="{BB962C8B-B14F-4D97-AF65-F5344CB8AC3E}">
        <p14:creationId xmlns:p14="http://schemas.microsoft.com/office/powerpoint/2010/main" val="16510583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ar-EG"/>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F75E92B-134D-4DD4-8B51-15866138D194}" type="datetimeFigureOut">
              <a:rPr lang="ar-EG" smtClean="0"/>
              <a:t>08/09/1437</a:t>
            </a:fld>
            <a:endParaRPr lang="ar-EG"/>
          </a:p>
        </p:txBody>
      </p:sp>
      <p:sp>
        <p:nvSpPr>
          <p:cNvPr id="5" name="Footer Placeholder 4"/>
          <p:cNvSpPr>
            <a:spLocks noGrp="1"/>
          </p:cNvSpPr>
          <p:nvPr>
            <p:ph type="ftr" sz="quarter" idx="11"/>
          </p:nvPr>
        </p:nvSpPr>
        <p:spPr/>
        <p:txBody>
          <a:bodyPr/>
          <a:lstStyle/>
          <a:p>
            <a:endParaRPr lang="ar-EG"/>
          </a:p>
        </p:txBody>
      </p:sp>
      <p:sp>
        <p:nvSpPr>
          <p:cNvPr id="6" name="Slide Number Placeholder 5"/>
          <p:cNvSpPr>
            <a:spLocks noGrp="1"/>
          </p:cNvSpPr>
          <p:nvPr>
            <p:ph type="sldNum" sz="quarter" idx="12"/>
          </p:nvPr>
        </p:nvSpPr>
        <p:spPr/>
        <p:txBody>
          <a:bodyPr/>
          <a:lstStyle/>
          <a:p>
            <a:fld id="{6476439C-E863-42D7-B633-7ACF12F8FEB7}" type="slidenum">
              <a:rPr lang="ar-EG" smtClean="0"/>
              <a:t>‹#›</a:t>
            </a:fld>
            <a:endParaRPr lang="ar-EG"/>
          </a:p>
        </p:txBody>
      </p:sp>
    </p:spTree>
    <p:extLst>
      <p:ext uri="{BB962C8B-B14F-4D97-AF65-F5344CB8AC3E}">
        <p14:creationId xmlns:p14="http://schemas.microsoft.com/office/powerpoint/2010/main" val="32936745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EG"/>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5" name="Date Placeholder 4"/>
          <p:cNvSpPr>
            <a:spLocks noGrp="1"/>
          </p:cNvSpPr>
          <p:nvPr>
            <p:ph type="dt" sz="half" idx="10"/>
          </p:nvPr>
        </p:nvSpPr>
        <p:spPr/>
        <p:txBody>
          <a:bodyPr/>
          <a:lstStyle/>
          <a:p>
            <a:fld id="{EF75E92B-134D-4DD4-8B51-15866138D194}" type="datetimeFigureOut">
              <a:rPr lang="ar-EG" smtClean="0"/>
              <a:t>08/09/1437</a:t>
            </a:fld>
            <a:endParaRPr lang="ar-EG"/>
          </a:p>
        </p:txBody>
      </p:sp>
      <p:sp>
        <p:nvSpPr>
          <p:cNvPr id="6" name="Footer Placeholder 5"/>
          <p:cNvSpPr>
            <a:spLocks noGrp="1"/>
          </p:cNvSpPr>
          <p:nvPr>
            <p:ph type="ftr" sz="quarter" idx="11"/>
          </p:nvPr>
        </p:nvSpPr>
        <p:spPr/>
        <p:txBody>
          <a:bodyPr/>
          <a:lstStyle/>
          <a:p>
            <a:endParaRPr lang="ar-EG"/>
          </a:p>
        </p:txBody>
      </p:sp>
      <p:sp>
        <p:nvSpPr>
          <p:cNvPr id="7" name="Slide Number Placeholder 6"/>
          <p:cNvSpPr>
            <a:spLocks noGrp="1"/>
          </p:cNvSpPr>
          <p:nvPr>
            <p:ph type="sldNum" sz="quarter" idx="12"/>
          </p:nvPr>
        </p:nvSpPr>
        <p:spPr/>
        <p:txBody>
          <a:bodyPr/>
          <a:lstStyle/>
          <a:p>
            <a:fld id="{6476439C-E863-42D7-B633-7ACF12F8FEB7}" type="slidenum">
              <a:rPr lang="ar-EG" smtClean="0"/>
              <a:t>‹#›</a:t>
            </a:fld>
            <a:endParaRPr lang="ar-EG"/>
          </a:p>
        </p:txBody>
      </p:sp>
    </p:spTree>
    <p:extLst>
      <p:ext uri="{BB962C8B-B14F-4D97-AF65-F5344CB8AC3E}">
        <p14:creationId xmlns:p14="http://schemas.microsoft.com/office/powerpoint/2010/main" val="1062888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ar-EG"/>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7" name="Date Placeholder 6"/>
          <p:cNvSpPr>
            <a:spLocks noGrp="1"/>
          </p:cNvSpPr>
          <p:nvPr>
            <p:ph type="dt" sz="half" idx="10"/>
          </p:nvPr>
        </p:nvSpPr>
        <p:spPr/>
        <p:txBody>
          <a:bodyPr/>
          <a:lstStyle/>
          <a:p>
            <a:fld id="{EF75E92B-134D-4DD4-8B51-15866138D194}" type="datetimeFigureOut">
              <a:rPr lang="ar-EG" smtClean="0"/>
              <a:t>08/09/1437</a:t>
            </a:fld>
            <a:endParaRPr lang="ar-EG"/>
          </a:p>
        </p:txBody>
      </p:sp>
      <p:sp>
        <p:nvSpPr>
          <p:cNvPr id="8" name="Footer Placeholder 7"/>
          <p:cNvSpPr>
            <a:spLocks noGrp="1"/>
          </p:cNvSpPr>
          <p:nvPr>
            <p:ph type="ftr" sz="quarter" idx="11"/>
          </p:nvPr>
        </p:nvSpPr>
        <p:spPr/>
        <p:txBody>
          <a:bodyPr/>
          <a:lstStyle/>
          <a:p>
            <a:endParaRPr lang="ar-EG"/>
          </a:p>
        </p:txBody>
      </p:sp>
      <p:sp>
        <p:nvSpPr>
          <p:cNvPr id="9" name="Slide Number Placeholder 8"/>
          <p:cNvSpPr>
            <a:spLocks noGrp="1"/>
          </p:cNvSpPr>
          <p:nvPr>
            <p:ph type="sldNum" sz="quarter" idx="12"/>
          </p:nvPr>
        </p:nvSpPr>
        <p:spPr/>
        <p:txBody>
          <a:bodyPr/>
          <a:lstStyle/>
          <a:p>
            <a:fld id="{6476439C-E863-42D7-B633-7ACF12F8FEB7}" type="slidenum">
              <a:rPr lang="ar-EG" smtClean="0"/>
              <a:t>‹#›</a:t>
            </a:fld>
            <a:endParaRPr lang="ar-EG"/>
          </a:p>
        </p:txBody>
      </p:sp>
    </p:spTree>
    <p:extLst>
      <p:ext uri="{BB962C8B-B14F-4D97-AF65-F5344CB8AC3E}">
        <p14:creationId xmlns:p14="http://schemas.microsoft.com/office/powerpoint/2010/main" val="4007485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EG"/>
          </a:p>
        </p:txBody>
      </p:sp>
      <p:sp>
        <p:nvSpPr>
          <p:cNvPr id="3" name="Date Placeholder 2"/>
          <p:cNvSpPr>
            <a:spLocks noGrp="1"/>
          </p:cNvSpPr>
          <p:nvPr>
            <p:ph type="dt" sz="half" idx="10"/>
          </p:nvPr>
        </p:nvSpPr>
        <p:spPr/>
        <p:txBody>
          <a:bodyPr/>
          <a:lstStyle/>
          <a:p>
            <a:fld id="{EF75E92B-134D-4DD4-8B51-15866138D194}" type="datetimeFigureOut">
              <a:rPr lang="ar-EG" smtClean="0"/>
              <a:t>08/09/1437</a:t>
            </a:fld>
            <a:endParaRPr lang="ar-EG"/>
          </a:p>
        </p:txBody>
      </p:sp>
      <p:sp>
        <p:nvSpPr>
          <p:cNvPr id="4" name="Footer Placeholder 3"/>
          <p:cNvSpPr>
            <a:spLocks noGrp="1"/>
          </p:cNvSpPr>
          <p:nvPr>
            <p:ph type="ftr" sz="quarter" idx="11"/>
          </p:nvPr>
        </p:nvSpPr>
        <p:spPr/>
        <p:txBody>
          <a:bodyPr/>
          <a:lstStyle/>
          <a:p>
            <a:endParaRPr lang="ar-EG"/>
          </a:p>
        </p:txBody>
      </p:sp>
      <p:sp>
        <p:nvSpPr>
          <p:cNvPr id="5" name="Slide Number Placeholder 4"/>
          <p:cNvSpPr>
            <a:spLocks noGrp="1"/>
          </p:cNvSpPr>
          <p:nvPr>
            <p:ph type="sldNum" sz="quarter" idx="12"/>
          </p:nvPr>
        </p:nvSpPr>
        <p:spPr/>
        <p:txBody>
          <a:bodyPr/>
          <a:lstStyle/>
          <a:p>
            <a:fld id="{6476439C-E863-42D7-B633-7ACF12F8FEB7}" type="slidenum">
              <a:rPr lang="ar-EG" smtClean="0"/>
              <a:t>‹#›</a:t>
            </a:fld>
            <a:endParaRPr lang="ar-EG"/>
          </a:p>
        </p:txBody>
      </p:sp>
    </p:spTree>
    <p:extLst>
      <p:ext uri="{BB962C8B-B14F-4D97-AF65-F5344CB8AC3E}">
        <p14:creationId xmlns:p14="http://schemas.microsoft.com/office/powerpoint/2010/main" val="25201223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75E92B-134D-4DD4-8B51-15866138D194}" type="datetimeFigureOut">
              <a:rPr lang="ar-EG" smtClean="0"/>
              <a:t>08/09/1437</a:t>
            </a:fld>
            <a:endParaRPr lang="ar-EG"/>
          </a:p>
        </p:txBody>
      </p:sp>
      <p:sp>
        <p:nvSpPr>
          <p:cNvPr id="3" name="Footer Placeholder 2"/>
          <p:cNvSpPr>
            <a:spLocks noGrp="1"/>
          </p:cNvSpPr>
          <p:nvPr>
            <p:ph type="ftr" sz="quarter" idx="11"/>
          </p:nvPr>
        </p:nvSpPr>
        <p:spPr/>
        <p:txBody>
          <a:bodyPr/>
          <a:lstStyle/>
          <a:p>
            <a:endParaRPr lang="ar-EG"/>
          </a:p>
        </p:txBody>
      </p:sp>
      <p:sp>
        <p:nvSpPr>
          <p:cNvPr id="4" name="Slide Number Placeholder 3"/>
          <p:cNvSpPr>
            <a:spLocks noGrp="1"/>
          </p:cNvSpPr>
          <p:nvPr>
            <p:ph type="sldNum" sz="quarter" idx="12"/>
          </p:nvPr>
        </p:nvSpPr>
        <p:spPr/>
        <p:txBody>
          <a:bodyPr/>
          <a:lstStyle/>
          <a:p>
            <a:fld id="{6476439C-E863-42D7-B633-7ACF12F8FEB7}" type="slidenum">
              <a:rPr lang="ar-EG" smtClean="0"/>
              <a:t>‹#›</a:t>
            </a:fld>
            <a:endParaRPr lang="ar-EG"/>
          </a:p>
        </p:txBody>
      </p:sp>
    </p:spTree>
    <p:extLst>
      <p:ext uri="{BB962C8B-B14F-4D97-AF65-F5344CB8AC3E}">
        <p14:creationId xmlns:p14="http://schemas.microsoft.com/office/powerpoint/2010/main" val="3042553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ar-EG"/>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F75E92B-134D-4DD4-8B51-15866138D194}" type="datetimeFigureOut">
              <a:rPr lang="ar-EG" smtClean="0"/>
              <a:t>08/09/1437</a:t>
            </a:fld>
            <a:endParaRPr lang="ar-EG"/>
          </a:p>
        </p:txBody>
      </p:sp>
      <p:sp>
        <p:nvSpPr>
          <p:cNvPr id="6" name="Footer Placeholder 5"/>
          <p:cNvSpPr>
            <a:spLocks noGrp="1"/>
          </p:cNvSpPr>
          <p:nvPr>
            <p:ph type="ftr" sz="quarter" idx="11"/>
          </p:nvPr>
        </p:nvSpPr>
        <p:spPr/>
        <p:txBody>
          <a:bodyPr/>
          <a:lstStyle/>
          <a:p>
            <a:endParaRPr lang="ar-EG"/>
          </a:p>
        </p:txBody>
      </p:sp>
      <p:sp>
        <p:nvSpPr>
          <p:cNvPr id="7" name="Slide Number Placeholder 6"/>
          <p:cNvSpPr>
            <a:spLocks noGrp="1"/>
          </p:cNvSpPr>
          <p:nvPr>
            <p:ph type="sldNum" sz="quarter" idx="12"/>
          </p:nvPr>
        </p:nvSpPr>
        <p:spPr/>
        <p:txBody>
          <a:bodyPr/>
          <a:lstStyle/>
          <a:p>
            <a:fld id="{6476439C-E863-42D7-B633-7ACF12F8FEB7}" type="slidenum">
              <a:rPr lang="ar-EG" smtClean="0"/>
              <a:t>‹#›</a:t>
            </a:fld>
            <a:endParaRPr lang="ar-EG"/>
          </a:p>
        </p:txBody>
      </p:sp>
    </p:spTree>
    <p:extLst>
      <p:ext uri="{BB962C8B-B14F-4D97-AF65-F5344CB8AC3E}">
        <p14:creationId xmlns:p14="http://schemas.microsoft.com/office/powerpoint/2010/main" val="16647581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ar-EG"/>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EG"/>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F75E92B-134D-4DD4-8B51-15866138D194}" type="datetimeFigureOut">
              <a:rPr lang="ar-EG" smtClean="0"/>
              <a:t>08/09/1437</a:t>
            </a:fld>
            <a:endParaRPr lang="ar-EG"/>
          </a:p>
        </p:txBody>
      </p:sp>
      <p:sp>
        <p:nvSpPr>
          <p:cNvPr id="6" name="Footer Placeholder 5"/>
          <p:cNvSpPr>
            <a:spLocks noGrp="1"/>
          </p:cNvSpPr>
          <p:nvPr>
            <p:ph type="ftr" sz="quarter" idx="11"/>
          </p:nvPr>
        </p:nvSpPr>
        <p:spPr/>
        <p:txBody>
          <a:bodyPr/>
          <a:lstStyle/>
          <a:p>
            <a:endParaRPr lang="ar-EG"/>
          </a:p>
        </p:txBody>
      </p:sp>
      <p:sp>
        <p:nvSpPr>
          <p:cNvPr id="7" name="Slide Number Placeholder 6"/>
          <p:cNvSpPr>
            <a:spLocks noGrp="1"/>
          </p:cNvSpPr>
          <p:nvPr>
            <p:ph type="sldNum" sz="quarter" idx="12"/>
          </p:nvPr>
        </p:nvSpPr>
        <p:spPr/>
        <p:txBody>
          <a:bodyPr/>
          <a:lstStyle/>
          <a:p>
            <a:fld id="{6476439C-E863-42D7-B633-7ACF12F8FEB7}" type="slidenum">
              <a:rPr lang="ar-EG" smtClean="0"/>
              <a:t>‹#›</a:t>
            </a:fld>
            <a:endParaRPr lang="ar-EG"/>
          </a:p>
        </p:txBody>
      </p:sp>
    </p:spTree>
    <p:extLst>
      <p:ext uri="{BB962C8B-B14F-4D97-AF65-F5344CB8AC3E}">
        <p14:creationId xmlns:p14="http://schemas.microsoft.com/office/powerpoint/2010/main" val="32905863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ar-EG"/>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75E92B-134D-4DD4-8B51-15866138D194}" type="datetimeFigureOut">
              <a:rPr lang="ar-EG" smtClean="0"/>
              <a:t>08/09/1437</a:t>
            </a:fld>
            <a:endParaRPr lang="ar-EG"/>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ar-EG"/>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76439C-E863-42D7-B633-7ACF12F8FEB7}" type="slidenum">
              <a:rPr lang="ar-EG" smtClean="0"/>
              <a:t>‹#›</a:t>
            </a:fld>
            <a:endParaRPr lang="ar-EG"/>
          </a:p>
        </p:txBody>
      </p:sp>
    </p:spTree>
    <p:extLst>
      <p:ext uri="{BB962C8B-B14F-4D97-AF65-F5344CB8AC3E}">
        <p14:creationId xmlns:p14="http://schemas.microsoft.com/office/powerpoint/2010/main" val="1162240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E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131.xml"/><Relationship Id="rId13" Type="http://schemas.openxmlformats.org/officeDocument/2006/relationships/slide" Target="slide213.xml"/><Relationship Id="rId18" Type="http://schemas.openxmlformats.org/officeDocument/2006/relationships/image" Target="../media/image1.jpg"/><Relationship Id="rId3" Type="http://schemas.openxmlformats.org/officeDocument/2006/relationships/slide" Target="slide19.xml"/><Relationship Id="rId7" Type="http://schemas.openxmlformats.org/officeDocument/2006/relationships/slide" Target="slide119.xml"/><Relationship Id="rId12" Type="http://schemas.openxmlformats.org/officeDocument/2006/relationships/slide" Target="slide198.xml"/><Relationship Id="rId17" Type="http://schemas.openxmlformats.org/officeDocument/2006/relationships/slide" Target="slide2.xml"/><Relationship Id="rId2" Type="http://schemas.openxmlformats.org/officeDocument/2006/relationships/slide" Target="slide6.xml"/><Relationship Id="rId16" Type="http://schemas.openxmlformats.org/officeDocument/2006/relationships/slide" Target="slide3.xml"/><Relationship Id="rId1" Type="http://schemas.openxmlformats.org/officeDocument/2006/relationships/slideLayout" Target="../slideLayouts/slideLayout7.xml"/><Relationship Id="rId6" Type="http://schemas.openxmlformats.org/officeDocument/2006/relationships/slide" Target="slide101.xml"/><Relationship Id="rId11" Type="http://schemas.openxmlformats.org/officeDocument/2006/relationships/slide" Target="slide192.xml"/><Relationship Id="rId5" Type="http://schemas.openxmlformats.org/officeDocument/2006/relationships/slide" Target="slide70.xml"/><Relationship Id="rId15" Type="http://schemas.openxmlformats.org/officeDocument/2006/relationships/slide" Target="slide169.xml"/><Relationship Id="rId10" Type="http://schemas.openxmlformats.org/officeDocument/2006/relationships/slide" Target="slide178.xml"/><Relationship Id="rId4" Type="http://schemas.openxmlformats.org/officeDocument/2006/relationships/slide" Target="slide31.xml"/><Relationship Id="rId9" Type="http://schemas.openxmlformats.org/officeDocument/2006/relationships/slide" Target="slide150.xml"/><Relationship Id="rId14" Type="http://schemas.openxmlformats.org/officeDocument/2006/relationships/slide" Target="slide93.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audio" Target="../media/audio3.wav"/><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00.xml.rels><?xml version="1.0" encoding="UTF-8" standalone="yes"?>
<Relationships xmlns="http://schemas.openxmlformats.org/package/2006/relationships"><Relationship Id="rId3" Type="http://schemas.openxmlformats.org/officeDocument/2006/relationships/audio" Target="../media/audio22.wav"/><Relationship Id="rId7" Type="http://schemas.openxmlformats.org/officeDocument/2006/relationships/slide" Target="slide93.xml"/><Relationship Id="rId2" Type="http://schemas.openxmlformats.org/officeDocument/2006/relationships/audio" Target="../media/audio21.wav"/><Relationship Id="rId1" Type="http://schemas.openxmlformats.org/officeDocument/2006/relationships/slideLayout" Target="../slideLayouts/slideLayout7.xml"/><Relationship Id="rId6" Type="http://schemas.openxmlformats.org/officeDocument/2006/relationships/audio" Target="../media/audio25.wav"/><Relationship Id="rId5" Type="http://schemas.openxmlformats.org/officeDocument/2006/relationships/audio" Target="../media/audio24.wav"/><Relationship Id="rId4" Type="http://schemas.openxmlformats.org/officeDocument/2006/relationships/audio" Target="../media/audio23.wav"/></Relationships>
</file>

<file path=ppt/slides/_rels/slide101.xml.rels><?xml version="1.0" encoding="UTF-8" standalone="yes"?>
<Relationships xmlns="http://schemas.openxmlformats.org/package/2006/relationships"><Relationship Id="rId3" Type="http://schemas.openxmlformats.org/officeDocument/2006/relationships/slide" Target="slide106.xml"/><Relationship Id="rId7" Type="http://schemas.openxmlformats.org/officeDocument/2006/relationships/image" Target="../media/image3.jpeg"/><Relationship Id="rId2" Type="http://schemas.openxmlformats.org/officeDocument/2006/relationships/slide" Target="slide104.xml"/><Relationship Id="rId1" Type="http://schemas.openxmlformats.org/officeDocument/2006/relationships/slideLayout" Target="../slideLayouts/slideLayout7.xml"/><Relationship Id="rId6" Type="http://schemas.openxmlformats.org/officeDocument/2006/relationships/slide" Target="slide102.xml"/><Relationship Id="rId5" Type="http://schemas.openxmlformats.org/officeDocument/2006/relationships/slide" Target="slide4.xml"/><Relationship Id="rId4" Type="http://schemas.openxmlformats.org/officeDocument/2006/relationships/slide" Target="slide108.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slide" Target="slide101.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7.xml"/><Relationship Id="rId6" Type="http://schemas.openxmlformats.org/officeDocument/2006/relationships/image" Target="../media/image137.jpeg"/><Relationship Id="rId5" Type="http://schemas.openxmlformats.org/officeDocument/2006/relationships/image" Target="../media/image136.jpeg"/><Relationship Id="rId4" Type="http://schemas.openxmlformats.org/officeDocument/2006/relationships/image" Target="../media/image135.jpeg"/></Relationships>
</file>

<file path=ppt/slides/_rels/slide105.xml.rels><?xml version="1.0" encoding="UTF-8" standalone="yes"?>
<Relationships xmlns="http://schemas.openxmlformats.org/package/2006/relationships"><Relationship Id="rId3" Type="http://schemas.openxmlformats.org/officeDocument/2006/relationships/image" Target="../media/image139.jpeg"/><Relationship Id="rId7" Type="http://schemas.openxmlformats.org/officeDocument/2006/relationships/slide" Target="slide101.xml"/><Relationship Id="rId2" Type="http://schemas.openxmlformats.org/officeDocument/2006/relationships/image" Target="../media/image138.jpeg"/><Relationship Id="rId1" Type="http://schemas.openxmlformats.org/officeDocument/2006/relationships/slideLayout" Target="../slideLayouts/slideLayout7.xml"/><Relationship Id="rId6" Type="http://schemas.openxmlformats.org/officeDocument/2006/relationships/image" Target="../media/image142.jpeg"/><Relationship Id="rId5" Type="http://schemas.openxmlformats.org/officeDocument/2006/relationships/image" Target="../media/image141.jpeg"/><Relationship Id="rId4" Type="http://schemas.openxmlformats.org/officeDocument/2006/relationships/image" Target="../media/image140.jpeg"/></Relationships>
</file>

<file path=ppt/slides/_rels/slide106.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slide" Target="slide101.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4.jpe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10.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57.gif"/><Relationship Id="rId2" Type="http://schemas.openxmlformats.org/officeDocument/2006/relationships/image" Target="../media/image156.jpeg"/><Relationship Id="rId1" Type="http://schemas.openxmlformats.org/officeDocument/2006/relationships/slideLayout" Target="../slideLayouts/slideLayout7.xml"/><Relationship Id="rId5" Type="http://schemas.openxmlformats.org/officeDocument/2006/relationships/image" Target="../media/image159.gif"/><Relationship Id="rId4" Type="http://schemas.openxmlformats.org/officeDocument/2006/relationships/image" Target="../media/image158.gif"/></Relationships>
</file>

<file path=ppt/slides/_rels/slide118.xml.rels><?xml version="1.0" encoding="UTF-8" standalone="yes"?>
<Relationships xmlns="http://schemas.openxmlformats.org/package/2006/relationships"><Relationship Id="rId3" Type="http://schemas.openxmlformats.org/officeDocument/2006/relationships/slide" Target="slide101.xml"/><Relationship Id="rId2" Type="http://schemas.openxmlformats.org/officeDocument/2006/relationships/image" Target="../media/image160.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slide" Target="slide130.xml"/><Relationship Id="rId2" Type="http://schemas.openxmlformats.org/officeDocument/2006/relationships/slide" Target="slide121.xml"/><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slide" Target="slide120.xml"/><Relationship Id="rId4" Type="http://schemas.openxmlformats.org/officeDocument/2006/relationships/slide" Target="slide4.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2.png"/></Relationships>
</file>

<file path=ppt/slides/_rels/slide120.xml.rels><?xml version="1.0" encoding="UTF-8" standalone="yes"?>
<Relationships xmlns="http://schemas.openxmlformats.org/package/2006/relationships"><Relationship Id="rId2" Type="http://schemas.openxmlformats.org/officeDocument/2006/relationships/slide" Target="slide119.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slide" Target="slide119.xml"/><Relationship Id="rId2" Type="http://schemas.openxmlformats.org/officeDocument/2006/relationships/image" Target="../media/image16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1.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5.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2.png"/><Relationship Id="rId9" Type="http://schemas.openxmlformats.org/officeDocument/2006/relationships/image" Target="../media/image23.png"/></Relationships>
</file>

<file path=ppt/slides/_rels/slide130.xml.rels><?xml version="1.0" encoding="UTF-8" standalone="yes"?>
<Relationships xmlns="http://schemas.openxmlformats.org/package/2006/relationships"><Relationship Id="rId2" Type="http://schemas.openxmlformats.org/officeDocument/2006/relationships/slide" Target="slide119.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slide" Target="slide134.xml"/><Relationship Id="rId2" Type="http://schemas.openxmlformats.org/officeDocument/2006/relationships/slide" Target="slide133.xml"/><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slide" Target="slide132.xml"/><Relationship Id="rId4" Type="http://schemas.openxmlformats.org/officeDocument/2006/relationships/slide" Target="slide4.xml"/></Relationships>
</file>

<file path=ppt/slides/_rels/slide132.xml.rels><?xml version="1.0" encoding="UTF-8" standalone="yes"?>
<Relationships xmlns="http://schemas.openxmlformats.org/package/2006/relationships"><Relationship Id="rId2" Type="http://schemas.openxmlformats.org/officeDocument/2006/relationships/slide" Target="slide131.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171.jpeg"/><Relationship Id="rId7" Type="http://schemas.openxmlformats.org/officeDocument/2006/relationships/slide" Target="slide131.xml"/><Relationship Id="rId2" Type="http://schemas.openxmlformats.org/officeDocument/2006/relationships/image" Target="../media/image170.png"/><Relationship Id="rId1" Type="http://schemas.openxmlformats.org/officeDocument/2006/relationships/slideLayout" Target="../slideLayouts/slideLayout7.xml"/><Relationship Id="rId6" Type="http://schemas.openxmlformats.org/officeDocument/2006/relationships/image" Target="../media/image174.jpeg"/><Relationship Id="rId5" Type="http://schemas.openxmlformats.org/officeDocument/2006/relationships/image" Target="../media/image173.jpeg"/><Relationship Id="rId4" Type="http://schemas.openxmlformats.org/officeDocument/2006/relationships/image" Target="../media/image172.jpeg"/></Relationships>
</file>

<file path=ppt/slides/_rels/slide134.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6.png"/><Relationship Id="rId5" Type="http://schemas.openxmlformats.org/officeDocument/2006/relationships/image" Target="../media/image29.png"/><Relationship Id="rId10" Type="http://schemas.openxmlformats.org/officeDocument/2006/relationships/image" Target="../media/image32.png"/><Relationship Id="rId4" Type="http://schemas.openxmlformats.org/officeDocument/2006/relationships/image" Target="../media/image28.png"/><Relationship Id="rId9" Type="http://schemas.openxmlformats.org/officeDocument/2006/relationships/image" Target="../media/image31.png"/></Relationships>
</file>

<file path=ppt/slides/_rels/slide140.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slide" Target="slide131.xml"/><Relationship Id="rId2" Type="http://schemas.openxmlformats.org/officeDocument/2006/relationships/image" Target="../media/image19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3.png"/><Relationship Id="rId3" Type="http://schemas.openxmlformats.org/officeDocument/2006/relationships/image" Target="../media/image4.jpeg"/><Relationship Id="rId7" Type="http://schemas.openxmlformats.org/officeDocument/2006/relationships/image" Target="../media/image23.png"/><Relationship Id="rId12" Type="http://schemas.openxmlformats.org/officeDocument/2006/relationships/image" Target="../media/image5.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25.png"/><Relationship Id="rId5" Type="http://schemas.openxmlformats.org/officeDocument/2006/relationships/image" Target="../media/image28.png"/><Relationship Id="rId10" Type="http://schemas.openxmlformats.org/officeDocument/2006/relationships/image" Target="../media/image31.png"/><Relationship Id="rId4" Type="http://schemas.openxmlformats.org/officeDocument/2006/relationships/image" Target="../media/image27.png"/><Relationship Id="rId9" Type="http://schemas.openxmlformats.org/officeDocument/2006/relationships/image" Target="../media/image24.png"/></Relationships>
</file>

<file path=ppt/slides/_rels/slide150.xml.rels><?xml version="1.0" encoding="UTF-8" standalone="yes"?>
<Relationships xmlns="http://schemas.openxmlformats.org/package/2006/relationships"><Relationship Id="rId3" Type="http://schemas.openxmlformats.org/officeDocument/2006/relationships/slide" Target="slide159.xml"/><Relationship Id="rId2" Type="http://schemas.openxmlformats.org/officeDocument/2006/relationships/slide" Target="slide153.xml"/><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slide" Target="slide151.xml"/><Relationship Id="rId4" Type="http://schemas.openxmlformats.org/officeDocument/2006/relationships/slide" Target="slide5.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slide" Target="slide150.xm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slide" Target="slide150.xml"/><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slide" Target="slide9.xml"/><Relationship Id="rId1" Type="http://schemas.openxmlformats.org/officeDocument/2006/relationships/slideLayout" Target="../slideLayouts/slideLayout7.xml"/><Relationship Id="rId5" Type="http://schemas.openxmlformats.org/officeDocument/2006/relationships/slide" Target="slide6.xml"/><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jpeg"/><Relationship Id="rId7" Type="http://schemas.openxmlformats.org/officeDocument/2006/relationships/image" Target="../media/image24.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34.png"/><Relationship Id="rId10" Type="http://schemas.openxmlformats.org/officeDocument/2006/relationships/image" Target="../media/image22.png"/><Relationship Id="rId4" Type="http://schemas.openxmlformats.org/officeDocument/2006/relationships/image" Target="../media/image33.png"/><Relationship Id="rId9" Type="http://schemas.openxmlformats.org/officeDocument/2006/relationships/image" Target="../media/image23.png"/></Relationships>
</file>

<file path=ppt/slides/_rels/slide160.xml.rels><?xml version="1.0" encoding="UTF-8" standalone="yes"?>
<Relationships xmlns="http://schemas.openxmlformats.org/package/2006/relationships"><Relationship Id="rId2" Type="http://schemas.openxmlformats.org/officeDocument/2006/relationships/slide" Target="slide159.xml"/><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image" Target="../media/image203.jpe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3" Type="http://schemas.openxmlformats.org/officeDocument/2006/relationships/slide" Target="slide159.xml"/><Relationship Id="rId2" Type="http://schemas.openxmlformats.org/officeDocument/2006/relationships/image" Target="../media/image204.jpe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3" Type="http://schemas.openxmlformats.org/officeDocument/2006/relationships/slide" Target="slide174.xml"/><Relationship Id="rId7" Type="http://schemas.openxmlformats.org/officeDocument/2006/relationships/image" Target="../media/image3.jpeg"/><Relationship Id="rId2" Type="http://schemas.openxmlformats.org/officeDocument/2006/relationships/slide" Target="slide171.xml"/><Relationship Id="rId1" Type="http://schemas.openxmlformats.org/officeDocument/2006/relationships/slideLayout" Target="../slideLayouts/slideLayout7.xml"/><Relationship Id="rId6" Type="http://schemas.openxmlformats.org/officeDocument/2006/relationships/slide" Target="slide170.xml"/><Relationship Id="rId5" Type="http://schemas.openxmlformats.org/officeDocument/2006/relationships/slide" Target="slide5.xml"/><Relationship Id="rId4" Type="http://schemas.openxmlformats.org/officeDocument/2006/relationships/slide" Target="slide175.xml"/></Relationships>
</file>

<file path=ppt/slides/_rels/slide1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3.png"/><Relationship Id="rId7" Type="http://schemas.openxmlformats.org/officeDocument/2006/relationships/image" Target="../media/image23.png"/><Relationship Id="rId12" Type="http://schemas.openxmlformats.org/officeDocument/2006/relationships/image" Target="../media/image21.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5.png"/><Relationship Id="rId5" Type="http://schemas.openxmlformats.org/officeDocument/2006/relationships/image" Target="../media/image28.png"/><Relationship Id="rId10" Type="http://schemas.openxmlformats.org/officeDocument/2006/relationships/image" Target="../media/image12.png"/><Relationship Id="rId4" Type="http://schemas.openxmlformats.org/officeDocument/2006/relationships/image" Target="../media/image34.png"/><Relationship Id="rId9" Type="http://schemas.openxmlformats.org/officeDocument/2006/relationships/image" Target="../media/image24.png"/></Relationships>
</file>

<file path=ppt/slides/_rels/slide170.xml.rels><?xml version="1.0" encoding="UTF-8" standalone="yes"?>
<Relationships xmlns="http://schemas.openxmlformats.org/package/2006/relationships"><Relationship Id="rId2" Type="http://schemas.openxmlformats.org/officeDocument/2006/relationships/slide" Target="slide169.xml"/><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5.png"/><Relationship Id="rId1" Type="http://schemas.openxmlformats.org/officeDocument/2006/relationships/slideLayout" Target="../slideLayouts/slideLayout7.xml"/><Relationship Id="rId5" Type="http://schemas.openxmlformats.org/officeDocument/2006/relationships/image" Target="../media/image208.png"/><Relationship Id="rId4" Type="http://schemas.openxmlformats.org/officeDocument/2006/relationships/image" Target="../media/image207.png"/></Relationships>
</file>

<file path=ppt/slides/_rels/slide173.xml.rels><?xml version="1.0" encoding="UTF-8" standalone="yes"?>
<Relationships xmlns="http://schemas.openxmlformats.org/package/2006/relationships"><Relationship Id="rId3" Type="http://schemas.openxmlformats.org/officeDocument/2006/relationships/image" Target="../media/image210.png"/><Relationship Id="rId7" Type="http://schemas.openxmlformats.org/officeDocument/2006/relationships/slide" Target="slide169.xml"/><Relationship Id="rId2" Type="http://schemas.openxmlformats.org/officeDocument/2006/relationships/image" Target="../media/image209.png"/><Relationship Id="rId1" Type="http://schemas.openxmlformats.org/officeDocument/2006/relationships/slideLayout" Target="../slideLayouts/slideLayout7.xml"/><Relationship Id="rId6" Type="http://schemas.openxmlformats.org/officeDocument/2006/relationships/image" Target="../media/image213.png"/><Relationship Id="rId5" Type="http://schemas.openxmlformats.org/officeDocument/2006/relationships/image" Target="../media/image212.png"/><Relationship Id="rId4" Type="http://schemas.openxmlformats.org/officeDocument/2006/relationships/image" Target="../media/image211.png"/></Relationships>
</file>

<file path=ppt/slides/_rels/slide174.xml.rels><?xml version="1.0" encoding="UTF-8" standalone="yes"?>
<Relationships xmlns="http://schemas.openxmlformats.org/package/2006/relationships"><Relationship Id="rId2" Type="http://schemas.openxmlformats.org/officeDocument/2006/relationships/slide" Target="slide169.xml"/><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3" Type="http://schemas.openxmlformats.org/officeDocument/2006/relationships/slide" Target="slide177.xml"/><Relationship Id="rId2" Type="http://schemas.openxmlformats.org/officeDocument/2006/relationships/slide" Target="slide176.xml"/><Relationship Id="rId1" Type="http://schemas.openxmlformats.org/officeDocument/2006/relationships/slideLayout" Target="../slideLayouts/slideLayout7.xml"/><Relationship Id="rId5" Type="http://schemas.openxmlformats.org/officeDocument/2006/relationships/slide" Target="slide169.xml"/><Relationship Id="rId4" Type="http://schemas.openxmlformats.org/officeDocument/2006/relationships/image" Target="../media/image3.jpeg"/></Relationships>
</file>

<file path=ppt/slides/_rels/slide176.xml.rels><?xml version="1.0" encoding="UTF-8" standalone="yes"?>
<Relationships xmlns="http://schemas.openxmlformats.org/package/2006/relationships"><Relationship Id="rId2" Type="http://schemas.openxmlformats.org/officeDocument/2006/relationships/slide" Target="slide175.xml"/><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2" Type="http://schemas.openxmlformats.org/officeDocument/2006/relationships/slide" Target="slide175.xml"/><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3" Type="http://schemas.openxmlformats.org/officeDocument/2006/relationships/slide" Target="slide183.xml"/><Relationship Id="rId7" Type="http://schemas.openxmlformats.org/officeDocument/2006/relationships/image" Target="../media/image3.jpeg"/><Relationship Id="rId2" Type="http://schemas.openxmlformats.org/officeDocument/2006/relationships/slide" Target="slide180.xml"/><Relationship Id="rId1" Type="http://schemas.openxmlformats.org/officeDocument/2006/relationships/slideLayout" Target="../slideLayouts/slideLayout7.xml"/><Relationship Id="rId6" Type="http://schemas.openxmlformats.org/officeDocument/2006/relationships/slide" Target="slide179.xml"/><Relationship Id="rId5" Type="http://schemas.openxmlformats.org/officeDocument/2006/relationships/slide" Target="slide5.xml"/><Relationship Id="rId4" Type="http://schemas.openxmlformats.org/officeDocument/2006/relationships/slide" Target="slide191.xml"/></Relationships>
</file>

<file path=ppt/slides/_rels/slide179.xml.rels><?xml version="1.0" encoding="UTF-8" standalone="yes"?>
<Relationships xmlns="http://schemas.openxmlformats.org/package/2006/relationships"><Relationship Id="rId2" Type="http://schemas.openxmlformats.org/officeDocument/2006/relationships/slide" Target="slide17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4.jpeg"/><Relationship Id="rId7" Type="http://schemas.openxmlformats.org/officeDocument/2006/relationships/image" Target="../media/image26.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36.png"/></Relationships>
</file>

<file path=ppt/slides/_rels/slide180.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14.png"/><Relationship Id="rId1" Type="http://schemas.openxmlformats.org/officeDocument/2006/relationships/slideLayout" Target="../slideLayouts/slideLayout7.xml"/><Relationship Id="rId6" Type="http://schemas.openxmlformats.org/officeDocument/2006/relationships/image" Target="../media/image218.png"/><Relationship Id="rId5" Type="http://schemas.openxmlformats.org/officeDocument/2006/relationships/image" Target="../media/image217.png"/><Relationship Id="rId4" Type="http://schemas.openxmlformats.org/officeDocument/2006/relationships/image" Target="../media/image216.png"/></Relationships>
</file>

<file path=ppt/slides/_rels/slide182.xml.rels><?xml version="1.0" encoding="UTF-8" standalone="yes"?>
<Relationships xmlns="http://schemas.openxmlformats.org/package/2006/relationships"><Relationship Id="rId3" Type="http://schemas.openxmlformats.org/officeDocument/2006/relationships/image" Target="../media/image220.png"/><Relationship Id="rId7" Type="http://schemas.openxmlformats.org/officeDocument/2006/relationships/slide" Target="slide178.xml"/><Relationship Id="rId2" Type="http://schemas.openxmlformats.org/officeDocument/2006/relationships/image" Target="../media/image219.png"/><Relationship Id="rId1" Type="http://schemas.openxmlformats.org/officeDocument/2006/relationships/slideLayout" Target="../slideLayouts/slideLayout7.xml"/><Relationship Id="rId6" Type="http://schemas.openxmlformats.org/officeDocument/2006/relationships/image" Target="../media/image223.png"/><Relationship Id="rId5" Type="http://schemas.openxmlformats.org/officeDocument/2006/relationships/image" Target="../media/image222.png"/><Relationship Id="rId4" Type="http://schemas.openxmlformats.org/officeDocument/2006/relationships/image" Target="../media/image221.png"/></Relationships>
</file>

<file path=ppt/slides/_rels/slide183.xml.rels><?xml version="1.0" encoding="UTF-8" standalone="yes"?>
<Relationships xmlns="http://schemas.openxmlformats.org/package/2006/relationships"><Relationship Id="rId2" Type="http://schemas.openxmlformats.org/officeDocument/2006/relationships/image" Target="../media/image224.jpeg"/><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2" Type="http://schemas.openxmlformats.org/officeDocument/2006/relationships/image" Target="../media/image225.jpeg"/><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2" Type="http://schemas.openxmlformats.org/officeDocument/2006/relationships/image" Target="../media/image226.jpeg"/><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2" Type="http://schemas.openxmlformats.org/officeDocument/2006/relationships/image" Target="../media/image227.jpeg"/><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image" Target="../media/image228.png"/><Relationship Id="rId1" Type="http://schemas.openxmlformats.org/officeDocument/2006/relationships/slideLayout" Target="../slideLayouts/slideLayout7.xml"/><Relationship Id="rId5" Type="http://schemas.openxmlformats.org/officeDocument/2006/relationships/image" Target="../media/image231.png"/><Relationship Id="rId4" Type="http://schemas.openxmlformats.org/officeDocument/2006/relationships/image" Target="../media/image230.png"/></Relationships>
</file>

<file path=ppt/slides/_rels/slide188.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image" Target="../media/image232.png"/><Relationship Id="rId1" Type="http://schemas.openxmlformats.org/officeDocument/2006/relationships/slideLayout" Target="../slideLayouts/slideLayout7.xml"/><Relationship Id="rId5" Type="http://schemas.openxmlformats.org/officeDocument/2006/relationships/image" Target="../media/image235.png"/><Relationship Id="rId4" Type="http://schemas.openxmlformats.org/officeDocument/2006/relationships/image" Target="../media/image234.png"/></Relationships>
</file>

<file path=ppt/slides/_rels/slide189.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220.png"/><Relationship Id="rId1" Type="http://schemas.openxmlformats.org/officeDocument/2006/relationships/slideLayout" Target="../slideLayouts/slideLayout7.xml"/><Relationship Id="rId5" Type="http://schemas.openxmlformats.org/officeDocument/2006/relationships/image" Target="../media/image216.png"/><Relationship Id="rId4" Type="http://schemas.openxmlformats.org/officeDocument/2006/relationships/image" Target="../media/image217.png"/></Relationships>
</file>

<file path=ppt/slides/_rels/slide19.xml.rels><?xml version="1.0" encoding="UTF-8" standalone="yes"?>
<Relationships xmlns="http://schemas.openxmlformats.org/package/2006/relationships"><Relationship Id="rId3" Type="http://schemas.openxmlformats.org/officeDocument/2006/relationships/slide" Target="slide25.xml"/><Relationship Id="rId7" Type="http://schemas.openxmlformats.org/officeDocument/2006/relationships/image" Target="../media/image3.jpeg"/><Relationship Id="rId2" Type="http://schemas.openxmlformats.org/officeDocument/2006/relationships/slide" Target="slide21.xml"/><Relationship Id="rId1" Type="http://schemas.openxmlformats.org/officeDocument/2006/relationships/slideLayout" Target="../slideLayouts/slideLayout7.xml"/><Relationship Id="rId6" Type="http://schemas.openxmlformats.org/officeDocument/2006/relationships/slide" Target="slide20.xml"/><Relationship Id="rId5" Type="http://schemas.openxmlformats.org/officeDocument/2006/relationships/slide" Target="slide4.xml"/><Relationship Id="rId4" Type="http://schemas.openxmlformats.org/officeDocument/2006/relationships/slide" Target="slide30.xml"/></Relationships>
</file>

<file path=ppt/slides/_rels/slide190.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slide" Target="slide178.xml"/><Relationship Id="rId1" Type="http://schemas.openxmlformats.org/officeDocument/2006/relationships/slideLayout" Target="../slideLayouts/slideLayout7.xml"/><Relationship Id="rId6" Type="http://schemas.openxmlformats.org/officeDocument/2006/relationships/image" Target="../media/image208.png"/><Relationship Id="rId5" Type="http://schemas.openxmlformats.org/officeDocument/2006/relationships/image" Target="../media/image210.png"/><Relationship Id="rId4" Type="http://schemas.openxmlformats.org/officeDocument/2006/relationships/image" Target="../media/image207.png"/></Relationships>
</file>

<file path=ppt/slides/_rels/slide191.xml.rels><?xml version="1.0" encoding="UTF-8" standalone="yes"?>
<Relationships xmlns="http://schemas.openxmlformats.org/package/2006/relationships"><Relationship Id="rId2" Type="http://schemas.openxmlformats.org/officeDocument/2006/relationships/slide" Target="slide178.xml"/><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3" Type="http://schemas.openxmlformats.org/officeDocument/2006/relationships/slide" Target="slide197.xml"/><Relationship Id="rId2" Type="http://schemas.openxmlformats.org/officeDocument/2006/relationships/slide" Target="slide194.xml"/><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slide" Target="slide193.xml"/><Relationship Id="rId4" Type="http://schemas.openxmlformats.org/officeDocument/2006/relationships/slide" Target="slide5.xml"/></Relationships>
</file>

<file path=ppt/slides/_rels/slide193.xml.rels><?xml version="1.0" encoding="UTF-8" standalone="yes"?>
<Relationships xmlns="http://schemas.openxmlformats.org/package/2006/relationships"><Relationship Id="rId2" Type="http://schemas.openxmlformats.org/officeDocument/2006/relationships/slide" Target="slide192.xml"/><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29.png"/><Relationship Id="rId1" Type="http://schemas.openxmlformats.org/officeDocument/2006/relationships/slideLayout" Target="../slideLayouts/slideLayout7.xml"/><Relationship Id="rId6" Type="http://schemas.openxmlformats.org/officeDocument/2006/relationships/image" Target="../media/image230.png"/><Relationship Id="rId5" Type="http://schemas.openxmlformats.org/officeDocument/2006/relationships/image" Target="../media/image231.png"/><Relationship Id="rId4" Type="http://schemas.openxmlformats.org/officeDocument/2006/relationships/image" Target="../media/image236.png"/></Relationships>
</file>

<file path=ppt/slides/_rels/slide196.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237.png"/><Relationship Id="rId1" Type="http://schemas.openxmlformats.org/officeDocument/2006/relationships/slideLayout" Target="../slideLayouts/slideLayout7.xml"/><Relationship Id="rId5" Type="http://schemas.openxmlformats.org/officeDocument/2006/relationships/slide" Target="slide192.xml"/><Relationship Id="rId4" Type="http://schemas.openxmlformats.org/officeDocument/2006/relationships/image" Target="../media/image239.png"/></Relationships>
</file>

<file path=ppt/slides/_rels/slide197.xml.rels><?xml version="1.0" encoding="UTF-8" standalone="yes"?>
<Relationships xmlns="http://schemas.openxmlformats.org/package/2006/relationships"><Relationship Id="rId3" Type="http://schemas.openxmlformats.org/officeDocument/2006/relationships/slide" Target="slide192.xml"/><Relationship Id="rId2" Type="http://schemas.openxmlformats.org/officeDocument/2006/relationships/image" Target="../media/image240.jpeg"/><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3" Type="http://schemas.openxmlformats.org/officeDocument/2006/relationships/slide" Target="slide203.xml"/><Relationship Id="rId2" Type="http://schemas.openxmlformats.org/officeDocument/2006/relationships/slide" Target="slide200.xml"/><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slide" Target="slide199.xml"/><Relationship Id="rId4" Type="http://schemas.openxmlformats.org/officeDocument/2006/relationships/slide" Target="slide5.xml"/></Relationships>
</file>

<file path=ppt/slides/_rels/slide199.xml.rels><?xml version="1.0" encoding="UTF-8" standalone="yes"?>
<Relationships xmlns="http://schemas.openxmlformats.org/package/2006/relationships"><Relationship Id="rId2" Type="http://schemas.openxmlformats.org/officeDocument/2006/relationships/slide" Target="slide19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slide" Target="slide19.xml"/><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image" Target="../media/image241.png"/><Relationship Id="rId1" Type="http://schemas.openxmlformats.org/officeDocument/2006/relationships/slideLayout" Target="../slideLayouts/slideLayout7.xml"/><Relationship Id="rId5" Type="http://schemas.openxmlformats.org/officeDocument/2006/relationships/image" Target="../media/image244.png"/><Relationship Id="rId4" Type="http://schemas.openxmlformats.org/officeDocument/2006/relationships/image" Target="../media/image243.png"/></Relationships>
</file>

<file path=ppt/slides/_rels/slide202.xml.rels><?xml version="1.0" encoding="UTF-8" standalone="yes"?>
<Relationships xmlns="http://schemas.openxmlformats.org/package/2006/relationships"><Relationship Id="rId3" Type="http://schemas.openxmlformats.org/officeDocument/2006/relationships/image" Target="../media/image246.png"/><Relationship Id="rId7" Type="http://schemas.openxmlformats.org/officeDocument/2006/relationships/slide" Target="slide198.xml"/><Relationship Id="rId2" Type="http://schemas.openxmlformats.org/officeDocument/2006/relationships/image" Target="../media/image245.png"/><Relationship Id="rId1" Type="http://schemas.openxmlformats.org/officeDocument/2006/relationships/slideLayout" Target="../slideLayouts/slideLayout7.xml"/><Relationship Id="rId6" Type="http://schemas.openxmlformats.org/officeDocument/2006/relationships/image" Target="../media/image248.png"/><Relationship Id="rId5" Type="http://schemas.openxmlformats.org/officeDocument/2006/relationships/image" Target="../media/image235.png"/><Relationship Id="rId4" Type="http://schemas.openxmlformats.org/officeDocument/2006/relationships/image" Target="../media/image247.png"/></Relationships>
</file>

<file path=ppt/slides/_rels/slide203.xml.rels><?xml version="1.0" encoding="UTF-8" standalone="yes"?>
<Relationships xmlns="http://schemas.openxmlformats.org/package/2006/relationships"><Relationship Id="rId3" Type="http://schemas.openxmlformats.org/officeDocument/2006/relationships/slide" Target="slide205.xml"/><Relationship Id="rId2" Type="http://schemas.openxmlformats.org/officeDocument/2006/relationships/slide" Target="slide204.xml"/><Relationship Id="rId1" Type="http://schemas.openxmlformats.org/officeDocument/2006/relationships/slideLayout" Target="../slideLayouts/slideLayout7.xml"/><Relationship Id="rId5" Type="http://schemas.openxmlformats.org/officeDocument/2006/relationships/slide" Target="slide198.xml"/><Relationship Id="rId4" Type="http://schemas.openxmlformats.org/officeDocument/2006/relationships/image" Target="../media/image3.jpeg"/></Relationships>
</file>

<file path=ppt/slides/_rels/slide204.xml.rels><?xml version="1.0" encoding="UTF-8" standalone="yes"?>
<Relationships xmlns="http://schemas.openxmlformats.org/package/2006/relationships"><Relationship Id="rId2" Type="http://schemas.openxmlformats.org/officeDocument/2006/relationships/slide" Target="slide203.xml"/><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3" Type="http://schemas.openxmlformats.org/officeDocument/2006/relationships/image" Target="../media/image250.gif"/><Relationship Id="rId2" Type="http://schemas.openxmlformats.org/officeDocument/2006/relationships/image" Target="../media/image249.png"/><Relationship Id="rId1" Type="http://schemas.openxmlformats.org/officeDocument/2006/relationships/slideLayout" Target="../slideLayouts/slideLayout1.xml"/><Relationship Id="rId6" Type="http://schemas.openxmlformats.org/officeDocument/2006/relationships/image" Target="../media/image253.gif"/><Relationship Id="rId5" Type="http://schemas.openxmlformats.org/officeDocument/2006/relationships/image" Target="../media/image252.gif"/><Relationship Id="rId4" Type="http://schemas.openxmlformats.org/officeDocument/2006/relationships/image" Target="../media/image251.gif"/></Relationships>
</file>

<file path=ppt/slides/_rels/slide206.xml.rels><?xml version="1.0" encoding="UTF-8" standalone="yes"?>
<Relationships xmlns="http://schemas.openxmlformats.org/package/2006/relationships"><Relationship Id="rId3" Type="http://schemas.openxmlformats.org/officeDocument/2006/relationships/image" Target="../media/image254.gif"/><Relationship Id="rId2" Type="http://schemas.openxmlformats.org/officeDocument/2006/relationships/image" Target="../media/image250.gif"/><Relationship Id="rId1" Type="http://schemas.openxmlformats.org/officeDocument/2006/relationships/slideLayout" Target="../slideLayouts/slideLayout7.xml"/><Relationship Id="rId6" Type="http://schemas.openxmlformats.org/officeDocument/2006/relationships/image" Target="../media/image255.gif"/><Relationship Id="rId5" Type="http://schemas.openxmlformats.org/officeDocument/2006/relationships/image" Target="../media/image252.gif"/><Relationship Id="rId4" Type="http://schemas.openxmlformats.org/officeDocument/2006/relationships/image" Target="../media/image251.gif"/></Relationships>
</file>

<file path=ppt/slides/_rels/slide207.xml.rels><?xml version="1.0" encoding="UTF-8" standalone="yes"?>
<Relationships xmlns="http://schemas.openxmlformats.org/package/2006/relationships"><Relationship Id="rId3" Type="http://schemas.openxmlformats.org/officeDocument/2006/relationships/image" Target="../media/image251.gif"/><Relationship Id="rId2" Type="http://schemas.openxmlformats.org/officeDocument/2006/relationships/image" Target="../media/image255.gif"/><Relationship Id="rId1" Type="http://schemas.openxmlformats.org/officeDocument/2006/relationships/slideLayout" Target="../slideLayouts/slideLayout7.xml"/><Relationship Id="rId6" Type="http://schemas.openxmlformats.org/officeDocument/2006/relationships/image" Target="../media/image250.gif"/><Relationship Id="rId5" Type="http://schemas.openxmlformats.org/officeDocument/2006/relationships/image" Target="../media/image256.jpeg"/><Relationship Id="rId4" Type="http://schemas.openxmlformats.org/officeDocument/2006/relationships/image" Target="../media/image252.gif"/></Relationships>
</file>

<file path=ppt/slides/_rels/slide208.xml.rels><?xml version="1.0" encoding="UTF-8" standalone="yes"?>
<Relationships xmlns="http://schemas.openxmlformats.org/package/2006/relationships"><Relationship Id="rId3" Type="http://schemas.openxmlformats.org/officeDocument/2006/relationships/image" Target="../media/image255.gif"/><Relationship Id="rId2" Type="http://schemas.openxmlformats.org/officeDocument/2006/relationships/image" Target="../media/image257.gif"/><Relationship Id="rId1" Type="http://schemas.openxmlformats.org/officeDocument/2006/relationships/slideLayout" Target="../slideLayouts/slideLayout7.xml"/><Relationship Id="rId6" Type="http://schemas.openxmlformats.org/officeDocument/2006/relationships/image" Target="../media/image258.gif"/><Relationship Id="rId5" Type="http://schemas.openxmlformats.org/officeDocument/2006/relationships/image" Target="../media/image250.gif"/><Relationship Id="rId4" Type="http://schemas.openxmlformats.org/officeDocument/2006/relationships/image" Target="../media/image251.gif"/></Relationships>
</file>

<file path=ppt/slides/_rels/slide209.xml.rels><?xml version="1.0" encoding="UTF-8" standalone="yes"?>
<Relationships xmlns="http://schemas.openxmlformats.org/package/2006/relationships"><Relationship Id="rId3" Type="http://schemas.openxmlformats.org/officeDocument/2006/relationships/image" Target="../media/image251.gif"/><Relationship Id="rId7" Type="http://schemas.openxmlformats.org/officeDocument/2006/relationships/image" Target="../media/image263.gif"/><Relationship Id="rId2" Type="http://schemas.openxmlformats.org/officeDocument/2006/relationships/image" Target="../media/image259.png"/><Relationship Id="rId1" Type="http://schemas.openxmlformats.org/officeDocument/2006/relationships/slideLayout" Target="../slideLayouts/slideLayout7.xml"/><Relationship Id="rId6" Type="http://schemas.openxmlformats.org/officeDocument/2006/relationships/image" Target="../media/image262.gif"/><Relationship Id="rId5" Type="http://schemas.openxmlformats.org/officeDocument/2006/relationships/image" Target="../media/image261.gif"/><Relationship Id="rId4" Type="http://schemas.openxmlformats.org/officeDocument/2006/relationships/image" Target="../media/image260.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3" Type="http://schemas.openxmlformats.org/officeDocument/2006/relationships/image" Target="../media/image252.gif"/><Relationship Id="rId2" Type="http://schemas.openxmlformats.org/officeDocument/2006/relationships/image" Target="../media/image251.gif"/><Relationship Id="rId1" Type="http://schemas.openxmlformats.org/officeDocument/2006/relationships/slideLayout" Target="../slideLayouts/slideLayout7.xml"/><Relationship Id="rId6" Type="http://schemas.openxmlformats.org/officeDocument/2006/relationships/image" Target="../media/image265.gif"/><Relationship Id="rId5" Type="http://schemas.openxmlformats.org/officeDocument/2006/relationships/image" Target="../media/image255.gif"/><Relationship Id="rId4" Type="http://schemas.openxmlformats.org/officeDocument/2006/relationships/image" Target="../media/image264.gif"/></Relationships>
</file>

<file path=ppt/slides/_rels/slide211.xml.rels><?xml version="1.0" encoding="UTF-8" standalone="yes"?>
<Relationships xmlns="http://schemas.openxmlformats.org/package/2006/relationships"><Relationship Id="rId8" Type="http://schemas.openxmlformats.org/officeDocument/2006/relationships/image" Target="../media/image270.gif"/><Relationship Id="rId3" Type="http://schemas.openxmlformats.org/officeDocument/2006/relationships/image" Target="../media/image251.gif"/><Relationship Id="rId7" Type="http://schemas.openxmlformats.org/officeDocument/2006/relationships/image" Target="../media/image269.gif"/><Relationship Id="rId2" Type="http://schemas.openxmlformats.org/officeDocument/2006/relationships/image" Target="../media/image266.jpeg"/><Relationship Id="rId1" Type="http://schemas.openxmlformats.org/officeDocument/2006/relationships/slideLayout" Target="../slideLayouts/slideLayout7.xml"/><Relationship Id="rId6" Type="http://schemas.openxmlformats.org/officeDocument/2006/relationships/image" Target="../media/image268.gif"/><Relationship Id="rId5" Type="http://schemas.openxmlformats.org/officeDocument/2006/relationships/image" Target="../media/image267.gif"/><Relationship Id="rId4" Type="http://schemas.openxmlformats.org/officeDocument/2006/relationships/image" Target="../media/image250.gif"/></Relationships>
</file>

<file path=ppt/slides/_rels/slide212.xml.rels><?xml version="1.0" encoding="UTF-8" standalone="yes"?>
<Relationships xmlns="http://schemas.openxmlformats.org/package/2006/relationships"><Relationship Id="rId8" Type="http://schemas.openxmlformats.org/officeDocument/2006/relationships/slide" Target="slide203.xml"/><Relationship Id="rId3" Type="http://schemas.openxmlformats.org/officeDocument/2006/relationships/image" Target="../media/image250.gif"/><Relationship Id="rId7" Type="http://schemas.openxmlformats.org/officeDocument/2006/relationships/image" Target="../media/image263.gif"/><Relationship Id="rId2" Type="http://schemas.openxmlformats.org/officeDocument/2006/relationships/image" Target="../media/image271.gif"/><Relationship Id="rId1" Type="http://schemas.openxmlformats.org/officeDocument/2006/relationships/slideLayout" Target="../slideLayouts/slideLayout7.xml"/><Relationship Id="rId6" Type="http://schemas.openxmlformats.org/officeDocument/2006/relationships/image" Target="../media/image262.gif"/><Relationship Id="rId5" Type="http://schemas.openxmlformats.org/officeDocument/2006/relationships/image" Target="../media/image253.gif"/><Relationship Id="rId4" Type="http://schemas.openxmlformats.org/officeDocument/2006/relationships/image" Target="../media/image251.gif"/></Relationships>
</file>

<file path=ppt/slides/_rels/slide213.xml.rels><?xml version="1.0" encoding="UTF-8" standalone="yes"?>
<Relationships xmlns="http://schemas.openxmlformats.org/package/2006/relationships"><Relationship Id="rId3" Type="http://schemas.openxmlformats.org/officeDocument/2006/relationships/slide" Target="slide225.xml"/><Relationship Id="rId2" Type="http://schemas.openxmlformats.org/officeDocument/2006/relationships/slide" Target="slide215.xml"/><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slide" Target="slide214.xml"/><Relationship Id="rId4" Type="http://schemas.openxmlformats.org/officeDocument/2006/relationships/slide" Target="slide5.xml"/></Relationships>
</file>

<file path=ppt/slides/_rels/slide214.xml.rels><?xml version="1.0" encoding="UTF-8" standalone="yes"?>
<Relationships xmlns="http://schemas.openxmlformats.org/package/2006/relationships"><Relationship Id="rId2" Type="http://schemas.openxmlformats.org/officeDocument/2006/relationships/slide" Target="slide213.xml"/><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image" Target="../media/image272.wmf"/><Relationship Id="rId1" Type="http://schemas.openxmlformats.org/officeDocument/2006/relationships/slideLayout" Target="../slideLayouts/slideLayout7.xml"/><Relationship Id="rId5" Type="http://schemas.openxmlformats.org/officeDocument/2006/relationships/image" Target="../media/image275.jpeg"/><Relationship Id="rId4" Type="http://schemas.openxmlformats.org/officeDocument/2006/relationships/image" Target="../media/image274.png"/></Relationships>
</file>

<file path=ppt/slides/_rels/slide216.xml.rels><?xml version="1.0" encoding="UTF-8" standalone="yes"?>
<Relationships xmlns="http://schemas.openxmlformats.org/package/2006/relationships"><Relationship Id="rId3" Type="http://schemas.openxmlformats.org/officeDocument/2006/relationships/image" Target="../media/image277.jpeg"/><Relationship Id="rId2" Type="http://schemas.openxmlformats.org/officeDocument/2006/relationships/image" Target="../media/image276.png"/><Relationship Id="rId1" Type="http://schemas.openxmlformats.org/officeDocument/2006/relationships/slideLayout" Target="../slideLayouts/slideLayout7.xml"/><Relationship Id="rId4" Type="http://schemas.openxmlformats.org/officeDocument/2006/relationships/image" Target="../media/image278.jpeg"/></Relationships>
</file>

<file path=ppt/slides/_rels/slide217.xml.rels><?xml version="1.0" encoding="UTF-8" standalone="yes"?>
<Relationships xmlns="http://schemas.openxmlformats.org/package/2006/relationships"><Relationship Id="rId3" Type="http://schemas.openxmlformats.org/officeDocument/2006/relationships/image" Target="../media/image280.jpeg"/><Relationship Id="rId2" Type="http://schemas.openxmlformats.org/officeDocument/2006/relationships/image" Target="../media/image279.jpeg"/><Relationship Id="rId1" Type="http://schemas.openxmlformats.org/officeDocument/2006/relationships/slideLayout" Target="../slideLayouts/slideLayout7.xml"/><Relationship Id="rId5" Type="http://schemas.openxmlformats.org/officeDocument/2006/relationships/image" Target="../media/image282.jpeg"/><Relationship Id="rId4" Type="http://schemas.openxmlformats.org/officeDocument/2006/relationships/image" Target="../media/image281.jpeg"/></Relationships>
</file>

<file path=ppt/slides/_rels/slide218.xml.rels><?xml version="1.0" encoding="UTF-8" standalone="yes"?>
<Relationships xmlns="http://schemas.openxmlformats.org/package/2006/relationships"><Relationship Id="rId3" Type="http://schemas.openxmlformats.org/officeDocument/2006/relationships/image" Target="../media/image284.jpeg"/><Relationship Id="rId2" Type="http://schemas.openxmlformats.org/officeDocument/2006/relationships/image" Target="../media/image283.jpeg"/><Relationship Id="rId1" Type="http://schemas.openxmlformats.org/officeDocument/2006/relationships/slideLayout" Target="../slideLayouts/slideLayout7.xml"/><Relationship Id="rId5" Type="http://schemas.openxmlformats.org/officeDocument/2006/relationships/image" Target="../media/image286.jpeg"/><Relationship Id="rId4" Type="http://schemas.openxmlformats.org/officeDocument/2006/relationships/image" Target="../media/image285.jpeg"/></Relationships>
</file>

<file path=ppt/slides/_rels/slide219.xml.rels><?xml version="1.0" encoding="UTF-8" standalone="yes"?>
<Relationships xmlns="http://schemas.openxmlformats.org/package/2006/relationships"><Relationship Id="rId3" Type="http://schemas.openxmlformats.org/officeDocument/2006/relationships/image" Target="../media/image288.jpeg"/><Relationship Id="rId2" Type="http://schemas.openxmlformats.org/officeDocument/2006/relationships/image" Target="../media/image287.jpeg"/><Relationship Id="rId1" Type="http://schemas.openxmlformats.org/officeDocument/2006/relationships/slideLayout" Target="../slideLayouts/slideLayout7.xml"/><Relationship Id="rId4" Type="http://schemas.openxmlformats.org/officeDocument/2006/relationships/image" Target="../media/image289.wmf"/></Relationships>
</file>

<file path=ppt/slides/_rels/slide2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3" Type="http://schemas.openxmlformats.org/officeDocument/2006/relationships/image" Target="../media/image291.jpeg"/><Relationship Id="rId2" Type="http://schemas.openxmlformats.org/officeDocument/2006/relationships/image" Target="../media/image290.png"/><Relationship Id="rId1" Type="http://schemas.openxmlformats.org/officeDocument/2006/relationships/slideLayout" Target="../slideLayouts/slideLayout7.xml"/><Relationship Id="rId4" Type="http://schemas.openxmlformats.org/officeDocument/2006/relationships/image" Target="../media/image292.jpeg"/></Relationships>
</file>

<file path=ppt/slides/_rels/slide221.xml.rels><?xml version="1.0" encoding="UTF-8" standalone="yes"?>
<Relationships xmlns="http://schemas.openxmlformats.org/package/2006/relationships"><Relationship Id="rId3" Type="http://schemas.openxmlformats.org/officeDocument/2006/relationships/image" Target="../media/image294.jpeg"/><Relationship Id="rId2" Type="http://schemas.openxmlformats.org/officeDocument/2006/relationships/image" Target="../media/image293.wmf"/><Relationship Id="rId1" Type="http://schemas.openxmlformats.org/officeDocument/2006/relationships/slideLayout" Target="../slideLayouts/slideLayout7.xml"/><Relationship Id="rId5" Type="http://schemas.openxmlformats.org/officeDocument/2006/relationships/image" Target="../media/image296.png"/><Relationship Id="rId4" Type="http://schemas.openxmlformats.org/officeDocument/2006/relationships/image" Target="../media/image295.png"/></Relationships>
</file>

<file path=ppt/slides/_rels/slide222.xml.rels><?xml version="1.0" encoding="UTF-8" standalone="yes"?>
<Relationships xmlns="http://schemas.openxmlformats.org/package/2006/relationships"><Relationship Id="rId3" Type="http://schemas.openxmlformats.org/officeDocument/2006/relationships/image" Target="../media/image298.jpeg"/><Relationship Id="rId2" Type="http://schemas.openxmlformats.org/officeDocument/2006/relationships/image" Target="../media/image297.jpeg"/><Relationship Id="rId1" Type="http://schemas.openxmlformats.org/officeDocument/2006/relationships/slideLayout" Target="../slideLayouts/slideLayout7.xml"/><Relationship Id="rId5" Type="http://schemas.openxmlformats.org/officeDocument/2006/relationships/image" Target="../media/image300.jpeg"/><Relationship Id="rId4" Type="http://schemas.openxmlformats.org/officeDocument/2006/relationships/image" Target="../media/image299.jpeg"/></Relationships>
</file>

<file path=ppt/slides/_rels/slide223.xml.rels><?xml version="1.0" encoding="UTF-8" standalone="yes"?>
<Relationships xmlns="http://schemas.openxmlformats.org/package/2006/relationships"><Relationship Id="rId3" Type="http://schemas.openxmlformats.org/officeDocument/2006/relationships/image" Target="../media/image302.jpeg"/><Relationship Id="rId2" Type="http://schemas.openxmlformats.org/officeDocument/2006/relationships/image" Target="../media/image301.wmf"/><Relationship Id="rId1" Type="http://schemas.openxmlformats.org/officeDocument/2006/relationships/slideLayout" Target="../slideLayouts/slideLayout7.xml"/><Relationship Id="rId6" Type="http://schemas.openxmlformats.org/officeDocument/2006/relationships/image" Target="../media/image305.png"/><Relationship Id="rId5" Type="http://schemas.openxmlformats.org/officeDocument/2006/relationships/image" Target="../media/image304.png"/><Relationship Id="rId4" Type="http://schemas.openxmlformats.org/officeDocument/2006/relationships/image" Target="../media/image303.jpeg"/></Relationships>
</file>

<file path=ppt/slides/_rels/slide224.xml.rels><?xml version="1.0" encoding="UTF-8" standalone="yes"?>
<Relationships xmlns="http://schemas.openxmlformats.org/package/2006/relationships"><Relationship Id="rId3" Type="http://schemas.openxmlformats.org/officeDocument/2006/relationships/image" Target="../media/image307.jpeg"/><Relationship Id="rId2" Type="http://schemas.openxmlformats.org/officeDocument/2006/relationships/image" Target="../media/image306.jpeg"/><Relationship Id="rId1" Type="http://schemas.openxmlformats.org/officeDocument/2006/relationships/slideLayout" Target="../slideLayouts/slideLayout7.xml"/><Relationship Id="rId5" Type="http://schemas.openxmlformats.org/officeDocument/2006/relationships/slide" Target="slide213.xml"/><Relationship Id="rId4" Type="http://schemas.openxmlformats.org/officeDocument/2006/relationships/image" Target="../media/image308.jpeg"/></Relationships>
</file>

<file path=ppt/slides/_rels/slide225.xml.rels><?xml version="1.0" encoding="UTF-8" standalone="yes"?>
<Relationships xmlns="http://schemas.openxmlformats.org/package/2006/relationships"><Relationship Id="rId3" Type="http://schemas.openxmlformats.org/officeDocument/2006/relationships/slide" Target="slide227.xml"/><Relationship Id="rId2" Type="http://schemas.openxmlformats.org/officeDocument/2006/relationships/slide" Target="slide226.xml"/><Relationship Id="rId1" Type="http://schemas.openxmlformats.org/officeDocument/2006/relationships/slideLayout" Target="../slideLayouts/slideLayout7.xml"/><Relationship Id="rId5" Type="http://schemas.openxmlformats.org/officeDocument/2006/relationships/slide" Target="slide213.xml"/><Relationship Id="rId4" Type="http://schemas.openxmlformats.org/officeDocument/2006/relationships/image" Target="../media/image3.jpeg"/></Relationships>
</file>

<file path=ppt/slides/_rels/slide226.xml.rels><?xml version="1.0" encoding="UTF-8" standalone="yes"?>
<Relationships xmlns="http://schemas.openxmlformats.org/package/2006/relationships"><Relationship Id="rId2" Type="http://schemas.openxmlformats.org/officeDocument/2006/relationships/slide" Target="slide225.xml"/><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2" Type="http://schemas.openxmlformats.org/officeDocument/2006/relationships/slide" Target="slide22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 Target="slide1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slide" Target="slide5.xml"/></Relationships>
</file>

<file path=ppt/slides/_rels/slide30.xml.rels><?xml version="1.0" encoding="UTF-8" standalone="yes"?>
<Relationships xmlns="http://schemas.openxmlformats.org/package/2006/relationships"><Relationship Id="rId2" Type="http://schemas.openxmlformats.org/officeDocument/2006/relationships/slide" Target="slide1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 Target="slide45.xml"/><Relationship Id="rId7" Type="http://schemas.openxmlformats.org/officeDocument/2006/relationships/image" Target="../media/image3.jpeg"/><Relationship Id="rId2" Type="http://schemas.openxmlformats.org/officeDocument/2006/relationships/slide" Target="slide33.xml"/><Relationship Id="rId1" Type="http://schemas.openxmlformats.org/officeDocument/2006/relationships/slideLayout" Target="../slideLayouts/slideLayout7.xml"/><Relationship Id="rId6" Type="http://schemas.openxmlformats.org/officeDocument/2006/relationships/slide" Target="slide32.xml"/><Relationship Id="rId5" Type="http://schemas.openxmlformats.org/officeDocument/2006/relationships/slide" Target="slide4.xml"/><Relationship Id="rId4" Type="http://schemas.openxmlformats.org/officeDocument/2006/relationships/slide" Target="slide55.xml"/></Relationships>
</file>

<file path=ppt/slides/_rels/slide32.xml.rels><?xml version="1.0" encoding="UTF-8" standalone="yes"?>
<Relationships xmlns="http://schemas.openxmlformats.org/package/2006/relationships"><Relationship Id="rId2" Type="http://schemas.openxmlformats.org/officeDocument/2006/relationships/slide" Target="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 Target="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slide" Target="slide49.xml"/><Relationship Id="rId13" Type="http://schemas.openxmlformats.org/officeDocument/2006/relationships/image" Target="../media/image62.jpeg"/><Relationship Id="rId18" Type="http://schemas.openxmlformats.org/officeDocument/2006/relationships/slide" Target="slide54.xml"/><Relationship Id="rId3" Type="http://schemas.openxmlformats.org/officeDocument/2006/relationships/image" Target="../media/image57.jpeg"/><Relationship Id="rId7" Type="http://schemas.openxmlformats.org/officeDocument/2006/relationships/image" Target="../media/image59.jpeg"/><Relationship Id="rId12" Type="http://schemas.openxmlformats.org/officeDocument/2006/relationships/slide" Target="slide51.xml"/><Relationship Id="rId17" Type="http://schemas.openxmlformats.org/officeDocument/2006/relationships/image" Target="../media/image64.jpeg"/><Relationship Id="rId2" Type="http://schemas.openxmlformats.org/officeDocument/2006/relationships/slide" Target="slide46.xml"/><Relationship Id="rId16" Type="http://schemas.openxmlformats.org/officeDocument/2006/relationships/slide" Target="slide53.xml"/><Relationship Id="rId20" Type="http://schemas.openxmlformats.org/officeDocument/2006/relationships/slide" Target="slide31.xml"/><Relationship Id="rId1" Type="http://schemas.openxmlformats.org/officeDocument/2006/relationships/slideLayout" Target="../slideLayouts/slideLayout7.xml"/><Relationship Id="rId6" Type="http://schemas.openxmlformats.org/officeDocument/2006/relationships/slide" Target="slide48.xml"/><Relationship Id="rId11" Type="http://schemas.openxmlformats.org/officeDocument/2006/relationships/image" Target="../media/image61.jpeg"/><Relationship Id="rId5" Type="http://schemas.openxmlformats.org/officeDocument/2006/relationships/image" Target="../media/image58.jpeg"/><Relationship Id="rId15" Type="http://schemas.openxmlformats.org/officeDocument/2006/relationships/image" Target="../media/image63.jpeg"/><Relationship Id="rId10" Type="http://schemas.openxmlformats.org/officeDocument/2006/relationships/slide" Target="slide50.xml"/><Relationship Id="rId19" Type="http://schemas.openxmlformats.org/officeDocument/2006/relationships/image" Target="../media/image65.jpeg"/><Relationship Id="rId4" Type="http://schemas.openxmlformats.org/officeDocument/2006/relationships/slide" Target="slide47.xml"/><Relationship Id="rId9" Type="http://schemas.openxmlformats.org/officeDocument/2006/relationships/image" Target="../media/image60.jpeg"/><Relationship Id="rId14" Type="http://schemas.openxmlformats.org/officeDocument/2006/relationships/slide" Target="slide52.xml"/></Relationships>
</file>

<file path=ppt/slides/_rels/slide46.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audio" Target="../media/audio4.wav"/><Relationship Id="rId7" Type="http://schemas.openxmlformats.org/officeDocument/2006/relationships/audio" Target="../media/audio6.wav"/><Relationship Id="rId2" Type="http://schemas.openxmlformats.org/officeDocument/2006/relationships/image" Target="../media/image66.jpe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audio" Target="../media/audio5.wav"/><Relationship Id="rId4" Type="http://schemas.openxmlformats.org/officeDocument/2006/relationships/image" Target="../media/image67.png"/><Relationship Id="rId9" Type="http://schemas.openxmlformats.org/officeDocument/2006/relationships/slide" Target="slide45.xml"/></Relationships>
</file>

<file path=ppt/slides/_rels/slide47.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audio" Target="../media/audio7.wav"/><Relationship Id="rId7" Type="http://schemas.openxmlformats.org/officeDocument/2006/relationships/audio" Target="../media/audio6.wav"/><Relationship Id="rId2" Type="http://schemas.openxmlformats.org/officeDocument/2006/relationships/image" Target="../media/image70.jpe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audio" Target="../media/audio8.wav"/><Relationship Id="rId4" Type="http://schemas.openxmlformats.org/officeDocument/2006/relationships/image" Target="../media/image71.png"/><Relationship Id="rId9" Type="http://schemas.openxmlformats.org/officeDocument/2006/relationships/slide" Target="slide45.xml"/></Relationships>
</file>

<file path=ppt/slides/_rels/slide48.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audio" Target="../media/audio4.wav"/><Relationship Id="rId7" Type="http://schemas.openxmlformats.org/officeDocument/2006/relationships/audio" Target="../media/audio5.wav"/><Relationship Id="rId2" Type="http://schemas.openxmlformats.org/officeDocument/2006/relationships/image" Target="../media/image74.jpe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audio" Target="../media/audio6.wav"/><Relationship Id="rId4" Type="http://schemas.openxmlformats.org/officeDocument/2006/relationships/image" Target="../media/image75.png"/><Relationship Id="rId9" Type="http://schemas.openxmlformats.org/officeDocument/2006/relationships/slide" Target="slide45.xml"/></Relationships>
</file>

<file path=ppt/slides/_rels/slide49.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audio" Target="../media/audio7.wav"/><Relationship Id="rId7" Type="http://schemas.openxmlformats.org/officeDocument/2006/relationships/audio" Target="../media/audio8.wav"/><Relationship Id="rId2" Type="http://schemas.openxmlformats.org/officeDocument/2006/relationships/image" Target="../media/image78.jpe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audio" Target="../media/audio5.wav"/><Relationship Id="rId4" Type="http://schemas.openxmlformats.org/officeDocument/2006/relationships/image" Target="../media/image69.png"/><Relationship Id="rId9" Type="http://schemas.openxmlformats.org/officeDocument/2006/relationships/slide" Target="slide45.xml"/></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 Target="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audio" Target="../media/audio9.wav"/><Relationship Id="rId7" Type="http://schemas.openxmlformats.org/officeDocument/2006/relationships/audio" Target="../media/audio6.wav"/><Relationship Id="rId2" Type="http://schemas.openxmlformats.org/officeDocument/2006/relationships/image" Target="../media/image79.jpe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audio" Target="../media/audio5.wav"/><Relationship Id="rId4" Type="http://schemas.openxmlformats.org/officeDocument/2006/relationships/image" Target="../media/image73.png"/><Relationship Id="rId9" Type="http://schemas.openxmlformats.org/officeDocument/2006/relationships/slide" Target="slide45.xml"/></Relationships>
</file>

<file path=ppt/slides/_rels/slide51.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audio" Target="../media/audio10.wav"/><Relationship Id="rId7" Type="http://schemas.openxmlformats.org/officeDocument/2006/relationships/audio" Target="../media/audio5.wav"/><Relationship Id="rId2" Type="http://schemas.openxmlformats.org/officeDocument/2006/relationships/image" Target="../media/image80.jpe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audio" Target="../media/audio8.wav"/><Relationship Id="rId4" Type="http://schemas.openxmlformats.org/officeDocument/2006/relationships/image" Target="../media/image76.png"/><Relationship Id="rId9" Type="http://schemas.openxmlformats.org/officeDocument/2006/relationships/slide" Target="slide45.xml"/></Relationships>
</file>

<file path=ppt/slides/_rels/slide52.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audio" Target="../media/audio11.wav"/><Relationship Id="rId7" Type="http://schemas.openxmlformats.org/officeDocument/2006/relationships/audio" Target="../media/audio6.wav"/><Relationship Id="rId2" Type="http://schemas.openxmlformats.org/officeDocument/2006/relationships/image" Target="../media/image81.jpe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audio" Target="../media/audio5.wav"/><Relationship Id="rId4" Type="http://schemas.openxmlformats.org/officeDocument/2006/relationships/image" Target="../media/image72.png"/><Relationship Id="rId9" Type="http://schemas.openxmlformats.org/officeDocument/2006/relationships/slide" Target="slide45.xml"/></Relationships>
</file>

<file path=ppt/slides/_rels/slide53.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audio" Target="../media/audio4.wav"/><Relationship Id="rId7" Type="http://schemas.openxmlformats.org/officeDocument/2006/relationships/audio" Target="../media/audio8.wav"/><Relationship Id="rId2" Type="http://schemas.openxmlformats.org/officeDocument/2006/relationships/image" Target="../media/image82.jpe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audio" Target="../media/audio5.wav"/><Relationship Id="rId4" Type="http://schemas.openxmlformats.org/officeDocument/2006/relationships/image" Target="../media/image68.png"/><Relationship Id="rId9" Type="http://schemas.openxmlformats.org/officeDocument/2006/relationships/slide" Target="slide45.xml"/></Relationships>
</file>

<file path=ppt/slides/_rels/slide54.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audio" Target="../media/audio12.wav"/><Relationship Id="rId7" Type="http://schemas.openxmlformats.org/officeDocument/2006/relationships/audio" Target="../media/audio5.wav"/><Relationship Id="rId2" Type="http://schemas.openxmlformats.org/officeDocument/2006/relationships/image" Target="../media/image83.jpe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audio" Target="../media/audio8.wav"/><Relationship Id="rId4" Type="http://schemas.openxmlformats.org/officeDocument/2006/relationships/image" Target="../media/image77.png"/><Relationship Id="rId9" Type="http://schemas.openxmlformats.org/officeDocument/2006/relationships/slide" Target="slide45.xml"/></Relationships>
</file>

<file path=ppt/slides/_rels/slide55.xml.rels><?xml version="1.0" encoding="UTF-8" standalone="yes"?>
<Relationships xmlns="http://schemas.openxmlformats.org/package/2006/relationships"><Relationship Id="rId3" Type="http://schemas.openxmlformats.org/officeDocument/2006/relationships/slide" Target="slide57.xml"/><Relationship Id="rId2" Type="http://schemas.openxmlformats.org/officeDocument/2006/relationships/slide" Target="slide56.xml"/><Relationship Id="rId1" Type="http://schemas.openxmlformats.org/officeDocument/2006/relationships/slideLayout" Target="../slideLayouts/slideLayout7.xml"/><Relationship Id="rId5" Type="http://schemas.openxmlformats.org/officeDocument/2006/relationships/slide" Target="slide31.xml"/><Relationship Id="rId4" Type="http://schemas.openxmlformats.org/officeDocument/2006/relationships/image" Target="../media/image3.jpeg"/></Relationships>
</file>

<file path=ppt/slides/_rels/slide56.xml.rels><?xml version="1.0" encoding="UTF-8" standalone="yes"?>
<Relationships xmlns="http://schemas.openxmlformats.org/package/2006/relationships"><Relationship Id="rId2" Type="http://schemas.openxmlformats.org/officeDocument/2006/relationships/slide" Target="slide5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6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slide" Target="slide55.xml"/><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slide" Target="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slide" Target="slide79.xml"/><Relationship Id="rId7" Type="http://schemas.openxmlformats.org/officeDocument/2006/relationships/image" Target="../media/image3.jpeg"/><Relationship Id="rId2" Type="http://schemas.openxmlformats.org/officeDocument/2006/relationships/slide" Target="slide73.xml"/><Relationship Id="rId1" Type="http://schemas.openxmlformats.org/officeDocument/2006/relationships/slideLayout" Target="../slideLayouts/slideLayout7.xml"/><Relationship Id="rId6" Type="http://schemas.openxmlformats.org/officeDocument/2006/relationships/slide" Target="slide71.xml"/><Relationship Id="rId5" Type="http://schemas.openxmlformats.org/officeDocument/2006/relationships/slide" Target="slide4.xml"/><Relationship Id="rId4" Type="http://schemas.openxmlformats.org/officeDocument/2006/relationships/slide" Target="slide8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slide" Target="slide70.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7.xml"/><Relationship Id="rId4" Type="http://schemas.openxmlformats.org/officeDocument/2006/relationships/slide" Target="slide70.xml"/></Relationships>
</file>

<file path=ppt/slides/_rels/slide79.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slide" Target="slide9.xml"/><Relationship Id="rId1" Type="http://schemas.openxmlformats.org/officeDocument/2006/relationships/slideLayout" Target="../slideLayouts/slideLayout7.xml"/><Relationship Id="rId5" Type="http://schemas.openxmlformats.org/officeDocument/2006/relationships/slide" Target="slide6.xml"/><Relationship Id="rId4" Type="http://schemas.openxmlformats.org/officeDocument/2006/relationships/image" Target="../media/image3.jpeg"/></Relationships>
</file>

<file path=ppt/slides/_rels/slide80.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slide" Target="slide70.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slide" Target="slide92.xml"/><Relationship Id="rId2" Type="http://schemas.openxmlformats.org/officeDocument/2006/relationships/slide" Target="slide83.xml"/><Relationship Id="rId1" Type="http://schemas.openxmlformats.org/officeDocument/2006/relationships/slideLayout" Target="../slideLayouts/slideLayout7.xml"/><Relationship Id="rId5" Type="http://schemas.openxmlformats.org/officeDocument/2006/relationships/slide" Target="slide70.xml"/><Relationship Id="rId4" Type="http://schemas.openxmlformats.org/officeDocument/2006/relationships/image" Target="../media/image3.jpeg"/></Relationships>
</file>

<file path=ppt/slides/_rels/slide8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jpeg"/><Relationship Id="rId1" Type="http://schemas.openxmlformats.org/officeDocument/2006/relationships/slideLayout" Target="../slideLayouts/slideLayout7.xml"/><Relationship Id="rId4" Type="http://schemas.openxmlformats.org/officeDocument/2006/relationships/image" Target="../media/image114.png"/></Relationships>
</file>

<file path=ppt/slides/_rels/slide8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jpeg"/><Relationship Id="rId1" Type="http://schemas.openxmlformats.org/officeDocument/2006/relationships/slideLayout" Target="../slideLayouts/slideLayout7.xml"/><Relationship Id="rId4" Type="http://schemas.openxmlformats.org/officeDocument/2006/relationships/image" Target="../media/image115.png"/></Relationships>
</file>

<file path=ppt/slides/_rels/slide8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2.jpeg"/><Relationship Id="rId1" Type="http://schemas.openxmlformats.org/officeDocument/2006/relationships/slideLayout" Target="../slideLayouts/slideLayout7.xml"/><Relationship Id="rId4" Type="http://schemas.openxmlformats.org/officeDocument/2006/relationships/image" Target="../media/image113.png"/></Relationships>
</file>

<file path=ppt/slides/_rels/slide8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jpeg"/><Relationship Id="rId1" Type="http://schemas.openxmlformats.org/officeDocument/2006/relationships/slideLayout" Target="../slideLayouts/slideLayout7.xml"/><Relationship Id="rId4" Type="http://schemas.openxmlformats.org/officeDocument/2006/relationships/image" Target="../media/image113.png"/></Relationships>
</file>

<file path=ppt/slides/_rels/slide8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jpeg"/><Relationship Id="rId1" Type="http://schemas.openxmlformats.org/officeDocument/2006/relationships/slideLayout" Target="../slideLayouts/slideLayout7.xml"/><Relationship Id="rId4" Type="http://schemas.openxmlformats.org/officeDocument/2006/relationships/image" Target="../media/image113.png"/></Relationships>
</file>

<file path=ppt/slides/_rels/slide8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21.jpeg"/><Relationship Id="rId1" Type="http://schemas.openxmlformats.org/officeDocument/2006/relationships/slideLayout" Target="../slideLayouts/slideLayout7.xml"/><Relationship Id="rId4" Type="http://schemas.openxmlformats.org/officeDocument/2006/relationships/image" Target="../media/image122.png"/></Relationships>
</file>

<file path=ppt/slides/_rels/slide89.xml.rels><?xml version="1.0" encoding="UTF-8" standalone="yes"?>
<Relationships xmlns="http://schemas.openxmlformats.org/package/2006/relationships"><Relationship Id="rId3" Type="http://schemas.openxmlformats.org/officeDocument/2006/relationships/image" Target="../media/image124.png"/><Relationship Id="rId7" Type="http://schemas.openxmlformats.org/officeDocument/2006/relationships/image" Target="../media/image127.png"/><Relationship Id="rId2" Type="http://schemas.openxmlformats.org/officeDocument/2006/relationships/image" Target="../media/image123.jpeg"/><Relationship Id="rId1" Type="http://schemas.openxmlformats.org/officeDocument/2006/relationships/slideLayout" Target="../slideLayouts/slideLayout7.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16.png"/></Relationships>
</file>

<file path=ppt/slides/_rels/slide9.xml.rels><?xml version="1.0" encoding="UTF-8" standalone="yes"?>
<Relationships xmlns="http://schemas.openxmlformats.org/package/2006/relationships"><Relationship Id="rId2" Type="http://schemas.openxmlformats.org/officeDocument/2006/relationships/slide" Target="slide8.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jpeg"/><Relationship Id="rId1" Type="http://schemas.openxmlformats.org/officeDocument/2006/relationships/slideLayout" Target="../slideLayouts/slideLayout7.xml"/><Relationship Id="rId4" Type="http://schemas.openxmlformats.org/officeDocument/2006/relationships/image" Target="../media/image130.png"/></Relationships>
</file>

<file path=ppt/slides/_rels/slide91.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slide" Target="slide82.xml"/><Relationship Id="rId2" Type="http://schemas.openxmlformats.org/officeDocument/2006/relationships/image" Target="../media/image112.jpeg"/><Relationship Id="rId1" Type="http://schemas.openxmlformats.org/officeDocument/2006/relationships/slideLayout" Target="../slideLayouts/slideLayout7.xml"/><Relationship Id="rId6" Type="http://schemas.openxmlformats.org/officeDocument/2006/relationships/image" Target="../media/image114.png"/><Relationship Id="rId5" Type="http://schemas.openxmlformats.org/officeDocument/2006/relationships/image" Target="../media/image130.png"/><Relationship Id="rId4" Type="http://schemas.openxmlformats.org/officeDocument/2006/relationships/image" Target="../media/image129.png"/></Relationships>
</file>

<file path=ppt/slides/_rels/slide92.xml.rels><?xml version="1.0" encoding="UTF-8" standalone="yes"?>
<Relationships xmlns="http://schemas.openxmlformats.org/package/2006/relationships"><Relationship Id="rId2" Type="http://schemas.openxmlformats.org/officeDocument/2006/relationships/slide" Target="slide8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slide" Target="slide97.xml"/><Relationship Id="rId7" Type="http://schemas.openxmlformats.org/officeDocument/2006/relationships/image" Target="../media/image3.jpeg"/><Relationship Id="rId2" Type="http://schemas.openxmlformats.org/officeDocument/2006/relationships/slide" Target="slide96.xml"/><Relationship Id="rId1" Type="http://schemas.openxmlformats.org/officeDocument/2006/relationships/slideLayout" Target="../slideLayouts/slideLayout7.xml"/><Relationship Id="rId6" Type="http://schemas.openxmlformats.org/officeDocument/2006/relationships/slide" Target="slide94.xml"/><Relationship Id="rId5" Type="http://schemas.openxmlformats.org/officeDocument/2006/relationships/slide" Target="slide4.xml"/><Relationship Id="rId4" Type="http://schemas.openxmlformats.org/officeDocument/2006/relationships/slide" Target="slide99.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slide" Target="slide93.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8" Type="http://schemas.openxmlformats.org/officeDocument/2006/relationships/audio" Target="../media/audio19.wav"/><Relationship Id="rId3" Type="http://schemas.openxmlformats.org/officeDocument/2006/relationships/audio" Target="../media/audio14.wav"/><Relationship Id="rId7" Type="http://schemas.openxmlformats.org/officeDocument/2006/relationships/audio" Target="../media/audio18.wav"/><Relationship Id="rId2" Type="http://schemas.openxmlformats.org/officeDocument/2006/relationships/audio" Target="../media/audio13.wav"/><Relationship Id="rId1" Type="http://schemas.openxmlformats.org/officeDocument/2006/relationships/slideLayout" Target="../slideLayouts/slideLayout7.xml"/><Relationship Id="rId6" Type="http://schemas.openxmlformats.org/officeDocument/2006/relationships/audio" Target="../media/audio17.wav"/><Relationship Id="rId5" Type="http://schemas.openxmlformats.org/officeDocument/2006/relationships/audio" Target="../media/audio16.wav"/><Relationship Id="rId10" Type="http://schemas.openxmlformats.org/officeDocument/2006/relationships/slide" Target="slide93.xml"/><Relationship Id="rId4" Type="http://schemas.openxmlformats.org/officeDocument/2006/relationships/audio" Target="../media/audio15.wav"/><Relationship Id="rId9" Type="http://schemas.openxmlformats.org/officeDocument/2006/relationships/audio" Target="../media/audio20.wav"/></Relationships>
</file>

<file path=ppt/slides/_rels/slide97.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slide" Target="slide93.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4" name="AutoShape 4">
            <a:hlinkClick r:id="rId2" action="ppaction://hlinksldjump" highlightClick="1"/>
          </p:cNvPr>
          <p:cNvSpPr>
            <a:spLocks noChangeArrowheads="1"/>
          </p:cNvSpPr>
          <p:nvPr/>
        </p:nvSpPr>
        <p:spPr bwMode="auto">
          <a:xfrm>
            <a:off x="8685214" y="3357564"/>
            <a:ext cx="1512887" cy="720725"/>
          </a:xfrm>
          <a:prstGeom prst="actionButtonBlank">
            <a:avLst/>
          </a:prstGeom>
          <a:solidFill>
            <a:srgbClr val="FF9900"/>
          </a:solidFill>
          <a:ln>
            <a:noFill/>
          </a:ln>
          <a:effectLst/>
          <a:extLs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التعرف </a:t>
            </a:r>
          </a:p>
          <a:p>
            <a:pPr algn="ctr"/>
            <a:r>
              <a:rPr lang="ar-SA" altLang="ar-EG" sz="2000" b="1"/>
              <a:t>على المسكن</a:t>
            </a:r>
            <a:endParaRPr lang="en-US" altLang="ar-EG" sz="2000" b="1"/>
          </a:p>
        </p:txBody>
      </p:sp>
      <p:sp>
        <p:nvSpPr>
          <p:cNvPr id="107525" name="AutoShape 5">
            <a:hlinkClick r:id="rId3" action="ppaction://hlinksldjump" highlightClick="1"/>
          </p:cNvPr>
          <p:cNvSpPr>
            <a:spLocks noChangeArrowheads="1"/>
          </p:cNvSpPr>
          <p:nvPr/>
        </p:nvSpPr>
        <p:spPr bwMode="auto">
          <a:xfrm>
            <a:off x="7029450" y="3357564"/>
            <a:ext cx="1512888" cy="720725"/>
          </a:xfrm>
          <a:prstGeom prst="actionButtonBlank">
            <a:avLst/>
          </a:prstGeom>
          <a:solidFill>
            <a:srgbClr val="FF9900"/>
          </a:solidFill>
          <a:ln>
            <a:noFill/>
          </a:ln>
          <a:effectLst/>
          <a:extLs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عنوان المسكن</a:t>
            </a:r>
            <a:endParaRPr lang="en-US" altLang="ar-EG" sz="2000" b="1"/>
          </a:p>
        </p:txBody>
      </p:sp>
      <p:sp>
        <p:nvSpPr>
          <p:cNvPr id="107526" name="AutoShape 6">
            <a:hlinkClick r:id="rId4" action="ppaction://hlinksldjump" highlightClick="1"/>
          </p:cNvPr>
          <p:cNvSpPr>
            <a:spLocks noChangeArrowheads="1"/>
          </p:cNvSpPr>
          <p:nvPr/>
        </p:nvSpPr>
        <p:spPr bwMode="auto">
          <a:xfrm>
            <a:off x="5372100" y="3357564"/>
            <a:ext cx="1512888" cy="720725"/>
          </a:xfrm>
          <a:prstGeom prst="actionButtonBlank">
            <a:avLst/>
          </a:prstGeom>
          <a:solidFill>
            <a:srgbClr val="FF9900"/>
          </a:solidFill>
          <a:ln>
            <a:noFill/>
          </a:ln>
          <a:effectLst/>
          <a:extLs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أنواع مساكن</a:t>
            </a:r>
          </a:p>
          <a:p>
            <a:pPr algn="ctr"/>
            <a:r>
              <a:rPr lang="ar-SA" altLang="ar-EG" sz="2000" b="1"/>
              <a:t>الإنسان</a:t>
            </a:r>
            <a:endParaRPr lang="en-US" altLang="ar-EG" sz="2000" b="1"/>
          </a:p>
        </p:txBody>
      </p:sp>
      <p:sp>
        <p:nvSpPr>
          <p:cNvPr id="107527" name="AutoShape 7">
            <a:hlinkClick r:id="rId5" action="ppaction://hlinksldjump" highlightClick="1"/>
          </p:cNvPr>
          <p:cNvSpPr>
            <a:spLocks noChangeArrowheads="1"/>
          </p:cNvSpPr>
          <p:nvPr/>
        </p:nvSpPr>
        <p:spPr bwMode="auto">
          <a:xfrm>
            <a:off x="3716339" y="3357564"/>
            <a:ext cx="1514475" cy="720725"/>
          </a:xfrm>
          <a:prstGeom prst="actionButtonBlank">
            <a:avLst/>
          </a:prstGeom>
          <a:solidFill>
            <a:srgbClr val="FF9900"/>
          </a:solidFill>
          <a:ln>
            <a:noFill/>
          </a:ln>
          <a:effectLst/>
          <a:extLs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أنواع مساكن</a:t>
            </a:r>
          </a:p>
          <a:p>
            <a:pPr algn="ctr"/>
            <a:r>
              <a:rPr lang="ar-SA" altLang="ar-EG" sz="2000" b="1"/>
              <a:t>الحيوان</a:t>
            </a:r>
            <a:endParaRPr lang="en-US" altLang="ar-EG" sz="2000" b="1"/>
          </a:p>
        </p:txBody>
      </p:sp>
      <p:sp>
        <p:nvSpPr>
          <p:cNvPr id="107528" name="AutoShape 8">
            <a:hlinkClick r:id="rId6" action="ppaction://hlinksldjump" highlightClick="1"/>
          </p:cNvPr>
          <p:cNvSpPr>
            <a:spLocks noChangeArrowheads="1"/>
          </p:cNvSpPr>
          <p:nvPr/>
        </p:nvSpPr>
        <p:spPr bwMode="auto">
          <a:xfrm>
            <a:off x="8686800" y="4292601"/>
            <a:ext cx="1512888" cy="720725"/>
          </a:xfrm>
          <a:prstGeom prst="actionButtonBlank">
            <a:avLst/>
          </a:prstGeom>
          <a:solidFill>
            <a:srgbClr val="FF9900"/>
          </a:solidFill>
          <a:ln>
            <a:noFill/>
          </a:ln>
          <a:effectLst/>
          <a:extLs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الروائح </a:t>
            </a:r>
          </a:p>
          <a:p>
            <a:pPr algn="ctr"/>
            <a:r>
              <a:rPr lang="ar-SA" altLang="ar-EG" sz="2000" b="1"/>
              <a:t>في المسكن</a:t>
            </a:r>
            <a:endParaRPr lang="en-US" altLang="ar-EG" sz="2000" b="1"/>
          </a:p>
        </p:txBody>
      </p:sp>
      <p:sp>
        <p:nvSpPr>
          <p:cNvPr id="107529" name="AutoShape 9">
            <a:hlinkClick r:id="rId7" action="ppaction://hlinksldjump" highlightClick="1"/>
          </p:cNvPr>
          <p:cNvSpPr>
            <a:spLocks noChangeArrowheads="1"/>
          </p:cNvSpPr>
          <p:nvPr/>
        </p:nvSpPr>
        <p:spPr bwMode="auto">
          <a:xfrm>
            <a:off x="7032626" y="4292601"/>
            <a:ext cx="1514475" cy="720725"/>
          </a:xfrm>
          <a:prstGeom prst="actionButtonBlank">
            <a:avLst/>
          </a:prstGeom>
          <a:solidFill>
            <a:srgbClr val="FF9900"/>
          </a:solidFill>
          <a:ln>
            <a:noFill/>
          </a:ln>
          <a:effectLst/>
          <a:extLs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الملامس </a:t>
            </a:r>
          </a:p>
          <a:p>
            <a:pPr algn="ctr"/>
            <a:r>
              <a:rPr lang="ar-SA" altLang="ar-EG" sz="2000" b="1"/>
              <a:t>في المسكن</a:t>
            </a:r>
            <a:endParaRPr lang="en-US" altLang="ar-EG" sz="2000" b="1"/>
          </a:p>
        </p:txBody>
      </p:sp>
      <p:sp>
        <p:nvSpPr>
          <p:cNvPr id="107530" name="AutoShape 10">
            <a:hlinkClick r:id="rId8" action="ppaction://hlinksldjump" highlightClick="1"/>
          </p:cNvPr>
          <p:cNvSpPr>
            <a:spLocks noChangeArrowheads="1"/>
          </p:cNvSpPr>
          <p:nvPr/>
        </p:nvSpPr>
        <p:spPr bwMode="auto">
          <a:xfrm>
            <a:off x="5373689" y="4292601"/>
            <a:ext cx="1514475" cy="720725"/>
          </a:xfrm>
          <a:prstGeom prst="actionButtonBlank">
            <a:avLst/>
          </a:prstGeom>
          <a:solidFill>
            <a:srgbClr val="FF9900"/>
          </a:solidFill>
          <a:ln>
            <a:noFill/>
          </a:ln>
          <a:effectLst/>
          <a:extLs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مكونات المسكن</a:t>
            </a:r>
            <a:endParaRPr lang="en-US" altLang="ar-EG" sz="2000" b="1"/>
          </a:p>
        </p:txBody>
      </p:sp>
      <p:sp>
        <p:nvSpPr>
          <p:cNvPr id="107531" name="AutoShape 11">
            <a:hlinkClick r:id="rId9" action="ppaction://hlinksldjump" highlightClick="1"/>
          </p:cNvPr>
          <p:cNvSpPr>
            <a:spLocks noChangeArrowheads="1"/>
          </p:cNvSpPr>
          <p:nvPr/>
        </p:nvSpPr>
        <p:spPr bwMode="auto">
          <a:xfrm>
            <a:off x="3719513" y="4292601"/>
            <a:ext cx="1511300" cy="720725"/>
          </a:xfrm>
          <a:prstGeom prst="actionButtonBlank">
            <a:avLst/>
          </a:prstGeom>
          <a:solidFill>
            <a:srgbClr val="FF9900"/>
          </a:solidFill>
          <a:ln>
            <a:noFill/>
          </a:ln>
          <a:effectLst/>
          <a:extLs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آداب التعامل</a:t>
            </a:r>
          </a:p>
          <a:p>
            <a:pPr algn="ctr"/>
            <a:r>
              <a:rPr lang="ar-SA" altLang="ar-EG" sz="2000" b="1"/>
              <a:t>في المسكن</a:t>
            </a:r>
            <a:endParaRPr lang="en-US" altLang="ar-EG" sz="2000" b="1"/>
          </a:p>
        </p:txBody>
      </p:sp>
      <p:sp>
        <p:nvSpPr>
          <p:cNvPr id="107532" name="AutoShape 12">
            <a:hlinkClick r:id="rId10" action="ppaction://hlinksldjump" highlightClick="1"/>
          </p:cNvPr>
          <p:cNvSpPr>
            <a:spLocks noChangeArrowheads="1"/>
          </p:cNvSpPr>
          <p:nvPr/>
        </p:nvSpPr>
        <p:spPr bwMode="auto">
          <a:xfrm>
            <a:off x="8685214" y="5229226"/>
            <a:ext cx="1512887" cy="720725"/>
          </a:xfrm>
          <a:prstGeom prst="actionButtonBlank">
            <a:avLst/>
          </a:prstGeom>
          <a:solidFill>
            <a:srgbClr val="FF9900"/>
          </a:solidFill>
          <a:ln>
            <a:noFill/>
          </a:ln>
          <a:effectLst/>
          <a:extLs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غرفة النوم</a:t>
            </a:r>
            <a:endParaRPr lang="en-US" altLang="ar-EG" sz="2000" b="1"/>
          </a:p>
        </p:txBody>
      </p:sp>
      <p:sp>
        <p:nvSpPr>
          <p:cNvPr id="107533" name="AutoShape 13">
            <a:hlinkClick r:id="rId11" action="ppaction://hlinksldjump" highlightClick="1"/>
          </p:cNvPr>
          <p:cNvSpPr>
            <a:spLocks noChangeArrowheads="1"/>
          </p:cNvSpPr>
          <p:nvPr/>
        </p:nvSpPr>
        <p:spPr bwMode="auto">
          <a:xfrm>
            <a:off x="7029450" y="5229226"/>
            <a:ext cx="1512888" cy="720725"/>
          </a:xfrm>
          <a:prstGeom prst="actionButtonBlank">
            <a:avLst/>
          </a:prstGeom>
          <a:solidFill>
            <a:srgbClr val="FF9900"/>
          </a:solidFill>
          <a:ln>
            <a:noFill/>
          </a:ln>
          <a:effectLst/>
          <a:extLs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المطبخ</a:t>
            </a:r>
            <a:endParaRPr lang="en-US" altLang="ar-EG" sz="2000" b="1"/>
          </a:p>
        </p:txBody>
      </p:sp>
      <p:sp>
        <p:nvSpPr>
          <p:cNvPr id="107534" name="AutoShape 14">
            <a:hlinkClick r:id="rId12" action="ppaction://hlinksldjump" highlightClick="1"/>
          </p:cNvPr>
          <p:cNvSpPr>
            <a:spLocks noChangeArrowheads="1"/>
          </p:cNvSpPr>
          <p:nvPr/>
        </p:nvSpPr>
        <p:spPr bwMode="auto">
          <a:xfrm>
            <a:off x="5372100" y="5229226"/>
            <a:ext cx="1512888" cy="720725"/>
          </a:xfrm>
          <a:prstGeom prst="actionButtonBlank">
            <a:avLst/>
          </a:prstGeom>
          <a:solidFill>
            <a:srgbClr val="FF9900"/>
          </a:solidFill>
          <a:ln>
            <a:noFill/>
          </a:ln>
          <a:effectLst/>
          <a:extLs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دورة المياه</a:t>
            </a:r>
            <a:endParaRPr lang="en-US" altLang="ar-EG" sz="2000" b="1"/>
          </a:p>
        </p:txBody>
      </p:sp>
      <p:sp>
        <p:nvSpPr>
          <p:cNvPr id="107535" name="AutoShape 15">
            <a:hlinkClick r:id="rId13" action="ppaction://hlinksldjump" highlightClick="1"/>
          </p:cNvPr>
          <p:cNvSpPr>
            <a:spLocks noChangeArrowheads="1"/>
          </p:cNvSpPr>
          <p:nvPr/>
        </p:nvSpPr>
        <p:spPr bwMode="auto">
          <a:xfrm>
            <a:off x="3716339" y="5229226"/>
            <a:ext cx="1514475" cy="720725"/>
          </a:xfrm>
          <a:prstGeom prst="actionButtonBlank">
            <a:avLst/>
          </a:prstGeom>
          <a:solidFill>
            <a:srgbClr val="FF9900"/>
          </a:solidFill>
          <a:ln>
            <a:noFill/>
          </a:ln>
          <a:effectLst/>
          <a:extLs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معاونونا في</a:t>
            </a:r>
          </a:p>
          <a:p>
            <a:pPr algn="ctr"/>
            <a:r>
              <a:rPr lang="ar-SA" altLang="ar-EG" sz="2000" b="1"/>
              <a:t>المسكن</a:t>
            </a:r>
            <a:endParaRPr lang="en-US" altLang="ar-EG" sz="2000" b="1"/>
          </a:p>
        </p:txBody>
      </p:sp>
      <p:sp>
        <p:nvSpPr>
          <p:cNvPr id="107536" name="AutoShape 16">
            <a:hlinkClick r:id="rId14" action="ppaction://hlinksldjump" highlightClick="1"/>
          </p:cNvPr>
          <p:cNvSpPr>
            <a:spLocks noChangeArrowheads="1"/>
          </p:cNvSpPr>
          <p:nvPr/>
        </p:nvSpPr>
        <p:spPr bwMode="auto">
          <a:xfrm>
            <a:off x="2062163" y="3357564"/>
            <a:ext cx="1511300" cy="720725"/>
          </a:xfrm>
          <a:prstGeom prst="actionButtonBlank">
            <a:avLst/>
          </a:prstGeom>
          <a:solidFill>
            <a:srgbClr val="FF9900"/>
          </a:solidFill>
          <a:ln>
            <a:noFill/>
          </a:ln>
          <a:effectLst/>
          <a:extLs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الأصوات</a:t>
            </a:r>
          </a:p>
          <a:p>
            <a:pPr algn="ctr"/>
            <a:r>
              <a:rPr lang="ar-SA" altLang="ar-EG" sz="2000" b="1"/>
              <a:t> في المسكن</a:t>
            </a:r>
            <a:endParaRPr lang="en-US" altLang="ar-EG" sz="2000" b="1"/>
          </a:p>
        </p:txBody>
      </p:sp>
      <p:sp>
        <p:nvSpPr>
          <p:cNvPr id="107537" name="AutoShape 17">
            <a:hlinkClick r:id="rId15" action="ppaction://hlinksldjump" highlightClick="1"/>
          </p:cNvPr>
          <p:cNvSpPr>
            <a:spLocks noChangeArrowheads="1"/>
          </p:cNvSpPr>
          <p:nvPr/>
        </p:nvSpPr>
        <p:spPr bwMode="auto">
          <a:xfrm>
            <a:off x="2062163" y="4292601"/>
            <a:ext cx="1511300" cy="720725"/>
          </a:xfrm>
          <a:prstGeom prst="actionButtonBlank">
            <a:avLst/>
          </a:prstGeom>
          <a:solidFill>
            <a:srgbClr val="FF9900"/>
          </a:solidFill>
          <a:ln>
            <a:noFill/>
          </a:ln>
          <a:effectLst/>
          <a:extLs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غرفة الجلوس</a:t>
            </a:r>
            <a:endParaRPr lang="en-US" altLang="ar-EG" sz="2000" b="1"/>
          </a:p>
        </p:txBody>
      </p:sp>
      <p:sp>
        <p:nvSpPr>
          <p:cNvPr id="107538" name="AutoShape 18">
            <a:hlinkClick r:id="rId16" action="ppaction://hlinksldjump" highlightClick="1"/>
          </p:cNvPr>
          <p:cNvSpPr>
            <a:spLocks noChangeArrowheads="1"/>
          </p:cNvSpPr>
          <p:nvPr/>
        </p:nvSpPr>
        <p:spPr bwMode="auto">
          <a:xfrm>
            <a:off x="2062163" y="5229226"/>
            <a:ext cx="1511300" cy="720725"/>
          </a:xfrm>
          <a:prstGeom prst="actionButtonBlank">
            <a:avLst/>
          </a:prstGeom>
          <a:solidFill>
            <a:srgbClr val="FF9900"/>
          </a:solidFill>
          <a:ln>
            <a:noFill/>
          </a:ln>
          <a:effectLst/>
          <a:extLs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آيات الوحدة</a:t>
            </a:r>
            <a:endParaRPr lang="en-US" altLang="ar-EG" sz="2000" b="1"/>
          </a:p>
        </p:txBody>
      </p:sp>
      <p:sp>
        <p:nvSpPr>
          <p:cNvPr id="107543" name="AutoShape 23">
            <a:hlinkClick r:id="rId17" action="ppaction://hlinksldjump" highlightClick="1"/>
          </p:cNvPr>
          <p:cNvSpPr>
            <a:spLocks noChangeArrowheads="1"/>
          </p:cNvSpPr>
          <p:nvPr/>
        </p:nvSpPr>
        <p:spPr bwMode="auto">
          <a:xfrm>
            <a:off x="5303839" y="2420939"/>
            <a:ext cx="1512887" cy="720725"/>
          </a:xfrm>
          <a:prstGeom prst="actionButtonBlank">
            <a:avLst/>
          </a:prstGeom>
          <a:solidFill>
            <a:srgbClr val="FF9900"/>
          </a:solidFill>
          <a:ln>
            <a:noFill/>
          </a:ln>
          <a:effectLst/>
          <a:extLs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EG" altLang="ar-EG" sz="2000" b="1"/>
              <a:t>تعريف بالأسطوانة</a:t>
            </a:r>
            <a:endParaRPr lang="en-US" altLang="ar-EG" sz="2000" b="1" dirty="0"/>
          </a:p>
        </p:txBody>
      </p:sp>
      <p:sp>
        <p:nvSpPr>
          <p:cNvPr id="2" name="Rectangle 1"/>
          <p:cNvSpPr/>
          <p:nvPr/>
        </p:nvSpPr>
        <p:spPr>
          <a:xfrm>
            <a:off x="5519937" y="297673"/>
            <a:ext cx="4958409" cy="923330"/>
          </a:xfrm>
          <a:prstGeom prst="rect">
            <a:avLst/>
          </a:prstGeom>
          <a:noFill/>
        </p:spPr>
        <p:txBody>
          <a:bodyPr wrap="none" lIns="91440" tIns="45720" rIns="91440" bIns="45720">
            <a:spAutoFit/>
          </a:bodyPr>
          <a:lstStyle/>
          <a:p>
            <a:pPr algn="ctr"/>
            <a:r>
              <a:rPr lang="ar-EG" sz="5400" b="1" dirty="0">
                <a:ln w="10160">
                  <a:solidFill>
                    <a:schemeClr val="accent5"/>
                  </a:solidFill>
                  <a:prstDash val="solid"/>
                </a:ln>
                <a:solidFill>
                  <a:srgbClr val="FFFFFF"/>
                </a:solidFill>
                <a:effectLst>
                  <a:glow rad="139700">
                    <a:schemeClr val="accent2">
                      <a:satMod val="175000"/>
                      <a:alpha val="40000"/>
                    </a:schemeClr>
                  </a:glow>
                  <a:outerShdw blurRad="38100" dist="22860" dir="5400000" algn="tl" rotWithShape="0">
                    <a:srgbClr val="000000">
                      <a:alpha val="30000"/>
                    </a:srgbClr>
                  </a:outerShdw>
                </a:effectLst>
              </a:rPr>
              <a:t>مؤسسة أوامر الشبكة</a:t>
            </a:r>
            <a:endParaRPr lang="en-US" sz="5400" b="1" dirty="0">
              <a:ln w="10160">
                <a:solidFill>
                  <a:schemeClr val="accent5"/>
                </a:solidFill>
                <a:prstDash val="solid"/>
              </a:ln>
              <a:solidFill>
                <a:srgbClr val="FFFFFF"/>
              </a:solidFill>
              <a:effectLst>
                <a:glow rad="139700">
                  <a:schemeClr val="accent2">
                    <a:satMod val="175000"/>
                    <a:alpha val="40000"/>
                  </a:schemeClr>
                </a:glow>
                <a:outerShdw blurRad="38100" dist="22860" dir="5400000" algn="tl" rotWithShape="0">
                  <a:srgbClr val="000000">
                    <a:alpha val="30000"/>
                  </a:srgbClr>
                </a:outerShdw>
              </a:effectLst>
            </a:endParaRPr>
          </a:p>
        </p:txBody>
      </p:sp>
      <p:pic>
        <p:nvPicPr>
          <p:cNvPr id="3" name="Picture 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768315" y="277616"/>
            <a:ext cx="2705260" cy="16696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66807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غابه"/>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فيل"/>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563" y="2997200"/>
            <a:ext cx="4176713" cy="3360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83749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path" presetSubtype="0" accel="50000" decel="50000" fill="hold" nodeType="withEffect">
                                  <p:stCondLst>
                                    <p:cond delay="0"/>
                                  </p:stCondLst>
                                  <p:childTnLst>
                                    <p:animMotion origin="layout" path="M -4.72222E-6 -4.64658E-6 L 0.81094 0.01762 " pathEditMode="relative" rAng="0" ptsTypes="AA">
                                      <p:cBhvr>
                                        <p:cTn id="6" dur="3000" fill="hold"/>
                                        <p:tgtEl>
                                          <p:spTgt spid="14339"/>
                                        </p:tgtEl>
                                        <p:attrNameLst>
                                          <p:attrName>ppt_x</p:attrName>
                                          <p:attrName>ppt_y</p:attrName>
                                        </p:attrNameLst>
                                      </p:cBhvr>
                                      <p:rCtr x="40538" y="881"/>
                                    </p:animMotion>
                                  </p:childTnLst>
                                  <p:subTnLst>
                                    <p:audio>
                                      <p:cMediaNode>
                                        <p:cTn display="0" masterRel="sameClick">
                                          <p:stCondLst>
                                            <p:cond evt="begin" delay="0">
                                              <p:tn val="5"/>
                                            </p:cond>
                                          </p:stCondLst>
                                          <p:endCondLst>
                                            <p:cond evt="onStopAudio" delay="0">
                                              <p:tgtEl>
                                                <p:sldTgt/>
                                              </p:tgtEl>
                                            </p:cond>
                                          </p:endCondLst>
                                        </p:cTn>
                                        <p:tgtEl>
                                          <p:sndTgt r:embed="rId2" name="elephaf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2" name="AutoShape 4">
            <a:hlinkClick r:id="" action="ppaction://noaction" highlightClick="1">
              <a:snd r:embed="rId2" name="ملء كوب.wav"/>
            </a:hlinkClick>
          </p:cNvPr>
          <p:cNvSpPr>
            <a:spLocks noChangeArrowheads="1"/>
          </p:cNvSpPr>
          <p:nvPr/>
        </p:nvSpPr>
        <p:spPr bwMode="auto">
          <a:xfrm>
            <a:off x="7535864" y="2347913"/>
            <a:ext cx="1512887" cy="792162"/>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صب ماء</a:t>
            </a:r>
          </a:p>
          <a:p>
            <a:pPr algn="ctr"/>
            <a:r>
              <a:rPr lang="ar-SA" altLang="ar-EG" sz="2000" b="1"/>
              <a:t>في كوب</a:t>
            </a:r>
            <a:endParaRPr lang="en-US" altLang="ar-EG" sz="2000" b="1"/>
          </a:p>
        </p:txBody>
      </p:sp>
      <p:sp>
        <p:nvSpPr>
          <p:cNvPr id="196613" name="AutoShape 5">
            <a:hlinkClick r:id="" action="ppaction://noaction" highlightClick="1">
              <a:snd r:embed="rId3" name="hammer.wav"/>
            </a:hlinkClick>
          </p:cNvPr>
          <p:cNvSpPr>
            <a:spLocks noChangeArrowheads="1"/>
          </p:cNvSpPr>
          <p:nvPr/>
        </p:nvSpPr>
        <p:spPr bwMode="auto">
          <a:xfrm>
            <a:off x="5375275" y="2347913"/>
            <a:ext cx="1512888" cy="792162"/>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مطرقة</a:t>
            </a:r>
            <a:endParaRPr lang="en-US" altLang="ar-EG" sz="2000" b="1"/>
          </a:p>
        </p:txBody>
      </p:sp>
      <p:sp>
        <p:nvSpPr>
          <p:cNvPr id="196614" name="AutoShape 6">
            <a:hlinkClick r:id="" action="ppaction://noaction" highlightClick="1">
              <a:snd r:embed="rId4" name="blender1.wav"/>
            </a:hlinkClick>
          </p:cNvPr>
          <p:cNvSpPr>
            <a:spLocks noChangeArrowheads="1"/>
          </p:cNvSpPr>
          <p:nvPr/>
        </p:nvSpPr>
        <p:spPr bwMode="auto">
          <a:xfrm>
            <a:off x="3287714" y="2347913"/>
            <a:ext cx="1512887" cy="792162"/>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خلاط يد</a:t>
            </a:r>
            <a:endParaRPr lang="en-US" altLang="ar-EG" sz="2000" b="1"/>
          </a:p>
        </p:txBody>
      </p:sp>
      <p:sp>
        <p:nvSpPr>
          <p:cNvPr id="196615" name="AutoShape 7">
            <a:hlinkClick r:id="" action="ppaction://noaction" highlightClick="1">
              <a:snd r:embed="rId5" name="knock.wav"/>
            </a:hlinkClick>
          </p:cNvPr>
          <p:cNvSpPr>
            <a:spLocks noChangeArrowheads="1"/>
          </p:cNvSpPr>
          <p:nvPr/>
        </p:nvSpPr>
        <p:spPr bwMode="auto">
          <a:xfrm>
            <a:off x="6743700" y="3500438"/>
            <a:ext cx="1512888" cy="792162"/>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طرق باب</a:t>
            </a:r>
            <a:endParaRPr lang="en-US" altLang="ar-EG" sz="2000" b="1"/>
          </a:p>
        </p:txBody>
      </p:sp>
      <p:sp>
        <p:nvSpPr>
          <p:cNvPr id="196616" name="AutoShape 8">
            <a:hlinkClick r:id="" action="ppaction://noaction" highlightClick="1">
              <a:snd r:embed="rId6" name="GLASS.wav"/>
            </a:hlinkClick>
          </p:cNvPr>
          <p:cNvSpPr>
            <a:spLocks noChangeArrowheads="1"/>
          </p:cNvSpPr>
          <p:nvPr/>
        </p:nvSpPr>
        <p:spPr bwMode="auto">
          <a:xfrm>
            <a:off x="4440239" y="3500438"/>
            <a:ext cx="1512887" cy="792162"/>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تحطم زجاج</a:t>
            </a:r>
            <a:endParaRPr lang="en-US" altLang="ar-EG" sz="2000" b="1"/>
          </a:p>
        </p:txBody>
      </p:sp>
      <p:sp>
        <p:nvSpPr>
          <p:cNvPr id="196617" name="AutoShape 9">
            <a:hlinkClick r:id="rId7" action="ppaction://hlinksldjump" highlightClick="1"/>
          </p:cNvPr>
          <p:cNvSpPr>
            <a:spLocks noChangeArrowheads="1"/>
          </p:cNvSpPr>
          <p:nvPr/>
        </p:nvSpPr>
        <p:spPr bwMode="auto">
          <a:xfrm>
            <a:off x="1703388" y="6092826"/>
            <a:ext cx="792162" cy="504825"/>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رجوع</a:t>
            </a:r>
            <a:endParaRPr lang="en-US" altLang="ar-EG" sz="2000" b="1"/>
          </a:p>
        </p:txBody>
      </p:sp>
    </p:spTree>
    <p:extLst>
      <p:ext uri="{BB962C8B-B14F-4D97-AF65-F5344CB8AC3E}">
        <p14:creationId xmlns:p14="http://schemas.microsoft.com/office/powerpoint/2010/main" val="352769592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2"/>
          <p:cNvSpPr txBox="1">
            <a:spLocks noChangeArrowheads="1"/>
          </p:cNvSpPr>
          <p:nvPr/>
        </p:nvSpPr>
        <p:spPr bwMode="auto">
          <a:xfrm>
            <a:off x="3935413" y="833439"/>
            <a:ext cx="3744912" cy="579437"/>
          </a:xfrm>
          <a:prstGeom prst="rect">
            <a:avLst/>
          </a:prstGeom>
          <a:solidFill>
            <a:srgbClr val="FFFFFF">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ar-EG" sz="3200"/>
              <a:t>الروائح في المسكن</a:t>
            </a:r>
            <a:endParaRPr lang="en-US" altLang="ar-EG" sz="3200"/>
          </a:p>
        </p:txBody>
      </p:sp>
      <p:sp>
        <p:nvSpPr>
          <p:cNvPr id="50179" name="AutoShape 3">
            <a:hlinkClick r:id="rId2" action="ppaction://hlinksldjump" highlightClick="1"/>
          </p:cNvPr>
          <p:cNvSpPr>
            <a:spLocks noChangeArrowheads="1"/>
          </p:cNvSpPr>
          <p:nvPr/>
        </p:nvSpPr>
        <p:spPr bwMode="auto">
          <a:xfrm>
            <a:off x="8042276" y="3646488"/>
            <a:ext cx="1152525" cy="647700"/>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الحلقة</a:t>
            </a:r>
            <a:endParaRPr lang="en-US" altLang="ar-EG" sz="2000" b="1"/>
          </a:p>
        </p:txBody>
      </p:sp>
      <p:sp>
        <p:nvSpPr>
          <p:cNvPr id="50180" name="AutoShape 4">
            <a:hlinkClick r:id="rId3" action="ppaction://hlinksldjump" highlightClick="1"/>
          </p:cNvPr>
          <p:cNvSpPr>
            <a:spLocks noChangeArrowheads="1"/>
          </p:cNvSpPr>
          <p:nvPr/>
        </p:nvSpPr>
        <p:spPr bwMode="auto">
          <a:xfrm>
            <a:off x="8042276" y="4510088"/>
            <a:ext cx="1152525" cy="647700"/>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الأركان</a:t>
            </a:r>
            <a:endParaRPr lang="en-US" altLang="ar-EG" sz="2000" b="1"/>
          </a:p>
        </p:txBody>
      </p:sp>
      <p:sp>
        <p:nvSpPr>
          <p:cNvPr id="50181" name="AutoShape 5">
            <a:hlinkClick r:id="rId4" action="ppaction://hlinksldjump" highlightClick="1"/>
          </p:cNvPr>
          <p:cNvSpPr>
            <a:spLocks noChangeArrowheads="1"/>
          </p:cNvSpPr>
          <p:nvPr/>
        </p:nvSpPr>
        <p:spPr bwMode="auto">
          <a:xfrm>
            <a:off x="8042276" y="5373688"/>
            <a:ext cx="1152525" cy="647700"/>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اللقاء الأخير</a:t>
            </a:r>
            <a:endParaRPr lang="en-US" altLang="ar-EG" sz="2000" b="1"/>
          </a:p>
        </p:txBody>
      </p:sp>
      <p:sp>
        <p:nvSpPr>
          <p:cNvPr id="50182" name="AutoShape 6">
            <a:hlinkClick r:id="rId5" action="ppaction://hlinksldjump" highlightClick="1"/>
          </p:cNvPr>
          <p:cNvSpPr>
            <a:spLocks noChangeArrowheads="1"/>
          </p:cNvSpPr>
          <p:nvPr/>
        </p:nvSpPr>
        <p:spPr bwMode="auto">
          <a:xfrm>
            <a:off x="8040689" y="2781300"/>
            <a:ext cx="1152525" cy="647700"/>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آية الحلقة</a:t>
            </a:r>
            <a:endParaRPr lang="en-US" altLang="ar-EG" sz="2000" b="1"/>
          </a:p>
        </p:txBody>
      </p:sp>
      <p:sp>
        <p:nvSpPr>
          <p:cNvPr id="50183" name="AutoShape 7">
            <a:hlinkClick r:id="rId6" action="ppaction://hlinksldjump" highlightClick="1"/>
          </p:cNvPr>
          <p:cNvSpPr>
            <a:spLocks noChangeArrowheads="1"/>
          </p:cNvSpPr>
          <p:nvPr/>
        </p:nvSpPr>
        <p:spPr bwMode="auto">
          <a:xfrm>
            <a:off x="8042276" y="1916113"/>
            <a:ext cx="1152525" cy="647700"/>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توجيهات</a:t>
            </a:r>
          </a:p>
          <a:p>
            <a:pPr algn="ctr"/>
            <a:r>
              <a:rPr lang="ar-SA" altLang="ar-EG" sz="2000" b="1"/>
              <a:t>للمعلمة</a:t>
            </a:r>
            <a:endParaRPr lang="en-US" altLang="ar-EG" sz="2000" b="1"/>
          </a:p>
        </p:txBody>
      </p:sp>
      <p:sp>
        <p:nvSpPr>
          <p:cNvPr id="50184" name="AutoShape 8">
            <a:hlinkClick r:id="" action="ppaction://hlinkshowjump?jump=firstslide" highlightClick="1"/>
          </p:cNvPr>
          <p:cNvSpPr>
            <a:spLocks noChangeArrowheads="1"/>
          </p:cNvSpPr>
          <p:nvPr/>
        </p:nvSpPr>
        <p:spPr bwMode="auto">
          <a:xfrm>
            <a:off x="1703389" y="188913"/>
            <a:ext cx="720725" cy="792162"/>
          </a:xfrm>
          <a:prstGeom prst="actionButtonHome">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pic>
        <p:nvPicPr>
          <p:cNvPr id="50185" name="Picture 9" descr="2649_p8390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35413" y="1628775"/>
            <a:ext cx="3795712" cy="4743450"/>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744389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ext Box 2"/>
          <p:cNvSpPr txBox="1">
            <a:spLocks noChangeArrowheads="1"/>
          </p:cNvSpPr>
          <p:nvPr/>
        </p:nvSpPr>
        <p:spPr bwMode="auto">
          <a:xfrm>
            <a:off x="1703388" y="257176"/>
            <a:ext cx="8712200" cy="588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ar-SA" altLang="ar-EG" sz="2000" b="1" dirty="0"/>
              <a:t>تتلو المعلمة الآية من القرآن الكريم بقولها يقول ربنا جل جلاله:</a:t>
            </a:r>
          </a:p>
          <a:p>
            <a:pPr algn="r"/>
            <a:r>
              <a:rPr lang="ar-SA" altLang="ar-EG" sz="2000" b="1" dirty="0"/>
              <a:t>(وَاللَّهُ جَعَلَ لَكُمْ مِنْ بُيُوتِكُمْ سَكَناً وَجَعَلَ لَكُمْ مِنْ جُلُودِ الأَنْعَامِ بُيُوتاً تَسْتَخِفُّونَهَا يَوْمَ ظَعْنِكُمْ وَيَوْمَ إِقَامَتِكُمْ وَمِنْ أَصْوَافِهَا وَأَوْبَارِهَا وَأَشْعَارِهَا أَثَاثاً وَمَتَاعاً إِلَى حِينٍ )</a:t>
            </a:r>
          </a:p>
          <a:p>
            <a:pPr algn="r"/>
            <a:r>
              <a:rPr lang="ar-SA" altLang="ar-EG" dirty="0"/>
              <a:t> </a:t>
            </a:r>
            <a:r>
              <a:rPr lang="ar-SA" altLang="ar-EG" sz="2000" b="1" dirty="0"/>
              <a:t>تسأل الأطفال: من ربنا؟ وتؤكد أن ربنا الله جل وعلا وهو خالقنا و رازقنا.</a:t>
            </a:r>
          </a:p>
          <a:p>
            <a:pPr algn="r"/>
            <a:r>
              <a:rPr lang="ar-SA" altLang="ar-EG" sz="2000" b="1" dirty="0"/>
              <a:t>تسألهم: ما اسم كتاب الله؟ تؤكد أن القرآن الكريم هو كتاب الله أنزله على نبينا محمد صلى الله عليه وسلم.</a:t>
            </a:r>
          </a:p>
          <a:p>
            <a:pPr algn="r"/>
            <a:r>
              <a:rPr lang="ar-SA" altLang="ar-EG" sz="2000" b="1" dirty="0"/>
              <a:t>تشجع الأطفال على الترديد معها أثناء القراءة.</a:t>
            </a:r>
          </a:p>
          <a:p>
            <a:pPr algn="r"/>
            <a:r>
              <a:rPr lang="ar-SA" altLang="ar-EG" sz="2000" b="1" dirty="0"/>
              <a:t>تضع بجانبها في صينية عدة أشياء لها روائح مختلفة, وتمررها على الأطفال فيشمونها, لوح صابون, وكيس أزهار يوضع بين الثياب وطبق صغير فيه صمغ, وطبق فيه دهان, وطبق فيه قطعة جبن قوي الرائحة, وزجاجة خل, وعلبة كراوية, وعلبة حب الهيل, وعلبة قرفه, وبهارات أخرى, وطبق فيه قهوة مطحونة, ومنديل معطر وزجاجة عطر.</a:t>
            </a:r>
          </a:p>
          <a:p>
            <a:pPr algn="r"/>
            <a:r>
              <a:rPr lang="ar-SA" altLang="ar-EG" sz="2000" b="1" dirty="0"/>
              <a:t>تسأل المعلمة الأطفال أسئلة كالآتي:</a:t>
            </a:r>
          </a:p>
          <a:p>
            <a:pPr algn="r">
              <a:buFontTx/>
              <a:buChar char="-"/>
            </a:pPr>
            <a:r>
              <a:rPr lang="ar-SA" altLang="ar-EG" sz="2000" b="1" dirty="0"/>
              <a:t>أي رائحة تحبها أكثر من الرواح السابقة يا أحمد؟ وأنت يا نورة؟ وأي رائحة لا تحبينها أبدا ً من مجموعة هذه الروائح؟</a:t>
            </a:r>
          </a:p>
          <a:p>
            <a:pPr algn="r"/>
            <a:r>
              <a:rPr lang="ar-SA" altLang="ar-EG" sz="2000" b="1" dirty="0"/>
              <a:t>تأخذ المعلمة الأطفال في زيارة إلى المطبخ والحمام, </a:t>
            </a:r>
            <a:r>
              <a:rPr lang="ar-SA" altLang="ar-EG" sz="2000" b="1" dirty="0" err="1"/>
              <a:t>ليستطلعوا</a:t>
            </a:r>
            <a:r>
              <a:rPr lang="ar-SA" altLang="ar-EG" sz="2000" b="1" dirty="0"/>
              <a:t> روائح أخرى هناك وتكون المعلمة قد أعدت مسبقا ً مع المسئولة عن المطبخ وعاملة النظافة أشياء نبعث منها روائح متنوعة ليحاول الأطفال تمييزها بعد شمها وإذا كانت الغرف صغيرة يدخل إليها الأطفال بمجموعات صغيرة.</a:t>
            </a:r>
          </a:p>
          <a:p>
            <a:pPr algn="r"/>
            <a:r>
              <a:rPr lang="ar-SA" altLang="ar-EG" sz="2000" b="1" dirty="0"/>
              <a:t>تكون المسؤولة عن المطبخ قد وضعت على النار قهوة طازجة تغلي – على سبيل المثال- وتقوم بتحمير الثوم مع كزبرة وتصنع أيضا ً بعض الكعك ذي الرائحة الخاصة في الفرن ويشم الأطفال هذه الروائح ويحاولون تحديدها.</a:t>
            </a:r>
          </a:p>
        </p:txBody>
      </p:sp>
    </p:spTree>
    <p:extLst>
      <p:ext uri="{BB962C8B-B14F-4D97-AF65-F5344CB8AC3E}">
        <p14:creationId xmlns:p14="http://schemas.microsoft.com/office/powerpoint/2010/main" val="350616436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ext Box 2"/>
          <p:cNvSpPr txBox="1">
            <a:spLocks noChangeArrowheads="1"/>
          </p:cNvSpPr>
          <p:nvPr/>
        </p:nvSpPr>
        <p:spPr bwMode="auto">
          <a:xfrm>
            <a:off x="1272209" y="986046"/>
            <a:ext cx="9275901"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spcBef>
                <a:spcPct val="50000"/>
              </a:spcBef>
            </a:pPr>
            <a:r>
              <a:rPr lang="ar-SA" altLang="ar-EG" sz="2000" b="1" dirty="0"/>
              <a:t>في حين تكون عاملة النظافة قد أضافت مواد تنظيف للحمامات والمغاسل, وأخرى للماء لتنظيف الأرض, ويشم الأطفال هذه الروائح, ويقارنونها بروائح بقية البيت.</a:t>
            </a:r>
          </a:p>
          <a:p>
            <a:pPr algn="r">
              <a:spcBef>
                <a:spcPct val="50000"/>
              </a:spcBef>
            </a:pPr>
            <a:r>
              <a:rPr lang="ar-SA" altLang="ar-EG" sz="2000" b="1" dirty="0"/>
              <a:t>عندما يرجع الأطفال إلى غرفة الصف تحرق المعلمة أمامهم البخور, ثم تمرر عليهم عطرا ً للأيدي ذا رائحة طيبة, فيمسحونه على أيديهم.</a:t>
            </a:r>
          </a:p>
          <a:p>
            <a:pPr algn="r">
              <a:spcBef>
                <a:spcPct val="50000"/>
              </a:spcBef>
            </a:pPr>
            <a:r>
              <a:rPr lang="ar-SA" altLang="ar-EG" sz="2000" b="1" dirty="0"/>
              <a:t>يقارن الأطفال بين الروائح التي شموها في الروضة والروائح في البيت وتسألهم المعلمة أسئلة كالآتي:</a:t>
            </a:r>
          </a:p>
          <a:p>
            <a:pPr algn="r">
              <a:spcBef>
                <a:spcPct val="50000"/>
              </a:spcBef>
              <a:buFontTx/>
              <a:buChar char="-"/>
            </a:pPr>
            <a:r>
              <a:rPr lang="ar-SA" altLang="ar-EG" sz="2000" b="1" dirty="0"/>
              <a:t>كيف تعرف أن البيض أو السمك فاسد؟</a:t>
            </a:r>
          </a:p>
          <a:p>
            <a:pPr algn="r">
              <a:spcBef>
                <a:spcPct val="50000"/>
              </a:spcBef>
            </a:pPr>
            <a:r>
              <a:rPr lang="ar-SA" altLang="ar-EG" sz="2000" b="1" dirty="0"/>
              <a:t>يذكر الأطفال الروائح الكريهة التي يشمونها أحيانا ًُ, ويحاولون تحديد مصدرها مثل: رائحة القمامة, ورائحة وعاء طعام محترق.</a:t>
            </a:r>
          </a:p>
        </p:txBody>
      </p:sp>
      <p:sp>
        <p:nvSpPr>
          <p:cNvPr id="154627" name="AutoShape 3">
            <a:hlinkClick r:id="rId2" action="ppaction://hlinksldjump" highlightClick="1"/>
          </p:cNvPr>
          <p:cNvSpPr>
            <a:spLocks noChangeArrowheads="1"/>
          </p:cNvSpPr>
          <p:nvPr/>
        </p:nvSpPr>
        <p:spPr bwMode="auto">
          <a:xfrm>
            <a:off x="1703388" y="6092826"/>
            <a:ext cx="792162" cy="504825"/>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رجوع</a:t>
            </a:r>
            <a:endParaRPr lang="en-US" altLang="ar-EG" sz="2000" b="1"/>
          </a:p>
        </p:txBody>
      </p:sp>
    </p:spTree>
    <p:extLst>
      <p:ext uri="{BB962C8B-B14F-4D97-AF65-F5344CB8AC3E}">
        <p14:creationId xmlns:p14="http://schemas.microsoft.com/office/powerpoint/2010/main" val="7208172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6" name="Picture 4" descr="هيل"/>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3338" y="404813"/>
            <a:ext cx="3427412" cy="2324100"/>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207877" name="Picture 5" descr="قرفه"/>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1088" y="404814"/>
            <a:ext cx="3543300" cy="2359025"/>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207878" name="Picture 6" descr="586955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5188" y="3357563"/>
            <a:ext cx="2857500" cy="2857500"/>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207880" name="Picture 8" descr="white_glu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4200" y="3357564"/>
            <a:ext cx="1271588" cy="2879725"/>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207881" name="Picture 9" descr="perfume_int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35863" y="3357563"/>
            <a:ext cx="2881312" cy="2881312"/>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718355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900" name="Picture 4" descr="OS280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9963" y="549276"/>
            <a:ext cx="3046412" cy="2576513"/>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208902" name="Picture 6" descr="lg_satsuma_so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1313" y="549276"/>
            <a:ext cx="2908300" cy="2562225"/>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208903" name="Picture 7" descr="cheese_oh_chees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3251" y="3500439"/>
            <a:ext cx="2881313" cy="2689225"/>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208904" name="Picture 8" descr="200642610336958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3339" y="3500438"/>
            <a:ext cx="3095625" cy="2684462"/>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208906" name="Picture 10" descr="Nescafe_Gold_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8214" y="549275"/>
            <a:ext cx="1633537" cy="2592388"/>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208907" name="AutoShape 11">
            <a:hlinkClick r:id="rId7" action="ppaction://hlinksldjump" highlightClick="1"/>
          </p:cNvPr>
          <p:cNvSpPr>
            <a:spLocks noChangeArrowheads="1"/>
          </p:cNvSpPr>
          <p:nvPr/>
        </p:nvSpPr>
        <p:spPr bwMode="auto">
          <a:xfrm>
            <a:off x="1703388" y="6092826"/>
            <a:ext cx="792162" cy="504825"/>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رجوع</a:t>
            </a:r>
            <a:endParaRPr lang="en-US" altLang="ar-EG" sz="2000" b="1"/>
          </a:p>
        </p:txBody>
      </p:sp>
    </p:spTree>
    <p:extLst>
      <p:ext uri="{BB962C8B-B14F-4D97-AF65-F5344CB8AC3E}">
        <p14:creationId xmlns:p14="http://schemas.microsoft.com/office/powerpoint/2010/main" val="264194620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9" name="Picture 5" descr="صورة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3289" y="0"/>
            <a:ext cx="5303837" cy="6858000"/>
          </a:xfrm>
          <a:prstGeom prst="rect">
            <a:avLst/>
          </a:prstGeom>
          <a:noFill/>
          <a:extLst>
            <a:ext uri="{909E8E84-426E-40DD-AFC4-6F175D3DCCD1}">
              <a14:hiddenFill xmlns:a14="http://schemas.microsoft.com/office/drawing/2010/main">
                <a:solidFill>
                  <a:srgbClr val="FFFFFF"/>
                </a:solidFill>
              </a14:hiddenFill>
            </a:ext>
          </a:extLst>
        </p:spPr>
      </p:pic>
      <p:sp>
        <p:nvSpPr>
          <p:cNvPr id="267270" name="Text Box 6"/>
          <p:cNvSpPr txBox="1">
            <a:spLocks noChangeArrowheads="1"/>
          </p:cNvSpPr>
          <p:nvPr/>
        </p:nvSpPr>
        <p:spPr bwMode="auto">
          <a:xfrm>
            <a:off x="7680325" y="333376"/>
            <a:ext cx="27368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ar-SA" altLang="ar-EG" sz="2000" b="1"/>
              <a:t>بطاقات تسلسل</a:t>
            </a:r>
            <a:endParaRPr lang="en-US" altLang="ar-EG" sz="2000" b="1"/>
          </a:p>
        </p:txBody>
      </p:sp>
    </p:spTree>
    <p:extLst>
      <p:ext uri="{BB962C8B-B14F-4D97-AF65-F5344CB8AC3E}">
        <p14:creationId xmlns:p14="http://schemas.microsoft.com/office/powerpoint/2010/main" val="391318461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2" name="AutoShape 4">
            <a:hlinkClick r:id="rId2" action="ppaction://hlinksldjump" highlightClick="1"/>
          </p:cNvPr>
          <p:cNvSpPr>
            <a:spLocks noChangeArrowheads="1"/>
          </p:cNvSpPr>
          <p:nvPr/>
        </p:nvSpPr>
        <p:spPr bwMode="auto">
          <a:xfrm>
            <a:off x="1703388" y="6092826"/>
            <a:ext cx="792162" cy="504825"/>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رجوع</a:t>
            </a:r>
            <a:endParaRPr lang="en-US" altLang="ar-EG" sz="2000" b="1"/>
          </a:p>
        </p:txBody>
      </p:sp>
      <p:pic>
        <p:nvPicPr>
          <p:cNvPr id="268294" name="Picture 6" descr="صورة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6464" y="0"/>
            <a:ext cx="52974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389916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2" name="Rectangle 4"/>
          <p:cNvSpPr>
            <a:spLocks noChangeArrowheads="1"/>
          </p:cNvSpPr>
          <p:nvPr/>
        </p:nvSpPr>
        <p:spPr bwMode="auto">
          <a:xfrm>
            <a:off x="2438400" y="381000"/>
            <a:ext cx="7467600" cy="5791200"/>
          </a:xfrm>
          <a:prstGeom prst="rect">
            <a:avLst/>
          </a:prstGeom>
          <a:noFill/>
          <a:ln w="101600" cmpd="thickThin">
            <a:solidFill>
              <a:srgbClr val="99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sp>
        <p:nvSpPr>
          <p:cNvPr id="283653" name="AutoShape 5"/>
          <p:cNvSpPr>
            <a:spLocks noChangeArrowheads="1"/>
          </p:cNvSpPr>
          <p:nvPr/>
        </p:nvSpPr>
        <p:spPr bwMode="auto">
          <a:xfrm>
            <a:off x="2590800" y="685800"/>
            <a:ext cx="7010400" cy="5105400"/>
          </a:xfrm>
          <a:prstGeom prst="hexagon">
            <a:avLst>
              <a:gd name="adj" fmla="val 34328"/>
              <a:gd name="vf" fmla="val 115470"/>
            </a:avLst>
          </a:prstGeom>
          <a:noFill/>
          <a:ln w="60325" cmpd="thinThick">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sp>
        <p:nvSpPr>
          <p:cNvPr id="283654" name="WordArt 6"/>
          <p:cNvSpPr>
            <a:spLocks noChangeArrowheads="1" noChangeShapeType="1" noTextEdit="1"/>
          </p:cNvSpPr>
          <p:nvPr/>
        </p:nvSpPr>
        <p:spPr bwMode="auto">
          <a:xfrm>
            <a:off x="2590800" y="5410200"/>
            <a:ext cx="1676400" cy="685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Triangle">
              <a:avLst>
                <a:gd name="adj" fmla="val 32875"/>
              </a:avLst>
            </a:prstTxWarp>
          </a:bodyPr>
          <a:lstStyle/>
          <a:p>
            <a:pPr algn="ctr"/>
            <a:r>
              <a:rPr lang="ar-EG" sz="3600" kern="10">
                <a:gradFill rotWithShape="0">
                  <a:gsLst>
                    <a:gs pos="0">
                      <a:srgbClr val="FFFFCC"/>
                    </a:gs>
                    <a:gs pos="100000">
                      <a:srgbClr val="FF9999"/>
                    </a:gs>
                  </a:gsLst>
                  <a:lin ang="5400000" scaled="1"/>
                </a:gradFill>
                <a:effectLst>
                  <a:prstShdw prst="shdw17" dist="17961" dir="2700000">
                    <a:srgbClr val="FFFFCC">
                      <a:gamma/>
                      <a:shade val="60000"/>
                      <a:invGamma/>
                    </a:srgbClr>
                  </a:prstShdw>
                </a:effectLst>
                <a:latin typeface="K Tabassom"/>
              </a:rPr>
              <a:t>إعداد: معلمة وبس</a:t>
            </a:r>
          </a:p>
        </p:txBody>
      </p:sp>
      <p:pic>
        <p:nvPicPr>
          <p:cNvPr id="283655" name="Picture 7" descr="صورة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3613" y="908050"/>
            <a:ext cx="5181600" cy="4572000"/>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283656" name="WordArt 8" descr="كيس ورق"/>
          <p:cNvSpPr>
            <a:spLocks noChangeArrowheads="1" noChangeShapeType="1" noTextEdit="1"/>
          </p:cNvSpPr>
          <p:nvPr/>
        </p:nvSpPr>
        <p:spPr bwMode="auto">
          <a:xfrm>
            <a:off x="4572000" y="1066800"/>
            <a:ext cx="3124200" cy="1798638"/>
          </a:xfrm>
          <a:prstGeom prst="rect">
            <a:avLst/>
          </a:prstGeom>
        </p:spPr>
        <p:txBody>
          <a:bodyPr wrap="none" fromWordArt="1">
            <a:prstTxWarp prst="textPlain">
              <a:avLst>
                <a:gd name="adj" fmla="val 50000"/>
              </a:avLst>
            </a:prstTxWarp>
          </a:bodyPr>
          <a:lstStyle/>
          <a:p>
            <a:pPr algn="ctr"/>
            <a:r>
              <a:rPr lang="ar-EG" sz="3600" kern="10">
                <a:ln w="9525">
                  <a:solidFill>
                    <a:srgbClr val="008000"/>
                  </a:solidFill>
                  <a:round/>
                  <a:headEnd/>
                  <a:tailEnd/>
                </a:ln>
                <a:blipFill dpi="0" rotWithShape="0">
                  <a:blip r:embed="rId3"/>
                  <a:srcRect/>
                  <a:tile tx="0" ty="0" sx="100000" sy="100000" flip="none" algn="tl"/>
                </a:blipFill>
                <a:effectLst>
                  <a:prstShdw prst="shdw13" dist="53882" dir="13500000">
                    <a:srgbClr val="C7DFD3">
                      <a:alpha val="50000"/>
                    </a:srgbClr>
                  </a:prstShdw>
                </a:effectLst>
                <a:latin typeface="K Tabassom"/>
              </a:rPr>
              <a:t>النخلة</a:t>
            </a:r>
          </a:p>
        </p:txBody>
      </p:sp>
    </p:spTree>
    <p:extLst>
      <p:ext uri="{BB962C8B-B14F-4D97-AF65-F5344CB8AC3E}">
        <p14:creationId xmlns:p14="http://schemas.microsoft.com/office/powerpoint/2010/main" val="37676801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283652"/>
                                        </p:tgtEl>
                                        <p:attrNameLst>
                                          <p:attrName>style.visibility</p:attrName>
                                        </p:attrNameLst>
                                      </p:cBhvr>
                                      <p:to>
                                        <p:strVal val="visible"/>
                                      </p:to>
                                    </p:set>
                                    <p:animEffect transition="in" filter="strips(downLeft)">
                                      <p:cBhvr>
                                        <p:cTn id="7" dur="5000"/>
                                        <p:tgtEl>
                                          <p:spTgt spid="28365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283653"/>
                                        </p:tgtEl>
                                        <p:attrNameLst>
                                          <p:attrName>style.visibility</p:attrName>
                                        </p:attrNameLst>
                                      </p:cBhvr>
                                      <p:to>
                                        <p:strVal val="visible"/>
                                      </p:to>
                                    </p:set>
                                    <p:animEffect transition="in" filter="strips(downLeft)">
                                      <p:cBhvr>
                                        <p:cTn id="12" dur="5000"/>
                                        <p:tgtEl>
                                          <p:spTgt spid="28365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1" presetClass="entr" presetSubtype="0" fill="hold" nodeType="clickEffect">
                                  <p:stCondLst>
                                    <p:cond delay="0"/>
                                  </p:stCondLst>
                                  <p:iterate type="lt">
                                    <p:tmPct val="5000"/>
                                  </p:iterate>
                                  <p:childTnLst>
                                    <p:set>
                                      <p:cBhvr>
                                        <p:cTn id="16" dur="1" fill="hold">
                                          <p:stCondLst>
                                            <p:cond delay="0"/>
                                          </p:stCondLst>
                                        </p:cTn>
                                        <p:tgtEl>
                                          <p:spTgt spid="283654"/>
                                        </p:tgtEl>
                                        <p:attrNameLst>
                                          <p:attrName>style.visibility</p:attrName>
                                        </p:attrNameLst>
                                      </p:cBhvr>
                                      <p:to>
                                        <p:strVal val="visible"/>
                                      </p:to>
                                    </p:set>
                                    <p:anim calcmode="lin" valueType="num">
                                      <p:cBhvr>
                                        <p:cTn id="17" dur="1000" fill="hold"/>
                                        <p:tgtEl>
                                          <p:spTgt spid="283654"/>
                                        </p:tgtEl>
                                        <p:attrNameLst>
                                          <p:attrName>ppt_w</p:attrName>
                                        </p:attrNameLst>
                                      </p:cBhvr>
                                      <p:tavLst>
                                        <p:tav tm="0">
                                          <p:val>
                                            <p:fltVal val="0"/>
                                          </p:val>
                                        </p:tav>
                                        <p:tav tm="100000">
                                          <p:val>
                                            <p:strVal val="#ppt_w"/>
                                          </p:val>
                                        </p:tav>
                                      </p:tavLst>
                                    </p:anim>
                                    <p:anim calcmode="lin" valueType="num">
                                      <p:cBhvr>
                                        <p:cTn id="18" dur="1000" fill="hold"/>
                                        <p:tgtEl>
                                          <p:spTgt spid="283654"/>
                                        </p:tgtEl>
                                        <p:attrNameLst>
                                          <p:attrName>ppt_h</p:attrName>
                                        </p:attrNameLst>
                                      </p:cBhvr>
                                      <p:tavLst>
                                        <p:tav tm="0">
                                          <p:val>
                                            <p:fltVal val="0"/>
                                          </p:val>
                                        </p:tav>
                                        <p:tav tm="100000">
                                          <p:val>
                                            <p:strVal val="#ppt_h"/>
                                          </p:val>
                                        </p:tav>
                                      </p:tavLst>
                                    </p:anim>
                                    <p:anim calcmode="lin" valueType="num">
                                      <p:cBhvr>
                                        <p:cTn id="19" dur="1000" fill="hold"/>
                                        <p:tgtEl>
                                          <p:spTgt spid="283654"/>
                                        </p:tgtEl>
                                        <p:attrNameLst>
                                          <p:attrName>style.rotation</p:attrName>
                                        </p:attrNameLst>
                                      </p:cBhvr>
                                      <p:tavLst>
                                        <p:tav tm="0">
                                          <p:val>
                                            <p:fltVal val="90"/>
                                          </p:val>
                                        </p:tav>
                                        <p:tav tm="100000">
                                          <p:val>
                                            <p:fltVal val="0"/>
                                          </p:val>
                                        </p:tav>
                                      </p:tavLst>
                                    </p:anim>
                                    <p:animEffect transition="in" filter="fade">
                                      <p:cBhvr>
                                        <p:cTn id="20" dur="1000"/>
                                        <p:tgtEl>
                                          <p:spTgt spid="28365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283656"/>
                                        </p:tgtEl>
                                        <p:attrNameLst>
                                          <p:attrName>style.visibility</p:attrName>
                                        </p:attrNameLst>
                                      </p:cBhvr>
                                      <p:to>
                                        <p:strVal val="visible"/>
                                      </p:to>
                                    </p:set>
                                    <p:animEffect transition="in" filter="wipe(down)">
                                      <p:cBhvr>
                                        <p:cTn id="25" dur="580">
                                          <p:stCondLst>
                                            <p:cond delay="0"/>
                                          </p:stCondLst>
                                        </p:cTn>
                                        <p:tgtEl>
                                          <p:spTgt spid="283656"/>
                                        </p:tgtEl>
                                      </p:cBhvr>
                                    </p:animEffect>
                                    <p:anim calcmode="lin" valueType="num">
                                      <p:cBhvr>
                                        <p:cTn id="26" dur="1822" tmFilter="0,0; 0.14,0.36; 0.43,0.73; 0.71,0.91; 1.0,1.0">
                                          <p:stCondLst>
                                            <p:cond delay="0"/>
                                          </p:stCondLst>
                                        </p:cTn>
                                        <p:tgtEl>
                                          <p:spTgt spid="28365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8365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8365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8365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83656"/>
                                        </p:tgtEl>
                                        <p:attrNameLst>
                                          <p:attrName>ppt_y</p:attrName>
                                        </p:attrNameLst>
                                      </p:cBhvr>
                                      <p:tavLst>
                                        <p:tav tm="0" fmla="#ppt_y-sin(pi*$)/81">
                                          <p:val>
                                            <p:fltVal val="0"/>
                                          </p:val>
                                        </p:tav>
                                        <p:tav tm="100000">
                                          <p:val>
                                            <p:fltVal val="1"/>
                                          </p:val>
                                        </p:tav>
                                      </p:tavLst>
                                    </p:anim>
                                    <p:animScale>
                                      <p:cBhvr>
                                        <p:cTn id="31" dur="26">
                                          <p:stCondLst>
                                            <p:cond delay="650"/>
                                          </p:stCondLst>
                                        </p:cTn>
                                        <p:tgtEl>
                                          <p:spTgt spid="283656"/>
                                        </p:tgtEl>
                                      </p:cBhvr>
                                      <p:to x="100000" y="60000"/>
                                    </p:animScale>
                                    <p:animScale>
                                      <p:cBhvr>
                                        <p:cTn id="32" dur="166" decel="50000">
                                          <p:stCondLst>
                                            <p:cond delay="676"/>
                                          </p:stCondLst>
                                        </p:cTn>
                                        <p:tgtEl>
                                          <p:spTgt spid="283656"/>
                                        </p:tgtEl>
                                      </p:cBhvr>
                                      <p:to x="100000" y="100000"/>
                                    </p:animScale>
                                    <p:animScale>
                                      <p:cBhvr>
                                        <p:cTn id="33" dur="26">
                                          <p:stCondLst>
                                            <p:cond delay="1312"/>
                                          </p:stCondLst>
                                        </p:cTn>
                                        <p:tgtEl>
                                          <p:spTgt spid="283656"/>
                                        </p:tgtEl>
                                      </p:cBhvr>
                                      <p:to x="100000" y="80000"/>
                                    </p:animScale>
                                    <p:animScale>
                                      <p:cBhvr>
                                        <p:cTn id="34" dur="166" decel="50000">
                                          <p:stCondLst>
                                            <p:cond delay="1338"/>
                                          </p:stCondLst>
                                        </p:cTn>
                                        <p:tgtEl>
                                          <p:spTgt spid="283656"/>
                                        </p:tgtEl>
                                      </p:cBhvr>
                                      <p:to x="100000" y="100000"/>
                                    </p:animScale>
                                    <p:animScale>
                                      <p:cBhvr>
                                        <p:cTn id="35" dur="26">
                                          <p:stCondLst>
                                            <p:cond delay="1642"/>
                                          </p:stCondLst>
                                        </p:cTn>
                                        <p:tgtEl>
                                          <p:spTgt spid="283656"/>
                                        </p:tgtEl>
                                      </p:cBhvr>
                                      <p:to x="100000" y="90000"/>
                                    </p:animScale>
                                    <p:animScale>
                                      <p:cBhvr>
                                        <p:cTn id="36" dur="166" decel="50000">
                                          <p:stCondLst>
                                            <p:cond delay="1668"/>
                                          </p:stCondLst>
                                        </p:cTn>
                                        <p:tgtEl>
                                          <p:spTgt spid="283656"/>
                                        </p:tgtEl>
                                      </p:cBhvr>
                                      <p:to x="100000" y="100000"/>
                                    </p:animScale>
                                    <p:animScale>
                                      <p:cBhvr>
                                        <p:cTn id="37" dur="26">
                                          <p:stCondLst>
                                            <p:cond delay="1808"/>
                                          </p:stCondLst>
                                        </p:cTn>
                                        <p:tgtEl>
                                          <p:spTgt spid="283656"/>
                                        </p:tgtEl>
                                      </p:cBhvr>
                                      <p:to x="100000" y="95000"/>
                                    </p:animScale>
                                    <p:animScale>
                                      <p:cBhvr>
                                        <p:cTn id="38" dur="166" decel="50000">
                                          <p:stCondLst>
                                            <p:cond delay="1834"/>
                                          </p:stCondLst>
                                        </p:cTn>
                                        <p:tgtEl>
                                          <p:spTgt spid="28365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8" name="Picture 2" descr="صورة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3839" y="476251"/>
            <a:ext cx="4986337" cy="5870575"/>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275459" name="Text Box 3"/>
          <p:cNvSpPr txBox="1">
            <a:spLocks noChangeArrowheads="1"/>
          </p:cNvSpPr>
          <p:nvPr/>
        </p:nvSpPr>
        <p:spPr bwMode="auto">
          <a:xfrm>
            <a:off x="1847850" y="1700214"/>
            <a:ext cx="3124200" cy="3081337"/>
          </a:xfrm>
          <a:prstGeom prst="rect">
            <a:avLst/>
          </a:prstGeom>
          <a:gradFill rotWithShape="1">
            <a:gsLst>
              <a:gs pos="0">
                <a:srgbClr val="CCFFCC"/>
              </a:gs>
              <a:gs pos="100000">
                <a:srgbClr val="99CC00">
                  <a:alpha val="75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ar-SA" altLang="ar-EG" sz="2800" b="1"/>
              <a:t>كان عند سعد نخلة صغيرة مزروعة في وعاء</a:t>
            </a:r>
          </a:p>
          <a:p>
            <a:pPr algn="just"/>
            <a:r>
              <a:rPr lang="ar-SA" altLang="ar-EG" sz="2800" b="1"/>
              <a:t>من فخار، وكانت هذه النخلة هدية من والده </a:t>
            </a:r>
          </a:p>
          <a:p>
            <a:pPr algn="just"/>
            <a:r>
              <a:rPr lang="ar-SA" altLang="ar-EG" sz="2800" b="1"/>
              <a:t>بمناسبة إكماله العام الأول في الروضة.</a:t>
            </a:r>
            <a:endParaRPr lang="en-US" altLang="ar-EG" sz="2800" b="1"/>
          </a:p>
        </p:txBody>
      </p:sp>
    </p:spTree>
    <p:extLst>
      <p:ext uri="{BB962C8B-B14F-4D97-AF65-F5344CB8AC3E}">
        <p14:creationId xmlns:p14="http://schemas.microsoft.com/office/powerpoint/2010/main" val="4811484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275459"/>
                                        </p:tgtEl>
                                        <p:attrNameLst>
                                          <p:attrName>style.visibility</p:attrName>
                                        </p:attrNameLst>
                                      </p:cBhvr>
                                      <p:to>
                                        <p:strVal val="visible"/>
                                      </p:to>
                                    </p:set>
                                    <p:anim by="(-#ppt_w*2)" calcmode="lin" valueType="num">
                                      <p:cBhvr rctx="PPT">
                                        <p:cTn id="7" dur="500" autoRev="1" fill="hold">
                                          <p:stCondLst>
                                            <p:cond delay="0"/>
                                          </p:stCondLst>
                                        </p:cTn>
                                        <p:tgtEl>
                                          <p:spTgt spid="275459"/>
                                        </p:tgtEl>
                                        <p:attrNameLst>
                                          <p:attrName>ppt_w</p:attrName>
                                        </p:attrNameLst>
                                      </p:cBhvr>
                                    </p:anim>
                                    <p:anim by="(#ppt_w*0.50)" calcmode="lin" valueType="num">
                                      <p:cBhvr>
                                        <p:cTn id="8" dur="500" decel="50000" autoRev="1" fill="hold">
                                          <p:stCondLst>
                                            <p:cond delay="0"/>
                                          </p:stCondLst>
                                        </p:cTn>
                                        <p:tgtEl>
                                          <p:spTgt spid="275459"/>
                                        </p:tgtEl>
                                        <p:attrNameLst>
                                          <p:attrName>ppt_x</p:attrName>
                                        </p:attrNameLst>
                                      </p:cBhvr>
                                    </p:anim>
                                    <p:anim from="(-#ppt_h/2)" to="(#ppt_y)" calcmode="lin" valueType="num">
                                      <p:cBhvr>
                                        <p:cTn id="9" dur="1000" fill="hold">
                                          <p:stCondLst>
                                            <p:cond delay="0"/>
                                          </p:stCondLst>
                                        </p:cTn>
                                        <p:tgtEl>
                                          <p:spTgt spid="275459"/>
                                        </p:tgtEl>
                                        <p:attrNameLst>
                                          <p:attrName>ppt_y</p:attrName>
                                        </p:attrNameLst>
                                      </p:cBhvr>
                                    </p:anim>
                                    <p:animRot by="21600000">
                                      <p:cBhvr>
                                        <p:cTn id="10" dur="1000" fill="hold">
                                          <p:stCondLst>
                                            <p:cond delay="0"/>
                                          </p:stCondLst>
                                        </p:cTn>
                                        <p:tgtEl>
                                          <p:spTgt spid="27545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45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غابه"/>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5363" name="Picture 3" descr="بيت نمل"/>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4113" y="5013326"/>
            <a:ext cx="1655762" cy="1185863"/>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نمله"/>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323114">
            <a:off x="3863975" y="5589588"/>
            <a:ext cx="431800" cy="647700"/>
          </a:xfrm>
          <a:prstGeom prst="rect">
            <a:avLst/>
          </a:prstGeom>
          <a:noFill/>
          <a:extLst>
            <a:ext uri="{909E8E84-426E-40DD-AFC4-6F175D3DCCD1}">
              <a14:hiddenFill xmlns:a14="http://schemas.microsoft.com/office/drawing/2010/main">
                <a:solidFill>
                  <a:srgbClr val="FFFFFF"/>
                </a:solidFill>
              </a14:hiddenFill>
            </a:ext>
          </a:extLst>
        </p:spPr>
      </p:pic>
      <p:pic>
        <p:nvPicPr>
          <p:cNvPr id="15365" name="Picture 5" descr="بيض"/>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88164" y="5013325"/>
            <a:ext cx="803275" cy="560388"/>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بيض"/>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75501" y="4221164"/>
            <a:ext cx="803275" cy="560387"/>
          </a:xfrm>
          <a:prstGeom prst="rect">
            <a:avLst/>
          </a:prstGeom>
          <a:noFill/>
          <a:extLst>
            <a:ext uri="{909E8E84-426E-40DD-AFC4-6F175D3DCCD1}">
              <a14:hiddenFill xmlns:a14="http://schemas.microsoft.com/office/drawing/2010/main">
                <a:solidFill>
                  <a:srgbClr val="FFFFFF"/>
                </a:solidFill>
              </a14:hiddenFill>
            </a:ext>
          </a:extLst>
        </p:spPr>
      </p:pic>
      <p:pic>
        <p:nvPicPr>
          <p:cNvPr id="15367" name="Picture 7" descr="بيض"/>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83564" y="4221163"/>
            <a:ext cx="1584325"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بيض"/>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88389" y="4365625"/>
            <a:ext cx="803275" cy="560388"/>
          </a:xfrm>
          <a:prstGeom prst="rect">
            <a:avLst/>
          </a:prstGeom>
          <a:noFill/>
          <a:extLst>
            <a:ext uri="{909E8E84-426E-40DD-AFC4-6F175D3DCCD1}">
              <a14:hiddenFill xmlns:a14="http://schemas.microsoft.com/office/drawing/2010/main">
                <a:solidFill>
                  <a:srgbClr val="FFFFFF"/>
                </a:solidFill>
              </a14:hiddenFill>
            </a:ext>
          </a:extLst>
        </p:spPr>
      </p:pic>
      <p:pic>
        <p:nvPicPr>
          <p:cNvPr id="15369" name="Picture 9" descr="نمله"/>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943327">
            <a:off x="2279650" y="5661025"/>
            <a:ext cx="433388" cy="649288"/>
          </a:xfrm>
          <a:prstGeom prst="rect">
            <a:avLst/>
          </a:prstGeom>
          <a:noFill/>
          <a:extLst>
            <a:ext uri="{909E8E84-426E-40DD-AFC4-6F175D3DCCD1}">
              <a14:hiddenFill xmlns:a14="http://schemas.microsoft.com/office/drawing/2010/main">
                <a:solidFill>
                  <a:srgbClr val="FFFFFF"/>
                </a:solidFill>
              </a14:hiddenFill>
            </a:ext>
          </a:extLst>
        </p:spPr>
      </p:pic>
      <p:pic>
        <p:nvPicPr>
          <p:cNvPr id="15370" name="Picture 10" descr="نمله"/>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16275" y="5949950"/>
            <a:ext cx="647700" cy="431800"/>
          </a:xfrm>
          <a:prstGeom prst="rect">
            <a:avLst/>
          </a:prstGeom>
          <a:noFill/>
          <a:extLst>
            <a:ext uri="{909E8E84-426E-40DD-AFC4-6F175D3DCCD1}">
              <a14:hiddenFill xmlns:a14="http://schemas.microsoft.com/office/drawing/2010/main">
                <a:solidFill>
                  <a:srgbClr val="FFFFFF"/>
                </a:solidFill>
              </a14:hiddenFill>
            </a:ext>
          </a:extLst>
        </p:spPr>
      </p:pic>
      <p:pic>
        <p:nvPicPr>
          <p:cNvPr id="15371" name="Picture 11" descr="نمله"/>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24113" y="6165850"/>
            <a:ext cx="647700" cy="431800"/>
          </a:xfrm>
          <a:prstGeom prst="rect">
            <a:avLst/>
          </a:prstGeom>
          <a:noFill/>
          <a:extLst>
            <a:ext uri="{909E8E84-426E-40DD-AFC4-6F175D3DCCD1}">
              <a14:hiddenFill xmlns:a14="http://schemas.microsoft.com/office/drawing/2010/main">
                <a:solidFill>
                  <a:srgbClr val="FFFFFF"/>
                </a:solidFill>
              </a14:hiddenFill>
            </a:ext>
          </a:extLst>
        </p:spPr>
      </p:pic>
      <p:pic>
        <p:nvPicPr>
          <p:cNvPr id="15372" name="Picture 12" descr="سحالي جحر"/>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40238" y="3284539"/>
            <a:ext cx="1295400" cy="915987"/>
          </a:xfrm>
          <a:prstGeom prst="rect">
            <a:avLst/>
          </a:prstGeom>
          <a:noFill/>
          <a:extLst>
            <a:ext uri="{909E8E84-426E-40DD-AFC4-6F175D3DCCD1}">
              <a14:hiddenFill xmlns:a14="http://schemas.microsoft.com/office/drawing/2010/main">
                <a:solidFill>
                  <a:srgbClr val="FFFFFF"/>
                </a:solidFill>
              </a14:hiddenFill>
            </a:ext>
          </a:extLst>
        </p:spPr>
      </p:pic>
      <p:pic>
        <p:nvPicPr>
          <p:cNvPr id="15373" name="Picture 13" descr="سحالي جحر"/>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00375" y="3716339"/>
            <a:ext cx="1295400" cy="915987"/>
          </a:xfrm>
          <a:prstGeom prst="rect">
            <a:avLst/>
          </a:prstGeom>
          <a:noFill/>
          <a:extLst>
            <a:ext uri="{909E8E84-426E-40DD-AFC4-6F175D3DCCD1}">
              <a14:hiddenFill xmlns:a14="http://schemas.microsoft.com/office/drawing/2010/main">
                <a:solidFill>
                  <a:srgbClr val="FFFFFF"/>
                </a:solidFill>
              </a14:hiddenFill>
            </a:ext>
          </a:extLst>
        </p:spPr>
      </p:pic>
      <p:pic>
        <p:nvPicPr>
          <p:cNvPr id="15374" name="Picture 14" descr="هجوم"/>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444413" y="476251"/>
            <a:ext cx="3633787" cy="4754563"/>
          </a:xfrm>
          <a:prstGeom prst="rect">
            <a:avLst/>
          </a:prstGeom>
          <a:noFill/>
          <a:extLst>
            <a:ext uri="{909E8E84-426E-40DD-AFC4-6F175D3DCCD1}">
              <a14:hiddenFill xmlns:a14="http://schemas.microsoft.com/office/drawing/2010/main">
                <a:solidFill>
                  <a:srgbClr val="FFFFFF"/>
                </a:solidFill>
              </a14:hiddenFill>
            </a:ext>
          </a:extLst>
        </p:spPr>
      </p:pic>
      <p:pic>
        <p:nvPicPr>
          <p:cNvPr id="15375" name="Picture 15" descr="هجوم"/>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29125" y="1844676"/>
            <a:ext cx="3522662" cy="4608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70117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path" presetSubtype="0" accel="50000" decel="50000" fill="hold" nodeType="afterEffect">
                                  <p:stCondLst>
                                    <p:cond delay="0"/>
                                  </p:stCondLst>
                                  <p:childTnLst>
                                    <p:animMotion origin="layout" path="M 4.72222E-6 -4.22943E-6 L -1.53733 -0.01042 " pathEditMode="relative" rAng="0" ptsTypes="AA">
                                      <p:cBhvr>
                                        <p:cTn id="6" dur="5000" fill="hold"/>
                                        <p:tgtEl>
                                          <p:spTgt spid="15374"/>
                                        </p:tgtEl>
                                        <p:attrNameLst>
                                          <p:attrName>ppt_x</p:attrName>
                                          <p:attrName>ppt_y</p:attrName>
                                        </p:attrNameLst>
                                      </p:cBhvr>
                                      <p:rCtr x="-76875" y="-533"/>
                                    </p:animMotion>
                                  </p:childTnLst>
                                  <p:subTnLst>
                                    <p:audio>
                                      <p:cMediaNode>
                                        <p:cTn display="0" masterRel="sameClick">
                                          <p:stCondLst>
                                            <p:cond evt="begin" delay="0">
                                              <p:tn val="5"/>
                                            </p:cond>
                                          </p:stCondLst>
                                          <p:endCondLst>
                                            <p:cond evt="onStopAudio" delay="0">
                                              <p:tgtEl>
                                                <p:sldTgt/>
                                              </p:tgtEl>
                                            </p:cond>
                                          </p:endCondLst>
                                        </p:cTn>
                                        <p:tgtEl>
                                          <p:sndTgt r:embed="rId2" name="elephafr.wav"/>
                                        </p:tgtEl>
                                      </p:cMediaNode>
                                    </p:audio>
                                  </p:subTnLst>
                                </p:cTn>
                              </p:par>
                            </p:childTnLst>
                          </p:cTn>
                        </p:par>
                        <p:par>
                          <p:cTn id="7" fill="hold" nodeType="afterGroup">
                            <p:stCondLst>
                              <p:cond delay="5000"/>
                            </p:stCondLst>
                            <p:childTnLst>
                              <p:par>
                                <p:cTn id="8" presetID="0" presetClass="path" presetSubtype="0" accel="50000" decel="50000" fill="hold" nodeType="afterEffect">
                                  <p:stCondLst>
                                    <p:cond delay="0"/>
                                  </p:stCondLst>
                                  <p:childTnLst>
                                    <p:animMotion origin="layout" path="M 1.38778E-17 3.59212E-6 L 0.06302 -0.13141 " pathEditMode="relative" rAng="0" ptsTypes="AA">
                                      <p:cBhvr>
                                        <p:cTn id="9" dur="2000" fill="hold"/>
                                        <p:tgtEl>
                                          <p:spTgt spid="15369"/>
                                        </p:tgtEl>
                                        <p:attrNameLst>
                                          <p:attrName>ppt_x</p:attrName>
                                          <p:attrName>ppt_y</p:attrName>
                                        </p:attrNameLst>
                                      </p:cBhvr>
                                      <p:rCtr x="3142" y="-6582"/>
                                    </p:animMotion>
                                  </p:childTnLst>
                                </p:cTn>
                              </p:par>
                              <p:par>
                                <p:cTn id="10" presetID="0" presetClass="path" presetSubtype="0" accel="50000" decel="50000" fill="hold" nodeType="withEffect">
                                  <p:stCondLst>
                                    <p:cond delay="0"/>
                                  </p:stCondLst>
                                  <p:childTnLst>
                                    <p:animMotion origin="layout" path="M 8.61111E-6 -1.79606E-6 L -0.06302 -0.09455 " pathEditMode="relative" ptsTypes="AA">
                                      <p:cBhvr>
                                        <p:cTn id="11" dur="2000" fill="hold"/>
                                        <p:tgtEl>
                                          <p:spTgt spid="15364"/>
                                        </p:tgtEl>
                                        <p:attrNameLst>
                                          <p:attrName>ppt_x</p:attrName>
                                          <p:attrName>ppt_y</p:attrName>
                                        </p:attrNameLst>
                                      </p:cBhvr>
                                    </p:animMotion>
                                  </p:childTnLst>
                                </p:cTn>
                              </p:par>
                            </p:childTnLst>
                          </p:cTn>
                        </p:par>
                        <p:par>
                          <p:cTn id="12" fill="hold" nodeType="afterGroup">
                            <p:stCondLst>
                              <p:cond delay="7000"/>
                            </p:stCondLst>
                            <p:childTnLst>
                              <p:par>
                                <p:cTn id="13" presetID="35" presetClass="path" presetSubtype="0" accel="50000" decel="50000" fill="hold" nodeType="afterEffect">
                                  <p:stCondLst>
                                    <p:cond delay="0"/>
                                  </p:stCondLst>
                                  <p:childTnLst>
                                    <p:animMotion origin="layout" path="M -3.33333E-6 -1.99305E-6 L 0.8783 -0.01043 " pathEditMode="relative" rAng="0" ptsTypes="AA">
                                      <p:cBhvr>
                                        <p:cTn id="14" dur="5000" fill="hold"/>
                                        <p:tgtEl>
                                          <p:spTgt spid="15375"/>
                                        </p:tgtEl>
                                        <p:attrNameLst>
                                          <p:attrName>ppt_x</p:attrName>
                                          <p:attrName>ppt_y</p:attrName>
                                        </p:attrNameLst>
                                      </p:cBhvr>
                                      <p:rCtr x="43906" y="-533"/>
                                    </p:animMotion>
                                  </p:childTnLst>
                                  <p:subTnLst>
                                    <p:audio>
                                      <p:cMediaNode>
                                        <p:cTn display="0" masterRel="sameClick">
                                          <p:stCondLst>
                                            <p:cond evt="begin" delay="0">
                                              <p:tn val="13"/>
                                            </p:cond>
                                          </p:stCondLst>
                                          <p:endCondLst>
                                            <p:cond evt="onStopAudio" delay="0">
                                              <p:tgtEl>
                                                <p:sldTgt/>
                                              </p:tgtEl>
                                            </p:cond>
                                          </p:endCondLst>
                                        </p:cTn>
                                        <p:tgtEl>
                                          <p:sndTgt r:embed="rId2" name="elephaf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4" name="Picture 2" descr="صورة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2039" y="260351"/>
            <a:ext cx="5565775" cy="6327775"/>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274435" name="Text Box 3"/>
          <p:cNvSpPr txBox="1">
            <a:spLocks noChangeArrowheads="1"/>
          </p:cNvSpPr>
          <p:nvPr/>
        </p:nvSpPr>
        <p:spPr bwMode="auto">
          <a:xfrm>
            <a:off x="1631950" y="1557338"/>
            <a:ext cx="3048000" cy="3935412"/>
          </a:xfrm>
          <a:prstGeom prst="rect">
            <a:avLst/>
          </a:prstGeom>
          <a:gradFill rotWithShape="1">
            <a:gsLst>
              <a:gs pos="0">
                <a:srgbClr val="CCFFCC">
                  <a:alpha val="55000"/>
                </a:srgbClr>
              </a:gs>
              <a:gs pos="100000">
                <a:srgbClr val="99CC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ar-SA" altLang="ar-EG" sz="2800" b="1"/>
              <a:t>لاحظ سعد بأن النخلة كانت هزيلة</a:t>
            </a:r>
          </a:p>
          <a:p>
            <a:pPr algn="just"/>
            <a:r>
              <a:rPr lang="ar-SA" altLang="ar-EG" sz="2800" b="1"/>
              <a:t>غير يانعة، وذابلة الأوراق، وفكر</a:t>
            </a:r>
          </a:p>
          <a:p>
            <a:pPr algn="just"/>
            <a:r>
              <a:rPr lang="ar-SA" altLang="ar-EG" sz="2800" b="1"/>
              <a:t>سعد أن السبب في ذلك وجودها داخل</a:t>
            </a:r>
          </a:p>
          <a:p>
            <a:pPr algn="just"/>
            <a:r>
              <a:rPr lang="ar-SA" altLang="ar-EG" sz="2800" b="1"/>
              <a:t>البيت دون هواء، ومن غير أشعة</a:t>
            </a:r>
          </a:p>
          <a:p>
            <a:pPr algn="just"/>
            <a:r>
              <a:rPr lang="ar-SA" altLang="ar-EG" sz="2800" b="1"/>
              <a:t>الشمس.</a:t>
            </a:r>
            <a:endParaRPr lang="en-US" altLang="ar-EG" sz="2800" b="1"/>
          </a:p>
        </p:txBody>
      </p:sp>
    </p:spTree>
    <p:extLst>
      <p:ext uri="{BB962C8B-B14F-4D97-AF65-F5344CB8AC3E}">
        <p14:creationId xmlns:p14="http://schemas.microsoft.com/office/powerpoint/2010/main" val="37432389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274435"/>
                                        </p:tgtEl>
                                        <p:attrNameLst>
                                          <p:attrName>style.visibility</p:attrName>
                                        </p:attrNameLst>
                                      </p:cBhvr>
                                      <p:to>
                                        <p:strVal val="visible"/>
                                      </p:to>
                                    </p:set>
                                    <p:anim by="(-#ppt_w*2)" calcmode="lin" valueType="num">
                                      <p:cBhvr rctx="PPT">
                                        <p:cTn id="7" dur="500" autoRev="1" fill="hold">
                                          <p:stCondLst>
                                            <p:cond delay="0"/>
                                          </p:stCondLst>
                                        </p:cTn>
                                        <p:tgtEl>
                                          <p:spTgt spid="274435"/>
                                        </p:tgtEl>
                                        <p:attrNameLst>
                                          <p:attrName>ppt_w</p:attrName>
                                        </p:attrNameLst>
                                      </p:cBhvr>
                                    </p:anim>
                                    <p:anim by="(#ppt_w*0.50)" calcmode="lin" valueType="num">
                                      <p:cBhvr>
                                        <p:cTn id="8" dur="500" decel="50000" autoRev="1" fill="hold">
                                          <p:stCondLst>
                                            <p:cond delay="0"/>
                                          </p:stCondLst>
                                        </p:cTn>
                                        <p:tgtEl>
                                          <p:spTgt spid="274435"/>
                                        </p:tgtEl>
                                        <p:attrNameLst>
                                          <p:attrName>ppt_x</p:attrName>
                                        </p:attrNameLst>
                                      </p:cBhvr>
                                    </p:anim>
                                    <p:anim from="(-#ppt_h/2)" to="(#ppt_y)" calcmode="lin" valueType="num">
                                      <p:cBhvr>
                                        <p:cTn id="9" dur="1000" fill="hold">
                                          <p:stCondLst>
                                            <p:cond delay="0"/>
                                          </p:stCondLst>
                                        </p:cTn>
                                        <p:tgtEl>
                                          <p:spTgt spid="274435"/>
                                        </p:tgtEl>
                                        <p:attrNameLst>
                                          <p:attrName>ppt_y</p:attrName>
                                        </p:attrNameLst>
                                      </p:cBhvr>
                                    </p:anim>
                                    <p:animRot by="21600000">
                                      <p:cBhvr>
                                        <p:cTn id="10" dur="1000" fill="hold">
                                          <p:stCondLst>
                                            <p:cond delay="0"/>
                                          </p:stCondLst>
                                        </p:cTn>
                                        <p:tgtEl>
                                          <p:spTgt spid="27443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435"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10" name="Picture 2" descr="صورة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3839" y="188914"/>
            <a:ext cx="5157787" cy="6480175"/>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273411" name="Text Box 3"/>
          <p:cNvSpPr txBox="1">
            <a:spLocks noChangeArrowheads="1"/>
          </p:cNvSpPr>
          <p:nvPr/>
        </p:nvSpPr>
        <p:spPr bwMode="auto">
          <a:xfrm>
            <a:off x="1919288" y="2060576"/>
            <a:ext cx="3048000" cy="2227263"/>
          </a:xfrm>
          <a:prstGeom prst="rect">
            <a:avLst/>
          </a:prstGeom>
          <a:gradFill rotWithShape="1">
            <a:gsLst>
              <a:gs pos="0">
                <a:srgbClr val="CCFFCC">
                  <a:alpha val="55000"/>
                </a:srgbClr>
              </a:gs>
              <a:gs pos="100000">
                <a:srgbClr val="99CC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ar-SA" altLang="ar-EG" sz="2800" b="1"/>
              <a:t>حمل سعد النخلة ذات يوم</a:t>
            </a:r>
          </a:p>
          <a:p>
            <a:pPr algn="just"/>
            <a:r>
              <a:rPr lang="ar-SA" altLang="ar-EG" sz="2800" b="1"/>
              <a:t>إلى الروضة، لتراها</a:t>
            </a:r>
          </a:p>
          <a:p>
            <a:pPr algn="just"/>
            <a:r>
              <a:rPr lang="ar-SA" altLang="ar-EG" sz="2800" b="1"/>
              <a:t>المعلمة وأصحابه في الصف، وقص عليهم قصتها.</a:t>
            </a:r>
            <a:endParaRPr lang="en-US" altLang="ar-EG" sz="2800" b="1"/>
          </a:p>
        </p:txBody>
      </p:sp>
    </p:spTree>
    <p:extLst>
      <p:ext uri="{BB962C8B-B14F-4D97-AF65-F5344CB8AC3E}">
        <p14:creationId xmlns:p14="http://schemas.microsoft.com/office/powerpoint/2010/main" val="19136832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273411"/>
                                        </p:tgtEl>
                                        <p:attrNameLst>
                                          <p:attrName>style.visibility</p:attrName>
                                        </p:attrNameLst>
                                      </p:cBhvr>
                                      <p:to>
                                        <p:strVal val="visible"/>
                                      </p:to>
                                    </p:set>
                                    <p:anim by="(-#ppt_w*2)" calcmode="lin" valueType="num">
                                      <p:cBhvr rctx="PPT">
                                        <p:cTn id="7" dur="500" autoRev="1" fill="hold">
                                          <p:stCondLst>
                                            <p:cond delay="0"/>
                                          </p:stCondLst>
                                        </p:cTn>
                                        <p:tgtEl>
                                          <p:spTgt spid="273411"/>
                                        </p:tgtEl>
                                        <p:attrNameLst>
                                          <p:attrName>ppt_w</p:attrName>
                                        </p:attrNameLst>
                                      </p:cBhvr>
                                    </p:anim>
                                    <p:anim by="(#ppt_w*0.50)" calcmode="lin" valueType="num">
                                      <p:cBhvr>
                                        <p:cTn id="8" dur="500" decel="50000" autoRev="1" fill="hold">
                                          <p:stCondLst>
                                            <p:cond delay="0"/>
                                          </p:stCondLst>
                                        </p:cTn>
                                        <p:tgtEl>
                                          <p:spTgt spid="273411"/>
                                        </p:tgtEl>
                                        <p:attrNameLst>
                                          <p:attrName>ppt_x</p:attrName>
                                        </p:attrNameLst>
                                      </p:cBhvr>
                                    </p:anim>
                                    <p:anim from="(-#ppt_h/2)" to="(#ppt_y)" calcmode="lin" valueType="num">
                                      <p:cBhvr>
                                        <p:cTn id="9" dur="1000" fill="hold">
                                          <p:stCondLst>
                                            <p:cond delay="0"/>
                                          </p:stCondLst>
                                        </p:cTn>
                                        <p:tgtEl>
                                          <p:spTgt spid="273411"/>
                                        </p:tgtEl>
                                        <p:attrNameLst>
                                          <p:attrName>ppt_y</p:attrName>
                                        </p:attrNameLst>
                                      </p:cBhvr>
                                    </p:anim>
                                    <p:animRot by="21600000">
                                      <p:cBhvr>
                                        <p:cTn id="10" dur="1000" fill="hold">
                                          <p:stCondLst>
                                            <p:cond delay="0"/>
                                          </p:stCondLst>
                                        </p:cTn>
                                        <p:tgtEl>
                                          <p:spTgt spid="2734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1"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6" name="Picture 2" descr="صورة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5276" y="188913"/>
            <a:ext cx="5078413" cy="6553200"/>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282627" name="Text Box 3"/>
          <p:cNvSpPr txBox="1">
            <a:spLocks noChangeArrowheads="1"/>
          </p:cNvSpPr>
          <p:nvPr/>
        </p:nvSpPr>
        <p:spPr bwMode="auto">
          <a:xfrm>
            <a:off x="1919288" y="2565400"/>
            <a:ext cx="3048000" cy="1373188"/>
          </a:xfrm>
          <a:prstGeom prst="rect">
            <a:avLst/>
          </a:prstGeom>
          <a:gradFill rotWithShape="1">
            <a:gsLst>
              <a:gs pos="0">
                <a:srgbClr val="CCFFCC">
                  <a:alpha val="55000"/>
                </a:srgbClr>
              </a:gs>
              <a:gs pos="100000">
                <a:srgbClr val="99CC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ar-SA" altLang="ar-EG" sz="2800" b="1"/>
              <a:t>اقترحت عليه المعلمة</a:t>
            </a:r>
          </a:p>
          <a:p>
            <a:pPr algn="just"/>
            <a:r>
              <a:rPr lang="ar-SA" altLang="ar-EG" sz="2800" b="1"/>
              <a:t>أن يزرعها في التربة</a:t>
            </a:r>
          </a:p>
          <a:p>
            <a:pPr algn="just"/>
            <a:r>
              <a:rPr lang="ar-SA" altLang="ar-EG" sz="2800" b="1"/>
              <a:t>بجانب نخل آخر.</a:t>
            </a:r>
            <a:endParaRPr lang="en-US" altLang="ar-EG" sz="2800" b="1"/>
          </a:p>
        </p:txBody>
      </p:sp>
    </p:spTree>
    <p:extLst>
      <p:ext uri="{BB962C8B-B14F-4D97-AF65-F5344CB8AC3E}">
        <p14:creationId xmlns:p14="http://schemas.microsoft.com/office/powerpoint/2010/main" val="15353585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282627"/>
                                        </p:tgtEl>
                                        <p:attrNameLst>
                                          <p:attrName>style.visibility</p:attrName>
                                        </p:attrNameLst>
                                      </p:cBhvr>
                                      <p:to>
                                        <p:strVal val="visible"/>
                                      </p:to>
                                    </p:set>
                                    <p:anim by="(-#ppt_w*2)" calcmode="lin" valueType="num">
                                      <p:cBhvr rctx="PPT">
                                        <p:cTn id="7" dur="500" autoRev="1" fill="hold">
                                          <p:stCondLst>
                                            <p:cond delay="0"/>
                                          </p:stCondLst>
                                        </p:cTn>
                                        <p:tgtEl>
                                          <p:spTgt spid="282627"/>
                                        </p:tgtEl>
                                        <p:attrNameLst>
                                          <p:attrName>ppt_w</p:attrName>
                                        </p:attrNameLst>
                                      </p:cBhvr>
                                    </p:anim>
                                    <p:anim by="(#ppt_w*0.50)" calcmode="lin" valueType="num">
                                      <p:cBhvr>
                                        <p:cTn id="8" dur="500" decel="50000" autoRev="1" fill="hold">
                                          <p:stCondLst>
                                            <p:cond delay="0"/>
                                          </p:stCondLst>
                                        </p:cTn>
                                        <p:tgtEl>
                                          <p:spTgt spid="282627"/>
                                        </p:tgtEl>
                                        <p:attrNameLst>
                                          <p:attrName>ppt_x</p:attrName>
                                        </p:attrNameLst>
                                      </p:cBhvr>
                                    </p:anim>
                                    <p:anim from="(-#ppt_h/2)" to="(#ppt_y)" calcmode="lin" valueType="num">
                                      <p:cBhvr>
                                        <p:cTn id="9" dur="1000" fill="hold">
                                          <p:stCondLst>
                                            <p:cond delay="0"/>
                                          </p:stCondLst>
                                        </p:cTn>
                                        <p:tgtEl>
                                          <p:spTgt spid="282627"/>
                                        </p:tgtEl>
                                        <p:attrNameLst>
                                          <p:attrName>ppt_y</p:attrName>
                                        </p:attrNameLst>
                                      </p:cBhvr>
                                    </p:anim>
                                    <p:animRot by="21600000">
                                      <p:cBhvr>
                                        <p:cTn id="10" dur="1000" fill="hold">
                                          <p:stCondLst>
                                            <p:cond delay="0"/>
                                          </p:stCondLst>
                                        </p:cTn>
                                        <p:tgtEl>
                                          <p:spTgt spid="2826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627"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602" name="Picture 2" descr="صورة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6851" y="115888"/>
            <a:ext cx="5211763" cy="6553200"/>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281603" name="Text Box 3"/>
          <p:cNvSpPr txBox="1">
            <a:spLocks noChangeArrowheads="1"/>
          </p:cNvSpPr>
          <p:nvPr/>
        </p:nvSpPr>
        <p:spPr bwMode="auto">
          <a:xfrm>
            <a:off x="1992313" y="2708275"/>
            <a:ext cx="3048000" cy="1373188"/>
          </a:xfrm>
          <a:prstGeom prst="rect">
            <a:avLst/>
          </a:prstGeom>
          <a:gradFill rotWithShape="1">
            <a:gsLst>
              <a:gs pos="0">
                <a:srgbClr val="CCFFCC">
                  <a:alpha val="55000"/>
                </a:srgbClr>
              </a:gs>
              <a:gs pos="100000">
                <a:srgbClr val="99CC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ar-SA" altLang="ar-EG" sz="2800" b="1"/>
              <a:t>سأل سعد والده أن يسمح له بزارعة النخلة في مزرعته.</a:t>
            </a:r>
            <a:endParaRPr lang="en-US" altLang="ar-EG" sz="2800" b="1"/>
          </a:p>
        </p:txBody>
      </p:sp>
    </p:spTree>
    <p:extLst>
      <p:ext uri="{BB962C8B-B14F-4D97-AF65-F5344CB8AC3E}">
        <p14:creationId xmlns:p14="http://schemas.microsoft.com/office/powerpoint/2010/main" val="37441655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281603"/>
                                        </p:tgtEl>
                                        <p:attrNameLst>
                                          <p:attrName>style.visibility</p:attrName>
                                        </p:attrNameLst>
                                      </p:cBhvr>
                                      <p:to>
                                        <p:strVal val="visible"/>
                                      </p:to>
                                    </p:set>
                                    <p:anim by="(-#ppt_w*2)" calcmode="lin" valueType="num">
                                      <p:cBhvr rctx="PPT">
                                        <p:cTn id="7" dur="500" autoRev="1" fill="hold">
                                          <p:stCondLst>
                                            <p:cond delay="0"/>
                                          </p:stCondLst>
                                        </p:cTn>
                                        <p:tgtEl>
                                          <p:spTgt spid="281603"/>
                                        </p:tgtEl>
                                        <p:attrNameLst>
                                          <p:attrName>ppt_w</p:attrName>
                                        </p:attrNameLst>
                                      </p:cBhvr>
                                    </p:anim>
                                    <p:anim by="(#ppt_w*0.50)" calcmode="lin" valueType="num">
                                      <p:cBhvr>
                                        <p:cTn id="8" dur="500" decel="50000" autoRev="1" fill="hold">
                                          <p:stCondLst>
                                            <p:cond delay="0"/>
                                          </p:stCondLst>
                                        </p:cTn>
                                        <p:tgtEl>
                                          <p:spTgt spid="281603"/>
                                        </p:tgtEl>
                                        <p:attrNameLst>
                                          <p:attrName>ppt_x</p:attrName>
                                        </p:attrNameLst>
                                      </p:cBhvr>
                                    </p:anim>
                                    <p:anim from="(-#ppt_h/2)" to="(#ppt_y)" calcmode="lin" valueType="num">
                                      <p:cBhvr>
                                        <p:cTn id="9" dur="1000" fill="hold">
                                          <p:stCondLst>
                                            <p:cond delay="0"/>
                                          </p:stCondLst>
                                        </p:cTn>
                                        <p:tgtEl>
                                          <p:spTgt spid="281603"/>
                                        </p:tgtEl>
                                        <p:attrNameLst>
                                          <p:attrName>ppt_y</p:attrName>
                                        </p:attrNameLst>
                                      </p:cBhvr>
                                    </p:anim>
                                    <p:animRot by="21600000">
                                      <p:cBhvr>
                                        <p:cTn id="10" dur="1000" fill="hold">
                                          <p:stCondLst>
                                            <p:cond delay="0"/>
                                          </p:stCondLst>
                                        </p:cTn>
                                        <p:tgtEl>
                                          <p:spTgt spid="28160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603"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8" name="Picture 2" descr="صورة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9739" y="188913"/>
            <a:ext cx="4949825" cy="6400800"/>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280579" name="Text Box 3"/>
          <p:cNvSpPr txBox="1">
            <a:spLocks noChangeArrowheads="1"/>
          </p:cNvSpPr>
          <p:nvPr/>
        </p:nvSpPr>
        <p:spPr bwMode="auto">
          <a:xfrm>
            <a:off x="1992313" y="1628775"/>
            <a:ext cx="3048000" cy="3081338"/>
          </a:xfrm>
          <a:prstGeom prst="rect">
            <a:avLst/>
          </a:prstGeom>
          <a:gradFill rotWithShape="1">
            <a:gsLst>
              <a:gs pos="0">
                <a:srgbClr val="CCFFCC">
                  <a:alpha val="55000"/>
                </a:srgbClr>
              </a:gs>
              <a:gs pos="100000">
                <a:srgbClr val="99CC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ar-SA" altLang="ar-EG" sz="2800" b="1"/>
              <a:t>وافق الوالد ودعا جميع الأطفال إلى مزرعته، لمشاهدة عملية انتقال النخلة من مسكنها الصغير (وعاء الفخار) إلى المسكن الكبير في التربة الخصبة.</a:t>
            </a:r>
            <a:endParaRPr lang="en-US" altLang="ar-EG" sz="2800" b="1"/>
          </a:p>
        </p:txBody>
      </p:sp>
    </p:spTree>
    <p:extLst>
      <p:ext uri="{BB962C8B-B14F-4D97-AF65-F5344CB8AC3E}">
        <p14:creationId xmlns:p14="http://schemas.microsoft.com/office/powerpoint/2010/main" val="13511763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280579"/>
                                        </p:tgtEl>
                                        <p:attrNameLst>
                                          <p:attrName>style.visibility</p:attrName>
                                        </p:attrNameLst>
                                      </p:cBhvr>
                                      <p:to>
                                        <p:strVal val="visible"/>
                                      </p:to>
                                    </p:set>
                                    <p:anim by="(-#ppt_w*2)" calcmode="lin" valueType="num">
                                      <p:cBhvr rctx="PPT">
                                        <p:cTn id="7" dur="500" autoRev="1" fill="hold">
                                          <p:stCondLst>
                                            <p:cond delay="0"/>
                                          </p:stCondLst>
                                        </p:cTn>
                                        <p:tgtEl>
                                          <p:spTgt spid="280579"/>
                                        </p:tgtEl>
                                        <p:attrNameLst>
                                          <p:attrName>ppt_w</p:attrName>
                                        </p:attrNameLst>
                                      </p:cBhvr>
                                    </p:anim>
                                    <p:anim by="(#ppt_w*0.50)" calcmode="lin" valueType="num">
                                      <p:cBhvr>
                                        <p:cTn id="8" dur="500" decel="50000" autoRev="1" fill="hold">
                                          <p:stCondLst>
                                            <p:cond delay="0"/>
                                          </p:stCondLst>
                                        </p:cTn>
                                        <p:tgtEl>
                                          <p:spTgt spid="280579"/>
                                        </p:tgtEl>
                                        <p:attrNameLst>
                                          <p:attrName>ppt_x</p:attrName>
                                        </p:attrNameLst>
                                      </p:cBhvr>
                                    </p:anim>
                                    <p:anim from="(-#ppt_h/2)" to="(#ppt_y)" calcmode="lin" valueType="num">
                                      <p:cBhvr>
                                        <p:cTn id="9" dur="1000" fill="hold">
                                          <p:stCondLst>
                                            <p:cond delay="0"/>
                                          </p:stCondLst>
                                        </p:cTn>
                                        <p:tgtEl>
                                          <p:spTgt spid="280579"/>
                                        </p:tgtEl>
                                        <p:attrNameLst>
                                          <p:attrName>ppt_y</p:attrName>
                                        </p:attrNameLst>
                                      </p:cBhvr>
                                    </p:anim>
                                    <p:animRot by="21600000">
                                      <p:cBhvr>
                                        <p:cTn id="10" dur="1000" fill="hold">
                                          <p:stCondLst>
                                            <p:cond delay="0"/>
                                          </p:stCondLst>
                                        </p:cTn>
                                        <p:tgtEl>
                                          <p:spTgt spid="28057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579"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4" name="Picture 2" descr="صورة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0100" y="333375"/>
            <a:ext cx="4572000" cy="6248400"/>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279555" name="Text Box 3"/>
          <p:cNvSpPr txBox="1">
            <a:spLocks noChangeArrowheads="1"/>
          </p:cNvSpPr>
          <p:nvPr/>
        </p:nvSpPr>
        <p:spPr bwMode="auto">
          <a:xfrm>
            <a:off x="2209800" y="871539"/>
            <a:ext cx="3048000" cy="4789487"/>
          </a:xfrm>
          <a:prstGeom prst="rect">
            <a:avLst/>
          </a:prstGeom>
          <a:gradFill rotWithShape="1">
            <a:gsLst>
              <a:gs pos="0">
                <a:srgbClr val="CCFFCC">
                  <a:alpha val="55000"/>
                </a:srgbClr>
              </a:gs>
              <a:gs pos="100000">
                <a:srgbClr val="99CC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ar-SA" altLang="ar-EG" sz="2800" b="1"/>
              <a:t>ذهب الأطفال ومعلمتهم إلى مزرعة والد سعد، وهناك اختاروا مكانا ثم حفروا به حفرة عميقة، وخلطوا التراب بالسماد والرمل وزرعوا النخلة في بيتها الجديد بجانب شجر النخيل، ومن ثم سقوا النخلة ماء ودعوا الله أن يكون بيتها خيرا بحيث تنمو وتثمر.</a:t>
            </a:r>
            <a:endParaRPr lang="en-US" altLang="ar-EG" sz="2800" b="1"/>
          </a:p>
        </p:txBody>
      </p:sp>
    </p:spTree>
    <p:extLst>
      <p:ext uri="{BB962C8B-B14F-4D97-AF65-F5344CB8AC3E}">
        <p14:creationId xmlns:p14="http://schemas.microsoft.com/office/powerpoint/2010/main" val="12000254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279555"/>
                                        </p:tgtEl>
                                        <p:attrNameLst>
                                          <p:attrName>style.visibility</p:attrName>
                                        </p:attrNameLst>
                                      </p:cBhvr>
                                      <p:to>
                                        <p:strVal val="visible"/>
                                      </p:to>
                                    </p:set>
                                    <p:anim by="(-#ppt_w*2)" calcmode="lin" valueType="num">
                                      <p:cBhvr rctx="PPT">
                                        <p:cTn id="7" dur="500" autoRev="1" fill="hold">
                                          <p:stCondLst>
                                            <p:cond delay="0"/>
                                          </p:stCondLst>
                                        </p:cTn>
                                        <p:tgtEl>
                                          <p:spTgt spid="279555"/>
                                        </p:tgtEl>
                                        <p:attrNameLst>
                                          <p:attrName>ppt_w</p:attrName>
                                        </p:attrNameLst>
                                      </p:cBhvr>
                                    </p:anim>
                                    <p:anim by="(#ppt_w*0.50)" calcmode="lin" valueType="num">
                                      <p:cBhvr>
                                        <p:cTn id="8" dur="500" decel="50000" autoRev="1" fill="hold">
                                          <p:stCondLst>
                                            <p:cond delay="0"/>
                                          </p:stCondLst>
                                        </p:cTn>
                                        <p:tgtEl>
                                          <p:spTgt spid="279555"/>
                                        </p:tgtEl>
                                        <p:attrNameLst>
                                          <p:attrName>ppt_x</p:attrName>
                                        </p:attrNameLst>
                                      </p:cBhvr>
                                    </p:anim>
                                    <p:anim from="(-#ppt_h/2)" to="(#ppt_y)" calcmode="lin" valueType="num">
                                      <p:cBhvr>
                                        <p:cTn id="9" dur="1000" fill="hold">
                                          <p:stCondLst>
                                            <p:cond delay="0"/>
                                          </p:stCondLst>
                                        </p:cTn>
                                        <p:tgtEl>
                                          <p:spTgt spid="279555"/>
                                        </p:tgtEl>
                                        <p:attrNameLst>
                                          <p:attrName>ppt_y</p:attrName>
                                        </p:attrNameLst>
                                      </p:cBhvr>
                                    </p:anim>
                                    <p:animRot by="21600000">
                                      <p:cBhvr>
                                        <p:cTn id="10" dur="1000" fill="hold">
                                          <p:stCondLst>
                                            <p:cond delay="0"/>
                                          </p:stCondLst>
                                        </p:cTn>
                                        <p:tgtEl>
                                          <p:spTgt spid="27955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555"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30" name="Picture 2" descr="صورة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1900" y="188913"/>
            <a:ext cx="4114800" cy="3810000"/>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278531" name="Picture 3" descr="صورة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2565401"/>
            <a:ext cx="4114800" cy="4041775"/>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278532" name="Text Box 4"/>
          <p:cNvSpPr txBox="1">
            <a:spLocks noChangeArrowheads="1"/>
          </p:cNvSpPr>
          <p:nvPr/>
        </p:nvSpPr>
        <p:spPr bwMode="auto">
          <a:xfrm>
            <a:off x="6311900" y="4221163"/>
            <a:ext cx="3962400" cy="2227262"/>
          </a:xfrm>
          <a:prstGeom prst="rect">
            <a:avLst/>
          </a:prstGeom>
          <a:gradFill rotWithShape="1">
            <a:gsLst>
              <a:gs pos="0">
                <a:srgbClr val="CCFFCC">
                  <a:alpha val="55000"/>
                </a:srgbClr>
              </a:gs>
              <a:gs pos="100000">
                <a:srgbClr val="99CC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ar-SA" altLang="ar-EG" sz="2800" b="1"/>
              <a:t>سألتها جارتها النخلة الكبيرة:</a:t>
            </a:r>
          </a:p>
          <a:p>
            <a:pPr algn="just"/>
            <a:r>
              <a:rPr lang="ar-SA" altLang="ar-EG" sz="2800" b="1"/>
              <a:t>لم تبكين؟ هل أنت خائفة؟ لا تخافي ولا تبكي، فهذا المكان سيعجبك تماما ونحن حولك أصدقاؤك دائما.</a:t>
            </a:r>
            <a:endParaRPr lang="en-US" altLang="ar-EG" sz="2800" b="1"/>
          </a:p>
        </p:txBody>
      </p:sp>
      <p:sp>
        <p:nvSpPr>
          <p:cNvPr id="278533" name="Text Box 5"/>
          <p:cNvSpPr txBox="1">
            <a:spLocks noChangeArrowheads="1"/>
          </p:cNvSpPr>
          <p:nvPr/>
        </p:nvSpPr>
        <p:spPr bwMode="auto">
          <a:xfrm>
            <a:off x="2208213" y="260351"/>
            <a:ext cx="3048000" cy="2227263"/>
          </a:xfrm>
          <a:prstGeom prst="rect">
            <a:avLst/>
          </a:prstGeom>
          <a:gradFill rotWithShape="1">
            <a:gsLst>
              <a:gs pos="0">
                <a:srgbClr val="CCFFCC">
                  <a:alpha val="55000"/>
                </a:srgbClr>
              </a:gs>
              <a:gs pos="100000">
                <a:srgbClr val="99CC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ar-SA" altLang="ar-EG" sz="2800" b="1"/>
              <a:t>في الليل تنهدت النخلة الصغيرة في مكانها، وبكت لأنها شعرت بالخوف في هذا المكان الغريب الواسع الكبير</a:t>
            </a:r>
            <a:endParaRPr lang="en-US" altLang="ar-EG" sz="2800" b="1"/>
          </a:p>
        </p:txBody>
      </p:sp>
    </p:spTree>
    <p:extLst>
      <p:ext uri="{BB962C8B-B14F-4D97-AF65-F5344CB8AC3E}">
        <p14:creationId xmlns:p14="http://schemas.microsoft.com/office/powerpoint/2010/main" val="29474735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278532"/>
                                        </p:tgtEl>
                                        <p:attrNameLst>
                                          <p:attrName>style.visibility</p:attrName>
                                        </p:attrNameLst>
                                      </p:cBhvr>
                                      <p:to>
                                        <p:strVal val="visible"/>
                                      </p:to>
                                    </p:set>
                                    <p:anim by="(-#ppt_w*2)" calcmode="lin" valueType="num">
                                      <p:cBhvr rctx="PPT">
                                        <p:cTn id="7" dur="500" autoRev="1" fill="hold">
                                          <p:stCondLst>
                                            <p:cond delay="0"/>
                                          </p:stCondLst>
                                        </p:cTn>
                                        <p:tgtEl>
                                          <p:spTgt spid="278532"/>
                                        </p:tgtEl>
                                        <p:attrNameLst>
                                          <p:attrName>ppt_w</p:attrName>
                                        </p:attrNameLst>
                                      </p:cBhvr>
                                    </p:anim>
                                    <p:anim by="(#ppt_w*0.50)" calcmode="lin" valueType="num">
                                      <p:cBhvr>
                                        <p:cTn id="8" dur="500" decel="50000" autoRev="1" fill="hold">
                                          <p:stCondLst>
                                            <p:cond delay="0"/>
                                          </p:stCondLst>
                                        </p:cTn>
                                        <p:tgtEl>
                                          <p:spTgt spid="278532"/>
                                        </p:tgtEl>
                                        <p:attrNameLst>
                                          <p:attrName>ppt_x</p:attrName>
                                        </p:attrNameLst>
                                      </p:cBhvr>
                                    </p:anim>
                                    <p:anim from="(-#ppt_h/2)" to="(#ppt_y)" calcmode="lin" valueType="num">
                                      <p:cBhvr>
                                        <p:cTn id="9" dur="1000" fill="hold">
                                          <p:stCondLst>
                                            <p:cond delay="0"/>
                                          </p:stCondLst>
                                        </p:cTn>
                                        <p:tgtEl>
                                          <p:spTgt spid="278532"/>
                                        </p:tgtEl>
                                        <p:attrNameLst>
                                          <p:attrName>ppt_y</p:attrName>
                                        </p:attrNameLst>
                                      </p:cBhvr>
                                    </p:anim>
                                    <p:animRot by="21600000">
                                      <p:cBhvr>
                                        <p:cTn id="10" dur="1000" fill="hold">
                                          <p:stCondLst>
                                            <p:cond delay="0"/>
                                          </p:stCondLst>
                                        </p:cTn>
                                        <p:tgtEl>
                                          <p:spTgt spid="278532"/>
                                        </p:tgtEl>
                                        <p:attrNameLst>
                                          <p:attrName>r</p:attrName>
                                        </p:attrNameLst>
                                      </p:cBhvr>
                                    </p:animRot>
                                  </p:childTnLst>
                                </p:cTn>
                              </p:par>
                            </p:childTnLst>
                          </p:cTn>
                        </p:par>
                      </p:childTnLst>
                    </p:cTn>
                  </p:par>
                  <p:par>
                    <p:cTn id="11" fill="hold" nodeType="clickPar">
                      <p:stCondLst>
                        <p:cond delay="indefinite"/>
                      </p:stCondLst>
                      <p:childTnLst>
                        <p:par>
                          <p:cTn id="12" fill="hold" nodeType="withGroup">
                            <p:stCondLst>
                              <p:cond delay="0"/>
                            </p:stCondLst>
                            <p:childTnLst>
                              <p:par>
                                <p:cTn id="13" presetID="56" presetClass="entr" presetSubtype="0" fill="hold" grpId="0" nodeType="clickEffect">
                                  <p:stCondLst>
                                    <p:cond delay="0"/>
                                  </p:stCondLst>
                                  <p:iterate type="lt">
                                    <p:tmPct val="10000"/>
                                  </p:iterate>
                                  <p:childTnLst>
                                    <p:set>
                                      <p:cBhvr>
                                        <p:cTn id="14" dur="1" fill="hold">
                                          <p:stCondLst>
                                            <p:cond delay="0"/>
                                          </p:stCondLst>
                                        </p:cTn>
                                        <p:tgtEl>
                                          <p:spTgt spid="278533"/>
                                        </p:tgtEl>
                                        <p:attrNameLst>
                                          <p:attrName>style.visibility</p:attrName>
                                        </p:attrNameLst>
                                      </p:cBhvr>
                                      <p:to>
                                        <p:strVal val="visible"/>
                                      </p:to>
                                    </p:set>
                                    <p:anim by="(-#ppt_w*2)" calcmode="lin" valueType="num">
                                      <p:cBhvr rctx="PPT">
                                        <p:cTn id="15" dur="500" autoRev="1" fill="hold">
                                          <p:stCondLst>
                                            <p:cond delay="0"/>
                                          </p:stCondLst>
                                        </p:cTn>
                                        <p:tgtEl>
                                          <p:spTgt spid="278533"/>
                                        </p:tgtEl>
                                        <p:attrNameLst>
                                          <p:attrName>ppt_w</p:attrName>
                                        </p:attrNameLst>
                                      </p:cBhvr>
                                    </p:anim>
                                    <p:anim by="(#ppt_w*0.50)" calcmode="lin" valueType="num">
                                      <p:cBhvr>
                                        <p:cTn id="16" dur="500" decel="50000" autoRev="1" fill="hold">
                                          <p:stCondLst>
                                            <p:cond delay="0"/>
                                          </p:stCondLst>
                                        </p:cTn>
                                        <p:tgtEl>
                                          <p:spTgt spid="278533"/>
                                        </p:tgtEl>
                                        <p:attrNameLst>
                                          <p:attrName>ppt_x</p:attrName>
                                        </p:attrNameLst>
                                      </p:cBhvr>
                                    </p:anim>
                                    <p:anim from="(-#ppt_h/2)" to="(#ppt_y)" calcmode="lin" valueType="num">
                                      <p:cBhvr>
                                        <p:cTn id="17" dur="1000" fill="hold">
                                          <p:stCondLst>
                                            <p:cond delay="0"/>
                                          </p:stCondLst>
                                        </p:cTn>
                                        <p:tgtEl>
                                          <p:spTgt spid="278533"/>
                                        </p:tgtEl>
                                        <p:attrNameLst>
                                          <p:attrName>ppt_y</p:attrName>
                                        </p:attrNameLst>
                                      </p:cBhvr>
                                    </p:anim>
                                    <p:animRot by="21600000">
                                      <p:cBhvr>
                                        <p:cTn id="18" dur="1000" fill="hold">
                                          <p:stCondLst>
                                            <p:cond delay="0"/>
                                          </p:stCondLst>
                                        </p:cTn>
                                        <p:tgtEl>
                                          <p:spTgt spid="27853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532" grpId="0" animBg="1"/>
      <p:bldP spid="278533"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6" name="Picture 2" descr="صورة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8301" y="115888"/>
            <a:ext cx="5089525" cy="6553200"/>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277507" name="Picture 3" descr="butfly17"/>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457200"/>
            <a:ext cx="1143000" cy="666750"/>
          </a:xfrm>
          <a:prstGeom prst="rect">
            <a:avLst/>
          </a:prstGeom>
          <a:noFill/>
          <a:extLst>
            <a:ext uri="{909E8E84-426E-40DD-AFC4-6F175D3DCCD1}">
              <a14:hiddenFill xmlns:a14="http://schemas.microsoft.com/office/drawing/2010/main">
                <a:solidFill>
                  <a:srgbClr val="FFFFFF"/>
                </a:solidFill>
              </a14:hiddenFill>
            </a:ext>
          </a:extLst>
        </p:spPr>
      </p:pic>
      <p:pic>
        <p:nvPicPr>
          <p:cNvPr id="277508" name="Picture 4" descr="16"/>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391400" y="5715001"/>
            <a:ext cx="1066800" cy="746125"/>
          </a:xfrm>
          <a:prstGeom prst="rect">
            <a:avLst/>
          </a:prstGeom>
          <a:noFill/>
          <a:extLst>
            <a:ext uri="{909E8E84-426E-40DD-AFC4-6F175D3DCCD1}">
              <a14:hiddenFill xmlns:a14="http://schemas.microsoft.com/office/drawing/2010/main">
                <a:solidFill>
                  <a:srgbClr val="FFFFFF"/>
                </a:solidFill>
              </a14:hiddenFill>
            </a:ext>
          </a:extLst>
        </p:spPr>
      </p:pic>
      <p:sp>
        <p:nvSpPr>
          <p:cNvPr id="277509" name="Text Box 5"/>
          <p:cNvSpPr txBox="1">
            <a:spLocks noChangeArrowheads="1"/>
          </p:cNvSpPr>
          <p:nvPr/>
        </p:nvSpPr>
        <p:spPr bwMode="auto">
          <a:xfrm>
            <a:off x="1981200" y="304800"/>
            <a:ext cx="3048000" cy="6070600"/>
          </a:xfrm>
          <a:prstGeom prst="rect">
            <a:avLst/>
          </a:prstGeom>
          <a:gradFill rotWithShape="1">
            <a:gsLst>
              <a:gs pos="0">
                <a:srgbClr val="CCFFCC">
                  <a:alpha val="55000"/>
                </a:srgbClr>
              </a:gs>
              <a:gs pos="100000">
                <a:srgbClr val="99CC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ar-SA" altLang="ar-EG" sz="2800" b="1"/>
              <a:t>لاحظت النخلة الصغيرة أن مسكنها الجديد مزرعة رائعة فيها كل شيء السماد اللازم إذا جاعت، والماء إذا عطشت، وكل يوم تمر الشمس، ونظرت النخلة من حولها فرأت الزهور والنباتات والحشائش ، وعندما رفعت رأسها رأت الطيور والفراش يتنقل من مكان إلى مكان فعرفت أن الكل يعيش معا بانسجام وهدوء وسعادة</a:t>
            </a:r>
            <a:endParaRPr lang="en-US" altLang="ar-EG" sz="2800" b="1"/>
          </a:p>
        </p:txBody>
      </p:sp>
      <p:pic>
        <p:nvPicPr>
          <p:cNvPr id="277510" name="Picture 6" descr="butfly17"/>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1752600" y="762000"/>
            <a:ext cx="990600" cy="577850"/>
          </a:xfrm>
          <a:prstGeom prst="rect">
            <a:avLst/>
          </a:prstGeom>
          <a:noFill/>
          <a:extLst>
            <a:ext uri="{909E8E84-426E-40DD-AFC4-6F175D3DCCD1}">
              <a14:hiddenFill xmlns:a14="http://schemas.microsoft.com/office/drawing/2010/main">
                <a:solidFill>
                  <a:srgbClr val="FFFFFF"/>
                </a:solidFill>
              </a14:hiddenFill>
            </a:ext>
          </a:extLst>
        </p:spPr>
      </p:pic>
      <p:pic>
        <p:nvPicPr>
          <p:cNvPr id="277511" name="Picture 7" descr="bird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676401" y="4191000"/>
            <a:ext cx="809625" cy="742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18249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10000"/>
                                  </p:stCondLst>
                                  <p:childTnLst>
                                    <p:set>
                                      <p:cBhvr>
                                        <p:cTn id="6" dur="1" fill="hold">
                                          <p:stCondLst>
                                            <p:cond delay="0"/>
                                          </p:stCondLst>
                                        </p:cTn>
                                        <p:tgtEl>
                                          <p:spTgt spid="277508"/>
                                        </p:tgtEl>
                                        <p:attrNameLst>
                                          <p:attrName>style.visibility</p:attrName>
                                        </p:attrNameLst>
                                      </p:cBhvr>
                                      <p:to>
                                        <p:strVal val="visible"/>
                                      </p:to>
                                    </p:set>
                                    <p:animEffect transition="in" filter="fade">
                                      <p:cBhvr>
                                        <p:cTn id="7" dur="2000"/>
                                        <p:tgtEl>
                                          <p:spTgt spid="277508"/>
                                        </p:tgtEl>
                                      </p:cBhvr>
                                    </p:animEffect>
                                  </p:childTnLst>
                                </p:cTn>
                              </p:par>
                              <p:par>
                                <p:cTn id="8" presetID="10" presetClass="entr" presetSubtype="0" fill="hold" nodeType="withEffect">
                                  <p:stCondLst>
                                    <p:cond delay="12000"/>
                                  </p:stCondLst>
                                  <p:childTnLst>
                                    <p:set>
                                      <p:cBhvr>
                                        <p:cTn id="9" dur="1" fill="hold">
                                          <p:stCondLst>
                                            <p:cond delay="0"/>
                                          </p:stCondLst>
                                        </p:cTn>
                                        <p:tgtEl>
                                          <p:spTgt spid="277507"/>
                                        </p:tgtEl>
                                        <p:attrNameLst>
                                          <p:attrName>style.visibility</p:attrName>
                                        </p:attrNameLst>
                                      </p:cBhvr>
                                      <p:to>
                                        <p:strVal val="visible"/>
                                      </p:to>
                                    </p:set>
                                    <p:animEffect transition="in" filter="fade">
                                      <p:cBhvr>
                                        <p:cTn id="10" dur="2000"/>
                                        <p:tgtEl>
                                          <p:spTgt spid="27750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6" presetClass="entr" presetSubtype="0" fill="hold" grpId="0" nodeType="clickEffect">
                                  <p:stCondLst>
                                    <p:cond delay="0"/>
                                  </p:stCondLst>
                                  <p:iterate type="lt">
                                    <p:tmPct val="10000"/>
                                  </p:iterate>
                                  <p:childTnLst>
                                    <p:set>
                                      <p:cBhvr>
                                        <p:cTn id="14" dur="1" fill="hold">
                                          <p:stCondLst>
                                            <p:cond delay="0"/>
                                          </p:stCondLst>
                                        </p:cTn>
                                        <p:tgtEl>
                                          <p:spTgt spid="277509"/>
                                        </p:tgtEl>
                                        <p:attrNameLst>
                                          <p:attrName>style.visibility</p:attrName>
                                        </p:attrNameLst>
                                      </p:cBhvr>
                                      <p:to>
                                        <p:strVal val="visible"/>
                                      </p:to>
                                    </p:set>
                                    <p:anim by="(-#ppt_w*2)" calcmode="lin" valueType="num">
                                      <p:cBhvr rctx="PPT">
                                        <p:cTn id="15" dur="500" autoRev="1" fill="hold">
                                          <p:stCondLst>
                                            <p:cond delay="0"/>
                                          </p:stCondLst>
                                        </p:cTn>
                                        <p:tgtEl>
                                          <p:spTgt spid="277509"/>
                                        </p:tgtEl>
                                        <p:attrNameLst>
                                          <p:attrName>ppt_w</p:attrName>
                                        </p:attrNameLst>
                                      </p:cBhvr>
                                    </p:anim>
                                    <p:anim by="(#ppt_w*0.50)" calcmode="lin" valueType="num">
                                      <p:cBhvr>
                                        <p:cTn id="16" dur="500" decel="50000" autoRev="1" fill="hold">
                                          <p:stCondLst>
                                            <p:cond delay="0"/>
                                          </p:stCondLst>
                                        </p:cTn>
                                        <p:tgtEl>
                                          <p:spTgt spid="277509"/>
                                        </p:tgtEl>
                                        <p:attrNameLst>
                                          <p:attrName>ppt_x</p:attrName>
                                        </p:attrNameLst>
                                      </p:cBhvr>
                                    </p:anim>
                                    <p:anim from="(-#ppt_h/2)" to="(#ppt_y)" calcmode="lin" valueType="num">
                                      <p:cBhvr>
                                        <p:cTn id="17" dur="1000" fill="hold">
                                          <p:stCondLst>
                                            <p:cond delay="0"/>
                                          </p:stCondLst>
                                        </p:cTn>
                                        <p:tgtEl>
                                          <p:spTgt spid="277509"/>
                                        </p:tgtEl>
                                        <p:attrNameLst>
                                          <p:attrName>ppt_y</p:attrName>
                                        </p:attrNameLst>
                                      </p:cBhvr>
                                    </p:anim>
                                    <p:animRot by="21600000">
                                      <p:cBhvr>
                                        <p:cTn id="18" dur="1000" fill="hold">
                                          <p:stCondLst>
                                            <p:cond delay="0"/>
                                          </p:stCondLst>
                                        </p:cTn>
                                        <p:tgtEl>
                                          <p:spTgt spid="277509"/>
                                        </p:tgtEl>
                                        <p:attrNameLst>
                                          <p:attrName>r</p:attrName>
                                        </p:attrNameLst>
                                      </p:cBhvr>
                                    </p:animRot>
                                  </p:childTnLst>
                                </p:cTn>
                              </p:par>
                              <p:par>
                                <p:cTn id="19" presetID="10" presetClass="entr" presetSubtype="0" fill="hold" nodeType="withEffect">
                                  <p:stCondLst>
                                    <p:cond delay="8000"/>
                                  </p:stCondLst>
                                  <p:childTnLst>
                                    <p:set>
                                      <p:cBhvr>
                                        <p:cTn id="20" dur="1" fill="hold">
                                          <p:stCondLst>
                                            <p:cond delay="0"/>
                                          </p:stCondLst>
                                        </p:cTn>
                                        <p:tgtEl>
                                          <p:spTgt spid="277510"/>
                                        </p:tgtEl>
                                        <p:attrNameLst>
                                          <p:attrName>style.visibility</p:attrName>
                                        </p:attrNameLst>
                                      </p:cBhvr>
                                      <p:to>
                                        <p:strVal val="visible"/>
                                      </p:to>
                                    </p:set>
                                    <p:animEffect transition="in" filter="fade">
                                      <p:cBhvr>
                                        <p:cTn id="21" dur="2000"/>
                                        <p:tgtEl>
                                          <p:spTgt spid="277510"/>
                                        </p:tgtEl>
                                      </p:cBhvr>
                                    </p:animEffect>
                                  </p:childTnLst>
                                </p:cTn>
                              </p:par>
                              <p:par>
                                <p:cTn id="22" presetID="10" presetClass="entr" presetSubtype="0" fill="hold" nodeType="withEffect">
                                  <p:stCondLst>
                                    <p:cond delay="10000"/>
                                  </p:stCondLst>
                                  <p:childTnLst>
                                    <p:set>
                                      <p:cBhvr>
                                        <p:cTn id="23" dur="1" fill="hold">
                                          <p:stCondLst>
                                            <p:cond delay="0"/>
                                          </p:stCondLst>
                                        </p:cTn>
                                        <p:tgtEl>
                                          <p:spTgt spid="277511"/>
                                        </p:tgtEl>
                                        <p:attrNameLst>
                                          <p:attrName>style.visibility</p:attrName>
                                        </p:attrNameLst>
                                      </p:cBhvr>
                                      <p:to>
                                        <p:strVal val="visible"/>
                                      </p:to>
                                    </p:set>
                                    <p:animEffect transition="in" filter="fade">
                                      <p:cBhvr>
                                        <p:cTn id="24" dur="2000"/>
                                        <p:tgtEl>
                                          <p:spTgt spid="2775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509"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2" name="Picture 2" descr="صورة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2888" y="620714"/>
            <a:ext cx="6705600" cy="5699125"/>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276483" name="AutoShape 3">
            <a:hlinkClick r:id="rId3" action="ppaction://hlinksldjump" highlightClick="1"/>
          </p:cNvPr>
          <p:cNvSpPr>
            <a:spLocks noChangeArrowheads="1"/>
          </p:cNvSpPr>
          <p:nvPr/>
        </p:nvSpPr>
        <p:spPr bwMode="auto">
          <a:xfrm>
            <a:off x="1703388" y="6092826"/>
            <a:ext cx="792162" cy="504825"/>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رجوع</a:t>
            </a:r>
            <a:endParaRPr lang="en-US" altLang="ar-EG" sz="2000" b="1"/>
          </a:p>
        </p:txBody>
      </p:sp>
    </p:spTree>
    <p:extLst>
      <p:ext uri="{BB962C8B-B14F-4D97-AF65-F5344CB8AC3E}">
        <p14:creationId xmlns:p14="http://schemas.microsoft.com/office/powerpoint/2010/main" val="95449934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2"/>
          <p:cNvSpPr txBox="1">
            <a:spLocks noChangeArrowheads="1"/>
          </p:cNvSpPr>
          <p:nvPr/>
        </p:nvSpPr>
        <p:spPr bwMode="auto">
          <a:xfrm>
            <a:off x="3935413" y="836614"/>
            <a:ext cx="3744912" cy="579437"/>
          </a:xfrm>
          <a:prstGeom prst="rect">
            <a:avLst/>
          </a:prstGeom>
          <a:solidFill>
            <a:srgbClr val="FFFFFF">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ar-EG" sz="3200"/>
              <a:t>الملامس في المسكن</a:t>
            </a:r>
            <a:endParaRPr lang="en-US" altLang="ar-EG" sz="3200"/>
          </a:p>
        </p:txBody>
      </p:sp>
      <p:sp>
        <p:nvSpPr>
          <p:cNvPr id="64515" name="AutoShape 3">
            <a:hlinkClick r:id="rId2" action="ppaction://hlinksldjump" highlightClick="1"/>
          </p:cNvPr>
          <p:cNvSpPr>
            <a:spLocks noChangeArrowheads="1"/>
          </p:cNvSpPr>
          <p:nvPr/>
        </p:nvSpPr>
        <p:spPr bwMode="auto">
          <a:xfrm>
            <a:off x="8042276" y="4078288"/>
            <a:ext cx="1152525" cy="647700"/>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الحلقة</a:t>
            </a:r>
            <a:endParaRPr lang="en-US" altLang="ar-EG" sz="2000" b="1"/>
          </a:p>
        </p:txBody>
      </p:sp>
      <p:sp>
        <p:nvSpPr>
          <p:cNvPr id="64517" name="AutoShape 5">
            <a:hlinkClick r:id="rId3" action="ppaction://hlinksldjump" highlightClick="1"/>
          </p:cNvPr>
          <p:cNvSpPr>
            <a:spLocks noChangeArrowheads="1"/>
          </p:cNvSpPr>
          <p:nvPr/>
        </p:nvSpPr>
        <p:spPr bwMode="auto">
          <a:xfrm>
            <a:off x="8042276" y="4941888"/>
            <a:ext cx="1152525" cy="647700"/>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اللقاء الأخير</a:t>
            </a:r>
            <a:endParaRPr lang="en-US" altLang="ar-EG" sz="2000" b="1"/>
          </a:p>
        </p:txBody>
      </p:sp>
      <p:sp>
        <p:nvSpPr>
          <p:cNvPr id="64518" name="AutoShape 6">
            <a:hlinkClick r:id="rId4" action="ppaction://hlinksldjump" highlightClick="1"/>
          </p:cNvPr>
          <p:cNvSpPr>
            <a:spLocks noChangeArrowheads="1"/>
          </p:cNvSpPr>
          <p:nvPr/>
        </p:nvSpPr>
        <p:spPr bwMode="auto">
          <a:xfrm>
            <a:off x="8040689" y="3213100"/>
            <a:ext cx="1152525" cy="647700"/>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آية الحلقة</a:t>
            </a:r>
            <a:endParaRPr lang="en-US" altLang="ar-EG" sz="2000" b="1"/>
          </a:p>
        </p:txBody>
      </p:sp>
      <p:sp>
        <p:nvSpPr>
          <p:cNvPr id="64519" name="AutoShape 7">
            <a:hlinkClick r:id="rId5" action="ppaction://hlinksldjump" highlightClick="1"/>
          </p:cNvPr>
          <p:cNvSpPr>
            <a:spLocks noChangeArrowheads="1"/>
          </p:cNvSpPr>
          <p:nvPr/>
        </p:nvSpPr>
        <p:spPr bwMode="auto">
          <a:xfrm>
            <a:off x="8042276" y="2347913"/>
            <a:ext cx="1152525" cy="647700"/>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توجيهات</a:t>
            </a:r>
          </a:p>
          <a:p>
            <a:pPr algn="ctr"/>
            <a:r>
              <a:rPr lang="ar-SA" altLang="ar-EG" sz="2000" b="1"/>
              <a:t>للمعلمة</a:t>
            </a:r>
            <a:endParaRPr lang="en-US" altLang="ar-EG" sz="2000" b="1"/>
          </a:p>
        </p:txBody>
      </p:sp>
      <p:sp>
        <p:nvSpPr>
          <p:cNvPr id="64520" name="AutoShape 8">
            <a:hlinkClick r:id="" action="ppaction://hlinkshowjump?jump=firstslide" highlightClick="1"/>
          </p:cNvPr>
          <p:cNvSpPr>
            <a:spLocks noChangeArrowheads="1"/>
          </p:cNvSpPr>
          <p:nvPr/>
        </p:nvSpPr>
        <p:spPr bwMode="auto">
          <a:xfrm>
            <a:off x="1703389" y="188913"/>
            <a:ext cx="720725" cy="792162"/>
          </a:xfrm>
          <a:prstGeom prst="actionButtonHome">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pic>
        <p:nvPicPr>
          <p:cNvPr id="64521" name="Picture 9" descr="2649_p8390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35413" y="1628775"/>
            <a:ext cx="3795712" cy="4743450"/>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61594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غابه"/>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3" descr="سحليه"/>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6725" y="4149725"/>
            <a:ext cx="1944688" cy="1073150"/>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سحليه"/>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0464" y="5084763"/>
            <a:ext cx="1944687" cy="1073150"/>
          </a:xfrm>
          <a:prstGeom prst="rect">
            <a:avLst/>
          </a:prstGeom>
          <a:noFill/>
          <a:extLst>
            <a:ext uri="{909E8E84-426E-40DD-AFC4-6F175D3DCCD1}">
              <a14:hiddenFill xmlns:a14="http://schemas.microsoft.com/office/drawing/2010/main">
                <a:solidFill>
                  <a:srgbClr val="FFFFFF"/>
                </a:solidFill>
              </a14:hiddenFill>
            </a:ext>
          </a:extLst>
        </p:spPr>
      </p:pic>
      <p:pic>
        <p:nvPicPr>
          <p:cNvPr id="16389" name="Picture 5" descr="نمله"/>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9375" y="4724401"/>
            <a:ext cx="719138" cy="479425"/>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نمله"/>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9739" y="5395913"/>
            <a:ext cx="720725" cy="481012"/>
          </a:xfrm>
          <a:prstGeom prst="rect">
            <a:avLst/>
          </a:prstGeom>
          <a:noFill/>
          <a:extLst>
            <a:ext uri="{909E8E84-426E-40DD-AFC4-6F175D3DCCD1}">
              <a14:hiddenFill xmlns:a14="http://schemas.microsoft.com/office/drawing/2010/main">
                <a:solidFill>
                  <a:srgbClr val="FFFFFF"/>
                </a:solidFill>
              </a14:hiddenFill>
            </a:ext>
          </a:extLst>
        </p:spPr>
      </p:pic>
      <p:pic>
        <p:nvPicPr>
          <p:cNvPr id="16391" name="Picture 7" descr="نمله"/>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0239" y="5373689"/>
            <a:ext cx="719137" cy="479425"/>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عصفور"/>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19513" y="2636839"/>
            <a:ext cx="2074862" cy="2384425"/>
          </a:xfrm>
          <a:prstGeom prst="rect">
            <a:avLst/>
          </a:prstGeom>
          <a:noFill/>
          <a:extLst>
            <a:ext uri="{909E8E84-426E-40DD-AFC4-6F175D3DCCD1}">
              <a14:hiddenFill xmlns:a14="http://schemas.microsoft.com/office/drawing/2010/main">
                <a:solidFill>
                  <a:srgbClr val="FFFFFF"/>
                </a:solidFill>
              </a14:hiddenFill>
            </a:ext>
          </a:extLst>
        </p:spPr>
      </p:pic>
      <p:pic>
        <p:nvPicPr>
          <p:cNvPr id="16393" name="Picture 9" descr="عصفور"/>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79650" y="4005263"/>
            <a:ext cx="1951038" cy="2241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498958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ext Box 2"/>
          <p:cNvSpPr txBox="1">
            <a:spLocks noChangeArrowheads="1"/>
          </p:cNvSpPr>
          <p:nvPr/>
        </p:nvSpPr>
        <p:spPr bwMode="auto">
          <a:xfrm>
            <a:off x="357809" y="243233"/>
            <a:ext cx="11290853" cy="679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spcBef>
                <a:spcPct val="50000"/>
              </a:spcBef>
            </a:pPr>
            <a:r>
              <a:rPr lang="ar-SA" altLang="ar-EG" sz="2000" b="1" dirty="0"/>
              <a:t>تتلو المعلمة الآية من القرآن الكريم بقولها يقول ربنا جل جلاله:</a:t>
            </a:r>
          </a:p>
          <a:p>
            <a:pPr algn="r"/>
            <a:r>
              <a:rPr lang="ar-SA" altLang="ar-EG" sz="2000" b="1" dirty="0"/>
              <a:t>(وَاللَّهُ جَعَلَ لَكُمْ مِنْ بُيُوتِكُمْ سَكَناً وَجَعَلَ لَكُمْ مِنْ جُلُودِ الأَنْعَامِ بُيُوتاً تَسْتَخِفُّونَهَا يَوْمَ ظَعْنِكُمْ وَيَوْمَ إِقَامَتِكُمْ وَمِنْ أَصْوَافِهَا وَأَوْبَارِهَا وَأَشْعَارِهَا أَثَاثاً وَمَتَاعاً إِلَى حِينٍ )</a:t>
            </a:r>
          </a:p>
          <a:p>
            <a:pPr algn="r"/>
            <a:r>
              <a:rPr lang="ar-SA" altLang="ar-EG" dirty="0"/>
              <a:t> </a:t>
            </a:r>
            <a:r>
              <a:rPr lang="ar-SA" altLang="ar-EG" sz="2000" b="1" dirty="0"/>
              <a:t>تسأل الأطفال: من ربنا؟ وتؤكد أن ربنا الله جل وعلا وهو خالقنا و رازقنا.</a:t>
            </a:r>
          </a:p>
          <a:p>
            <a:pPr algn="r">
              <a:spcBef>
                <a:spcPct val="50000"/>
              </a:spcBef>
            </a:pPr>
            <a:r>
              <a:rPr lang="ar-SA" altLang="ar-EG" sz="2000" b="1" dirty="0"/>
              <a:t>تقوم المعلمة مع أطفالها بجولة في الروضة محاولين التعرف على ملامس مختلفة فيها مثل: الخشن كالحجر, والناعم كالرمل, والحائط المدهون, ويلمس الأطفال المواد المختلفة التي صنعت منها الأشياء حولهم كالحديد, والخشب, والزجاج, ويلمسون الرصيف, وتجهيزات الألعاب, والقماش الذي يغطي الأثاث, والجلد, والسجاد على الأرض وغيرها.</a:t>
            </a:r>
          </a:p>
          <a:p>
            <a:pPr algn="r">
              <a:spcBef>
                <a:spcPct val="50000"/>
              </a:spcBef>
            </a:pPr>
            <a:r>
              <a:rPr lang="ar-SA" altLang="ar-EG" sz="2000" b="1" dirty="0"/>
              <a:t>تشجع الأطفال على اللمس ووصف ما يلمسونه: ناعم, وخشن, وبارد, وساخن, وحار.</a:t>
            </a:r>
          </a:p>
          <a:p>
            <a:pPr algn="r">
              <a:spcBef>
                <a:spcPct val="50000"/>
              </a:spcBef>
            </a:pPr>
            <a:r>
              <a:rPr lang="ar-SA" altLang="ar-EG" sz="2000" b="1" dirty="0"/>
              <a:t>تضع أمامها مواد عديدة لملامس متنوعة كالأقمشة الحريرية, والصوفية, وبطاقات عليها ملامس مختلفة, وفرش, وليف صحون, وليف حمام.</a:t>
            </a:r>
          </a:p>
          <a:p>
            <a:pPr algn="r">
              <a:spcBef>
                <a:spcPct val="50000"/>
              </a:spcBef>
            </a:pPr>
            <a:r>
              <a:rPr lang="ar-SA" altLang="ar-EG" sz="2000" b="1" dirty="0"/>
              <a:t>تطلب من أحد الأطفال أن يجمع الأشياء متشابهة الملمس, فربما جمع طفل أنواع الفرش المختلفة, ثم يأتي آخر ويجمع بطاقات الورق المقوى, وثالث يجمع القماش الصوفي.</a:t>
            </a:r>
          </a:p>
          <a:p>
            <a:pPr algn="r">
              <a:spcBef>
                <a:spcPct val="50000"/>
              </a:spcBef>
            </a:pPr>
            <a:r>
              <a:rPr lang="ar-SA" altLang="ar-EG" sz="2000" b="1" dirty="0"/>
              <a:t>تجعل الأطفال يركزون على الملمس لتجميع المتشابه منه.</a:t>
            </a:r>
          </a:p>
          <a:p>
            <a:pPr algn="r">
              <a:spcBef>
                <a:spcPct val="50000"/>
              </a:spcBef>
            </a:pPr>
            <a:r>
              <a:rPr lang="ar-SA" altLang="ar-EG" sz="2000" b="1" dirty="0"/>
              <a:t>خلال جمع الطفل للأشياء تشجعه على العد, فيعدد الأشياء التي جمعها من ذوات الملمس المماثل, وتراعي المعلمة وجود أعداد مختلفة لكل ملمس </a:t>
            </a:r>
            <a:r>
              <a:rPr lang="ar-SA" altLang="ar-EG" sz="2000" b="1" dirty="0" err="1"/>
              <a:t>تترواح</a:t>
            </a:r>
            <a:r>
              <a:rPr lang="ar-SA" altLang="ar-EG" sz="2000" b="1" dirty="0"/>
              <a:t> بين مادتين إلى تسع مواد.</a:t>
            </a:r>
          </a:p>
          <a:p>
            <a:pPr algn="r">
              <a:spcBef>
                <a:spcPct val="50000"/>
              </a:spcBef>
            </a:pPr>
            <a:r>
              <a:rPr lang="ar-SA" altLang="ar-EG" sz="2000" b="1" dirty="0"/>
              <a:t>تضع المواد والبطاقات في سلة ركن البحث والاكتشاف حتى يتابع الأطفال التدرب على لمسها </a:t>
            </a:r>
          </a:p>
          <a:p>
            <a:pPr algn="r">
              <a:spcBef>
                <a:spcPct val="50000"/>
              </a:spcBef>
            </a:pPr>
            <a:r>
              <a:rPr lang="ar-SA" altLang="ar-EG" sz="2000" b="1" dirty="0"/>
              <a:t>خلال العمل الحر في الأركان.</a:t>
            </a:r>
          </a:p>
        </p:txBody>
      </p:sp>
      <p:sp>
        <p:nvSpPr>
          <p:cNvPr id="168963" name="AutoShape 3">
            <a:hlinkClick r:id="rId2" action="ppaction://hlinksldjump" highlightClick="1"/>
          </p:cNvPr>
          <p:cNvSpPr>
            <a:spLocks noChangeArrowheads="1"/>
          </p:cNvSpPr>
          <p:nvPr/>
        </p:nvSpPr>
        <p:spPr bwMode="auto">
          <a:xfrm>
            <a:off x="1703388" y="6092826"/>
            <a:ext cx="792162" cy="504825"/>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رجوع</a:t>
            </a:r>
            <a:endParaRPr lang="en-US" altLang="ar-EG" sz="2000" b="1"/>
          </a:p>
        </p:txBody>
      </p:sp>
    </p:spTree>
    <p:extLst>
      <p:ext uri="{BB962C8B-B14F-4D97-AF65-F5344CB8AC3E}">
        <p14:creationId xmlns:p14="http://schemas.microsoft.com/office/powerpoint/2010/main" val="9054910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2" name="Picture 2" descr="ل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9651" y="333376"/>
            <a:ext cx="7858125" cy="5534025"/>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209923" name="Text Box 3"/>
          <p:cNvSpPr txBox="1">
            <a:spLocks noChangeArrowheads="1"/>
          </p:cNvSpPr>
          <p:nvPr/>
        </p:nvSpPr>
        <p:spPr bwMode="auto">
          <a:xfrm>
            <a:off x="1811338" y="6078538"/>
            <a:ext cx="853281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ar-EG" sz="2800"/>
              <a:t>سلمى تتعرف على الملامس, ما ملمس كرة السلة؟ كرة السلة ملمسها ناتئ</a:t>
            </a:r>
            <a:endParaRPr lang="en-US" altLang="ar-EG" sz="2800"/>
          </a:p>
        </p:txBody>
      </p:sp>
    </p:spTree>
    <p:extLst>
      <p:ext uri="{BB962C8B-B14F-4D97-AF65-F5344CB8AC3E}">
        <p14:creationId xmlns:p14="http://schemas.microsoft.com/office/powerpoint/2010/main" val="419825105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6" name="Picture 2" descr="ل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1088" y="404813"/>
            <a:ext cx="7505700" cy="5505450"/>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210947" name="Text Box 3"/>
          <p:cNvSpPr txBox="1">
            <a:spLocks noChangeArrowheads="1"/>
          </p:cNvSpPr>
          <p:nvPr/>
        </p:nvSpPr>
        <p:spPr bwMode="auto">
          <a:xfrm>
            <a:off x="1811338" y="6078538"/>
            <a:ext cx="853281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ar-EG" sz="2800"/>
              <a:t>ما ملمس جذع الشجرة؟ ملمسه خشن</a:t>
            </a:r>
            <a:endParaRPr lang="en-US" altLang="ar-EG" sz="2800"/>
          </a:p>
        </p:txBody>
      </p:sp>
    </p:spTree>
    <p:extLst>
      <p:ext uri="{BB962C8B-B14F-4D97-AF65-F5344CB8AC3E}">
        <p14:creationId xmlns:p14="http://schemas.microsoft.com/office/powerpoint/2010/main" val="16595204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Picture 2" descr="ل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5551" y="333376"/>
            <a:ext cx="7426325" cy="5643563"/>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211971" name="Text Box 3"/>
          <p:cNvSpPr txBox="1">
            <a:spLocks noChangeArrowheads="1"/>
          </p:cNvSpPr>
          <p:nvPr/>
        </p:nvSpPr>
        <p:spPr bwMode="auto">
          <a:xfrm>
            <a:off x="1811338" y="6078538"/>
            <a:ext cx="853281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ar-EG" sz="2800"/>
              <a:t>ما ملمس الحجر؟ ملمسه قاسي</a:t>
            </a:r>
            <a:endParaRPr lang="en-US" altLang="ar-EG" sz="2800"/>
          </a:p>
        </p:txBody>
      </p:sp>
    </p:spTree>
    <p:extLst>
      <p:ext uri="{BB962C8B-B14F-4D97-AF65-F5344CB8AC3E}">
        <p14:creationId xmlns:p14="http://schemas.microsoft.com/office/powerpoint/2010/main" val="92574824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4" name="Picture 2" descr="ل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0013" y="476250"/>
            <a:ext cx="7143750" cy="5181600"/>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212995" name="Text Box 3"/>
          <p:cNvSpPr txBox="1">
            <a:spLocks noChangeArrowheads="1"/>
          </p:cNvSpPr>
          <p:nvPr/>
        </p:nvSpPr>
        <p:spPr bwMode="auto">
          <a:xfrm>
            <a:off x="1811338" y="6078538"/>
            <a:ext cx="853281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ar-EG" sz="2800"/>
              <a:t>حوض السمك ذو ملمس أملس</a:t>
            </a:r>
            <a:endParaRPr lang="en-US" altLang="ar-EG" sz="2800"/>
          </a:p>
        </p:txBody>
      </p:sp>
    </p:spTree>
    <p:extLst>
      <p:ext uri="{BB962C8B-B14F-4D97-AF65-F5344CB8AC3E}">
        <p14:creationId xmlns:p14="http://schemas.microsoft.com/office/powerpoint/2010/main" val="251961708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8" name="Picture 2" descr="ل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6989" y="476251"/>
            <a:ext cx="7172325" cy="5172075"/>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214019" name="Text Box 3"/>
          <p:cNvSpPr txBox="1">
            <a:spLocks noChangeArrowheads="1"/>
          </p:cNvSpPr>
          <p:nvPr/>
        </p:nvSpPr>
        <p:spPr bwMode="auto">
          <a:xfrm>
            <a:off x="1811338" y="6078538"/>
            <a:ext cx="853281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ar-EG" sz="2800"/>
              <a:t>الماء ملمسه مبلل (مبتل)</a:t>
            </a:r>
            <a:endParaRPr lang="en-US" altLang="ar-EG" sz="2800"/>
          </a:p>
        </p:txBody>
      </p:sp>
    </p:spTree>
    <p:extLst>
      <p:ext uri="{BB962C8B-B14F-4D97-AF65-F5344CB8AC3E}">
        <p14:creationId xmlns:p14="http://schemas.microsoft.com/office/powerpoint/2010/main" val="304394242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2" name="Picture 2" descr="ل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5551" y="620713"/>
            <a:ext cx="7172325" cy="5162550"/>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215043" name="Text Box 3"/>
          <p:cNvSpPr txBox="1">
            <a:spLocks noChangeArrowheads="1"/>
          </p:cNvSpPr>
          <p:nvPr/>
        </p:nvSpPr>
        <p:spPr bwMode="auto">
          <a:xfrm>
            <a:off x="1811338" y="6078538"/>
            <a:ext cx="853281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ar-EG" sz="2800"/>
              <a:t>ملمس المنشفة ناعم</a:t>
            </a:r>
            <a:endParaRPr lang="en-US" altLang="ar-EG" sz="2800"/>
          </a:p>
        </p:txBody>
      </p:sp>
    </p:spTree>
    <p:extLst>
      <p:ext uri="{BB962C8B-B14F-4D97-AF65-F5344CB8AC3E}">
        <p14:creationId xmlns:p14="http://schemas.microsoft.com/office/powerpoint/2010/main" val="357102550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6" name="Picture 2" descr="ل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5551" y="549275"/>
            <a:ext cx="7134225" cy="5429250"/>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216067" name="Text Box 3"/>
          <p:cNvSpPr txBox="1">
            <a:spLocks noChangeArrowheads="1"/>
          </p:cNvSpPr>
          <p:nvPr/>
        </p:nvSpPr>
        <p:spPr bwMode="auto">
          <a:xfrm>
            <a:off x="1811338" y="6078538"/>
            <a:ext cx="853281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ar-EG" sz="2800"/>
              <a:t>للزبدة ملمس طري</a:t>
            </a:r>
            <a:endParaRPr lang="en-US" altLang="ar-EG" sz="2800"/>
          </a:p>
        </p:txBody>
      </p:sp>
    </p:spTree>
    <p:extLst>
      <p:ext uri="{BB962C8B-B14F-4D97-AF65-F5344CB8AC3E}">
        <p14:creationId xmlns:p14="http://schemas.microsoft.com/office/powerpoint/2010/main" val="144110888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0" name="Picture 2" descr="ل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6988" y="476251"/>
            <a:ext cx="7181850" cy="5476875"/>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217091" name="Text Box 3"/>
          <p:cNvSpPr txBox="1">
            <a:spLocks noChangeArrowheads="1"/>
          </p:cNvSpPr>
          <p:nvPr/>
        </p:nvSpPr>
        <p:spPr bwMode="auto">
          <a:xfrm>
            <a:off x="1811338" y="6078538"/>
            <a:ext cx="853281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ar-EG" sz="2800"/>
              <a:t>أما المربى فهي لزجة الملمس</a:t>
            </a:r>
            <a:endParaRPr lang="en-US" altLang="ar-EG" sz="2800"/>
          </a:p>
        </p:txBody>
      </p:sp>
    </p:spTree>
    <p:extLst>
      <p:ext uri="{BB962C8B-B14F-4D97-AF65-F5344CB8AC3E}">
        <p14:creationId xmlns:p14="http://schemas.microsoft.com/office/powerpoint/2010/main" val="63953452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2" descr="ل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5550" y="549276"/>
            <a:ext cx="7143750" cy="5133975"/>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218116" name="Text Box 4"/>
          <p:cNvSpPr txBox="1">
            <a:spLocks noChangeArrowheads="1"/>
          </p:cNvSpPr>
          <p:nvPr/>
        </p:nvSpPr>
        <p:spPr bwMode="auto">
          <a:xfrm>
            <a:off x="1811338" y="6078538"/>
            <a:ext cx="853281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ar-EG" sz="2800"/>
              <a:t>للأشياء ملامس مختلفة</a:t>
            </a:r>
            <a:endParaRPr lang="en-US" altLang="ar-EG" sz="2800"/>
          </a:p>
        </p:txBody>
      </p:sp>
      <p:sp>
        <p:nvSpPr>
          <p:cNvPr id="218117" name="AutoShape 5">
            <a:hlinkClick r:id="rId3" action="ppaction://hlinksldjump" highlightClick="1"/>
          </p:cNvPr>
          <p:cNvSpPr>
            <a:spLocks noChangeArrowheads="1"/>
          </p:cNvSpPr>
          <p:nvPr/>
        </p:nvSpPr>
        <p:spPr bwMode="auto">
          <a:xfrm>
            <a:off x="1703388" y="6092826"/>
            <a:ext cx="792162" cy="504825"/>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رجوع</a:t>
            </a:r>
            <a:endParaRPr lang="en-US" altLang="ar-EG" sz="2000" b="1"/>
          </a:p>
        </p:txBody>
      </p:sp>
    </p:spTree>
    <p:extLst>
      <p:ext uri="{BB962C8B-B14F-4D97-AF65-F5344CB8AC3E}">
        <p14:creationId xmlns:p14="http://schemas.microsoft.com/office/powerpoint/2010/main" val="33389184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يحف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7487" y="-26988"/>
            <a:ext cx="9217026" cy="6911976"/>
          </a:xfrm>
          <a:prstGeom prst="rect">
            <a:avLst/>
          </a:prstGeom>
          <a:noFill/>
          <a:extLst>
            <a:ext uri="{909E8E84-426E-40DD-AFC4-6F175D3DCCD1}">
              <a14:hiddenFill xmlns:a14="http://schemas.microsoft.com/office/drawing/2010/main">
                <a:solidFill>
                  <a:srgbClr val="FFFFFF"/>
                </a:solidFill>
              </a14:hiddenFill>
            </a:ext>
          </a:extLst>
        </p:spPr>
      </p:pic>
      <p:pic>
        <p:nvPicPr>
          <p:cNvPr id="17411" name="Picture 3" descr="نمله"/>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8163" y="4365625"/>
            <a:ext cx="647700" cy="431800"/>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نمله"/>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9600" y="5157788"/>
            <a:ext cx="647700" cy="431800"/>
          </a:xfrm>
          <a:prstGeom prst="rect">
            <a:avLst/>
          </a:prstGeom>
          <a:noFill/>
          <a:extLst>
            <a:ext uri="{909E8E84-426E-40DD-AFC4-6F175D3DCCD1}">
              <a14:hiddenFill xmlns:a14="http://schemas.microsoft.com/office/drawing/2010/main">
                <a:solidFill>
                  <a:srgbClr val="FFFFFF"/>
                </a:solidFill>
              </a14:hiddenFill>
            </a:ext>
          </a:extLst>
        </p:spPr>
      </p:pic>
      <p:pic>
        <p:nvPicPr>
          <p:cNvPr id="17413" name="Picture 5" descr="نمله"/>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1675" y="4652964"/>
            <a:ext cx="719138" cy="479425"/>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نمله"/>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3114" y="5516564"/>
            <a:ext cx="719137" cy="479425"/>
          </a:xfrm>
          <a:prstGeom prst="rect">
            <a:avLst/>
          </a:prstGeom>
          <a:noFill/>
          <a:extLst>
            <a:ext uri="{909E8E84-426E-40DD-AFC4-6F175D3DCCD1}">
              <a14:hiddenFill xmlns:a14="http://schemas.microsoft.com/office/drawing/2010/main">
                <a:solidFill>
                  <a:srgbClr val="FFFFFF"/>
                </a:solidFill>
              </a14:hiddenFill>
            </a:ext>
          </a:extLst>
        </p:spPr>
      </p:pic>
      <p:pic>
        <p:nvPicPr>
          <p:cNvPr id="17415" name="Picture 7" descr="نمله"/>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1175" y="4365626"/>
            <a:ext cx="719138" cy="479425"/>
          </a:xfrm>
          <a:prstGeom prst="rect">
            <a:avLst/>
          </a:prstGeom>
          <a:noFill/>
          <a:extLst>
            <a:ext uri="{909E8E84-426E-40DD-AFC4-6F175D3DCCD1}">
              <a14:hiddenFill xmlns:a14="http://schemas.microsoft.com/office/drawing/2010/main">
                <a:solidFill>
                  <a:srgbClr val="FFFFFF"/>
                </a:solidFill>
              </a14:hiddenFill>
            </a:ext>
          </a:extLst>
        </p:spPr>
      </p:pic>
      <p:pic>
        <p:nvPicPr>
          <p:cNvPr id="17416" name="Picture 8" descr="نمله"/>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4563" y="5516563"/>
            <a:ext cx="647700" cy="431800"/>
          </a:xfrm>
          <a:prstGeom prst="rect">
            <a:avLst/>
          </a:prstGeom>
          <a:noFill/>
          <a:extLst>
            <a:ext uri="{909E8E84-426E-40DD-AFC4-6F175D3DCCD1}">
              <a14:hiddenFill xmlns:a14="http://schemas.microsoft.com/office/drawing/2010/main">
                <a:solidFill>
                  <a:srgbClr val="FFFFFF"/>
                </a:solidFill>
              </a14:hiddenFill>
            </a:ext>
          </a:extLst>
        </p:spPr>
      </p:pic>
      <p:pic>
        <p:nvPicPr>
          <p:cNvPr id="17417" name="Picture 9" descr="شبكة"/>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9650" y="3573464"/>
            <a:ext cx="1701800" cy="2808287"/>
          </a:xfrm>
          <a:prstGeom prst="rect">
            <a:avLst/>
          </a:prstGeom>
          <a:noFill/>
          <a:extLst>
            <a:ext uri="{909E8E84-426E-40DD-AFC4-6F175D3DCCD1}">
              <a14:hiddenFill xmlns:a14="http://schemas.microsoft.com/office/drawing/2010/main">
                <a:solidFill>
                  <a:srgbClr val="FFFFFF"/>
                </a:solidFill>
              </a14:hiddenFill>
            </a:ext>
          </a:extLst>
        </p:spPr>
      </p:pic>
      <p:pic>
        <p:nvPicPr>
          <p:cNvPr id="17418" name="Picture 10" descr="سحليه"/>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27350" y="3500438"/>
            <a:ext cx="1944688" cy="1073150"/>
          </a:xfrm>
          <a:prstGeom prst="rect">
            <a:avLst/>
          </a:prstGeom>
          <a:noFill/>
          <a:extLst>
            <a:ext uri="{909E8E84-426E-40DD-AFC4-6F175D3DCCD1}">
              <a14:hiddenFill xmlns:a14="http://schemas.microsoft.com/office/drawing/2010/main">
                <a:solidFill>
                  <a:srgbClr val="FFFFFF"/>
                </a:solidFill>
              </a14:hiddenFill>
            </a:ext>
          </a:extLst>
        </p:spPr>
      </p:pic>
      <p:pic>
        <p:nvPicPr>
          <p:cNvPr id="17419" name="Picture 11" descr="سحليه"/>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74826" y="5373689"/>
            <a:ext cx="1800225" cy="993775"/>
          </a:xfrm>
          <a:prstGeom prst="rect">
            <a:avLst/>
          </a:prstGeom>
          <a:noFill/>
          <a:extLst>
            <a:ext uri="{909E8E84-426E-40DD-AFC4-6F175D3DCCD1}">
              <a14:hiddenFill xmlns:a14="http://schemas.microsoft.com/office/drawing/2010/main">
                <a:solidFill>
                  <a:srgbClr val="FFFFFF"/>
                </a:solidFill>
              </a14:hiddenFill>
            </a:ext>
          </a:extLst>
        </p:spPr>
      </p:pic>
      <p:pic>
        <p:nvPicPr>
          <p:cNvPr id="17420" name="Picture 12" descr="ورق غصن"/>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48750" y="4581526"/>
            <a:ext cx="1212850" cy="1173163"/>
          </a:xfrm>
          <a:prstGeom prst="rect">
            <a:avLst/>
          </a:prstGeom>
          <a:noFill/>
          <a:extLst>
            <a:ext uri="{909E8E84-426E-40DD-AFC4-6F175D3DCCD1}">
              <a14:hiddenFill xmlns:a14="http://schemas.microsoft.com/office/drawing/2010/main">
                <a:solidFill>
                  <a:srgbClr val="FFFFFF"/>
                </a:solidFill>
              </a14:hiddenFill>
            </a:ext>
          </a:extLst>
        </p:spPr>
      </p:pic>
      <p:pic>
        <p:nvPicPr>
          <p:cNvPr id="17421" name="Picture 13" descr="ورق غصن"/>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67663" y="4437063"/>
            <a:ext cx="1306512" cy="1263650"/>
          </a:xfrm>
          <a:prstGeom prst="rect">
            <a:avLst/>
          </a:prstGeom>
          <a:noFill/>
          <a:extLst>
            <a:ext uri="{909E8E84-426E-40DD-AFC4-6F175D3DCCD1}">
              <a14:hiddenFill xmlns:a14="http://schemas.microsoft.com/office/drawing/2010/main">
                <a:solidFill>
                  <a:srgbClr val="FFFFFF"/>
                </a:solidFill>
              </a14:hiddenFill>
            </a:ext>
          </a:extLst>
        </p:spPr>
      </p:pic>
      <p:pic>
        <p:nvPicPr>
          <p:cNvPr id="17422" name="Picture 14" descr="ورق"/>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32850" y="5516564"/>
            <a:ext cx="666750" cy="714375"/>
          </a:xfrm>
          <a:prstGeom prst="rect">
            <a:avLst/>
          </a:prstGeom>
          <a:noFill/>
          <a:extLst>
            <a:ext uri="{909E8E84-426E-40DD-AFC4-6F175D3DCCD1}">
              <a14:hiddenFill xmlns:a14="http://schemas.microsoft.com/office/drawing/2010/main">
                <a:solidFill>
                  <a:srgbClr val="FFFFFF"/>
                </a:solidFill>
              </a14:hiddenFill>
            </a:ext>
          </a:extLst>
        </p:spPr>
      </p:pic>
      <p:pic>
        <p:nvPicPr>
          <p:cNvPr id="17423" name="Picture 15" descr="ورقه"/>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759825" y="5013326"/>
            <a:ext cx="636588" cy="633413"/>
          </a:xfrm>
          <a:prstGeom prst="rect">
            <a:avLst/>
          </a:prstGeom>
          <a:noFill/>
          <a:extLst>
            <a:ext uri="{909E8E84-426E-40DD-AFC4-6F175D3DCCD1}">
              <a14:hiddenFill xmlns:a14="http://schemas.microsoft.com/office/drawing/2010/main">
                <a:solidFill>
                  <a:srgbClr val="FFFFFF"/>
                </a:solidFill>
              </a14:hiddenFill>
            </a:ext>
          </a:extLst>
        </p:spPr>
      </p:pic>
      <p:pic>
        <p:nvPicPr>
          <p:cNvPr id="17424" name="Picture 16" descr="ورقه"/>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56589" y="5445126"/>
            <a:ext cx="636587" cy="633413"/>
          </a:xfrm>
          <a:prstGeom prst="rect">
            <a:avLst/>
          </a:prstGeom>
          <a:noFill/>
          <a:extLst>
            <a:ext uri="{909E8E84-426E-40DD-AFC4-6F175D3DCCD1}">
              <a14:hiddenFill xmlns:a14="http://schemas.microsoft.com/office/drawing/2010/main">
                <a:solidFill>
                  <a:srgbClr val="FFFFFF"/>
                </a:solidFill>
              </a14:hiddenFill>
            </a:ext>
          </a:extLst>
        </p:spPr>
      </p:pic>
      <p:pic>
        <p:nvPicPr>
          <p:cNvPr id="17425" name="Picture 17" descr="عصفور"/>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543925" y="3716339"/>
            <a:ext cx="2012950" cy="2312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509846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4" name="Text Box 4"/>
          <p:cNvSpPr txBox="1">
            <a:spLocks noChangeArrowheads="1"/>
          </p:cNvSpPr>
          <p:nvPr/>
        </p:nvSpPr>
        <p:spPr bwMode="auto">
          <a:xfrm>
            <a:off x="1774825" y="1268414"/>
            <a:ext cx="8712200" cy="344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ar-EG" sz="2000" b="1" dirty="0"/>
              <a:t>كيس اللمس</a:t>
            </a:r>
          </a:p>
          <a:p>
            <a:pPr algn="r">
              <a:spcBef>
                <a:spcPct val="50000"/>
              </a:spcBef>
            </a:pPr>
            <a:r>
              <a:rPr lang="ar-SA" altLang="ar-EG" sz="2000" b="1" dirty="0"/>
              <a:t>تضع كيسا ً كبيرا ص يحتوي على اشياء متنوعة, يمكن معرفتها بواسطة لمسها فقط فتضع مثلا ً:</a:t>
            </a:r>
          </a:p>
          <a:p>
            <a:pPr algn="r">
              <a:spcBef>
                <a:spcPct val="50000"/>
              </a:spcBef>
            </a:pPr>
            <a:r>
              <a:rPr lang="ar-SA" altLang="ar-EG" sz="2000" b="1" dirty="0"/>
              <a:t>سوارا ً, ومشطا ً, وقلما ً, وظرفا ً, وملعقة, و اسفنجة, وأنبوبة, وسلة, وكوبا ً من الورق المقوى, وقطارة, وبالون, وتفاحة, وبرتقالة وغيرها من الأشياء المتوافرة محليا ص التي يعرفها الطفل ويستطيع تسميتها.</a:t>
            </a:r>
          </a:p>
          <a:p>
            <a:pPr algn="r">
              <a:spcBef>
                <a:spcPct val="50000"/>
              </a:spcBef>
            </a:pPr>
            <a:r>
              <a:rPr lang="ar-SA" altLang="ar-EG" sz="2000" b="1" dirty="0"/>
              <a:t>يضع أحد الأطفال يديه في الكيس, ويحاول وصف الشيء دون رؤيته, ثم يسميه, ويعرضه على باقي الأطفال.</a:t>
            </a:r>
          </a:p>
          <a:p>
            <a:pPr algn="r">
              <a:spcBef>
                <a:spcPct val="50000"/>
              </a:spcBef>
            </a:pPr>
            <a:r>
              <a:rPr lang="ar-SA" altLang="ar-EG" sz="2000" b="1" dirty="0"/>
              <a:t>تساعد المعلمة الطفل على تحديد الشيء الذي يلمسه, فتسأل: لماذا نستعمله؟ مم صنع؟ هل تراه عندنا في الروضة؟ وفي أي ركن؟ وهكذا حتى يصل إلى التسمية الصحيحة.</a:t>
            </a:r>
          </a:p>
        </p:txBody>
      </p:sp>
      <p:sp>
        <p:nvSpPr>
          <p:cNvPr id="163845" name="AutoShape 5">
            <a:hlinkClick r:id="rId2" action="ppaction://hlinksldjump" highlightClick="1"/>
          </p:cNvPr>
          <p:cNvSpPr>
            <a:spLocks noChangeArrowheads="1"/>
          </p:cNvSpPr>
          <p:nvPr/>
        </p:nvSpPr>
        <p:spPr bwMode="auto">
          <a:xfrm>
            <a:off x="1703388" y="6092826"/>
            <a:ext cx="792162" cy="504825"/>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رجوع</a:t>
            </a:r>
            <a:endParaRPr lang="en-US" altLang="ar-EG" sz="2000" b="1"/>
          </a:p>
        </p:txBody>
      </p:sp>
    </p:spTree>
    <p:extLst>
      <p:ext uri="{BB962C8B-B14F-4D97-AF65-F5344CB8AC3E}">
        <p14:creationId xmlns:p14="http://schemas.microsoft.com/office/powerpoint/2010/main" val="315520723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2"/>
          <p:cNvSpPr txBox="1">
            <a:spLocks noChangeArrowheads="1"/>
          </p:cNvSpPr>
          <p:nvPr/>
        </p:nvSpPr>
        <p:spPr bwMode="auto">
          <a:xfrm>
            <a:off x="3935413" y="836614"/>
            <a:ext cx="3744912" cy="579437"/>
          </a:xfrm>
          <a:prstGeom prst="rect">
            <a:avLst/>
          </a:prstGeom>
          <a:solidFill>
            <a:srgbClr val="FFFFFF">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ar-EG" sz="3200"/>
              <a:t>مكونات المسكن</a:t>
            </a:r>
            <a:endParaRPr lang="en-US" altLang="ar-EG" sz="3200"/>
          </a:p>
        </p:txBody>
      </p:sp>
      <p:sp>
        <p:nvSpPr>
          <p:cNvPr id="65539" name="AutoShape 3">
            <a:hlinkClick r:id="rId2" action="ppaction://hlinksldjump" highlightClick="1"/>
          </p:cNvPr>
          <p:cNvSpPr>
            <a:spLocks noChangeArrowheads="1"/>
          </p:cNvSpPr>
          <p:nvPr/>
        </p:nvSpPr>
        <p:spPr bwMode="auto">
          <a:xfrm>
            <a:off x="8042276" y="4079875"/>
            <a:ext cx="1152525" cy="647700"/>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الحلقة</a:t>
            </a:r>
            <a:endParaRPr lang="en-US" altLang="ar-EG" sz="2000" b="1"/>
          </a:p>
        </p:txBody>
      </p:sp>
      <p:sp>
        <p:nvSpPr>
          <p:cNvPr id="65541" name="AutoShape 5">
            <a:hlinkClick r:id="rId3" action="ppaction://hlinksldjump" highlightClick="1"/>
          </p:cNvPr>
          <p:cNvSpPr>
            <a:spLocks noChangeArrowheads="1"/>
          </p:cNvSpPr>
          <p:nvPr/>
        </p:nvSpPr>
        <p:spPr bwMode="auto">
          <a:xfrm>
            <a:off x="8042276" y="4941888"/>
            <a:ext cx="1152525" cy="647700"/>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اللقاء الأخير</a:t>
            </a:r>
            <a:endParaRPr lang="en-US" altLang="ar-EG" sz="2000" b="1"/>
          </a:p>
        </p:txBody>
      </p:sp>
      <p:sp>
        <p:nvSpPr>
          <p:cNvPr id="65542" name="AutoShape 6">
            <a:hlinkClick r:id="rId4" action="ppaction://hlinksldjump" highlightClick="1"/>
          </p:cNvPr>
          <p:cNvSpPr>
            <a:spLocks noChangeArrowheads="1"/>
          </p:cNvSpPr>
          <p:nvPr/>
        </p:nvSpPr>
        <p:spPr bwMode="auto">
          <a:xfrm>
            <a:off x="8040689" y="3214688"/>
            <a:ext cx="1152525" cy="647700"/>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آية الحلقة</a:t>
            </a:r>
            <a:endParaRPr lang="en-US" altLang="ar-EG" sz="2000" b="1"/>
          </a:p>
        </p:txBody>
      </p:sp>
      <p:sp>
        <p:nvSpPr>
          <p:cNvPr id="65543" name="AutoShape 7">
            <a:hlinkClick r:id="rId5" action="ppaction://hlinksldjump" highlightClick="1"/>
          </p:cNvPr>
          <p:cNvSpPr>
            <a:spLocks noChangeArrowheads="1"/>
          </p:cNvSpPr>
          <p:nvPr/>
        </p:nvSpPr>
        <p:spPr bwMode="auto">
          <a:xfrm>
            <a:off x="8042276" y="2349500"/>
            <a:ext cx="1152525" cy="647700"/>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توجيهات</a:t>
            </a:r>
          </a:p>
          <a:p>
            <a:pPr algn="ctr"/>
            <a:r>
              <a:rPr lang="ar-SA" altLang="ar-EG" sz="2000" b="1"/>
              <a:t>للمعلمة</a:t>
            </a:r>
            <a:endParaRPr lang="en-US" altLang="ar-EG" sz="2000" b="1"/>
          </a:p>
        </p:txBody>
      </p:sp>
      <p:sp>
        <p:nvSpPr>
          <p:cNvPr id="65544" name="AutoShape 8">
            <a:hlinkClick r:id="" action="ppaction://hlinkshowjump?jump=firstslide" highlightClick="1"/>
          </p:cNvPr>
          <p:cNvSpPr>
            <a:spLocks noChangeArrowheads="1"/>
          </p:cNvSpPr>
          <p:nvPr/>
        </p:nvSpPr>
        <p:spPr bwMode="auto">
          <a:xfrm>
            <a:off x="1703389" y="188913"/>
            <a:ext cx="720725" cy="792162"/>
          </a:xfrm>
          <a:prstGeom prst="actionButtonHome">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pic>
        <p:nvPicPr>
          <p:cNvPr id="65545" name="Picture 9" descr="2649_p8390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35413" y="1628775"/>
            <a:ext cx="3795712" cy="4743450"/>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74887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20" name="Text Box 4"/>
          <p:cNvSpPr txBox="1">
            <a:spLocks noChangeArrowheads="1"/>
          </p:cNvSpPr>
          <p:nvPr/>
        </p:nvSpPr>
        <p:spPr bwMode="auto">
          <a:xfrm>
            <a:off x="1776413" y="346076"/>
            <a:ext cx="8712200" cy="603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ar-SA" altLang="ar-EG" sz="2000" b="1" dirty="0"/>
              <a:t>تتلو المعلمة الآية من القرآن الكريم بقولها يقول ربنا جل جلاله:</a:t>
            </a:r>
          </a:p>
          <a:p>
            <a:pPr algn="r"/>
            <a:r>
              <a:rPr lang="ar-SA" altLang="ar-EG" sz="2000" b="1" dirty="0"/>
              <a:t>(وَاللَّهُ جَعَلَ لَكُمْ مِنْ بُيُوتِكُمْ سَكَناً وَجَعَلَ لَكُمْ مِنْ جُلُودِ الأَنْعَامِ بُيُوتاً تَسْتَخِفُّونَهَا يَوْمَ ظَعْنِكُمْ وَيَوْمَ إِقَامَتِكُمْ وَمِنْ أَصْوَافِهَا وَأَوْبَارِهَا وَأَشْعَارِهَا أَثَاثاً وَمَتَاعاً إِلَى حِينٍ )</a:t>
            </a:r>
          </a:p>
          <a:p>
            <a:pPr algn="r"/>
            <a:r>
              <a:rPr lang="ar-SA" altLang="ar-EG" dirty="0"/>
              <a:t> </a:t>
            </a:r>
            <a:r>
              <a:rPr lang="ar-SA" altLang="ar-EG" sz="2000" b="1" dirty="0"/>
              <a:t>تسأل الأطفال: من ربنا؟ وتؤكد أن ربنا الله جل وعلا وهو خالقنا و رازقنا.</a:t>
            </a:r>
          </a:p>
          <a:p>
            <a:pPr algn="r">
              <a:spcBef>
                <a:spcPct val="50000"/>
              </a:spcBef>
            </a:pPr>
            <a:r>
              <a:rPr lang="ar-SA" altLang="ar-EG" sz="2000" b="1" dirty="0"/>
              <a:t>توزع على الأطفال قطعا ً من أثاث بيت اللعبة فتعطي أحدهم مجموعة من الكراسي, و آخر مجموعة من الأطباق, وثالثا ًمجموعة من الفناجين, وتطلب من كل طفل أن يضع الأدوات في إحدى الغرف المناسبة لبيت اللعبة.</a:t>
            </a:r>
          </a:p>
          <a:p>
            <a:pPr algn="r">
              <a:spcBef>
                <a:spcPct val="50000"/>
              </a:spcBef>
            </a:pPr>
            <a:r>
              <a:rPr lang="ar-SA" altLang="ar-EG" sz="2000" b="1" dirty="0"/>
              <a:t>تركز على تسمية الأطفال لقطع الأثاث واسم الغرفة التي توضع بها.</a:t>
            </a:r>
          </a:p>
          <a:p>
            <a:pPr algn="r">
              <a:spcBef>
                <a:spcPct val="50000"/>
              </a:spcBef>
            </a:pPr>
            <a:r>
              <a:rPr lang="ar-SA" altLang="ar-EG" sz="2000" b="1" dirty="0"/>
              <a:t>تطلب منهم ان يصفوا لها منازلهم وذلك من خلال طرحها </a:t>
            </a:r>
            <a:r>
              <a:rPr lang="ar-SA" altLang="ar-EG" sz="2000" b="1" dirty="0" err="1"/>
              <a:t>للاسئلة</a:t>
            </a:r>
            <a:r>
              <a:rPr lang="ar-SA" altLang="ar-EG" sz="2000" b="1" dirty="0"/>
              <a:t> الآتية:</a:t>
            </a:r>
          </a:p>
          <a:p>
            <a:pPr algn="r">
              <a:spcBef>
                <a:spcPct val="50000"/>
              </a:spcBef>
              <a:buFontTx/>
              <a:buChar char="-"/>
            </a:pPr>
            <a:r>
              <a:rPr lang="ar-SA" altLang="ar-EG" sz="2000" b="1" dirty="0"/>
              <a:t>أين تنام يا محمد؟</a:t>
            </a:r>
          </a:p>
          <a:p>
            <a:pPr algn="r">
              <a:spcBef>
                <a:spcPct val="50000"/>
              </a:spcBef>
              <a:buFontTx/>
              <a:buChar char="-"/>
            </a:pPr>
            <a:r>
              <a:rPr lang="ar-SA" altLang="ar-EG" sz="2000" b="1" dirty="0"/>
              <a:t> أين تستحمين يا هدى؟</a:t>
            </a:r>
          </a:p>
          <a:p>
            <a:pPr algn="r">
              <a:spcBef>
                <a:spcPct val="50000"/>
              </a:spcBef>
              <a:buFontTx/>
              <a:buChar char="-"/>
            </a:pPr>
            <a:r>
              <a:rPr lang="ar-SA" altLang="ar-EG" sz="2000" b="1" dirty="0"/>
              <a:t> ما اسم الغرفة التي يطبخ فيها الطعام؟</a:t>
            </a:r>
          </a:p>
          <a:p>
            <a:pPr algn="r">
              <a:spcBef>
                <a:spcPct val="50000"/>
              </a:spcBef>
              <a:buFontTx/>
              <a:buChar char="-"/>
            </a:pPr>
            <a:r>
              <a:rPr lang="ar-SA" altLang="ar-EG" sz="2000" b="1" dirty="0"/>
              <a:t> أين تضع ملابسك يا تركي؟</a:t>
            </a:r>
          </a:p>
          <a:p>
            <a:pPr algn="r">
              <a:spcBef>
                <a:spcPct val="50000"/>
              </a:spcBef>
            </a:pPr>
            <a:r>
              <a:rPr lang="ar-SA" altLang="ar-EG" sz="2000" b="1" dirty="0"/>
              <a:t>تركز فيما سبق على اسم المكان واستخدامه.</a:t>
            </a:r>
          </a:p>
          <a:p>
            <a:pPr algn="r">
              <a:spcBef>
                <a:spcPct val="50000"/>
              </a:spcBef>
            </a:pPr>
            <a:r>
              <a:rPr lang="ar-SA" altLang="ar-EG" sz="2000" b="1" dirty="0"/>
              <a:t>تؤكد ضرورة الاهتمام بنظافة المسكن.</a:t>
            </a:r>
          </a:p>
        </p:txBody>
      </p:sp>
      <p:sp>
        <p:nvSpPr>
          <p:cNvPr id="162821" name="AutoShape 5">
            <a:hlinkClick r:id="rId2" action="ppaction://hlinksldjump" highlightClick="1"/>
          </p:cNvPr>
          <p:cNvSpPr>
            <a:spLocks noChangeArrowheads="1"/>
          </p:cNvSpPr>
          <p:nvPr/>
        </p:nvSpPr>
        <p:spPr bwMode="auto">
          <a:xfrm>
            <a:off x="1703388" y="6092826"/>
            <a:ext cx="792162" cy="504825"/>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رجوع</a:t>
            </a:r>
            <a:endParaRPr lang="en-US" altLang="ar-EG" sz="2000" b="1"/>
          </a:p>
        </p:txBody>
      </p:sp>
    </p:spTree>
    <p:extLst>
      <p:ext uri="{BB962C8B-B14F-4D97-AF65-F5344CB8AC3E}">
        <p14:creationId xmlns:p14="http://schemas.microsoft.com/office/powerpoint/2010/main" val="269501803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4" name="Picture 6" descr="بيت"/>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6989" y="60326"/>
            <a:ext cx="7386637" cy="6753225"/>
          </a:xfrm>
          <a:prstGeom prst="rect">
            <a:avLst/>
          </a:prstGeom>
          <a:noFill/>
          <a:extLst>
            <a:ext uri="{909E8E84-426E-40DD-AFC4-6F175D3DCCD1}">
              <a14:hiddenFill xmlns:a14="http://schemas.microsoft.com/office/drawing/2010/main">
                <a:solidFill>
                  <a:srgbClr val="FFFFFF"/>
                </a:solidFill>
              </a14:hiddenFill>
            </a:ext>
          </a:extLst>
        </p:spPr>
      </p:pic>
      <p:pic>
        <p:nvPicPr>
          <p:cNvPr id="222215" name="Picture 7" descr="جلوس"/>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7439" y="4076701"/>
            <a:ext cx="3241675"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FF9900"/>
                </a:solidFill>
                <a:miter lim="800000"/>
                <a:headEnd/>
                <a:tailEnd/>
              </a14:hiddenLine>
            </a:ext>
          </a:extLst>
        </p:spPr>
      </p:pic>
      <p:pic>
        <p:nvPicPr>
          <p:cNvPr id="222216" name="Picture 8" descr="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9751" y="1666876"/>
            <a:ext cx="2519363"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FF9900"/>
                </a:solidFill>
                <a:miter lim="800000"/>
                <a:headEnd/>
                <a:tailEnd/>
              </a14:hiddenLine>
            </a:ext>
          </a:extLst>
        </p:spPr>
      </p:pic>
      <p:pic>
        <p:nvPicPr>
          <p:cNvPr id="222217" name="Picture 9" descr="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0739" y="1398588"/>
            <a:ext cx="3240087"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FF9900"/>
                </a:solidFill>
                <a:miter lim="800000"/>
                <a:headEnd/>
                <a:tailEnd/>
              </a14:hiddenLine>
            </a:ext>
          </a:extLst>
        </p:spPr>
      </p:pic>
      <p:pic>
        <p:nvPicPr>
          <p:cNvPr id="222218" name="Picture 10" descr="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43250" y="4229100"/>
            <a:ext cx="2794000"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FF9900"/>
                </a:solidFill>
                <a:miter lim="800000"/>
                <a:headEnd/>
                <a:tailEnd/>
              </a14:hiddenLine>
            </a:ext>
          </a:extLst>
        </p:spPr>
      </p:pic>
      <p:sp>
        <p:nvSpPr>
          <p:cNvPr id="222219" name="AutoShape 11">
            <a:hlinkClick r:id="rId7" action="ppaction://hlinksldjump" highlightClick="1"/>
          </p:cNvPr>
          <p:cNvSpPr>
            <a:spLocks noChangeArrowheads="1"/>
          </p:cNvSpPr>
          <p:nvPr/>
        </p:nvSpPr>
        <p:spPr bwMode="auto">
          <a:xfrm>
            <a:off x="1703388" y="6092826"/>
            <a:ext cx="792162" cy="504825"/>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رجوع</a:t>
            </a:r>
            <a:endParaRPr lang="en-US" altLang="ar-EG" sz="2000" b="1"/>
          </a:p>
        </p:txBody>
      </p:sp>
    </p:spTree>
    <p:extLst>
      <p:ext uri="{BB962C8B-B14F-4D97-AF65-F5344CB8AC3E}">
        <p14:creationId xmlns:p14="http://schemas.microsoft.com/office/powerpoint/2010/main" val="301101999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دب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845455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دب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245161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دب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444809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دب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279398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دب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444951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دب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11331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غابه"/>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8435" name="Picture 3" descr="شبكة"/>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5413" y="3860801"/>
            <a:ext cx="3529012" cy="2138363"/>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فخ"/>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3975" y="4581526"/>
            <a:ext cx="3816350" cy="1755775"/>
          </a:xfrm>
          <a:prstGeom prst="rect">
            <a:avLst/>
          </a:prstGeom>
          <a:noFill/>
          <a:extLst>
            <a:ext uri="{909E8E84-426E-40DD-AFC4-6F175D3DCCD1}">
              <a14:hiddenFill xmlns:a14="http://schemas.microsoft.com/office/drawing/2010/main">
                <a:solidFill>
                  <a:srgbClr val="FFFFFF"/>
                </a:solidFill>
              </a14:hiddenFill>
            </a:ext>
          </a:extLst>
        </p:spPr>
      </p:pic>
      <p:pic>
        <p:nvPicPr>
          <p:cNvPr id="18437" name="Picture 5" descr="ورق غصن"/>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4005264"/>
            <a:ext cx="1428750" cy="1381125"/>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ورق غصن"/>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08663" y="3933825"/>
            <a:ext cx="1306512" cy="1263650"/>
          </a:xfrm>
          <a:prstGeom prst="rect">
            <a:avLst/>
          </a:prstGeom>
          <a:noFill/>
          <a:extLst>
            <a:ext uri="{909E8E84-426E-40DD-AFC4-6F175D3DCCD1}">
              <a14:hiddenFill xmlns:a14="http://schemas.microsoft.com/office/drawing/2010/main">
                <a:solidFill>
                  <a:srgbClr val="FFFFFF"/>
                </a:solidFill>
              </a14:hiddenFill>
            </a:ext>
          </a:extLst>
        </p:spPr>
      </p:pic>
      <p:pic>
        <p:nvPicPr>
          <p:cNvPr id="18439" name="Picture 7" descr="ورقه"/>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19739" y="4295775"/>
            <a:ext cx="720725" cy="717550"/>
          </a:xfrm>
          <a:prstGeom prst="rect">
            <a:avLst/>
          </a:prstGeom>
          <a:noFill/>
          <a:extLst>
            <a:ext uri="{909E8E84-426E-40DD-AFC4-6F175D3DCCD1}">
              <a14:hiddenFill xmlns:a14="http://schemas.microsoft.com/office/drawing/2010/main">
                <a:solidFill>
                  <a:srgbClr val="FFFFFF"/>
                </a:solidFill>
              </a14:hiddenFill>
            </a:ext>
          </a:extLst>
        </p:spPr>
      </p:pic>
      <p:pic>
        <p:nvPicPr>
          <p:cNvPr id="18440" name="Picture 8" descr="ورق"/>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95775" y="4292601"/>
            <a:ext cx="666750" cy="714375"/>
          </a:xfrm>
          <a:prstGeom prst="rect">
            <a:avLst/>
          </a:prstGeom>
          <a:noFill/>
          <a:extLst>
            <a:ext uri="{909E8E84-426E-40DD-AFC4-6F175D3DCCD1}">
              <a14:hiddenFill xmlns:a14="http://schemas.microsoft.com/office/drawing/2010/main">
                <a:solidFill>
                  <a:srgbClr val="FFFFFF"/>
                </a:solidFill>
              </a14:hiddenFill>
            </a:ext>
          </a:extLst>
        </p:spPr>
      </p:pic>
      <p:pic>
        <p:nvPicPr>
          <p:cNvPr id="18441" name="Picture 9" descr="ورق غصن"/>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040079">
            <a:off x="4583114" y="3573463"/>
            <a:ext cx="1392237" cy="1439862"/>
          </a:xfrm>
          <a:prstGeom prst="rect">
            <a:avLst/>
          </a:prstGeom>
          <a:noFill/>
          <a:extLst>
            <a:ext uri="{909E8E84-426E-40DD-AFC4-6F175D3DCCD1}">
              <a14:hiddenFill xmlns:a14="http://schemas.microsoft.com/office/drawing/2010/main">
                <a:solidFill>
                  <a:srgbClr val="FFFFFF"/>
                </a:solidFill>
              </a14:hiddenFill>
            </a:ext>
          </a:extLst>
        </p:spPr>
      </p:pic>
      <p:pic>
        <p:nvPicPr>
          <p:cNvPr id="18442" name="Picture 10" descr="ورقه"/>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00825" y="4446588"/>
            <a:ext cx="719138" cy="715962"/>
          </a:xfrm>
          <a:prstGeom prst="rect">
            <a:avLst/>
          </a:prstGeom>
          <a:noFill/>
          <a:extLst>
            <a:ext uri="{909E8E84-426E-40DD-AFC4-6F175D3DCCD1}">
              <a14:hiddenFill xmlns:a14="http://schemas.microsoft.com/office/drawing/2010/main">
                <a:solidFill>
                  <a:srgbClr val="FFFFFF"/>
                </a:solidFill>
              </a14:hiddenFill>
            </a:ext>
          </a:extLst>
        </p:spPr>
      </p:pic>
      <p:pic>
        <p:nvPicPr>
          <p:cNvPr id="18443" name="Picture 11" descr="ورق"/>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72038" y="4581526"/>
            <a:ext cx="666750" cy="714375"/>
          </a:xfrm>
          <a:prstGeom prst="rect">
            <a:avLst/>
          </a:prstGeom>
          <a:noFill/>
          <a:extLst>
            <a:ext uri="{909E8E84-426E-40DD-AFC4-6F175D3DCCD1}">
              <a14:hiddenFill xmlns:a14="http://schemas.microsoft.com/office/drawing/2010/main">
                <a:solidFill>
                  <a:srgbClr val="FFFFFF"/>
                </a:solidFill>
              </a14:hiddenFill>
            </a:ext>
          </a:extLst>
        </p:spPr>
      </p:pic>
      <p:pic>
        <p:nvPicPr>
          <p:cNvPr id="18444" name="Picture 12" descr="ورق"/>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24563" y="4652964"/>
            <a:ext cx="666750" cy="714375"/>
          </a:xfrm>
          <a:prstGeom prst="rect">
            <a:avLst/>
          </a:prstGeom>
          <a:noFill/>
          <a:extLst>
            <a:ext uri="{909E8E84-426E-40DD-AFC4-6F175D3DCCD1}">
              <a14:hiddenFill xmlns:a14="http://schemas.microsoft.com/office/drawing/2010/main">
                <a:solidFill>
                  <a:srgbClr val="FFFFFF"/>
                </a:solidFill>
              </a14:hiddenFill>
            </a:ext>
          </a:extLst>
        </p:spPr>
      </p:pic>
      <p:pic>
        <p:nvPicPr>
          <p:cNvPr id="18445" name="Picture 13" descr="ورقه"/>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67438" y="3141664"/>
            <a:ext cx="660400" cy="657225"/>
          </a:xfrm>
          <a:prstGeom prst="rect">
            <a:avLst/>
          </a:prstGeom>
          <a:noFill/>
          <a:extLst>
            <a:ext uri="{909E8E84-426E-40DD-AFC4-6F175D3DCCD1}">
              <a14:hiddenFill xmlns:a14="http://schemas.microsoft.com/office/drawing/2010/main">
                <a:solidFill>
                  <a:srgbClr val="FFFFFF"/>
                </a:solidFill>
              </a14:hiddenFill>
            </a:ext>
          </a:extLst>
        </p:spPr>
      </p:pic>
      <p:pic>
        <p:nvPicPr>
          <p:cNvPr id="18446" name="Picture 14" descr="عصفور"/>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72264" y="2492375"/>
            <a:ext cx="2327275" cy="2673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62071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accel="50000" decel="50000" fill="hold" nodeType="afterEffect">
                                  <p:stCondLst>
                                    <p:cond delay="0"/>
                                  </p:stCondLst>
                                  <p:childTnLst>
                                    <p:animMotion origin="layout" path="M -3.61111E-6 1.48148E-6 L -0.00451 0.17245 " pathEditMode="relative" rAng="0" ptsTypes="AA">
                                      <p:cBhvr>
                                        <p:cTn id="6" dur="5000" fill="hold"/>
                                        <p:tgtEl>
                                          <p:spTgt spid="18445"/>
                                        </p:tgtEl>
                                        <p:attrNameLst>
                                          <p:attrName>ppt_x</p:attrName>
                                          <p:attrName>ppt_y</p:attrName>
                                        </p:attrNameLst>
                                      </p:cBhvr>
                                      <p:rCtr x="-226" y="86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دب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968525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دب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636441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دب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204531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دب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425353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دب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094117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دب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431734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دب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174213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دب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096140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دب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870599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دب 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1923" name="AutoShape 3">
            <a:hlinkClick r:id="rId3" action="ppaction://hlinksldjump" highlightClick="1"/>
          </p:cNvPr>
          <p:cNvSpPr>
            <a:spLocks noChangeArrowheads="1"/>
          </p:cNvSpPr>
          <p:nvPr/>
        </p:nvSpPr>
        <p:spPr bwMode="auto">
          <a:xfrm>
            <a:off x="2208213" y="692151"/>
            <a:ext cx="792162" cy="504825"/>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رجوع</a:t>
            </a:r>
            <a:endParaRPr lang="en-US" altLang="ar-EG" sz="2000" b="1"/>
          </a:p>
        </p:txBody>
      </p:sp>
    </p:spTree>
    <p:extLst>
      <p:ext uri="{BB962C8B-B14F-4D97-AF65-F5344CB8AC3E}">
        <p14:creationId xmlns:p14="http://schemas.microsoft.com/office/powerpoint/2010/main" val="16781819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غابه"/>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9459" name="Picture 3" descr="شبكة"/>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5413" y="3860801"/>
            <a:ext cx="3529012" cy="2138363"/>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فخ"/>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63975" y="4581526"/>
            <a:ext cx="3816350" cy="1755775"/>
          </a:xfrm>
          <a:prstGeom prst="rect">
            <a:avLst/>
          </a:prstGeom>
          <a:noFill/>
          <a:extLst>
            <a:ext uri="{909E8E84-426E-40DD-AFC4-6F175D3DCCD1}">
              <a14:hiddenFill xmlns:a14="http://schemas.microsoft.com/office/drawing/2010/main">
                <a:solidFill>
                  <a:srgbClr val="FFFFFF"/>
                </a:solidFill>
              </a14:hiddenFill>
            </a:ext>
          </a:extLst>
        </p:spPr>
      </p:pic>
      <p:pic>
        <p:nvPicPr>
          <p:cNvPr id="19461" name="Picture 5" descr="ورق غصن"/>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0600" y="4005264"/>
            <a:ext cx="1428750" cy="1381125"/>
          </a:xfrm>
          <a:prstGeom prst="rect">
            <a:avLst/>
          </a:prstGeom>
          <a:noFill/>
          <a:extLst>
            <a:ext uri="{909E8E84-426E-40DD-AFC4-6F175D3DCCD1}">
              <a14:hiddenFill xmlns:a14="http://schemas.microsoft.com/office/drawing/2010/main">
                <a:solidFill>
                  <a:srgbClr val="FFFFFF"/>
                </a:solidFill>
              </a14:hiddenFill>
            </a:ext>
          </a:extLst>
        </p:spPr>
      </p:pic>
      <p:pic>
        <p:nvPicPr>
          <p:cNvPr id="19462" name="Picture 6" descr="ورق غصن"/>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08663" y="3933825"/>
            <a:ext cx="1306512" cy="1263650"/>
          </a:xfrm>
          <a:prstGeom prst="rect">
            <a:avLst/>
          </a:prstGeom>
          <a:noFill/>
          <a:extLst>
            <a:ext uri="{909E8E84-426E-40DD-AFC4-6F175D3DCCD1}">
              <a14:hiddenFill xmlns:a14="http://schemas.microsoft.com/office/drawing/2010/main">
                <a:solidFill>
                  <a:srgbClr val="FFFFFF"/>
                </a:solidFill>
              </a14:hiddenFill>
            </a:ext>
          </a:extLst>
        </p:spPr>
      </p:pic>
      <p:pic>
        <p:nvPicPr>
          <p:cNvPr id="19463" name="Picture 7" descr="ورقه"/>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19739" y="4229100"/>
            <a:ext cx="720725" cy="717550"/>
          </a:xfrm>
          <a:prstGeom prst="rect">
            <a:avLst/>
          </a:prstGeom>
          <a:noFill/>
          <a:extLst>
            <a:ext uri="{909E8E84-426E-40DD-AFC4-6F175D3DCCD1}">
              <a14:hiddenFill xmlns:a14="http://schemas.microsoft.com/office/drawing/2010/main">
                <a:solidFill>
                  <a:srgbClr val="FFFFFF"/>
                </a:solidFill>
              </a14:hiddenFill>
            </a:ext>
          </a:extLst>
        </p:spPr>
      </p:pic>
      <p:pic>
        <p:nvPicPr>
          <p:cNvPr id="19464" name="Picture 8" descr="ورق"/>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95775" y="4292601"/>
            <a:ext cx="666750" cy="714375"/>
          </a:xfrm>
          <a:prstGeom prst="rect">
            <a:avLst/>
          </a:prstGeom>
          <a:noFill/>
          <a:extLst>
            <a:ext uri="{909E8E84-426E-40DD-AFC4-6F175D3DCCD1}">
              <a14:hiddenFill xmlns:a14="http://schemas.microsoft.com/office/drawing/2010/main">
                <a:solidFill>
                  <a:srgbClr val="FFFFFF"/>
                </a:solidFill>
              </a14:hiddenFill>
            </a:ext>
          </a:extLst>
        </p:spPr>
      </p:pic>
      <p:pic>
        <p:nvPicPr>
          <p:cNvPr id="19465" name="Picture 9" descr="ورق غصن"/>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040079">
            <a:off x="4583114" y="3500438"/>
            <a:ext cx="1392237" cy="1439862"/>
          </a:xfrm>
          <a:prstGeom prst="rect">
            <a:avLst/>
          </a:prstGeom>
          <a:noFill/>
          <a:extLst>
            <a:ext uri="{909E8E84-426E-40DD-AFC4-6F175D3DCCD1}">
              <a14:hiddenFill xmlns:a14="http://schemas.microsoft.com/office/drawing/2010/main">
                <a:solidFill>
                  <a:srgbClr val="FFFFFF"/>
                </a:solidFill>
              </a14:hiddenFill>
            </a:ext>
          </a:extLst>
        </p:spPr>
      </p:pic>
      <p:pic>
        <p:nvPicPr>
          <p:cNvPr id="19466" name="Picture 10" descr="ورقه"/>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00825" y="4446588"/>
            <a:ext cx="719138" cy="715962"/>
          </a:xfrm>
          <a:prstGeom prst="rect">
            <a:avLst/>
          </a:prstGeom>
          <a:noFill/>
          <a:extLst>
            <a:ext uri="{909E8E84-426E-40DD-AFC4-6F175D3DCCD1}">
              <a14:hiddenFill xmlns:a14="http://schemas.microsoft.com/office/drawing/2010/main">
                <a:solidFill>
                  <a:srgbClr val="FFFFFF"/>
                </a:solidFill>
              </a14:hiddenFill>
            </a:ext>
          </a:extLst>
        </p:spPr>
      </p:pic>
      <p:pic>
        <p:nvPicPr>
          <p:cNvPr id="19467" name="Picture 11" descr="ورق"/>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72038" y="4581526"/>
            <a:ext cx="666750" cy="714375"/>
          </a:xfrm>
          <a:prstGeom prst="rect">
            <a:avLst/>
          </a:prstGeom>
          <a:noFill/>
          <a:extLst>
            <a:ext uri="{909E8E84-426E-40DD-AFC4-6F175D3DCCD1}">
              <a14:hiddenFill xmlns:a14="http://schemas.microsoft.com/office/drawing/2010/main">
                <a:solidFill>
                  <a:srgbClr val="FFFFFF"/>
                </a:solidFill>
              </a14:hiddenFill>
            </a:ext>
          </a:extLst>
        </p:spPr>
      </p:pic>
      <p:pic>
        <p:nvPicPr>
          <p:cNvPr id="19468" name="Picture 12" descr="ورق"/>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24563" y="4652964"/>
            <a:ext cx="666750" cy="714375"/>
          </a:xfrm>
          <a:prstGeom prst="rect">
            <a:avLst/>
          </a:prstGeom>
          <a:noFill/>
          <a:extLst>
            <a:ext uri="{909E8E84-426E-40DD-AFC4-6F175D3DCCD1}">
              <a14:hiddenFill xmlns:a14="http://schemas.microsoft.com/office/drawing/2010/main">
                <a:solidFill>
                  <a:srgbClr val="FFFFFF"/>
                </a:solidFill>
              </a14:hiddenFill>
            </a:ext>
          </a:extLst>
        </p:spPr>
      </p:pic>
      <p:pic>
        <p:nvPicPr>
          <p:cNvPr id="19469" name="Picture 13" descr="ورقه"/>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27575" y="3933826"/>
            <a:ext cx="636588" cy="633413"/>
          </a:xfrm>
          <a:prstGeom prst="rect">
            <a:avLst/>
          </a:prstGeom>
          <a:noFill/>
          <a:extLst>
            <a:ext uri="{909E8E84-426E-40DD-AFC4-6F175D3DCCD1}">
              <a14:hiddenFill xmlns:a14="http://schemas.microsoft.com/office/drawing/2010/main">
                <a:solidFill>
                  <a:srgbClr val="FFFFFF"/>
                </a:solidFill>
              </a14:hiddenFill>
            </a:ext>
          </a:extLst>
        </p:spPr>
      </p:pic>
      <p:pic>
        <p:nvPicPr>
          <p:cNvPr id="19470" name="Picture 14" descr="فيل"/>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149850" y="1916114"/>
            <a:ext cx="4176712" cy="3360737"/>
          </a:xfrm>
          <a:prstGeom prst="rect">
            <a:avLst/>
          </a:prstGeom>
          <a:noFill/>
          <a:extLst>
            <a:ext uri="{909E8E84-426E-40DD-AFC4-6F175D3DCCD1}">
              <a14:hiddenFill xmlns:a14="http://schemas.microsoft.com/office/drawing/2010/main">
                <a:solidFill>
                  <a:srgbClr val="FFFFFF"/>
                </a:solidFill>
              </a14:hiddenFill>
            </a:ext>
          </a:extLst>
        </p:spPr>
      </p:pic>
      <p:pic>
        <p:nvPicPr>
          <p:cNvPr id="19471" name="Picture 15" descr="سقط"/>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727575" y="1844676"/>
            <a:ext cx="2967038" cy="3533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56663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path" presetSubtype="0" accel="50000" decel="50000" fill="hold" nodeType="withEffect">
                                  <p:stCondLst>
                                    <p:cond delay="0"/>
                                  </p:stCondLst>
                                  <p:childTnLst>
                                    <p:animMotion origin="layout" path="M -4.72222E-6 -4.64658E-6 L 0.81094 0.01762 " pathEditMode="relative" rAng="0" ptsTypes="AA">
                                      <p:cBhvr>
                                        <p:cTn id="6" dur="5000" fill="hold"/>
                                        <p:tgtEl>
                                          <p:spTgt spid="19470"/>
                                        </p:tgtEl>
                                        <p:attrNameLst>
                                          <p:attrName>ppt_x</p:attrName>
                                          <p:attrName>ppt_y</p:attrName>
                                        </p:attrNameLst>
                                      </p:cBhvr>
                                      <p:rCtr x="40538" y="881"/>
                                    </p:animMotion>
                                  </p:childTnLst>
                                  <p:subTnLst>
                                    <p:set>
                                      <p:cBhvr override="childStyle">
                                        <p:cTn dur="1" fill="hold" display="0" masterRel="sameClick" afterEffect="1">
                                          <p:stCondLst>
                                            <p:cond evt="end" delay="0">
                                              <p:tn val="5"/>
                                            </p:cond>
                                          </p:stCondLst>
                                        </p:cTn>
                                        <p:tgtEl>
                                          <p:spTgt spid="19470"/>
                                        </p:tgtEl>
                                        <p:attrNameLst>
                                          <p:attrName>style.visibility</p:attrName>
                                        </p:attrNameLst>
                                      </p:cBhvr>
                                      <p:to>
                                        <p:strVal val="hidden"/>
                                      </p:to>
                                    </p:set>
                                    <p:audio>
                                      <p:cMediaNode>
                                        <p:cTn display="0" masterRel="sameClick">
                                          <p:stCondLst>
                                            <p:cond evt="begin" delay="0">
                                              <p:tn val="5"/>
                                            </p:cond>
                                          </p:stCondLst>
                                          <p:endCondLst>
                                            <p:cond evt="onStopAudio" delay="0">
                                              <p:tgtEl>
                                                <p:sldTgt/>
                                              </p:tgtEl>
                                            </p:cond>
                                          </p:endCondLst>
                                        </p:cTn>
                                        <p:tgtEl>
                                          <p:sndTgt r:embed="rId2" name="elephafr.wav"/>
                                        </p:tgtEl>
                                      </p:cMediaNode>
                                    </p:audio>
                                  </p:subTnLst>
                                </p:cTn>
                              </p:par>
                            </p:childTnLst>
                          </p:cTn>
                        </p:par>
                        <p:par>
                          <p:cTn id="7" fill="hold" nodeType="afterGroup">
                            <p:stCondLst>
                              <p:cond delay="5000"/>
                            </p:stCondLst>
                            <p:childTnLst>
                              <p:par>
                                <p:cTn id="8" presetID="1" presetClass="entr" presetSubtype="0" fill="hold" nodeType="afterEffect">
                                  <p:stCondLst>
                                    <p:cond delay="0"/>
                                  </p:stCondLst>
                                  <p:childTnLst>
                                    <p:set>
                                      <p:cBhvr>
                                        <p:cTn id="9" dur="1" fill="hold">
                                          <p:stCondLst>
                                            <p:cond delay="0"/>
                                          </p:stCondLst>
                                        </p:cTn>
                                        <p:tgtEl>
                                          <p:spTgt spid="194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2"/>
          <p:cNvSpPr txBox="1">
            <a:spLocks noChangeArrowheads="1"/>
          </p:cNvSpPr>
          <p:nvPr/>
        </p:nvSpPr>
        <p:spPr bwMode="auto">
          <a:xfrm>
            <a:off x="3935413" y="833439"/>
            <a:ext cx="3744912" cy="579437"/>
          </a:xfrm>
          <a:prstGeom prst="rect">
            <a:avLst/>
          </a:prstGeom>
          <a:solidFill>
            <a:srgbClr val="FFFFFF">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ar-EG" sz="3200"/>
              <a:t>آداب التعامل في المسكن</a:t>
            </a:r>
            <a:endParaRPr lang="en-US" altLang="ar-EG" sz="3200"/>
          </a:p>
        </p:txBody>
      </p:sp>
      <p:sp>
        <p:nvSpPr>
          <p:cNvPr id="82947" name="AutoShape 3">
            <a:hlinkClick r:id="rId2" action="ppaction://hlinksldjump" highlightClick="1"/>
          </p:cNvPr>
          <p:cNvSpPr>
            <a:spLocks noChangeArrowheads="1"/>
          </p:cNvSpPr>
          <p:nvPr/>
        </p:nvSpPr>
        <p:spPr bwMode="auto">
          <a:xfrm>
            <a:off x="8042276" y="4079875"/>
            <a:ext cx="1152525" cy="647700"/>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الحلقة</a:t>
            </a:r>
            <a:endParaRPr lang="en-US" altLang="ar-EG" sz="2000" b="1"/>
          </a:p>
        </p:txBody>
      </p:sp>
      <p:sp>
        <p:nvSpPr>
          <p:cNvPr id="82949" name="AutoShape 5">
            <a:hlinkClick r:id="rId3" action="ppaction://hlinksldjump" highlightClick="1"/>
          </p:cNvPr>
          <p:cNvSpPr>
            <a:spLocks noChangeArrowheads="1"/>
          </p:cNvSpPr>
          <p:nvPr/>
        </p:nvSpPr>
        <p:spPr bwMode="auto">
          <a:xfrm>
            <a:off x="8042276" y="4941888"/>
            <a:ext cx="1152525" cy="647700"/>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اللقاء الأخير</a:t>
            </a:r>
            <a:endParaRPr lang="en-US" altLang="ar-EG" sz="2000" b="1"/>
          </a:p>
        </p:txBody>
      </p:sp>
      <p:sp>
        <p:nvSpPr>
          <p:cNvPr id="82950" name="AutoShape 6">
            <a:hlinkClick r:id="rId4" action="ppaction://hlinksldjump" highlightClick="1"/>
          </p:cNvPr>
          <p:cNvSpPr>
            <a:spLocks noChangeArrowheads="1"/>
          </p:cNvSpPr>
          <p:nvPr/>
        </p:nvSpPr>
        <p:spPr bwMode="auto">
          <a:xfrm>
            <a:off x="8040689" y="3214688"/>
            <a:ext cx="1152525" cy="647700"/>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آية الحلقة</a:t>
            </a:r>
            <a:endParaRPr lang="en-US" altLang="ar-EG" sz="2000" b="1"/>
          </a:p>
        </p:txBody>
      </p:sp>
      <p:sp>
        <p:nvSpPr>
          <p:cNvPr id="82951" name="AutoShape 7">
            <a:hlinkClick r:id="rId5" action="ppaction://hlinksldjump" highlightClick="1"/>
          </p:cNvPr>
          <p:cNvSpPr>
            <a:spLocks noChangeArrowheads="1"/>
          </p:cNvSpPr>
          <p:nvPr/>
        </p:nvSpPr>
        <p:spPr bwMode="auto">
          <a:xfrm>
            <a:off x="8042276" y="2349500"/>
            <a:ext cx="1152525" cy="647700"/>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توجيهات</a:t>
            </a:r>
          </a:p>
          <a:p>
            <a:pPr algn="ctr"/>
            <a:r>
              <a:rPr lang="ar-SA" altLang="ar-EG" sz="2000" b="1"/>
              <a:t>للمعلمة</a:t>
            </a:r>
            <a:endParaRPr lang="en-US" altLang="ar-EG" sz="2000" b="1"/>
          </a:p>
        </p:txBody>
      </p:sp>
      <p:sp>
        <p:nvSpPr>
          <p:cNvPr id="82952" name="AutoShape 8">
            <a:hlinkClick r:id="" action="ppaction://hlinkshowjump?jump=firstslide" highlightClick="1"/>
          </p:cNvPr>
          <p:cNvSpPr>
            <a:spLocks noChangeArrowheads="1"/>
          </p:cNvSpPr>
          <p:nvPr/>
        </p:nvSpPr>
        <p:spPr bwMode="auto">
          <a:xfrm>
            <a:off x="1703389" y="188913"/>
            <a:ext cx="720725" cy="792162"/>
          </a:xfrm>
          <a:prstGeom prst="actionButtonHome">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pic>
        <p:nvPicPr>
          <p:cNvPr id="82953" name="Picture 9" descr="2649_p8390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35413" y="1628775"/>
            <a:ext cx="3795712" cy="4743450"/>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030533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3" name="Text Box 5"/>
          <p:cNvSpPr txBox="1">
            <a:spLocks noChangeArrowheads="1"/>
          </p:cNvSpPr>
          <p:nvPr/>
        </p:nvSpPr>
        <p:spPr bwMode="auto">
          <a:xfrm>
            <a:off x="1704975" y="188914"/>
            <a:ext cx="8712200" cy="649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ar-SA" altLang="ar-EG" sz="2000" b="1" dirty="0"/>
              <a:t>تتلو المعلمة الآية من القرآن الكريم بقولها يقول ربنا جل جلاله:</a:t>
            </a:r>
          </a:p>
          <a:p>
            <a:pPr algn="r"/>
            <a:r>
              <a:rPr lang="ar-SA" altLang="ar-EG" sz="2000" b="1" dirty="0"/>
              <a:t>(يَا أَيُّهَا الَّذِينَ آمَنُوا لا تَدْخُلُوا بُيُوتاً غَيْرَ بُيُوتِكُمْ حَتَّى تَسْتَأْنِسُوا وَتُسَلِّمُوا عَلَى أَهْلِهَا ذَلِكُمْ خَيْرٌ لَكُمْ لَعَلَّكُمْ تَذَكَّرُونَ</a:t>
            </a:r>
            <a:r>
              <a:rPr lang="ar-SA" altLang="ar-EG" dirty="0"/>
              <a:t> </a:t>
            </a:r>
            <a:r>
              <a:rPr lang="ar-SA" altLang="ar-EG" sz="2000" b="1" dirty="0"/>
              <a:t>)</a:t>
            </a:r>
          </a:p>
          <a:p>
            <a:pPr algn="r"/>
            <a:r>
              <a:rPr lang="ar-SA" altLang="ar-EG" dirty="0"/>
              <a:t> </a:t>
            </a:r>
            <a:r>
              <a:rPr lang="ar-SA" altLang="ar-EG" sz="2000" b="1" dirty="0"/>
              <a:t>تسأل الأطفال: من ربنا؟ وتؤكد أن ربنا الله جل وعلا وهو خالقنا و رازقنا.</a:t>
            </a:r>
          </a:p>
          <a:p>
            <a:pPr algn="r"/>
            <a:r>
              <a:rPr lang="ar-SA" altLang="ar-EG" sz="2000" b="1" dirty="0"/>
              <a:t>تذكر المعلمة هذا الحديث الشريف: عن عبد الله بن يسر رضي الله عنه قال: ” كان النبي صلى الله عليه وسلم إذا أتى باب قوم لم يستقبل الباب من تلقاء وجهه ولكن من ركنه الأيمن أو الأيسر فيقول: السلام عليكم“</a:t>
            </a:r>
          </a:p>
          <a:p>
            <a:pPr algn="r"/>
            <a:r>
              <a:rPr lang="ar-SA" altLang="ar-EG" sz="2000" b="1" dirty="0"/>
              <a:t>تشرح المعلمة معنى الحديث بتطبيقه عمليا ً.</a:t>
            </a:r>
          </a:p>
          <a:p>
            <a:pPr algn="r"/>
            <a:r>
              <a:rPr lang="ar-SA" altLang="ar-EG" sz="2000" b="1" dirty="0"/>
              <a:t>تفسر أهمية الاستئذان عند دخول بيوت الآخرين أو عند دخول غرفهم, وبكون الاستئذان بقرع الباب كما جاء في الحديث عن أنس بن مالك: ” إن أبواب النبي صلى الله عليه وسلم كانت تقرع بالأظافير“ فإن لم يفتح انصرف الطارق. وبالمبدأ نفسه يستأذن الشخص عند الرغبة في استعمال حاجات الآخرين في البيت أو غرفة الصف.</a:t>
            </a:r>
          </a:p>
          <a:p>
            <a:pPr algn="r"/>
            <a:r>
              <a:rPr lang="ar-SA" altLang="ar-EG" sz="2000" b="1" dirty="0"/>
              <a:t>تذكر دعاء الدخول إلى المنزل, عن خولة بنت حكيم السلمية أنها سمعت رسول الله صلى الله عليه وسلم يقول: ” إذا نزل أحدكم منزلا ً فليقل: أعوذ بكلمات الله التامات من شر ما خلق, فإنه لا يضره شيء حتى يرتحل منه“.</a:t>
            </a:r>
          </a:p>
          <a:p>
            <a:pPr algn="r"/>
            <a:r>
              <a:rPr lang="ar-SA" altLang="ar-EG" sz="2000" b="1" dirty="0"/>
              <a:t>وتذكر دعاء الخروج من المنزل عن أنس بن مالك قال: قال رسول الله صلى الله عليه وسلم: ” من قال يعني إذا خرج من بيته: بسم الله توكلت على الله ولا حول ولا قوة </a:t>
            </a:r>
            <a:r>
              <a:rPr lang="ar-SA" altLang="ar-EG" sz="2000" b="1" dirty="0" err="1"/>
              <a:t>إى</a:t>
            </a:r>
            <a:r>
              <a:rPr lang="ar-SA" altLang="ar-EG" sz="2000" b="1" dirty="0"/>
              <a:t> بالله. يقال له: كفيت ووقيت وتنحى عنه الشيطان“.</a:t>
            </a:r>
          </a:p>
          <a:p>
            <a:pPr algn="r"/>
            <a:r>
              <a:rPr lang="ar-SA" altLang="ar-EG" sz="2000" b="1" dirty="0"/>
              <a:t> وتذكر أيضا ً دعاء آخر يقال عند الخروج من المنزل: عن أم سلمة: ” أن النبي صلى الله عليه وسلم كان إذا خرج من بيته قال: بسم الله توكلت على الله اللهم إنا تعوذ بك من أن نزل أو نزل أو نظلم أو نظلم أو نجهل أو يجهل علينا“.</a:t>
            </a:r>
          </a:p>
        </p:txBody>
      </p:sp>
    </p:spTree>
    <p:extLst>
      <p:ext uri="{BB962C8B-B14F-4D97-AF65-F5344CB8AC3E}">
        <p14:creationId xmlns:p14="http://schemas.microsoft.com/office/powerpoint/2010/main" val="259495563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8" name="Text Box 4"/>
          <p:cNvSpPr txBox="1">
            <a:spLocks noChangeArrowheads="1"/>
          </p:cNvSpPr>
          <p:nvPr/>
        </p:nvSpPr>
        <p:spPr bwMode="auto">
          <a:xfrm>
            <a:off x="238540" y="188914"/>
            <a:ext cx="11529390" cy="664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spcBef>
                <a:spcPct val="50000"/>
              </a:spcBef>
            </a:pPr>
            <a:r>
              <a:rPr lang="ar-SA" altLang="ar-EG" sz="2000" b="1" dirty="0"/>
              <a:t>تضيف أن رسول الله صلى الله عليه وسلم أوصانا بالجار, لهذا فإن من آداب البيت الهدوء ومن آداب حسن الجوار عدم إزعاج الجار الذي يقطن في الطوابق السفلية أو الذي يلتصق مسكنه بمسكنا ويجب علينا الحرص على نظافة مدخل الدار, وشرفات المسكن وحدائقه خدمة أنفسنا وجيراننا.</a:t>
            </a:r>
          </a:p>
          <a:p>
            <a:pPr algn="r">
              <a:spcBef>
                <a:spcPct val="50000"/>
              </a:spcBef>
            </a:pPr>
            <a:r>
              <a:rPr lang="ar-SA" altLang="ar-EG" sz="2000" b="1" dirty="0"/>
              <a:t>عن عبد الله بن عمر رضي الله عنهما قال: سمعت رسول الله صلى الله عليه وسلم يقول: ” مازال جبريل يوصيني بالجار حتى ظننت أنه سيورثه:.</a:t>
            </a:r>
          </a:p>
          <a:p>
            <a:pPr algn="r">
              <a:spcBef>
                <a:spcPct val="50000"/>
              </a:spcBef>
            </a:pPr>
            <a:r>
              <a:rPr lang="ar-SA" altLang="ar-EG" sz="2000" b="1" dirty="0"/>
              <a:t>يشترك الأطفال في تعداد آداب السلوك مع أفراد العائلة فيذكرون:</a:t>
            </a:r>
          </a:p>
          <a:p>
            <a:pPr algn="r">
              <a:spcBef>
                <a:spcPct val="50000"/>
              </a:spcBef>
            </a:pPr>
            <a:r>
              <a:rPr lang="ar-SA" altLang="ar-EG" sz="2000" b="1" dirty="0"/>
              <a:t>القيام عند حضور كبار السن وتقديمهم للجلوس.</a:t>
            </a:r>
          </a:p>
          <a:p>
            <a:pPr algn="r">
              <a:spcBef>
                <a:spcPct val="50000"/>
              </a:spcBef>
            </a:pPr>
            <a:r>
              <a:rPr lang="ar-SA" altLang="ar-EG" sz="2000" b="1" dirty="0"/>
              <a:t>إلقاء السلام عند الدخول على مجموعة.</a:t>
            </a:r>
          </a:p>
          <a:p>
            <a:pPr algn="r">
              <a:spcBef>
                <a:spcPct val="50000"/>
              </a:spcBef>
            </a:pPr>
            <a:r>
              <a:rPr lang="ar-SA" altLang="ar-EG" sz="2000" b="1" dirty="0"/>
              <a:t>التسمية قبل الأكل والشرب.</a:t>
            </a:r>
          </a:p>
          <a:p>
            <a:pPr algn="r">
              <a:spcBef>
                <a:spcPct val="50000"/>
              </a:spcBef>
            </a:pPr>
            <a:r>
              <a:rPr lang="ar-SA" altLang="ar-EG" sz="2000" b="1" dirty="0"/>
              <a:t>حمد الله بعد الأكل والشرب.</a:t>
            </a:r>
          </a:p>
          <a:p>
            <a:pPr algn="r">
              <a:spcBef>
                <a:spcPct val="50000"/>
              </a:spcBef>
            </a:pPr>
            <a:r>
              <a:rPr lang="ar-SA" altLang="ar-EG" sz="2000" b="1" dirty="0"/>
              <a:t>عدم التنصت إلى أقوال الآخرين.</a:t>
            </a:r>
          </a:p>
          <a:p>
            <a:pPr algn="r">
              <a:spcBef>
                <a:spcPct val="50000"/>
              </a:spcBef>
            </a:pPr>
            <a:r>
              <a:rPr lang="ar-SA" altLang="ar-EG" sz="2000" b="1" dirty="0"/>
              <a:t>مساعدة أفراد العائلة في المحافظة على ترتيب المسكن ونظافته, والاهتمام بالمريض والمسن فيه.</a:t>
            </a:r>
          </a:p>
          <a:p>
            <a:pPr algn="r">
              <a:spcBef>
                <a:spcPct val="50000"/>
              </a:spcBef>
            </a:pPr>
            <a:r>
              <a:rPr lang="ar-SA" altLang="ar-EG" sz="2000" b="1" dirty="0"/>
              <a:t>التكلم بصوت معتدل أو منخفض حسب الحاجة في المسكن, حتى يكون ضمن إطار الأدب المرسوم في أصول التحدث مع الآخرين.</a:t>
            </a:r>
          </a:p>
          <a:p>
            <a:pPr algn="r">
              <a:spcBef>
                <a:spcPct val="50000"/>
              </a:spcBef>
            </a:pPr>
            <a:r>
              <a:rPr lang="ar-SA" altLang="ar-EG" sz="2000" b="1" dirty="0"/>
              <a:t>يقوم الأطفال بأداء السلوك الحميد الذي سبق ذكره. تعطي المعلمة فرصا ً كافية لعدد كبير من </a:t>
            </a:r>
          </a:p>
          <a:p>
            <a:pPr algn="r">
              <a:spcBef>
                <a:spcPct val="50000"/>
              </a:spcBef>
            </a:pPr>
            <a:r>
              <a:rPr lang="ar-SA" altLang="ar-EG" sz="2000" b="1" dirty="0"/>
              <a:t>الأطفال لذكر أحداث تتعلق بآداب التعامل في البيت مع الأم والأب والجد والجدة </a:t>
            </a:r>
            <a:r>
              <a:rPr lang="ar-SA" altLang="ar-EG" sz="2000" b="1" dirty="0" err="1"/>
              <a:t>والأخوى</a:t>
            </a:r>
            <a:r>
              <a:rPr lang="ar-SA" altLang="ar-EG" sz="2000" b="1" dirty="0"/>
              <a:t> والأخوات.</a:t>
            </a:r>
          </a:p>
        </p:txBody>
      </p:sp>
      <p:sp>
        <p:nvSpPr>
          <p:cNvPr id="169989" name="AutoShape 5">
            <a:hlinkClick r:id="rId2" action="ppaction://hlinksldjump" highlightClick="1"/>
          </p:cNvPr>
          <p:cNvSpPr>
            <a:spLocks noChangeArrowheads="1"/>
          </p:cNvSpPr>
          <p:nvPr/>
        </p:nvSpPr>
        <p:spPr bwMode="auto">
          <a:xfrm>
            <a:off x="1774826" y="5949951"/>
            <a:ext cx="792163" cy="504825"/>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رجوع</a:t>
            </a:r>
            <a:endParaRPr lang="en-US" altLang="ar-EG" sz="2000" b="1"/>
          </a:p>
        </p:txBody>
      </p:sp>
    </p:spTree>
    <p:extLst>
      <p:ext uri="{BB962C8B-B14F-4D97-AF65-F5344CB8AC3E}">
        <p14:creationId xmlns:p14="http://schemas.microsoft.com/office/powerpoint/2010/main" val="167125702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20" name="Picture 4" descr="صورة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251" y="476250"/>
            <a:ext cx="6119813" cy="5632450"/>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162088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4" name="Picture 4" descr="صورة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7351" y="404813"/>
            <a:ext cx="6264275" cy="5848350"/>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81084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8" name="Picture 4" descr="صورة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1814" y="549276"/>
            <a:ext cx="6156325" cy="5719763"/>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555420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2" name="Picture 4" descr="صورة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5914" y="476250"/>
            <a:ext cx="6408737" cy="5710238"/>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76157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6" name="Picture 4" descr="صورة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5914" y="404813"/>
            <a:ext cx="6408737" cy="5783262"/>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482433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40" name="AutoShape 4">
            <a:hlinkClick r:id="rId2" action="ppaction://hlinksldjump" highlightClick="1"/>
          </p:cNvPr>
          <p:cNvSpPr>
            <a:spLocks noChangeArrowheads="1"/>
          </p:cNvSpPr>
          <p:nvPr/>
        </p:nvSpPr>
        <p:spPr bwMode="auto">
          <a:xfrm>
            <a:off x="1774826" y="6092826"/>
            <a:ext cx="792163" cy="504825"/>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رجوع</a:t>
            </a:r>
            <a:endParaRPr lang="en-US" altLang="ar-EG" sz="2000" b="1"/>
          </a:p>
        </p:txBody>
      </p:sp>
      <p:pic>
        <p:nvPicPr>
          <p:cNvPr id="193542" name="Picture 6" descr="صورة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8439" y="765176"/>
            <a:ext cx="3952875" cy="5332413"/>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950082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Text Box 2"/>
          <p:cNvSpPr txBox="1">
            <a:spLocks noChangeArrowheads="1"/>
          </p:cNvSpPr>
          <p:nvPr/>
        </p:nvSpPr>
        <p:spPr bwMode="auto">
          <a:xfrm>
            <a:off x="4008438" y="765175"/>
            <a:ext cx="3744912" cy="579438"/>
          </a:xfrm>
          <a:prstGeom prst="rect">
            <a:avLst/>
          </a:prstGeom>
          <a:solidFill>
            <a:srgbClr val="FFFFFF">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ar-EG" sz="3200"/>
              <a:t>اللقاء الأخير</a:t>
            </a:r>
            <a:endParaRPr lang="en-US" altLang="ar-EG" sz="3200"/>
          </a:p>
        </p:txBody>
      </p:sp>
      <p:sp>
        <p:nvSpPr>
          <p:cNvPr id="266243" name="AutoShape 3">
            <a:hlinkClick r:id="rId2" action="ppaction://hlinksldjump" highlightClick="1"/>
          </p:cNvPr>
          <p:cNvSpPr>
            <a:spLocks noChangeArrowheads="1"/>
          </p:cNvSpPr>
          <p:nvPr/>
        </p:nvSpPr>
        <p:spPr bwMode="auto">
          <a:xfrm>
            <a:off x="8042276" y="2852738"/>
            <a:ext cx="1152525" cy="647700"/>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الجار</a:t>
            </a:r>
            <a:endParaRPr lang="en-US" altLang="ar-EG" sz="2000" b="1"/>
          </a:p>
        </p:txBody>
      </p:sp>
      <p:sp>
        <p:nvSpPr>
          <p:cNvPr id="266244" name="AutoShape 4">
            <a:hlinkClick r:id="rId3" action="ppaction://hlinksldjump" highlightClick="1"/>
          </p:cNvPr>
          <p:cNvSpPr>
            <a:spLocks noChangeArrowheads="1"/>
          </p:cNvSpPr>
          <p:nvPr/>
        </p:nvSpPr>
        <p:spPr bwMode="auto">
          <a:xfrm>
            <a:off x="8042276" y="3716338"/>
            <a:ext cx="1152525" cy="647700"/>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أبو أيوب</a:t>
            </a:r>
          </a:p>
          <a:p>
            <a:pPr algn="ctr"/>
            <a:r>
              <a:rPr lang="ar-SA" altLang="ar-EG" sz="2000" b="1"/>
              <a:t>الأنصاري</a:t>
            </a:r>
            <a:endParaRPr lang="en-US" altLang="ar-EG" sz="2000" b="1"/>
          </a:p>
        </p:txBody>
      </p:sp>
      <p:pic>
        <p:nvPicPr>
          <p:cNvPr id="266245" name="Picture 5" descr="2649_p8390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5413" y="1628775"/>
            <a:ext cx="3795712" cy="4743450"/>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266246" name="AutoShape 6">
            <a:hlinkClick r:id="rId5" action="ppaction://hlinksldjump" highlightClick="1"/>
          </p:cNvPr>
          <p:cNvSpPr>
            <a:spLocks noChangeArrowheads="1"/>
          </p:cNvSpPr>
          <p:nvPr/>
        </p:nvSpPr>
        <p:spPr bwMode="auto">
          <a:xfrm>
            <a:off x="8040689" y="4581525"/>
            <a:ext cx="1152525" cy="647700"/>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رجوع</a:t>
            </a:r>
            <a:endParaRPr lang="en-US" altLang="ar-EG" sz="2000" b="1"/>
          </a:p>
        </p:txBody>
      </p:sp>
    </p:spTree>
    <p:extLst>
      <p:ext uri="{BB962C8B-B14F-4D97-AF65-F5344CB8AC3E}">
        <p14:creationId xmlns:p14="http://schemas.microsoft.com/office/powerpoint/2010/main" val="39495903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غابه"/>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483" name="Picture 3" descr="سقط"/>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3114" y="2565401"/>
            <a:ext cx="2967037" cy="3533775"/>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شبكة"/>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729870">
            <a:off x="4151314" y="3716338"/>
            <a:ext cx="3311525" cy="2006600"/>
          </a:xfrm>
          <a:prstGeom prst="rect">
            <a:avLst/>
          </a:prstGeom>
          <a:noFill/>
          <a:extLst>
            <a:ext uri="{909E8E84-426E-40DD-AFC4-6F175D3DCCD1}">
              <a14:hiddenFill xmlns:a14="http://schemas.microsoft.com/office/drawing/2010/main">
                <a:solidFill>
                  <a:srgbClr val="FFFFFF"/>
                </a:solidFill>
              </a14:hiddenFill>
            </a:ext>
          </a:extLst>
        </p:spPr>
      </p:pic>
      <p:pic>
        <p:nvPicPr>
          <p:cNvPr id="20485" name="Picture 5" descr="فخ"/>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08438" y="4508501"/>
            <a:ext cx="3581400" cy="1647825"/>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ورق"/>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08438" y="3500439"/>
            <a:ext cx="666750" cy="714375"/>
          </a:xfrm>
          <a:prstGeom prst="rect">
            <a:avLst/>
          </a:prstGeom>
          <a:noFill/>
          <a:extLst>
            <a:ext uri="{909E8E84-426E-40DD-AFC4-6F175D3DCCD1}">
              <a14:hiddenFill xmlns:a14="http://schemas.microsoft.com/office/drawing/2010/main">
                <a:solidFill>
                  <a:srgbClr val="FFFFFF"/>
                </a:solidFill>
              </a14:hiddenFill>
            </a:ext>
          </a:extLst>
        </p:spPr>
      </p:pic>
      <p:pic>
        <p:nvPicPr>
          <p:cNvPr id="20487" name="Picture 7" descr="ورقه"/>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48300" y="4437063"/>
            <a:ext cx="636588" cy="633412"/>
          </a:xfrm>
          <a:prstGeom prst="rect">
            <a:avLst/>
          </a:prstGeom>
          <a:noFill/>
          <a:extLst>
            <a:ext uri="{909E8E84-426E-40DD-AFC4-6F175D3DCCD1}">
              <a14:hiddenFill xmlns:a14="http://schemas.microsoft.com/office/drawing/2010/main">
                <a:solidFill>
                  <a:srgbClr val="FFFFFF"/>
                </a:solidFill>
              </a14:hiddenFill>
            </a:ext>
          </a:extLst>
        </p:spPr>
      </p:pic>
      <p:pic>
        <p:nvPicPr>
          <p:cNvPr id="20488" name="Picture 8" descr="ورق غصن"/>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92538" y="4365625"/>
            <a:ext cx="1306512" cy="1263650"/>
          </a:xfrm>
          <a:prstGeom prst="rect">
            <a:avLst/>
          </a:prstGeom>
          <a:noFill/>
          <a:extLst>
            <a:ext uri="{909E8E84-426E-40DD-AFC4-6F175D3DCCD1}">
              <a14:hiddenFill xmlns:a14="http://schemas.microsoft.com/office/drawing/2010/main">
                <a:solidFill>
                  <a:srgbClr val="FFFFFF"/>
                </a:solidFill>
              </a14:hiddenFill>
            </a:ext>
          </a:extLst>
        </p:spPr>
      </p:pic>
      <p:pic>
        <p:nvPicPr>
          <p:cNvPr id="20489" name="Picture 9" descr="ورق غصن"/>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83338" y="4437063"/>
            <a:ext cx="1212850" cy="1173162"/>
          </a:xfrm>
          <a:prstGeom prst="rect">
            <a:avLst/>
          </a:prstGeom>
          <a:noFill/>
          <a:extLst>
            <a:ext uri="{909E8E84-426E-40DD-AFC4-6F175D3DCCD1}">
              <a14:hiddenFill xmlns:a14="http://schemas.microsoft.com/office/drawing/2010/main">
                <a:solidFill>
                  <a:srgbClr val="FFFFFF"/>
                </a:solidFill>
              </a14:hiddenFill>
            </a:ext>
          </a:extLst>
        </p:spPr>
      </p:pic>
      <p:pic>
        <p:nvPicPr>
          <p:cNvPr id="20490" name="Picture 10" descr="ورق"/>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88163" y="3500439"/>
            <a:ext cx="666750" cy="714375"/>
          </a:xfrm>
          <a:prstGeom prst="rect">
            <a:avLst/>
          </a:prstGeom>
          <a:noFill/>
          <a:extLst>
            <a:ext uri="{909E8E84-426E-40DD-AFC4-6F175D3DCCD1}">
              <a14:hiddenFill xmlns:a14="http://schemas.microsoft.com/office/drawing/2010/main">
                <a:solidFill>
                  <a:srgbClr val="FFFFFF"/>
                </a:solidFill>
              </a14:hiddenFill>
            </a:ext>
          </a:extLst>
        </p:spPr>
      </p:pic>
      <p:pic>
        <p:nvPicPr>
          <p:cNvPr id="20491" name="Picture 11" descr="ورقه"/>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16500" y="3429001"/>
            <a:ext cx="636588" cy="633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01388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fill="hold" nodeType="afterEffect">
                                  <p:stCondLst>
                                    <p:cond delay="0"/>
                                  </p:stCondLst>
                                  <p:childTnLst>
                                    <p:animRot by="3600000">
                                      <p:cBhvr>
                                        <p:cTn id="6" dur="3000" fill="hold"/>
                                        <p:tgtEl>
                                          <p:spTgt spid="20483"/>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elephaf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4" name="AutoShape 4">
            <a:hlinkClick r:id="rId2" action="ppaction://hlinksldjump" highlightClick="1"/>
          </p:cNvPr>
          <p:cNvSpPr>
            <a:spLocks noChangeArrowheads="1"/>
          </p:cNvSpPr>
          <p:nvPr/>
        </p:nvSpPr>
        <p:spPr bwMode="auto">
          <a:xfrm>
            <a:off x="1774826" y="6092826"/>
            <a:ext cx="792163" cy="504825"/>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رجوع</a:t>
            </a:r>
            <a:endParaRPr lang="en-US" altLang="ar-EG" sz="2000" b="1"/>
          </a:p>
        </p:txBody>
      </p:sp>
      <p:sp>
        <p:nvSpPr>
          <p:cNvPr id="317445" name="Text Box 5"/>
          <p:cNvSpPr txBox="1">
            <a:spLocks noChangeArrowheads="1"/>
          </p:cNvSpPr>
          <p:nvPr/>
        </p:nvSpPr>
        <p:spPr bwMode="auto">
          <a:xfrm>
            <a:off x="6240464" y="2411414"/>
            <a:ext cx="3095625"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ar-EG" sz="4000"/>
              <a:t>أنــــا أحب جاري</a:t>
            </a:r>
          </a:p>
          <a:p>
            <a:pPr algn="ctr">
              <a:spcBef>
                <a:spcPct val="50000"/>
              </a:spcBef>
            </a:pPr>
            <a:r>
              <a:rPr lang="ar-SA" altLang="ar-EG" sz="4000"/>
              <a:t>أوصى به الرسول</a:t>
            </a:r>
          </a:p>
          <a:p>
            <a:pPr algn="ctr">
              <a:spcBef>
                <a:spcPct val="50000"/>
              </a:spcBef>
            </a:pPr>
            <a:r>
              <a:rPr lang="ar-SA" altLang="ar-EG" sz="4000"/>
              <a:t>ألقـــــــاه بالسرور</a:t>
            </a:r>
            <a:endParaRPr lang="en-US" altLang="ar-EG" sz="4000"/>
          </a:p>
        </p:txBody>
      </p:sp>
      <p:sp>
        <p:nvSpPr>
          <p:cNvPr id="317446" name="Text Box 6"/>
          <p:cNvSpPr txBox="1">
            <a:spLocks noChangeArrowheads="1"/>
          </p:cNvSpPr>
          <p:nvPr/>
        </p:nvSpPr>
        <p:spPr bwMode="auto">
          <a:xfrm>
            <a:off x="2927351" y="2411414"/>
            <a:ext cx="3095625"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ar-EG" sz="4000"/>
              <a:t>فداره كداري</a:t>
            </a:r>
          </a:p>
          <a:p>
            <a:pPr algn="ctr">
              <a:spcBef>
                <a:spcPct val="50000"/>
              </a:spcBef>
            </a:pPr>
            <a:r>
              <a:rPr lang="ar-SA" altLang="ar-EG" sz="4000"/>
              <a:t>فحقـــه جليل</a:t>
            </a:r>
          </a:p>
          <a:p>
            <a:pPr algn="ctr">
              <a:spcBef>
                <a:spcPct val="50000"/>
              </a:spcBef>
            </a:pPr>
            <a:r>
              <a:rPr lang="ar-SA" altLang="ar-EG" sz="4000"/>
              <a:t>والحب والتقدير</a:t>
            </a:r>
            <a:endParaRPr lang="en-US" altLang="ar-EG" sz="4000"/>
          </a:p>
        </p:txBody>
      </p:sp>
      <p:sp>
        <p:nvSpPr>
          <p:cNvPr id="317447" name="Text Box 7"/>
          <p:cNvSpPr txBox="1">
            <a:spLocks noChangeArrowheads="1"/>
          </p:cNvSpPr>
          <p:nvPr/>
        </p:nvSpPr>
        <p:spPr bwMode="auto">
          <a:xfrm>
            <a:off x="4440239" y="1341439"/>
            <a:ext cx="30956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ar-EG" sz="4000"/>
              <a:t>الجار</a:t>
            </a:r>
            <a:endParaRPr lang="en-US" altLang="ar-EG" sz="4000"/>
          </a:p>
        </p:txBody>
      </p:sp>
    </p:spTree>
    <p:extLst>
      <p:ext uri="{BB962C8B-B14F-4D97-AF65-F5344CB8AC3E}">
        <p14:creationId xmlns:p14="http://schemas.microsoft.com/office/powerpoint/2010/main" val="3575111581"/>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3"/>
          <p:cNvSpPr>
            <a:spLocks noChangeArrowheads="1"/>
          </p:cNvSpPr>
          <p:nvPr/>
        </p:nvSpPr>
        <p:spPr bwMode="auto">
          <a:xfrm>
            <a:off x="1992313" y="5661026"/>
            <a:ext cx="8280400"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ar-SA" altLang="ar-EG" sz="2500"/>
              <a:t>بعد الهجرة دخل الرسول صلى الله عليه وسلم المدينة وسار وسط الجموع التي اضطرمت صفوفها وأفئدتها حماسة ، ومحبة وشوقاً . </a:t>
            </a:r>
            <a:endParaRPr lang="en-US" altLang="ar-EG" sz="2500"/>
          </a:p>
        </p:txBody>
      </p:sp>
      <p:pic>
        <p:nvPicPr>
          <p:cNvPr id="83972" name="Picture 4" descr="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8214" y="260351"/>
            <a:ext cx="7900987" cy="5294313"/>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5702516"/>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ايوب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9151" y="765175"/>
            <a:ext cx="5440363" cy="4343400"/>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84995" name="Rectangle 3"/>
          <p:cNvSpPr>
            <a:spLocks noChangeArrowheads="1"/>
          </p:cNvSpPr>
          <p:nvPr/>
        </p:nvSpPr>
        <p:spPr bwMode="auto">
          <a:xfrm>
            <a:off x="1992313" y="5589589"/>
            <a:ext cx="8166100"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ar-SA" altLang="ar-EG" sz="2500"/>
              <a:t>ممتطيا ظهر ناقته التي تزاحم الناس حول زمامها ، كل يريد أن يستضيف رسول الله .</a:t>
            </a:r>
            <a:r>
              <a:rPr lang="en-US" altLang="ar-EG" sz="2500"/>
              <a:t> </a:t>
            </a:r>
            <a:r>
              <a:rPr lang="ar-SA" altLang="ar-EG" sz="2500"/>
              <a:t>وهو يجيبهم : دعوها فإنها مأمورة </a:t>
            </a:r>
            <a:endParaRPr lang="en-US" altLang="ar-EG" sz="2500"/>
          </a:p>
        </p:txBody>
      </p:sp>
    </p:spTree>
    <p:extLst>
      <p:ext uri="{BB962C8B-B14F-4D97-AF65-F5344CB8AC3E}">
        <p14:creationId xmlns:p14="http://schemas.microsoft.com/office/powerpoint/2010/main" val="4073048542"/>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ايوب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0014" y="476251"/>
            <a:ext cx="6840537" cy="4575175"/>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86019" name="Text Box 3"/>
          <p:cNvSpPr txBox="1">
            <a:spLocks noChangeArrowheads="1"/>
          </p:cNvSpPr>
          <p:nvPr/>
        </p:nvSpPr>
        <p:spPr bwMode="auto">
          <a:xfrm>
            <a:off x="2424114" y="5445126"/>
            <a:ext cx="755967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ar-EG" sz="2500"/>
              <a:t>بركت الناقة أمام دار أبو أيوب الأنصاري ، وصار الرسول ( صلى الله عليه وسلم ) ضيفه.</a:t>
            </a:r>
            <a:r>
              <a:rPr lang="ar-SA" altLang="ar-EG" sz="3500"/>
              <a:t> </a:t>
            </a:r>
            <a:endParaRPr lang="en-US" altLang="ar-EG" sz="3500"/>
          </a:p>
        </p:txBody>
      </p:sp>
    </p:spTree>
    <p:extLst>
      <p:ext uri="{BB962C8B-B14F-4D97-AF65-F5344CB8AC3E}">
        <p14:creationId xmlns:p14="http://schemas.microsoft.com/office/powerpoint/2010/main" val="1218868883"/>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ايوب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7350" y="765175"/>
            <a:ext cx="6338888" cy="4217988"/>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87043" name="Text Box 3"/>
          <p:cNvSpPr txBox="1">
            <a:spLocks noChangeArrowheads="1"/>
          </p:cNvSpPr>
          <p:nvPr/>
        </p:nvSpPr>
        <p:spPr bwMode="auto">
          <a:xfrm>
            <a:off x="2424114" y="5445126"/>
            <a:ext cx="7559675"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ar-EG" sz="2500"/>
              <a:t>نزل الرسول صلى الله علية وسلم ضيفا عنده وأصر على النوم في الطابق الأسفل. </a:t>
            </a:r>
            <a:endParaRPr lang="en-US" altLang="ar-EG" sz="3500"/>
          </a:p>
        </p:txBody>
      </p:sp>
    </p:spTree>
    <p:extLst>
      <p:ext uri="{BB962C8B-B14F-4D97-AF65-F5344CB8AC3E}">
        <p14:creationId xmlns:p14="http://schemas.microsoft.com/office/powerpoint/2010/main" val="1311952074"/>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جره"/>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7714" y="260351"/>
            <a:ext cx="5591175" cy="5008563"/>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88067" name="Text Box 3"/>
          <p:cNvSpPr txBox="1">
            <a:spLocks noChangeArrowheads="1"/>
          </p:cNvSpPr>
          <p:nvPr/>
        </p:nvSpPr>
        <p:spPr bwMode="auto">
          <a:xfrm>
            <a:off x="2208214" y="5734051"/>
            <a:ext cx="7559675"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ar-EG" sz="2500"/>
              <a:t>ولم ينم أبو أيوب وزوجته طوال الليل حتى حادثة انكسار الجرة وانتقال الرسول إلى الطابق الأعلى.</a:t>
            </a:r>
            <a:endParaRPr lang="en-US" altLang="ar-EG" sz="3500"/>
          </a:p>
        </p:txBody>
      </p:sp>
    </p:spTree>
    <p:extLst>
      <p:ext uri="{BB962C8B-B14F-4D97-AF65-F5344CB8AC3E}">
        <p14:creationId xmlns:p14="http://schemas.microsoft.com/office/powerpoint/2010/main" val="783964207"/>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ايوب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2888" y="836614"/>
            <a:ext cx="6534150" cy="4314825"/>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89091" name="Text Box 3"/>
          <p:cNvSpPr txBox="1">
            <a:spLocks noChangeArrowheads="1"/>
          </p:cNvSpPr>
          <p:nvPr/>
        </p:nvSpPr>
        <p:spPr bwMode="auto">
          <a:xfrm>
            <a:off x="2424114" y="5734051"/>
            <a:ext cx="7559675"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ar-EG" sz="2500"/>
              <a:t>اكرم أبو ايوب وزوجته الرسول صلى الله عليه وسلم وكانوا يقدمون له الطعام.</a:t>
            </a:r>
            <a:endParaRPr lang="en-US" altLang="ar-EG" sz="3500"/>
          </a:p>
        </p:txBody>
      </p:sp>
    </p:spTree>
    <p:extLst>
      <p:ext uri="{BB962C8B-B14F-4D97-AF65-F5344CB8AC3E}">
        <p14:creationId xmlns:p14="http://schemas.microsoft.com/office/powerpoint/2010/main" val="404891304"/>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Text Box 3"/>
          <p:cNvSpPr txBox="1">
            <a:spLocks noChangeArrowheads="1"/>
          </p:cNvSpPr>
          <p:nvPr/>
        </p:nvSpPr>
        <p:spPr bwMode="auto">
          <a:xfrm>
            <a:off x="2135189" y="5734051"/>
            <a:ext cx="7559675"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ar-EG" sz="2500"/>
              <a:t>اقام الرسول عند أبي أيوب حتى تم بناء مسجده ومساكنه</a:t>
            </a:r>
            <a:endParaRPr lang="en-US" altLang="ar-EG" sz="3500"/>
          </a:p>
        </p:txBody>
      </p:sp>
      <p:pic>
        <p:nvPicPr>
          <p:cNvPr id="90116" name="Picture 4" desc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1089" y="620713"/>
            <a:ext cx="7756525" cy="4756150"/>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552637"/>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المسلمين"/>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1814" y="1052513"/>
            <a:ext cx="6061075" cy="4030662"/>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91139" name="Text Box 3"/>
          <p:cNvSpPr txBox="1">
            <a:spLocks noChangeArrowheads="1"/>
          </p:cNvSpPr>
          <p:nvPr/>
        </p:nvSpPr>
        <p:spPr bwMode="auto">
          <a:xfrm>
            <a:off x="2208214" y="5661026"/>
            <a:ext cx="7559675"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ar-EG" sz="2500"/>
              <a:t>حارب أبا أيوب الأنصاري مع الرسول صلى الله عليه وسلم.</a:t>
            </a:r>
            <a:endParaRPr lang="en-US" altLang="ar-EG" sz="3500"/>
          </a:p>
        </p:txBody>
      </p:sp>
      <p:sp>
        <p:nvSpPr>
          <p:cNvPr id="91140" name="AutoShape 4">
            <a:hlinkClick r:id="rId3" action="ppaction://hlinksldjump" highlightClick="1"/>
          </p:cNvPr>
          <p:cNvSpPr>
            <a:spLocks noChangeArrowheads="1"/>
          </p:cNvSpPr>
          <p:nvPr/>
        </p:nvSpPr>
        <p:spPr bwMode="auto">
          <a:xfrm>
            <a:off x="1774826" y="6092826"/>
            <a:ext cx="792163" cy="504825"/>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رجوع</a:t>
            </a:r>
            <a:endParaRPr lang="en-US" altLang="ar-EG" sz="2000" b="1"/>
          </a:p>
        </p:txBody>
      </p:sp>
    </p:spTree>
    <p:extLst>
      <p:ext uri="{BB962C8B-B14F-4D97-AF65-F5344CB8AC3E}">
        <p14:creationId xmlns:p14="http://schemas.microsoft.com/office/powerpoint/2010/main" val="3938077804"/>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2"/>
          <p:cNvSpPr txBox="1">
            <a:spLocks noChangeArrowheads="1"/>
          </p:cNvSpPr>
          <p:nvPr/>
        </p:nvSpPr>
        <p:spPr bwMode="auto">
          <a:xfrm>
            <a:off x="3935413" y="836614"/>
            <a:ext cx="3744912" cy="579437"/>
          </a:xfrm>
          <a:prstGeom prst="rect">
            <a:avLst/>
          </a:prstGeom>
          <a:solidFill>
            <a:srgbClr val="FFFFFF">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ar-EG" sz="3200"/>
              <a:t>غرفة الجلوس</a:t>
            </a:r>
            <a:endParaRPr lang="en-US" altLang="ar-EG" sz="3200"/>
          </a:p>
        </p:txBody>
      </p:sp>
      <p:sp>
        <p:nvSpPr>
          <p:cNvPr id="93187" name="AutoShape 3">
            <a:hlinkClick r:id="rId2" action="ppaction://hlinksldjump" highlightClick="1"/>
          </p:cNvPr>
          <p:cNvSpPr>
            <a:spLocks noChangeArrowheads="1"/>
          </p:cNvSpPr>
          <p:nvPr/>
        </p:nvSpPr>
        <p:spPr bwMode="auto">
          <a:xfrm>
            <a:off x="8042276" y="3646488"/>
            <a:ext cx="1152525" cy="647700"/>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الحلقة</a:t>
            </a:r>
            <a:endParaRPr lang="en-US" altLang="ar-EG" sz="2000" b="1"/>
          </a:p>
        </p:txBody>
      </p:sp>
      <p:sp>
        <p:nvSpPr>
          <p:cNvPr id="93188" name="AutoShape 4">
            <a:hlinkClick r:id="rId3" action="ppaction://hlinksldjump" highlightClick="1"/>
          </p:cNvPr>
          <p:cNvSpPr>
            <a:spLocks noChangeArrowheads="1"/>
          </p:cNvSpPr>
          <p:nvPr/>
        </p:nvSpPr>
        <p:spPr bwMode="auto">
          <a:xfrm>
            <a:off x="8042276" y="4510088"/>
            <a:ext cx="1152525" cy="647700"/>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الأركان</a:t>
            </a:r>
            <a:endParaRPr lang="en-US" altLang="ar-EG" sz="2000" b="1"/>
          </a:p>
        </p:txBody>
      </p:sp>
      <p:sp>
        <p:nvSpPr>
          <p:cNvPr id="93189" name="AutoShape 5">
            <a:hlinkClick r:id="rId4" action="ppaction://hlinksldjump" highlightClick="1"/>
          </p:cNvPr>
          <p:cNvSpPr>
            <a:spLocks noChangeArrowheads="1"/>
          </p:cNvSpPr>
          <p:nvPr/>
        </p:nvSpPr>
        <p:spPr bwMode="auto">
          <a:xfrm>
            <a:off x="8042276" y="5373688"/>
            <a:ext cx="1152525" cy="647700"/>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اللقاء الأخير</a:t>
            </a:r>
            <a:endParaRPr lang="en-US" altLang="ar-EG" sz="2000" b="1"/>
          </a:p>
        </p:txBody>
      </p:sp>
      <p:sp>
        <p:nvSpPr>
          <p:cNvPr id="93190" name="AutoShape 6">
            <a:hlinkClick r:id="rId5" action="ppaction://hlinksldjump" highlightClick="1"/>
          </p:cNvPr>
          <p:cNvSpPr>
            <a:spLocks noChangeArrowheads="1"/>
          </p:cNvSpPr>
          <p:nvPr/>
        </p:nvSpPr>
        <p:spPr bwMode="auto">
          <a:xfrm>
            <a:off x="8040689" y="2781300"/>
            <a:ext cx="1152525" cy="647700"/>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آية الحلقة</a:t>
            </a:r>
            <a:endParaRPr lang="en-US" altLang="ar-EG" sz="2000" b="1"/>
          </a:p>
        </p:txBody>
      </p:sp>
      <p:sp>
        <p:nvSpPr>
          <p:cNvPr id="93191" name="AutoShape 7">
            <a:hlinkClick r:id="rId6" action="ppaction://hlinksldjump" highlightClick="1"/>
          </p:cNvPr>
          <p:cNvSpPr>
            <a:spLocks noChangeArrowheads="1"/>
          </p:cNvSpPr>
          <p:nvPr/>
        </p:nvSpPr>
        <p:spPr bwMode="auto">
          <a:xfrm>
            <a:off x="8042276" y="1916113"/>
            <a:ext cx="1152525" cy="647700"/>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توجيهات</a:t>
            </a:r>
          </a:p>
          <a:p>
            <a:pPr algn="ctr"/>
            <a:r>
              <a:rPr lang="ar-SA" altLang="ar-EG" sz="2000" b="1"/>
              <a:t>للمعلمة</a:t>
            </a:r>
            <a:endParaRPr lang="en-US" altLang="ar-EG" sz="2000" b="1"/>
          </a:p>
        </p:txBody>
      </p:sp>
      <p:sp>
        <p:nvSpPr>
          <p:cNvPr id="93192" name="AutoShape 8">
            <a:hlinkClick r:id="" action="ppaction://hlinkshowjump?jump=firstslide" highlightClick="1"/>
          </p:cNvPr>
          <p:cNvSpPr>
            <a:spLocks noChangeArrowheads="1"/>
          </p:cNvSpPr>
          <p:nvPr/>
        </p:nvSpPr>
        <p:spPr bwMode="auto">
          <a:xfrm>
            <a:off x="1703389" y="188913"/>
            <a:ext cx="720725" cy="792162"/>
          </a:xfrm>
          <a:prstGeom prst="actionButtonHome">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pic>
        <p:nvPicPr>
          <p:cNvPr id="93193" name="Picture 9" descr="2649_p8390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35413" y="1628775"/>
            <a:ext cx="3795712" cy="4743450"/>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48394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غابه"/>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1507" name="Picture 3" descr="سقط"/>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296586">
            <a:off x="4722814" y="2641601"/>
            <a:ext cx="2967037" cy="3533775"/>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شبكة"/>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29870">
            <a:off x="4152901" y="4076700"/>
            <a:ext cx="3311525" cy="2006600"/>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فخ"/>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8438" y="4508501"/>
            <a:ext cx="3581400" cy="1647825"/>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ورقه"/>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5639" y="4508501"/>
            <a:ext cx="636587" cy="633413"/>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descr="ورق غصن"/>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92538" y="4365625"/>
            <a:ext cx="1306512" cy="1263650"/>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ورق غصن"/>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83338" y="4437063"/>
            <a:ext cx="1212850" cy="1173162"/>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descr="ورق"/>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87938" y="4868864"/>
            <a:ext cx="666750" cy="714375"/>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نمله"/>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0659826">
            <a:off x="5375275" y="3933826"/>
            <a:ext cx="719138" cy="479425"/>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descr="طائر"/>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989866">
            <a:off x="7104064" y="2349500"/>
            <a:ext cx="2376487" cy="1987550"/>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descr="سحليه"/>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20531983">
            <a:off x="3792539" y="3860801"/>
            <a:ext cx="1800225" cy="993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76601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2" name="Text Box 4"/>
          <p:cNvSpPr txBox="1">
            <a:spLocks noChangeArrowheads="1"/>
          </p:cNvSpPr>
          <p:nvPr/>
        </p:nvSpPr>
        <p:spPr bwMode="auto">
          <a:xfrm>
            <a:off x="1391478" y="925514"/>
            <a:ext cx="9435547"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ar-SA" altLang="ar-EG" sz="2000" b="1" dirty="0"/>
              <a:t>تتلو المعلمة الآية من القرآن الكريم بقولها يقول ربنا جل جلاله:</a:t>
            </a:r>
          </a:p>
          <a:p>
            <a:pPr algn="ctr"/>
            <a:r>
              <a:rPr lang="ar-SA" altLang="ar-EG" sz="2000" b="1" dirty="0"/>
              <a:t>(يَا أَيُّهَا الَّذِينَ آمَنُوا لا تَدْخُلُوا بُيُوتاً غَيْرَ بُيُوتِكُمْ حَتَّى تَسْتَأْنِسُوا وَتُسَلِّمُوا عَلَى أَهْلِهَا ذَلِكُمْ خَيْرٌ لَكُمْ لَعَلَّكُمْ تَذَكَّرُونَ</a:t>
            </a:r>
            <a:r>
              <a:rPr lang="ar-SA" altLang="ar-EG" dirty="0"/>
              <a:t> </a:t>
            </a:r>
            <a:r>
              <a:rPr lang="ar-SA" altLang="ar-EG" sz="2000" b="1" dirty="0"/>
              <a:t>)</a:t>
            </a:r>
          </a:p>
          <a:p>
            <a:pPr algn="ctr"/>
            <a:r>
              <a:rPr lang="ar-SA" altLang="ar-EG" dirty="0"/>
              <a:t> </a:t>
            </a:r>
            <a:r>
              <a:rPr lang="ar-SA" altLang="ar-EG" sz="2000" b="1" dirty="0"/>
              <a:t>تسأل الأطفال: من ربنا؟ وتؤكد أن ربنا الله جل وعلا وهو خالقنا و رازقنا.</a:t>
            </a:r>
          </a:p>
          <a:p>
            <a:pPr algn="ctr"/>
            <a:r>
              <a:rPr lang="ar-SA" altLang="ar-EG" sz="2000" b="1" dirty="0"/>
              <a:t>تطرح على الأطفال الأسئلة الآتية:</a:t>
            </a:r>
          </a:p>
          <a:p>
            <a:pPr algn="ctr">
              <a:buFontTx/>
              <a:buChar char="-"/>
            </a:pPr>
            <a:r>
              <a:rPr lang="ar-SA" altLang="ar-EG" sz="2000" b="1" dirty="0"/>
              <a:t>أين يجلس الضيوف إذا زاروكم يا خالد؟</a:t>
            </a:r>
          </a:p>
          <a:p>
            <a:pPr algn="ctr">
              <a:buFontTx/>
              <a:buChar char="-"/>
            </a:pPr>
            <a:r>
              <a:rPr lang="ar-SA" altLang="ar-EG" sz="2000" b="1" dirty="0"/>
              <a:t> هل مجلسكم صغير أم كبير؟</a:t>
            </a:r>
          </a:p>
          <a:p>
            <a:pPr algn="ctr">
              <a:buFontTx/>
              <a:buChar char="-"/>
            </a:pPr>
            <a:r>
              <a:rPr lang="ar-SA" altLang="ar-EG" sz="2000" b="1" dirty="0"/>
              <a:t> ماذا يوجد في مجلسكم؟</a:t>
            </a:r>
          </a:p>
          <a:p>
            <a:pPr algn="ctr"/>
            <a:r>
              <a:rPr lang="ar-SA" altLang="ar-EG" sz="2000" b="1" dirty="0"/>
              <a:t>تعرض صورا ً لأنواع مختلفة من المجالس, وتطلب من الأطفال وصف ما يرونه في الصورة.</a:t>
            </a:r>
          </a:p>
          <a:p>
            <a:pPr algn="ctr"/>
            <a:r>
              <a:rPr lang="ar-SA" altLang="ar-EG" sz="2000" b="1" dirty="0"/>
              <a:t>تطرح أسئلة عن الصورة كالآتي:</a:t>
            </a:r>
          </a:p>
          <a:p>
            <a:pPr algn="ctr">
              <a:buFontTx/>
              <a:buChar char="-"/>
            </a:pPr>
            <a:r>
              <a:rPr lang="ar-SA" altLang="ar-EG" sz="2000" b="1" dirty="0"/>
              <a:t>هل رأيت مكانا ً يشبه هذا المكان؟ أين؟ ما اسم هذه </a:t>
            </a:r>
            <a:r>
              <a:rPr lang="ar-SA" altLang="ar-EG" sz="2000" b="1" dirty="0" err="1"/>
              <a:t>الغرفه</a:t>
            </a:r>
            <a:r>
              <a:rPr lang="ar-SA" altLang="ar-EG" sz="2000" b="1" dirty="0"/>
              <a:t>؟</a:t>
            </a:r>
          </a:p>
          <a:p>
            <a:pPr algn="ctr">
              <a:buFontTx/>
              <a:buChar char="-"/>
            </a:pPr>
            <a:r>
              <a:rPr lang="ar-SA" altLang="ar-EG" sz="2000" b="1" dirty="0"/>
              <a:t> ماذا يوجد فيها من أثاث؟</a:t>
            </a:r>
          </a:p>
          <a:p>
            <a:pPr algn="ctr">
              <a:buFontTx/>
              <a:buChar char="-"/>
            </a:pPr>
            <a:r>
              <a:rPr lang="ar-SA" altLang="ar-EG" sz="2000" b="1" dirty="0"/>
              <a:t> ماذا يمكن أن نفعل لو لم يكن هناك سجادة؟</a:t>
            </a:r>
          </a:p>
          <a:p>
            <a:pPr algn="ctr">
              <a:buFontTx/>
              <a:buChar char="-"/>
            </a:pPr>
            <a:r>
              <a:rPr lang="ar-SA" altLang="ar-EG" sz="2000" b="1" dirty="0"/>
              <a:t> أين يجلس الضيوف لو كان البيت صغيرا ً؟</a:t>
            </a:r>
          </a:p>
          <a:p>
            <a:pPr algn="ctr"/>
            <a:r>
              <a:rPr lang="ar-SA" altLang="ar-EG" sz="2000" b="1" dirty="0"/>
              <a:t>تضع المعلمة الصور في ركن المطالعة.</a:t>
            </a:r>
          </a:p>
        </p:txBody>
      </p:sp>
      <p:sp>
        <p:nvSpPr>
          <p:cNvPr id="155653" name="AutoShape 5">
            <a:hlinkClick r:id="rId2" action="ppaction://hlinksldjump" highlightClick="1"/>
          </p:cNvPr>
          <p:cNvSpPr>
            <a:spLocks noChangeArrowheads="1"/>
          </p:cNvSpPr>
          <p:nvPr/>
        </p:nvSpPr>
        <p:spPr bwMode="auto">
          <a:xfrm>
            <a:off x="1774826" y="6092826"/>
            <a:ext cx="792163" cy="504825"/>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رجوع</a:t>
            </a:r>
            <a:endParaRPr lang="en-US" altLang="ar-EG" sz="2000" b="1"/>
          </a:p>
        </p:txBody>
      </p:sp>
    </p:spTree>
    <p:extLst>
      <p:ext uri="{BB962C8B-B14F-4D97-AF65-F5344CB8AC3E}">
        <p14:creationId xmlns:p14="http://schemas.microsoft.com/office/powerpoint/2010/main" val="1701592441"/>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2" name="Picture 4" descr="جلوس"/>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0213" y="385763"/>
            <a:ext cx="8788400" cy="6138862"/>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662568"/>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6" name="Picture 4" descr="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4113" y="4221164"/>
            <a:ext cx="3333750" cy="1495425"/>
          </a:xfrm>
          <a:prstGeom prst="rect">
            <a:avLst/>
          </a:prstGeom>
          <a:noFill/>
          <a:extLst>
            <a:ext uri="{909E8E84-426E-40DD-AFC4-6F175D3DCCD1}">
              <a14:hiddenFill xmlns:a14="http://schemas.microsoft.com/office/drawing/2010/main">
                <a:solidFill>
                  <a:srgbClr val="FFFFFF"/>
                </a:solidFill>
              </a14:hiddenFill>
            </a:ext>
          </a:extLst>
        </p:spPr>
      </p:pic>
      <p:pic>
        <p:nvPicPr>
          <p:cNvPr id="177157" name="Picture 5" descr="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6363" y="476251"/>
            <a:ext cx="3810000" cy="1876425"/>
          </a:xfrm>
          <a:prstGeom prst="rect">
            <a:avLst/>
          </a:prstGeom>
          <a:noFill/>
          <a:extLst>
            <a:ext uri="{909E8E84-426E-40DD-AFC4-6F175D3DCCD1}">
              <a14:hiddenFill xmlns:a14="http://schemas.microsoft.com/office/drawing/2010/main">
                <a:solidFill>
                  <a:srgbClr val="FFFFFF"/>
                </a:solidFill>
              </a14:hiddenFill>
            </a:ext>
          </a:extLst>
        </p:spPr>
      </p:pic>
      <p:pic>
        <p:nvPicPr>
          <p:cNvPr id="177158" name="Picture 6" descr="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3750" y="333375"/>
            <a:ext cx="3810000" cy="2781300"/>
          </a:xfrm>
          <a:prstGeom prst="rect">
            <a:avLst/>
          </a:prstGeom>
          <a:noFill/>
          <a:extLst>
            <a:ext uri="{909E8E84-426E-40DD-AFC4-6F175D3DCCD1}">
              <a14:hiddenFill xmlns:a14="http://schemas.microsoft.com/office/drawing/2010/main">
                <a:solidFill>
                  <a:srgbClr val="FFFFFF"/>
                </a:solidFill>
              </a14:hiddenFill>
            </a:ext>
          </a:extLst>
        </p:spPr>
      </p:pic>
      <p:pic>
        <p:nvPicPr>
          <p:cNvPr id="177159" name="Picture 7" descr="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27800" y="3933825"/>
            <a:ext cx="3333750" cy="188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0544846"/>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3" name="Picture 5" desc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2463" y="260351"/>
            <a:ext cx="1860550" cy="2881313"/>
          </a:xfrm>
          <a:prstGeom prst="rect">
            <a:avLst/>
          </a:prstGeom>
          <a:noFill/>
          <a:extLst>
            <a:ext uri="{909E8E84-426E-40DD-AFC4-6F175D3DCCD1}">
              <a14:hiddenFill xmlns:a14="http://schemas.microsoft.com/office/drawing/2010/main">
                <a:solidFill>
                  <a:srgbClr val="FFFFFF"/>
                </a:solidFill>
              </a14:hiddenFill>
            </a:ext>
          </a:extLst>
        </p:spPr>
      </p:pic>
      <p:pic>
        <p:nvPicPr>
          <p:cNvPr id="176134" name="Picture 6" desc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5275" y="476251"/>
            <a:ext cx="2381250" cy="2676525"/>
          </a:xfrm>
          <a:prstGeom prst="rect">
            <a:avLst/>
          </a:prstGeom>
          <a:noFill/>
          <a:extLst>
            <a:ext uri="{909E8E84-426E-40DD-AFC4-6F175D3DCCD1}">
              <a14:hiddenFill xmlns:a14="http://schemas.microsoft.com/office/drawing/2010/main">
                <a:solidFill>
                  <a:srgbClr val="FFFFFF"/>
                </a:solidFill>
              </a14:hiddenFill>
            </a:ext>
          </a:extLst>
        </p:spPr>
      </p:pic>
      <p:pic>
        <p:nvPicPr>
          <p:cNvPr id="176135" name="Picture 7" descr="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4063" y="4652964"/>
            <a:ext cx="2857500" cy="828675"/>
          </a:xfrm>
          <a:prstGeom prst="rect">
            <a:avLst/>
          </a:prstGeom>
          <a:noFill/>
          <a:extLst>
            <a:ext uri="{909E8E84-426E-40DD-AFC4-6F175D3DCCD1}">
              <a14:hiddenFill xmlns:a14="http://schemas.microsoft.com/office/drawing/2010/main">
                <a:solidFill>
                  <a:srgbClr val="FFFFFF"/>
                </a:solidFill>
              </a14:hiddenFill>
            </a:ext>
          </a:extLst>
        </p:spPr>
      </p:pic>
      <p:pic>
        <p:nvPicPr>
          <p:cNvPr id="176136" name="Picture 8" descr="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66988" y="3573464"/>
            <a:ext cx="3810000" cy="2657475"/>
          </a:xfrm>
          <a:prstGeom prst="rect">
            <a:avLst/>
          </a:prstGeom>
          <a:noFill/>
          <a:extLst>
            <a:ext uri="{909E8E84-426E-40DD-AFC4-6F175D3DCCD1}">
              <a14:hiddenFill xmlns:a14="http://schemas.microsoft.com/office/drawing/2010/main">
                <a:solidFill>
                  <a:srgbClr val="FFFFFF"/>
                </a:solidFill>
              </a14:hiddenFill>
            </a:ext>
          </a:extLst>
        </p:spPr>
      </p:pic>
      <p:pic>
        <p:nvPicPr>
          <p:cNvPr id="176137" name="Picture 9" descr="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19289" y="908051"/>
            <a:ext cx="2808287" cy="2398713"/>
          </a:xfrm>
          <a:prstGeom prst="rect">
            <a:avLst/>
          </a:prstGeom>
          <a:noFill/>
          <a:extLst>
            <a:ext uri="{909E8E84-426E-40DD-AFC4-6F175D3DCCD1}">
              <a14:hiddenFill xmlns:a14="http://schemas.microsoft.com/office/drawing/2010/main">
                <a:solidFill>
                  <a:srgbClr val="FFFFFF"/>
                </a:solidFill>
              </a14:hiddenFill>
            </a:ext>
          </a:extLst>
        </p:spPr>
      </p:pic>
      <p:sp>
        <p:nvSpPr>
          <p:cNvPr id="176138" name="AutoShape 10">
            <a:hlinkClick r:id="rId7" action="ppaction://hlinksldjump" highlightClick="1"/>
          </p:cNvPr>
          <p:cNvSpPr>
            <a:spLocks noChangeArrowheads="1"/>
          </p:cNvSpPr>
          <p:nvPr/>
        </p:nvSpPr>
        <p:spPr bwMode="auto">
          <a:xfrm>
            <a:off x="1774826" y="6092826"/>
            <a:ext cx="792163" cy="504825"/>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رجوع</a:t>
            </a:r>
            <a:endParaRPr lang="en-US" altLang="ar-EG" sz="2000" b="1"/>
          </a:p>
        </p:txBody>
      </p:sp>
    </p:spTree>
    <p:extLst>
      <p:ext uri="{BB962C8B-B14F-4D97-AF65-F5344CB8AC3E}">
        <p14:creationId xmlns:p14="http://schemas.microsoft.com/office/powerpoint/2010/main" val="3991326614"/>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20" name="Rectangle 4"/>
          <p:cNvSpPr>
            <a:spLocks noChangeArrowheads="1"/>
          </p:cNvSpPr>
          <p:nvPr/>
        </p:nvSpPr>
        <p:spPr bwMode="auto">
          <a:xfrm>
            <a:off x="9120188" y="908051"/>
            <a:ext cx="1154112" cy="5040313"/>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sp>
        <p:nvSpPr>
          <p:cNvPr id="265221" name="Rectangle 5"/>
          <p:cNvSpPr>
            <a:spLocks noChangeArrowheads="1"/>
          </p:cNvSpPr>
          <p:nvPr/>
        </p:nvSpPr>
        <p:spPr bwMode="auto">
          <a:xfrm>
            <a:off x="7681913" y="908051"/>
            <a:ext cx="1154112" cy="5040313"/>
          </a:xfrm>
          <a:prstGeom prst="rect">
            <a:avLst/>
          </a:prstGeom>
          <a:solidFill>
            <a:srgbClr val="99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sp>
        <p:nvSpPr>
          <p:cNvPr id="265222" name="Rectangle 6"/>
          <p:cNvSpPr>
            <a:spLocks noChangeArrowheads="1"/>
          </p:cNvSpPr>
          <p:nvPr/>
        </p:nvSpPr>
        <p:spPr bwMode="auto">
          <a:xfrm>
            <a:off x="6240463" y="908051"/>
            <a:ext cx="1154112" cy="5040313"/>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sp>
        <p:nvSpPr>
          <p:cNvPr id="265223" name="Rectangle 7"/>
          <p:cNvSpPr>
            <a:spLocks noChangeArrowheads="1"/>
          </p:cNvSpPr>
          <p:nvPr/>
        </p:nvSpPr>
        <p:spPr bwMode="auto">
          <a:xfrm>
            <a:off x="4799013" y="908051"/>
            <a:ext cx="1154112" cy="5040313"/>
          </a:xfrm>
          <a:prstGeom prst="rect">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sp>
        <p:nvSpPr>
          <p:cNvPr id="265224" name="Rectangle 8"/>
          <p:cNvSpPr>
            <a:spLocks noChangeArrowheads="1"/>
          </p:cNvSpPr>
          <p:nvPr/>
        </p:nvSpPr>
        <p:spPr bwMode="auto">
          <a:xfrm>
            <a:off x="3359151" y="908051"/>
            <a:ext cx="1154113" cy="5040313"/>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sp>
        <p:nvSpPr>
          <p:cNvPr id="265225" name="Rectangle 9"/>
          <p:cNvSpPr>
            <a:spLocks noChangeArrowheads="1"/>
          </p:cNvSpPr>
          <p:nvPr/>
        </p:nvSpPr>
        <p:spPr bwMode="auto">
          <a:xfrm>
            <a:off x="1919288" y="908051"/>
            <a:ext cx="1154112" cy="5040313"/>
          </a:xfrm>
          <a:prstGeom prst="rect">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sp>
        <p:nvSpPr>
          <p:cNvPr id="265226" name="Text Box 10"/>
          <p:cNvSpPr txBox="1">
            <a:spLocks noChangeArrowheads="1"/>
          </p:cNvSpPr>
          <p:nvPr/>
        </p:nvSpPr>
        <p:spPr bwMode="auto">
          <a:xfrm>
            <a:off x="7680325" y="333376"/>
            <a:ext cx="27368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ar-SA" altLang="ar-EG" sz="2000" b="1"/>
              <a:t>تسلسل درجات لون واحد</a:t>
            </a:r>
            <a:endParaRPr lang="en-US" altLang="ar-EG" sz="2000" b="1"/>
          </a:p>
        </p:txBody>
      </p:sp>
      <p:sp>
        <p:nvSpPr>
          <p:cNvPr id="265227" name="AutoShape 11">
            <a:hlinkClick r:id="rId2" action="ppaction://hlinksldjump" highlightClick="1"/>
          </p:cNvPr>
          <p:cNvSpPr>
            <a:spLocks noChangeArrowheads="1"/>
          </p:cNvSpPr>
          <p:nvPr/>
        </p:nvSpPr>
        <p:spPr bwMode="auto">
          <a:xfrm>
            <a:off x="1774826" y="6092826"/>
            <a:ext cx="792163" cy="504825"/>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رجوع</a:t>
            </a:r>
            <a:endParaRPr lang="en-US" altLang="ar-EG" sz="2000" b="1"/>
          </a:p>
        </p:txBody>
      </p:sp>
    </p:spTree>
    <p:extLst>
      <p:ext uri="{BB962C8B-B14F-4D97-AF65-F5344CB8AC3E}">
        <p14:creationId xmlns:p14="http://schemas.microsoft.com/office/powerpoint/2010/main" val="760837825"/>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Text Box 2"/>
          <p:cNvSpPr txBox="1">
            <a:spLocks noChangeArrowheads="1"/>
          </p:cNvSpPr>
          <p:nvPr/>
        </p:nvSpPr>
        <p:spPr bwMode="auto">
          <a:xfrm>
            <a:off x="4008438" y="765175"/>
            <a:ext cx="3744912" cy="579438"/>
          </a:xfrm>
          <a:prstGeom prst="rect">
            <a:avLst/>
          </a:prstGeom>
          <a:solidFill>
            <a:srgbClr val="FFFFFF">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ar-EG" sz="3200"/>
              <a:t>اللقاء الأخير</a:t>
            </a:r>
            <a:endParaRPr lang="en-US" altLang="ar-EG" sz="3200"/>
          </a:p>
        </p:txBody>
      </p:sp>
      <p:sp>
        <p:nvSpPr>
          <p:cNvPr id="262147" name="AutoShape 3">
            <a:hlinkClick r:id="rId2" action="ppaction://hlinksldjump" highlightClick="1"/>
          </p:cNvPr>
          <p:cNvSpPr>
            <a:spLocks noChangeArrowheads="1"/>
          </p:cNvSpPr>
          <p:nvPr/>
        </p:nvSpPr>
        <p:spPr bwMode="auto">
          <a:xfrm>
            <a:off x="8042276" y="2852738"/>
            <a:ext cx="1152525" cy="647700"/>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عندي سر</a:t>
            </a:r>
            <a:endParaRPr lang="en-US" altLang="ar-EG" sz="2000" b="1"/>
          </a:p>
        </p:txBody>
      </p:sp>
      <p:sp>
        <p:nvSpPr>
          <p:cNvPr id="262148" name="AutoShape 4">
            <a:hlinkClick r:id="rId3" action="ppaction://hlinksldjump" highlightClick="1"/>
          </p:cNvPr>
          <p:cNvSpPr>
            <a:spLocks noChangeArrowheads="1"/>
          </p:cNvSpPr>
          <p:nvPr/>
        </p:nvSpPr>
        <p:spPr bwMode="auto">
          <a:xfrm>
            <a:off x="8042276" y="3716338"/>
            <a:ext cx="1152525" cy="647700"/>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أداء أدوار</a:t>
            </a:r>
          </a:p>
          <a:p>
            <a:pPr algn="ctr"/>
            <a:r>
              <a:rPr lang="ar-SA" altLang="ar-EG" sz="2000" b="1"/>
              <a:t>صامتة</a:t>
            </a:r>
            <a:endParaRPr lang="en-US" altLang="ar-EG" sz="2000" b="1"/>
          </a:p>
        </p:txBody>
      </p:sp>
      <p:pic>
        <p:nvPicPr>
          <p:cNvPr id="262149" name="Picture 5" descr="2649_p8390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5413" y="1628775"/>
            <a:ext cx="3795712" cy="4743450"/>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262150" name="AutoShape 6">
            <a:hlinkClick r:id="rId5" action="ppaction://hlinksldjump" highlightClick="1"/>
          </p:cNvPr>
          <p:cNvSpPr>
            <a:spLocks noChangeArrowheads="1"/>
          </p:cNvSpPr>
          <p:nvPr/>
        </p:nvSpPr>
        <p:spPr bwMode="auto">
          <a:xfrm>
            <a:off x="8040689" y="4581525"/>
            <a:ext cx="1152525" cy="647700"/>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رجوع</a:t>
            </a:r>
            <a:endParaRPr lang="en-US" altLang="ar-EG" sz="2000" b="1"/>
          </a:p>
        </p:txBody>
      </p:sp>
    </p:spTree>
    <p:extLst>
      <p:ext uri="{BB962C8B-B14F-4D97-AF65-F5344CB8AC3E}">
        <p14:creationId xmlns:p14="http://schemas.microsoft.com/office/powerpoint/2010/main" val="184436974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3" name="Text Box 5"/>
          <p:cNvSpPr txBox="1">
            <a:spLocks noChangeArrowheads="1"/>
          </p:cNvSpPr>
          <p:nvPr/>
        </p:nvSpPr>
        <p:spPr bwMode="auto">
          <a:xfrm>
            <a:off x="1703388" y="365956"/>
            <a:ext cx="8712200" cy="588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ar-EG" sz="2000" b="1" dirty="0"/>
              <a:t>اللعبة الأولى: عندي سر</a:t>
            </a:r>
          </a:p>
          <a:p>
            <a:pPr algn="r">
              <a:spcBef>
                <a:spcPct val="50000"/>
              </a:spcBef>
            </a:pPr>
            <a:endParaRPr lang="ar-SA" altLang="ar-EG" sz="2000" b="1" dirty="0"/>
          </a:p>
          <a:p>
            <a:pPr algn="r">
              <a:spcBef>
                <a:spcPct val="50000"/>
              </a:spcBef>
              <a:buFontTx/>
              <a:buChar char="-"/>
            </a:pPr>
            <a:r>
              <a:rPr lang="ar-SA" altLang="ar-EG" sz="2000" b="1" dirty="0"/>
              <a:t>المواد: بطاقات مصورة لأثاث غرفة جلوس معروضة على اللوحة أمام الأطفال.</a:t>
            </a:r>
          </a:p>
          <a:p>
            <a:pPr algn="r">
              <a:spcBef>
                <a:spcPct val="50000"/>
              </a:spcBef>
              <a:buFontTx/>
              <a:buChar char="-"/>
            </a:pPr>
            <a:r>
              <a:rPr lang="ar-SA" altLang="ar-EG" sz="2000" b="1" dirty="0"/>
              <a:t> أسلوب اللعبة: تعطي المعلمة أوصافا ً لشيء موجود في غرفة الجلوس, وتختار من الصور المتوافرة لديها.</a:t>
            </a:r>
          </a:p>
          <a:p>
            <a:pPr algn="r">
              <a:spcBef>
                <a:spcPct val="50000"/>
              </a:spcBef>
              <a:buFontTx/>
              <a:buChar char="-"/>
            </a:pPr>
            <a:r>
              <a:rPr lang="ar-SA" altLang="ar-EG" sz="2000" b="1" dirty="0"/>
              <a:t> تعطي أوصاف اللون, والشكل, والنوع, ومكان وجودها.</a:t>
            </a:r>
          </a:p>
          <a:p>
            <a:pPr algn="r">
              <a:spcBef>
                <a:spcPct val="50000"/>
              </a:spcBef>
              <a:buFontTx/>
              <a:buChar char="-"/>
            </a:pPr>
            <a:r>
              <a:rPr lang="ar-SA" altLang="ar-EG" sz="2000" b="1" dirty="0"/>
              <a:t> تساعد الأطفال على الوصول إلى الشيء الذي تقصده بتوصيفه وطرح أسئلة كالآتي:</a:t>
            </a:r>
          </a:p>
          <a:p>
            <a:pPr algn="r">
              <a:spcBef>
                <a:spcPct val="50000"/>
              </a:spcBef>
              <a:buFontTx/>
              <a:buChar char="-"/>
            </a:pPr>
            <a:r>
              <a:rPr lang="ar-SA" altLang="ar-EG" sz="2000" b="1" dirty="0"/>
              <a:t> هذا الشيء له يدان ما هو؟ هذا الشيء من خشب ما هو؟</a:t>
            </a:r>
          </a:p>
          <a:p>
            <a:pPr algn="r">
              <a:spcBef>
                <a:spcPct val="50000"/>
              </a:spcBef>
              <a:buFontTx/>
              <a:buChar char="-"/>
            </a:pPr>
            <a:r>
              <a:rPr lang="ar-SA" altLang="ar-EG" sz="2000" b="1" dirty="0"/>
              <a:t> حين يحزر الأطفال كافة الصور, تطلب من كل طفل أن يرفع صورته عالياً, ويسأل بقية الأطفال: ما الصورة التي معي؟ أي شيء تظهر؟</a:t>
            </a:r>
          </a:p>
          <a:p>
            <a:pPr algn="r">
              <a:spcBef>
                <a:spcPct val="50000"/>
              </a:spcBef>
              <a:buFontTx/>
              <a:buChar char="-"/>
            </a:pPr>
            <a:r>
              <a:rPr lang="ar-SA" altLang="ar-EG" sz="2000" b="1" dirty="0"/>
              <a:t> تشجع المعلمة الأطفال على الإجابة في جملة كاملة.</a:t>
            </a:r>
          </a:p>
          <a:p>
            <a:pPr algn="r">
              <a:spcBef>
                <a:spcPct val="50000"/>
              </a:spcBef>
            </a:pPr>
            <a:r>
              <a:rPr lang="ar-SA" altLang="ar-EG" sz="2000" b="1" dirty="0"/>
              <a:t>تغيرات:</a:t>
            </a:r>
          </a:p>
          <a:p>
            <a:pPr algn="r">
              <a:spcBef>
                <a:spcPct val="50000"/>
              </a:spcBef>
            </a:pPr>
            <a:r>
              <a:rPr lang="ar-SA" altLang="ar-EG" sz="2000" b="1" dirty="0"/>
              <a:t>يطلب من الطفل نفسه أن يصف الصورة التي معه للأطفال, وعلى الآخرين أن يحزروا ويسموا الصورة التي في يده.</a:t>
            </a:r>
          </a:p>
        </p:txBody>
      </p:sp>
      <p:sp>
        <p:nvSpPr>
          <p:cNvPr id="263174" name="AutoShape 6">
            <a:hlinkClick r:id="rId2" action="ppaction://hlinksldjump" highlightClick="1"/>
          </p:cNvPr>
          <p:cNvSpPr>
            <a:spLocks noChangeArrowheads="1"/>
          </p:cNvSpPr>
          <p:nvPr/>
        </p:nvSpPr>
        <p:spPr bwMode="auto">
          <a:xfrm>
            <a:off x="1774826" y="6092826"/>
            <a:ext cx="792163" cy="504825"/>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رجوع</a:t>
            </a:r>
            <a:endParaRPr lang="en-US" altLang="ar-EG" sz="2000" b="1"/>
          </a:p>
        </p:txBody>
      </p:sp>
    </p:spTree>
    <p:extLst>
      <p:ext uri="{BB962C8B-B14F-4D97-AF65-F5344CB8AC3E}">
        <p14:creationId xmlns:p14="http://schemas.microsoft.com/office/powerpoint/2010/main" val="10171131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6" name="Text Box 4"/>
          <p:cNvSpPr txBox="1">
            <a:spLocks noChangeArrowheads="1"/>
          </p:cNvSpPr>
          <p:nvPr/>
        </p:nvSpPr>
        <p:spPr bwMode="auto">
          <a:xfrm>
            <a:off x="1703388" y="1052514"/>
            <a:ext cx="8712200"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ar-EG" sz="2000" b="1" dirty="0"/>
              <a:t>اللعبة الثانية: أداء أدوار صامته</a:t>
            </a:r>
          </a:p>
          <a:p>
            <a:pPr algn="just">
              <a:spcBef>
                <a:spcPct val="50000"/>
              </a:spcBef>
            </a:pPr>
            <a:endParaRPr lang="ar-SA" altLang="ar-EG" sz="2000" b="1" dirty="0"/>
          </a:p>
          <a:p>
            <a:pPr algn="r">
              <a:spcBef>
                <a:spcPct val="50000"/>
              </a:spcBef>
              <a:buFontTx/>
              <a:buChar char="-"/>
            </a:pPr>
            <a:r>
              <a:rPr lang="ar-SA" altLang="ar-EG" sz="2000" b="1" dirty="0"/>
              <a:t>تقوم المعلمة بأداء أدوار صامتة للأعمال التي تؤديها العائلة في غرفة الجلوس, فيحاول الأطفال معرفتها وتسميتها كصب القهوة, وشرب الشاي, والمطالعة, وقراءة الجريدة, والحديث عبر الهاتف, ومذاكرة تلميذ, وهدهدة طفل لينام.</a:t>
            </a:r>
          </a:p>
          <a:p>
            <a:pPr algn="r">
              <a:spcBef>
                <a:spcPct val="50000"/>
              </a:spcBef>
              <a:buFontTx/>
              <a:buChar char="-"/>
            </a:pPr>
            <a:r>
              <a:rPr lang="ar-SA" altLang="ar-EG" sz="2000" b="1" dirty="0"/>
              <a:t> تسأل المعلمة الأطفال عن العمل ومن يقوم به عادة في العائلة, فيسميه الطفل قائلا ً: خالتي, جدتي, أبي, أخي.</a:t>
            </a:r>
          </a:p>
          <a:p>
            <a:pPr algn="r">
              <a:spcBef>
                <a:spcPct val="50000"/>
              </a:spcBef>
              <a:buFontTx/>
              <a:buChar char="-"/>
            </a:pPr>
            <a:r>
              <a:rPr lang="ar-SA" altLang="ar-EG" sz="2000" b="1" dirty="0"/>
              <a:t> تتيح المعلمة الفرصة لبعض الأطفال لتأدية أدوار صامتة, ويحرزها الأطفال الآخرون.</a:t>
            </a:r>
          </a:p>
        </p:txBody>
      </p:sp>
      <p:sp>
        <p:nvSpPr>
          <p:cNvPr id="284677" name="AutoShape 5">
            <a:hlinkClick r:id="rId2" action="ppaction://hlinksldjump" highlightClick="1"/>
          </p:cNvPr>
          <p:cNvSpPr>
            <a:spLocks noChangeArrowheads="1"/>
          </p:cNvSpPr>
          <p:nvPr/>
        </p:nvSpPr>
        <p:spPr bwMode="auto">
          <a:xfrm>
            <a:off x="1774826" y="6092826"/>
            <a:ext cx="792163" cy="504825"/>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رجوع</a:t>
            </a:r>
            <a:endParaRPr lang="en-US" altLang="ar-EG" sz="2000" b="1"/>
          </a:p>
        </p:txBody>
      </p:sp>
    </p:spTree>
    <p:extLst>
      <p:ext uri="{BB962C8B-B14F-4D97-AF65-F5344CB8AC3E}">
        <p14:creationId xmlns:p14="http://schemas.microsoft.com/office/powerpoint/2010/main" val="57549267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Box 2"/>
          <p:cNvSpPr txBox="1">
            <a:spLocks noChangeArrowheads="1"/>
          </p:cNvSpPr>
          <p:nvPr/>
        </p:nvSpPr>
        <p:spPr bwMode="auto">
          <a:xfrm>
            <a:off x="3863976" y="765175"/>
            <a:ext cx="3744913" cy="579438"/>
          </a:xfrm>
          <a:prstGeom prst="rect">
            <a:avLst/>
          </a:prstGeom>
          <a:solidFill>
            <a:srgbClr val="FFFFFF">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ar-EG" sz="3200"/>
              <a:t>غرفة النوم</a:t>
            </a:r>
            <a:endParaRPr lang="en-US" altLang="ar-EG" sz="3200"/>
          </a:p>
        </p:txBody>
      </p:sp>
      <p:sp>
        <p:nvSpPr>
          <p:cNvPr id="94211" name="AutoShape 3">
            <a:hlinkClick r:id="rId2" action="ppaction://hlinksldjump" highlightClick="1"/>
          </p:cNvPr>
          <p:cNvSpPr>
            <a:spLocks noChangeArrowheads="1"/>
          </p:cNvSpPr>
          <p:nvPr/>
        </p:nvSpPr>
        <p:spPr bwMode="auto">
          <a:xfrm>
            <a:off x="8042276" y="3646488"/>
            <a:ext cx="1152525" cy="647700"/>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الحلقة</a:t>
            </a:r>
            <a:endParaRPr lang="en-US" altLang="ar-EG" sz="2000" b="1"/>
          </a:p>
        </p:txBody>
      </p:sp>
      <p:sp>
        <p:nvSpPr>
          <p:cNvPr id="94212" name="AutoShape 4">
            <a:hlinkClick r:id="rId3" action="ppaction://hlinksldjump" highlightClick="1"/>
          </p:cNvPr>
          <p:cNvSpPr>
            <a:spLocks noChangeArrowheads="1"/>
          </p:cNvSpPr>
          <p:nvPr/>
        </p:nvSpPr>
        <p:spPr bwMode="auto">
          <a:xfrm>
            <a:off x="8042276" y="4510088"/>
            <a:ext cx="1152525" cy="647700"/>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الأركان</a:t>
            </a:r>
            <a:endParaRPr lang="en-US" altLang="ar-EG" sz="2000" b="1"/>
          </a:p>
        </p:txBody>
      </p:sp>
      <p:sp>
        <p:nvSpPr>
          <p:cNvPr id="94213" name="AutoShape 5">
            <a:hlinkClick r:id="rId4" action="ppaction://hlinksldjump" highlightClick="1"/>
          </p:cNvPr>
          <p:cNvSpPr>
            <a:spLocks noChangeArrowheads="1"/>
          </p:cNvSpPr>
          <p:nvPr/>
        </p:nvSpPr>
        <p:spPr bwMode="auto">
          <a:xfrm>
            <a:off x="8042276" y="5373688"/>
            <a:ext cx="1152525" cy="647700"/>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اللقاء الأخير</a:t>
            </a:r>
            <a:endParaRPr lang="en-US" altLang="ar-EG" sz="2000" b="1"/>
          </a:p>
        </p:txBody>
      </p:sp>
      <p:sp>
        <p:nvSpPr>
          <p:cNvPr id="94214" name="AutoShape 6">
            <a:hlinkClick r:id="rId5" action="ppaction://hlinksldjump" highlightClick="1"/>
          </p:cNvPr>
          <p:cNvSpPr>
            <a:spLocks noChangeArrowheads="1"/>
          </p:cNvSpPr>
          <p:nvPr/>
        </p:nvSpPr>
        <p:spPr bwMode="auto">
          <a:xfrm>
            <a:off x="8040689" y="2781300"/>
            <a:ext cx="1152525" cy="647700"/>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آية الحلقة</a:t>
            </a:r>
            <a:endParaRPr lang="en-US" altLang="ar-EG" sz="2000" b="1"/>
          </a:p>
        </p:txBody>
      </p:sp>
      <p:sp>
        <p:nvSpPr>
          <p:cNvPr id="94215" name="AutoShape 7">
            <a:hlinkClick r:id="rId6" action="ppaction://hlinksldjump" highlightClick="1"/>
          </p:cNvPr>
          <p:cNvSpPr>
            <a:spLocks noChangeArrowheads="1"/>
          </p:cNvSpPr>
          <p:nvPr/>
        </p:nvSpPr>
        <p:spPr bwMode="auto">
          <a:xfrm>
            <a:off x="8042276" y="1916113"/>
            <a:ext cx="1152525" cy="647700"/>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توجيهات</a:t>
            </a:r>
          </a:p>
          <a:p>
            <a:pPr algn="ctr"/>
            <a:r>
              <a:rPr lang="ar-SA" altLang="ar-EG" sz="2000" b="1"/>
              <a:t>للمعلمة</a:t>
            </a:r>
            <a:endParaRPr lang="en-US" altLang="ar-EG" sz="2000" b="1"/>
          </a:p>
        </p:txBody>
      </p:sp>
      <p:sp>
        <p:nvSpPr>
          <p:cNvPr id="94216" name="AutoShape 8">
            <a:hlinkClick r:id="" action="ppaction://hlinkshowjump?jump=firstslide" highlightClick="1"/>
          </p:cNvPr>
          <p:cNvSpPr>
            <a:spLocks noChangeArrowheads="1"/>
          </p:cNvSpPr>
          <p:nvPr/>
        </p:nvSpPr>
        <p:spPr bwMode="auto">
          <a:xfrm>
            <a:off x="1703389" y="188913"/>
            <a:ext cx="720725" cy="792162"/>
          </a:xfrm>
          <a:prstGeom prst="actionButtonHome">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pic>
        <p:nvPicPr>
          <p:cNvPr id="94217" name="Picture 9" descr="2649_p8390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35413" y="1628775"/>
            <a:ext cx="3795712" cy="4743450"/>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6720480"/>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6" name="Text Box 4"/>
          <p:cNvSpPr txBox="1">
            <a:spLocks noChangeArrowheads="1"/>
          </p:cNvSpPr>
          <p:nvPr/>
        </p:nvSpPr>
        <p:spPr bwMode="auto">
          <a:xfrm>
            <a:off x="1258957" y="1218304"/>
            <a:ext cx="9463018"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ar-SA" altLang="ar-EG" sz="2000" b="1" dirty="0"/>
              <a:t>تتلو المعلمة الآية من القرآن الكريم بقولها يقول ربنا جل جلاله:</a:t>
            </a:r>
          </a:p>
          <a:p>
            <a:pPr algn="ctr"/>
            <a:r>
              <a:rPr lang="ar-SA" altLang="ar-EG" sz="2000" b="1" dirty="0"/>
              <a:t>(يَا أَيُّهَا الَّذِينَ آمَنُوا لا تَدْخُلُوا بُيُوتاً غَيْرَ بُيُوتِكُمْ حَتَّى تَسْتَأْنِسُوا وَتُسَلِّمُوا عَلَى أَهْلِهَا ذَلِكُمْ خَيْرٌ لَكُمْ لَعَلَّكُمْ تَذَكَّرُونَ</a:t>
            </a:r>
            <a:r>
              <a:rPr lang="ar-SA" altLang="ar-EG" dirty="0"/>
              <a:t> </a:t>
            </a:r>
            <a:r>
              <a:rPr lang="ar-SA" altLang="ar-EG" sz="2000" b="1" dirty="0"/>
              <a:t>)</a:t>
            </a:r>
          </a:p>
          <a:p>
            <a:pPr algn="ctr"/>
            <a:r>
              <a:rPr lang="ar-SA" altLang="ar-EG" dirty="0"/>
              <a:t> </a:t>
            </a:r>
            <a:r>
              <a:rPr lang="ar-SA" altLang="ar-EG" sz="2000" b="1" dirty="0"/>
              <a:t>تسأل الأطفال: من ربنا؟ وتؤكد أن ربنا الله جل وعلا وهو خالقنا و رازقنا.</a:t>
            </a:r>
          </a:p>
          <a:p>
            <a:pPr algn="ctr"/>
            <a:r>
              <a:rPr lang="ar-SA" altLang="ar-EG" sz="2000" b="1" dirty="0"/>
              <a:t>وتسألهم: ما اسم كتاب الله؟</a:t>
            </a:r>
          </a:p>
          <a:p>
            <a:pPr algn="ctr"/>
            <a:r>
              <a:rPr lang="ar-SA" altLang="ar-EG" sz="2000" b="1" dirty="0"/>
              <a:t>تؤكد أن القرآن الكريم هو كتاب الله أنزله على نبينا محمد صلى الله عليه وسلم.</a:t>
            </a:r>
          </a:p>
          <a:p>
            <a:pPr algn="ctr"/>
            <a:r>
              <a:rPr lang="ar-SA" altLang="ar-EG" sz="2000" b="1" dirty="0"/>
              <a:t>تسأل المعلمة عن غرفة النوم بعد عرضها على شريط مرئي, وعرض صورة كبيرة لغرفة نوم طفل فتقول:</a:t>
            </a:r>
          </a:p>
          <a:p>
            <a:pPr algn="ctr"/>
            <a:r>
              <a:rPr lang="ar-SA" altLang="ar-EG" sz="2000" b="1" dirty="0"/>
              <a:t>هل تعرفون اسم الغرفة التي نقضي فيها أكثر ساعات حياتنا؟ ثم تسأل عن محتويات الغرفة ووظيفة كل قطعة فيها, وتشجع الأطفال على الحديث عن غرف نومهم وهل هي خاصة بهم أو يشاركهم فيها أحد, وتسأل عن الأعمال التي يقوم بها الطفل في غرفة النوم, وهل يلعب مع إخوته في هذه الغرفة؟ وهل عودته أمه أن تسرد عليه قصة قبل نومه؟ وعندما يزوره صديقه هل يستقبله في غرفته فيلعبان فيها؟ ويمكن أن تسأل المعلمة كل طفل عن العمل المفضل لديه في غرفة النوم.</a:t>
            </a:r>
          </a:p>
        </p:txBody>
      </p:sp>
      <p:sp>
        <p:nvSpPr>
          <p:cNvPr id="156677" name="AutoShape 5">
            <a:hlinkClick r:id="rId2" action="ppaction://hlinksldjump" highlightClick="1"/>
          </p:cNvPr>
          <p:cNvSpPr>
            <a:spLocks noChangeArrowheads="1"/>
          </p:cNvSpPr>
          <p:nvPr/>
        </p:nvSpPr>
        <p:spPr bwMode="auto">
          <a:xfrm>
            <a:off x="1774826" y="6092826"/>
            <a:ext cx="792163" cy="504825"/>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رجوع</a:t>
            </a:r>
            <a:endParaRPr lang="en-US" altLang="ar-EG" sz="2000" b="1"/>
          </a:p>
        </p:txBody>
      </p:sp>
    </p:spTree>
    <p:extLst>
      <p:ext uri="{BB962C8B-B14F-4D97-AF65-F5344CB8AC3E}">
        <p14:creationId xmlns:p14="http://schemas.microsoft.com/office/powerpoint/2010/main" val="1158198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غابه"/>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2531" name="Picture 3" descr="هرب"/>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2176" y="2708275"/>
            <a:ext cx="5040313" cy="2952750"/>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سحليه"/>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01050" y="5229225"/>
            <a:ext cx="1944688" cy="1073150"/>
          </a:xfrm>
          <a:prstGeom prst="rect">
            <a:avLst/>
          </a:prstGeom>
          <a:noFill/>
          <a:extLst>
            <a:ext uri="{909E8E84-426E-40DD-AFC4-6F175D3DCCD1}">
              <a14:hiddenFill xmlns:a14="http://schemas.microsoft.com/office/drawing/2010/main">
                <a:solidFill>
                  <a:srgbClr val="FFFFFF"/>
                </a:solidFill>
              </a14:hiddenFill>
            </a:ext>
          </a:extLst>
        </p:spPr>
      </p:pic>
      <p:pic>
        <p:nvPicPr>
          <p:cNvPr id="22533" name="Picture 5" descr="نمله"/>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28026" y="4581526"/>
            <a:ext cx="720725" cy="481013"/>
          </a:xfrm>
          <a:prstGeom prst="rect">
            <a:avLst/>
          </a:prstGeom>
          <a:noFill/>
          <a:extLst>
            <a:ext uri="{909E8E84-426E-40DD-AFC4-6F175D3DCCD1}">
              <a14:hiddenFill xmlns:a14="http://schemas.microsoft.com/office/drawing/2010/main">
                <a:solidFill>
                  <a:srgbClr val="FFFFFF"/>
                </a:solidFill>
              </a14:hiddenFill>
            </a:ext>
          </a:extLst>
        </p:spPr>
      </p:pic>
      <p:pic>
        <p:nvPicPr>
          <p:cNvPr id="22534" name="Picture 6" descr="عصفور"/>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01051" y="2997200"/>
            <a:ext cx="1825625" cy="2097088"/>
          </a:xfrm>
          <a:prstGeom prst="rect">
            <a:avLst/>
          </a:prstGeom>
          <a:noFill/>
          <a:extLst>
            <a:ext uri="{909E8E84-426E-40DD-AFC4-6F175D3DCCD1}">
              <a14:hiddenFill xmlns:a14="http://schemas.microsoft.com/office/drawing/2010/main">
                <a:solidFill>
                  <a:srgbClr val="FFFFFF"/>
                </a:solidFill>
              </a14:hiddenFill>
            </a:ext>
          </a:extLst>
        </p:spPr>
      </p:pic>
      <p:sp>
        <p:nvSpPr>
          <p:cNvPr id="22535" name="AutoShape 7">
            <a:hlinkClick r:id="rId8" action="ppaction://hlinksldjump" highlightClick="1"/>
          </p:cNvPr>
          <p:cNvSpPr>
            <a:spLocks noChangeArrowheads="1"/>
          </p:cNvSpPr>
          <p:nvPr/>
        </p:nvSpPr>
        <p:spPr bwMode="auto">
          <a:xfrm>
            <a:off x="1774826" y="6092826"/>
            <a:ext cx="792163" cy="504825"/>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رجوع</a:t>
            </a:r>
            <a:endParaRPr lang="en-US" altLang="ar-EG" sz="2000" b="1"/>
          </a:p>
        </p:txBody>
      </p:sp>
    </p:spTree>
    <p:extLst>
      <p:ext uri="{BB962C8B-B14F-4D97-AF65-F5344CB8AC3E}">
        <p14:creationId xmlns:p14="http://schemas.microsoft.com/office/powerpoint/2010/main" val="25412218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path" presetSubtype="0" accel="50000" decel="50000" fill="hold" nodeType="withEffect">
                                  <p:stCondLst>
                                    <p:cond delay="0"/>
                                  </p:stCondLst>
                                  <p:childTnLst>
                                    <p:animMotion origin="layout" path="M 5.E-6 4.81481E-6 L -0.79532 -0.0051 " pathEditMode="relative" rAng="0" ptsTypes="AA">
                                      <p:cBhvr>
                                        <p:cTn id="6" dur="3000" fill="hold"/>
                                        <p:tgtEl>
                                          <p:spTgt spid="22531"/>
                                        </p:tgtEl>
                                        <p:attrNameLst>
                                          <p:attrName>ppt_x</p:attrName>
                                          <p:attrName>ppt_y</p:attrName>
                                        </p:attrNameLst>
                                      </p:cBhvr>
                                      <p:rCtr x="-39774" y="-255"/>
                                    </p:animMotion>
                                  </p:childTnLst>
                                  <p:subTnLst>
                                    <p:audio>
                                      <p:cMediaNode>
                                        <p:cTn display="0" masterRel="sameClick">
                                          <p:stCondLst>
                                            <p:cond evt="begin" delay="0">
                                              <p:tn val="5"/>
                                            </p:cond>
                                          </p:stCondLst>
                                          <p:endCondLst>
                                            <p:cond evt="onStopAudio" delay="0">
                                              <p:tgtEl>
                                                <p:sldTgt/>
                                              </p:tgtEl>
                                            </p:cond>
                                          </p:endCondLst>
                                        </p:cTn>
                                        <p:tgtEl>
                                          <p:sndTgt r:embed="rId2" name="elephaf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80" name="Picture 4" desc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8213" y="620713"/>
            <a:ext cx="7891462" cy="5467350"/>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973686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4" name="Picture 4" descr="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9875" y="3500439"/>
            <a:ext cx="3333750" cy="3019425"/>
          </a:xfrm>
          <a:prstGeom prst="rect">
            <a:avLst/>
          </a:prstGeom>
          <a:noFill/>
          <a:extLst>
            <a:ext uri="{909E8E84-426E-40DD-AFC4-6F175D3DCCD1}">
              <a14:hiddenFill xmlns:a14="http://schemas.microsoft.com/office/drawing/2010/main">
                <a:solidFill>
                  <a:srgbClr val="FFFFFF"/>
                </a:solidFill>
              </a14:hiddenFill>
            </a:ext>
          </a:extLst>
        </p:spPr>
      </p:pic>
      <p:pic>
        <p:nvPicPr>
          <p:cNvPr id="179205" name="Picture 5" descr="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1700214"/>
            <a:ext cx="2089150" cy="4371975"/>
          </a:xfrm>
          <a:prstGeom prst="rect">
            <a:avLst/>
          </a:prstGeom>
          <a:noFill/>
          <a:extLst>
            <a:ext uri="{909E8E84-426E-40DD-AFC4-6F175D3DCCD1}">
              <a14:hiddenFill xmlns:a14="http://schemas.microsoft.com/office/drawing/2010/main">
                <a:solidFill>
                  <a:srgbClr val="FFFFFF"/>
                </a:solidFill>
              </a14:hiddenFill>
            </a:ext>
          </a:extLst>
        </p:spPr>
      </p:pic>
      <p:pic>
        <p:nvPicPr>
          <p:cNvPr id="179206" name="Picture 6" descr="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1764" y="2924176"/>
            <a:ext cx="2471737" cy="3509963"/>
          </a:xfrm>
          <a:prstGeom prst="rect">
            <a:avLst/>
          </a:prstGeom>
          <a:noFill/>
          <a:extLst>
            <a:ext uri="{909E8E84-426E-40DD-AFC4-6F175D3DCCD1}">
              <a14:hiddenFill xmlns:a14="http://schemas.microsoft.com/office/drawing/2010/main">
                <a:solidFill>
                  <a:srgbClr val="FFFFFF"/>
                </a:solidFill>
              </a14:hiddenFill>
            </a:ext>
          </a:extLst>
        </p:spPr>
      </p:pic>
      <p:pic>
        <p:nvPicPr>
          <p:cNvPr id="179207" name="Picture 7" descr="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48525" y="333375"/>
            <a:ext cx="2325688" cy="2292350"/>
          </a:xfrm>
          <a:prstGeom prst="rect">
            <a:avLst/>
          </a:prstGeom>
          <a:noFill/>
          <a:extLst>
            <a:ext uri="{909E8E84-426E-40DD-AFC4-6F175D3DCCD1}">
              <a14:hiddenFill xmlns:a14="http://schemas.microsoft.com/office/drawing/2010/main">
                <a:solidFill>
                  <a:srgbClr val="FFFFFF"/>
                </a:solidFill>
              </a14:hiddenFill>
            </a:ext>
          </a:extLst>
        </p:spPr>
      </p:pic>
      <p:pic>
        <p:nvPicPr>
          <p:cNvPr id="179208" name="Picture 8" descr="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35413" y="333376"/>
            <a:ext cx="2857500" cy="3381375"/>
          </a:xfrm>
          <a:prstGeom prst="rect">
            <a:avLst/>
          </a:prstGeom>
          <a:noFill/>
          <a:extLst>
            <a:ext uri="{909E8E84-426E-40DD-AFC4-6F175D3DCCD1}">
              <a14:hiddenFill xmlns:a14="http://schemas.microsoft.com/office/drawing/2010/main">
                <a:solidFill>
                  <a:srgbClr val="FFFFFF"/>
                </a:solidFill>
              </a14:hiddenFill>
            </a:ext>
          </a:extLst>
        </p:spPr>
      </p:pic>
      <p:sp>
        <p:nvSpPr>
          <p:cNvPr id="179209" name="Rectangle 9"/>
          <p:cNvSpPr>
            <a:spLocks noChangeArrowheads="1"/>
          </p:cNvSpPr>
          <p:nvPr/>
        </p:nvSpPr>
        <p:spPr bwMode="auto">
          <a:xfrm>
            <a:off x="1524001" y="1557338"/>
            <a:ext cx="250825" cy="431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spTree>
    <p:extLst>
      <p:ext uri="{BB962C8B-B14F-4D97-AF65-F5344CB8AC3E}">
        <p14:creationId xmlns:p14="http://schemas.microsoft.com/office/powerpoint/2010/main" val="3352514573"/>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8" name="Picture 4" desc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5501" y="549276"/>
            <a:ext cx="3205163" cy="1808163"/>
          </a:xfrm>
          <a:prstGeom prst="rect">
            <a:avLst/>
          </a:prstGeom>
          <a:noFill/>
          <a:extLst>
            <a:ext uri="{909E8E84-426E-40DD-AFC4-6F175D3DCCD1}">
              <a14:hiddenFill xmlns:a14="http://schemas.microsoft.com/office/drawing/2010/main">
                <a:solidFill>
                  <a:srgbClr val="FFFFFF"/>
                </a:solidFill>
              </a14:hiddenFill>
            </a:ext>
          </a:extLst>
        </p:spPr>
      </p:pic>
      <p:pic>
        <p:nvPicPr>
          <p:cNvPr id="180229" name="Picture 5" desc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7939" y="404814"/>
            <a:ext cx="2071687" cy="2592387"/>
          </a:xfrm>
          <a:prstGeom prst="rect">
            <a:avLst/>
          </a:prstGeom>
          <a:noFill/>
          <a:extLst>
            <a:ext uri="{909E8E84-426E-40DD-AFC4-6F175D3DCCD1}">
              <a14:hiddenFill xmlns:a14="http://schemas.microsoft.com/office/drawing/2010/main">
                <a:solidFill>
                  <a:srgbClr val="FFFFFF"/>
                </a:solidFill>
              </a14:hiddenFill>
            </a:ext>
          </a:extLst>
        </p:spPr>
      </p:pic>
      <p:pic>
        <p:nvPicPr>
          <p:cNvPr id="180230" name="Picture 6" descr="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5550" y="3716338"/>
            <a:ext cx="3600450" cy="2432050"/>
          </a:xfrm>
          <a:prstGeom prst="rect">
            <a:avLst/>
          </a:prstGeom>
          <a:noFill/>
          <a:extLst>
            <a:ext uri="{909E8E84-426E-40DD-AFC4-6F175D3DCCD1}">
              <a14:hiddenFill xmlns:a14="http://schemas.microsoft.com/office/drawing/2010/main">
                <a:solidFill>
                  <a:srgbClr val="FFFFFF"/>
                </a:solidFill>
              </a14:hiddenFill>
            </a:ext>
          </a:extLst>
        </p:spPr>
      </p:pic>
      <p:pic>
        <p:nvPicPr>
          <p:cNvPr id="180231" name="Picture 7" descr="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32625" y="3500438"/>
            <a:ext cx="3384550" cy="2843212"/>
          </a:xfrm>
          <a:prstGeom prst="rect">
            <a:avLst/>
          </a:prstGeom>
          <a:noFill/>
          <a:extLst>
            <a:ext uri="{909E8E84-426E-40DD-AFC4-6F175D3DCCD1}">
              <a14:hiddenFill xmlns:a14="http://schemas.microsoft.com/office/drawing/2010/main">
                <a:solidFill>
                  <a:srgbClr val="FFFFFF"/>
                </a:solidFill>
              </a14:hiddenFill>
            </a:ext>
          </a:extLst>
        </p:spPr>
      </p:pic>
      <p:pic>
        <p:nvPicPr>
          <p:cNvPr id="180232" name="Picture 8" descr="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476250"/>
            <a:ext cx="3333750" cy="2914650"/>
          </a:xfrm>
          <a:prstGeom prst="rect">
            <a:avLst/>
          </a:prstGeom>
          <a:noFill/>
          <a:extLst>
            <a:ext uri="{909E8E84-426E-40DD-AFC4-6F175D3DCCD1}">
              <a14:hiddenFill xmlns:a14="http://schemas.microsoft.com/office/drawing/2010/main">
                <a:solidFill>
                  <a:srgbClr val="FFFFFF"/>
                </a:solidFill>
              </a14:hiddenFill>
            </a:ext>
          </a:extLst>
        </p:spPr>
      </p:pic>
      <p:sp>
        <p:nvSpPr>
          <p:cNvPr id="180233" name="AutoShape 9">
            <a:hlinkClick r:id="rId7" action="ppaction://hlinksldjump" highlightClick="1"/>
          </p:cNvPr>
          <p:cNvSpPr>
            <a:spLocks noChangeArrowheads="1"/>
          </p:cNvSpPr>
          <p:nvPr/>
        </p:nvSpPr>
        <p:spPr bwMode="auto">
          <a:xfrm>
            <a:off x="1774826" y="6092826"/>
            <a:ext cx="792163" cy="504825"/>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رجوع</a:t>
            </a:r>
            <a:endParaRPr lang="en-US" altLang="ar-EG" sz="2000" b="1"/>
          </a:p>
        </p:txBody>
      </p:sp>
    </p:spTree>
    <p:extLst>
      <p:ext uri="{BB962C8B-B14F-4D97-AF65-F5344CB8AC3E}">
        <p14:creationId xmlns:p14="http://schemas.microsoft.com/office/powerpoint/2010/main" val="211984203"/>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100" name="Picture 4" descr="نوم"/>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189" y="765176"/>
            <a:ext cx="7812087" cy="515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0101" name="Text Box 5"/>
          <p:cNvSpPr txBox="1">
            <a:spLocks noChangeArrowheads="1"/>
          </p:cNvSpPr>
          <p:nvPr/>
        </p:nvSpPr>
        <p:spPr bwMode="auto">
          <a:xfrm>
            <a:off x="7535863" y="4797425"/>
            <a:ext cx="2057400" cy="800100"/>
          </a:xfrm>
          <a:prstGeom prst="rect">
            <a:avLst/>
          </a:prstGeom>
          <a:solidFill>
            <a:srgbClr val="FFFFFF">
              <a:alpha val="0"/>
            </a:srgbClr>
          </a:solidFill>
          <a:ln w="9525">
            <a:solidFill>
              <a:srgbClr val="000000"/>
            </a:solidFill>
            <a:miter lim="800000"/>
            <a:headEnd/>
            <a:tailEnd/>
          </a:ln>
        </p:spPr>
        <p:txBody>
          <a:bodyPr/>
          <a:lstStyle/>
          <a:p>
            <a:pPr algn="ctr"/>
            <a:r>
              <a:rPr lang="ar-SA" altLang="ko-KR" sz="5000">
                <a:latin typeface="Times New Roman" panose="02020603050405020304" pitchFamily="18" charset="0"/>
                <a:ea typeface="Batang" panose="02030600000101010101" pitchFamily="18" charset="-127"/>
                <a:cs typeface="Times New Roman" panose="02020603050405020304" pitchFamily="18" charset="0"/>
              </a:rPr>
              <a:t>غرفة نوم</a:t>
            </a:r>
            <a:endParaRPr lang="en-US" altLang="ar-EG">
              <a:ea typeface="Batang" panose="02030600000101010101" pitchFamily="18" charset="-127"/>
              <a:cs typeface="Times New Roman" panose="02020603050405020304" pitchFamily="18" charset="0"/>
            </a:endParaRPr>
          </a:p>
        </p:txBody>
      </p:sp>
      <p:sp>
        <p:nvSpPr>
          <p:cNvPr id="260102" name="Text Box 6"/>
          <p:cNvSpPr txBox="1">
            <a:spLocks noChangeArrowheads="1"/>
          </p:cNvSpPr>
          <p:nvPr/>
        </p:nvSpPr>
        <p:spPr bwMode="auto">
          <a:xfrm>
            <a:off x="7032625" y="260351"/>
            <a:ext cx="32400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ar-EG" sz="2000" b="1"/>
              <a:t>تصنيف الأثاث حسب الغرفة</a:t>
            </a:r>
            <a:endParaRPr lang="en-US" altLang="ar-EG" sz="2000" b="1"/>
          </a:p>
        </p:txBody>
      </p:sp>
    </p:spTree>
    <p:extLst>
      <p:ext uri="{BB962C8B-B14F-4D97-AF65-F5344CB8AC3E}">
        <p14:creationId xmlns:p14="http://schemas.microsoft.com/office/powerpoint/2010/main" val="1327737885"/>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4" name="Picture 4" descr="house1_flash_Page_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750" y="620714"/>
            <a:ext cx="8064500" cy="535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1125" name="Text Box 5"/>
          <p:cNvSpPr txBox="1">
            <a:spLocks noChangeArrowheads="1"/>
          </p:cNvSpPr>
          <p:nvPr/>
        </p:nvSpPr>
        <p:spPr bwMode="auto">
          <a:xfrm>
            <a:off x="7680325" y="4797425"/>
            <a:ext cx="2057400" cy="800100"/>
          </a:xfrm>
          <a:prstGeom prst="rect">
            <a:avLst/>
          </a:prstGeom>
          <a:solidFill>
            <a:srgbClr val="FFFFFF">
              <a:alpha val="0"/>
            </a:srgbClr>
          </a:solidFill>
          <a:ln w="9525">
            <a:solidFill>
              <a:srgbClr val="000000"/>
            </a:solidFill>
            <a:miter lim="800000"/>
            <a:headEnd/>
            <a:tailEnd/>
          </a:ln>
        </p:spPr>
        <p:txBody>
          <a:bodyPr/>
          <a:lstStyle/>
          <a:p>
            <a:pPr algn="ctr"/>
            <a:r>
              <a:rPr lang="ar-SA" altLang="ko-KR" sz="5000">
                <a:latin typeface="Times New Roman" panose="02020603050405020304" pitchFamily="18" charset="0"/>
                <a:ea typeface="Batang" panose="02030600000101010101" pitchFamily="18" charset="-127"/>
                <a:cs typeface="Times New Roman" panose="02020603050405020304" pitchFamily="18" charset="0"/>
              </a:rPr>
              <a:t>مطبخ</a:t>
            </a:r>
            <a:endParaRPr lang="en-US" altLang="ar-EG">
              <a:ea typeface="Batang" panose="02030600000101010101" pitchFamily="18" charset="-127"/>
              <a:cs typeface="Times New Roman" panose="02020603050405020304" pitchFamily="18" charset="0"/>
            </a:endParaRPr>
          </a:p>
        </p:txBody>
      </p:sp>
    </p:spTree>
    <p:extLst>
      <p:ext uri="{BB962C8B-B14F-4D97-AF65-F5344CB8AC3E}">
        <p14:creationId xmlns:p14="http://schemas.microsoft.com/office/powerpoint/2010/main" val="375522826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72" name="Picture 4" descr="ba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8214" y="476251"/>
            <a:ext cx="7673975" cy="5726113"/>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88773" name="Text Box 5"/>
          <p:cNvSpPr txBox="1">
            <a:spLocks noChangeArrowheads="1"/>
          </p:cNvSpPr>
          <p:nvPr/>
        </p:nvSpPr>
        <p:spPr bwMode="auto">
          <a:xfrm>
            <a:off x="8040688" y="5373688"/>
            <a:ext cx="1676400" cy="685800"/>
          </a:xfrm>
          <a:prstGeom prst="rect">
            <a:avLst/>
          </a:prstGeom>
          <a:solidFill>
            <a:srgbClr val="FFFFFF">
              <a:alpha val="0"/>
            </a:srgbClr>
          </a:solidFill>
          <a:ln w="9525">
            <a:solidFill>
              <a:srgbClr val="000000"/>
            </a:solidFill>
            <a:miter lim="800000"/>
            <a:headEnd/>
            <a:tailEnd/>
          </a:ln>
        </p:spPr>
        <p:txBody>
          <a:bodyPr/>
          <a:lstStyle/>
          <a:p>
            <a:pPr algn="ctr"/>
            <a:r>
              <a:rPr lang="ar-SA" altLang="ko-KR" sz="4500">
                <a:latin typeface="Times New Roman" panose="02020603050405020304" pitchFamily="18" charset="0"/>
                <a:ea typeface="Batang" panose="02030600000101010101" pitchFamily="18" charset="-127"/>
                <a:cs typeface="Times New Roman" panose="02020603050405020304" pitchFamily="18" charset="0"/>
              </a:rPr>
              <a:t>حمام</a:t>
            </a:r>
            <a:endParaRPr lang="en-US" altLang="ar-EG">
              <a:ea typeface="Batang" panose="02030600000101010101" pitchFamily="18" charset="-127"/>
              <a:cs typeface="Times New Roman" panose="02020603050405020304" pitchFamily="18" charset="0"/>
            </a:endParaRPr>
          </a:p>
        </p:txBody>
      </p:sp>
    </p:spTree>
    <p:extLst>
      <p:ext uri="{BB962C8B-B14F-4D97-AF65-F5344CB8AC3E}">
        <p14:creationId xmlns:p14="http://schemas.microsoft.com/office/powerpoint/2010/main" val="1061845568"/>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6" name="Picture 4" descr="house1_flash_Page_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750" y="620714"/>
            <a:ext cx="8064500" cy="541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9798" name="Text Box 6"/>
          <p:cNvSpPr txBox="1">
            <a:spLocks noChangeArrowheads="1"/>
          </p:cNvSpPr>
          <p:nvPr/>
        </p:nvSpPr>
        <p:spPr bwMode="auto">
          <a:xfrm>
            <a:off x="2351088" y="4941888"/>
            <a:ext cx="2971800" cy="800100"/>
          </a:xfrm>
          <a:prstGeom prst="rect">
            <a:avLst/>
          </a:prstGeom>
          <a:solidFill>
            <a:srgbClr val="FFFFFF">
              <a:alpha val="0"/>
            </a:srgbClr>
          </a:solidFill>
          <a:ln w="9525">
            <a:solidFill>
              <a:srgbClr val="000000"/>
            </a:solidFill>
            <a:miter lim="800000"/>
            <a:headEnd/>
            <a:tailEnd/>
          </a:ln>
        </p:spPr>
        <p:txBody>
          <a:bodyPr/>
          <a:lstStyle/>
          <a:p>
            <a:r>
              <a:rPr lang="ar-SA" altLang="ko-KR" sz="5000">
                <a:latin typeface="Times New Roman" panose="02020603050405020304" pitchFamily="18" charset="0"/>
                <a:ea typeface="Batang" panose="02030600000101010101" pitchFamily="18" charset="-127"/>
                <a:cs typeface="Times New Roman" panose="02020603050405020304" pitchFamily="18" charset="0"/>
              </a:rPr>
              <a:t>غرفة الجلوس</a:t>
            </a:r>
            <a:endParaRPr lang="en-US" altLang="ar-EG">
              <a:ea typeface="Batang" panose="02030600000101010101" pitchFamily="18" charset="-127"/>
              <a:cs typeface="Times New Roman" panose="02020603050405020304" pitchFamily="18" charset="0"/>
            </a:endParaRPr>
          </a:p>
        </p:txBody>
      </p:sp>
    </p:spTree>
    <p:extLst>
      <p:ext uri="{BB962C8B-B14F-4D97-AF65-F5344CB8AC3E}">
        <p14:creationId xmlns:p14="http://schemas.microsoft.com/office/powerpoint/2010/main" val="1239969763"/>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7" name="Rectangle 3"/>
          <p:cNvSpPr>
            <a:spLocks noChangeArrowheads="1"/>
          </p:cNvSpPr>
          <p:nvPr/>
        </p:nvSpPr>
        <p:spPr bwMode="auto">
          <a:xfrm>
            <a:off x="6454775" y="188913"/>
            <a:ext cx="3384550" cy="3168650"/>
          </a:xfrm>
          <a:prstGeom prst="rect">
            <a:avLst/>
          </a:prstGeom>
          <a:solidFill>
            <a:srgbClr val="FFFF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sp>
        <p:nvSpPr>
          <p:cNvPr id="292868" name="Rectangle 4"/>
          <p:cNvSpPr>
            <a:spLocks noChangeArrowheads="1"/>
          </p:cNvSpPr>
          <p:nvPr/>
        </p:nvSpPr>
        <p:spPr bwMode="auto">
          <a:xfrm>
            <a:off x="6454775" y="3500438"/>
            <a:ext cx="3384550" cy="3168650"/>
          </a:xfrm>
          <a:prstGeom prst="rect">
            <a:avLst/>
          </a:prstGeom>
          <a:solidFill>
            <a:srgbClr val="FFFF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sp>
        <p:nvSpPr>
          <p:cNvPr id="292870" name="Rectangle 6"/>
          <p:cNvSpPr>
            <a:spLocks noChangeArrowheads="1"/>
          </p:cNvSpPr>
          <p:nvPr/>
        </p:nvSpPr>
        <p:spPr bwMode="auto">
          <a:xfrm>
            <a:off x="2711450" y="188913"/>
            <a:ext cx="3384550" cy="3168650"/>
          </a:xfrm>
          <a:prstGeom prst="rect">
            <a:avLst/>
          </a:prstGeom>
          <a:solidFill>
            <a:srgbClr val="FFFF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sp>
        <p:nvSpPr>
          <p:cNvPr id="292871" name="Rectangle 7"/>
          <p:cNvSpPr>
            <a:spLocks noChangeArrowheads="1"/>
          </p:cNvSpPr>
          <p:nvPr/>
        </p:nvSpPr>
        <p:spPr bwMode="auto">
          <a:xfrm>
            <a:off x="2711450" y="3500438"/>
            <a:ext cx="3384550" cy="3168650"/>
          </a:xfrm>
          <a:prstGeom prst="rect">
            <a:avLst/>
          </a:prstGeom>
          <a:solidFill>
            <a:srgbClr val="FFFF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pic>
        <p:nvPicPr>
          <p:cNvPr id="292880" name="Picture 16" descr="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9600" y="333375"/>
            <a:ext cx="2127250" cy="2952750"/>
          </a:xfrm>
          <a:prstGeom prst="rect">
            <a:avLst/>
          </a:prstGeom>
          <a:noFill/>
          <a:extLst>
            <a:ext uri="{909E8E84-426E-40DD-AFC4-6F175D3DCCD1}">
              <a14:hiddenFill xmlns:a14="http://schemas.microsoft.com/office/drawing/2010/main">
                <a:solidFill>
                  <a:srgbClr val="FFFFFF"/>
                </a:solidFill>
              </a14:hiddenFill>
            </a:ext>
          </a:extLst>
        </p:spPr>
      </p:pic>
      <p:pic>
        <p:nvPicPr>
          <p:cNvPr id="292881" name="Picture 17" desc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8525" y="3789364"/>
            <a:ext cx="1428750" cy="2600325"/>
          </a:xfrm>
          <a:prstGeom prst="rect">
            <a:avLst/>
          </a:prstGeom>
          <a:noFill/>
          <a:extLst>
            <a:ext uri="{909E8E84-426E-40DD-AFC4-6F175D3DCCD1}">
              <a14:hiddenFill xmlns:a14="http://schemas.microsoft.com/office/drawing/2010/main">
                <a:solidFill>
                  <a:srgbClr val="FFFFFF"/>
                </a:solidFill>
              </a14:hiddenFill>
            </a:ext>
          </a:extLst>
        </p:spPr>
      </p:pic>
      <p:pic>
        <p:nvPicPr>
          <p:cNvPr id="292882" name="Picture 18" descr="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3613" y="476250"/>
            <a:ext cx="1670050" cy="2565400"/>
          </a:xfrm>
          <a:prstGeom prst="rect">
            <a:avLst/>
          </a:prstGeom>
          <a:noFill/>
          <a:extLst>
            <a:ext uri="{909E8E84-426E-40DD-AFC4-6F175D3DCCD1}">
              <a14:hiddenFill xmlns:a14="http://schemas.microsoft.com/office/drawing/2010/main">
                <a:solidFill>
                  <a:srgbClr val="FFFFFF"/>
                </a:solidFill>
              </a14:hiddenFill>
            </a:ext>
          </a:extLst>
        </p:spPr>
      </p:pic>
      <p:pic>
        <p:nvPicPr>
          <p:cNvPr id="292883" name="Picture 19" descr="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9151" y="3789364"/>
            <a:ext cx="2035175" cy="2522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7488934"/>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4" name="Rectangle 4"/>
          <p:cNvSpPr>
            <a:spLocks noChangeArrowheads="1"/>
          </p:cNvSpPr>
          <p:nvPr/>
        </p:nvSpPr>
        <p:spPr bwMode="auto">
          <a:xfrm>
            <a:off x="6454775" y="188913"/>
            <a:ext cx="3384550" cy="3168650"/>
          </a:xfrm>
          <a:prstGeom prst="rect">
            <a:avLst/>
          </a:prstGeom>
          <a:solidFill>
            <a:srgbClr val="FFFF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sp>
        <p:nvSpPr>
          <p:cNvPr id="291845" name="Rectangle 5"/>
          <p:cNvSpPr>
            <a:spLocks noChangeArrowheads="1"/>
          </p:cNvSpPr>
          <p:nvPr/>
        </p:nvSpPr>
        <p:spPr bwMode="auto">
          <a:xfrm>
            <a:off x="6454775" y="3500438"/>
            <a:ext cx="3384550" cy="3168650"/>
          </a:xfrm>
          <a:prstGeom prst="rect">
            <a:avLst/>
          </a:prstGeom>
          <a:solidFill>
            <a:srgbClr val="FFFF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sp>
        <p:nvSpPr>
          <p:cNvPr id="291847" name="Rectangle 7"/>
          <p:cNvSpPr>
            <a:spLocks noChangeArrowheads="1"/>
          </p:cNvSpPr>
          <p:nvPr/>
        </p:nvSpPr>
        <p:spPr bwMode="auto">
          <a:xfrm>
            <a:off x="2711450" y="188913"/>
            <a:ext cx="3384550" cy="3168650"/>
          </a:xfrm>
          <a:prstGeom prst="rect">
            <a:avLst/>
          </a:prstGeom>
          <a:solidFill>
            <a:srgbClr val="FFFF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sp>
        <p:nvSpPr>
          <p:cNvPr id="291848" name="Rectangle 8"/>
          <p:cNvSpPr>
            <a:spLocks noChangeArrowheads="1"/>
          </p:cNvSpPr>
          <p:nvPr/>
        </p:nvSpPr>
        <p:spPr bwMode="auto">
          <a:xfrm>
            <a:off x="2711450" y="3500438"/>
            <a:ext cx="3384550" cy="3168650"/>
          </a:xfrm>
          <a:prstGeom prst="rect">
            <a:avLst/>
          </a:prstGeom>
          <a:solidFill>
            <a:srgbClr val="FFFF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pic>
        <p:nvPicPr>
          <p:cNvPr id="291849" name="Picture 9" descr="as33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2626" y="476250"/>
            <a:ext cx="2333625" cy="2520950"/>
          </a:xfrm>
          <a:prstGeom prst="rect">
            <a:avLst/>
          </a:prstGeom>
          <a:noFill/>
          <a:extLst>
            <a:ext uri="{909E8E84-426E-40DD-AFC4-6F175D3DCCD1}">
              <a14:hiddenFill xmlns:a14="http://schemas.microsoft.com/office/drawing/2010/main">
                <a:solidFill>
                  <a:srgbClr val="FFFFFF"/>
                </a:solidFill>
              </a14:hiddenFill>
            </a:ext>
          </a:extLst>
        </p:spPr>
      </p:pic>
      <p:pic>
        <p:nvPicPr>
          <p:cNvPr id="291850" name="Picture 10" descr="as35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7713" y="333375"/>
            <a:ext cx="1905000" cy="2876550"/>
          </a:xfrm>
          <a:prstGeom prst="rect">
            <a:avLst/>
          </a:prstGeom>
          <a:noFill/>
          <a:extLst>
            <a:ext uri="{909E8E84-426E-40DD-AFC4-6F175D3DCCD1}">
              <a14:hiddenFill xmlns:a14="http://schemas.microsoft.com/office/drawing/2010/main">
                <a:solidFill>
                  <a:srgbClr val="FFFFFF"/>
                </a:solidFill>
              </a14:hiddenFill>
            </a:ext>
          </a:extLst>
        </p:spPr>
      </p:pic>
      <p:pic>
        <p:nvPicPr>
          <p:cNvPr id="291851" name="Picture 11" descr="as127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2263" y="4221163"/>
            <a:ext cx="2813050" cy="1720850"/>
          </a:xfrm>
          <a:prstGeom prst="rect">
            <a:avLst/>
          </a:prstGeom>
          <a:noFill/>
          <a:extLst>
            <a:ext uri="{909E8E84-426E-40DD-AFC4-6F175D3DCCD1}">
              <a14:hiddenFill xmlns:a14="http://schemas.microsoft.com/office/drawing/2010/main">
                <a:solidFill>
                  <a:srgbClr val="FFFFFF"/>
                </a:solidFill>
              </a14:hiddenFill>
            </a:ext>
          </a:extLst>
        </p:spPr>
      </p:pic>
      <p:pic>
        <p:nvPicPr>
          <p:cNvPr id="291853" name="Picture 13" descr="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3613" y="3933826"/>
            <a:ext cx="1720850" cy="2252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2464160"/>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2"/>
          <p:cNvSpPr>
            <a:spLocks noChangeArrowheads="1"/>
          </p:cNvSpPr>
          <p:nvPr/>
        </p:nvSpPr>
        <p:spPr bwMode="auto">
          <a:xfrm>
            <a:off x="6454775" y="188913"/>
            <a:ext cx="3384550" cy="3168650"/>
          </a:xfrm>
          <a:prstGeom prst="rect">
            <a:avLst/>
          </a:prstGeom>
          <a:solidFill>
            <a:srgbClr val="FFFF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sp>
        <p:nvSpPr>
          <p:cNvPr id="293891" name="Rectangle 3"/>
          <p:cNvSpPr>
            <a:spLocks noChangeArrowheads="1"/>
          </p:cNvSpPr>
          <p:nvPr/>
        </p:nvSpPr>
        <p:spPr bwMode="auto">
          <a:xfrm>
            <a:off x="6454775" y="3500438"/>
            <a:ext cx="3384550" cy="3168650"/>
          </a:xfrm>
          <a:prstGeom prst="rect">
            <a:avLst/>
          </a:prstGeom>
          <a:solidFill>
            <a:srgbClr val="FFFF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sp>
        <p:nvSpPr>
          <p:cNvPr id="293892" name="Rectangle 4"/>
          <p:cNvSpPr>
            <a:spLocks noChangeArrowheads="1"/>
          </p:cNvSpPr>
          <p:nvPr/>
        </p:nvSpPr>
        <p:spPr bwMode="auto">
          <a:xfrm>
            <a:off x="2711450" y="188913"/>
            <a:ext cx="3384550" cy="3168650"/>
          </a:xfrm>
          <a:prstGeom prst="rect">
            <a:avLst/>
          </a:prstGeom>
          <a:solidFill>
            <a:srgbClr val="FFFF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sp>
        <p:nvSpPr>
          <p:cNvPr id="293893" name="Rectangle 5"/>
          <p:cNvSpPr>
            <a:spLocks noChangeArrowheads="1"/>
          </p:cNvSpPr>
          <p:nvPr/>
        </p:nvSpPr>
        <p:spPr bwMode="auto">
          <a:xfrm>
            <a:off x="2711450" y="3500438"/>
            <a:ext cx="3384550" cy="3168650"/>
          </a:xfrm>
          <a:prstGeom prst="rect">
            <a:avLst/>
          </a:prstGeom>
          <a:solidFill>
            <a:srgbClr val="FFFF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pic>
        <p:nvPicPr>
          <p:cNvPr id="293899" name="Picture 11" descr="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2625" y="476250"/>
            <a:ext cx="2071688" cy="2592388"/>
          </a:xfrm>
          <a:prstGeom prst="rect">
            <a:avLst/>
          </a:prstGeom>
          <a:noFill/>
          <a:extLst>
            <a:ext uri="{909E8E84-426E-40DD-AFC4-6F175D3DCCD1}">
              <a14:hiddenFill xmlns:a14="http://schemas.microsoft.com/office/drawing/2010/main">
                <a:solidFill>
                  <a:srgbClr val="FFFFFF"/>
                </a:solidFill>
              </a14:hiddenFill>
            </a:ext>
          </a:extLst>
        </p:spPr>
      </p:pic>
      <p:pic>
        <p:nvPicPr>
          <p:cNvPr id="293900" name="Picture 12" descr="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7350" y="476251"/>
            <a:ext cx="2808288" cy="2543175"/>
          </a:xfrm>
          <a:prstGeom prst="rect">
            <a:avLst/>
          </a:prstGeom>
          <a:noFill/>
          <a:extLst>
            <a:ext uri="{909E8E84-426E-40DD-AFC4-6F175D3DCCD1}">
              <a14:hiddenFill xmlns:a14="http://schemas.microsoft.com/office/drawing/2010/main">
                <a:solidFill>
                  <a:srgbClr val="FFFFFF"/>
                </a:solidFill>
              </a14:hiddenFill>
            </a:ext>
          </a:extLst>
        </p:spPr>
      </p:pic>
      <p:pic>
        <p:nvPicPr>
          <p:cNvPr id="293901" name="Picture 13" descr="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2625" y="3860800"/>
            <a:ext cx="2325688" cy="2292350"/>
          </a:xfrm>
          <a:prstGeom prst="rect">
            <a:avLst/>
          </a:prstGeom>
          <a:noFill/>
          <a:extLst>
            <a:ext uri="{909E8E84-426E-40DD-AFC4-6F175D3DCCD1}">
              <a14:hiddenFill xmlns:a14="http://schemas.microsoft.com/office/drawing/2010/main">
                <a:solidFill>
                  <a:srgbClr val="FFFFFF"/>
                </a:solidFill>
              </a14:hiddenFill>
            </a:ext>
          </a:extLst>
        </p:spPr>
      </p:pic>
      <p:pic>
        <p:nvPicPr>
          <p:cNvPr id="293902" name="Picture 14" descr="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3614" y="3789364"/>
            <a:ext cx="1812925" cy="2573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16278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3935413" y="833439"/>
            <a:ext cx="3744912" cy="579437"/>
          </a:xfrm>
          <a:prstGeom prst="rect">
            <a:avLst/>
          </a:prstGeom>
          <a:solidFill>
            <a:srgbClr val="FFFFFF">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ar-EG" sz="3200"/>
              <a:t>عنوان المسكن</a:t>
            </a:r>
            <a:endParaRPr lang="en-US" altLang="ar-EG" sz="3200"/>
          </a:p>
        </p:txBody>
      </p:sp>
      <p:sp>
        <p:nvSpPr>
          <p:cNvPr id="3077" name="AutoShape 5">
            <a:hlinkClick r:id="rId2" action="ppaction://hlinksldjump" highlightClick="1"/>
          </p:cNvPr>
          <p:cNvSpPr>
            <a:spLocks noChangeArrowheads="1"/>
          </p:cNvSpPr>
          <p:nvPr/>
        </p:nvSpPr>
        <p:spPr bwMode="auto">
          <a:xfrm>
            <a:off x="8042276" y="3646488"/>
            <a:ext cx="1152525" cy="647700"/>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الحلقة</a:t>
            </a:r>
            <a:endParaRPr lang="en-US" altLang="ar-EG" sz="2000" b="1"/>
          </a:p>
        </p:txBody>
      </p:sp>
      <p:sp>
        <p:nvSpPr>
          <p:cNvPr id="3078" name="AutoShape 6">
            <a:hlinkClick r:id="rId3" action="ppaction://hlinksldjump" highlightClick="1"/>
          </p:cNvPr>
          <p:cNvSpPr>
            <a:spLocks noChangeArrowheads="1"/>
          </p:cNvSpPr>
          <p:nvPr/>
        </p:nvSpPr>
        <p:spPr bwMode="auto">
          <a:xfrm>
            <a:off x="8042276" y="4510088"/>
            <a:ext cx="1152525" cy="647700"/>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الأركان</a:t>
            </a:r>
            <a:endParaRPr lang="en-US" altLang="ar-EG" sz="2000" b="1"/>
          </a:p>
        </p:txBody>
      </p:sp>
      <p:sp>
        <p:nvSpPr>
          <p:cNvPr id="3079" name="AutoShape 7">
            <a:hlinkClick r:id="rId4" action="ppaction://hlinksldjump" highlightClick="1"/>
          </p:cNvPr>
          <p:cNvSpPr>
            <a:spLocks noChangeArrowheads="1"/>
          </p:cNvSpPr>
          <p:nvPr/>
        </p:nvSpPr>
        <p:spPr bwMode="auto">
          <a:xfrm>
            <a:off x="8042276" y="5373688"/>
            <a:ext cx="1152525" cy="647700"/>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اللقاء الأخير</a:t>
            </a:r>
            <a:endParaRPr lang="en-US" altLang="ar-EG" sz="2000" b="1"/>
          </a:p>
        </p:txBody>
      </p:sp>
      <p:sp>
        <p:nvSpPr>
          <p:cNvPr id="3080" name="AutoShape 8">
            <a:hlinkClick r:id="rId5" action="ppaction://hlinksldjump" highlightClick="1"/>
          </p:cNvPr>
          <p:cNvSpPr>
            <a:spLocks noChangeArrowheads="1"/>
          </p:cNvSpPr>
          <p:nvPr/>
        </p:nvSpPr>
        <p:spPr bwMode="auto">
          <a:xfrm>
            <a:off x="8040689" y="2781300"/>
            <a:ext cx="1152525" cy="647700"/>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آية الحلقة</a:t>
            </a:r>
            <a:endParaRPr lang="en-US" altLang="ar-EG" sz="2000" b="1"/>
          </a:p>
        </p:txBody>
      </p:sp>
      <p:sp>
        <p:nvSpPr>
          <p:cNvPr id="3081" name="AutoShape 9">
            <a:hlinkClick r:id="rId6" action="ppaction://hlinksldjump" highlightClick="1"/>
          </p:cNvPr>
          <p:cNvSpPr>
            <a:spLocks noChangeArrowheads="1"/>
          </p:cNvSpPr>
          <p:nvPr/>
        </p:nvSpPr>
        <p:spPr bwMode="auto">
          <a:xfrm>
            <a:off x="8042276" y="1916113"/>
            <a:ext cx="1152525" cy="647700"/>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توجيهات</a:t>
            </a:r>
          </a:p>
          <a:p>
            <a:pPr algn="ctr"/>
            <a:r>
              <a:rPr lang="ar-SA" altLang="ar-EG" sz="2000" b="1"/>
              <a:t>للمعلمة</a:t>
            </a:r>
            <a:endParaRPr lang="en-US" altLang="ar-EG" sz="2000" b="1"/>
          </a:p>
        </p:txBody>
      </p:sp>
      <p:sp>
        <p:nvSpPr>
          <p:cNvPr id="3082" name="AutoShape 10">
            <a:hlinkClick r:id="" action="ppaction://hlinkshowjump?jump=firstslide" highlightClick="1"/>
          </p:cNvPr>
          <p:cNvSpPr>
            <a:spLocks noChangeArrowheads="1"/>
          </p:cNvSpPr>
          <p:nvPr/>
        </p:nvSpPr>
        <p:spPr bwMode="auto">
          <a:xfrm>
            <a:off x="1703389" y="188913"/>
            <a:ext cx="720725" cy="792162"/>
          </a:xfrm>
          <a:prstGeom prst="actionButtonHome">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pic>
        <p:nvPicPr>
          <p:cNvPr id="3083" name="Picture 11" descr="2649_p8390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35413" y="1628775"/>
            <a:ext cx="3795712" cy="4743450"/>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0581652"/>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2"/>
          <p:cNvSpPr>
            <a:spLocks noChangeArrowheads="1"/>
          </p:cNvSpPr>
          <p:nvPr/>
        </p:nvSpPr>
        <p:spPr bwMode="auto">
          <a:xfrm>
            <a:off x="6454775" y="188913"/>
            <a:ext cx="3384550" cy="3168650"/>
          </a:xfrm>
          <a:prstGeom prst="rect">
            <a:avLst/>
          </a:prstGeom>
          <a:solidFill>
            <a:srgbClr val="FFFF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sp>
        <p:nvSpPr>
          <p:cNvPr id="294915" name="Rectangle 3"/>
          <p:cNvSpPr>
            <a:spLocks noChangeArrowheads="1"/>
          </p:cNvSpPr>
          <p:nvPr/>
        </p:nvSpPr>
        <p:spPr bwMode="auto">
          <a:xfrm>
            <a:off x="6454775" y="3500438"/>
            <a:ext cx="3384550" cy="3168650"/>
          </a:xfrm>
          <a:prstGeom prst="rect">
            <a:avLst/>
          </a:prstGeom>
          <a:solidFill>
            <a:srgbClr val="FFFF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sp>
        <p:nvSpPr>
          <p:cNvPr id="294916" name="Rectangle 4"/>
          <p:cNvSpPr>
            <a:spLocks noChangeArrowheads="1"/>
          </p:cNvSpPr>
          <p:nvPr/>
        </p:nvSpPr>
        <p:spPr bwMode="auto">
          <a:xfrm>
            <a:off x="2711450" y="188913"/>
            <a:ext cx="3384550" cy="3168650"/>
          </a:xfrm>
          <a:prstGeom prst="rect">
            <a:avLst/>
          </a:prstGeom>
          <a:solidFill>
            <a:srgbClr val="FFFF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sp>
        <p:nvSpPr>
          <p:cNvPr id="294917" name="Rectangle 5"/>
          <p:cNvSpPr>
            <a:spLocks noChangeArrowheads="1"/>
          </p:cNvSpPr>
          <p:nvPr/>
        </p:nvSpPr>
        <p:spPr bwMode="auto">
          <a:xfrm>
            <a:off x="2711450" y="3500438"/>
            <a:ext cx="3384550" cy="3168650"/>
          </a:xfrm>
          <a:prstGeom prst="rect">
            <a:avLst/>
          </a:prstGeom>
          <a:solidFill>
            <a:srgbClr val="FFFF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sp>
        <p:nvSpPr>
          <p:cNvPr id="294922" name="AutoShape 10">
            <a:hlinkClick r:id="rId2" action="ppaction://hlinksldjump" highlightClick="1"/>
          </p:cNvPr>
          <p:cNvSpPr>
            <a:spLocks noChangeArrowheads="1"/>
          </p:cNvSpPr>
          <p:nvPr/>
        </p:nvSpPr>
        <p:spPr bwMode="auto">
          <a:xfrm>
            <a:off x="1774826" y="6092826"/>
            <a:ext cx="792163" cy="504825"/>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رجوع</a:t>
            </a:r>
            <a:endParaRPr lang="en-US" altLang="ar-EG" sz="2000" b="1"/>
          </a:p>
        </p:txBody>
      </p:sp>
      <p:pic>
        <p:nvPicPr>
          <p:cNvPr id="294923" name="Picture 11"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3250" y="765176"/>
            <a:ext cx="2376488" cy="2030413"/>
          </a:xfrm>
          <a:prstGeom prst="rect">
            <a:avLst/>
          </a:prstGeom>
          <a:noFill/>
          <a:extLst>
            <a:ext uri="{909E8E84-426E-40DD-AFC4-6F175D3DCCD1}">
              <a14:hiddenFill xmlns:a14="http://schemas.microsoft.com/office/drawing/2010/main">
                <a:solidFill>
                  <a:srgbClr val="FFFFFF"/>
                </a:solidFill>
              </a14:hiddenFill>
            </a:ext>
          </a:extLst>
        </p:spPr>
      </p:pic>
      <p:pic>
        <p:nvPicPr>
          <p:cNvPr id="294924" name="Picture 12" descr="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3700" y="765175"/>
            <a:ext cx="2801938" cy="2044700"/>
          </a:xfrm>
          <a:prstGeom prst="rect">
            <a:avLst/>
          </a:prstGeom>
          <a:noFill/>
          <a:extLst>
            <a:ext uri="{909E8E84-426E-40DD-AFC4-6F175D3DCCD1}">
              <a14:hiddenFill xmlns:a14="http://schemas.microsoft.com/office/drawing/2010/main">
                <a:solidFill>
                  <a:srgbClr val="FFFFFF"/>
                </a:solidFill>
              </a14:hiddenFill>
            </a:ext>
          </a:extLst>
        </p:spPr>
      </p:pic>
      <p:pic>
        <p:nvPicPr>
          <p:cNvPr id="294925" name="Picture 13" descr="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75500" y="3860800"/>
            <a:ext cx="2051050" cy="2305050"/>
          </a:xfrm>
          <a:prstGeom prst="rect">
            <a:avLst/>
          </a:prstGeom>
          <a:noFill/>
          <a:extLst>
            <a:ext uri="{909E8E84-426E-40DD-AFC4-6F175D3DCCD1}">
              <a14:hiddenFill xmlns:a14="http://schemas.microsoft.com/office/drawing/2010/main">
                <a:solidFill>
                  <a:srgbClr val="FFFFFF"/>
                </a:solidFill>
              </a14:hiddenFill>
            </a:ext>
          </a:extLst>
        </p:spPr>
      </p:pic>
      <p:pic>
        <p:nvPicPr>
          <p:cNvPr id="294926" name="Picture 14" descr="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27350" y="4437064"/>
            <a:ext cx="2808288" cy="1589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6928648"/>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6" name="Text Box 4"/>
          <p:cNvSpPr txBox="1">
            <a:spLocks noChangeArrowheads="1"/>
          </p:cNvSpPr>
          <p:nvPr/>
        </p:nvSpPr>
        <p:spPr bwMode="auto">
          <a:xfrm>
            <a:off x="1704975" y="514351"/>
            <a:ext cx="8712200" cy="512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ar-EG" sz="2000" b="1" dirty="0"/>
              <a:t>اللقاء الأخير</a:t>
            </a:r>
          </a:p>
          <a:p>
            <a:pPr algn="just">
              <a:spcBef>
                <a:spcPct val="50000"/>
              </a:spcBef>
            </a:pPr>
            <a:endParaRPr lang="ar-SA" altLang="ar-EG" sz="2000" b="1" dirty="0"/>
          </a:p>
          <a:p>
            <a:pPr algn="r">
              <a:spcBef>
                <a:spcPct val="50000"/>
              </a:spcBef>
            </a:pPr>
            <a:r>
              <a:rPr lang="ar-SA" altLang="ar-EG" sz="2000" b="1" dirty="0"/>
              <a:t>تقوم المعلمة بتنظيم لعبة الخزانة العجيبة فتضع اللوحة أمام الأطفال, ليشاهدوها أو توزع على كل واحد منهم نسخة, وتطلب منهم أن ينظروا إلى الصورة ويتحدثوا عنها.</a:t>
            </a:r>
          </a:p>
          <a:p>
            <a:pPr algn="r">
              <a:spcBef>
                <a:spcPct val="50000"/>
              </a:spcBef>
            </a:pPr>
            <a:r>
              <a:rPr lang="ar-SA" altLang="ar-EG" sz="2000" b="1" dirty="0"/>
              <a:t>ثم تطرح المعلمة بعض الأسئلة لتثير المناقشة مع أطفالها على النحو الآتي:</a:t>
            </a:r>
          </a:p>
          <a:p>
            <a:pPr algn="r">
              <a:spcBef>
                <a:spcPct val="50000"/>
              </a:spcBef>
              <a:buFontTx/>
              <a:buChar char="-"/>
            </a:pPr>
            <a:r>
              <a:rPr lang="ar-SA" altLang="ar-EG" sz="2000" b="1" dirty="0"/>
              <a:t>هل يمكن الجلوس في الخزانة؟</a:t>
            </a:r>
          </a:p>
          <a:p>
            <a:pPr algn="r">
              <a:spcBef>
                <a:spcPct val="50000"/>
              </a:spcBef>
              <a:buFontTx/>
              <a:buChar char="-"/>
            </a:pPr>
            <a:r>
              <a:rPr lang="ar-SA" altLang="ar-EG" sz="2000" b="1" dirty="0"/>
              <a:t> هل يمكن الاختباء فيها؟</a:t>
            </a:r>
          </a:p>
          <a:p>
            <a:pPr algn="r">
              <a:spcBef>
                <a:spcPct val="50000"/>
              </a:spcBef>
              <a:buFontTx/>
              <a:buChar char="-"/>
            </a:pPr>
            <a:r>
              <a:rPr lang="ar-SA" altLang="ar-EG" sz="2000" b="1" dirty="0"/>
              <a:t> ما الأشياء التي توضع فيها, وما الأشياء التي لا توضع؟</a:t>
            </a:r>
          </a:p>
          <a:p>
            <a:pPr algn="r">
              <a:spcBef>
                <a:spcPct val="50000"/>
              </a:spcBef>
            </a:pPr>
            <a:r>
              <a:rPr lang="ar-SA" altLang="ar-EG" sz="2000" b="1" dirty="0"/>
              <a:t>دبدوب حيوان عجيب لا يعرف ماذا يوضع في الخزانة, وماذا يوضع خارجها فملأها بأشياء كثيرة, ما رأيك؟</a:t>
            </a:r>
          </a:p>
          <a:p>
            <a:pPr algn="r">
              <a:spcBef>
                <a:spcPct val="50000"/>
              </a:spcBef>
            </a:pPr>
            <a:r>
              <a:rPr lang="ar-SA" altLang="ar-EG" sz="2000" b="1" dirty="0"/>
              <a:t>تختار المعلمة من أنشطة اللقاء الأخير التي مرت بالأطفال وتكررها عليهم.</a:t>
            </a:r>
          </a:p>
          <a:p>
            <a:pPr algn="r">
              <a:spcBef>
                <a:spcPct val="50000"/>
              </a:spcBef>
            </a:pPr>
            <a:r>
              <a:rPr lang="ar-SA" altLang="ar-EG" sz="2000" b="1" dirty="0"/>
              <a:t>يردد الأطفال مع المعلمة الأناشيد وألعاب الأصابع السابقة.</a:t>
            </a:r>
          </a:p>
        </p:txBody>
      </p:sp>
      <p:sp>
        <p:nvSpPr>
          <p:cNvPr id="172037" name="AutoShape 5">
            <a:hlinkClick r:id="rId2" action="ppaction://hlinksldjump" highlightClick="1"/>
          </p:cNvPr>
          <p:cNvSpPr>
            <a:spLocks noChangeArrowheads="1"/>
          </p:cNvSpPr>
          <p:nvPr/>
        </p:nvSpPr>
        <p:spPr bwMode="auto">
          <a:xfrm>
            <a:off x="1774826" y="6092826"/>
            <a:ext cx="792163" cy="504825"/>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رجوع</a:t>
            </a:r>
            <a:endParaRPr lang="en-US" altLang="ar-EG" sz="2000" b="1"/>
          </a:p>
        </p:txBody>
      </p:sp>
    </p:spTree>
    <p:extLst>
      <p:ext uri="{BB962C8B-B14F-4D97-AF65-F5344CB8AC3E}">
        <p14:creationId xmlns:p14="http://schemas.microsoft.com/office/powerpoint/2010/main" val="3785753574"/>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2"/>
          <p:cNvSpPr txBox="1">
            <a:spLocks noChangeArrowheads="1"/>
          </p:cNvSpPr>
          <p:nvPr/>
        </p:nvSpPr>
        <p:spPr bwMode="auto">
          <a:xfrm>
            <a:off x="3935413" y="836614"/>
            <a:ext cx="3744912" cy="579437"/>
          </a:xfrm>
          <a:prstGeom prst="rect">
            <a:avLst/>
          </a:prstGeom>
          <a:solidFill>
            <a:srgbClr val="FFFFFF">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ar-EG" sz="3200"/>
              <a:t>المطبخ</a:t>
            </a:r>
            <a:endParaRPr lang="en-US" altLang="ar-EG" sz="3200"/>
          </a:p>
        </p:txBody>
      </p:sp>
      <p:sp>
        <p:nvSpPr>
          <p:cNvPr id="95235" name="AutoShape 3">
            <a:hlinkClick r:id="rId2" action="ppaction://hlinksldjump" highlightClick="1"/>
          </p:cNvPr>
          <p:cNvSpPr>
            <a:spLocks noChangeArrowheads="1"/>
          </p:cNvSpPr>
          <p:nvPr/>
        </p:nvSpPr>
        <p:spPr bwMode="auto">
          <a:xfrm>
            <a:off x="8042276" y="4078288"/>
            <a:ext cx="1152525" cy="647700"/>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الحلقة</a:t>
            </a:r>
            <a:endParaRPr lang="en-US" altLang="ar-EG" sz="2000" b="1"/>
          </a:p>
        </p:txBody>
      </p:sp>
      <p:sp>
        <p:nvSpPr>
          <p:cNvPr id="95237" name="AutoShape 5">
            <a:hlinkClick r:id="rId3" action="ppaction://hlinksldjump" highlightClick="1"/>
          </p:cNvPr>
          <p:cNvSpPr>
            <a:spLocks noChangeArrowheads="1"/>
          </p:cNvSpPr>
          <p:nvPr/>
        </p:nvSpPr>
        <p:spPr bwMode="auto">
          <a:xfrm>
            <a:off x="8042276" y="4941888"/>
            <a:ext cx="1152525" cy="647700"/>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اللقاء الأخير</a:t>
            </a:r>
            <a:endParaRPr lang="en-US" altLang="ar-EG" sz="2000" b="1"/>
          </a:p>
        </p:txBody>
      </p:sp>
      <p:sp>
        <p:nvSpPr>
          <p:cNvPr id="95238" name="AutoShape 6">
            <a:hlinkClick r:id="rId4" action="ppaction://hlinksldjump" highlightClick="1"/>
          </p:cNvPr>
          <p:cNvSpPr>
            <a:spLocks noChangeArrowheads="1"/>
          </p:cNvSpPr>
          <p:nvPr/>
        </p:nvSpPr>
        <p:spPr bwMode="auto">
          <a:xfrm>
            <a:off x="8040689" y="3213100"/>
            <a:ext cx="1152525" cy="647700"/>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آية الحلقة</a:t>
            </a:r>
            <a:endParaRPr lang="en-US" altLang="ar-EG" sz="2000" b="1"/>
          </a:p>
        </p:txBody>
      </p:sp>
      <p:sp>
        <p:nvSpPr>
          <p:cNvPr id="95239" name="AutoShape 7">
            <a:hlinkClick r:id="rId5" action="ppaction://hlinksldjump" highlightClick="1"/>
          </p:cNvPr>
          <p:cNvSpPr>
            <a:spLocks noChangeArrowheads="1"/>
          </p:cNvSpPr>
          <p:nvPr/>
        </p:nvSpPr>
        <p:spPr bwMode="auto">
          <a:xfrm>
            <a:off x="8042276" y="2347913"/>
            <a:ext cx="1152525" cy="647700"/>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توجيهات</a:t>
            </a:r>
          </a:p>
          <a:p>
            <a:pPr algn="ctr"/>
            <a:r>
              <a:rPr lang="ar-SA" altLang="ar-EG" sz="2000" b="1"/>
              <a:t>للمعلمة</a:t>
            </a:r>
            <a:endParaRPr lang="en-US" altLang="ar-EG" sz="2000" b="1"/>
          </a:p>
        </p:txBody>
      </p:sp>
      <p:sp>
        <p:nvSpPr>
          <p:cNvPr id="95240" name="AutoShape 8">
            <a:hlinkClick r:id="" action="ppaction://hlinkshowjump?jump=firstslide" highlightClick="1"/>
          </p:cNvPr>
          <p:cNvSpPr>
            <a:spLocks noChangeArrowheads="1"/>
          </p:cNvSpPr>
          <p:nvPr/>
        </p:nvSpPr>
        <p:spPr bwMode="auto">
          <a:xfrm>
            <a:off x="1703389" y="188913"/>
            <a:ext cx="720725" cy="792162"/>
          </a:xfrm>
          <a:prstGeom prst="actionButtonHome">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pic>
        <p:nvPicPr>
          <p:cNvPr id="95241" name="Picture 9" descr="2649_p8390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35413" y="1628775"/>
            <a:ext cx="3795712" cy="4743450"/>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502683"/>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700" name="Text Box 4"/>
          <p:cNvSpPr txBox="1">
            <a:spLocks noChangeArrowheads="1"/>
          </p:cNvSpPr>
          <p:nvPr/>
        </p:nvSpPr>
        <p:spPr bwMode="auto">
          <a:xfrm>
            <a:off x="715617" y="514351"/>
            <a:ext cx="10363200"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ar-SA" altLang="ar-EG" sz="2000" b="1" dirty="0"/>
              <a:t>تتلو المعلمة الآية من القرآن الكريم بقولها يقول ربنا جل جلاله:</a:t>
            </a:r>
          </a:p>
          <a:p>
            <a:pPr algn="ctr"/>
            <a:r>
              <a:rPr lang="ar-SA" altLang="ar-EG" sz="2000" b="1" dirty="0"/>
              <a:t>(يَا أَيُّهَا الَّذِينَ آمَنُوا لا تَدْخُلُوا بُيُوتاً غَيْرَ بُيُوتِكُمْ حَتَّى تَسْتَأْنِسُوا وَتُسَلِّمُوا عَلَى أَهْلِهَا ذَلِكُمْ خَيْرٌ لَكُمْ لَعَلَّكُمْ تَذَكَّرُونَ</a:t>
            </a:r>
            <a:r>
              <a:rPr lang="ar-SA" altLang="ar-EG" dirty="0"/>
              <a:t> </a:t>
            </a:r>
            <a:r>
              <a:rPr lang="ar-SA" altLang="ar-EG" sz="2000" b="1" dirty="0"/>
              <a:t>)</a:t>
            </a:r>
          </a:p>
          <a:p>
            <a:pPr algn="ctr"/>
            <a:r>
              <a:rPr lang="ar-SA" altLang="ar-EG" dirty="0"/>
              <a:t> </a:t>
            </a:r>
            <a:r>
              <a:rPr lang="ar-SA" altLang="ar-EG" sz="2000" b="1" dirty="0"/>
              <a:t>تسأل الأطفال: من ربنا؟ وتؤكد أن ربنا الله جل وعلا وهو خالقنا و رازقنا.</a:t>
            </a:r>
          </a:p>
          <a:p>
            <a:pPr algn="ctr"/>
            <a:r>
              <a:rPr lang="ar-SA" altLang="ar-EG" sz="2000" b="1" dirty="0"/>
              <a:t>تشرح الآية الكريمة شرحا ً ميسرا ً يتناسب مع مستوى الأطفال.</a:t>
            </a:r>
          </a:p>
          <a:p>
            <a:pPr algn="ctr"/>
            <a:r>
              <a:rPr lang="ar-SA" altLang="ar-EG" sz="2000" b="1" dirty="0"/>
              <a:t>تتحدث مع الأطفال فتقول:</a:t>
            </a:r>
          </a:p>
          <a:p>
            <a:pPr algn="ctr"/>
            <a:r>
              <a:rPr lang="ar-SA" altLang="ar-EG" sz="2000" b="1" dirty="0"/>
              <a:t>إن المطبخ أفضل غرفة عندي في البيت, وفيه نقوم بأعمال منزلية عديدة, فهيا نصف تلك الأعمال التي نقوم بها في المطبخ.</a:t>
            </a:r>
          </a:p>
          <a:p>
            <a:pPr algn="ctr"/>
            <a:r>
              <a:rPr lang="ar-SA" altLang="ar-EG" sz="2000" b="1" dirty="0"/>
              <a:t>يبدأ الأطفال بتعداد ما يعرفونه من أعمال المطبخ, ويتذكرون في ضوء أسئلة المعلمة أعمالا ً أخرى مثل (الطهو يوميا ً لأفراد الأسرة, وتحضير طعام الطفل, وتحضير الشاي والقهوة للضيوف) وكلها تعد في المطبخ, ويتم في المطبخ صنع الكعك اللذيذ ذي الرائحة الطيبة, وتحضير الأطعمة في المناسبات والحفلات, وغسل الصحون, وحفظ الطعام.</a:t>
            </a:r>
          </a:p>
          <a:p>
            <a:pPr algn="ctr"/>
            <a:r>
              <a:rPr lang="ar-SA" altLang="ar-EG" sz="2000" b="1" dirty="0"/>
              <a:t>تحضر المعلمة عددا ً من الصور الكبيرة حول موضوع المطبخ, ليراها الأطفال واحدة </a:t>
            </a:r>
            <a:r>
              <a:rPr lang="ar-SA" altLang="ar-EG" sz="2000" b="1" dirty="0" err="1"/>
              <a:t>واحدة</a:t>
            </a:r>
            <a:r>
              <a:rPr lang="ar-SA" altLang="ar-EG" sz="2000" b="1" dirty="0"/>
              <a:t>, وتسألهم ماذا يرون في الصورة؟</a:t>
            </a:r>
          </a:p>
          <a:p>
            <a:pPr algn="ctr"/>
            <a:r>
              <a:rPr lang="ar-SA" altLang="ar-EG" sz="2000" b="1" dirty="0"/>
              <a:t>تسأل أسئلة مفتوحة تساعد الطفل على إبداء رأيه والتعبير بحرية.</a:t>
            </a:r>
          </a:p>
          <a:p>
            <a:pPr algn="ctr"/>
            <a:r>
              <a:rPr lang="ar-SA" altLang="ar-EG" sz="2000" b="1" dirty="0"/>
              <a:t>تسجل إجابة الطفل, وتعيد قراءتها به, وتكرر هذا مع كل طفل.</a:t>
            </a:r>
          </a:p>
          <a:p>
            <a:pPr algn="ctr"/>
            <a:r>
              <a:rPr lang="ar-SA" altLang="ar-EG" sz="2000" b="1" dirty="0"/>
              <a:t>تعرض على لوحة الحائط الصور المنتقاة, وإجابات الأطفال عنها.</a:t>
            </a:r>
          </a:p>
          <a:p>
            <a:pPr algn="ctr"/>
            <a:r>
              <a:rPr lang="ar-SA" altLang="ar-EG" sz="2000" b="1" dirty="0"/>
              <a:t>من الممكن أن تقوم المعلمة بزيارة مطبخ الروضة إن وجد.</a:t>
            </a:r>
          </a:p>
        </p:txBody>
      </p:sp>
      <p:sp>
        <p:nvSpPr>
          <p:cNvPr id="157701" name="AutoShape 5">
            <a:hlinkClick r:id="rId2" action="ppaction://hlinksldjump" highlightClick="1"/>
          </p:cNvPr>
          <p:cNvSpPr>
            <a:spLocks noChangeArrowheads="1"/>
          </p:cNvSpPr>
          <p:nvPr/>
        </p:nvSpPr>
        <p:spPr bwMode="auto">
          <a:xfrm>
            <a:off x="1774826" y="6092826"/>
            <a:ext cx="792163" cy="504825"/>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رجوع</a:t>
            </a:r>
            <a:endParaRPr lang="en-US" altLang="ar-EG" sz="2000" b="1"/>
          </a:p>
        </p:txBody>
      </p:sp>
    </p:spTree>
    <p:extLst>
      <p:ext uri="{BB962C8B-B14F-4D97-AF65-F5344CB8AC3E}">
        <p14:creationId xmlns:p14="http://schemas.microsoft.com/office/powerpoint/2010/main" val="2312220715"/>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2" name="Picture 4" desc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851" y="476251"/>
            <a:ext cx="8626475" cy="5978525"/>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7225411"/>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6" name="Picture 4" desc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6225" y="2276475"/>
            <a:ext cx="2298700" cy="4184650"/>
          </a:xfrm>
          <a:prstGeom prst="rect">
            <a:avLst/>
          </a:prstGeom>
          <a:noFill/>
          <a:extLst>
            <a:ext uri="{909E8E84-426E-40DD-AFC4-6F175D3DCCD1}">
              <a14:hiddenFill xmlns:a14="http://schemas.microsoft.com/office/drawing/2010/main">
                <a:solidFill>
                  <a:srgbClr val="FFFFFF"/>
                </a:solidFill>
              </a14:hiddenFill>
            </a:ext>
          </a:extLst>
        </p:spPr>
      </p:pic>
      <p:pic>
        <p:nvPicPr>
          <p:cNvPr id="182277" name="Picture 5" desc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5188" y="2852738"/>
            <a:ext cx="2697162" cy="3744912"/>
          </a:xfrm>
          <a:prstGeom prst="rect">
            <a:avLst/>
          </a:prstGeom>
          <a:noFill/>
          <a:extLst>
            <a:ext uri="{909E8E84-426E-40DD-AFC4-6F175D3DCCD1}">
              <a14:hiddenFill xmlns:a14="http://schemas.microsoft.com/office/drawing/2010/main">
                <a:solidFill>
                  <a:srgbClr val="FFFFFF"/>
                </a:solidFill>
              </a14:hiddenFill>
            </a:ext>
          </a:extLst>
        </p:spPr>
      </p:pic>
      <p:pic>
        <p:nvPicPr>
          <p:cNvPr id="182279" name="Picture 7" descr="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1538" y="692151"/>
            <a:ext cx="3810000" cy="923925"/>
          </a:xfrm>
          <a:prstGeom prst="rect">
            <a:avLst/>
          </a:prstGeom>
          <a:noFill/>
          <a:extLst>
            <a:ext uri="{909E8E84-426E-40DD-AFC4-6F175D3DCCD1}">
              <a14:hiddenFill xmlns:a14="http://schemas.microsoft.com/office/drawing/2010/main">
                <a:solidFill>
                  <a:srgbClr val="FFFFFF"/>
                </a:solidFill>
              </a14:hiddenFill>
            </a:ext>
          </a:extLst>
        </p:spPr>
      </p:pic>
      <p:pic>
        <p:nvPicPr>
          <p:cNvPr id="182280" name="Picture 8" descr="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2401" y="2636839"/>
            <a:ext cx="2614613" cy="3241675"/>
          </a:xfrm>
          <a:prstGeom prst="rect">
            <a:avLst/>
          </a:prstGeom>
          <a:noFill/>
          <a:extLst>
            <a:ext uri="{909E8E84-426E-40DD-AFC4-6F175D3DCCD1}">
              <a14:hiddenFill xmlns:a14="http://schemas.microsoft.com/office/drawing/2010/main">
                <a:solidFill>
                  <a:srgbClr val="FFFFFF"/>
                </a:solidFill>
              </a14:hiddenFill>
            </a:ext>
          </a:extLst>
        </p:spPr>
      </p:pic>
      <p:pic>
        <p:nvPicPr>
          <p:cNvPr id="182281" name="Picture 9" descr="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1813" y="260350"/>
            <a:ext cx="1670050" cy="256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4611530"/>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300" name="Picture 4" descr="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1450" y="549275"/>
            <a:ext cx="333375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183301" name="Picture 5" descr="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8163" y="765176"/>
            <a:ext cx="3333750" cy="4714875"/>
          </a:xfrm>
          <a:prstGeom prst="rect">
            <a:avLst/>
          </a:prstGeom>
          <a:noFill/>
          <a:extLst>
            <a:ext uri="{909E8E84-426E-40DD-AFC4-6F175D3DCCD1}">
              <a14:hiddenFill xmlns:a14="http://schemas.microsoft.com/office/drawing/2010/main">
                <a:solidFill>
                  <a:srgbClr val="FFFFFF"/>
                </a:solidFill>
              </a14:hiddenFill>
            </a:ext>
          </a:extLst>
        </p:spPr>
      </p:pic>
      <p:pic>
        <p:nvPicPr>
          <p:cNvPr id="183302" name="Picture 6" descr="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2176" y="3500438"/>
            <a:ext cx="2538413" cy="2755900"/>
          </a:xfrm>
          <a:prstGeom prst="rect">
            <a:avLst/>
          </a:prstGeom>
          <a:noFill/>
          <a:extLst>
            <a:ext uri="{909E8E84-426E-40DD-AFC4-6F175D3DCCD1}">
              <a14:hiddenFill xmlns:a14="http://schemas.microsoft.com/office/drawing/2010/main">
                <a:solidFill>
                  <a:srgbClr val="FFFFFF"/>
                </a:solidFill>
              </a14:hiddenFill>
            </a:ext>
          </a:extLst>
        </p:spPr>
      </p:pic>
      <p:sp>
        <p:nvSpPr>
          <p:cNvPr id="183303" name="AutoShape 7">
            <a:hlinkClick r:id="rId5" action="ppaction://hlinksldjump" highlightClick="1"/>
          </p:cNvPr>
          <p:cNvSpPr>
            <a:spLocks noChangeArrowheads="1"/>
          </p:cNvSpPr>
          <p:nvPr/>
        </p:nvSpPr>
        <p:spPr bwMode="auto">
          <a:xfrm>
            <a:off x="1774826" y="6092826"/>
            <a:ext cx="792163" cy="504825"/>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رجوع</a:t>
            </a:r>
            <a:endParaRPr lang="en-US" altLang="ar-EG" sz="2000" b="1"/>
          </a:p>
        </p:txBody>
      </p:sp>
    </p:spTree>
    <p:extLst>
      <p:ext uri="{BB962C8B-B14F-4D97-AF65-F5344CB8AC3E}">
        <p14:creationId xmlns:p14="http://schemas.microsoft.com/office/powerpoint/2010/main" val="2354398862"/>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61" name="Picture 5" descr="78965786"/>
          <p:cNvPicPr>
            <a:picLocks noChangeAspect="1" noChangeArrowheads="1"/>
          </p:cNvPicPr>
          <p:nvPr/>
        </p:nvPicPr>
        <p:blipFill>
          <a:blip r:embed="rId2">
            <a:lum bright="60000" contrast="-70000"/>
            <a:extLst>
              <a:ext uri="{28A0092B-C50C-407E-A947-70E740481C1C}">
                <a14:useLocalDpi xmlns:a14="http://schemas.microsoft.com/office/drawing/2010/main" val="0"/>
              </a:ext>
            </a:extLst>
          </a:blip>
          <a:srcRect/>
          <a:stretch>
            <a:fillRect/>
          </a:stretch>
        </p:blipFill>
        <p:spPr bwMode="auto">
          <a:xfrm>
            <a:off x="3503613" y="476250"/>
            <a:ext cx="5167312" cy="5964238"/>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173062" name="Text Box 6"/>
          <p:cNvSpPr txBox="1">
            <a:spLocks noChangeArrowheads="1"/>
          </p:cNvSpPr>
          <p:nvPr/>
        </p:nvSpPr>
        <p:spPr bwMode="auto">
          <a:xfrm>
            <a:off x="3719514" y="1268414"/>
            <a:ext cx="4751387" cy="423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ar-EG" sz="3200"/>
              <a:t>التفاحة</a:t>
            </a:r>
          </a:p>
          <a:p>
            <a:pPr algn="ctr">
              <a:spcBef>
                <a:spcPct val="50000"/>
              </a:spcBef>
            </a:pPr>
            <a:r>
              <a:rPr lang="ar-SA" altLang="ar-EG" sz="3200"/>
              <a:t>انظر انظر للتفاحة</a:t>
            </a:r>
          </a:p>
          <a:p>
            <a:pPr algn="ctr">
              <a:spcBef>
                <a:spcPct val="50000"/>
              </a:spcBef>
            </a:pPr>
            <a:r>
              <a:rPr lang="ar-SA" altLang="ar-EG" sz="3200"/>
              <a:t>من حمرها؟ من كبرها؟</a:t>
            </a:r>
          </a:p>
          <a:p>
            <a:pPr algn="ctr">
              <a:spcBef>
                <a:spcPct val="50000"/>
              </a:spcBef>
            </a:pPr>
            <a:r>
              <a:rPr lang="ar-SA" altLang="ar-EG" sz="3200"/>
              <a:t>من حلاها؟ من كورها؟</a:t>
            </a:r>
          </a:p>
          <a:p>
            <a:pPr algn="ctr">
              <a:spcBef>
                <a:spcPct val="50000"/>
              </a:spcBef>
            </a:pPr>
            <a:r>
              <a:rPr lang="ar-SA" altLang="ar-EG" sz="3200"/>
              <a:t>الله تعالى الخلاق</a:t>
            </a:r>
          </a:p>
          <a:p>
            <a:pPr algn="ctr">
              <a:spcBef>
                <a:spcPct val="50000"/>
              </a:spcBef>
            </a:pPr>
            <a:r>
              <a:rPr lang="ar-SA" altLang="ar-EG" sz="3200"/>
              <a:t>الله تعالى الخلاق</a:t>
            </a:r>
            <a:endParaRPr lang="en-US" altLang="ar-EG" sz="3200"/>
          </a:p>
        </p:txBody>
      </p:sp>
      <p:sp>
        <p:nvSpPr>
          <p:cNvPr id="173063" name="AutoShape 7">
            <a:hlinkClick r:id="rId3" action="ppaction://hlinksldjump" highlightClick="1"/>
          </p:cNvPr>
          <p:cNvSpPr>
            <a:spLocks noChangeArrowheads="1"/>
          </p:cNvSpPr>
          <p:nvPr/>
        </p:nvSpPr>
        <p:spPr bwMode="auto">
          <a:xfrm>
            <a:off x="1774826" y="6092826"/>
            <a:ext cx="792163" cy="504825"/>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رجوع</a:t>
            </a:r>
            <a:endParaRPr lang="en-US" altLang="ar-EG" sz="2000" b="1"/>
          </a:p>
        </p:txBody>
      </p:sp>
    </p:spTree>
    <p:extLst>
      <p:ext uri="{BB962C8B-B14F-4D97-AF65-F5344CB8AC3E}">
        <p14:creationId xmlns:p14="http://schemas.microsoft.com/office/powerpoint/2010/main" val="2016901504"/>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ext Box 2"/>
          <p:cNvSpPr txBox="1">
            <a:spLocks noChangeArrowheads="1"/>
          </p:cNvSpPr>
          <p:nvPr/>
        </p:nvSpPr>
        <p:spPr bwMode="auto">
          <a:xfrm>
            <a:off x="4008438" y="833439"/>
            <a:ext cx="3744912" cy="579437"/>
          </a:xfrm>
          <a:prstGeom prst="rect">
            <a:avLst/>
          </a:prstGeom>
          <a:solidFill>
            <a:srgbClr val="FFFFFF">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ar-EG" sz="3200"/>
              <a:t>دورة المياة</a:t>
            </a:r>
            <a:endParaRPr lang="en-US" altLang="ar-EG" sz="3200"/>
          </a:p>
        </p:txBody>
      </p:sp>
      <p:sp>
        <p:nvSpPr>
          <p:cNvPr id="96259" name="AutoShape 3">
            <a:hlinkClick r:id="rId2" action="ppaction://hlinksldjump" highlightClick="1"/>
          </p:cNvPr>
          <p:cNvSpPr>
            <a:spLocks noChangeArrowheads="1"/>
          </p:cNvSpPr>
          <p:nvPr/>
        </p:nvSpPr>
        <p:spPr bwMode="auto">
          <a:xfrm>
            <a:off x="8042276" y="3935413"/>
            <a:ext cx="1152525" cy="647700"/>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الحلقة</a:t>
            </a:r>
            <a:endParaRPr lang="en-US" altLang="ar-EG" sz="2000" b="1"/>
          </a:p>
        </p:txBody>
      </p:sp>
      <p:sp>
        <p:nvSpPr>
          <p:cNvPr id="96261" name="AutoShape 5">
            <a:hlinkClick r:id="rId3" action="ppaction://hlinksldjump" highlightClick="1"/>
          </p:cNvPr>
          <p:cNvSpPr>
            <a:spLocks noChangeArrowheads="1"/>
          </p:cNvSpPr>
          <p:nvPr/>
        </p:nvSpPr>
        <p:spPr bwMode="auto">
          <a:xfrm>
            <a:off x="8042276" y="4799013"/>
            <a:ext cx="1152525" cy="647700"/>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اللقاء الأخير</a:t>
            </a:r>
            <a:endParaRPr lang="en-US" altLang="ar-EG" sz="2000" b="1"/>
          </a:p>
        </p:txBody>
      </p:sp>
      <p:sp>
        <p:nvSpPr>
          <p:cNvPr id="96262" name="AutoShape 6">
            <a:hlinkClick r:id="rId4" action="ppaction://hlinksldjump" highlightClick="1"/>
          </p:cNvPr>
          <p:cNvSpPr>
            <a:spLocks noChangeArrowheads="1"/>
          </p:cNvSpPr>
          <p:nvPr/>
        </p:nvSpPr>
        <p:spPr bwMode="auto">
          <a:xfrm>
            <a:off x="8040689" y="3070225"/>
            <a:ext cx="1152525" cy="647700"/>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آية الحلقة</a:t>
            </a:r>
            <a:endParaRPr lang="en-US" altLang="ar-EG" sz="2000" b="1"/>
          </a:p>
        </p:txBody>
      </p:sp>
      <p:sp>
        <p:nvSpPr>
          <p:cNvPr id="96263" name="AutoShape 7">
            <a:hlinkClick r:id="rId5" action="ppaction://hlinksldjump" highlightClick="1"/>
          </p:cNvPr>
          <p:cNvSpPr>
            <a:spLocks noChangeArrowheads="1"/>
          </p:cNvSpPr>
          <p:nvPr/>
        </p:nvSpPr>
        <p:spPr bwMode="auto">
          <a:xfrm>
            <a:off x="8042276" y="2205038"/>
            <a:ext cx="1152525" cy="647700"/>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توجيهات</a:t>
            </a:r>
          </a:p>
          <a:p>
            <a:pPr algn="ctr"/>
            <a:r>
              <a:rPr lang="ar-SA" altLang="ar-EG" sz="2000" b="1"/>
              <a:t>للمعلمة</a:t>
            </a:r>
            <a:endParaRPr lang="en-US" altLang="ar-EG" sz="2000" b="1"/>
          </a:p>
        </p:txBody>
      </p:sp>
      <p:sp>
        <p:nvSpPr>
          <p:cNvPr id="96264" name="AutoShape 8">
            <a:hlinkClick r:id="" action="ppaction://hlinkshowjump?jump=firstslide" highlightClick="1"/>
          </p:cNvPr>
          <p:cNvSpPr>
            <a:spLocks noChangeArrowheads="1"/>
          </p:cNvSpPr>
          <p:nvPr/>
        </p:nvSpPr>
        <p:spPr bwMode="auto">
          <a:xfrm>
            <a:off x="1703389" y="188913"/>
            <a:ext cx="720725" cy="792162"/>
          </a:xfrm>
          <a:prstGeom prst="actionButtonHome">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pic>
        <p:nvPicPr>
          <p:cNvPr id="96265" name="Picture 9" descr="2649_p8390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35413" y="1628775"/>
            <a:ext cx="3795712" cy="4743450"/>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2951366"/>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4" name="Text Box 4"/>
          <p:cNvSpPr txBox="1">
            <a:spLocks noChangeArrowheads="1"/>
          </p:cNvSpPr>
          <p:nvPr/>
        </p:nvSpPr>
        <p:spPr bwMode="auto">
          <a:xfrm>
            <a:off x="675860" y="765176"/>
            <a:ext cx="10429461"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spcBef>
                <a:spcPct val="50000"/>
              </a:spcBef>
            </a:pPr>
            <a:r>
              <a:rPr lang="ar-SA" altLang="ar-EG" sz="2000" b="1" dirty="0"/>
              <a:t>تتلو المعلمة الآية من القرآن الكريم بقولها يقول ربنا جل جلاله:</a:t>
            </a:r>
          </a:p>
          <a:p>
            <a:pPr algn="r"/>
            <a:r>
              <a:rPr lang="ar-SA" altLang="ar-EG" sz="2000" b="1" dirty="0"/>
              <a:t>(يَا أَيُّهَا الَّذِينَ آمَنُوا لا تَدْخُلُوا بُيُوتاً غَيْرَ بُيُوتِكُمْ حَتَّى تَسْتَأْنِسُوا وَتُسَلِّمُوا عَلَى أَهْلِهَا ذَلِكُمْ خَيْرٌ لَكُمْ لَعَلَّكُمْ تَذَكَّرُونَ</a:t>
            </a:r>
            <a:r>
              <a:rPr lang="ar-SA" altLang="ar-EG" dirty="0"/>
              <a:t> </a:t>
            </a:r>
            <a:r>
              <a:rPr lang="ar-SA" altLang="ar-EG" sz="2000" b="1" dirty="0"/>
              <a:t>)</a:t>
            </a:r>
          </a:p>
          <a:p>
            <a:pPr algn="r"/>
            <a:r>
              <a:rPr lang="ar-SA" altLang="ar-EG" dirty="0"/>
              <a:t> </a:t>
            </a:r>
            <a:r>
              <a:rPr lang="ar-SA" altLang="ar-EG" sz="2000" b="1" dirty="0"/>
              <a:t>تسأل الأطفال: من ربنا؟ وتؤكد أن ربنا الله جل وعلا وهو خالقنا و رازقنا.</a:t>
            </a:r>
          </a:p>
          <a:p>
            <a:pPr algn="r"/>
            <a:r>
              <a:rPr lang="ar-SA" altLang="ar-EG" sz="2000" b="1" dirty="0"/>
              <a:t>تذكر للأطفال الدعاء الذي يقال عند دخول الحمام: ”اللهم إني أعوذ بك من الخبث والخبائث“. وتطلب من الأطفال ترديد الدعاء معها.</a:t>
            </a:r>
          </a:p>
          <a:p>
            <a:pPr algn="r"/>
            <a:r>
              <a:rPr lang="ar-SA" altLang="ar-EG" sz="2000" b="1" dirty="0"/>
              <a:t>تسأل الأطفال الأسئلة الآتية:</a:t>
            </a:r>
          </a:p>
          <a:p>
            <a:pPr algn="r">
              <a:buFontTx/>
              <a:buChar char="-"/>
            </a:pPr>
            <a:r>
              <a:rPr lang="ar-SA" altLang="ar-EG" sz="2000" b="1" dirty="0"/>
              <a:t>أين تستحم يا محمد؟</a:t>
            </a:r>
          </a:p>
          <a:p>
            <a:pPr algn="r">
              <a:buFontTx/>
              <a:buChar char="-"/>
            </a:pPr>
            <a:r>
              <a:rPr lang="ar-SA" altLang="ar-EG" sz="2000" b="1" dirty="0"/>
              <a:t> هل حمامكم صغير أم كبير؟</a:t>
            </a:r>
          </a:p>
          <a:p>
            <a:pPr algn="r">
              <a:buFontTx/>
              <a:buChar char="-"/>
            </a:pPr>
            <a:r>
              <a:rPr lang="ar-SA" altLang="ar-EG" sz="2000" b="1" dirty="0"/>
              <a:t> ماذا يوجد في حمامكم يا نورة؟</a:t>
            </a:r>
          </a:p>
          <a:p>
            <a:pPr algn="r"/>
            <a:r>
              <a:rPr lang="ar-SA" altLang="ar-EG" sz="2000" b="1" dirty="0"/>
              <a:t>تخبر الأطفال بأنهم سيزورون دورة المياه الموجودة في الروضة, وتقسمهم إلى مجموعات مع المعلمات وخلال الزيارة تطرح الأسئلة المفتوحة الآتية:</a:t>
            </a:r>
          </a:p>
          <a:p>
            <a:pPr algn="r">
              <a:buFontTx/>
              <a:buChar char="-"/>
            </a:pPr>
            <a:r>
              <a:rPr lang="ar-SA" altLang="ar-EG" sz="2000" b="1" dirty="0"/>
              <a:t>صفي دورة المياه يا بسمة, ماذا ترين فيها؟</a:t>
            </a:r>
          </a:p>
          <a:p>
            <a:pPr algn="r">
              <a:buFontTx/>
              <a:buChar char="-"/>
            </a:pPr>
            <a:r>
              <a:rPr lang="ar-SA" altLang="ar-EG" sz="2000" b="1" dirty="0"/>
              <a:t> ماذا تفعل يا محمد لو لم يكن لدينا مغسلة للأيدي في دورة المياه؟</a:t>
            </a:r>
          </a:p>
          <a:p>
            <a:pPr algn="r">
              <a:buFontTx/>
              <a:buChar char="-"/>
            </a:pPr>
            <a:r>
              <a:rPr lang="ar-SA" altLang="ar-EG" sz="2000" b="1" dirty="0"/>
              <a:t> لماذا توضع إشارة حمراء, وأخرى زرقاء على صنابير المياه</a:t>
            </a:r>
          </a:p>
          <a:p>
            <a:pPr algn="r">
              <a:buFontTx/>
              <a:buChar char="-"/>
            </a:pPr>
            <a:r>
              <a:rPr lang="ar-SA" altLang="ar-EG" sz="2000" b="1" dirty="0"/>
              <a:t> ماذا تظن أنه يوجد تحت أرضية الحمام؟</a:t>
            </a:r>
          </a:p>
        </p:txBody>
      </p:sp>
      <p:sp>
        <p:nvSpPr>
          <p:cNvPr id="158725" name="AutoShape 5">
            <a:hlinkClick r:id="rId2" action="ppaction://hlinksldjump" highlightClick="1"/>
          </p:cNvPr>
          <p:cNvSpPr>
            <a:spLocks noChangeArrowheads="1"/>
          </p:cNvSpPr>
          <p:nvPr/>
        </p:nvSpPr>
        <p:spPr bwMode="auto">
          <a:xfrm>
            <a:off x="1774826" y="6092826"/>
            <a:ext cx="792163" cy="504825"/>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رجوع</a:t>
            </a:r>
            <a:endParaRPr lang="en-US" altLang="ar-EG" sz="2000" b="1"/>
          </a:p>
        </p:txBody>
      </p:sp>
    </p:spTree>
    <p:extLst>
      <p:ext uri="{BB962C8B-B14F-4D97-AF65-F5344CB8AC3E}">
        <p14:creationId xmlns:p14="http://schemas.microsoft.com/office/powerpoint/2010/main" val="4237166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4" name="AutoShape 4">
            <a:hlinkClick r:id="" action="ppaction://hlinkshowjump?jump=firstslide" highlightClick="1"/>
          </p:cNvPr>
          <p:cNvSpPr>
            <a:spLocks noChangeArrowheads="1"/>
          </p:cNvSpPr>
          <p:nvPr/>
        </p:nvSpPr>
        <p:spPr bwMode="auto">
          <a:xfrm>
            <a:off x="1703389" y="188913"/>
            <a:ext cx="720725" cy="792162"/>
          </a:xfrm>
          <a:prstGeom prst="actionButtonHome">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sp>
        <p:nvSpPr>
          <p:cNvPr id="2" name="Rectangle 1"/>
          <p:cNvSpPr/>
          <p:nvPr/>
        </p:nvSpPr>
        <p:spPr>
          <a:xfrm>
            <a:off x="2207568" y="1916832"/>
            <a:ext cx="7670690" cy="3785652"/>
          </a:xfrm>
          <a:prstGeom prst="rect">
            <a:avLst/>
          </a:prstGeom>
          <a:noFill/>
        </p:spPr>
        <p:txBody>
          <a:bodyPr wrap="none" lIns="91440" tIns="45720" rIns="91440" bIns="45720">
            <a:spAutoFit/>
          </a:bodyPr>
          <a:lstStyle/>
          <a:p>
            <a:pPr algn="ctr"/>
            <a:r>
              <a:rPr lang="ar-EG" sz="8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مؤسسة أوامر الشبكة</a:t>
            </a:r>
          </a:p>
          <a:p>
            <a:pPr algn="ctr"/>
            <a:r>
              <a:rPr lang="ar-EG" sz="8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تقدم لكم</a:t>
            </a:r>
          </a:p>
          <a:p>
            <a:pPr algn="ctr"/>
            <a:r>
              <a:rPr lang="ar-EG" sz="8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أسطوانة وحدة المسكن</a:t>
            </a:r>
            <a:endParaRPr lang="en-US" sz="8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41113249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0" name="Text Box 4"/>
          <p:cNvSpPr txBox="1">
            <a:spLocks noChangeArrowheads="1"/>
          </p:cNvSpPr>
          <p:nvPr/>
        </p:nvSpPr>
        <p:spPr bwMode="auto">
          <a:xfrm>
            <a:off x="1776413" y="265114"/>
            <a:ext cx="8712200" cy="618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ar-SA" altLang="ar-EG" sz="2000" b="1" dirty="0"/>
              <a:t>تتلو المعلمة الآية من القرآن الكريم بقولها يقول ربنا جل جلاله:</a:t>
            </a:r>
          </a:p>
          <a:p>
            <a:pPr algn="r"/>
            <a:r>
              <a:rPr lang="ar-SA" altLang="ar-EG" sz="2000" b="1" dirty="0"/>
              <a:t>(وَاللَّهُ جَعَلَ لَكُمْ مِنْ بُيُوتِكُمْ سَكَناً وَجَعَلَ لَكُمْ مِنْ جُلُودِ الأَنْعَامِ بُيُوتاً تَسْتَخِفُّونَهَا يَوْمَ ظَعْنِكُمْ وَيَوْمَ إِقَامَتِكُمْ وَمِنْ أَصْوَافِهَا وَأَوْبَارِهَا وَأَشْعَارِهَا أَثَاثاً وَمَتَاعاً إِلَى حِينٍ )</a:t>
            </a:r>
          </a:p>
          <a:p>
            <a:pPr algn="r"/>
            <a:r>
              <a:rPr lang="ar-SA" altLang="ar-EG" dirty="0"/>
              <a:t> </a:t>
            </a:r>
            <a:r>
              <a:rPr lang="ar-SA" altLang="ar-EG" sz="2000" b="1" dirty="0"/>
              <a:t>تسأل كل طفل عن اسم الحي الذي يقطنه, ثم توضح لأطفالها أهمية العنوان للاستدلال على المنزل, وذلك لتوصيل المشتريات ولوصول الزوار.</a:t>
            </a:r>
          </a:p>
          <a:p>
            <a:pPr algn="r"/>
            <a:r>
              <a:rPr lang="ar-SA" altLang="ar-EG" sz="2000" b="1" dirty="0"/>
              <a:t>تستعمل البطاقات المدون عليها عناوين الأطفال, وخريطة حائط كبيرة لأحياء المدينة التي يسكنونها.</a:t>
            </a:r>
          </a:p>
          <a:p>
            <a:pPr algn="r"/>
            <a:r>
              <a:rPr lang="ar-SA" altLang="ar-EG" sz="2000" b="1" dirty="0"/>
              <a:t>تقرأ عنوان أحد الأطفال, وتسألهم إذا كانوا يعرفون أحدا ً يسكن هذا الحي.</a:t>
            </a:r>
          </a:p>
          <a:p>
            <a:pPr algn="r"/>
            <a:r>
              <a:rPr lang="ar-SA" altLang="ar-EG" sz="2000" b="1" dirty="0"/>
              <a:t>تعطي إشارات تدلهم على صفة الطفل أو الطفلة التي تسكن العنوان المقصود كلون الشعر ولون الثياب وعلامة مميزة.</a:t>
            </a:r>
          </a:p>
          <a:p>
            <a:pPr algn="r"/>
            <a:r>
              <a:rPr lang="ar-SA" altLang="ar-EG" sz="2000" b="1" dirty="0"/>
              <a:t>عندما يحزر الطفل تعيد المعلمة قراءة العنوان وتسلم البطاقة لصاحبه.</a:t>
            </a:r>
          </a:p>
          <a:p>
            <a:pPr algn="r"/>
            <a:r>
              <a:rPr lang="ar-SA" altLang="ar-EG" sz="2000" b="1" dirty="0"/>
              <a:t>يجد الطفل العنوان المماثل على الخريطة أمامه, وتكتب المعلمة اسم الطفل على الخريطة عند عنوان بيته, أو تعلم الطفل أن يشبك اسمه المدون على البطاقة فوق الخريطة المعلقة على الحائط.</a:t>
            </a:r>
          </a:p>
          <a:p>
            <a:pPr algn="r"/>
            <a:r>
              <a:rPr lang="ar-SA" altLang="ar-EG" sz="2000" b="1" dirty="0"/>
              <a:t>تكرر العمل نفسه مع بقية الأطفال.</a:t>
            </a:r>
          </a:p>
          <a:p>
            <a:pPr algn="r"/>
            <a:r>
              <a:rPr lang="ar-SA" altLang="ar-EG" sz="2000" b="1" dirty="0"/>
              <a:t>يتعرف الطفل على معنى العنوان حسيا ً, ويتعرف أيضا ً على مكان منزله, </a:t>
            </a:r>
            <a:r>
              <a:rPr lang="ar-SA" altLang="ar-EG" sz="2000" b="1" dirty="0" err="1"/>
              <a:t>وعنواين</a:t>
            </a:r>
            <a:r>
              <a:rPr lang="ar-SA" altLang="ar-EG" sz="2000" b="1" dirty="0"/>
              <a:t> جيرانه الأطفال ويتفهم معنى الحي والشارع والميدان.</a:t>
            </a:r>
          </a:p>
          <a:p>
            <a:pPr algn="r"/>
            <a:r>
              <a:rPr lang="ar-SA" altLang="ar-EG" sz="2000" b="1" dirty="0"/>
              <a:t>بعد الانتهاء من نشاط الحلقة, تجمع المعلمة بطاقات عناوين الأطفال وتضعها في الركن الإدراكي ليراجعها الأطفال حسب رغبتهم خلال فترة العمل الحر في الأركان.</a:t>
            </a:r>
          </a:p>
          <a:p>
            <a:pPr algn="r"/>
            <a:r>
              <a:rPr lang="ar-SA" altLang="ar-EG" sz="2000" b="1" dirty="0"/>
              <a:t>تتحدث مع الأطفال عن رقم الهاتف وتذكر رقم هاتفها, وتعرض البطاقة.</a:t>
            </a:r>
          </a:p>
          <a:p>
            <a:pPr algn="r"/>
            <a:r>
              <a:rPr lang="ar-SA" altLang="ar-EG" sz="2000" b="1" dirty="0"/>
              <a:t>تركز على أن أرقام الهاتف تقرأ دائما من اليسار إلى اليمين.</a:t>
            </a:r>
          </a:p>
          <a:p>
            <a:pPr algn="r"/>
            <a:r>
              <a:rPr lang="ar-SA" altLang="ar-EG" sz="2000" b="1" dirty="0"/>
              <a:t>تضع دفتر هواتف الأطفال في ركن التعايش الأسري.</a:t>
            </a:r>
          </a:p>
        </p:txBody>
      </p:sp>
      <p:sp>
        <p:nvSpPr>
          <p:cNvPr id="111621" name="AutoShape 5">
            <a:hlinkClick r:id="rId2" action="ppaction://hlinksldjump" highlightClick="1"/>
          </p:cNvPr>
          <p:cNvSpPr>
            <a:spLocks noChangeArrowheads="1"/>
          </p:cNvSpPr>
          <p:nvPr/>
        </p:nvSpPr>
        <p:spPr bwMode="auto">
          <a:xfrm>
            <a:off x="1774826" y="6092826"/>
            <a:ext cx="792163" cy="504825"/>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رجوع</a:t>
            </a:r>
            <a:endParaRPr lang="en-US" altLang="ar-EG" sz="2000" b="1"/>
          </a:p>
        </p:txBody>
      </p:sp>
    </p:spTree>
    <p:extLst>
      <p:ext uri="{BB962C8B-B14F-4D97-AF65-F5344CB8AC3E}">
        <p14:creationId xmlns:p14="http://schemas.microsoft.com/office/powerpoint/2010/main" val="2583829792"/>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4" name="Picture 4" desc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851" y="476251"/>
            <a:ext cx="8367713" cy="5851525"/>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1036115"/>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8" name="Picture 4" desc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3000" y="260350"/>
            <a:ext cx="2800350" cy="3455988"/>
          </a:xfrm>
          <a:prstGeom prst="rect">
            <a:avLst/>
          </a:prstGeom>
          <a:noFill/>
          <a:extLst>
            <a:ext uri="{909E8E84-426E-40DD-AFC4-6F175D3DCCD1}">
              <a14:hiddenFill xmlns:a14="http://schemas.microsoft.com/office/drawing/2010/main">
                <a:solidFill>
                  <a:srgbClr val="FFFFFF"/>
                </a:solidFill>
              </a14:hiddenFill>
            </a:ext>
          </a:extLst>
        </p:spPr>
      </p:pic>
      <p:pic>
        <p:nvPicPr>
          <p:cNvPr id="185350" name="Picture 6" desc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4825" y="1989139"/>
            <a:ext cx="3028950" cy="4302125"/>
          </a:xfrm>
          <a:prstGeom prst="rect">
            <a:avLst/>
          </a:prstGeom>
          <a:noFill/>
          <a:extLst>
            <a:ext uri="{909E8E84-426E-40DD-AFC4-6F175D3DCCD1}">
              <a14:hiddenFill xmlns:a14="http://schemas.microsoft.com/office/drawing/2010/main">
                <a:solidFill>
                  <a:srgbClr val="FFFFFF"/>
                </a:solidFill>
              </a14:hiddenFill>
            </a:ext>
          </a:extLst>
        </p:spPr>
      </p:pic>
      <p:pic>
        <p:nvPicPr>
          <p:cNvPr id="185351" name="Picture 7" descr="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094382">
            <a:off x="5159375" y="4437063"/>
            <a:ext cx="428625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85352" name="Picture 8" descr="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6138" y="260350"/>
            <a:ext cx="2178050" cy="3168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8245907"/>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3" name="Picture 5" descr="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288" y="333376"/>
            <a:ext cx="2571750" cy="2879725"/>
          </a:xfrm>
          <a:prstGeom prst="rect">
            <a:avLst/>
          </a:prstGeom>
          <a:noFill/>
          <a:extLst>
            <a:ext uri="{909E8E84-426E-40DD-AFC4-6F175D3DCCD1}">
              <a14:hiddenFill xmlns:a14="http://schemas.microsoft.com/office/drawing/2010/main">
                <a:solidFill>
                  <a:srgbClr val="FFFFFF"/>
                </a:solidFill>
              </a14:hiddenFill>
            </a:ext>
          </a:extLst>
        </p:spPr>
      </p:pic>
      <p:pic>
        <p:nvPicPr>
          <p:cNvPr id="186374" name="Picture 6" descr="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9375" y="4581525"/>
            <a:ext cx="2857500" cy="1657350"/>
          </a:xfrm>
          <a:prstGeom prst="rect">
            <a:avLst/>
          </a:prstGeom>
          <a:noFill/>
          <a:extLst>
            <a:ext uri="{909E8E84-426E-40DD-AFC4-6F175D3DCCD1}">
              <a14:hiddenFill xmlns:a14="http://schemas.microsoft.com/office/drawing/2010/main">
                <a:solidFill>
                  <a:srgbClr val="FFFFFF"/>
                </a:solidFill>
              </a14:hiddenFill>
            </a:ext>
          </a:extLst>
        </p:spPr>
      </p:pic>
      <p:pic>
        <p:nvPicPr>
          <p:cNvPr id="186375" name="Picture 7" descr="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9376" y="333376"/>
            <a:ext cx="2987675" cy="3738563"/>
          </a:xfrm>
          <a:prstGeom prst="rect">
            <a:avLst/>
          </a:prstGeom>
          <a:noFill/>
          <a:extLst>
            <a:ext uri="{909E8E84-426E-40DD-AFC4-6F175D3DCCD1}">
              <a14:hiddenFill xmlns:a14="http://schemas.microsoft.com/office/drawing/2010/main">
                <a:solidFill>
                  <a:srgbClr val="FFFFFF"/>
                </a:solidFill>
              </a14:hiddenFill>
            </a:ext>
          </a:extLst>
        </p:spPr>
      </p:pic>
      <p:pic>
        <p:nvPicPr>
          <p:cNvPr id="186376" name="Picture 8" descr="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0013" y="3716339"/>
            <a:ext cx="1941512" cy="2541587"/>
          </a:xfrm>
          <a:prstGeom prst="rect">
            <a:avLst/>
          </a:prstGeom>
          <a:noFill/>
          <a:extLst>
            <a:ext uri="{909E8E84-426E-40DD-AFC4-6F175D3DCCD1}">
              <a14:hiddenFill xmlns:a14="http://schemas.microsoft.com/office/drawing/2010/main">
                <a:solidFill>
                  <a:srgbClr val="FFFFFF"/>
                </a:solidFill>
              </a14:hiddenFill>
            </a:ext>
          </a:extLst>
        </p:spPr>
      </p:pic>
      <p:pic>
        <p:nvPicPr>
          <p:cNvPr id="186378" name="Picture 10" descr="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01051" y="765176"/>
            <a:ext cx="1662113" cy="5483225"/>
          </a:xfrm>
          <a:prstGeom prst="rect">
            <a:avLst/>
          </a:prstGeom>
          <a:noFill/>
          <a:extLst>
            <a:ext uri="{909E8E84-426E-40DD-AFC4-6F175D3DCCD1}">
              <a14:hiddenFill xmlns:a14="http://schemas.microsoft.com/office/drawing/2010/main">
                <a:solidFill>
                  <a:srgbClr val="FFFFFF"/>
                </a:solidFill>
              </a14:hiddenFill>
            </a:ext>
          </a:extLst>
        </p:spPr>
      </p:pic>
      <p:sp>
        <p:nvSpPr>
          <p:cNvPr id="186379" name="AutoShape 11">
            <a:hlinkClick r:id="rId7" action="ppaction://hlinksldjump" highlightClick="1"/>
          </p:cNvPr>
          <p:cNvSpPr>
            <a:spLocks noChangeArrowheads="1"/>
          </p:cNvSpPr>
          <p:nvPr/>
        </p:nvSpPr>
        <p:spPr bwMode="auto">
          <a:xfrm>
            <a:off x="1774826" y="6092826"/>
            <a:ext cx="792163" cy="504825"/>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رجوع</a:t>
            </a:r>
            <a:endParaRPr lang="en-US" altLang="ar-EG" sz="2000" b="1"/>
          </a:p>
        </p:txBody>
      </p:sp>
    </p:spTree>
    <p:extLst>
      <p:ext uri="{BB962C8B-B14F-4D97-AF65-F5344CB8AC3E}">
        <p14:creationId xmlns:p14="http://schemas.microsoft.com/office/powerpoint/2010/main" val="2150093522"/>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Text Box 2"/>
          <p:cNvSpPr txBox="1">
            <a:spLocks noChangeArrowheads="1"/>
          </p:cNvSpPr>
          <p:nvPr/>
        </p:nvSpPr>
        <p:spPr bwMode="auto">
          <a:xfrm>
            <a:off x="4008438" y="765175"/>
            <a:ext cx="3744912" cy="579438"/>
          </a:xfrm>
          <a:prstGeom prst="rect">
            <a:avLst/>
          </a:prstGeom>
          <a:solidFill>
            <a:srgbClr val="FFFFFF">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ar-EG" sz="3200"/>
              <a:t>اللقاء الأخير</a:t>
            </a:r>
            <a:endParaRPr lang="en-US" altLang="ar-EG" sz="3200"/>
          </a:p>
        </p:txBody>
      </p:sp>
      <p:sp>
        <p:nvSpPr>
          <p:cNvPr id="253955" name="AutoShape 3">
            <a:hlinkClick r:id="rId2" action="ppaction://hlinksldjump" highlightClick="1"/>
          </p:cNvPr>
          <p:cNvSpPr>
            <a:spLocks noChangeArrowheads="1"/>
          </p:cNvSpPr>
          <p:nvPr/>
        </p:nvSpPr>
        <p:spPr bwMode="auto">
          <a:xfrm>
            <a:off x="8042276" y="2852738"/>
            <a:ext cx="1152525" cy="647700"/>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هيا نغسل</a:t>
            </a:r>
          </a:p>
          <a:p>
            <a:pPr algn="ctr"/>
            <a:r>
              <a:rPr lang="ar-SA" altLang="ar-EG" sz="2000" b="1"/>
              <a:t>أيدينا</a:t>
            </a:r>
            <a:endParaRPr lang="en-US" altLang="ar-EG" sz="2000" b="1"/>
          </a:p>
        </p:txBody>
      </p:sp>
      <p:sp>
        <p:nvSpPr>
          <p:cNvPr id="253956" name="AutoShape 4">
            <a:hlinkClick r:id="rId3" action="ppaction://hlinksldjump" highlightClick="1"/>
          </p:cNvPr>
          <p:cNvSpPr>
            <a:spLocks noChangeArrowheads="1"/>
          </p:cNvSpPr>
          <p:nvPr/>
        </p:nvSpPr>
        <p:spPr bwMode="auto">
          <a:xfrm>
            <a:off x="8042276" y="3716338"/>
            <a:ext cx="1152525" cy="647700"/>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السمكة</a:t>
            </a:r>
          </a:p>
          <a:p>
            <a:pPr algn="ctr"/>
            <a:r>
              <a:rPr lang="ar-SA" altLang="ar-EG" sz="2000" b="1"/>
              <a:t>سلمونة</a:t>
            </a:r>
            <a:endParaRPr lang="en-US" altLang="ar-EG" sz="2000" b="1"/>
          </a:p>
        </p:txBody>
      </p:sp>
      <p:pic>
        <p:nvPicPr>
          <p:cNvPr id="253957" name="Picture 5" descr="2649_p8390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5413" y="1628775"/>
            <a:ext cx="3795712" cy="4743450"/>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253958" name="AutoShape 6">
            <a:hlinkClick r:id="rId5" action="ppaction://hlinksldjump" highlightClick="1"/>
          </p:cNvPr>
          <p:cNvSpPr>
            <a:spLocks noChangeArrowheads="1"/>
          </p:cNvSpPr>
          <p:nvPr/>
        </p:nvSpPr>
        <p:spPr bwMode="auto">
          <a:xfrm>
            <a:off x="8040689" y="4581525"/>
            <a:ext cx="1152525" cy="647700"/>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رجوع</a:t>
            </a:r>
            <a:endParaRPr lang="en-US" altLang="ar-EG" sz="2000" b="1"/>
          </a:p>
        </p:txBody>
      </p:sp>
    </p:spTree>
    <p:extLst>
      <p:ext uri="{BB962C8B-B14F-4D97-AF65-F5344CB8AC3E}">
        <p14:creationId xmlns:p14="http://schemas.microsoft.com/office/powerpoint/2010/main" val="1793616655"/>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19" name="Group 39"/>
          <p:cNvGraphicFramePr>
            <a:graphicFrameLocks noGrp="1"/>
          </p:cNvGraphicFramePr>
          <p:nvPr/>
        </p:nvGraphicFramePr>
        <p:xfrm>
          <a:off x="1860551" y="1670050"/>
          <a:ext cx="8628063" cy="4064002"/>
        </p:xfrm>
        <a:graphic>
          <a:graphicData uri="http://schemas.openxmlformats.org/drawingml/2006/table">
            <a:tbl>
              <a:tblPr rtl="1"/>
              <a:tblGrid>
                <a:gridCol w="4957763">
                  <a:extLst>
                    <a:ext uri="{9D8B030D-6E8A-4147-A177-3AD203B41FA5}">
                      <a16:colId xmlns:a16="http://schemas.microsoft.com/office/drawing/2014/main" val="4001885658"/>
                    </a:ext>
                  </a:extLst>
                </a:gridCol>
                <a:gridCol w="3670300">
                  <a:extLst>
                    <a:ext uri="{9D8B030D-6E8A-4147-A177-3AD203B41FA5}">
                      <a16:colId xmlns:a16="http://schemas.microsoft.com/office/drawing/2014/main" val="2345332462"/>
                    </a:ext>
                  </a:extLst>
                </a:gridCol>
              </a:tblGrid>
              <a:tr h="67786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SA" altLang="ar-EG" sz="2800" b="0" i="0" u="none" strike="noStrike" cap="none" normalizeH="0" baseline="0">
                          <a:ln>
                            <a:noFill/>
                          </a:ln>
                          <a:solidFill>
                            <a:schemeClr val="tx1"/>
                          </a:solidFill>
                          <a:effectLst/>
                          <a:latin typeface="Arial" panose="020B0604020202020204" pitchFamily="34" charset="0"/>
                          <a:cs typeface="Arial" panose="020B0604020202020204" pitchFamily="34" charset="0"/>
                        </a:rPr>
                        <a:t>الكلمات</a:t>
                      </a:r>
                      <a:endParaRPr kumimoji="0" lang="en-US" altLang="ar-EG" sz="2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SA" altLang="ar-EG" sz="2800" b="0" i="0" u="none" strike="noStrike" cap="none" normalizeH="0" baseline="0">
                          <a:ln>
                            <a:noFill/>
                          </a:ln>
                          <a:solidFill>
                            <a:schemeClr val="tx1"/>
                          </a:solidFill>
                          <a:effectLst/>
                          <a:latin typeface="Arial" panose="020B0604020202020204" pitchFamily="34" charset="0"/>
                          <a:cs typeface="Arial" panose="020B0604020202020204" pitchFamily="34" charset="0"/>
                        </a:rPr>
                        <a:t>الحركة</a:t>
                      </a:r>
                      <a:endParaRPr kumimoji="0" lang="en-US" altLang="ar-EG" sz="2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73408562"/>
                  </a:ext>
                </a:extLst>
              </a:tr>
              <a:tr h="676275">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SA" altLang="ar-EG" sz="2800" b="0" i="0" u="none" strike="noStrike" cap="none" normalizeH="0" baseline="0">
                          <a:ln>
                            <a:noFill/>
                          </a:ln>
                          <a:solidFill>
                            <a:schemeClr val="tx1"/>
                          </a:solidFill>
                          <a:effectLst/>
                          <a:latin typeface="Arial" panose="020B0604020202020204" pitchFamily="34" charset="0"/>
                          <a:cs typeface="Arial" panose="020B0604020202020204" pitchFamily="34" charset="0"/>
                        </a:rPr>
                        <a:t>هيا نغسل أيدينا أيدينا أيدينا</a:t>
                      </a:r>
                      <a:endParaRPr kumimoji="0" lang="en-US" altLang="ar-EG" sz="2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SA" altLang="ar-EG" sz="2800" b="0" i="0" u="none" strike="noStrike" cap="none" normalizeH="0" baseline="0">
                          <a:ln>
                            <a:noFill/>
                          </a:ln>
                          <a:solidFill>
                            <a:schemeClr val="tx1"/>
                          </a:solidFill>
                          <a:effectLst/>
                          <a:latin typeface="Arial" panose="020B0604020202020204" pitchFamily="34" charset="0"/>
                          <a:cs typeface="Arial" panose="020B0604020202020204" pitchFamily="34" charset="0"/>
                        </a:rPr>
                        <a:t>يقلد الأطفال غسل اليدين</a:t>
                      </a:r>
                      <a:endParaRPr kumimoji="0" lang="en-US" altLang="ar-EG" sz="2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629723044"/>
                  </a:ext>
                </a:extLst>
              </a:tr>
              <a:tr h="67786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SA" altLang="ar-EG" sz="2800" b="0" i="0" u="none" strike="noStrike" cap="none" normalizeH="0" baseline="0">
                          <a:ln>
                            <a:noFill/>
                          </a:ln>
                          <a:solidFill>
                            <a:schemeClr val="tx1"/>
                          </a:solidFill>
                          <a:effectLst/>
                          <a:latin typeface="Arial" panose="020B0604020202020204" pitchFamily="34" charset="0"/>
                          <a:cs typeface="Arial" panose="020B0604020202020204" pitchFamily="34" charset="0"/>
                        </a:rPr>
                        <a:t>هيا نغسل أيدينا صباح كل يوم</a:t>
                      </a:r>
                      <a:endParaRPr kumimoji="0" lang="en-US" altLang="ar-EG" sz="2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SA" altLang="ar-EG" sz="2800" b="0" i="0" u="none" strike="noStrike" cap="none" normalizeH="0" baseline="0">
                          <a:ln>
                            <a:noFill/>
                          </a:ln>
                          <a:solidFill>
                            <a:schemeClr val="tx1"/>
                          </a:solidFill>
                          <a:effectLst/>
                          <a:latin typeface="Arial" panose="020B0604020202020204" pitchFamily="34" charset="0"/>
                          <a:cs typeface="Arial" panose="020B0604020202020204" pitchFamily="34" charset="0"/>
                        </a:rPr>
                        <a:t>يقلد الأطفال غسل اليدين</a:t>
                      </a:r>
                      <a:endParaRPr kumimoji="0" lang="en-US" altLang="ar-EG" sz="2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07840496"/>
                  </a:ext>
                </a:extLst>
              </a:tr>
              <a:tr h="67786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SA" altLang="ar-EG" sz="2800" b="0" i="0" u="none" strike="noStrike" cap="none" normalizeH="0" baseline="0">
                          <a:ln>
                            <a:noFill/>
                          </a:ln>
                          <a:solidFill>
                            <a:schemeClr val="tx1"/>
                          </a:solidFill>
                          <a:effectLst/>
                          <a:latin typeface="Arial" panose="020B0604020202020204" pitchFamily="34" charset="0"/>
                          <a:cs typeface="Arial" panose="020B0604020202020204" pitchFamily="34" charset="0"/>
                        </a:rPr>
                        <a:t>هيا نغسل وجهنا وجهنا وجهنا</a:t>
                      </a:r>
                      <a:endParaRPr kumimoji="0" lang="en-US" altLang="ar-EG" sz="2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SA" altLang="ar-EG" sz="2800" b="0" i="0" u="none" strike="noStrike" cap="none" normalizeH="0" baseline="0">
                          <a:ln>
                            <a:noFill/>
                          </a:ln>
                          <a:solidFill>
                            <a:schemeClr val="tx1"/>
                          </a:solidFill>
                          <a:effectLst/>
                          <a:latin typeface="Arial" panose="020B0604020202020204" pitchFamily="34" charset="0"/>
                          <a:cs typeface="Arial" panose="020B0604020202020204" pitchFamily="34" charset="0"/>
                        </a:rPr>
                        <a:t>يقلد الأطفال غسل الوجه</a:t>
                      </a:r>
                      <a:endParaRPr kumimoji="0" lang="en-US" altLang="ar-EG" sz="2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20820173"/>
                  </a:ext>
                </a:extLst>
              </a:tr>
              <a:tr h="676275">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SA" altLang="ar-EG" sz="2800" b="0" i="0" u="none" strike="noStrike" cap="none" normalizeH="0" baseline="0">
                          <a:ln>
                            <a:noFill/>
                          </a:ln>
                          <a:solidFill>
                            <a:schemeClr val="tx1"/>
                          </a:solidFill>
                          <a:effectLst/>
                          <a:latin typeface="Arial" panose="020B0604020202020204" pitchFamily="34" charset="0"/>
                          <a:cs typeface="Arial" panose="020B0604020202020204" pitchFamily="34" charset="0"/>
                        </a:rPr>
                        <a:t>هيا نذهب للمدرسة للمدرسة للمدرسة</a:t>
                      </a:r>
                      <a:endParaRPr kumimoji="0" lang="en-US" altLang="ar-EG" sz="2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SA" altLang="ar-EG" sz="2800" b="0" i="0" u="none" strike="noStrike" cap="none" normalizeH="0" baseline="0">
                          <a:ln>
                            <a:noFill/>
                          </a:ln>
                          <a:solidFill>
                            <a:schemeClr val="tx1"/>
                          </a:solidFill>
                          <a:effectLst/>
                          <a:latin typeface="Arial" panose="020B0604020202020204" pitchFamily="34" charset="0"/>
                          <a:cs typeface="Arial" panose="020B0604020202020204" pitchFamily="34" charset="0"/>
                        </a:rPr>
                        <a:t>هنا ينهض الأطفال من اماكنهم</a:t>
                      </a:r>
                      <a:endParaRPr kumimoji="0" lang="en-US" altLang="ar-EG" sz="2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233290839"/>
                  </a:ext>
                </a:extLst>
              </a:tr>
              <a:tr h="67786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SA" altLang="ar-EG" sz="2800" b="0" i="0" u="none" strike="noStrike" cap="none" normalizeH="0" baseline="0">
                          <a:ln>
                            <a:noFill/>
                          </a:ln>
                          <a:solidFill>
                            <a:schemeClr val="tx1"/>
                          </a:solidFill>
                          <a:effectLst/>
                          <a:latin typeface="Arial" panose="020B0604020202020204" pitchFamily="34" charset="0"/>
                          <a:cs typeface="Arial" panose="020B0604020202020204" pitchFamily="34" charset="0"/>
                        </a:rPr>
                        <a:t>هيا نذهب للمدرسة صباح كل يوم</a:t>
                      </a:r>
                      <a:endParaRPr kumimoji="0" lang="en-US" altLang="ar-EG" sz="2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algn="r" rtl="1"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SA" altLang="ar-EG" sz="2800" b="0" i="0" u="none" strike="noStrike" cap="none" normalizeH="0" baseline="0">
                          <a:ln>
                            <a:noFill/>
                          </a:ln>
                          <a:solidFill>
                            <a:schemeClr val="tx1"/>
                          </a:solidFill>
                          <a:effectLst/>
                          <a:latin typeface="Arial" panose="020B0604020202020204" pitchFamily="34" charset="0"/>
                          <a:cs typeface="Arial" panose="020B0604020202020204" pitchFamily="34" charset="0"/>
                        </a:rPr>
                        <a:t>كأنهم في طريقهم إلى المدرسة</a:t>
                      </a:r>
                      <a:endParaRPr kumimoji="0" lang="en-US" altLang="ar-EG" sz="2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167232894"/>
                  </a:ext>
                </a:extLst>
              </a:tr>
            </a:tbl>
          </a:graphicData>
        </a:graphic>
      </p:graphicFrame>
      <p:sp>
        <p:nvSpPr>
          <p:cNvPr id="174120" name="Text Box 40"/>
          <p:cNvSpPr txBox="1">
            <a:spLocks noChangeArrowheads="1"/>
          </p:cNvSpPr>
          <p:nvPr/>
        </p:nvSpPr>
        <p:spPr bwMode="auto">
          <a:xfrm>
            <a:off x="3575050" y="765176"/>
            <a:ext cx="46815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ar-EG" sz="2800"/>
              <a:t>هيا نغسل أيدينا</a:t>
            </a:r>
            <a:endParaRPr lang="en-US" altLang="ar-EG" sz="2800"/>
          </a:p>
        </p:txBody>
      </p:sp>
      <p:sp>
        <p:nvSpPr>
          <p:cNvPr id="174121" name="AutoShape 41">
            <a:hlinkClick r:id="rId2" action="ppaction://hlinksldjump" highlightClick="1"/>
          </p:cNvPr>
          <p:cNvSpPr>
            <a:spLocks noChangeArrowheads="1"/>
          </p:cNvSpPr>
          <p:nvPr/>
        </p:nvSpPr>
        <p:spPr bwMode="auto">
          <a:xfrm>
            <a:off x="1774826" y="6092826"/>
            <a:ext cx="792163" cy="504825"/>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رجوع</a:t>
            </a:r>
            <a:endParaRPr lang="en-US" altLang="ar-EG" sz="2000" b="1"/>
          </a:p>
        </p:txBody>
      </p:sp>
    </p:spTree>
    <p:extLst>
      <p:ext uri="{BB962C8B-B14F-4D97-AF65-F5344CB8AC3E}">
        <p14:creationId xmlns:p14="http://schemas.microsoft.com/office/powerpoint/2010/main" val="4145730256"/>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6" name="Picture 2" descr="ri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8227" name="Picture 3" descr="pinkfish"/>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880101" y="3789363"/>
            <a:ext cx="2232025" cy="1331912"/>
          </a:xfrm>
          <a:prstGeom prst="rect">
            <a:avLst/>
          </a:prstGeom>
          <a:noFill/>
          <a:extLst>
            <a:ext uri="{909E8E84-426E-40DD-AFC4-6F175D3DCCD1}">
              <a14:hiddenFill xmlns:a14="http://schemas.microsoft.com/office/drawing/2010/main">
                <a:solidFill>
                  <a:srgbClr val="FFFFFF"/>
                </a:solidFill>
              </a14:hiddenFill>
            </a:ext>
          </a:extLst>
        </p:spPr>
      </p:pic>
      <p:pic>
        <p:nvPicPr>
          <p:cNvPr id="308228" name="Picture 4" descr="fatfis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511675" y="3860800"/>
            <a:ext cx="1023938" cy="1728788"/>
          </a:xfrm>
          <a:prstGeom prst="rect">
            <a:avLst/>
          </a:prstGeom>
          <a:noFill/>
          <a:extLst>
            <a:ext uri="{909E8E84-426E-40DD-AFC4-6F175D3DCCD1}">
              <a14:hiddenFill xmlns:a14="http://schemas.microsoft.com/office/drawing/2010/main">
                <a:solidFill>
                  <a:srgbClr val="FFFFFF"/>
                </a:solidFill>
              </a14:hiddenFill>
            </a:ext>
          </a:extLst>
        </p:spPr>
      </p:pic>
      <p:pic>
        <p:nvPicPr>
          <p:cNvPr id="308229" name="Picture 5" descr="risebub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208214" y="2997200"/>
            <a:ext cx="276225" cy="3429000"/>
          </a:xfrm>
          <a:prstGeom prst="rect">
            <a:avLst/>
          </a:prstGeom>
          <a:noFill/>
          <a:extLst>
            <a:ext uri="{909E8E84-426E-40DD-AFC4-6F175D3DCCD1}">
              <a14:hiddenFill xmlns:a14="http://schemas.microsoft.com/office/drawing/2010/main">
                <a:solidFill>
                  <a:srgbClr val="FFFFFF"/>
                </a:solidFill>
              </a14:hiddenFill>
            </a:ext>
          </a:extLst>
        </p:spPr>
      </p:pic>
      <p:pic>
        <p:nvPicPr>
          <p:cNvPr id="308230" name="Picture 6" descr="img13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2855914" y="3933826"/>
            <a:ext cx="1323975" cy="1323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8466682"/>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2"/>
          <p:cNvSpPr>
            <a:spLocks noChangeArrowheads="1"/>
          </p:cNvSpPr>
          <p:nvPr/>
        </p:nvSpPr>
        <p:spPr bwMode="auto">
          <a:xfrm>
            <a:off x="1524000" y="0"/>
            <a:ext cx="9144000" cy="6858000"/>
          </a:xfrm>
          <a:prstGeom prst="rect">
            <a:avLst/>
          </a:prstGeom>
          <a:solidFill>
            <a:srgbClr val="00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pic>
        <p:nvPicPr>
          <p:cNvPr id="309251" name="Picture 3" descr="pinkfish"/>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flipH="1">
            <a:off x="6959600" y="2276475"/>
            <a:ext cx="2808288" cy="1676400"/>
          </a:xfrm>
          <a:prstGeom prst="rect">
            <a:avLst/>
          </a:prstGeom>
          <a:noFill/>
          <a:extLst>
            <a:ext uri="{909E8E84-426E-40DD-AFC4-6F175D3DCCD1}">
              <a14:hiddenFill xmlns:a14="http://schemas.microsoft.com/office/drawing/2010/main">
                <a:solidFill>
                  <a:srgbClr val="FFFFFF"/>
                </a:solidFill>
              </a14:hiddenFill>
            </a:ext>
          </a:extLst>
        </p:spPr>
      </p:pic>
      <p:pic>
        <p:nvPicPr>
          <p:cNvPr id="309252" name="Picture 4" descr="1hook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33375"/>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309253" name="Picture 5" descr="fatfis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511676" y="836613"/>
            <a:ext cx="1236663" cy="2089150"/>
          </a:xfrm>
          <a:prstGeom prst="rect">
            <a:avLst/>
          </a:prstGeom>
          <a:noFill/>
          <a:extLst>
            <a:ext uri="{909E8E84-426E-40DD-AFC4-6F175D3DCCD1}">
              <a14:hiddenFill xmlns:a14="http://schemas.microsoft.com/office/drawing/2010/main">
                <a:solidFill>
                  <a:srgbClr val="FFFFFF"/>
                </a:solidFill>
              </a14:hiddenFill>
            </a:ext>
          </a:extLst>
        </p:spPr>
      </p:pic>
      <p:pic>
        <p:nvPicPr>
          <p:cNvPr id="309254" name="Picture 6" descr="risebub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566989" y="1989138"/>
            <a:ext cx="276225" cy="3429000"/>
          </a:xfrm>
          <a:prstGeom prst="rect">
            <a:avLst/>
          </a:prstGeom>
          <a:noFill/>
          <a:extLst>
            <a:ext uri="{909E8E84-426E-40DD-AFC4-6F175D3DCCD1}">
              <a14:hiddenFill xmlns:a14="http://schemas.microsoft.com/office/drawing/2010/main">
                <a:solidFill>
                  <a:srgbClr val="FFFFFF"/>
                </a:solidFill>
              </a14:hiddenFill>
            </a:ext>
          </a:extLst>
        </p:spPr>
      </p:pic>
      <p:pic>
        <p:nvPicPr>
          <p:cNvPr id="309255" name="Picture 7" descr="risebub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767889" y="260350"/>
            <a:ext cx="276225" cy="3429000"/>
          </a:xfrm>
          <a:prstGeom prst="rect">
            <a:avLst/>
          </a:prstGeom>
          <a:noFill/>
          <a:extLst>
            <a:ext uri="{909E8E84-426E-40DD-AFC4-6F175D3DCCD1}">
              <a14:hiddenFill xmlns:a14="http://schemas.microsoft.com/office/drawing/2010/main">
                <a:solidFill>
                  <a:srgbClr val="FFFFFF"/>
                </a:solidFill>
              </a14:hiddenFill>
            </a:ext>
          </a:extLst>
        </p:spPr>
      </p:pic>
      <p:pic>
        <p:nvPicPr>
          <p:cNvPr id="309256" name="Picture 8" descr="seafloo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4441826"/>
            <a:ext cx="4572000" cy="2416175"/>
          </a:xfrm>
          <a:prstGeom prst="rect">
            <a:avLst/>
          </a:prstGeom>
          <a:noFill/>
          <a:extLst>
            <a:ext uri="{909E8E84-426E-40DD-AFC4-6F175D3DCCD1}">
              <a14:hiddenFill xmlns:a14="http://schemas.microsoft.com/office/drawing/2010/main">
                <a:solidFill>
                  <a:srgbClr val="FFFFFF"/>
                </a:solidFill>
              </a14:hiddenFill>
            </a:ext>
          </a:extLst>
        </p:spPr>
      </p:pic>
      <p:pic>
        <p:nvPicPr>
          <p:cNvPr id="309257" name="Picture 9" descr="seafloo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4441826"/>
            <a:ext cx="4572000" cy="2416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671264"/>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ChangeArrowheads="1"/>
          </p:cNvSpPr>
          <p:nvPr/>
        </p:nvSpPr>
        <p:spPr bwMode="auto">
          <a:xfrm>
            <a:off x="1524000" y="3068638"/>
            <a:ext cx="9144000" cy="3789362"/>
          </a:xfrm>
          <a:prstGeom prst="rect">
            <a:avLst/>
          </a:prstGeom>
          <a:solidFill>
            <a:srgbClr val="00FFFF"/>
          </a:solidFill>
          <a:ln w="9525">
            <a:solidFill>
              <a:srgbClr val="00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pic>
        <p:nvPicPr>
          <p:cNvPr id="310275" name="Picture 3" descr="seafloo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4441826"/>
            <a:ext cx="4572000" cy="2416175"/>
          </a:xfrm>
          <a:prstGeom prst="rect">
            <a:avLst/>
          </a:prstGeom>
          <a:noFill/>
          <a:extLst>
            <a:ext uri="{909E8E84-426E-40DD-AFC4-6F175D3DCCD1}">
              <a14:hiddenFill xmlns:a14="http://schemas.microsoft.com/office/drawing/2010/main">
                <a:solidFill>
                  <a:srgbClr val="FFFFFF"/>
                </a:solidFill>
              </a14:hiddenFill>
            </a:ext>
          </a:extLst>
        </p:spPr>
      </p:pic>
      <p:pic>
        <p:nvPicPr>
          <p:cNvPr id="310276" name="Picture 4" descr="seafloo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4441826"/>
            <a:ext cx="4572000" cy="2416175"/>
          </a:xfrm>
          <a:prstGeom prst="rect">
            <a:avLst/>
          </a:prstGeom>
          <a:noFill/>
          <a:extLst>
            <a:ext uri="{909E8E84-426E-40DD-AFC4-6F175D3DCCD1}">
              <a14:hiddenFill xmlns:a14="http://schemas.microsoft.com/office/drawing/2010/main">
                <a:solidFill>
                  <a:srgbClr val="FFFFFF"/>
                </a:solidFill>
              </a14:hiddenFill>
            </a:ext>
          </a:extLst>
        </p:spPr>
      </p:pic>
      <p:pic>
        <p:nvPicPr>
          <p:cNvPr id="310277" name="Picture 5" descr="fatfish"/>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432176" y="1557338"/>
            <a:ext cx="1236663" cy="2089150"/>
          </a:xfrm>
          <a:prstGeom prst="rect">
            <a:avLst/>
          </a:prstGeom>
          <a:noFill/>
          <a:extLst>
            <a:ext uri="{909E8E84-426E-40DD-AFC4-6F175D3DCCD1}">
              <a14:hiddenFill xmlns:a14="http://schemas.microsoft.com/office/drawing/2010/main">
                <a:solidFill>
                  <a:srgbClr val="FFFFFF"/>
                </a:solidFill>
              </a14:hiddenFill>
            </a:ext>
          </a:extLst>
        </p:spPr>
      </p:pic>
      <p:pic>
        <p:nvPicPr>
          <p:cNvPr id="310278" name="Picture 6" descr="risebub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3216276" y="3500438"/>
            <a:ext cx="188913" cy="2349500"/>
          </a:xfrm>
          <a:prstGeom prst="rect">
            <a:avLst/>
          </a:prstGeom>
          <a:noFill/>
          <a:extLst>
            <a:ext uri="{909E8E84-426E-40DD-AFC4-6F175D3DCCD1}">
              <a14:hiddenFill xmlns:a14="http://schemas.microsoft.com/office/drawing/2010/main">
                <a:solidFill>
                  <a:srgbClr val="FFFFFF"/>
                </a:solidFill>
              </a14:hiddenFill>
            </a:ext>
          </a:extLst>
        </p:spPr>
      </p:pic>
      <p:pic>
        <p:nvPicPr>
          <p:cNvPr id="310279" name="Picture 7" descr="risebub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7896226" y="2997200"/>
            <a:ext cx="188913" cy="2349500"/>
          </a:xfrm>
          <a:prstGeom prst="rect">
            <a:avLst/>
          </a:prstGeom>
          <a:noFill/>
          <a:extLst>
            <a:ext uri="{909E8E84-426E-40DD-AFC4-6F175D3DCCD1}">
              <a14:hiddenFill xmlns:a14="http://schemas.microsoft.com/office/drawing/2010/main">
                <a:solidFill>
                  <a:srgbClr val="FFFFFF"/>
                </a:solidFill>
              </a14:hiddenFill>
            </a:ext>
          </a:extLst>
        </p:spPr>
      </p:pic>
      <p:pic>
        <p:nvPicPr>
          <p:cNvPr id="310280" name="Picture 8" descr="صورة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0"/>
            <a:ext cx="2736850" cy="3627438"/>
          </a:xfrm>
          <a:prstGeom prst="rect">
            <a:avLst/>
          </a:prstGeom>
          <a:noFill/>
          <a:extLst>
            <a:ext uri="{909E8E84-426E-40DD-AFC4-6F175D3DCCD1}">
              <a14:hiddenFill xmlns:a14="http://schemas.microsoft.com/office/drawing/2010/main">
                <a:solidFill>
                  <a:srgbClr val="FFFFFF"/>
                </a:solidFill>
              </a14:hiddenFill>
            </a:ext>
          </a:extLst>
        </p:spPr>
      </p:pic>
      <p:pic>
        <p:nvPicPr>
          <p:cNvPr id="310281" name="Picture 9" descr="pinkfish"/>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7175501" y="4292601"/>
            <a:ext cx="2519363" cy="1503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4110125"/>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2"/>
          <p:cNvSpPr>
            <a:spLocks noChangeArrowheads="1"/>
          </p:cNvSpPr>
          <p:nvPr/>
        </p:nvSpPr>
        <p:spPr bwMode="auto">
          <a:xfrm>
            <a:off x="1524000" y="0"/>
            <a:ext cx="9144000" cy="6858000"/>
          </a:xfrm>
          <a:prstGeom prst="rect">
            <a:avLst/>
          </a:prstGeom>
          <a:solidFill>
            <a:srgbClr val="00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pic>
        <p:nvPicPr>
          <p:cNvPr id="311299" name="Picture 3" descr="shad"/>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3284538"/>
            <a:ext cx="9472613" cy="838200"/>
          </a:xfrm>
          <a:prstGeom prst="rect">
            <a:avLst/>
          </a:prstGeom>
          <a:noFill/>
          <a:extLst>
            <a:ext uri="{909E8E84-426E-40DD-AFC4-6F175D3DCCD1}">
              <a14:hiddenFill xmlns:a14="http://schemas.microsoft.com/office/drawing/2010/main">
                <a:solidFill>
                  <a:srgbClr val="FFFFFF"/>
                </a:solidFill>
              </a14:hiddenFill>
            </a:ext>
          </a:extLst>
        </p:spPr>
      </p:pic>
      <p:pic>
        <p:nvPicPr>
          <p:cNvPr id="311300" name="Picture 4" descr="seafloo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4441826"/>
            <a:ext cx="4572000" cy="2416175"/>
          </a:xfrm>
          <a:prstGeom prst="rect">
            <a:avLst/>
          </a:prstGeom>
          <a:noFill/>
          <a:extLst>
            <a:ext uri="{909E8E84-426E-40DD-AFC4-6F175D3DCCD1}">
              <a14:hiddenFill xmlns:a14="http://schemas.microsoft.com/office/drawing/2010/main">
                <a:solidFill>
                  <a:srgbClr val="FFFFFF"/>
                </a:solidFill>
              </a14:hiddenFill>
            </a:ext>
          </a:extLst>
        </p:spPr>
      </p:pic>
      <p:pic>
        <p:nvPicPr>
          <p:cNvPr id="311301" name="Picture 5" descr="seafloo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4441826"/>
            <a:ext cx="4572000" cy="2416175"/>
          </a:xfrm>
          <a:prstGeom prst="rect">
            <a:avLst/>
          </a:prstGeom>
          <a:noFill/>
          <a:extLst>
            <a:ext uri="{909E8E84-426E-40DD-AFC4-6F175D3DCCD1}">
              <a14:hiddenFill xmlns:a14="http://schemas.microsoft.com/office/drawing/2010/main">
                <a:solidFill>
                  <a:srgbClr val="FFFFFF"/>
                </a:solidFill>
              </a14:hiddenFill>
            </a:ext>
          </a:extLst>
        </p:spPr>
      </p:pic>
      <p:pic>
        <p:nvPicPr>
          <p:cNvPr id="311302" name="Picture 6" descr="fatfis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135188" y="476250"/>
            <a:ext cx="1236662" cy="2089150"/>
          </a:xfrm>
          <a:prstGeom prst="rect">
            <a:avLst/>
          </a:prstGeom>
          <a:noFill/>
          <a:extLst>
            <a:ext uri="{909E8E84-426E-40DD-AFC4-6F175D3DCCD1}">
              <a14:hiddenFill xmlns:a14="http://schemas.microsoft.com/office/drawing/2010/main">
                <a:solidFill>
                  <a:srgbClr val="FFFFFF"/>
                </a:solidFill>
              </a14:hiddenFill>
            </a:ext>
          </a:extLst>
        </p:spPr>
      </p:pic>
      <p:pic>
        <p:nvPicPr>
          <p:cNvPr id="311303" name="Picture 7" descr="pinkfish"/>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3792539" y="333375"/>
            <a:ext cx="2808287" cy="1676400"/>
          </a:xfrm>
          <a:prstGeom prst="rect">
            <a:avLst/>
          </a:prstGeom>
          <a:noFill/>
          <a:extLst>
            <a:ext uri="{909E8E84-426E-40DD-AFC4-6F175D3DCCD1}">
              <a14:hiddenFill xmlns:a14="http://schemas.microsoft.com/office/drawing/2010/main">
                <a:solidFill>
                  <a:srgbClr val="FFFFFF"/>
                </a:solidFill>
              </a14:hiddenFill>
            </a:ext>
          </a:extLst>
        </p:spPr>
      </p:pic>
      <p:pic>
        <p:nvPicPr>
          <p:cNvPr id="311304" name="Picture 8" descr="3sunfish"/>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824789" y="692150"/>
            <a:ext cx="2490787" cy="1619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2155031"/>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2323" name="Picture 3" descr="fatfish"/>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79651" y="1"/>
            <a:ext cx="1039813" cy="1755775"/>
          </a:xfrm>
          <a:prstGeom prst="rect">
            <a:avLst/>
          </a:prstGeom>
          <a:noFill/>
          <a:extLst>
            <a:ext uri="{909E8E84-426E-40DD-AFC4-6F175D3DCCD1}">
              <a14:hiddenFill xmlns:a14="http://schemas.microsoft.com/office/drawing/2010/main">
                <a:solidFill>
                  <a:srgbClr val="FFFFFF"/>
                </a:solidFill>
              </a14:hiddenFill>
            </a:ext>
          </a:extLst>
        </p:spPr>
      </p:pic>
      <p:pic>
        <p:nvPicPr>
          <p:cNvPr id="312324" name="Picture 4" descr="1octa"/>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279651" y="5349876"/>
            <a:ext cx="3870325" cy="1508125"/>
          </a:xfrm>
          <a:prstGeom prst="rect">
            <a:avLst/>
          </a:prstGeom>
          <a:noFill/>
          <a:extLst>
            <a:ext uri="{909E8E84-426E-40DD-AFC4-6F175D3DCCD1}">
              <a14:hiddenFill xmlns:a14="http://schemas.microsoft.com/office/drawing/2010/main">
                <a:solidFill>
                  <a:srgbClr val="FFFFFF"/>
                </a:solidFill>
              </a14:hiddenFill>
            </a:ext>
          </a:extLst>
        </p:spPr>
      </p:pic>
      <p:pic>
        <p:nvPicPr>
          <p:cNvPr id="312325" name="Picture 5" descr="seah4x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6600826" y="4508501"/>
            <a:ext cx="1058863" cy="1789113"/>
          </a:xfrm>
          <a:prstGeom prst="rect">
            <a:avLst/>
          </a:prstGeom>
          <a:noFill/>
          <a:extLst>
            <a:ext uri="{909E8E84-426E-40DD-AFC4-6F175D3DCCD1}">
              <a14:hiddenFill xmlns:a14="http://schemas.microsoft.com/office/drawing/2010/main">
                <a:solidFill>
                  <a:srgbClr val="FFFFFF"/>
                </a:solidFill>
              </a14:hiddenFill>
            </a:ext>
          </a:extLst>
        </p:spPr>
      </p:pic>
      <p:pic>
        <p:nvPicPr>
          <p:cNvPr id="312326" name="Picture 6" descr="seah4x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7535863" y="3933826"/>
            <a:ext cx="1058862" cy="1789113"/>
          </a:xfrm>
          <a:prstGeom prst="rect">
            <a:avLst/>
          </a:prstGeom>
          <a:noFill/>
          <a:extLst>
            <a:ext uri="{909E8E84-426E-40DD-AFC4-6F175D3DCCD1}">
              <a14:hiddenFill xmlns:a14="http://schemas.microsoft.com/office/drawing/2010/main">
                <a:solidFill>
                  <a:srgbClr val="FFFFFF"/>
                </a:solidFill>
              </a14:hiddenFill>
            </a:ext>
          </a:extLst>
        </p:spPr>
      </p:pic>
      <p:pic>
        <p:nvPicPr>
          <p:cNvPr id="312327" name="Picture 7" descr="img217"/>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832850" y="4437064"/>
            <a:ext cx="615950" cy="2420937"/>
          </a:xfrm>
          <a:prstGeom prst="rect">
            <a:avLst/>
          </a:prstGeom>
          <a:noFill/>
          <a:extLst>
            <a:ext uri="{909E8E84-426E-40DD-AFC4-6F175D3DCCD1}">
              <a14:hiddenFill xmlns:a14="http://schemas.microsoft.com/office/drawing/2010/main">
                <a:solidFill>
                  <a:srgbClr val="FFFFFF"/>
                </a:solidFill>
              </a14:hiddenFill>
            </a:ext>
          </a:extLst>
        </p:spPr>
      </p:pic>
      <p:pic>
        <p:nvPicPr>
          <p:cNvPr id="312328" name="Picture 8" descr="img145"/>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656139" y="4508500"/>
            <a:ext cx="809625" cy="781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24738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67" name="Line 15"/>
          <p:cNvSpPr>
            <a:spLocks noChangeShapeType="1"/>
          </p:cNvSpPr>
          <p:nvPr/>
        </p:nvSpPr>
        <p:spPr bwMode="auto">
          <a:xfrm>
            <a:off x="5664200" y="2565401"/>
            <a:ext cx="0" cy="18002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ar-EG"/>
          </a:p>
        </p:txBody>
      </p:sp>
      <p:sp>
        <p:nvSpPr>
          <p:cNvPr id="202768" name="Line 16"/>
          <p:cNvSpPr>
            <a:spLocks noChangeShapeType="1"/>
          </p:cNvSpPr>
          <p:nvPr/>
        </p:nvSpPr>
        <p:spPr bwMode="auto">
          <a:xfrm>
            <a:off x="6959600" y="2565400"/>
            <a:ext cx="0" cy="17287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ar-EG"/>
          </a:p>
        </p:txBody>
      </p:sp>
      <p:sp>
        <p:nvSpPr>
          <p:cNvPr id="202769" name="Line 17"/>
          <p:cNvSpPr>
            <a:spLocks noChangeShapeType="1"/>
          </p:cNvSpPr>
          <p:nvPr/>
        </p:nvSpPr>
        <p:spPr bwMode="auto">
          <a:xfrm>
            <a:off x="6959600" y="4292600"/>
            <a:ext cx="33845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ar-EG"/>
          </a:p>
        </p:txBody>
      </p:sp>
      <p:sp>
        <p:nvSpPr>
          <p:cNvPr id="202770" name="Line 18"/>
          <p:cNvSpPr>
            <a:spLocks noChangeShapeType="1"/>
          </p:cNvSpPr>
          <p:nvPr/>
        </p:nvSpPr>
        <p:spPr bwMode="auto">
          <a:xfrm flipH="1">
            <a:off x="1847850" y="4365625"/>
            <a:ext cx="38163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ar-EG"/>
          </a:p>
        </p:txBody>
      </p:sp>
      <p:sp>
        <p:nvSpPr>
          <p:cNvPr id="202771" name="Line 19"/>
          <p:cNvSpPr>
            <a:spLocks noChangeShapeType="1"/>
          </p:cNvSpPr>
          <p:nvPr/>
        </p:nvSpPr>
        <p:spPr bwMode="auto">
          <a:xfrm>
            <a:off x="6959600" y="5084763"/>
            <a:ext cx="33845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ar-EG"/>
          </a:p>
        </p:txBody>
      </p:sp>
      <p:sp>
        <p:nvSpPr>
          <p:cNvPr id="202772" name="Line 20"/>
          <p:cNvSpPr>
            <a:spLocks noChangeShapeType="1"/>
          </p:cNvSpPr>
          <p:nvPr/>
        </p:nvSpPr>
        <p:spPr bwMode="auto">
          <a:xfrm>
            <a:off x="6959600" y="5084764"/>
            <a:ext cx="0" cy="13684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ar-EG"/>
          </a:p>
        </p:txBody>
      </p:sp>
      <p:sp>
        <p:nvSpPr>
          <p:cNvPr id="202773" name="Line 21"/>
          <p:cNvSpPr>
            <a:spLocks noChangeShapeType="1"/>
          </p:cNvSpPr>
          <p:nvPr/>
        </p:nvSpPr>
        <p:spPr bwMode="auto">
          <a:xfrm>
            <a:off x="6959600" y="2565400"/>
            <a:ext cx="33845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ar-EG"/>
          </a:p>
        </p:txBody>
      </p:sp>
      <p:sp>
        <p:nvSpPr>
          <p:cNvPr id="202774" name="Line 22"/>
          <p:cNvSpPr>
            <a:spLocks noChangeShapeType="1"/>
          </p:cNvSpPr>
          <p:nvPr/>
        </p:nvSpPr>
        <p:spPr bwMode="auto">
          <a:xfrm>
            <a:off x="6959600" y="1916113"/>
            <a:ext cx="33845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ar-EG"/>
          </a:p>
        </p:txBody>
      </p:sp>
      <p:sp>
        <p:nvSpPr>
          <p:cNvPr id="202775" name="Line 23"/>
          <p:cNvSpPr>
            <a:spLocks noChangeShapeType="1"/>
          </p:cNvSpPr>
          <p:nvPr/>
        </p:nvSpPr>
        <p:spPr bwMode="auto">
          <a:xfrm>
            <a:off x="6959600" y="404814"/>
            <a:ext cx="0" cy="15128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ar-EG"/>
          </a:p>
        </p:txBody>
      </p:sp>
      <p:sp>
        <p:nvSpPr>
          <p:cNvPr id="202776" name="Line 24"/>
          <p:cNvSpPr>
            <a:spLocks noChangeShapeType="1"/>
          </p:cNvSpPr>
          <p:nvPr/>
        </p:nvSpPr>
        <p:spPr bwMode="auto">
          <a:xfrm>
            <a:off x="1847850" y="2565400"/>
            <a:ext cx="38163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ar-EG"/>
          </a:p>
        </p:txBody>
      </p:sp>
      <p:sp>
        <p:nvSpPr>
          <p:cNvPr id="202777" name="Line 25"/>
          <p:cNvSpPr>
            <a:spLocks noChangeShapeType="1"/>
          </p:cNvSpPr>
          <p:nvPr/>
        </p:nvSpPr>
        <p:spPr bwMode="auto">
          <a:xfrm>
            <a:off x="1919288" y="1916113"/>
            <a:ext cx="374491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ar-EG"/>
          </a:p>
        </p:txBody>
      </p:sp>
      <p:sp>
        <p:nvSpPr>
          <p:cNvPr id="202778" name="Line 26"/>
          <p:cNvSpPr>
            <a:spLocks noChangeShapeType="1"/>
          </p:cNvSpPr>
          <p:nvPr/>
        </p:nvSpPr>
        <p:spPr bwMode="auto">
          <a:xfrm>
            <a:off x="5664200" y="404814"/>
            <a:ext cx="0" cy="15128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ar-EG"/>
          </a:p>
        </p:txBody>
      </p:sp>
      <p:sp>
        <p:nvSpPr>
          <p:cNvPr id="202779" name="Line 27"/>
          <p:cNvSpPr>
            <a:spLocks noChangeShapeType="1"/>
          </p:cNvSpPr>
          <p:nvPr/>
        </p:nvSpPr>
        <p:spPr bwMode="auto">
          <a:xfrm flipH="1">
            <a:off x="1847850" y="5013325"/>
            <a:ext cx="38163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ar-EG"/>
          </a:p>
        </p:txBody>
      </p:sp>
      <p:sp>
        <p:nvSpPr>
          <p:cNvPr id="202780" name="Line 28"/>
          <p:cNvSpPr>
            <a:spLocks noChangeShapeType="1"/>
          </p:cNvSpPr>
          <p:nvPr/>
        </p:nvSpPr>
        <p:spPr bwMode="auto">
          <a:xfrm>
            <a:off x="5664200" y="5013326"/>
            <a:ext cx="0" cy="13684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ar-EG"/>
          </a:p>
        </p:txBody>
      </p:sp>
      <p:sp>
        <p:nvSpPr>
          <p:cNvPr id="202781" name="Rectangle 29"/>
          <p:cNvSpPr>
            <a:spLocks noChangeArrowheads="1"/>
          </p:cNvSpPr>
          <p:nvPr/>
        </p:nvSpPr>
        <p:spPr bwMode="auto">
          <a:xfrm>
            <a:off x="9409114" y="4581525"/>
            <a:ext cx="79057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sp>
        <p:nvSpPr>
          <p:cNvPr id="202782" name="Rectangle 30"/>
          <p:cNvSpPr>
            <a:spLocks noChangeArrowheads="1"/>
          </p:cNvSpPr>
          <p:nvPr/>
        </p:nvSpPr>
        <p:spPr bwMode="auto">
          <a:xfrm>
            <a:off x="8183564" y="4581525"/>
            <a:ext cx="79057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sp>
        <p:nvSpPr>
          <p:cNvPr id="202783" name="Rectangle 31"/>
          <p:cNvSpPr>
            <a:spLocks noChangeArrowheads="1"/>
          </p:cNvSpPr>
          <p:nvPr/>
        </p:nvSpPr>
        <p:spPr bwMode="auto">
          <a:xfrm>
            <a:off x="6959601" y="4581525"/>
            <a:ext cx="79057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sp>
        <p:nvSpPr>
          <p:cNvPr id="202784" name="Rectangle 32"/>
          <p:cNvSpPr>
            <a:spLocks noChangeArrowheads="1"/>
          </p:cNvSpPr>
          <p:nvPr/>
        </p:nvSpPr>
        <p:spPr bwMode="auto">
          <a:xfrm>
            <a:off x="9482139" y="2133600"/>
            <a:ext cx="79057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sp>
        <p:nvSpPr>
          <p:cNvPr id="202785" name="Rectangle 33"/>
          <p:cNvSpPr>
            <a:spLocks noChangeArrowheads="1"/>
          </p:cNvSpPr>
          <p:nvPr/>
        </p:nvSpPr>
        <p:spPr bwMode="auto">
          <a:xfrm>
            <a:off x="8256589" y="2133600"/>
            <a:ext cx="79057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sp>
        <p:nvSpPr>
          <p:cNvPr id="202786" name="Rectangle 34"/>
          <p:cNvSpPr>
            <a:spLocks noChangeArrowheads="1"/>
          </p:cNvSpPr>
          <p:nvPr/>
        </p:nvSpPr>
        <p:spPr bwMode="auto">
          <a:xfrm>
            <a:off x="7032626" y="2133600"/>
            <a:ext cx="79057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sp>
        <p:nvSpPr>
          <p:cNvPr id="202787" name="Rectangle 35"/>
          <p:cNvSpPr>
            <a:spLocks noChangeArrowheads="1"/>
          </p:cNvSpPr>
          <p:nvPr/>
        </p:nvSpPr>
        <p:spPr bwMode="auto">
          <a:xfrm>
            <a:off x="4657726" y="2133600"/>
            <a:ext cx="79057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sp>
        <p:nvSpPr>
          <p:cNvPr id="202788" name="Rectangle 36"/>
          <p:cNvSpPr>
            <a:spLocks noChangeArrowheads="1"/>
          </p:cNvSpPr>
          <p:nvPr/>
        </p:nvSpPr>
        <p:spPr bwMode="auto">
          <a:xfrm>
            <a:off x="3432176" y="2133600"/>
            <a:ext cx="79057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sp>
        <p:nvSpPr>
          <p:cNvPr id="202789" name="Rectangle 37"/>
          <p:cNvSpPr>
            <a:spLocks noChangeArrowheads="1"/>
          </p:cNvSpPr>
          <p:nvPr/>
        </p:nvSpPr>
        <p:spPr bwMode="auto">
          <a:xfrm>
            <a:off x="2208214" y="2133600"/>
            <a:ext cx="79057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sp>
        <p:nvSpPr>
          <p:cNvPr id="202790" name="Rectangle 38"/>
          <p:cNvSpPr>
            <a:spLocks noChangeArrowheads="1"/>
          </p:cNvSpPr>
          <p:nvPr/>
        </p:nvSpPr>
        <p:spPr bwMode="auto">
          <a:xfrm>
            <a:off x="4513264" y="4581525"/>
            <a:ext cx="79057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sp>
        <p:nvSpPr>
          <p:cNvPr id="202791" name="Rectangle 39"/>
          <p:cNvSpPr>
            <a:spLocks noChangeArrowheads="1"/>
          </p:cNvSpPr>
          <p:nvPr/>
        </p:nvSpPr>
        <p:spPr bwMode="auto">
          <a:xfrm>
            <a:off x="3287714" y="4581525"/>
            <a:ext cx="79057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sp>
        <p:nvSpPr>
          <p:cNvPr id="202792" name="Rectangle 40"/>
          <p:cNvSpPr>
            <a:spLocks noChangeArrowheads="1"/>
          </p:cNvSpPr>
          <p:nvPr/>
        </p:nvSpPr>
        <p:spPr bwMode="auto">
          <a:xfrm>
            <a:off x="2063751" y="4581525"/>
            <a:ext cx="79057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sp>
        <p:nvSpPr>
          <p:cNvPr id="202793" name="Rectangle 41"/>
          <p:cNvSpPr>
            <a:spLocks noChangeArrowheads="1"/>
          </p:cNvSpPr>
          <p:nvPr/>
        </p:nvSpPr>
        <p:spPr bwMode="auto">
          <a:xfrm rot="5400000">
            <a:off x="5880101" y="692151"/>
            <a:ext cx="79057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sp>
        <p:nvSpPr>
          <p:cNvPr id="202794" name="Rectangle 42"/>
          <p:cNvSpPr>
            <a:spLocks noChangeArrowheads="1"/>
          </p:cNvSpPr>
          <p:nvPr/>
        </p:nvSpPr>
        <p:spPr bwMode="auto">
          <a:xfrm rot="5400000">
            <a:off x="5880101" y="1700213"/>
            <a:ext cx="79057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sp>
        <p:nvSpPr>
          <p:cNvPr id="202795" name="Rectangle 43"/>
          <p:cNvSpPr>
            <a:spLocks noChangeArrowheads="1"/>
          </p:cNvSpPr>
          <p:nvPr/>
        </p:nvSpPr>
        <p:spPr bwMode="auto">
          <a:xfrm rot="5400000">
            <a:off x="5880101" y="2708276"/>
            <a:ext cx="79057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sp>
        <p:nvSpPr>
          <p:cNvPr id="202796" name="Rectangle 44"/>
          <p:cNvSpPr>
            <a:spLocks noChangeArrowheads="1"/>
          </p:cNvSpPr>
          <p:nvPr/>
        </p:nvSpPr>
        <p:spPr bwMode="auto">
          <a:xfrm rot="5400000">
            <a:off x="5880101" y="3716338"/>
            <a:ext cx="79057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sp>
        <p:nvSpPr>
          <p:cNvPr id="202797" name="Rectangle 45"/>
          <p:cNvSpPr>
            <a:spLocks noChangeArrowheads="1"/>
          </p:cNvSpPr>
          <p:nvPr/>
        </p:nvSpPr>
        <p:spPr bwMode="auto">
          <a:xfrm rot="5400000">
            <a:off x="5880101" y="4724401"/>
            <a:ext cx="79057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sp>
        <p:nvSpPr>
          <p:cNvPr id="202798" name="Rectangle 46"/>
          <p:cNvSpPr>
            <a:spLocks noChangeArrowheads="1"/>
          </p:cNvSpPr>
          <p:nvPr/>
        </p:nvSpPr>
        <p:spPr bwMode="auto">
          <a:xfrm rot="5400000">
            <a:off x="5880101" y="5732463"/>
            <a:ext cx="79057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sp>
        <p:nvSpPr>
          <p:cNvPr id="202799" name="Rectangle 47"/>
          <p:cNvSpPr>
            <a:spLocks noChangeArrowheads="1"/>
          </p:cNvSpPr>
          <p:nvPr/>
        </p:nvSpPr>
        <p:spPr bwMode="auto">
          <a:xfrm>
            <a:off x="1774825" y="333376"/>
            <a:ext cx="8713788" cy="62642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spTree>
    <p:extLst>
      <p:ext uri="{BB962C8B-B14F-4D97-AF65-F5344CB8AC3E}">
        <p14:creationId xmlns:p14="http://schemas.microsoft.com/office/powerpoint/2010/main" val="4286795392"/>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p:cNvSpPr>
            <a:spLocks noChangeArrowheads="1"/>
          </p:cNvSpPr>
          <p:nvPr/>
        </p:nvSpPr>
        <p:spPr bwMode="auto">
          <a:xfrm>
            <a:off x="1524000" y="0"/>
            <a:ext cx="9144000" cy="6858000"/>
          </a:xfrm>
          <a:prstGeom prst="rect">
            <a:avLst/>
          </a:prstGeom>
          <a:solidFill>
            <a:srgbClr val="00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pic>
        <p:nvPicPr>
          <p:cNvPr id="313347" name="Picture 3" descr="fatfish"/>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919288" y="0"/>
            <a:ext cx="1236662" cy="2089150"/>
          </a:xfrm>
          <a:prstGeom prst="rect">
            <a:avLst/>
          </a:prstGeom>
          <a:noFill/>
          <a:extLst>
            <a:ext uri="{909E8E84-426E-40DD-AFC4-6F175D3DCCD1}">
              <a14:hiddenFill xmlns:a14="http://schemas.microsoft.com/office/drawing/2010/main">
                <a:solidFill>
                  <a:srgbClr val="FFFFFF"/>
                </a:solidFill>
              </a14:hiddenFill>
            </a:ext>
          </a:extLst>
        </p:spPr>
      </p:pic>
      <p:pic>
        <p:nvPicPr>
          <p:cNvPr id="313348" name="Picture 4" descr="risebub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87714" y="2492375"/>
            <a:ext cx="276225" cy="3429000"/>
          </a:xfrm>
          <a:prstGeom prst="rect">
            <a:avLst/>
          </a:prstGeom>
          <a:noFill/>
          <a:extLst>
            <a:ext uri="{909E8E84-426E-40DD-AFC4-6F175D3DCCD1}">
              <a14:hiddenFill xmlns:a14="http://schemas.microsoft.com/office/drawing/2010/main">
                <a:solidFill>
                  <a:srgbClr val="FFFFFF"/>
                </a:solidFill>
              </a14:hiddenFill>
            </a:ext>
          </a:extLst>
        </p:spPr>
      </p:pic>
      <p:pic>
        <p:nvPicPr>
          <p:cNvPr id="313349" name="Picture 5" descr="risebub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767889" y="260350"/>
            <a:ext cx="276225" cy="3429000"/>
          </a:xfrm>
          <a:prstGeom prst="rect">
            <a:avLst/>
          </a:prstGeom>
          <a:noFill/>
          <a:extLst>
            <a:ext uri="{909E8E84-426E-40DD-AFC4-6F175D3DCCD1}">
              <a14:hiddenFill xmlns:a14="http://schemas.microsoft.com/office/drawing/2010/main">
                <a:solidFill>
                  <a:srgbClr val="FFFFFF"/>
                </a:solidFill>
              </a14:hiddenFill>
            </a:ext>
          </a:extLst>
        </p:spPr>
      </p:pic>
      <p:pic>
        <p:nvPicPr>
          <p:cNvPr id="313350" name="Picture 6" descr="4whale3d"/>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863975" y="1628775"/>
            <a:ext cx="3163888" cy="3163888"/>
          </a:xfrm>
          <a:prstGeom prst="rect">
            <a:avLst/>
          </a:prstGeom>
          <a:noFill/>
          <a:extLst>
            <a:ext uri="{909E8E84-426E-40DD-AFC4-6F175D3DCCD1}">
              <a14:hiddenFill xmlns:a14="http://schemas.microsoft.com/office/drawing/2010/main">
                <a:solidFill>
                  <a:srgbClr val="FFFFFF"/>
                </a:solidFill>
              </a14:hiddenFill>
            </a:ext>
          </a:extLst>
        </p:spPr>
      </p:pic>
      <p:pic>
        <p:nvPicPr>
          <p:cNvPr id="313351" name="Picture 7" descr="seafloo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4441826"/>
            <a:ext cx="4572000" cy="2416175"/>
          </a:xfrm>
          <a:prstGeom prst="rect">
            <a:avLst/>
          </a:prstGeom>
          <a:noFill/>
          <a:extLst>
            <a:ext uri="{909E8E84-426E-40DD-AFC4-6F175D3DCCD1}">
              <a14:hiddenFill xmlns:a14="http://schemas.microsoft.com/office/drawing/2010/main">
                <a:solidFill>
                  <a:srgbClr val="FFFFFF"/>
                </a:solidFill>
              </a14:hiddenFill>
            </a:ext>
          </a:extLst>
        </p:spPr>
      </p:pic>
      <p:pic>
        <p:nvPicPr>
          <p:cNvPr id="313352" name="Picture 8" descr="seafloo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4441826"/>
            <a:ext cx="4572000" cy="2416175"/>
          </a:xfrm>
          <a:prstGeom prst="rect">
            <a:avLst/>
          </a:prstGeom>
          <a:noFill/>
          <a:extLst>
            <a:ext uri="{909E8E84-426E-40DD-AFC4-6F175D3DCCD1}">
              <a14:hiddenFill xmlns:a14="http://schemas.microsoft.com/office/drawing/2010/main">
                <a:solidFill>
                  <a:srgbClr val="FFFFFF"/>
                </a:solidFill>
              </a14:hiddenFill>
            </a:ext>
          </a:extLst>
        </p:spPr>
      </p:pic>
      <p:pic>
        <p:nvPicPr>
          <p:cNvPr id="313353" name="Picture 9" descr="2swordfish"/>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7464426" y="2420938"/>
            <a:ext cx="1871663" cy="1497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5872157"/>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370" name="Picture 2" descr="sa-T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14371" name="Picture 3" descr="fatfish"/>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495551" y="3644900"/>
            <a:ext cx="1236663" cy="2089150"/>
          </a:xfrm>
          <a:prstGeom prst="rect">
            <a:avLst/>
          </a:prstGeom>
          <a:noFill/>
          <a:extLst>
            <a:ext uri="{909E8E84-426E-40DD-AFC4-6F175D3DCCD1}">
              <a14:hiddenFill xmlns:a14="http://schemas.microsoft.com/office/drawing/2010/main">
                <a:solidFill>
                  <a:srgbClr val="FFFFFF"/>
                </a:solidFill>
              </a14:hiddenFill>
            </a:ext>
          </a:extLst>
        </p:spPr>
      </p:pic>
      <p:pic>
        <p:nvPicPr>
          <p:cNvPr id="314372" name="Picture 4" descr="pinkfis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016500" y="1916113"/>
            <a:ext cx="2520950" cy="1504950"/>
          </a:xfrm>
          <a:prstGeom prst="rect">
            <a:avLst/>
          </a:prstGeom>
          <a:noFill/>
          <a:extLst>
            <a:ext uri="{909E8E84-426E-40DD-AFC4-6F175D3DCCD1}">
              <a14:hiddenFill xmlns:a14="http://schemas.microsoft.com/office/drawing/2010/main">
                <a:solidFill>
                  <a:srgbClr val="FFFFFF"/>
                </a:solidFill>
              </a14:hiddenFill>
            </a:ext>
          </a:extLst>
        </p:spPr>
      </p:pic>
      <p:pic>
        <p:nvPicPr>
          <p:cNvPr id="314373" name="Picture 5" descr="oyste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648075" y="6257926"/>
            <a:ext cx="1066800" cy="600075"/>
          </a:xfrm>
          <a:prstGeom prst="rect">
            <a:avLst/>
          </a:prstGeom>
          <a:noFill/>
          <a:extLst>
            <a:ext uri="{909E8E84-426E-40DD-AFC4-6F175D3DCCD1}">
              <a14:hiddenFill xmlns:a14="http://schemas.microsoft.com/office/drawing/2010/main">
                <a:solidFill>
                  <a:srgbClr val="FFFFFF"/>
                </a:solidFill>
              </a14:hiddenFill>
            </a:ext>
          </a:extLst>
        </p:spPr>
      </p:pic>
      <p:pic>
        <p:nvPicPr>
          <p:cNvPr id="314374" name="Picture 6" descr="crab"/>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519739" y="5905500"/>
            <a:ext cx="2181225" cy="952500"/>
          </a:xfrm>
          <a:prstGeom prst="rect">
            <a:avLst/>
          </a:prstGeom>
          <a:noFill/>
          <a:extLst>
            <a:ext uri="{909E8E84-426E-40DD-AFC4-6F175D3DCCD1}">
              <a14:hiddenFill xmlns:a14="http://schemas.microsoft.com/office/drawing/2010/main">
                <a:solidFill>
                  <a:srgbClr val="FFFFFF"/>
                </a:solidFill>
              </a14:hiddenFill>
            </a:ext>
          </a:extLst>
        </p:spPr>
      </p:pic>
      <p:pic>
        <p:nvPicPr>
          <p:cNvPr id="314375" name="Picture 7" descr="redclam"/>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348788" y="5516564"/>
            <a:ext cx="1319212" cy="1341437"/>
          </a:xfrm>
          <a:prstGeom prst="rect">
            <a:avLst/>
          </a:prstGeom>
          <a:noFill/>
          <a:extLst>
            <a:ext uri="{909E8E84-426E-40DD-AFC4-6F175D3DCCD1}">
              <a14:hiddenFill xmlns:a14="http://schemas.microsoft.com/office/drawing/2010/main">
                <a:solidFill>
                  <a:srgbClr val="FFFFFF"/>
                </a:solidFill>
              </a14:hiddenFill>
            </a:ext>
          </a:extLst>
        </p:spPr>
      </p:pic>
      <p:pic>
        <p:nvPicPr>
          <p:cNvPr id="314376" name="Picture 8" descr="3starspit"/>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391401" y="5962650"/>
            <a:ext cx="1285875" cy="895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0782788"/>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4" name="Picture 2" descr="1animlak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15395" name="Picture 3" descr="pinkfish"/>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8401050" y="2205038"/>
            <a:ext cx="1944688" cy="1160462"/>
          </a:xfrm>
          <a:prstGeom prst="rect">
            <a:avLst/>
          </a:prstGeom>
          <a:noFill/>
          <a:extLst>
            <a:ext uri="{909E8E84-426E-40DD-AFC4-6F175D3DCCD1}">
              <a14:hiddenFill xmlns:a14="http://schemas.microsoft.com/office/drawing/2010/main">
                <a:solidFill>
                  <a:srgbClr val="FFFFFF"/>
                </a:solidFill>
              </a14:hiddenFill>
            </a:ext>
          </a:extLst>
        </p:spPr>
      </p:pic>
      <p:pic>
        <p:nvPicPr>
          <p:cNvPr id="315396" name="Picture 4" descr="fatfis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735639" y="2205039"/>
            <a:ext cx="682625" cy="1152525"/>
          </a:xfrm>
          <a:prstGeom prst="rect">
            <a:avLst/>
          </a:prstGeom>
          <a:noFill/>
          <a:extLst>
            <a:ext uri="{909E8E84-426E-40DD-AFC4-6F175D3DCCD1}">
              <a14:hiddenFill xmlns:a14="http://schemas.microsoft.com/office/drawing/2010/main">
                <a:solidFill>
                  <a:srgbClr val="FFFFFF"/>
                </a:solidFill>
              </a14:hiddenFill>
            </a:ext>
          </a:extLst>
        </p:spPr>
      </p:pic>
      <p:pic>
        <p:nvPicPr>
          <p:cNvPr id="315397" name="Picture 5" descr="img13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6816726" y="3644901"/>
            <a:ext cx="1323975" cy="1323975"/>
          </a:xfrm>
          <a:prstGeom prst="rect">
            <a:avLst/>
          </a:prstGeom>
          <a:noFill/>
          <a:extLst>
            <a:ext uri="{909E8E84-426E-40DD-AFC4-6F175D3DCCD1}">
              <a14:hiddenFill xmlns:a14="http://schemas.microsoft.com/office/drawing/2010/main">
                <a:solidFill>
                  <a:srgbClr val="FFFFFF"/>
                </a:solidFill>
              </a14:hiddenFill>
            </a:ext>
          </a:extLst>
        </p:spPr>
      </p:pic>
      <p:pic>
        <p:nvPicPr>
          <p:cNvPr id="315398" name="Picture 6" descr="img217"/>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982200" y="3573464"/>
            <a:ext cx="685800" cy="2695575"/>
          </a:xfrm>
          <a:prstGeom prst="rect">
            <a:avLst/>
          </a:prstGeom>
          <a:noFill/>
          <a:extLst>
            <a:ext uri="{909E8E84-426E-40DD-AFC4-6F175D3DCCD1}">
              <a14:hiddenFill xmlns:a14="http://schemas.microsoft.com/office/drawing/2010/main">
                <a:solidFill>
                  <a:srgbClr val="FFFFFF"/>
                </a:solidFill>
              </a14:hiddenFill>
            </a:ext>
          </a:extLst>
        </p:spPr>
      </p:pic>
      <p:pic>
        <p:nvPicPr>
          <p:cNvPr id="315399" name="Picture 7" descr="img145"/>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583114" y="3141663"/>
            <a:ext cx="809625" cy="781050"/>
          </a:xfrm>
          <a:prstGeom prst="rect">
            <a:avLst/>
          </a:prstGeom>
          <a:noFill/>
          <a:extLst>
            <a:ext uri="{909E8E84-426E-40DD-AFC4-6F175D3DCCD1}">
              <a14:hiddenFill xmlns:a14="http://schemas.microsoft.com/office/drawing/2010/main">
                <a:solidFill>
                  <a:srgbClr val="FFFFFF"/>
                </a:solidFill>
              </a14:hiddenFill>
            </a:ext>
          </a:extLst>
        </p:spPr>
      </p:pic>
      <p:sp>
        <p:nvSpPr>
          <p:cNvPr id="315400" name="AutoShape 8">
            <a:hlinkClick r:id="rId8" action="ppaction://hlinksldjump" highlightClick="1"/>
          </p:cNvPr>
          <p:cNvSpPr>
            <a:spLocks noChangeArrowheads="1"/>
          </p:cNvSpPr>
          <p:nvPr/>
        </p:nvSpPr>
        <p:spPr bwMode="auto">
          <a:xfrm>
            <a:off x="1774826" y="6092826"/>
            <a:ext cx="792163" cy="504825"/>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رجوع</a:t>
            </a:r>
            <a:endParaRPr lang="en-US" altLang="ar-EG" sz="2000" b="1"/>
          </a:p>
        </p:txBody>
      </p:sp>
    </p:spTree>
    <p:extLst>
      <p:ext uri="{BB962C8B-B14F-4D97-AF65-F5344CB8AC3E}">
        <p14:creationId xmlns:p14="http://schemas.microsoft.com/office/powerpoint/2010/main" val="2308863317"/>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ext Box 2"/>
          <p:cNvSpPr txBox="1">
            <a:spLocks noChangeArrowheads="1"/>
          </p:cNvSpPr>
          <p:nvPr/>
        </p:nvSpPr>
        <p:spPr bwMode="auto">
          <a:xfrm>
            <a:off x="4008438" y="836614"/>
            <a:ext cx="3744912" cy="579437"/>
          </a:xfrm>
          <a:prstGeom prst="rect">
            <a:avLst/>
          </a:prstGeom>
          <a:solidFill>
            <a:srgbClr val="FFFFFF">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ar-EG" sz="3200"/>
              <a:t>معاونونا في المسكن</a:t>
            </a:r>
            <a:endParaRPr lang="en-US" altLang="ar-EG" sz="3200"/>
          </a:p>
        </p:txBody>
      </p:sp>
      <p:sp>
        <p:nvSpPr>
          <p:cNvPr id="105475" name="AutoShape 3">
            <a:hlinkClick r:id="rId2" action="ppaction://hlinksldjump" highlightClick="1"/>
          </p:cNvPr>
          <p:cNvSpPr>
            <a:spLocks noChangeArrowheads="1"/>
          </p:cNvSpPr>
          <p:nvPr/>
        </p:nvSpPr>
        <p:spPr bwMode="auto">
          <a:xfrm>
            <a:off x="8042276" y="4151313"/>
            <a:ext cx="1152525" cy="647700"/>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الحلقة</a:t>
            </a:r>
            <a:endParaRPr lang="en-US" altLang="ar-EG" sz="2000" b="1"/>
          </a:p>
        </p:txBody>
      </p:sp>
      <p:sp>
        <p:nvSpPr>
          <p:cNvPr id="105477" name="AutoShape 5">
            <a:hlinkClick r:id="rId3" action="ppaction://hlinksldjump" highlightClick="1"/>
          </p:cNvPr>
          <p:cNvSpPr>
            <a:spLocks noChangeArrowheads="1"/>
          </p:cNvSpPr>
          <p:nvPr/>
        </p:nvSpPr>
        <p:spPr bwMode="auto">
          <a:xfrm>
            <a:off x="8042276" y="5013325"/>
            <a:ext cx="1152525" cy="647700"/>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اللقاء الأخير</a:t>
            </a:r>
            <a:endParaRPr lang="en-US" altLang="ar-EG" sz="2000" b="1"/>
          </a:p>
        </p:txBody>
      </p:sp>
      <p:sp>
        <p:nvSpPr>
          <p:cNvPr id="105478" name="AutoShape 6">
            <a:hlinkClick r:id="rId4" action="ppaction://hlinksldjump" highlightClick="1"/>
          </p:cNvPr>
          <p:cNvSpPr>
            <a:spLocks noChangeArrowheads="1"/>
          </p:cNvSpPr>
          <p:nvPr/>
        </p:nvSpPr>
        <p:spPr bwMode="auto">
          <a:xfrm>
            <a:off x="8040689" y="3286125"/>
            <a:ext cx="1152525" cy="647700"/>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آية الحلقة</a:t>
            </a:r>
            <a:endParaRPr lang="en-US" altLang="ar-EG" sz="2000" b="1"/>
          </a:p>
        </p:txBody>
      </p:sp>
      <p:sp>
        <p:nvSpPr>
          <p:cNvPr id="105479" name="AutoShape 7">
            <a:hlinkClick r:id="rId5" action="ppaction://hlinksldjump" highlightClick="1"/>
          </p:cNvPr>
          <p:cNvSpPr>
            <a:spLocks noChangeArrowheads="1"/>
          </p:cNvSpPr>
          <p:nvPr/>
        </p:nvSpPr>
        <p:spPr bwMode="auto">
          <a:xfrm>
            <a:off x="8042276" y="2420938"/>
            <a:ext cx="1152525" cy="647700"/>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توجيهات</a:t>
            </a:r>
          </a:p>
          <a:p>
            <a:pPr algn="ctr"/>
            <a:r>
              <a:rPr lang="ar-SA" altLang="ar-EG" sz="2000" b="1"/>
              <a:t>للمعلمة</a:t>
            </a:r>
            <a:endParaRPr lang="en-US" altLang="ar-EG" sz="2000" b="1"/>
          </a:p>
        </p:txBody>
      </p:sp>
      <p:sp>
        <p:nvSpPr>
          <p:cNvPr id="105480" name="AutoShape 8">
            <a:hlinkClick r:id="" action="ppaction://hlinkshowjump?jump=firstslide" highlightClick="1"/>
          </p:cNvPr>
          <p:cNvSpPr>
            <a:spLocks noChangeArrowheads="1"/>
          </p:cNvSpPr>
          <p:nvPr/>
        </p:nvSpPr>
        <p:spPr bwMode="auto">
          <a:xfrm>
            <a:off x="1703389" y="188913"/>
            <a:ext cx="720725" cy="792162"/>
          </a:xfrm>
          <a:prstGeom prst="actionButtonHome">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pic>
        <p:nvPicPr>
          <p:cNvPr id="105481" name="Picture 9" descr="2649_p8390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35413" y="1628775"/>
            <a:ext cx="3795712" cy="4743450"/>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8470592"/>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8" name="Text Box 4"/>
          <p:cNvSpPr txBox="1">
            <a:spLocks noChangeArrowheads="1"/>
          </p:cNvSpPr>
          <p:nvPr/>
        </p:nvSpPr>
        <p:spPr bwMode="auto">
          <a:xfrm>
            <a:off x="1166191" y="1052514"/>
            <a:ext cx="9819861"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ar-SA" altLang="ar-EG" sz="2000" b="1" dirty="0"/>
              <a:t>تتلو المعلمة الآية من القرآن الكريم بقولها يقول ربنا جل جلاله:</a:t>
            </a:r>
          </a:p>
          <a:p>
            <a:pPr algn="ctr"/>
            <a:r>
              <a:rPr lang="ar-SA" altLang="ar-EG" sz="2000" b="1" dirty="0"/>
              <a:t>(يَا أَيُّهَا الَّذِينَ آمَنُوا لا تَدْخُلُوا بُيُوتاً غَيْرَ بُيُوتِكُمْ حَتَّى تَسْتَأْنِسُوا وَتُسَلِّمُوا عَلَى أَهْلِهَا ذَلِكُمْ خَيْرٌ لَكُمْ لَعَلَّكُمْ تَذَكَّرُونَ</a:t>
            </a:r>
            <a:r>
              <a:rPr lang="ar-SA" altLang="ar-EG" dirty="0"/>
              <a:t> </a:t>
            </a:r>
            <a:r>
              <a:rPr lang="ar-SA" altLang="ar-EG" sz="2000" b="1" dirty="0"/>
              <a:t>)</a:t>
            </a:r>
          </a:p>
          <a:p>
            <a:pPr algn="ctr"/>
            <a:r>
              <a:rPr lang="ar-SA" altLang="ar-EG" dirty="0"/>
              <a:t> </a:t>
            </a:r>
            <a:r>
              <a:rPr lang="ar-SA" altLang="ar-EG" sz="2000" b="1" dirty="0"/>
              <a:t>تسأل الأطفال: من ربنا؟ وتؤكد أن ربنا الله جل وعلا وهو خالقنا و رازقنا.</a:t>
            </a:r>
          </a:p>
          <a:p>
            <a:pPr algn="ctr"/>
            <a:r>
              <a:rPr lang="ar-SA" altLang="ar-EG" sz="2000" b="1" dirty="0"/>
              <a:t>تساعد الأطفال ليتذكروا جميع المهن التي تساعدهم في بناء المسكن والحافظة عليه, وصيانته.</a:t>
            </a:r>
          </a:p>
          <a:p>
            <a:pPr algn="ctr"/>
            <a:r>
              <a:rPr lang="ar-SA" altLang="ar-EG" sz="2000" b="1" dirty="0"/>
              <a:t>تختار من المهن ما يناسب مستوى أطفالها, وتطلب منهم وصف مهنة كل عامل, كالمهندس, والبناء, والعامل, والنجار, والحداد, والخياط, والطباخ, والمزارع, وعامل أو عاملة النظافة, والدهان.</a:t>
            </a:r>
          </a:p>
          <a:p>
            <a:pPr algn="ctr"/>
            <a:r>
              <a:rPr lang="ar-SA" altLang="ar-EG" sz="2000" b="1" dirty="0"/>
              <a:t>تعرض المعلمة شريطا ً مرئيا ً لبيت تحت الإنشاء يظهر فيه المعاونون في إنشاء المسكن أثناء عملهم مثل: عامل البناء, والكهربائي, والسباك, والدهان, أو تجمع صورا ً لأكبر عدد ممكن من هذه المهن, وتعرضها على أطفالها.</a:t>
            </a:r>
          </a:p>
          <a:p>
            <a:pPr algn="ctr"/>
            <a:r>
              <a:rPr lang="ar-SA" altLang="ar-EG" sz="2000" b="1" dirty="0"/>
              <a:t>تركز على شيئين خلال حديثها:</a:t>
            </a:r>
          </a:p>
          <a:p>
            <a:pPr algn="ctr"/>
            <a:r>
              <a:rPr lang="ar-SA" altLang="ar-EG" sz="2000" b="1" dirty="0"/>
              <a:t>آداب التعامل مع جميع الأشخاص الذين يعاونونا في المسكن.</a:t>
            </a:r>
          </a:p>
          <a:p>
            <a:pPr algn="ctr"/>
            <a:r>
              <a:rPr lang="ar-SA" altLang="ar-EG" sz="2000" b="1" dirty="0"/>
              <a:t>أسماء الأدوات التي يستعملها أصحاب المهن, مع إحضار بعض الأدوات المواد كأدوات البناء من خشب, أو قطع من الطوب, وخريطة البيت وغيرها, وتدير المعلمة المناقشة حولها.</a:t>
            </a:r>
          </a:p>
        </p:txBody>
      </p:sp>
      <p:sp>
        <p:nvSpPr>
          <p:cNvPr id="159749" name="AutoShape 5">
            <a:hlinkClick r:id="rId2" action="ppaction://hlinksldjump" highlightClick="1"/>
          </p:cNvPr>
          <p:cNvSpPr>
            <a:spLocks noChangeArrowheads="1"/>
          </p:cNvSpPr>
          <p:nvPr/>
        </p:nvSpPr>
        <p:spPr bwMode="auto">
          <a:xfrm>
            <a:off x="1774826" y="6092826"/>
            <a:ext cx="792163" cy="504825"/>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رجوع</a:t>
            </a:r>
            <a:endParaRPr lang="en-US" altLang="ar-EG" sz="2000" b="1"/>
          </a:p>
        </p:txBody>
      </p:sp>
    </p:spTree>
    <p:extLst>
      <p:ext uri="{BB962C8B-B14F-4D97-AF65-F5344CB8AC3E}">
        <p14:creationId xmlns:p14="http://schemas.microsoft.com/office/powerpoint/2010/main" val="2886303447"/>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8" name="Picture 4" descr="GC3002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4201" y="765175"/>
            <a:ext cx="4695825" cy="5113338"/>
          </a:xfrm>
          <a:prstGeom prst="rect">
            <a:avLst/>
          </a:prstGeom>
          <a:solidFill>
            <a:srgbClr val="FFFFFF"/>
          </a:solidFill>
          <a:ln w="38100">
            <a:solidFill>
              <a:srgbClr val="FF9900"/>
            </a:solidFill>
            <a:miter lim="800000"/>
            <a:headEnd/>
            <a:tailEnd/>
          </a:ln>
        </p:spPr>
      </p:pic>
      <p:pic>
        <p:nvPicPr>
          <p:cNvPr id="175109" name="Picture 5" descr="bag_ce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0013" y="333375"/>
            <a:ext cx="1752600" cy="1944688"/>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175110" name="Picture 6" descr="concrete_blo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9650" y="2492375"/>
            <a:ext cx="2482850" cy="1873250"/>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175111" name="Picture 7" descr="17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9650" y="4518026"/>
            <a:ext cx="2376488" cy="2079625"/>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175112" name="Text Box 8"/>
          <p:cNvSpPr txBox="1">
            <a:spLocks noChangeArrowheads="1"/>
          </p:cNvSpPr>
          <p:nvPr/>
        </p:nvSpPr>
        <p:spPr bwMode="auto">
          <a:xfrm>
            <a:off x="6672264" y="5949951"/>
            <a:ext cx="2376487"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ar-EG" sz="3500"/>
              <a:t>بناء</a:t>
            </a:r>
            <a:endParaRPr lang="en-US" altLang="ar-EG" sz="3500"/>
          </a:p>
        </p:txBody>
      </p:sp>
    </p:spTree>
    <p:extLst>
      <p:ext uri="{BB962C8B-B14F-4D97-AF65-F5344CB8AC3E}">
        <p14:creationId xmlns:p14="http://schemas.microsoft.com/office/powerpoint/2010/main" val="2476116627"/>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6" name="Picture 6" descr="Electrician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8301" y="549276"/>
            <a:ext cx="4913313" cy="5184775"/>
          </a:xfrm>
          <a:prstGeom prst="rect">
            <a:avLst/>
          </a:prstGeom>
          <a:solidFill>
            <a:srgbClr val="FFFFFF"/>
          </a:solidFill>
          <a:ln w="38100">
            <a:solidFill>
              <a:srgbClr val="FF9900"/>
            </a:solidFill>
            <a:miter lim="800000"/>
            <a:headEnd/>
            <a:tailEnd/>
          </a:ln>
        </p:spPr>
      </p:pic>
      <p:sp>
        <p:nvSpPr>
          <p:cNvPr id="199687" name="Text Box 7"/>
          <p:cNvSpPr txBox="1">
            <a:spLocks noChangeArrowheads="1"/>
          </p:cNvSpPr>
          <p:nvPr/>
        </p:nvSpPr>
        <p:spPr bwMode="auto">
          <a:xfrm>
            <a:off x="6672264" y="5949951"/>
            <a:ext cx="2376487"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ar-EG" sz="3500"/>
              <a:t>كهربائي</a:t>
            </a:r>
            <a:endParaRPr lang="en-US" altLang="ar-EG" sz="3500"/>
          </a:p>
        </p:txBody>
      </p:sp>
      <p:pic>
        <p:nvPicPr>
          <p:cNvPr id="199688" name="Picture 8" descr="G01184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2314" y="981075"/>
            <a:ext cx="2981325" cy="1862138"/>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199689" name="Picture 9" descr="G01184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7850" y="3284538"/>
            <a:ext cx="3240088" cy="2214562"/>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0353871"/>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10" name="Picture 6" descr="g050395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0826" y="549275"/>
            <a:ext cx="3649663" cy="5492750"/>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200711" name="Picture 7" descr="13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214" y="333375"/>
            <a:ext cx="3868737" cy="1290638"/>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200712" name="Picture 8" descr="17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2676" y="4294189"/>
            <a:ext cx="3433763" cy="2065337"/>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200713" name="Picture 9" descr="G070733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4113" y="1917701"/>
            <a:ext cx="3408362" cy="2193925"/>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200715" name="Text Box 11"/>
          <p:cNvSpPr txBox="1">
            <a:spLocks noChangeArrowheads="1"/>
          </p:cNvSpPr>
          <p:nvPr/>
        </p:nvSpPr>
        <p:spPr bwMode="auto">
          <a:xfrm>
            <a:off x="7248525" y="6092826"/>
            <a:ext cx="2376488"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ar-EG" sz="3500"/>
              <a:t>نجار</a:t>
            </a:r>
            <a:endParaRPr lang="en-US" altLang="ar-EG" sz="3500"/>
          </a:p>
        </p:txBody>
      </p:sp>
    </p:spTree>
    <p:extLst>
      <p:ext uri="{BB962C8B-B14F-4D97-AF65-F5344CB8AC3E}">
        <p14:creationId xmlns:p14="http://schemas.microsoft.com/office/powerpoint/2010/main" val="1901304204"/>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2" name="Picture 4" descr="g040937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0826" y="188914"/>
            <a:ext cx="3719513" cy="6008687"/>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201734" name="Picture 6" descr="8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0638" y="549276"/>
            <a:ext cx="2233612" cy="2879725"/>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201735" name="Picture 7" descr="1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9651" y="549276"/>
            <a:ext cx="1082675" cy="2951163"/>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201736" name="Picture 8" descr="TO_003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11451" y="3716339"/>
            <a:ext cx="2981325" cy="2719387"/>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201737" name="Text Box 9"/>
          <p:cNvSpPr txBox="1">
            <a:spLocks noChangeArrowheads="1"/>
          </p:cNvSpPr>
          <p:nvPr/>
        </p:nvSpPr>
        <p:spPr bwMode="auto">
          <a:xfrm>
            <a:off x="7248525" y="6165851"/>
            <a:ext cx="2376488"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ar-EG" sz="3500"/>
              <a:t>دهان</a:t>
            </a:r>
            <a:endParaRPr lang="en-US" altLang="ar-EG" sz="3500"/>
          </a:p>
        </p:txBody>
      </p:sp>
    </p:spTree>
    <p:extLst>
      <p:ext uri="{BB962C8B-B14F-4D97-AF65-F5344CB8AC3E}">
        <p14:creationId xmlns:p14="http://schemas.microsoft.com/office/powerpoint/2010/main" val="4232252715"/>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9" name="Picture 5" descr="g042929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2400" y="260350"/>
            <a:ext cx="5149850" cy="6021388"/>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226310" name="Picture 6" descr="1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5189" y="981076"/>
            <a:ext cx="2573337" cy="1338263"/>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226311" name="Picture 7" descr="ادوات مهندس"/>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683544" y="2945606"/>
            <a:ext cx="3384550" cy="3055938"/>
          </a:xfrm>
          <a:prstGeom prst="rect">
            <a:avLst/>
          </a:prstGeom>
          <a:solidFill>
            <a:srgbClr val="FFFFFF"/>
          </a:solidFill>
          <a:ln w="38100">
            <a:solidFill>
              <a:srgbClr val="FF9900"/>
            </a:solidFill>
            <a:miter lim="800000"/>
            <a:headEnd/>
            <a:tailEnd/>
          </a:ln>
        </p:spPr>
      </p:pic>
      <p:sp>
        <p:nvSpPr>
          <p:cNvPr id="226312" name="Text Box 8"/>
          <p:cNvSpPr txBox="1">
            <a:spLocks noChangeArrowheads="1"/>
          </p:cNvSpPr>
          <p:nvPr/>
        </p:nvSpPr>
        <p:spPr bwMode="auto">
          <a:xfrm>
            <a:off x="6672264" y="6188076"/>
            <a:ext cx="2376487"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ar-EG" sz="3500"/>
              <a:t>مهندس</a:t>
            </a:r>
            <a:endParaRPr lang="en-US" altLang="ar-EG" sz="3500"/>
          </a:p>
        </p:txBody>
      </p:sp>
    </p:spTree>
    <p:extLst>
      <p:ext uri="{BB962C8B-B14F-4D97-AF65-F5344CB8AC3E}">
        <p14:creationId xmlns:p14="http://schemas.microsoft.com/office/powerpoint/2010/main" val="21161568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3" name="Picture 5" descr="بيتوش"/>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31114" y="477838"/>
            <a:ext cx="2312987" cy="2735262"/>
          </a:xfrm>
          <a:prstGeom prst="rect">
            <a:avLst/>
          </a:prstGeom>
          <a:noFill/>
          <a:extLst>
            <a:ext uri="{909E8E84-426E-40DD-AFC4-6F175D3DCCD1}">
              <a14:hiddenFill xmlns:a14="http://schemas.microsoft.com/office/drawing/2010/main">
                <a:solidFill>
                  <a:srgbClr val="FFFFFF"/>
                </a:solidFill>
              </a14:hiddenFill>
            </a:ext>
          </a:extLst>
        </p:spPr>
      </p:pic>
      <p:pic>
        <p:nvPicPr>
          <p:cNvPr id="206854" name="Picture 6" descr="بيتوش"/>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1439" y="477838"/>
            <a:ext cx="2312987" cy="2735262"/>
          </a:xfrm>
          <a:prstGeom prst="rect">
            <a:avLst/>
          </a:prstGeom>
          <a:noFill/>
          <a:extLst>
            <a:ext uri="{909E8E84-426E-40DD-AFC4-6F175D3DCCD1}">
              <a14:hiddenFill xmlns:a14="http://schemas.microsoft.com/office/drawing/2010/main">
                <a:solidFill>
                  <a:srgbClr val="FFFFFF"/>
                </a:solidFill>
              </a14:hiddenFill>
            </a:ext>
          </a:extLst>
        </p:spPr>
      </p:pic>
      <p:pic>
        <p:nvPicPr>
          <p:cNvPr id="206855" name="Picture 7" descr="بيتوش"/>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72389" y="3573463"/>
            <a:ext cx="2312987" cy="2735262"/>
          </a:xfrm>
          <a:prstGeom prst="rect">
            <a:avLst/>
          </a:prstGeom>
          <a:noFill/>
          <a:extLst>
            <a:ext uri="{909E8E84-426E-40DD-AFC4-6F175D3DCCD1}">
              <a14:hiddenFill xmlns:a14="http://schemas.microsoft.com/office/drawing/2010/main">
                <a:solidFill>
                  <a:srgbClr val="FFFFFF"/>
                </a:solidFill>
              </a14:hiddenFill>
            </a:ext>
          </a:extLst>
        </p:spPr>
      </p:pic>
      <p:pic>
        <p:nvPicPr>
          <p:cNvPr id="206856" name="Picture 8" descr="بيتوش"/>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2714" y="3573463"/>
            <a:ext cx="2312987" cy="2735262"/>
          </a:xfrm>
          <a:prstGeom prst="rect">
            <a:avLst/>
          </a:prstGeom>
          <a:noFill/>
          <a:extLst>
            <a:ext uri="{909E8E84-426E-40DD-AFC4-6F175D3DCCD1}">
              <a14:hiddenFill xmlns:a14="http://schemas.microsoft.com/office/drawing/2010/main">
                <a:solidFill>
                  <a:srgbClr val="FFFFFF"/>
                </a:solidFill>
              </a14:hiddenFill>
            </a:ext>
          </a:extLst>
        </p:spPr>
      </p:pic>
      <p:pic>
        <p:nvPicPr>
          <p:cNvPr id="206857" name="Picture 9" descr="بيتوش"/>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0014" y="476251"/>
            <a:ext cx="2312987" cy="2735263"/>
          </a:xfrm>
          <a:prstGeom prst="rect">
            <a:avLst/>
          </a:prstGeom>
          <a:noFill/>
          <a:extLst>
            <a:ext uri="{909E8E84-426E-40DD-AFC4-6F175D3DCCD1}">
              <a14:hiddenFill xmlns:a14="http://schemas.microsoft.com/office/drawing/2010/main">
                <a:solidFill>
                  <a:srgbClr val="FFFFFF"/>
                </a:solidFill>
              </a14:hiddenFill>
            </a:ext>
          </a:extLst>
        </p:spPr>
      </p:pic>
      <p:pic>
        <p:nvPicPr>
          <p:cNvPr id="206859" name="Picture 11" descr="بيتوش"/>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1289" y="3571876"/>
            <a:ext cx="2312987" cy="2735263"/>
          </a:xfrm>
          <a:prstGeom prst="rect">
            <a:avLst/>
          </a:prstGeom>
          <a:noFill/>
          <a:extLst>
            <a:ext uri="{909E8E84-426E-40DD-AFC4-6F175D3DCCD1}">
              <a14:hiddenFill xmlns:a14="http://schemas.microsoft.com/office/drawing/2010/main">
                <a:solidFill>
                  <a:srgbClr val="FFFFFF"/>
                </a:solidFill>
              </a14:hiddenFill>
            </a:ext>
          </a:extLst>
        </p:spPr>
      </p:pic>
      <p:sp>
        <p:nvSpPr>
          <p:cNvPr id="206861" name="Text Box 13"/>
          <p:cNvSpPr txBox="1">
            <a:spLocks noChangeArrowheads="1"/>
          </p:cNvSpPr>
          <p:nvPr/>
        </p:nvSpPr>
        <p:spPr bwMode="auto">
          <a:xfrm>
            <a:off x="3863975" y="115888"/>
            <a:ext cx="6553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ar-SA" altLang="ar-EG"/>
              <a:t>يكتب اسم الطفل وعنوان داخل البيت ثم يلصق في الخريطة حسب الحي</a:t>
            </a:r>
            <a:endParaRPr lang="en-US" altLang="ar-EG"/>
          </a:p>
        </p:txBody>
      </p:sp>
    </p:spTree>
    <p:extLst>
      <p:ext uri="{BB962C8B-B14F-4D97-AF65-F5344CB8AC3E}">
        <p14:creationId xmlns:p14="http://schemas.microsoft.com/office/powerpoint/2010/main" val="1775425842"/>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81" name="Picture 5" descr="Plumber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5639" y="404814"/>
            <a:ext cx="4618037" cy="5616575"/>
          </a:xfrm>
          <a:prstGeom prst="rect">
            <a:avLst/>
          </a:prstGeom>
          <a:solidFill>
            <a:srgbClr val="FFFFFF"/>
          </a:solidFill>
          <a:ln w="38100">
            <a:solidFill>
              <a:srgbClr val="FF9900"/>
            </a:solidFill>
            <a:miter lim="800000"/>
            <a:headEnd/>
            <a:tailEnd/>
          </a:ln>
        </p:spPr>
      </p:pic>
      <p:pic>
        <p:nvPicPr>
          <p:cNvPr id="229382" name="Picture 6" descr="1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9288" y="1557338"/>
            <a:ext cx="3365500" cy="912812"/>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229385" name="Picture 9" descr="1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2314" y="3213101"/>
            <a:ext cx="3328987" cy="2327275"/>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229386" name="Text Box 10"/>
          <p:cNvSpPr txBox="1">
            <a:spLocks noChangeArrowheads="1"/>
          </p:cNvSpPr>
          <p:nvPr/>
        </p:nvSpPr>
        <p:spPr bwMode="auto">
          <a:xfrm>
            <a:off x="6672264" y="5949951"/>
            <a:ext cx="2376487"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ar-EG" sz="3500"/>
              <a:t>سباك</a:t>
            </a:r>
            <a:endParaRPr lang="en-US" altLang="ar-EG" sz="3500"/>
          </a:p>
        </p:txBody>
      </p:sp>
    </p:spTree>
    <p:extLst>
      <p:ext uri="{BB962C8B-B14F-4D97-AF65-F5344CB8AC3E}">
        <p14:creationId xmlns:p14="http://schemas.microsoft.com/office/powerpoint/2010/main" val="2728728769"/>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2" name="Picture 4" descr="Gardener 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0826" y="620713"/>
            <a:ext cx="3789363" cy="5307012"/>
          </a:xfrm>
          <a:prstGeom prst="rect">
            <a:avLst/>
          </a:prstGeom>
          <a:solidFill>
            <a:srgbClr val="FFFFFF"/>
          </a:solidFill>
          <a:ln w="38100">
            <a:solidFill>
              <a:srgbClr val="FF9900"/>
            </a:solidFill>
            <a:miter lim="800000"/>
            <a:headEnd/>
            <a:tailEnd/>
          </a:ln>
        </p:spPr>
      </p:pic>
      <p:pic>
        <p:nvPicPr>
          <p:cNvPr id="232453" name="Picture 5" descr="G01184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0013" y="260350"/>
            <a:ext cx="3054350" cy="1663700"/>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232454" name="Picture 6" descr="rak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5913" y="2079625"/>
            <a:ext cx="2540000" cy="2717800"/>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232455" name="Picture 7" descr="shea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5550" y="4921250"/>
            <a:ext cx="3098800" cy="1747838"/>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232456" name="Text Box 8"/>
          <p:cNvSpPr txBox="1">
            <a:spLocks noChangeArrowheads="1"/>
          </p:cNvSpPr>
          <p:nvPr/>
        </p:nvSpPr>
        <p:spPr bwMode="auto">
          <a:xfrm>
            <a:off x="7248525" y="5949951"/>
            <a:ext cx="2376488"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ar-EG" sz="3500"/>
              <a:t>مزارع</a:t>
            </a:r>
            <a:endParaRPr lang="en-US" altLang="ar-EG" sz="3500"/>
          </a:p>
        </p:txBody>
      </p:sp>
    </p:spTree>
    <p:extLst>
      <p:ext uri="{BB962C8B-B14F-4D97-AF65-F5344CB8AC3E}">
        <p14:creationId xmlns:p14="http://schemas.microsoft.com/office/powerpoint/2010/main" val="471743802"/>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32" name="Picture 4" descr="g050395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8663" y="908050"/>
            <a:ext cx="4610100" cy="4933950"/>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227333" name="Picture 5" descr="STO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1089" y="260351"/>
            <a:ext cx="2663825" cy="2608263"/>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227334" name="Picture 6" descr="1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5188" y="3141663"/>
            <a:ext cx="3105150" cy="811212"/>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227335" name="Picture 7" descr="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9651" y="4149726"/>
            <a:ext cx="2708275" cy="2365375"/>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227336" name="Text Box 8"/>
          <p:cNvSpPr txBox="1">
            <a:spLocks noChangeArrowheads="1"/>
          </p:cNvSpPr>
          <p:nvPr/>
        </p:nvSpPr>
        <p:spPr bwMode="auto">
          <a:xfrm>
            <a:off x="6672264" y="5949951"/>
            <a:ext cx="2376487"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ar-EG" sz="3500"/>
              <a:t>طباخ</a:t>
            </a:r>
            <a:endParaRPr lang="en-US" altLang="ar-EG" sz="3500"/>
          </a:p>
        </p:txBody>
      </p:sp>
    </p:spTree>
    <p:extLst>
      <p:ext uri="{BB962C8B-B14F-4D97-AF65-F5344CB8AC3E}">
        <p14:creationId xmlns:p14="http://schemas.microsoft.com/office/powerpoint/2010/main" val="388499212"/>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940" name="Picture 4" descr="Tail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2264" y="260350"/>
            <a:ext cx="3648075" cy="5761038"/>
          </a:xfrm>
          <a:prstGeom prst="rect">
            <a:avLst/>
          </a:prstGeom>
          <a:solidFill>
            <a:srgbClr val="FFFFFF"/>
          </a:solidFill>
          <a:ln w="38100">
            <a:solidFill>
              <a:srgbClr val="FF9900"/>
            </a:solidFill>
            <a:miter lim="800000"/>
            <a:headEnd/>
            <a:tailEnd/>
          </a:ln>
        </p:spPr>
      </p:pic>
      <p:pic>
        <p:nvPicPr>
          <p:cNvPr id="295943" name="Picture 7" descr="G011836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4113" y="557213"/>
            <a:ext cx="3270250" cy="1655762"/>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295944" name="Picture 8" descr="16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4113" y="2428876"/>
            <a:ext cx="3217862" cy="1647825"/>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295945" name="Picture 9" descr="as214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4326" y="4364039"/>
            <a:ext cx="2092325" cy="2066925"/>
          </a:xfrm>
          <a:prstGeom prst="rect">
            <a:avLst/>
          </a:prstGeom>
          <a:solidFill>
            <a:srgbClr val="FFFFFF"/>
          </a:solidFill>
          <a:ln w="38100">
            <a:solidFill>
              <a:srgbClr val="FF9900"/>
            </a:solidFill>
            <a:miter lim="800000"/>
            <a:headEnd/>
            <a:tailEnd/>
          </a:ln>
        </p:spPr>
      </p:pic>
      <p:pic>
        <p:nvPicPr>
          <p:cNvPr id="295946" name="Picture 10" descr="as215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19288" y="4364038"/>
            <a:ext cx="1949450" cy="2089150"/>
          </a:xfrm>
          <a:prstGeom prst="rect">
            <a:avLst/>
          </a:prstGeom>
          <a:solidFill>
            <a:srgbClr val="FFFFFF"/>
          </a:solidFill>
          <a:ln w="38100">
            <a:solidFill>
              <a:srgbClr val="FF9900"/>
            </a:solidFill>
            <a:miter lim="800000"/>
            <a:headEnd/>
            <a:tailEnd/>
          </a:ln>
        </p:spPr>
      </p:pic>
      <p:sp>
        <p:nvSpPr>
          <p:cNvPr id="295947" name="Text Box 11"/>
          <p:cNvSpPr txBox="1">
            <a:spLocks noChangeArrowheads="1"/>
          </p:cNvSpPr>
          <p:nvPr/>
        </p:nvSpPr>
        <p:spPr bwMode="auto">
          <a:xfrm>
            <a:off x="7319964" y="6043614"/>
            <a:ext cx="2376487"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ar-EG" sz="3500"/>
              <a:t>خياط</a:t>
            </a:r>
            <a:endParaRPr lang="en-US" altLang="ar-EG" sz="3500"/>
          </a:p>
        </p:txBody>
      </p:sp>
    </p:spTree>
    <p:extLst>
      <p:ext uri="{BB962C8B-B14F-4D97-AF65-F5344CB8AC3E}">
        <p14:creationId xmlns:p14="http://schemas.microsoft.com/office/powerpoint/2010/main" val="1484648977"/>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4" name="Picture 4" descr="g050238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4200" y="981076"/>
            <a:ext cx="4724400" cy="4429125"/>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225285" name="Picture 5" descr="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7714" y="1844675"/>
            <a:ext cx="2098675" cy="2952750"/>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225286" name="Picture 6" descr="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3750" y="1844676"/>
            <a:ext cx="958850" cy="2917825"/>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225287" name="Text Box 7"/>
          <p:cNvSpPr txBox="1">
            <a:spLocks noChangeArrowheads="1"/>
          </p:cNvSpPr>
          <p:nvPr/>
        </p:nvSpPr>
        <p:spPr bwMode="auto">
          <a:xfrm>
            <a:off x="6743700" y="5661026"/>
            <a:ext cx="2376488"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ar-EG" sz="3500"/>
              <a:t>عامل نظافة</a:t>
            </a:r>
            <a:endParaRPr lang="en-US" altLang="ar-EG" sz="3500"/>
          </a:p>
        </p:txBody>
      </p:sp>
      <p:sp>
        <p:nvSpPr>
          <p:cNvPr id="225288" name="AutoShape 8">
            <a:hlinkClick r:id="rId5" action="ppaction://hlinksldjump" highlightClick="1"/>
          </p:cNvPr>
          <p:cNvSpPr>
            <a:spLocks noChangeArrowheads="1"/>
          </p:cNvSpPr>
          <p:nvPr/>
        </p:nvSpPr>
        <p:spPr bwMode="auto">
          <a:xfrm>
            <a:off x="1774826" y="6092826"/>
            <a:ext cx="792163" cy="504825"/>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رجوع</a:t>
            </a:r>
            <a:endParaRPr lang="en-US" altLang="ar-EG" sz="2000" b="1"/>
          </a:p>
        </p:txBody>
      </p:sp>
    </p:spTree>
    <p:extLst>
      <p:ext uri="{BB962C8B-B14F-4D97-AF65-F5344CB8AC3E}">
        <p14:creationId xmlns:p14="http://schemas.microsoft.com/office/powerpoint/2010/main" val="4011144824"/>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Text Box 2"/>
          <p:cNvSpPr txBox="1">
            <a:spLocks noChangeArrowheads="1"/>
          </p:cNvSpPr>
          <p:nvPr/>
        </p:nvSpPr>
        <p:spPr bwMode="auto">
          <a:xfrm>
            <a:off x="4008438" y="765175"/>
            <a:ext cx="3744912" cy="579438"/>
          </a:xfrm>
          <a:prstGeom prst="rect">
            <a:avLst/>
          </a:prstGeom>
          <a:solidFill>
            <a:srgbClr val="FFFFFF">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ar-EG" sz="3200"/>
              <a:t>اللقاء الأخير</a:t>
            </a:r>
            <a:endParaRPr lang="en-US" altLang="ar-EG" sz="3200"/>
          </a:p>
        </p:txBody>
      </p:sp>
      <p:sp>
        <p:nvSpPr>
          <p:cNvPr id="252931" name="AutoShape 3">
            <a:hlinkClick r:id="rId2" action="ppaction://hlinksldjump" highlightClick="1"/>
          </p:cNvPr>
          <p:cNvSpPr>
            <a:spLocks noChangeArrowheads="1"/>
          </p:cNvSpPr>
          <p:nvPr/>
        </p:nvSpPr>
        <p:spPr bwMode="auto">
          <a:xfrm>
            <a:off x="8040689" y="2852738"/>
            <a:ext cx="1152525" cy="647700"/>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لعبة</a:t>
            </a:r>
          </a:p>
          <a:p>
            <a:pPr algn="ctr"/>
            <a:r>
              <a:rPr lang="ar-SA" altLang="ar-EG" sz="2000" b="1"/>
              <a:t>الضياع</a:t>
            </a:r>
            <a:endParaRPr lang="en-US" altLang="ar-EG" sz="2000" b="1"/>
          </a:p>
        </p:txBody>
      </p:sp>
      <p:sp>
        <p:nvSpPr>
          <p:cNvPr id="252932" name="AutoShape 4">
            <a:hlinkClick r:id="rId3" action="ppaction://hlinksldjump" highlightClick="1"/>
          </p:cNvPr>
          <p:cNvSpPr>
            <a:spLocks noChangeArrowheads="1"/>
          </p:cNvSpPr>
          <p:nvPr/>
        </p:nvSpPr>
        <p:spPr bwMode="auto">
          <a:xfrm>
            <a:off x="8042276" y="3716338"/>
            <a:ext cx="1152525" cy="647700"/>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لعبة الشرطي</a:t>
            </a:r>
          </a:p>
          <a:p>
            <a:pPr algn="ctr"/>
            <a:r>
              <a:rPr lang="ar-SA" altLang="ar-EG" sz="2000" b="1"/>
              <a:t>قال</a:t>
            </a:r>
            <a:endParaRPr lang="en-US" altLang="ar-EG" sz="2000" b="1"/>
          </a:p>
        </p:txBody>
      </p:sp>
      <p:pic>
        <p:nvPicPr>
          <p:cNvPr id="252933" name="Picture 5" descr="2649_p8390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5413" y="1628775"/>
            <a:ext cx="3795712" cy="4743450"/>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252934" name="AutoShape 6">
            <a:hlinkClick r:id="rId5" action="ppaction://hlinksldjump" highlightClick="1"/>
          </p:cNvPr>
          <p:cNvSpPr>
            <a:spLocks noChangeArrowheads="1"/>
          </p:cNvSpPr>
          <p:nvPr/>
        </p:nvSpPr>
        <p:spPr bwMode="auto">
          <a:xfrm>
            <a:off x="8040689" y="4581525"/>
            <a:ext cx="1152525" cy="647700"/>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رجوع</a:t>
            </a:r>
            <a:endParaRPr lang="en-US" altLang="ar-EG" sz="2000" b="1"/>
          </a:p>
        </p:txBody>
      </p:sp>
    </p:spTree>
    <p:extLst>
      <p:ext uri="{BB962C8B-B14F-4D97-AF65-F5344CB8AC3E}">
        <p14:creationId xmlns:p14="http://schemas.microsoft.com/office/powerpoint/2010/main" val="42567375"/>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Text Box 2"/>
          <p:cNvSpPr txBox="1">
            <a:spLocks noChangeArrowheads="1"/>
          </p:cNvSpPr>
          <p:nvPr/>
        </p:nvSpPr>
        <p:spPr bwMode="auto">
          <a:xfrm>
            <a:off x="1703388" y="620714"/>
            <a:ext cx="8712200" cy="527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ar-EG" sz="2000" b="1" dirty="0"/>
              <a:t>لعبة الضياع</a:t>
            </a:r>
          </a:p>
          <a:p>
            <a:pPr algn="just">
              <a:spcBef>
                <a:spcPct val="50000"/>
              </a:spcBef>
            </a:pPr>
            <a:endParaRPr lang="ar-SA" altLang="ar-EG" sz="2000" b="1" dirty="0"/>
          </a:p>
          <a:p>
            <a:pPr algn="r">
              <a:spcBef>
                <a:spcPct val="50000"/>
              </a:spcBef>
              <a:buFontTx/>
              <a:buChar char="-"/>
            </a:pPr>
            <a:r>
              <a:rPr lang="ar-SA" altLang="ar-EG" sz="2000" b="1" dirty="0"/>
              <a:t> يجلس الأطفال في حلقة.</a:t>
            </a:r>
          </a:p>
          <a:p>
            <a:pPr algn="r">
              <a:spcBef>
                <a:spcPct val="50000"/>
              </a:spcBef>
              <a:buFontTx/>
              <a:buChar char="-"/>
            </a:pPr>
            <a:r>
              <a:rPr lang="ar-SA" altLang="ar-EG" sz="2000" b="1" dirty="0"/>
              <a:t> تسأل المعلمة الأطفال عن شعورهم إذا ضلوا طريقهم, والطريقة التي سيتبعونها لإدخال الطمأنينة إلى نفوس والديهم, وتسألهم عن كيفية التصرف مع من سيساعدهم في الوصول إلى عنوان مسكن كل واحد منهم.</a:t>
            </a:r>
          </a:p>
          <a:p>
            <a:pPr algn="r">
              <a:spcBef>
                <a:spcPct val="50000"/>
              </a:spcBef>
              <a:buFontTx/>
              <a:buChar char="-"/>
            </a:pPr>
            <a:r>
              <a:rPr lang="ar-SA" altLang="ar-EG" sz="2000" b="1" dirty="0"/>
              <a:t> تشرح للأطفال أن بإمكان رجل الشرطة مساعدة أي إنسان ضال.</a:t>
            </a:r>
          </a:p>
          <a:p>
            <a:pPr algn="r">
              <a:spcBef>
                <a:spcPct val="50000"/>
              </a:spcBef>
              <a:buFontTx/>
              <a:buChar char="-"/>
            </a:pPr>
            <a:r>
              <a:rPr lang="ar-SA" altLang="ar-EG" sz="2000" b="1" dirty="0"/>
              <a:t>تعطي المعلمة شريطا ً حريريا ً للطفل الذي سيقوم بدور الضائع, وتعطي قبعة رجل الشرطة للطفل الذي سيلعب دور الشرطي.</a:t>
            </a:r>
          </a:p>
          <a:p>
            <a:pPr algn="r">
              <a:spcBef>
                <a:spcPct val="50000"/>
              </a:spcBef>
              <a:buFontTx/>
              <a:buChar char="-"/>
            </a:pPr>
            <a:r>
              <a:rPr lang="ar-SA" altLang="ar-EG" sz="2000" b="1" dirty="0"/>
              <a:t> من الضروري تلقين الأطفال الذين يلعبون في بداية اللعبة ما سيقولونه ليسهل على البقية تقليدهم.</a:t>
            </a:r>
          </a:p>
          <a:p>
            <a:pPr algn="r">
              <a:spcBef>
                <a:spcPct val="50000"/>
              </a:spcBef>
              <a:buFontTx/>
              <a:buChar char="-"/>
            </a:pPr>
            <a:r>
              <a:rPr lang="ar-SA" altLang="ar-EG" sz="2000" b="1" dirty="0"/>
              <a:t> يسأل الشرطي الطفل الضائع, هل تعرف عنوان مسكنك؟ فيجيب الطفل باسم الحي, أو الشارع الذي يسكن فيه, فينظر الشرطي لخريطة وهمية ثم يأخذه لداره.</a:t>
            </a:r>
          </a:p>
          <a:p>
            <a:pPr algn="r">
              <a:spcBef>
                <a:spcPct val="50000"/>
              </a:spcBef>
              <a:buFontTx/>
              <a:buChar char="-"/>
            </a:pPr>
            <a:r>
              <a:rPr lang="ar-SA" altLang="ar-EG" sz="2000" b="1" dirty="0"/>
              <a:t> تكرر اللعبة تبعا ً لما يهتم به الأطفال, ويعطي كل واحد منهم دورت ً, ويلعب عدة أطفال دور الشرطي.</a:t>
            </a:r>
          </a:p>
        </p:txBody>
      </p:sp>
      <p:sp>
        <p:nvSpPr>
          <p:cNvPr id="287747" name="AutoShape 3">
            <a:hlinkClick r:id="rId2" action="ppaction://hlinksldjump" highlightClick="1"/>
          </p:cNvPr>
          <p:cNvSpPr>
            <a:spLocks noChangeArrowheads="1"/>
          </p:cNvSpPr>
          <p:nvPr/>
        </p:nvSpPr>
        <p:spPr bwMode="auto">
          <a:xfrm>
            <a:off x="1774826" y="6092826"/>
            <a:ext cx="792163" cy="504825"/>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رجوع</a:t>
            </a:r>
            <a:endParaRPr lang="en-US" altLang="ar-EG" sz="2000" b="1"/>
          </a:p>
        </p:txBody>
      </p:sp>
    </p:spTree>
    <p:extLst>
      <p:ext uri="{BB962C8B-B14F-4D97-AF65-F5344CB8AC3E}">
        <p14:creationId xmlns:p14="http://schemas.microsoft.com/office/powerpoint/2010/main" val="515963278"/>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Text Box 2"/>
          <p:cNvSpPr txBox="1">
            <a:spLocks noChangeArrowheads="1"/>
          </p:cNvSpPr>
          <p:nvPr/>
        </p:nvSpPr>
        <p:spPr bwMode="auto">
          <a:xfrm>
            <a:off x="1774825" y="1700214"/>
            <a:ext cx="8712200"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ar-EG" sz="2000" b="1" dirty="0"/>
              <a:t>لعبة الشرطي قال</a:t>
            </a:r>
          </a:p>
          <a:p>
            <a:pPr algn="just">
              <a:spcBef>
                <a:spcPct val="50000"/>
              </a:spcBef>
            </a:pPr>
            <a:endParaRPr lang="ar-SA" altLang="ar-EG" sz="2000" b="1" dirty="0"/>
          </a:p>
          <a:p>
            <a:pPr algn="r">
              <a:spcBef>
                <a:spcPct val="50000"/>
              </a:spcBef>
              <a:buFontTx/>
              <a:buChar char="-"/>
            </a:pPr>
            <a:r>
              <a:rPr lang="ar-SA" altLang="ar-EG" sz="2000" b="1" dirty="0"/>
              <a:t>تقول المعلمة للأطفال: إنه يجب علينا اتباع ما يقوله الشرطي, فإذا قال: قلدوا النجار نقلد جميعا ً النجار, وإذا قال قلدوا عمل الخياط نقلد جميعا ً عمل الخياط وهكذا, (ولكن إذا قال, قال أحمد أو خالد: قلدوا عمل الخباز فلا نقوم بالعمل أبدا ً).</a:t>
            </a:r>
          </a:p>
          <a:p>
            <a:pPr algn="r">
              <a:spcBef>
                <a:spcPct val="50000"/>
              </a:spcBef>
              <a:buFontTx/>
              <a:buChar char="-"/>
            </a:pPr>
            <a:r>
              <a:rPr lang="ar-SA" altLang="ar-EG" sz="2000" b="1" dirty="0"/>
              <a:t> تشترك المعلمة في هذه اللعبة, وتقلد الأعمال المختلفة.</a:t>
            </a:r>
          </a:p>
          <a:p>
            <a:pPr algn="r">
              <a:spcBef>
                <a:spcPct val="50000"/>
              </a:spcBef>
              <a:buFontTx/>
              <a:buChar char="-"/>
            </a:pPr>
            <a:r>
              <a:rPr lang="ar-SA" altLang="ar-EG" sz="2000" b="1" dirty="0"/>
              <a:t> تبدأ المعلمة فتقول: قال الشرطي أن يعد كل واحد منا نفسه نجارا ً فيقلد الأطفال عمل النجار وهكذا.</a:t>
            </a:r>
          </a:p>
        </p:txBody>
      </p:sp>
      <p:sp>
        <p:nvSpPr>
          <p:cNvPr id="286723" name="AutoShape 3">
            <a:hlinkClick r:id="rId2" action="ppaction://hlinksldjump" highlightClick="1"/>
          </p:cNvPr>
          <p:cNvSpPr>
            <a:spLocks noChangeArrowheads="1"/>
          </p:cNvSpPr>
          <p:nvPr/>
        </p:nvSpPr>
        <p:spPr bwMode="auto">
          <a:xfrm>
            <a:off x="1774826" y="6092826"/>
            <a:ext cx="792163" cy="504825"/>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رجوع</a:t>
            </a:r>
            <a:endParaRPr lang="en-US" altLang="ar-EG" sz="2000" b="1"/>
          </a:p>
        </p:txBody>
      </p:sp>
    </p:spTree>
    <p:extLst>
      <p:ext uri="{BB962C8B-B14F-4D97-AF65-F5344CB8AC3E}">
        <p14:creationId xmlns:p14="http://schemas.microsoft.com/office/powerpoint/2010/main" val="15889973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5" name="Picture 5" descr="bpho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1451" y="404813"/>
            <a:ext cx="6810375" cy="5962650"/>
          </a:xfrm>
          <a:prstGeom prst="rect">
            <a:avLst/>
          </a:prstGeom>
          <a:noFill/>
          <a:extLst>
            <a:ext uri="{909E8E84-426E-40DD-AFC4-6F175D3DCCD1}">
              <a14:hiddenFill xmlns:a14="http://schemas.microsoft.com/office/drawing/2010/main">
                <a:solidFill>
                  <a:srgbClr val="FFFFFF"/>
                </a:solidFill>
              </a14:hiddenFill>
            </a:ext>
          </a:extLst>
        </p:spPr>
      </p:pic>
      <p:sp>
        <p:nvSpPr>
          <p:cNvPr id="204806" name="Text Box 6"/>
          <p:cNvSpPr txBox="1">
            <a:spLocks noChangeArrowheads="1"/>
          </p:cNvSpPr>
          <p:nvPr/>
        </p:nvSpPr>
        <p:spPr bwMode="auto">
          <a:xfrm>
            <a:off x="3863975" y="115888"/>
            <a:ext cx="6553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ar-SA" altLang="ar-EG"/>
              <a:t>يسجل رقم هاتف الطفل في المربعات.</a:t>
            </a:r>
            <a:endParaRPr lang="en-US" altLang="ar-EG"/>
          </a:p>
        </p:txBody>
      </p:sp>
    </p:spTree>
    <p:extLst>
      <p:ext uri="{BB962C8B-B14F-4D97-AF65-F5344CB8AC3E}">
        <p14:creationId xmlns:p14="http://schemas.microsoft.com/office/powerpoint/2010/main" val="17160454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8" name="Picture 4" descr="cphone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6050" y="428625"/>
            <a:ext cx="6819900" cy="6000750"/>
          </a:xfrm>
          <a:prstGeom prst="rect">
            <a:avLst/>
          </a:prstGeom>
          <a:noFill/>
          <a:extLst>
            <a:ext uri="{909E8E84-426E-40DD-AFC4-6F175D3DCCD1}">
              <a14:hiddenFill xmlns:a14="http://schemas.microsoft.com/office/drawing/2010/main">
                <a:solidFill>
                  <a:srgbClr val="FFFFFF"/>
                </a:solidFill>
              </a14:hiddenFill>
            </a:ext>
          </a:extLst>
        </p:spPr>
      </p:pic>
      <p:sp>
        <p:nvSpPr>
          <p:cNvPr id="205829" name="AutoShape 5">
            <a:hlinkClick r:id="rId3" action="ppaction://hlinksldjump" highlightClick="1"/>
          </p:cNvPr>
          <p:cNvSpPr>
            <a:spLocks noChangeArrowheads="1"/>
          </p:cNvSpPr>
          <p:nvPr/>
        </p:nvSpPr>
        <p:spPr bwMode="auto">
          <a:xfrm>
            <a:off x="1774826" y="6092826"/>
            <a:ext cx="792163" cy="504825"/>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رجوع</a:t>
            </a:r>
            <a:endParaRPr lang="en-US" altLang="ar-EG" sz="2000" b="1"/>
          </a:p>
        </p:txBody>
      </p:sp>
    </p:spTree>
    <p:extLst>
      <p:ext uri="{BB962C8B-B14F-4D97-AF65-F5344CB8AC3E}">
        <p14:creationId xmlns:p14="http://schemas.microsoft.com/office/powerpoint/2010/main" val="30001346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20" name="Rectangle 4"/>
          <p:cNvSpPr>
            <a:spLocks noChangeArrowheads="1"/>
          </p:cNvSpPr>
          <p:nvPr/>
        </p:nvSpPr>
        <p:spPr bwMode="auto">
          <a:xfrm>
            <a:off x="6240463" y="1341438"/>
            <a:ext cx="4248150" cy="4464050"/>
          </a:xfrm>
          <a:prstGeom prst="rect">
            <a:avLst/>
          </a:prstGeom>
          <a:solidFill>
            <a:srgbClr val="FFFF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pic>
        <p:nvPicPr>
          <p:cNvPr id="239621" name="Picture 5" descr="LA_000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7800" y="1916114"/>
            <a:ext cx="3803650" cy="3360737"/>
          </a:xfrm>
          <a:prstGeom prst="rect">
            <a:avLst/>
          </a:prstGeom>
          <a:noFill/>
          <a:extLst>
            <a:ext uri="{909E8E84-426E-40DD-AFC4-6F175D3DCCD1}">
              <a14:hiddenFill xmlns:a14="http://schemas.microsoft.com/office/drawing/2010/main">
                <a:solidFill>
                  <a:srgbClr val="FFFFFF"/>
                </a:solidFill>
              </a14:hiddenFill>
            </a:ext>
          </a:extLst>
        </p:spPr>
      </p:pic>
      <p:sp>
        <p:nvSpPr>
          <p:cNvPr id="239623" name="Rectangle 7"/>
          <p:cNvSpPr>
            <a:spLocks noChangeArrowheads="1"/>
          </p:cNvSpPr>
          <p:nvPr/>
        </p:nvSpPr>
        <p:spPr bwMode="auto">
          <a:xfrm>
            <a:off x="1774825" y="1341438"/>
            <a:ext cx="4248150" cy="4464050"/>
          </a:xfrm>
          <a:prstGeom prst="rect">
            <a:avLst/>
          </a:prstGeom>
          <a:solidFill>
            <a:srgbClr val="FFFF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sp>
        <p:nvSpPr>
          <p:cNvPr id="239624" name="Text Box 8"/>
          <p:cNvSpPr txBox="1">
            <a:spLocks noChangeArrowheads="1"/>
          </p:cNvSpPr>
          <p:nvPr/>
        </p:nvSpPr>
        <p:spPr bwMode="auto">
          <a:xfrm>
            <a:off x="2135188" y="2492376"/>
            <a:ext cx="3313112"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ar-EG" sz="12000"/>
              <a:t>كوخ</a:t>
            </a:r>
            <a:endParaRPr lang="en-US" altLang="ar-EG" sz="12000"/>
          </a:p>
        </p:txBody>
      </p:sp>
      <p:sp>
        <p:nvSpPr>
          <p:cNvPr id="239625" name="Text Box 9"/>
          <p:cNvSpPr txBox="1">
            <a:spLocks noChangeArrowheads="1"/>
          </p:cNvSpPr>
          <p:nvPr/>
        </p:nvSpPr>
        <p:spPr bwMode="auto">
          <a:xfrm>
            <a:off x="3863975" y="115888"/>
            <a:ext cx="6553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ar-SA" altLang="ar-EG"/>
              <a:t>تطابق كلمة وصورة.</a:t>
            </a:r>
            <a:endParaRPr lang="en-US" altLang="ar-EG"/>
          </a:p>
        </p:txBody>
      </p:sp>
    </p:spTree>
    <p:extLst>
      <p:ext uri="{BB962C8B-B14F-4D97-AF65-F5344CB8AC3E}">
        <p14:creationId xmlns:p14="http://schemas.microsoft.com/office/powerpoint/2010/main" val="16892669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9" name="Rectangle 9"/>
          <p:cNvSpPr>
            <a:spLocks noChangeArrowheads="1"/>
          </p:cNvSpPr>
          <p:nvPr/>
        </p:nvSpPr>
        <p:spPr bwMode="auto">
          <a:xfrm>
            <a:off x="6240463" y="1341438"/>
            <a:ext cx="4248150" cy="4464050"/>
          </a:xfrm>
          <a:prstGeom prst="rect">
            <a:avLst/>
          </a:prstGeom>
          <a:solidFill>
            <a:srgbClr val="FFFF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sp>
        <p:nvSpPr>
          <p:cNvPr id="240651" name="Rectangle 11"/>
          <p:cNvSpPr>
            <a:spLocks noChangeArrowheads="1"/>
          </p:cNvSpPr>
          <p:nvPr/>
        </p:nvSpPr>
        <p:spPr bwMode="auto">
          <a:xfrm>
            <a:off x="1774825" y="1341438"/>
            <a:ext cx="4248150" cy="4464050"/>
          </a:xfrm>
          <a:prstGeom prst="rect">
            <a:avLst/>
          </a:prstGeom>
          <a:solidFill>
            <a:srgbClr val="FFFF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sp>
        <p:nvSpPr>
          <p:cNvPr id="240652" name="Text Box 12"/>
          <p:cNvSpPr txBox="1">
            <a:spLocks noChangeArrowheads="1"/>
          </p:cNvSpPr>
          <p:nvPr/>
        </p:nvSpPr>
        <p:spPr bwMode="auto">
          <a:xfrm>
            <a:off x="2135188" y="2492376"/>
            <a:ext cx="3313112"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ar-EG" sz="12000"/>
              <a:t>كهف </a:t>
            </a:r>
            <a:endParaRPr lang="en-US" altLang="ar-EG" sz="12000"/>
          </a:p>
        </p:txBody>
      </p:sp>
      <p:pic>
        <p:nvPicPr>
          <p:cNvPr id="240653" name="Picture 13" descr="LA_0065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7800" y="2349501"/>
            <a:ext cx="3702050" cy="2365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88023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71" name="Rectangle 7"/>
          <p:cNvSpPr>
            <a:spLocks noChangeArrowheads="1"/>
          </p:cNvSpPr>
          <p:nvPr/>
        </p:nvSpPr>
        <p:spPr bwMode="auto">
          <a:xfrm>
            <a:off x="6240463" y="1341438"/>
            <a:ext cx="4248150" cy="4464050"/>
          </a:xfrm>
          <a:prstGeom prst="rect">
            <a:avLst/>
          </a:prstGeom>
          <a:solidFill>
            <a:srgbClr val="FFFF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sp>
        <p:nvSpPr>
          <p:cNvPr id="241673" name="Rectangle 9"/>
          <p:cNvSpPr>
            <a:spLocks noChangeArrowheads="1"/>
          </p:cNvSpPr>
          <p:nvPr/>
        </p:nvSpPr>
        <p:spPr bwMode="auto">
          <a:xfrm>
            <a:off x="1774825" y="1341438"/>
            <a:ext cx="4248150" cy="4464050"/>
          </a:xfrm>
          <a:prstGeom prst="rect">
            <a:avLst/>
          </a:prstGeom>
          <a:solidFill>
            <a:srgbClr val="FFFF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sp>
        <p:nvSpPr>
          <p:cNvPr id="241674" name="Text Box 10"/>
          <p:cNvSpPr txBox="1">
            <a:spLocks noChangeArrowheads="1"/>
          </p:cNvSpPr>
          <p:nvPr/>
        </p:nvSpPr>
        <p:spPr bwMode="auto">
          <a:xfrm>
            <a:off x="2135188" y="2492376"/>
            <a:ext cx="3313112"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ar-EG" sz="12000"/>
              <a:t>عمارة</a:t>
            </a:r>
            <a:endParaRPr lang="en-US" altLang="ar-EG" sz="12000"/>
          </a:p>
        </p:txBody>
      </p:sp>
      <p:pic>
        <p:nvPicPr>
          <p:cNvPr id="241675" name="Picture 11" descr="LA_0008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7801" y="1700214"/>
            <a:ext cx="3630613" cy="3533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34968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5" name="Rectangle 7"/>
          <p:cNvSpPr>
            <a:spLocks noChangeArrowheads="1"/>
          </p:cNvSpPr>
          <p:nvPr/>
        </p:nvSpPr>
        <p:spPr bwMode="auto">
          <a:xfrm>
            <a:off x="6240463" y="1341438"/>
            <a:ext cx="4248150" cy="4464050"/>
          </a:xfrm>
          <a:prstGeom prst="rect">
            <a:avLst/>
          </a:prstGeom>
          <a:solidFill>
            <a:srgbClr val="FFFF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sp>
        <p:nvSpPr>
          <p:cNvPr id="242697" name="Rectangle 9"/>
          <p:cNvSpPr>
            <a:spLocks noChangeArrowheads="1"/>
          </p:cNvSpPr>
          <p:nvPr/>
        </p:nvSpPr>
        <p:spPr bwMode="auto">
          <a:xfrm>
            <a:off x="1774825" y="1341438"/>
            <a:ext cx="4248150" cy="4464050"/>
          </a:xfrm>
          <a:prstGeom prst="rect">
            <a:avLst/>
          </a:prstGeom>
          <a:solidFill>
            <a:srgbClr val="FFFF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sp>
        <p:nvSpPr>
          <p:cNvPr id="242698" name="Text Box 10"/>
          <p:cNvSpPr txBox="1">
            <a:spLocks noChangeArrowheads="1"/>
          </p:cNvSpPr>
          <p:nvPr/>
        </p:nvSpPr>
        <p:spPr bwMode="auto">
          <a:xfrm>
            <a:off x="2135188" y="2492376"/>
            <a:ext cx="3313112"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ar-EG" sz="12000"/>
              <a:t>بيت</a:t>
            </a:r>
            <a:endParaRPr lang="en-US" altLang="ar-EG" sz="12000"/>
          </a:p>
        </p:txBody>
      </p:sp>
      <p:pic>
        <p:nvPicPr>
          <p:cNvPr id="242699" name="Picture 11" descr="LA_0008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7801" y="1989139"/>
            <a:ext cx="3730625" cy="3197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63150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20" name="AutoShape 8">
            <a:hlinkClick r:id="rId2" action="ppaction://hlinksldjump" highlightClick="1"/>
          </p:cNvPr>
          <p:cNvSpPr>
            <a:spLocks noChangeArrowheads="1"/>
          </p:cNvSpPr>
          <p:nvPr/>
        </p:nvSpPr>
        <p:spPr bwMode="auto">
          <a:xfrm>
            <a:off x="1774826" y="6092826"/>
            <a:ext cx="792163" cy="504825"/>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رجوع</a:t>
            </a:r>
            <a:endParaRPr lang="en-US" altLang="ar-EG" sz="2000" b="1"/>
          </a:p>
        </p:txBody>
      </p:sp>
      <p:sp>
        <p:nvSpPr>
          <p:cNvPr id="243721" name="Rectangle 9"/>
          <p:cNvSpPr>
            <a:spLocks noChangeArrowheads="1"/>
          </p:cNvSpPr>
          <p:nvPr/>
        </p:nvSpPr>
        <p:spPr bwMode="auto">
          <a:xfrm>
            <a:off x="6240463" y="1341438"/>
            <a:ext cx="4248150" cy="4464050"/>
          </a:xfrm>
          <a:prstGeom prst="rect">
            <a:avLst/>
          </a:prstGeom>
          <a:solidFill>
            <a:srgbClr val="FFFF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sp>
        <p:nvSpPr>
          <p:cNvPr id="243723" name="Rectangle 11"/>
          <p:cNvSpPr>
            <a:spLocks noChangeArrowheads="1"/>
          </p:cNvSpPr>
          <p:nvPr/>
        </p:nvSpPr>
        <p:spPr bwMode="auto">
          <a:xfrm>
            <a:off x="1774825" y="1341438"/>
            <a:ext cx="4248150" cy="4464050"/>
          </a:xfrm>
          <a:prstGeom prst="rect">
            <a:avLst/>
          </a:prstGeom>
          <a:solidFill>
            <a:srgbClr val="FFFF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sp>
        <p:nvSpPr>
          <p:cNvPr id="243724" name="Text Box 12"/>
          <p:cNvSpPr txBox="1">
            <a:spLocks noChangeArrowheads="1"/>
          </p:cNvSpPr>
          <p:nvPr/>
        </p:nvSpPr>
        <p:spPr bwMode="auto">
          <a:xfrm>
            <a:off x="2135188" y="2492376"/>
            <a:ext cx="3313112"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ar-EG" sz="12000"/>
              <a:t>قصر</a:t>
            </a:r>
            <a:endParaRPr lang="en-US" altLang="ar-EG" sz="12000"/>
          </a:p>
        </p:txBody>
      </p:sp>
      <p:pic>
        <p:nvPicPr>
          <p:cNvPr id="243726" name="Picture 14" descr="LA_0007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3701" y="1557338"/>
            <a:ext cx="3406775" cy="4032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0241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vdwext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8547" name="AutoShape 3">
            <a:hlinkClick r:id="" action="ppaction://hlinkshowjump?jump=firstslide" highlightClick="1"/>
          </p:cNvPr>
          <p:cNvSpPr>
            <a:spLocks noChangeArrowheads="1"/>
          </p:cNvSpPr>
          <p:nvPr/>
        </p:nvSpPr>
        <p:spPr bwMode="auto">
          <a:xfrm>
            <a:off x="1703389" y="188913"/>
            <a:ext cx="720725" cy="792162"/>
          </a:xfrm>
          <a:prstGeom prst="actionButtonHome">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sp>
        <p:nvSpPr>
          <p:cNvPr id="108548" name="AutoShape 4">
            <a:hlinkClick r:id="rId3" action="ppaction://hlinksldjump" highlightClick="1"/>
          </p:cNvPr>
          <p:cNvSpPr>
            <a:spLocks noChangeArrowheads="1"/>
          </p:cNvSpPr>
          <p:nvPr/>
        </p:nvSpPr>
        <p:spPr bwMode="auto">
          <a:xfrm>
            <a:off x="6815139" y="5084764"/>
            <a:ext cx="1512887" cy="1368425"/>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الآية 80</a:t>
            </a:r>
          </a:p>
          <a:p>
            <a:pPr algn="ctr"/>
            <a:r>
              <a:rPr lang="ar-SA" altLang="ar-EG" sz="2000" b="1"/>
              <a:t>سورة النحل</a:t>
            </a:r>
            <a:endParaRPr lang="en-US" altLang="ar-EG" sz="2000" b="1"/>
          </a:p>
        </p:txBody>
      </p:sp>
      <p:sp>
        <p:nvSpPr>
          <p:cNvPr id="108549" name="AutoShape 5">
            <a:hlinkClick r:id="rId4" action="ppaction://hlinksldjump" highlightClick="1"/>
          </p:cNvPr>
          <p:cNvSpPr>
            <a:spLocks noChangeArrowheads="1"/>
          </p:cNvSpPr>
          <p:nvPr/>
        </p:nvSpPr>
        <p:spPr bwMode="auto">
          <a:xfrm>
            <a:off x="4583114" y="5083176"/>
            <a:ext cx="1512887" cy="1368425"/>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الآية 27</a:t>
            </a:r>
          </a:p>
          <a:p>
            <a:pPr algn="ctr"/>
            <a:r>
              <a:rPr lang="ar-SA" altLang="ar-EG" sz="2000" b="1"/>
              <a:t>سورة النور</a:t>
            </a:r>
            <a:endParaRPr lang="en-US" altLang="ar-EG" sz="2000" b="1"/>
          </a:p>
        </p:txBody>
      </p:sp>
    </p:spTree>
    <p:extLst>
      <p:ext uri="{BB962C8B-B14F-4D97-AF65-F5344CB8AC3E}">
        <p14:creationId xmlns:p14="http://schemas.microsoft.com/office/powerpoint/2010/main" val="15212111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2" name="Text Box 4"/>
          <p:cNvSpPr txBox="1">
            <a:spLocks noChangeArrowheads="1"/>
          </p:cNvSpPr>
          <p:nvPr/>
        </p:nvSpPr>
        <p:spPr bwMode="auto">
          <a:xfrm>
            <a:off x="702364" y="188914"/>
            <a:ext cx="10575235" cy="649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ar-SA" altLang="ar-EG" sz="2000" b="1" dirty="0"/>
              <a:t>لعبة الهواتف</a:t>
            </a:r>
          </a:p>
          <a:p>
            <a:pPr algn="r">
              <a:spcBef>
                <a:spcPct val="50000"/>
              </a:spcBef>
            </a:pPr>
            <a:r>
              <a:rPr lang="ar-SA" altLang="ar-EG" sz="2000" b="1" dirty="0"/>
              <a:t>تقول للأطفال: كل واحد من لديه هاتف في البيت, فمن منكم يعرف رقم هاتفه؟</a:t>
            </a:r>
          </a:p>
          <a:p>
            <a:pPr algn="r">
              <a:spcBef>
                <a:spcPct val="50000"/>
              </a:spcBef>
            </a:pPr>
            <a:r>
              <a:rPr lang="ar-SA" altLang="ar-EG" sz="2000" b="1" dirty="0"/>
              <a:t>إذا بادر طفل وقال: أنا, تقول: أمله علي.</a:t>
            </a:r>
          </a:p>
          <a:p>
            <a:pPr algn="r">
              <a:spcBef>
                <a:spcPct val="50000"/>
              </a:spcBef>
            </a:pPr>
            <a:r>
              <a:rPr lang="ar-SA" altLang="ar-EG" sz="2000" b="1" dirty="0"/>
              <a:t>يملي الطفل رقمه أو رقما ً آخر من خياله, تقبل المعلمة الرقم, وتعطيه جهاز الهاتف وتعيد من ورائه الأرقام الواحد تلو الآخر, ثم ترن جرس الهاتف, ليرفع السماعة وتكلمه وتجيبه.</a:t>
            </a:r>
          </a:p>
          <a:p>
            <a:pPr algn="r">
              <a:spcBef>
                <a:spcPct val="50000"/>
              </a:spcBef>
            </a:pPr>
            <a:r>
              <a:rPr lang="ar-SA" altLang="ar-EG" sz="2000" b="1" dirty="0"/>
              <a:t>يدفع هذا المشهد بقية الأطفال إلى القيام بهذه اللعبة, فتشترط عليهم أن يذكر كل واحد منهم رقمه, وتضغط أزرار الهاتف حسب الأرقام وتكررها. بعد عدة محاولات تطلب من الأطفال الذهاب إلى الطاولات حيث وزعت الهواتف, ليلعب كل اثنين معا ً اللعبة نفسها, وتشترط عليهم أن يملي كل واحد منهم رقمه على الآخر, فيضغط الثاني الرقم مؤكدا ً استماعه له, تدور المعلمة بينهم لتراقب الذين استطاعوا استخدام الجهاز استخداما ً صحيحا ً حسب مدلول الأرقام, والأطفال الذين يرددون الأرقام كما يسمعونها, وتسجل ذلك في ملحوظاتها.</a:t>
            </a:r>
          </a:p>
          <a:p>
            <a:pPr algn="r">
              <a:spcBef>
                <a:spcPct val="50000"/>
              </a:spcBef>
            </a:pPr>
            <a:r>
              <a:rPr lang="ar-SA" altLang="ar-EG" sz="2000" b="1" dirty="0"/>
              <a:t>تحضر المعلمة بطاقات أرقام هواتف الأطفال في مجموعتها وتضع هاتفا ً بجانبها وتفصح عن رغبتها في الحديث مع أحدهم وتطلب الرقم.</a:t>
            </a:r>
          </a:p>
          <a:p>
            <a:pPr algn="r">
              <a:spcBef>
                <a:spcPct val="50000"/>
              </a:spcBef>
            </a:pPr>
            <a:r>
              <a:rPr lang="ar-SA" altLang="ar-EG" sz="2000" b="1" dirty="0"/>
              <a:t>تنطق الرقم بصوت عال فيحاول الأطفال معرفة الذي يجيب على هاتف المعلمة.</a:t>
            </a:r>
          </a:p>
          <a:p>
            <a:pPr algn="r">
              <a:spcBef>
                <a:spcPct val="50000"/>
              </a:spcBef>
            </a:pPr>
            <a:r>
              <a:rPr lang="ar-SA" altLang="ar-EG" sz="2000" b="1" dirty="0"/>
              <a:t>إذا عرف الطفل رقما ً أو جزءا ً منه تعطيه بطاقته, وإذا لم يعرفه تريه الاسم خلف بطاقته عله يتعرف عليه, أما إذا لم يعرف الاثنين فتعطيه بطاقته ليتعرف عليها.</a:t>
            </a:r>
          </a:p>
          <a:p>
            <a:pPr algn="r">
              <a:spcBef>
                <a:spcPct val="50000"/>
              </a:spcBef>
            </a:pPr>
            <a:r>
              <a:rPr lang="ar-SA" altLang="ar-EG" sz="2000" b="1" dirty="0"/>
              <a:t>توزع بقية بطاقات الهواتف على الأطفال فيحاول كل طفل قراءتها لنفسه أولاً ثم على الآخرين إن أمكن.</a:t>
            </a:r>
          </a:p>
        </p:txBody>
      </p:sp>
      <p:sp>
        <p:nvSpPr>
          <p:cNvPr id="165893" name="AutoShape 5">
            <a:hlinkClick r:id="rId2" action="ppaction://hlinksldjump" highlightClick="1"/>
          </p:cNvPr>
          <p:cNvSpPr>
            <a:spLocks noChangeArrowheads="1"/>
          </p:cNvSpPr>
          <p:nvPr/>
        </p:nvSpPr>
        <p:spPr bwMode="auto">
          <a:xfrm>
            <a:off x="1919288" y="333376"/>
            <a:ext cx="792162" cy="504825"/>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رجوع</a:t>
            </a:r>
            <a:endParaRPr lang="en-US" altLang="ar-EG" sz="2000" b="1"/>
          </a:p>
        </p:txBody>
      </p:sp>
    </p:spTree>
    <p:extLst>
      <p:ext uri="{BB962C8B-B14F-4D97-AF65-F5344CB8AC3E}">
        <p14:creationId xmlns:p14="http://schemas.microsoft.com/office/powerpoint/2010/main" val="12798102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Text Box 4"/>
          <p:cNvSpPr txBox="1">
            <a:spLocks noChangeArrowheads="1"/>
          </p:cNvSpPr>
          <p:nvPr/>
        </p:nvSpPr>
        <p:spPr bwMode="auto">
          <a:xfrm>
            <a:off x="3935413" y="765175"/>
            <a:ext cx="3744912" cy="579438"/>
          </a:xfrm>
          <a:prstGeom prst="rect">
            <a:avLst/>
          </a:prstGeom>
          <a:solidFill>
            <a:srgbClr val="FFFFFF">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ar-EG" sz="3200"/>
              <a:t>أنواع مساكن الانسان</a:t>
            </a:r>
            <a:endParaRPr lang="en-US" altLang="ar-EG" sz="3200"/>
          </a:p>
        </p:txBody>
      </p:sp>
      <p:sp>
        <p:nvSpPr>
          <p:cNvPr id="33797" name="AutoShape 5">
            <a:hlinkClick r:id="rId2" action="ppaction://hlinksldjump" highlightClick="1"/>
          </p:cNvPr>
          <p:cNvSpPr>
            <a:spLocks noChangeArrowheads="1"/>
          </p:cNvSpPr>
          <p:nvPr/>
        </p:nvSpPr>
        <p:spPr bwMode="auto">
          <a:xfrm>
            <a:off x="8042276" y="3646488"/>
            <a:ext cx="1152525" cy="647700"/>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الحلقة</a:t>
            </a:r>
            <a:endParaRPr lang="en-US" altLang="ar-EG" sz="2000" b="1"/>
          </a:p>
        </p:txBody>
      </p:sp>
      <p:sp>
        <p:nvSpPr>
          <p:cNvPr id="33798" name="AutoShape 6">
            <a:hlinkClick r:id="rId3" action="ppaction://hlinksldjump" highlightClick="1"/>
          </p:cNvPr>
          <p:cNvSpPr>
            <a:spLocks noChangeArrowheads="1"/>
          </p:cNvSpPr>
          <p:nvPr/>
        </p:nvSpPr>
        <p:spPr bwMode="auto">
          <a:xfrm>
            <a:off x="8042276" y="4510088"/>
            <a:ext cx="1152525" cy="647700"/>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تطبيق</a:t>
            </a:r>
            <a:endParaRPr lang="en-US" altLang="ar-EG" sz="2000" b="1"/>
          </a:p>
        </p:txBody>
      </p:sp>
      <p:sp>
        <p:nvSpPr>
          <p:cNvPr id="33799" name="AutoShape 7">
            <a:hlinkClick r:id="rId4" action="ppaction://hlinksldjump" highlightClick="1"/>
          </p:cNvPr>
          <p:cNvSpPr>
            <a:spLocks noChangeArrowheads="1"/>
          </p:cNvSpPr>
          <p:nvPr/>
        </p:nvSpPr>
        <p:spPr bwMode="auto">
          <a:xfrm>
            <a:off x="8042276" y="5373688"/>
            <a:ext cx="1152525" cy="647700"/>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اللقاء الأخير</a:t>
            </a:r>
            <a:endParaRPr lang="en-US" altLang="ar-EG" sz="2000" b="1"/>
          </a:p>
        </p:txBody>
      </p:sp>
      <p:sp>
        <p:nvSpPr>
          <p:cNvPr id="33800" name="AutoShape 8">
            <a:hlinkClick r:id="rId5" action="ppaction://hlinksldjump" highlightClick="1"/>
          </p:cNvPr>
          <p:cNvSpPr>
            <a:spLocks noChangeArrowheads="1"/>
          </p:cNvSpPr>
          <p:nvPr/>
        </p:nvSpPr>
        <p:spPr bwMode="auto">
          <a:xfrm>
            <a:off x="8040689" y="2781300"/>
            <a:ext cx="1152525" cy="647700"/>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آية الحلقة</a:t>
            </a:r>
            <a:endParaRPr lang="en-US" altLang="ar-EG" sz="2000" b="1"/>
          </a:p>
        </p:txBody>
      </p:sp>
      <p:sp>
        <p:nvSpPr>
          <p:cNvPr id="33801" name="AutoShape 9">
            <a:hlinkClick r:id="rId6" action="ppaction://hlinksldjump" highlightClick="1"/>
          </p:cNvPr>
          <p:cNvSpPr>
            <a:spLocks noChangeArrowheads="1"/>
          </p:cNvSpPr>
          <p:nvPr/>
        </p:nvSpPr>
        <p:spPr bwMode="auto">
          <a:xfrm>
            <a:off x="8042276" y="1916113"/>
            <a:ext cx="1152525" cy="647700"/>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توجيهات</a:t>
            </a:r>
          </a:p>
          <a:p>
            <a:pPr algn="ctr"/>
            <a:r>
              <a:rPr lang="ar-SA" altLang="ar-EG" sz="2000" b="1"/>
              <a:t>للمعلمة</a:t>
            </a:r>
            <a:endParaRPr lang="en-US" altLang="ar-EG" sz="2000" b="1"/>
          </a:p>
        </p:txBody>
      </p:sp>
      <p:sp>
        <p:nvSpPr>
          <p:cNvPr id="33802" name="AutoShape 10">
            <a:hlinkClick r:id="" action="ppaction://hlinkshowjump?jump=firstslide" highlightClick="1"/>
          </p:cNvPr>
          <p:cNvSpPr>
            <a:spLocks noChangeArrowheads="1"/>
          </p:cNvSpPr>
          <p:nvPr/>
        </p:nvSpPr>
        <p:spPr bwMode="auto">
          <a:xfrm>
            <a:off x="1703389" y="188913"/>
            <a:ext cx="720725" cy="792162"/>
          </a:xfrm>
          <a:prstGeom prst="actionButtonHome">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pic>
        <p:nvPicPr>
          <p:cNvPr id="33803" name="Picture 11" descr="2649_p8390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35413" y="1628775"/>
            <a:ext cx="3795712" cy="4743450"/>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93349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6" name="Text Box 4"/>
          <p:cNvSpPr txBox="1">
            <a:spLocks noChangeArrowheads="1"/>
          </p:cNvSpPr>
          <p:nvPr/>
        </p:nvSpPr>
        <p:spPr bwMode="auto">
          <a:xfrm>
            <a:off x="1704975" y="1268414"/>
            <a:ext cx="8712200" cy="405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ar-SA" altLang="ar-EG" sz="2000" b="1" dirty="0"/>
              <a:t>تتلو المعلمة الآية من القرآن الكريم بقولها يقول ربنا جل جلاله:</a:t>
            </a:r>
          </a:p>
          <a:p>
            <a:pPr algn="r"/>
            <a:r>
              <a:rPr lang="ar-SA" altLang="ar-EG" sz="2000" b="1" dirty="0"/>
              <a:t>(وَاللَّهُ جَعَلَ لَكُمْ مِنْ بُيُوتِكُمْ سَكَناً وَجَعَلَ لَكُمْ مِنْ جُلُودِ الأَنْعَامِ بُيُوتاً تَسْتَخِفُّونَهَا يَوْمَ ظَعْنِكُمْ وَيَوْمَ إِقَامَتِكُمْ وَمِنْ أَصْوَافِهَا وَأَوْبَارِهَا وَأَشْعَارِهَا أَثَاثاً وَمَتَاعاً إِلَى حِينٍ )</a:t>
            </a:r>
          </a:p>
          <a:p>
            <a:pPr algn="r"/>
            <a:r>
              <a:rPr lang="ar-SA" altLang="ar-EG" dirty="0"/>
              <a:t> </a:t>
            </a:r>
            <a:r>
              <a:rPr lang="ar-SA" altLang="ar-EG" sz="2000" b="1" dirty="0"/>
              <a:t>تسأل الأطفال: من ربنا؟ وتؤكد أن ربنا الله جل وعلا وهو خالقنا و رازقنا.</a:t>
            </a:r>
          </a:p>
          <a:p>
            <a:pPr algn="r">
              <a:spcBef>
                <a:spcPct val="50000"/>
              </a:spcBef>
            </a:pPr>
            <a:r>
              <a:rPr lang="ar-SA" altLang="ar-EG" sz="2000" b="1" dirty="0"/>
              <a:t>تنتقل لموضوع أنواع المساكن فتعرض على الأطفال صورا ً كبيرة ملونة توضح أنواع المساكن المختلفة كالحصون والقلاع والقصور والأكواخ والكهوف و الشقق والخيام وبيوت الشعر أو القوارب المتجولة المتخذة مساكن أو السيارات المتنقلة ويمكنها أيضا عرض صور إن وجدت لمساكن مصنوعة من أغصان الأشجار و أوراقها أو من الخشب.</a:t>
            </a:r>
          </a:p>
          <a:p>
            <a:pPr algn="r">
              <a:spcBef>
                <a:spcPct val="50000"/>
              </a:spcBef>
            </a:pPr>
            <a:r>
              <a:rPr lang="ar-SA" altLang="ar-EG" sz="2000" b="1" dirty="0"/>
              <a:t>تطلب من كل طفل أن يسمي نوع المسكن الذي تمثله الصورة ( شقة, أو منزل, أو عمارة).</a:t>
            </a:r>
          </a:p>
          <a:p>
            <a:pPr algn="r">
              <a:spcBef>
                <a:spcPct val="50000"/>
              </a:spcBef>
            </a:pPr>
            <a:r>
              <a:rPr lang="ar-SA" altLang="ar-EG" sz="2000" b="1" dirty="0"/>
              <a:t>يتحدث الطفل عن منزله ويحدد نوعه.</a:t>
            </a:r>
          </a:p>
          <a:p>
            <a:pPr algn="r">
              <a:spcBef>
                <a:spcPct val="50000"/>
              </a:spcBef>
            </a:pPr>
            <a:r>
              <a:rPr lang="ar-SA" altLang="ar-EG" sz="2000" b="1" dirty="0"/>
              <a:t>تعرض عليهم شريطا ً مسجلا ً مرئيا ً لأنواع البيوت المختلفة لمشاهدة أنواع المساكن المتوافرة.</a:t>
            </a:r>
          </a:p>
        </p:txBody>
      </p:sp>
      <p:sp>
        <p:nvSpPr>
          <p:cNvPr id="115717" name="AutoShape 5">
            <a:hlinkClick r:id="rId2" action="ppaction://hlinksldjump" highlightClick="1"/>
          </p:cNvPr>
          <p:cNvSpPr>
            <a:spLocks noChangeArrowheads="1"/>
          </p:cNvSpPr>
          <p:nvPr/>
        </p:nvSpPr>
        <p:spPr bwMode="auto">
          <a:xfrm>
            <a:off x="1847851" y="6092826"/>
            <a:ext cx="792163" cy="504825"/>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رجوع</a:t>
            </a:r>
            <a:endParaRPr lang="en-US" altLang="ar-EG" sz="2000" b="1"/>
          </a:p>
        </p:txBody>
      </p:sp>
    </p:spTree>
    <p:extLst>
      <p:ext uri="{BB962C8B-B14F-4D97-AF65-F5344CB8AC3E}">
        <p14:creationId xmlns:p14="http://schemas.microsoft.com/office/powerpoint/2010/main" val="4926803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descr="كهف"/>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8213" y="549275"/>
            <a:ext cx="7715250" cy="5162550"/>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128003" name="Text Box 3"/>
          <p:cNvSpPr txBox="1">
            <a:spLocks noChangeArrowheads="1"/>
          </p:cNvSpPr>
          <p:nvPr/>
        </p:nvSpPr>
        <p:spPr bwMode="auto">
          <a:xfrm>
            <a:off x="5303839" y="5949951"/>
            <a:ext cx="136842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ar-EG" sz="3000" b="1"/>
              <a:t>كهف</a:t>
            </a:r>
            <a:endParaRPr lang="en-US" altLang="ar-EG" sz="3000" b="1"/>
          </a:p>
        </p:txBody>
      </p:sp>
    </p:spTree>
    <p:extLst>
      <p:ext uri="{BB962C8B-B14F-4D97-AF65-F5344CB8AC3E}">
        <p14:creationId xmlns:p14="http://schemas.microsoft.com/office/powerpoint/2010/main" val="290108904"/>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descr="شع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0013" y="549275"/>
            <a:ext cx="6773862" cy="5080000"/>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129027" name="Text Box 3"/>
          <p:cNvSpPr txBox="1">
            <a:spLocks noChangeArrowheads="1"/>
          </p:cNvSpPr>
          <p:nvPr/>
        </p:nvSpPr>
        <p:spPr bwMode="auto">
          <a:xfrm>
            <a:off x="5087938" y="5876926"/>
            <a:ext cx="1871662"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ar-EG" sz="3000" b="1"/>
              <a:t>بيت شعر</a:t>
            </a:r>
            <a:endParaRPr lang="en-US" altLang="ar-EG" sz="3000" b="1"/>
          </a:p>
        </p:txBody>
      </p:sp>
    </p:spTree>
    <p:extLst>
      <p:ext uri="{BB962C8B-B14F-4D97-AF65-F5344CB8AC3E}">
        <p14:creationId xmlns:p14="http://schemas.microsoft.com/office/powerpoint/2010/main" val="342985224"/>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9650" y="549275"/>
            <a:ext cx="7747000" cy="5049838"/>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130051" name="Text Box 3"/>
          <p:cNvSpPr txBox="1">
            <a:spLocks noChangeArrowheads="1"/>
          </p:cNvSpPr>
          <p:nvPr/>
        </p:nvSpPr>
        <p:spPr bwMode="auto">
          <a:xfrm>
            <a:off x="5016501" y="5734051"/>
            <a:ext cx="223202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ar-EG" sz="3000" b="1"/>
              <a:t>بيت من طين</a:t>
            </a:r>
            <a:endParaRPr lang="en-US" altLang="ar-EG" sz="3000" b="1"/>
          </a:p>
        </p:txBody>
      </p:sp>
    </p:spTree>
    <p:extLst>
      <p:ext uri="{BB962C8B-B14F-4D97-AF65-F5344CB8AC3E}">
        <p14:creationId xmlns:p14="http://schemas.microsoft.com/office/powerpoint/2010/main" val="656186534"/>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descr="هنود"/>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9875" y="188913"/>
            <a:ext cx="4286250" cy="5715000"/>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131075" name="Text Box 3"/>
          <p:cNvSpPr txBox="1">
            <a:spLocks noChangeArrowheads="1"/>
          </p:cNvSpPr>
          <p:nvPr/>
        </p:nvSpPr>
        <p:spPr bwMode="auto">
          <a:xfrm>
            <a:off x="5591175" y="6021389"/>
            <a:ext cx="1296988"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ar-EG" sz="3000" b="1"/>
              <a:t>خيمة</a:t>
            </a:r>
            <a:endParaRPr lang="en-US" altLang="ar-EG" sz="3000" b="1"/>
          </a:p>
        </p:txBody>
      </p:sp>
    </p:spTree>
    <p:extLst>
      <p:ext uri="{BB962C8B-B14F-4D97-AF65-F5344CB8AC3E}">
        <p14:creationId xmlns:p14="http://schemas.microsoft.com/office/powerpoint/2010/main" val="2841883212"/>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descr="untitl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1450" y="620713"/>
            <a:ext cx="6961188" cy="4724400"/>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132099" name="Text Box 3"/>
          <p:cNvSpPr txBox="1">
            <a:spLocks noChangeArrowheads="1"/>
          </p:cNvSpPr>
          <p:nvPr/>
        </p:nvSpPr>
        <p:spPr bwMode="auto">
          <a:xfrm>
            <a:off x="5159376" y="5661026"/>
            <a:ext cx="2087563"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ar-EG" sz="3000" b="1"/>
              <a:t>بيت الاسكيمو</a:t>
            </a:r>
            <a:endParaRPr lang="en-US" altLang="ar-EG" sz="3000" b="1"/>
          </a:p>
        </p:txBody>
      </p:sp>
    </p:spTree>
    <p:extLst>
      <p:ext uri="{BB962C8B-B14F-4D97-AF65-F5344CB8AC3E}">
        <p14:creationId xmlns:p14="http://schemas.microsoft.com/office/powerpoint/2010/main" val="2826538558"/>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قش"/>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2889" y="492126"/>
            <a:ext cx="6796087" cy="5097463"/>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133123" name="Text Box 3"/>
          <p:cNvSpPr txBox="1">
            <a:spLocks noChangeArrowheads="1"/>
          </p:cNvSpPr>
          <p:nvPr/>
        </p:nvSpPr>
        <p:spPr bwMode="auto">
          <a:xfrm>
            <a:off x="4943476" y="5805489"/>
            <a:ext cx="266382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ar-EG" sz="3000" b="1"/>
              <a:t>بيت من قش</a:t>
            </a:r>
            <a:endParaRPr lang="en-US" altLang="ar-EG" sz="3000" b="1"/>
          </a:p>
        </p:txBody>
      </p:sp>
    </p:spTree>
    <p:extLst>
      <p:ext uri="{BB962C8B-B14F-4D97-AF65-F5344CB8AC3E}">
        <p14:creationId xmlns:p14="http://schemas.microsoft.com/office/powerpoint/2010/main" val="174892565"/>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descr="صورة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0014" y="476250"/>
            <a:ext cx="6911975" cy="5183188"/>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134147" name="Text Box 3"/>
          <p:cNvSpPr txBox="1">
            <a:spLocks noChangeArrowheads="1"/>
          </p:cNvSpPr>
          <p:nvPr/>
        </p:nvSpPr>
        <p:spPr bwMode="auto">
          <a:xfrm>
            <a:off x="4943476" y="5876926"/>
            <a:ext cx="244792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ar-EG" sz="3000" b="1"/>
              <a:t>بيت من خشب</a:t>
            </a:r>
            <a:endParaRPr lang="en-US" altLang="ar-EG" sz="3000" b="1"/>
          </a:p>
        </p:txBody>
      </p:sp>
    </p:spTree>
    <p:extLst>
      <p:ext uri="{BB962C8B-B14F-4D97-AF65-F5344CB8AC3E}">
        <p14:creationId xmlns:p14="http://schemas.microsoft.com/office/powerpoint/2010/main" val="274013174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AutoShape 3">
            <a:hlinkClick r:id="rId2" action="ppaction://hlinksldjump" highlightClick="1"/>
          </p:cNvPr>
          <p:cNvSpPr>
            <a:spLocks noChangeArrowheads="1"/>
          </p:cNvSpPr>
          <p:nvPr/>
        </p:nvSpPr>
        <p:spPr bwMode="auto">
          <a:xfrm>
            <a:off x="1847851" y="5949950"/>
            <a:ext cx="1152525" cy="647700"/>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رجوع</a:t>
            </a:r>
            <a:endParaRPr lang="en-US" altLang="ar-EG" sz="2000" b="1"/>
          </a:p>
        </p:txBody>
      </p:sp>
      <p:sp>
        <p:nvSpPr>
          <p:cNvPr id="109572" name="Text Box 4"/>
          <p:cNvSpPr txBox="1">
            <a:spLocks noChangeArrowheads="1"/>
          </p:cNvSpPr>
          <p:nvPr/>
        </p:nvSpPr>
        <p:spPr bwMode="auto">
          <a:xfrm>
            <a:off x="1668463" y="925514"/>
            <a:ext cx="8820150" cy="466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Low">
              <a:spcBef>
                <a:spcPct val="50000"/>
              </a:spcBef>
            </a:pPr>
            <a:r>
              <a:rPr lang="ar-SA" altLang="ar-EG" sz="6000"/>
              <a:t>وَاللَّهُ جَعَلَ لَكُمْ مِنْ بُيُوتِكُمْ سَكَناً وَجَعَلَ لَكُمْ مِنْ جُلُودِ الأَنْعَامِ بُيُوتاً تَسْتَخِفُّونَهَا يَوْمَ ظَعْنِكُمْ وَيَوْمَ إِقَامَتِكُمْ وَمِنْ أَصْوَافِهَا وَأَوْبَارِهَا وَأَشْعَارِهَا أَثَاثاً وَمَتَاعاً إِلَى حِينٍ (80)</a:t>
            </a:r>
            <a:r>
              <a:rPr lang="en-US" altLang="ar-EG" sz="6000"/>
              <a:t> </a:t>
            </a:r>
          </a:p>
        </p:txBody>
      </p:sp>
      <p:sp>
        <p:nvSpPr>
          <p:cNvPr id="109573" name="AutoShape 5">
            <a:hlinkClick r:id="" action="ppaction://noaction" highlightClick="1">
              <a:snd r:embed="rId3" name="المسكن النحل 80.wav"/>
            </a:hlinkClick>
          </p:cNvPr>
          <p:cNvSpPr>
            <a:spLocks noChangeArrowheads="1"/>
          </p:cNvSpPr>
          <p:nvPr/>
        </p:nvSpPr>
        <p:spPr bwMode="auto">
          <a:xfrm>
            <a:off x="3216275" y="5949950"/>
            <a:ext cx="863600" cy="647700"/>
          </a:xfrm>
          <a:prstGeom prst="actionButtonBeginning">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spTree>
    <p:extLst>
      <p:ext uri="{BB962C8B-B14F-4D97-AF65-F5344CB8AC3E}">
        <p14:creationId xmlns:p14="http://schemas.microsoft.com/office/powerpoint/2010/main" val="1446225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455untitl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8213" y="765176"/>
            <a:ext cx="7751762" cy="4367213"/>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135171" name="Text Box 3"/>
          <p:cNvSpPr txBox="1">
            <a:spLocks noChangeArrowheads="1"/>
          </p:cNvSpPr>
          <p:nvPr/>
        </p:nvSpPr>
        <p:spPr bwMode="auto">
          <a:xfrm>
            <a:off x="4800601" y="5373689"/>
            <a:ext cx="244792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ar-EG" sz="3000" b="1"/>
              <a:t>بيت من طوب</a:t>
            </a:r>
            <a:endParaRPr lang="en-US" altLang="ar-EG" sz="3000" b="1"/>
          </a:p>
        </p:txBody>
      </p:sp>
    </p:spTree>
    <p:extLst>
      <p:ext uri="{BB962C8B-B14F-4D97-AF65-F5344CB8AC3E}">
        <p14:creationId xmlns:p14="http://schemas.microsoft.com/office/powerpoint/2010/main" val="171553427"/>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descr="4576untitl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8438" y="333375"/>
            <a:ext cx="4570412" cy="5689600"/>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136195" name="Text Box 3"/>
          <p:cNvSpPr txBox="1">
            <a:spLocks noChangeArrowheads="1"/>
          </p:cNvSpPr>
          <p:nvPr/>
        </p:nvSpPr>
        <p:spPr bwMode="auto">
          <a:xfrm>
            <a:off x="5016500" y="6165851"/>
            <a:ext cx="2484438"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ar-EG" sz="3000" b="1"/>
              <a:t>بيت فوق الشجرة</a:t>
            </a:r>
            <a:endParaRPr lang="en-US" altLang="ar-EG" sz="3000" b="1"/>
          </a:p>
        </p:txBody>
      </p:sp>
    </p:spTree>
    <p:extLst>
      <p:ext uri="{BB962C8B-B14F-4D97-AF65-F5344CB8AC3E}">
        <p14:creationId xmlns:p14="http://schemas.microsoft.com/office/powerpoint/2010/main" val="694148512"/>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descr="طابق"/>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1814" y="692151"/>
            <a:ext cx="6130925" cy="4905375"/>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137219" name="Text Box 3"/>
          <p:cNvSpPr txBox="1">
            <a:spLocks noChangeArrowheads="1"/>
          </p:cNvSpPr>
          <p:nvPr/>
        </p:nvSpPr>
        <p:spPr bwMode="auto">
          <a:xfrm>
            <a:off x="5016500" y="5805489"/>
            <a:ext cx="2376488"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ar-EG" sz="3000" b="1"/>
              <a:t>بيت (طابق)</a:t>
            </a:r>
            <a:endParaRPr lang="en-US" altLang="ar-EG" sz="3000" b="1"/>
          </a:p>
        </p:txBody>
      </p:sp>
    </p:spTree>
    <p:extLst>
      <p:ext uri="{BB962C8B-B14F-4D97-AF65-F5344CB8AC3E}">
        <p14:creationId xmlns:p14="http://schemas.microsoft.com/office/powerpoint/2010/main" val="3602553092"/>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descr="صورة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5551" y="620713"/>
            <a:ext cx="7345363" cy="4895850"/>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138243" name="Text Box 3"/>
          <p:cNvSpPr txBox="1">
            <a:spLocks noChangeArrowheads="1"/>
          </p:cNvSpPr>
          <p:nvPr/>
        </p:nvSpPr>
        <p:spPr bwMode="auto">
          <a:xfrm>
            <a:off x="5159376" y="5661026"/>
            <a:ext cx="1871663"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ar-EG" sz="3000" b="1"/>
              <a:t>بيت (طابقين)</a:t>
            </a:r>
            <a:endParaRPr lang="en-US" altLang="ar-EG" sz="3000" b="1"/>
          </a:p>
        </p:txBody>
      </p:sp>
    </p:spTree>
    <p:extLst>
      <p:ext uri="{BB962C8B-B14F-4D97-AF65-F5344CB8AC3E}">
        <p14:creationId xmlns:p14="http://schemas.microsoft.com/office/powerpoint/2010/main" val="2924355183"/>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descr="صورة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4339" y="333376"/>
            <a:ext cx="4268787" cy="5688013"/>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139267" name="Text Box 3"/>
          <p:cNvSpPr txBox="1">
            <a:spLocks noChangeArrowheads="1"/>
          </p:cNvSpPr>
          <p:nvPr/>
        </p:nvSpPr>
        <p:spPr bwMode="auto">
          <a:xfrm>
            <a:off x="5591176" y="6092826"/>
            <a:ext cx="147637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ar-EG" sz="3000" b="1"/>
              <a:t>عمارة</a:t>
            </a:r>
            <a:endParaRPr lang="en-US" altLang="ar-EG" sz="3000" b="1"/>
          </a:p>
        </p:txBody>
      </p:sp>
      <p:sp>
        <p:nvSpPr>
          <p:cNvPr id="139268" name="AutoShape 4">
            <a:hlinkClick r:id="rId3" action="ppaction://hlinksldjump" highlightClick="1"/>
          </p:cNvPr>
          <p:cNvSpPr>
            <a:spLocks noChangeArrowheads="1"/>
          </p:cNvSpPr>
          <p:nvPr/>
        </p:nvSpPr>
        <p:spPr bwMode="auto">
          <a:xfrm>
            <a:off x="1847851" y="6092826"/>
            <a:ext cx="792163" cy="504825"/>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رجوع</a:t>
            </a:r>
            <a:endParaRPr lang="en-US" altLang="ar-EG" sz="2000" b="1"/>
          </a:p>
        </p:txBody>
      </p:sp>
    </p:spTree>
    <p:extLst>
      <p:ext uri="{BB962C8B-B14F-4D97-AF65-F5344CB8AC3E}">
        <p14:creationId xmlns:p14="http://schemas.microsoft.com/office/powerpoint/2010/main" val="1585400037"/>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descr="صورة1">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5725" y="4533901"/>
            <a:ext cx="1511300" cy="1109663"/>
          </a:xfrm>
          <a:prstGeom prst="rect">
            <a:avLst/>
          </a:prstGeom>
          <a:noFill/>
          <a:extLst>
            <a:ext uri="{909E8E84-426E-40DD-AFC4-6F175D3DCCD1}">
              <a14:hiddenFill xmlns:a14="http://schemas.microsoft.com/office/drawing/2010/main">
                <a:solidFill>
                  <a:srgbClr val="FFFFFF"/>
                </a:solidFill>
              </a14:hiddenFill>
            </a:ext>
          </a:extLst>
        </p:spPr>
      </p:pic>
      <p:pic>
        <p:nvPicPr>
          <p:cNvPr id="140291" name="Picture 3" descr="صورة9">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40688" y="3238501"/>
            <a:ext cx="1517650" cy="1103313"/>
          </a:xfrm>
          <a:prstGeom prst="rect">
            <a:avLst/>
          </a:prstGeom>
          <a:noFill/>
          <a:extLst>
            <a:ext uri="{909E8E84-426E-40DD-AFC4-6F175D3DCCD1}">
              <a14:hiddenFill xmlns:a14="http://schemas.microsoft.com/office/drawing/2010/main">
                <a:solidFill>
                  <a:srgbClr val="FFFFFF"/>
                </a:solidFill>
              </a14:hiddenFill>
            </a:ext>
          </a:extLst>
        </p:spPr>
      </p:pic>
      <p:pic>
        <p:nvPicPr>
          <p:cNvPr id="140292" name="Picture 4" descr="صورة8">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75500" y="4533901"/>
            <a:ext cx="1517650" cy="1109663"/>
          </a:xfrm>
          <a:prstGeom prst="rect">
            <a:avLst/>
          </a:prstGeom>
          <a:noFill/>
          <a:extLst>
            <a:ext uri="{909E8E84-426E-40DD-AFC4-6F175D3DCCD1}">
              <a14:hiddenFill xmlns:a14="http://schemas.microsoft.com/office/drawing/2010/main">
                <a:solidFill>
                  <a:srgbClr val="FFFFFF"/>
                </a:solidFill>
              </a14:hiddenFill>
            </a:ext>
          </a:extLst>
        </p:spPr>
      </p:pic>
      <p:pic>
        <p:nvPicPr>
          <p:cNvPr id="140293" name="Picture 5" descr="صورة3">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40463" y="3262313"/>
            <a:ext cx="1517650" cy="1116012"/>
          </a:xfrm>
          <a:prstGeom prst="rect">
            <a:avLst/>
          </a:prstGeom>
          <a:noFill/>
          <a:extLst>
            <a:ext uri="{909E8E84-426E-40DD-AFC4-6F175D3DCCD1}">
              <a14:hiddenFill xmlns:a14="http://schemas.microsoft.com/office/drawing/2010/main">
                <a:solidFill>
                  <a:srgbClr val="FFFFFF"/>
                </a:solidFill>
              </a14:hiddenFill>
            </a:ext>
          </a:extLst>
        </p:spPr>
      </p:pic>
      <p:pic>
        <p:nvPicPr>
          <p:cNvPr id="140294" name="Picture 6" descr="صورة4">
            <a:hlinkClick r:id="rId10"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75275" y="4533901"/>
            <a:ext cx="1517650" cy="1127125"/>
          </a:xfrm>
          <a:prstGeom prst="rect">
            <a:avLst/>
          </a:prstGeom>
          <a:noFill/>
          <a:extLst>
            <a:ext uri="{909E8E84-426E-40DD-AFC4-6F175D3DCCD1}">
              <a14:hiddenFill xmlns:a14="http://schemas.microsoft.com/office/drawing/2010/main">
                <a:solidFill>
                  <a:srgbClr val="FFFFFF"/>
                </a:solidFill>
              </a14:hiddenFill>
            </a:ext>
          </a:extLst>
        </p:spPr>
      </p:pic>
      <p:pic>
        <p:nvPicPr>
          <p:cNvPr id="140295" name="Picture 7" descr="صورة6">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40238" y="3262313"/>
            <a:ext cx="1517650" cy="1122362"/>
          </a:xfrm>
          <a:prstGeom prst="rect">
            <a:avLst/>
          </a:prstGeom>
          <a:noFill/>
          <a:extLst>
            <a:ext uri="{909E8E84-426E-40DD-AFC4-6F175D3DCCD1}">
              <a14:hiddenFill xmlns:a14="http://schemas.microsoft.com/office/drawing/2010/main">
                <a:solidFill>
                  <a:srgbClr val="FFFFFF"/>
                </a:solidFill>
              </a14:hiddenFill>
            </a:ext>
          </a:extLst>
        </p:spPr>
      </p:pic>
      <p:pic>
        <p:nvPicPr>
          <p:cNvPr id="140296" name="Picture 8" descr="صورة7">
            <a:hlinkClick r:id="rId14" action="ppaction://hlinksldjump"/>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575050" y="4533901"/>
            <a:ext cx="1517650" cy="1103313"/>
          </a:xfrm>
          <a:prstGeom prst="rect">
            <a:avLst/>
          </a:prstGeom>
          <a:noFill/>
          <a:extLst>
            <a:ext uri="{909E8E84-426E-40DD-AFC4-6F175D3DCCD1}">
              <a14:hiddenFill xmlns:a14="http://schemas.microsoft.com/office/drawing/2010/main">
                <a:solidFill>
                  <a:srgbClr val="FFFFFF"/>
                </a:solidFill>
              </a14:hiddenFill>
            </a:ext>
          </a:extLst>
        </p:spPr>
      </p:pic>
      <p:pic>
        <p:nvPicPr>
          <p:cNvPr id="140297" name="Picture 9" descr="صورة2">
            <a:hlinkClick r:id="rId16" action="ppaction://hlinksldjump"/>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640013" y="3262314"/>
            <a:ext cx="1511300" cy="1127125"/>
          </a:xfrm>
          <a:prstGeom prst="rect">
            <a:avLst/>
          </a:prstGeom>
          <a:noFill/>
          <a:extLst>
            <a:ext uri="{909E8E84-426E-40DD-AFC4-6F175D3DCCD1}">
              <a14:hiddenFill xmlns:a14="http://schemas.microsoft.com/office/drawing/2010/main">
                <a:solidFill>
                  <a:srgbClr val="FFFFFF"/>
                </a:solidFill>
              </a14:hiddenFill>
            </a:ext>
          </a:extLst>
        </p:spPr>
      </p:pic>
      <p:pic>
        <p:nvPicPr>
          <p:cNvPr id="140298" name="Picture 10" descr="صورة5">
            <a:hlinkClick r:id="rId18" action="ppaction://hlinksldjump"/>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774825" y="4533901"/>
            <a:ext cx="1517650" cy="1127125"/>
          </a:xfrm>
          <a:prstGeom prst="rect">
            <a:avLst/>
          </a:prstGeom>
          <a:noFill/>
          <a:extLst>
            <a:ext uri="{909E8E84-426E-40DD-AFC4-6F175D3DCCD1}">
              <a14:hiddenFill xmlns:a14="http://schemas.microsoft.com/office/drawing/2010/main">
                <a:solidFill>
                  <a:srgbClr val="FFFFFF"/>
                </a:solidFill>
              </a14:hiddenFill>
            </a:ext>
          </a:extLst>
        </p:spPr>
      </p:pic>
      <p:sp>
        <p:nvSpPr>
          <p:cNvPr id="140299" name="Text Box 11"/>
          <p:cNvSpPr txBox="1">
            <a:spLocks noChangeArrowheads="1"/>
          </p:cNvSpPr>
          <p:nvPr/>
        </p:nvSpPr>
        <p:spPr bwMode="auto">
          <a:xfrm>
            <a:off x="2640013" y="1196975"/>
            <a:ext cx="69850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ar-EG" sz="5400" b="1"/>
              <a:t>أختر مسكن وتعرف على المادة المصنوع منها</a:t>
            </a:r>
            <a:endParaRPr lang="en-US" altLang="ar-EG" sz="5400" b="1"/>
          </a:p>
        </p:txBody>
      </p:sp>
      <p:sp>
        <p:nvSpPr>
          <p:cNvPr id="140300" name="AutoShape 12">
            <a:hlinkClick r:id="rId20" action="ppaction://hlinksldjump" highlightClick="1"/>
          </p:cNvPr>
          <p:cNvSpPr>
            <a:spLocks noChangeArrowheads="1"/>
          </p:cNvSpPr>
          <p:nvPr/>
        </p:nvSpPr>
        <p:spPr bwMode="auto">
          <a:xfrm>
            <a:off x="1847851" y="6092826"/>
            <a:ext cx="792163" cy="504825"/>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رجوع</a:t>
            </a:r>
            <a:endParaRPr lang="en-US" altLang="ar-EG" sz="2000" b="1"/>
          </a:p>
        </p:txBody>
      </p:sp>
    </p:spTree>
    <p:extLst>
      <p:ext uri="{BB962C8B-B14F-4D97-AF65-F5344CB8AC3E}">
        <p14:creationId xmlns:p14="http://schemas.microsoft.com/office/powerpoint/2010/main" val="27742944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41314" name="Picture 2" descr="صورة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2976" y="209551"/>
            <a:ext cx="7915275" cy="5667375"/>
          </a:xfrm>
          <a:prstGeom prst="rect">
            <a:avLst/>
          </a:prstGeom>
          <a:noFill/>
          <a:ln w="38100">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141315" name="Picture 3" descr="6">
            <a:hlinkClick r:id="" action="ppaction://noaction">
              <a:snd r:embed="rId3" name="إجابه صحيحة.wav"/>
            </a:hlinkClick>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3839" y="5949951"/>
            <a:ext cx="1584325" cy="785813"/>
          </a:xfrm>
          <a:prstGeom prst="rect">
            <a:avLst/>
          </a:prstGeom>
          <a:noFill/>
          <a:extLst>
            <a:ext uri="{909E8E84-426E-40DD-AFC4-6F175D3DCCD1}">
              <a14:hiddenFill xmlns:a14="http://schemas.microsoft.com/office/drawing/2010/main">
                <a:solidFill>
                  <a:srgbClr val="FFFFFF"/>
                </a:solidFill>
              </a14:hiddenFill>
            </a:ext>
          </a:extLst>
        </p:spPr>
      </p:pic>
      <p:pic>
        <p:nvPicPr>
          <p:cNvPr id="141316" name="Picture 4" descr="2">
            <a:hlinkClick r:id="" action="ppaction://noaction">
              <a:snd r:embed="rId5" name="إجابه خآآطئه.wav"/>
            </a:hlinkClick>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62368" y="5949951"/>
            <a:ext cx="1223962" cy="865188"/>
          </a:xfrm>
          <a:prstGeom prst="rect">
            <a:avLst/>
          </a:prstGeom>
          <a:noFill/>
          <a:extLst>
            <a:ext uri="{909E8E84-426E-40DD-AFC4-6F175D3DCCD1}">
              <a14:hiddenFill xmlns:a14="http://schemas.microsoft.com/office/drawing/2010/main">
                <a:solidFill>
                  <a:srgbClr val="FFFFFF"/>
                </a:solidFill>
              </a14:hiddenFill>
            </a:ext>
          </a:extLst>
        </p:spPr>
      </p:pic>
      <p:pic>
        <p:nvPicPr>
          <p:cNvPr id="141317" name="Picture 5" descr="8">
            <a:hlinkClick r:id="" action="ppaction://noaction">
              <a:snd r:embed="rId7" name="حاول ثانية.WAV"/>
            </a:hlinkClick>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99582" y="6005513"/>
            <a:ext cx="1800225" cy="809625"/>
          </a:xfrm>
          <a:prstGeom prst="rect">
            <a:avLst/>
          </a:prstGeom>
          <a:noFill/>
          <a:extLst>
            <a:ext uri="{909E8E84-426E-40DD-AFC4-6F175D3DCCD1}">
              <a14:hiddenFill xmlns:a14="http://schemas.microsoft.com/office/drawing/2010/main">
                <a:solidFill>
                  <a:srgbClr val="FFFFFF"/>
                </a:solidFill>
              </a14:hiddenFill>
            </a:ext>
          </a:extLst>
        </p:spPr>
      </p:pic>
      <p:sp>
        <p:nvSpPr>
          <p:cNvPr id="141319" name="AutoShape 7">
            <a:hlinkClick r:id="rId9" action="ppaction://hlinksldjump" highlightClick="1"/>
          </p:cNvPr>
          <p:cNvSpPr>
            <a:spLocks noChangeArrowheads="1"/>
          </p:cNvSpPr>
          <p:nvPr/>
        </p:nvSpPr>
        <p:spPr bwMode="auto">
          <a:xfrm>
            <a:off x="1774826" y="6092826"/>
            <a:ext cx="720725" cy="504825"/>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عودة</a:t>
            </a:r>
            <a:endParaRPr lang="en-US" altLang="ar-EG" sz="2000" b="1"/>
          </a:p>
        </p:txBody>
      </p:sp>
    </p:spTree>
    <p:extLst>
      <p:ext uri="{BB962C8B-B14F-4D97-AF65-F5344CB8AC3E}">
        <p14:creationId xmlns:p14="http://schemas.microsoft.com/office/powerpoint/2010/main" val="1273736374"/>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descr="صورة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8213" y="188914"/>
            <a:ext cx="7715250" cy="5514975"/>
          </a:xfrm>
          <a:prstGeom prst="rect">
            <a:avLst/>
          </a:prstGeom>
          <a:noFill/>
          <a:ln w="38100">
            <a:solidFill>
              <a:srgbClr val="339966"/>
            </a:solidFill>
            <a:miter lim="800000"/>
            <a:headEnd/>
            <a:tailEnd/>
          </a:ln>
          <a:extLst>
            <a:ext uri="{909E8E84-426E-40DD-AFC4-6F175D3DCCD1}">
              <a14:hiddenFill xmlns:a14="http://schemas.microsoft.com/office/drawing/2010/main">
                <a:solidFill>
                  <a:srgbClr val="FFFFFF"/>
                </a:solidFill>
              </a14:hiddenFill>
            </a:ext>
          </a:extLst>
        </p:spPr>
      </p:pic>
      <p:pic>
        <p:nvPicPr>
          <p:cNvPr id="142339" name="Picture 3" descr="7">
            <a:hlinkClick r:id="" action="ppaction://noaction">
              <a:snd r:embed="rId3" name="أنت ذكي جداً.WAV"/>
            </a:hlinkClick>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35864" y="5805488"/>
            <a:ext cx="1512887" cy="842962"/>
          </a:xfrm>
          <a:prstGeom prst="rect">
            <a:avLst/>
          </a:prstGeom>
          <a:noFill/>
          <a:extLst>
            <a:ext uri="{909E8E84-426E-40DD-AFC4-6F175D3DCCD1}">
              <a14:hiddenFill xmlns:a14="http://schemas.microsoft.com/office/drawing/2010/main">
                <a:solidFill>
                  <a:srgbClr val="FFFFFF"/>
                </a:solidFill>
              </a14:hiddenFill>
            </a:ext>
          </a:extLst>
        </p:spPr>
      </p:pic>
      <p:pic>
        <p:nvPicPr>
          <p:cNvPr id="142340" name="Picture 4" descr="3">
            <a:hlinkClick r:id="" action="ppaction://noaction">
              <a:snd r:embed="rId5" name="حظ أوفر في المرة القادمة.WAV"/>
            </a:hlinkClick>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76863" y="5805488"/>
            <a:ext cx="1511300" cy="971550"/>
          </a:xfrm>
          <a:prstGeom prst="rect">
            <a:avLst/>
          </a:prstGeom>
          <a:noFill/>
          <a:extLst>
            <a:ext uri="{909E8E84-426E-40DD-AFC4-6F175D3DCCD1}">
              <a14:hiddenFill xmlns:a14="http://schemas.microsoft.com/office/drawing/2010/main">
                <a:solidFill>
                  <a:srgbClr val="FFFFFF"/>
                </a:solidFill>
              </a14:hiddenFill>
            </a:ext>
          </a:extLst>
        </p:spPr>
      </p:pic>
      <p:pic>
        <p:nvPicPr>
          <p:cNvPr id="142341" name="Picture 5" descr="5">
            <a:hlinkClick r:id="" action="ppaction://noaction">
              <a:snd r:embed="rId7" name="حاول ثانية.WAV"/>
            </a:hlinkClick>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00376" y="5805488"/>
            <a:ext cx="2016125" cy="806450"/>
          </a:xfrm>
          <a:prstGeom prst="rect">
            <a:avLst/>
          </a:prstGeom>
          <a:noFill/>
          <a:extLst>
            <a:ext uri="{909E8E84-426E-40DD-AFC4-6F175D3DCCD1}">
              <a14:hiddenFill xmlns:a14="http://schemas.microsoft.com/office/drawing/2010/main">
                <a:solidFill>
                  <a:srgbClr val="FFFFFF"/>
                </a:solidFill>
              </a14:hiddenFill>
            </a:ext>
          </a:extLst>
        </p:spPr>
      </p:pic>
      <p:sp>
        <p:nvSpPr>
          <p:cNvPr id="142343" name="AutoShape 7">
            <a:hlinkClick r:id="rId9" action="ppaction://hlinksldjump" highlightClick="1"/>
          </p:cNvPr>
          <p:cNvSpPr>
            <a:spLocks noChangeArrowheads="1"/>
          </p:cNvSpPr>
          <p:nvPr/>
        </p:nvSpPr>
        <p:spPr bwMode="auto">
          <a:xfrm>
            <a:off x="1774826" y="6092826"/>
            <a:ext cx="720725" cy="504825"/>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عودة</a:t>
            </a:r>
            <a:endParaRPr lang="en-US" altLang="ar-EG" sz="2000" b="1"/>
          </a:p>
        </p:txBody>
      </p:sp>
    </p:spTree>
    <p:extLst>
      <p:ext uri="{BB962C8B-B14F-4D97-AF65-F5344CB8AC3E}">
        <p14:creationId xmlns:p14="http://schemas.microsoft.com/office/powerpoint/2010/main" val="19195819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43362" name="Picture 2" descr="صورة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751" y="188913"/>
            <a:ext cx="8010525" cy="5715000"/>
          </a:xfrm>
          <a:prstGeom prst="rect">
            <a:avLst/>
          </a:prstGeom>
          <a:noFill/>
          <a:ln w="38100">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143363" name="Picture 3" descr="9">
            <a:hlinkClick r:id="" action="ppaction://noaction">
              <a:snd r:embed="rId3" name="إجابه صحيحة.wav"/>
            </a:hlinkClick>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7713" y="5949950"/>
            <a:ext cx="1511300" cy="871538"/>
          </a:xfrm>
          <a:prstGeom prst="rect">
            <a:avLst/>
          </a:prstGeom>
          <a:noFill/>
          <a:extLst>
            <a:ext uri="{909E8E84-426E-40DD-AFC4-6F175D3DCCD1}">
              <a14:hiddenFill xmlns:a14="http://schemas.microsoft.com/office/drawing/2010/main">
                <a:solidFill>
                  <a:srgbClr val="FFFFFF"/>
                </a:solidFill>
              </a14:hiddenFill>
            </a:ext>
          </a:extLst>
        </p:spPr>
      </p:pic>
      <p:pic>
        <p:nvPicPr>
          <p:cNvPr id="143364" name="Picture 4" descr="4">
            <a:hlinkClick r:id="" action="ppaction://noaction">
              <a:snd r:embed="rId5" name="حاول ثانية.WAV"/>
            </a:hlinkClick>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03839" y="5949950"/>
            <a:ext cx="1368425" cy="825500"/>
          </a:xfrm>
          <a:prstGeom prst="rect">
            <a:avLst/>
          </a:prstGeom>
          <a:noFill/>
          <a:extLst>
            <a:ext uri="{909E8E84-426E-40DD-AFC4-6F175D3DCCD1}">
              <a14:hiddenFill xmlns:a14="http://schemas.microsoft.com/office/drawing/2010/main">
                <a:solidFill>
                  <a:srgbClr val="FFFFFF"/>
                </a:solidFill>
              </a14:hiddenFill>
            </a:ext>
          </a:extLst>
        </p:spPr>
      </p:pic>
      <p:pic>
        <p:nvPicPr>
          <p:cNvPr id="143365" name="Picture 5" descr="1">
            <a:hlinkClick r:id="" action="ppaction://noaction">
              <a:snd r:embed="rId7" name="إجابه خآآطئه.wav"/>
            </a:hlinkClick>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77088" y="5934076"/>
            <a:ext cx="1223962" cy="879475"/>
          </a:xfrm>
          <a:prstGeom prst="rect">
            <a:avLst/>
          </a:prstGeom>
          <a:noFill/>
          <a:extLst>
            <a:ext uri="{909E8E84-426E-40DD-AFC4-6F175D3DCCD1}">
              <a14:hiddenFill xmlns:a14="http://schemas.microsoft.com/office/drawing/2010/main">
                <a:solidFill>
                  <a:srgbClr val="FFFFFF"/>
                </a:solidFill>
              </a14:hiddenFill>
            </a:ext>
          </a:extLst>
        </p:spPr>
      </p:pic>
      <p:sp>
        <p:nvSpPr>
          <p:cNvPr id="143367" name="AutoShape 7">
            <a:hlinkClick r:id="rId9" action="ppaction://hlinksldjump" highlightClick="1"/>
          </p:cNvPr>
          <p:cNvSpPr>
            <a:spLocks noChangeArrowheads="1"/>
          </p:cNvSpPr>
          <p:nvPr/>
        </p:nvSpPr>
        <p:spPr bwMode="auto">
          <a:xfrm>
            <a:off x="1774826" y="6092826"/>
            <a:ext cx="720725" cy="504825"/>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عودة</a:t>
            </a:r>
            <a:endParaRPr lang="en-US" altLang="ar-EG" sz="2000" b="1"/>
          </a:p>
        </p:txBody>
      </p:sp>
    </p:spTree>
    <p:extLst>
      <p:ext uri="{BB962C8B-B14F-4D97-AF65-F5344CB8AC3E}">
        <p14:creationId xmlns:p14="http://schemas.microsoft.com/office/powerpoint/2010/main" val="1778756233"/>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descr="صورة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8214" y="188913"/>
            <a:ext cx="7781925" cy="5600700"/>
          </a:xfrm>
          <a:prstGeom prst="rect">
            <a:avLst/>
          </a:prstGeom>
          <a:noFill/>
          <a:ln w="38100">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144387" name="Picture 3" descr="8">
            <a:hlinkClick r:id="" action="ppaction://noaction">
              <a:snd r:embed="rId3" name="أنت ذكي جداً.WAV"/>
            </a:hlinkClick>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5501" y="5949951"/>
            <a:ext cx="1800225" cy="809625"/>
          </a:xfrm>
          <a:prstGeom prst="rect">
            <a:avLst/>
          </a:prstGeom>
          <a:noFill/>
          <a:extLst>
            <a:ext uri="{909E8E84-426E-40DD-AFC4-6F175D3DCCD1}">
              <a14:hiddenFill xmlns:a14="http://schemas.microsoft.com/office/drawing/2010/main">
                <a:solidFill>
                  <a:srgbClr val="FFFFFF"/>
                </a:solidFill>
              </a14:hiddenFill>
            </a:ext>
          </a:extLst>
        </p:spPr>
      </p:pic>
      <p:pic>
        <p:nvPicPr>
          <p:cNvPr id="144388" name="Picture 4" descr="2">
            <a:hlinkClick r:id="" action="ppaction://noaction">
              <a:snd r:embed="rId5" name="إجابه خآآطئه.wav"/>
            </a:hlinkClick>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9738" y="5876925"/>
            <a:ext cx="1223962" cy="865188"/>
          </a:xfrm>
          <a:prstGeom prst="rect">
            <a:avLst/>
          </a:prstGeom>
          <a:noFill/>
          <a:extLst>
            <a:ext uri="{909E8E84-426E-40DD-AFC4-6F175D3DCCD1}">
              <a14:hiddenFill xmlns:a14="http://schemas.microsoft.com/office/drawing/2010/main">
                <a:solidFill>
                  <a:srgbClr val="FFFFFF"/>
                </a:solidFill>
              </a14:hiddenFill>
            </a:ext>
          </a:extLst>
        </p:spPr>
      </p:pic>
      <p:pic>
        <p:nvPicPr>
          <p:cNvPr id="144389" name="Picture 5" descr="3">
            <a:hlinkClick r:id="" action="ppaction://noaction">
              <a:snd r:embed="rId7" name="حظ أوفر في المرة القادمة.WAV"/>
            </a:hlinkClick>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48075" y="5842000"/>
            <a:ext cx="1511300" cy="971550"/>
          </a:xfrm>
          <a:prstGeom prst="rect">
            <a:avLst/>
          </a:prstGeom>
          <a:noFill/>
          <a:extLst>
            <a:ext uri="{909E8E84-426E-40DD-AFC4-6F175D3DCCD1}">
              <a14:hiddenFill xmlns:a14="http://schemas.microsoft.com/office/drawing/2010/main">
                <a:solidFill>
                  <a:srgbClr val="FFFFFF"/>
                </a:solidFill>
              </a14:hiddenFill>
            </a:ext>
          </a:extLst>
        </p:spPr>
      </p:pic>
      <p:sp>
        <p:nvSpPr>
          <p:cNvPr id="144391" name="AutoShape 7">
            <a:hlinkClick r:id="rId9" action="ppaction://hlinksldjump" highlightClick="1"/>
          </p:cNvPr>
          <p:cNvSpPr>
            <a:spLocks noChangeArrowheads="1"/>
          </p:cNvSpPr>
          <p:nvPr/>
        </p:nvSpPr>
        <p:spPr bwMode="auto">
          <a:xfrm>
            <a:off x="1774826" y="6092826"/>
            <a:ext cx="720725" cy="504825"/>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عودة</a:t>
            </a:r>
            <a:endParaRPr lang="en-US" altLang="ar-EG" sz="2000" b="1"/>
          </a:p>
        </p:txBody>
      </p:sp>
    </p:spTree>
    <p:extLst>
      <p:ext uri="{BB962C8B-B14F-4D97-AF65-F5344CB8AC3E}">
        <p14:creationId xmlns:p14="http://schemas.microsoft.com/office/powerpoint/2010/main" val="37863281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5" name="AutoShape 3">
            <a:hlinkClick r:id="rId2" action="ppaction://hlinksldjump" highlightClick="1"/>
          </p:cNvPr>
          <p:cNvSpPr>
            <a:spLocks noChangeArrowheads="1"/>
          </p:cNvSpPr>
          <p:nvPr/>
        </p:nvSpPr>
        <p:spPr bwMode="auto">
          <a:xfrm>
            <a:off x="1847851" y="5949950"/>
            <a:ext cx="1152525" cy="647700"/>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رجوع</a:t>
            </a:r>
            <a:endParaRPr lang="en-US" altLang="ar-EG" sz="2000" b="1"/>
          </a:p>
        </p:txBody>
      </p:sp>
      <p:sp>
        <p:nvSpPr>
          <p:cNvPr id="110596" name="Text Box 4"/>
          <p:cNvSpPr txBox="1">
            <a:spLocks noChangeArrowheads="1"/>
          </p:cNvSpPr>
          <p:nvPr/>
        </p:nvSpPr>
        <p:spPr bwMode="auto">
          <a:xfrm>
            <a:off x="1774826" y="1412876"/>
            <a:ext cx="8353425" cy="374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Low">
              <a:spcBef>
                <a:spcPct val="50000"/>
              </a:spcBef>
            </a:pPr>
            <a:r>
              <a:rPr lang="ar-SA" altLang="ar-EG" sz="6000"/>
              <a:t>يَا أَيُّهَا الَّذِينَ آمَنُوا لا تَدْخُلُوا بُيُوتاً غَيْرَ بُيُوتِكُمْ حَتَّى تَسْتَأْنِسُوا وَتُسَلِّمُوا عَلَى أَهْلِهَا ذَلِكُمْ خَيْرٌ لَكُمْ لَعَلَّكُمْ تَذَكَّرُونَ (27)</a:t>
            </a:r>
            <a:r>
              <a:rPr lang="en-US" altLang="ar-EG" sz="6000"/>
              <a:t> </a:t>
            </a:r>
          </a:p>
        </p:txBody>
      </p:sp>
      <p:sp>
        <p:nvSpPr>
          <p:cNvPr id="110597" name="AutoShape 5">
            <a:hlinkClick r:id="" action="ppaction://noaction" highlightClick="1">
              <a:snd r:embed="rId3" name="المسكن النور 27.wav"/>
            </a:hlinkClick>
          </p:cNvPr>
          <p:cNvSpPr>
            <a:spLocks noChangeArrowheads="1"/>
          </p:cNvSpPr>
          <p:nvPr/>
        </p:nvSpPr>
        <p:spPr bwMode="auto">
          <a:xfrm>
            <a:off x="3216275" y="5949950"/>
            <a:ext cx="863600" cy="647700"/>
          </a:xfrm>
          <a:prstGeom prst="actionButtonBeginning">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spTree>
    <p:extLst>
      <p:ext uri="{BB962C8B-B14F-4D97-AF65-F5344CB8AC3E}">
        <p14:creationId xmlns:p14="http://schemas.microsoft.com/office/powerpoint/2010/main" val="17532484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descr="صورة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189" y="188913"/>
            <a:ext cx="7839075" cy="5715000"/>
          </a:xfrm>
          <a:prstGeom prst="rect">
            <a:avLst/>
          </a:prstGeom>
          <a:noFill/>
          <a:ln w="38100">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145411" name="Picture 3" descr="5">
            <a:hlinkClick r:id="" action="ppaction://noaction">
              <a:snd r:embed="rId3" name="ممتاز.WAV"/>
            </a:hlinkClick>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0376" y="6021388"/>
            <a:ext cx="2016125" cy="806450"/>
          </a:xfrm>
          <a:prstGeom prst="rect">
            <a:avLst/>
          </a:prstGeom>
          <a:noFill/>
          <a:extLst>
            <a:ext uri="{909E8E84-426E-40DD-AFC4-6F175D3DCCD1}">
              <a14:hiddenFill xmlns:a14="http://schemas.microsoft.com/office/drawing/2010/main">
                <a:solidFill>
                  <a:srgbClr val="FFFFFF"/>
                </a:solidFill>
              </a14:hiddenFill>
            </a:ext>
          </a:extLst>
        </p:spPr>
      </p:pic>
      <p:pic>
        <p:nvPicPr>
          <p:cNvPr id="145412" name="Picture 4" descr="7">
            <a:hlinkClick r:id="" action="ppaction://noaction">
              <a:snd r:embed="rId5" name="إجابه خآآطئه.wav"/>
            </a:hlinkClick>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03839" y="6015038"/>
            <a:ext cx="1512887" cy="842962"/>
          </a:xfrm>
          <a:prstGeom prst="rect">
            <a:avLst/>
          </a:prstGeom>
          <a:noFill/>
          <a:extLst>
            <a:ext uri="{909E8E84-426E-40DD-AFC4-6F175D3DCCD1}">
              <a14:hiddenFill xmlns:a14="http://schemas.microsoft.com/office/drawing/2010/main">
                <a:solidFill>
                  <a:srgbClr val="FFFFFF"/>
                </a:solidFill>
              </a14:hiddenFill>
            </a:ext>
          </a:extLst>
        </p:spPr>
      </p:pic>
      <p:pic>
        <p:nvPicPr>
          <p:cNvPr id="145413" name="Picture 5" descr="9">
            <a:hlinkClick r:id="" action="ppaction://noaction">
              <a:snd r:embed="rId7" name="حاول ثانية.WAV"/>
            </a:hlinkClick>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9963" y="5949950"/>
            <a:ext cx="1511300" cy="871538"/>
          </a:xfrm>
          <a:prstGeom prst="rect">
            <a:avLst/>
          </a:prstGeom>
          <a:noFill/>
          <a:extLst>
            <a:ext uri="{909E8E84-426E-40DD-AFC4-6F175D3DCCD1}">
              <a14:hiddenFill xmlns:a14="http://schemas.microsoft.com/office/drawing/2010/main">
                <a:solidFill>
                  <a:srgbClr val="FFFFFF"/>
                </a:solidFill>
              </a14:hiddenFill>
            </a:ext>
          </a:extLst>
        </p:spPr>
      </p:pic>
      <p:sp>
        <p:nvSpPr>
          <p:cNvPr id="145415" name="AutoShape 7">
            <a:hlinkClick r:id="rId9" action="ppaction://hlinksldjump" highlightClick="1"/>
          </p:cNvPr>
          <p:cNvSpPr>
            <a:spLocks noChangeArrowheads="1"/>
          </p:cNvSpPr>
          <p:nvPr/>
        </p:nvSpPr>
        <p:spPr bwMode="auto">
          <a:xfrm>
            <a:off x="1774826" y="6092826"/>
            <a:ext cx="720725" cy="504825"/>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عودة</a:t>
            </a:r>
            <a:endParaRPr lang="en-US" altLang="ar-EG" sz="2000" b="1"/>
          </a:p>
        </p:txBody>
      </p:sp>
    </p:spTree>
    <p:extLst>
      <p:ext uri="{BB962C8B-B14F-4D97-AF65-F5344CB8AC3E}">
        <p14:creationId xmlns:p14="http://schemas.microsoft.com/office/powerpoint/2010/main" val="10739285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descr="صورة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8214" y="188914"/>
            <a:ext cx="7800975" cy="5648325"/>
          </a:xfrm>
          <a:prstGeom prst="rect">
            <a:avLst/>
          </a:prstGeom>
          <a:noFill/>
          <a:ln w="38100">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146435" name="Picture 3" descr="4">
            <a:hlinkClick r:id="" action="ppaction://noaction">
              <a:snd r:embed="rId3" name="أنا فخور بك.WAV"/>
            </a:hlinkClick>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3838" y="5876926"/>
            <a:ext cx="1511300" cy="911225"/>
          </a:xfrm>
          <a:prstGeom prst="rect">
            <a:avLst/>
          </a:prstGeom>
          <a:noFill/>
          <a:extLst>
            <a:ext uri="{909E8E84-426E-40DD-AFC4-6F175D3DCCD1}">
              <a14:hiddenFill xmlns:a14="http://schemas.microsoft.com/office/drawing/2010/main">
                <a:solidFill>
                  <a:srgbClr val="FFFFFF"/>
                </a:solidFill>
              </a14:hiddenFill>
            </a:ext>
          </a:extLst>
        </p:spPr>
      </p:pic>
      <p:pic>
        <p:nvPicPr>
          <p:cNvPr id="146436" name="Picture 4" descr="8">
            <a:hlinkClick r:id="" action="ppaction://noaction">
              <a:snd r:embed="rId5" name="حظ أوفر في المرة القادمة.WAV"/>
            </a:hlinkClick>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75501" y="5949951"/>
            <a:ext cx="1800225" cy="809625"/>
          </a:xfrm>
          <a:prstGeom prst="rect">
            <a:avLst/>
          </a:prstGeom>
          <a:noFill/>
          <a:extLst>
            <a:ext uri="{909E8E84-426E-40DD-AFC4-6F175D3DCCD1}">
              <a14:hiddenFill xmlns:a14="http://schemas.microsoft.com/office/drawing/2010/main">
                <a:solidFill>
                  <a:srgbClr val="FFFFFF"/>
                </a:solidFill>
              </a14:hiddenFill>
            </a:ext>
          </a:extLst>
        </p:spPr>
      </p:pic>
      <p:pic>
        <p:nvPicPr>
          <p:cNvPr id="146437" name="Picture 5" descr="3">
            <a:hlinkClick r:id="" action="ppaction://noaction">
              <a:snd r:embed="rId7" name="إجابه خآآطئه.wav"/>
            </a:hlinkClick>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59150" y="5886450"/>
            <a:ext cx="1511300" cy="971550"/>
          </a:xfrm>
          <a:prstGeom prst="rect">
            <a:avLst/>
          </a:prstGeom>
          <a:noFill/>
          <a:extLst>
            <a:ext uri="{909E8E84-426E-40DD-AFC4-6F175D3DCCD1}">
              <a14:hiddenFill xmlns:a14="http://schemas.microsoft.com/office/drawing/2010/main">
                <a:solidFill>
                  <a:srgbClr val="FFFFFF"/>
                </a:solidFill>
              </a14:hiddenFill>
            </a:ext>
          </a:extLst>
        </p:spPr>
      </p:pic>
      <p:sp>
        <p:nvSpPr>
          <p:cNvPr id="146439" name="AutoShape 7">
            <a:hlinkClick r:id="rId9" action="ppaction://hlinksldjump" highlightClick="1"/>
          </p:cNvPr>
          <p:cNvSpPr>
            <a:spLocks noChangeArrowheads="1"/>
          </p:cNvSpPr>
          <p:nvPr/>
        </p:nvSpPr>
        <p:spPr bwMode="auto">
          <a:xfrm>
            <a:off x="1774826" y="6092826"/>
            <a:ext cx="720725" cy="504825"/>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عودة</a:t>
            </a:r>
            <a:endParaRPr lang="en-US" altLang="ar-EG" sz="2000" b="1"/>
          </a:p>
        </p:txBody>
      </p:sp>
    </p:spTree>
    <p:extLst>
      <p:ext uri="{BB962C8B-B14F-4D97-AF65-F5344CB8AC3E}">
        <p14:creationId xmlns:p14="http://schemas.microsoft.com/office/powerpoint/2010/main" val="9729850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descr="صورة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751" y="188913"/>
            <a:ext cx="7972425" cy="5695950"/>
          </a:xfrm>
          <a:prstGeom prst="rect">
            <a:avLst/>
          </a:prstGeom>
          <a:noFill/>
          <a:ln w="38100">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147459" name="Picture 3" descr="3">
            <a:hlinkClick r:id="" action="ppaction://noaction">
              <a:snd r:embed="rId3" name="عمل رائع.WAV"/>
            </a:hlinkClick>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2988" y="5886450"/>
            <a:ext cx="1511300" cy="971550"/>
          </a:xfrm>
          <a:prstGeom prst="rect">
            <a:avLst/>
          </a:prstGeom>
          <a:noFill/>
          <a:extLst>
            <a:ext uri="{909E8E84-426E-40DD-AFC4-6F175D3DCCD1}">
              <a14:hiddenFill xmlns:a14="http://schemas.microsoft.com/office/drawing/2010/main">
                <a:solidFill>
                  <a:srgbClr val="FFFFFF"/>
                </a:solidFill>
              </a14:hiddenFill>
            </a:ext>
          </a:extLst>
        </p:spPr>
      </p:pic>
      <p:pic>
        <p:nvPicPr>
          <p:cNvPr id="147460" name="Picture 4" descr="1">
            <a:hlinkClick r:id="" action="ppaction://noaction">
              <a:snd r:embed="rId5" name="إجابه خآآطئه.wav"/>
            </a:hlinkClick>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05425" y="5875338"/>
            <a:ext cx="1366838" cy="982662"/>
          </a:xfrm>
          <a:prstGeom prst="rect">
            <a:avLst/>
          </a:prstGeom>
          <a:noFill/>
          <a:extLst>
            <a:ext uri="{909E8E84-426E-40DD-AFC4-6F175D3DCCD1}">
              <a14:hiddenFill xmlns:a14="http://schemas.microsoft.com/office/drawing/2010/main">
                <a:solidFill>
                  <a:srgbClr val="FFFFFF"/>
                </a:solidFill>
              </a14:hiddenFill>
            </a:ext>
          </a:extLst>
        </p:spPr>
      </p:pic>
      <p:pic>
        <p:nvPicPr>
          <p:cNvPr id="147461" name="Picture 5" descr="5">
            <a:hlinkClick r:id="" action="ppaction://noaction">
              <a:snd r:embed="rId7" name="حاول ثانية.WAV"/>
            </a:hlinkClick>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57501" y="6021388"/>
            <a:ext cx="2016125" cy="806450"/>
          </a:xfrm>
          <a:prstGeom prst="rect">
            <a:avLst/>
          </a:prstGeom>
          <a:noFill/>
          <a:extLst>
            <a:ext uri="{909E8E84-426E-40DD-AFC4-6F175D3DCCD1}">
              <a14:hiddenFill xmlns:a14="http://schemas.microsoft.com/office/drawing/2010/main">
                <a:solidFill>
                  <a:srgbClr val="FFFFFF"/>
                </a:solidFill>
              </a14:hiddenFill>
            </a:ext>
          </a:extLst>
        </p:spPr>
      </p:pic>
      <p:sp>
        <p:nvSpPr>
          <p:cNvPr id="147463" name="AutoShape 7">
            <a:hlinkClick r:id="rId9" action="ppaction://hlinksldjump" highlightClick="1"/>
          </p:cNvPr>
          <p:cNvSpPr>
            <a:spLocks noChangeArrowheads="1"/>
          </p:cNvSpPr>
          <p:nvPr/>
        </p:nvSpPr>
        <p:spPr bwMode="auto">
          <a:xfrm>
            <a:off x="1774826" y="6092826"/>
            <a:ext cx="720725" cy="504825"/>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عودة</a:t>
            </a:r>
            <a:endParaRPr lang="en-US" altLang="ar-EG" sz="2000" b="1"/>
          </a:p>
        </p:txBody>
      </p:sp>
    </p:spTree>
    <p:extLst>
      <p:ext uri="{BB962C8B-B14F-4D97-AF65-F5344CB8AC3E}">
        <p14:creationId xmlns:p14="http://schemas.microsoft.com/office/powerpoint/2010/main" val="24666026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descr="صورة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8213" y="188914"/>
            <a:ext cx="7791450" cy="5686425"/>
          </a:xfrm>
          <a:prstGeom prst="rect">
            <a:avLst/>
          </a:prstGeom>
          <a:noFill/>
          <a:ln w="38100">
            <a:solidFill>
              <a:srgbClr val="00CCFF"/>
            </a:solidFill>
            <a:miter lim="800000"/>
            <a:headEnd/>
            <a:tailEnd/>
          </a:ln>
          <a:extLst>
            <a:ext uri="{909E8E84-426E-40DD-AFC4-6F175D3DCCD1}">
              <a14:hiddenFill xmlns:a14="http://schemas.microsoft.com/office/drawing/2010/main">
                <a:solidFill>
                  <a:srgbClr val="FFFFFF"/>
                </a:solidFill>
              </a14:hiddenFill>
            </a:ext>
          </a:extLst>
        </p:spPr>
      </p:pic>
      <p:pic>
        <p:nvPicPr>
          <p:cNvPr id="148483" name="Picture 3" descr="2">
            <a:hlinkClick r:id="" action="ppaction://noaction">
              <a:snd r:embed="rId3" name="إجابه صحيحة.wav"/>
            </a:hlinkClick>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5051" y="5992814"/>
            <a:ext cx="1223963" cy="865187"/>
          </a:xfrm>
          <a:prstGeom prst="rect">
            <a:avLst/>
          </a:prstGeom>
          <a:noFill/>
          <a:extLst>
            <a:ext uri="{909E8E84-426E-40DD-AFC4-6F175D3DCCD1}">
              <a14:hiddenFill xmlns:a14="http://schemas.microsoft.com/office/drawing/2010/main">
                <a:solidFill>
                  <a:srgbClr val="FFFFFF"/>
                </a:solidFill>
              </a14:hiddenFill>
            </a:ext>
          </a:extLst>
        </p:spPr>
      </p:pic>
      <p:pic>
        <p:nvPicPr>
          <p:cNvPr id="148484" name="Picture 4" descr="7">
            <a:hlinkClick r:id="" action="ppaction://noaction">
              <a:snd r:embed="rId5" name="إجابه خآآطئه.wav"/>
            </a:hlinkClick>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03839" y="5949951"/>
            <a:ext cx="1512887" cy="842963"/>
          </a:xfrm>
          <a:prstGeom prst="rect">
            <a:avLst/>
          </a:prstGeom>
          <a:noFill/>
          <a:extLst>
            <a:ext uri="{909E8E84-426E-40DD-AFC4-6F175D3DCCD1}">
              <a14:hiddenFill xmlns:a14="http://schemas.microsoft.com/office/drawing/2010/main">
                <a:solidFill>
                  <a:srgbClr val="FFFFFF"/>
                </a:solidFill>
              </a14:hiddenFill>
            </a:ext>
          </a:extLst>
        </p:spPr>
      </p:pic>
      <p:pic>
        <p:nvPicPr>
          <p:cNvPr id="148485" name="Picture 5" descr="6">
            <a:hlinkClick r:id="" action="ppaction://noaction">
              <a:snd r:embed="rId7" name="حظ أوفر في المرة القادمة.WAV"/>
            </a:hlinkClick>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48526" y="5876926"/>
            <a:ext cx="1584325" cy="785813"/>
          </a:xfrm>
          <a:prstGeom prst="rect">
            <a:avLst/>
          </a:prstGeom>
          <a:noFill/>
          <a:extLst>
            <a:ext uri="{909E8E84-426E-40DD-AFC4-6F175D3DCCD1}">
              <a14:hiddenFill xmlns:a14="http://schemas.microsoft.com/office/drawing/2010/main">
                <a:solidFill>
                  <a:srgbClr val="FFFFFF"/>
                </a:solidFill>
              </a14:hiddenFill>
            </a:ext>
          </a:extLst>
        </p:spPr>
      </p:pic>
      <p:sp>
        <p:nvSpPr>
          <p:cNvPr id="148487" name="AutoShape 7">
            <a:hlinkClick r:id="rId9" action="ppaction://hlinksldjump" highlightClick="1"/>
          </p:cNvPr>
          <p:cNvSpPr>
            <a:spLocks noChangeArrowheads="1"/>
          </p:cNvSpPr>
          <p:nvPr/>
        </p:nvSpPr>
        <p:spPr bwMode="auto">
          <a:xfrm>
            <a:off x="1774826" y="6092826"/>
            <a:ext cx="720725" cy="504825"/>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عودة</a:t>
            </a:r>
            <a:endParaRPr lang="en-US" altLang="ar-EG" sz="2000" b="1"/>
          </a:p>
        </p:txBody>
      </p:sp>
    </p:spTree>
    <p:extLst>
      <p:ext uri="{BB962C8B-B14F-4D97-AF65-F5344CB8AC3E}">
        <p14:creationId xmlns:p14="http://schemas.microsoft.com/office/powerpoint/2010/main" val="39252553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descr="صورة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750" y="200025"/>
            <a:ext cx="7791450" cy="5676900"/>
          </a:xfrm>
          <a:prstGeom prst="rect">
            <a:avLst/>
          </a:prstGeom>
          <a:noFill/>
          <a:ln w="38100">
            <a:solidFill>
              <a:srgbClr val="00CCFF"/>
            </a:solidFill>
            <a:miter lim="800000"/>
            <a:headEnd/>
            <a:tailEnd/>
          </a:ln>
          <a:extLst>
            <a:ext uri="{909E8E84-426E-40DD-AFC4-6F175D3DCCD1}">
              <a14:hiddenFill xmlns:a14="http://schemas.microsoft.com/office/drawing/2010/main">
                <a:solidFill>
                  <a:srgbClr val="FFFFFF"/>
                </a:solidFill>
              </a14:hiddenFill>
            </a:ext>
          </a:extLst>
        </p:spPr>
      </p:pic>
      <p:pic>
        <p:nvPicPr>
          <p:cNvPr id="149507" name="Picture 3" descr="1">
            <a:hlinkClick r:id="" action="ppaction://noaction">
              <a:snd r:embed="rId3" name="أحسنت.WAV"/>
            </a:hlinkClick>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2401" y="5949951"/>
            <a:ext cx="1223963" cy="879475"/>
          </a:xfrm>
          <a:prstGeom prst="rect">
            <a:avLst/>
          </a:prstGeom>
          <a:noFill/>
          <a:extLst>
            <a:ext uri="{909E8E84-426E-40DD-AFC4-6F175D3DCCD1}">
              <a14:hiddenFill xmlns:a14="http://schemas.microsoft.com/office/drawing/2010/main">
                <a:solidFill>
                  <a:srgbClr val="FFFFFF"/>
                </a:solidFill>
              </a14:hiddenFill>
            </a:ext>
          </a:extLst>
        </p:spPr>
      </p:pic>
      <p:pic>
        <p:nvPicPr>
          <p:cNvPr id="149508" name="Picture 4" descr="3">
            <a:hlinkClick r:id="" action="ppaction://noaction">
              <a:snd r:embed="rId5" name="حظ أوفر في المرة القادمة.WAV"/>
            </a:hlinkClick>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88163" y="5886450"/>
            <a:ext cx="1511300" cy="971550"/>
          </a:xfrm>
          <a:prstGeom prst="rect">
            <a:avLst/>
          </a:prstGeom>
          <a:noFill/>
          <a:extLst>
            <a:ext uri="{909E8E84-426E-40DD-AFC4-6F175D3DCCD1}">
              <a14:hiddenFill xmlns:a14="http://schemas.microsoft.com/office/drawing/2010/main">
                <a:solidFill>
                  <a:srgbClr val="FFFFFF"/>
                </a:solidFill>
              </a14:hiddenFill>
            </a:ext>
          </a:extLst>
        </p:spPr>
      </p:pic>
      <p:pic>
        <p:nvPicPr>
          <p:cNvPr id="149509" name="Picture 5" descr="4">
            <a:hlinkClick r:id="" action="ppaction://noaction">
              <a:snd r:embed="rId7" name="إجابه خآآطئه.wav"/>
            </a:hlinkClick>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32176" y="5949950"/>
            <a:ext cx="1368425" cy="825500"/>
          </a:xfrm>
          <a:prstGeom prst="rect">
            <a:avLst/>
          </a:prstGeom>
          <a:noFill/>
          <a:extLst>
            <a:ext uri="{909E8E84-426E-40DD-AFC4-6F175D3DCCD1}">
              <a14:hiddenFill xmlns:a14="http://schemas.microsoft.com/office/drawing/2010/main">
                <a:solidFill>
                  <a:srgbClr val="FFFFFF"/>
                </a:solidFill>
              </a14:hiddenFill>
            </a:ext>
          </a:extLst>
        </p:spPr>
      </p:pic>
      <p:sp>
        <p:nvSpPr>
          <p:cNvPr id="149511" name="AutoShape 7">
            <a:hlinkClick r:id="rId9" action="ppaction://hlinksldjump" highlightClick="1"/>
          </p:cNvPr>
          <p:cNvSpPr>
            <a:spLocks noChangeArrowheads="1"/>
          </p:cNvSpPr>
          <p:nvPr/>
        </p:nvSpPr>
        <p:spPr bwMode="auto">
          <a:xfrm>
            <a:off x="1774826" y="6092826"/>
            <a:ext cx="720725" cy="504825"/>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عودة</a:t>
            </a:r>
            <a:endParaRPr lang="en-US" altLang="ar-EG" sz="2000" b="1"/>
          </a:p>
        </p:txBody>
      </p:sp>
    </p:spTree>
    <p:extLst>
      <p:ext uri="{BB962C8B-B14F-4D97-AF65-F5344CB8AC3E}">
        <p14:creationId xmlns:p14="http://schemas.microsoft.com/office/powerpoint/2010/main" val="38599406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Text Box 2"/>
          <p:cNvSpPr txBox="1">
            <a:spLocks noChangeArrowheads="1"/>
          </p:cNvSpPr>
          <p:nvPr/>
        </p:nvSpPr>
        <p:spPr bwMode="auto">
          <a:xfrm>
            <a:off x="3935413" y="765175"/>
            <a:ext cx="374491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ar-EG" sz="3200"/>
              <a:t>اللقاء الأخير</a:t>
            </a:r>
            <a:endParaRPr lang="en-US" altLang="ar-EG" sz="3200"/>
          </a:p>
        </p:txBody>
      </p:sp>
      <p:sp>
        <p:nvSpPr>
          <p:cNvPr id="233475" name="AutoShape 3">
            <a:hlinkClick r:id="rId2" action="ppaction://hlinksldjump" highlightClick="1"/>
          </p:cNvPr>
          <p:cNvSpPr>
            <a:spLocks noChangeArrowheads="1"/>
          </p:cNvSpPr>
          <p:nvPr/>
        </p:nvSpPr>
        <p:spPr bwMode="auto">
          <a:xfrm>
            <a:off x="8042276" y="2852738"/>
            <a:ext cx="1152525" cy="647700"/>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تعدد مساكن</a:t>
            </a:r>
          </a:p>
          <a:p>
            <a:pPr algn="ctr"/>
            <a:r>
              <a:rPr lang="ar-SA" altLang="ar-EG" sz="2000" b="1"/>
              <a:t>الرسول</a:t>
            </a:r>
            <a:endParaRPr lang="en-US" altLang="ar-EG" sz="2000" b="1"/>
          </a:p>
        </p:txBody>
      </p:sp>
      <p:sp>
        <p:nvSpPr>
          <p:cNvPr id="233476" name="AutoShape 4">
            <a:hlinkClick r:id="rId3" action="ppaction://hlinksldjump" highlightClick="1"/>
          </p:cNvPr>
          <p:cNvSpPr>
            <a:spLocks noChangeArrowheads="1"/>
          </p:cNvSpPr>
          <p:nvPr/>
        </p:nvSpPr>
        <p:spPr bwMode="auto">
          <a:xfrm>
            <a:off x="8042276" y="3716338"/>
            <a:ext cx="1152525" cy="647700"/>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العنزات </a:t>
            </a:r>
          </a:p>
          <a:p>
            <a:pPr algn="ctr"/>
            <a:r>
              <a:rPr lang="ar-SA" altLang="ar-EG" sz="2000" b="1"/>
              <a:t>الثلاث</a:t>
            </a:r>
            <a:endParaRPr lang="en-US" altLang="ar-EG" sz="2000" b="1"/>
          </a:p>
        </p:txBody>
      </p:sp>
      <p:pic>
        <p:nvPicPr>
          <p:cNvPr id="233481" name="Picture 9" descr="2649_p8390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5413" y="1628775"/>
            <a:ext cx="3795712" cy="4743450"/>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233483" name="AutoShape 11">
            <a:hlinkClick r:id="rId5" action="ppaction://hlinksldjump" highlightClick="1"/>
          </p:cNvPr>
          <p:cNvSpPr>
            <a:spLocks noChangeArrowheads="1"/>
          </p:cNvSpPr>
          <p:nvPr/>
        </p:nvSpPr>
        <p:spPr bwMode="auto">
          <a:xfrm>
            <a:off x="8040689" y="4581525"/>
            <a:ext cx="1152525" cy="647700"/>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رجوع</a:t>
            </a:r>
            <a:endParaRPr lang="en-US" altLang="ar-EG" sz="2000" b="1"/>
          </a:p>
        </p:txBody>
      </p:sp>
    </p:spTree>
    <p:extLst>
      <p:ext uri="{BB962C8B-B14F-4D97-AF65-F5344CB8AC3E}">
        <p14:creationId xmlns:p14="http://schemas.microsoft.com/office/powerpoint/2010/main" val="27789471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500" name="Text Box 4"/>
          <p:cNvSpPr txBox="1">
            <a:spLocks noChangeArrowheads="1"/>
          </p:cNvSpPr>
          <p:nvPr/>
        </p:nvSpPr>
        <p:spPr bwMode="auto">
          <a:xfrm>
            <a:off x="1774825" y="836613"/>
            <a:ext cx="8712200" cy="521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ar-SA" altLang="ar-EG" sz="3200" dirty="0"/>
              <a:t>تعدد مساكن الرسول صلى الله عليه وسلم</a:t>
            </a:r>
          </a:p>
          <a:p>
            <a:pPr algn="r">
              <a:spcBef>
                <a:spcPct val="50000"/>
              </a:spcBef>
            </a:pPr>
            <a:r>
              <a:rPr lang="ar-SA" altLang="ar-EG" sz="3200" dirty="0"/>
              <a:t>تسرد المعلمة قصة تعدد مساكن الرسول صلى الله عليه وسلم:</a:t>
            </a:r>
          </a:p>
          <a:p>
            <a:pPr algn="r">
              <a:spcBef>
                <a:spcPct val="50000"/>
              </a:spcBef>
              <a:buFontTx/>
              <a:buChar char="-"/>
            </a:pPr>
            <a:r>
              <a:rPr lang="ar-SA" altLang="ar-EG" sz="3200" dirty="0"/>
              <a:t>سكن الرسول صلى الله عليه وسلم في البادية وهو طفل.</a:t>
            </a:r>
          </a:p>
          <a:p>
            <a:pPr algn="r">
              <a:spcBef>
                <a:spcPct val="50000"/>
              </a:spcBef>
              <a:buFontTx/>
              <a:buChar char="-"/>
            </a:pPr>
            <a:r>
              <a:rPr lang="ar-SA" altLang="ar-EG" sz="3200" dirty="0"/>
              <a:t> سكن الرسول صلى الله عليه وسلم عند جده الذي كان من زعماء قريش الأقوياء.</a:t>
            </a:r>
          </a:p>
          <a:p>
            <a:pPr algn="r">
              <a:spcBef>
                <a:spcPct val="50000"/>
              </a:spcBef>
              <a:buFontTx/>
              <a:buChar char="-"/>
            </a:pPr>
            <a:r>
              <a:rPr lang="ar-SA" altLang="ar-EG" sz="3200" dirty="0"/>
              <a:t> سكنه صلى الله عليه وسلم عند عمه.</a:t>
            </a:r>
          </a:p>
          <a:p>
            <a:pPr algn="r">
              <a:spcBef>
                <a:spcPct val="50000"/>
              </a:spcBef>
              <a:buFontTx/>
              <a:buChar char="-"/>
            </a:pPr>
            <a:r>
              <a:rPr lang="ar-SA" altLang="ar-EG" sz="3200" dirty="0"/>
              <a:t> انتقاله صلى الله عليه وسلم إلى مسكن الزوجية بعد زواجه من خديجة رضي الله عنها.</a:t>
            </a:r>
          </a:p>
        </p:txBody>
      </p:sp>
      <p:sp>
        <p:nvSpPr>
          <p:cNvPr id="234501" name="AutoShape 5">
            <a:hlinkClick r:id="rId2" action="ppaction://hlinksldjump" highlightClick="1"/>
          </p:cNvPr>
          <p:cNvSpPr>
            <a:spLocks noChangeArrowheads="1"/>
          </p:cNvSpPr>
          <p:nvPr/>
        </p:nvSpPr>
        <p:spPr bwMode="auto">
          <a:xfrm>
            <a:off x="1774826" y="6092826"/>
            <a:ext cx="792163" cy="504825"/>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رجوع</a:t>
            </a:r>
            <a:endParaRPr lang="en-US" altLang="ar-EG" sz="2000" b="1"/>
          </a:p>
        </p:txBody>
      </p:sp>
    </p:spTree>
    <p:extLst>
      <p:ext uri="{BB962C8B-B14F-4D97-AF65-F5344CB8AC3E}">
        <p14:creationId xmlns:p14="http://schemas.microsoft.com/office/powerpoint/2010/main" val="40951369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عنزات"/>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0388" y="0"/>
            <a:ext cx="6667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4819" name="AutoShape 3"/>
          <p:cNvSpPr>
            <a:spLocks noChangeArrowheads="1"/>
          </p:cNvSpPr>
          <p:nvPr/>
        </p:nvSpPr>
        <p:spPr bwMode="auto">
          <a:xfrm flipH="1">
            <a:off x="2927351" y="188913"/>
            <a:ext cx="2303463" cy="1655762"/>
          </a:xfrm>
          <a:prstGeom prst="wedgeEllipseCallout">
            <a:avLst>
              <a:gd name="adj1" fmla="val -15681"/>
              <a:gd name="adj2" fmla="val 73296"/>
            </a:avLst>
          </a:prstGeom>
          <a:solidFill>
            <a:schemeClr val="bg1">
              <a:alpha val="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altLang="ar-EG"/>
          </a:p>
        </p:txBody>
      </p:sp>
      <p:sp>
        <p:nvSpPr>
          <p:cNvPr id="34820" name="AutoShape 4"/>
          <p:cNvSpPr>
            <a:spLocks noChangeArrowheads="1"/>
          </p:cNvSpPr>
          <p:nvPr/>
        </p:nvSpPr>
        <p:spPr bwMode="auto">
          <a:xfrm flipH="1">
            <a:off x="7896226" y="188913"/>
            <a:ext cx="1655763" cy="1655762"/>
          </a:xfrm>
          <a:prstGeom prst="wedgeEllipseCallout">
            <a:avLst>
              <a:gd name="adj1" fmla="val 22769"/>
              <a:gd name="adj2" fmla="val 75023"/>
            </a:avLst>
          </a:prstGeom>
          <a:solidFill>
            <a:schemeClr val="bg1">
              <a:alpha val="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altLang="ar-EG"/>
          </a:p>
        </p:txBody>
      </p:sp>
      <p:sp>
        <p:nvSpPr>
          <p:cNvPr id="34821" name="AutoShape 5"/>
          <p:cNvSpPr>
            <a:spLocks noChangeArrowheads="1"/>
          </p:cNvSpPr>
          <p:nvPr/>
        </p:nvSpPr>
        <p:spPr bwMode="auto">
          <a:xfrm flipH="1">
            <a:off x="5591175" y="188913"/>
            <a:ext cx="1873250" cy="1655762"/>
          </a:xfrm>
          <a:prstGeom prst="wedgeEllipseCallout">
            <a:avLst>
              <a:gd name="adj1" fmla="val 338"/>
              <a:gd name="adj2" fmla="val 70421"/>
            </a:avLst>
          </a:prstGeom>
          <a:solidFill>
            <a:schemeClr val="bg1">
              <a:alpha val="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altLang="ar-EG"/>
          </a:p>
        </p:txBody>
      </p:sp>
    </p:spTree>
    <p:extLst>
      <p:ext uri="{BB962C8B-B14F-4D97-AF65-F5344CB8AC3E}">
        <p14:creationId xmlns:p14="http://schemas.microsoft.com/office/powerpoint/2010/main" val="3743802164"/>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بناء"/>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492376"/>
            <a:ext cx="9144000" cy="436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0593159"/>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ذئب شري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5550" y="620713"/>
            <a:ext cx="7334250" cy="5618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905099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4"/>
          <p:cNvSpPr txBox="1">
            <a:spLocks noChangeArrowheads="1"/>
          </p:cNvSpPr>
          <p:nvPr/>
        </p:nvSpPr>
        <p:spPr bwMode="auto">
          <a:xfrm>
            <a:off x="4008438" y="765175"/>
            <a:ext cx="3744912" cy="579438"/>
          </a:xfrm>
          <a:prstGeom prst="rect">
            <a:avLst/>
          </a:prstGeom>
          <a:solidFill>
            <a:srgbClr val="FFFFFF">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ar-EG" sz="3200"/>
              <a:t>التعرف على المسكن</a:t>
            </a:r>
            <a:endParaRPr lang="en-US" altLang="ar-EG" sz="3200"/>
          </a:p>
        </p:txBody>
      </p:sp>
      <p:sp>
        <p:nvSpPr>
          <p:cNvPr id="2055" name="AutoShape 7">
            <a:hlinkClick r:id="" action="ppaction://noaction" highlightClick="1"/>
          </p:cNvPr>
          <p:cNvSpPr>
            <a:spLocks noChangeArrowheads="1"/>
          </p:cNvSpPr>
          <p:nvPr/>
        </p:nvSpPr>
        <p:spPr bwMode="auto">
          <a:xfrm>
            <a:off x="8042276" y="4365625"/>
            <a:ext cx="1152525" cy="647700"/>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اللقاء الأخير</a:t>
            </a:r>
            <a:endParaRPr lang="en-US" altLang="ar-EG" sz="2000" b="1"/>
          </a:p>
        </p:txBody>
      </p:sp>
      <p:sp>
        <p:nvSpPr>
          <p:cNvPr id="2056" name="AutoShape 8">
            <a:hlinkClick r:id="rId2" action="ppaction://hlinksldjump" highlightClick="1"/>
          </p:cNvPr>
          <p:cNvSpPr>
            <a:spLocks noChangeArrowheads="1"/>
          </p:cNvSpPr>
          <p:nvPr/>
        </p:nvSpPr>
        <p:spPr bwMode="auto">
          <a:xfrm>
            <a:off x="8040689" y="3503613"/>
            <a:ext cx="1152525" cy="647700"/>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آية الحلقة</a:t>
            </a:r>
            <a:endParaRPr lang="en-US" altLang="ar-EG" sz="2000" b="1"/>
          </a:p>
        </p:txBody>
      </p:sp>
      <p:sp>
        <p:nvSpPr>
          <p:cNvPr id="2057" name="AutoShape 9">
            <a:hlinkClick r:id="rId3" action="ppaction://hlinksldjump" highlightClick="1"/>
          </p:cNvPr>
          <p:cNvSpPr>
            <a:spLocks noChangeArrowheads="1"/>
          </p:cNvSpPr>
          <p:nvPr/>
        </p:nvSpPr>
        <p:spPr bwMode="auto">
          <a:xfrm>
            <a:off x="8042276" y="2638425"/>
            <a:ext cx="1152525" cy="647700"/>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توجيهات</a:t>
            </a:r>
          </a:p>
          <a:p>
            <a:pPr algn="ctr"/>
            <a:r>
              <a:rPr lang="ar-SA" altLang="ar-EG" sz="2000" b="1"/>
              <a:t>للمعلمة</a:t>
            </a:r>
            <a:endParaRPr lang="en-US" altLang="ar-EG" sz="2000" b="1"/>
          </a:p>
        </p:txBody>
      </p:sp>
      <p:sp>
        <p:nvSpPr>
          <p:cNvPr id="2058" name="AutoShape 10">
            <a:hlinkClick r:id="" action="ppaction://hlinkshowjump?jump=firstslide" highlightClick="1"/>
          </p:cNvPr>
          <p:cNvSpPr>
            <a:spLocks noChangeArrowheads="1"/>
          </p:cNvSpPr>
          <p:nvPr/>
        </p:nvSpPr>
        <p:spPr bwMode="auto">
          <a:xfrm>
            <a:off x="1703389" y="188913"/>
            <a:ext cx="720725" cy="792162"/>
          </a:xfrm>
          <a:prstGeom prst="actionButtonHome">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pic>
        <p:nvPicPr>
          <p:cNvPr id="2060" name="Picture 12" descr="2649_p8390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5413" y="1628775"/>
            <a:ext cx="3795712" cy="4743450"/>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63203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قش نفخ"/>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497014"/>
            <a:ext cx="9144000" cy="5360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5249204"/>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قش طا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770064"/>
            <a:ext cx="9144000" cy="5087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7939421"/>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خشب"/>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441450"/>
            <a:ext cx="9144000" cy="5416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2725472"/>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نفخ خشب"/>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090614"/>
            <a:ext cx="9144000" cy="5767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7981932"/>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طوب"/>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274764"/>
            <a:ext cx="9144000" cy="5583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3277780"/>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طوب نفخ"/>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174750"/>
            <a:ext cx="9144000" cy="5683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1305593"/>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مدخنه"/>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981075"/>
            <a:ext cx="9144000" cy="5214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6674002"/>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قد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836614"/>
            <a:ext cx="9144000" cy="5565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6808501"/>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ماء مغل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388" y="981075"/>
            <a:ext cx="8723312" cy="5310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5840055"/>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هرب"/>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1303338"/>
            <a:ext cx="9102725" cy="5554662"/>
          </a:xfrm>
          <a:prstGeom prst="rect">
            <a:avLst/>
          </a:prstGeom>
          <a:noFill/>
          <a:extLst>
            <a:ext uri="{909E8E84-426E-40DD-AFC4-6F175D3DCCD1}">
              <a14:hiddenFill xmlns:a14="http://schemas.microsoft.com/office/drawing/2010/main">
                <a:solidFill>
                  <a:srgbClr val="FFFFFF"/>
                </a:solidFill>
              </a14:hiddenFill>
            </a:ext>
          </a:extLst>
        </p:spPr>
      </p:pic>
      <p:sp>
        <p:nvSpPr>
          <p:cNvPr id="47107" name="AutoShape 3">
            <a:hlinkClick r:id="rId3" action="ppaction://hlinksldjump" highlightClick="1"/>
          </p:cNvPr>
          <p:cNvSpPr>
            <a:spLocks noChangeArrowheads="1"/>
          </p:cNvSpPr>
          <p:nvPr/>
        </p:nvSpPr>
        <p:spPr bwMode="auto">
          <a:xfrm>
            <a:off x="1774826" y="333376"/>
            <a:ext cx="792163" cy="504825"/>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رجوع</a:t>
            </a:r>
            <a:endParaRPr lang="en-US" altLang="ar-EG" sz="2000" b="1"/>
          </a:p>
        </p:txBody>
      </p:sp>
    </p:spTree>
    <p:extLst>
      <p:ext uri="{BB962C8B-B14F-4D97-AF65-F5344CB8AC3E}">
        <p14:creationId xmlns:p14="http://schemas.microsoft.com/office/powerpoint/2010/main" val="315191922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00" name="Text Box 4"/>
          <p:cNvSpPr txBox="1">
            <a:spLocks noChangeArrowheads="1"/>
          </p:cNvSpPr>
          <p:nvPr/>
        </p:nvSpPr>
        <p:spPr bwMode="auto">
          <a:xfrm>
            <a:off x="622852" y="87314"/>
            <a:ext cx="10800521" cy="6247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spcBef>
                <a:spcPct val="50000"/>
              </a:spcBef>
            </a:pPr>
            <a:r>
              <a:rPr lang="ar-SA" altLang="ar-EG" sz="2000" b="1" dirty="0"/>
              <a:t>تتلو المعلمة الآية من القرآن الكريم بقولها يقول ربنا جل جلاله:</a:t>
            </a:r>
          </a:p>
          <a:p>
            <a:pPr algn="r"/>
            <a:r>
              <a:rPr lang="ar-SA" altLang="ar-EG" sz="2000" b="1" dirty="0"/>
              <a:t>(وَاللَّهُ جَعَلَ لَكُمْ مِنْ بُيُوتِكُمْ سَكَناً وَجَعَلَ لَكُمْ مِنْ جُلُودِ الأَنْعَامِ بُيُوتاً تَسْتَخِفُّونَهَا يَوْمَ ظَعْنِكُمْ وَيَوْمَ إِقَامَتِكُمْ وَمِنْ أَصْوَافِهَا وَأَوْبَارِهَا وَأَشْعَارِهَا أَثَاثاً وَمَتَاعاً إِلَى حِينٍ )</a:t>
            </a:r>
          </a:p>
          <a:p>
            <a:pPr algn="r"/>
            <a:r>
              <a:rPr lang="ar-SA" altLang="ar-EG" dirty="0"/>
              <a:t> </a:t>
            </a:r>
            <a:r>
              <a:rPr lang="ar-SA" altLang="ar-EG" sz="2000" b="1" dirty="0"/>
              <a:t>تسأل الأطفال: من ربنا؟ وتؤكد أن ربنا الله جل وعلا وهو خالقنا و رازقنا.</a:t>
            </a:r>
          </a:p>
          <a:p>
            <a:pPr algn="r">
              <a:spcBef>
                <a:spcPct val="50000"/>
              </a:spcBef>
            </a:pPr>
            <a:r>
              <a:rPr lang="ar-SA" altLang="ar-EG" sz="2000" b="1" dirty="0"/>
              <a:t>وتسألهم: ما اسم كتاب الله؟ تؤكد أن القرآن الكريم هو كتاب الله أنزله على محمد صلى الله عليه وسلم.</a:t>
            </a:r>
          </a:p>
          <a:p>
            <a:pPr algn="r">
              <a:spcBef>
                <a:spcPct val="50000"/>
              </a:spcBef>
            </a:pPr>
            <a:r>
              <a:rPr lang="ar-SA" altLang="ar-EG" sz="2000" b="1" dirty="0"/>
              <a:t>تقدم موضوع المسكن بالافتتاح بالآية الكريمة السابقة, وتشرح بشكل ميسر معناها.</a:t>
            </a:r>
          </a:p>
          <a:p>
            <a:pPr algn="r">
              <a:spcBef>
                <a:spcPct val="50000"/>
              </a:spcBef>
            </a:pPr>
            <a:r>
              <a:rPr lang="ar-SA" altLang="ar-EG" sz="2000" b="1" dirty="0"/>
              <a:t>تعرض المعلمة شريطا ً مرئيا ً قصيرا ً يصور أنواعا ً مختلفة من المساكن.</a:t>
            </a:r>
          </a:p>
          <a:p>
            <a:pPr algn="r">
              <a:spcBef>
                <a:spcPct val="50000"/>
              </a:spcBef>
            </a:pPr>
            <a:r>
              <a:rPr lang="ar-SA" altLang="ar-EG" sz="2000" b="1" dirty="0"/>
              <a:t>تخبر الأطفال بأنها تسكن في منزل مع أسرتها ولها غرفة خاصة, وهذا المنزل هو المكان الذي تسكنه, وتمارس حياتها فيه.</a:t>
            </a:r>
          </a:p>
          <a:p>
            <a:pPr algn="r">
              <a:spcBef>
                <a:spcPct val="50000"/>
              </a:spcBef>
            </a:pPr>
            <a:r>
              <a:rPr lang="ar-SA" altLang="ar-EG" sz="2000" b="1" dirty="0"/>
              <a:t>تتحدث مع الأطفال وتشجعهم على الحديث عن مساكنهم وما فيها, وعن شعورهم, وكذلك عما يمارسونه داخلها من متطلبات الحياة المختلفة.</a:t>
            </a:r>
          </a:p>
          <a:p>
            <a:pPr algn="r">
              <a:spcBef>
                <a:spcPct val="50000"/>
              </a:spcBef>
            </a:pPr>
            <a:r>
              <a:rPr lang="ar-SA" altLang="ar-EG" sz="2000" b="1" dirty="0"/>
              <a:t>تركز على أن لكل إنسان مسكنا ً, والمسكن هو مكان محبب تمارس فيه أنشطة الحياة من نوم وطعام ...إلخ.</a:t>
            </a:r>
          </a:p>
          <a:p>
            <a:pPr algn="r">
              <a:spcBef>
                <a:spcPct val="50000"/>
              </a:spcBef>
            </a:pPr>
            <a:r>
              <a:rPr lang="ar-SA" altLang="ar-EG" sz="2000" b="1" dirty="0"/>
              <a:t>تثير المحادثة السابقة عن طريق الأسئلة الآتية على سبيل المثال:</a:t>
            </a:r>
          </a:p>
          <a:p>
            <a:pPr algn="r">
              <a:spcBef>
                <a:spcPct val="50000"/>
              </a:spcBef>
              <a:buFontTx/>
              <a:buChar char="-"/>
            </a:pPr>
            <a:r>
              <a:rPr lang="ar-SA" altLang="ar-EG" sz="2000" b="1" dirty="0"/>
              <a:t>ماذا رأيتم في الشريط؟</a:t>
            </a:r>
          </a:p>
          <a:p>
            <a:pPr algn="r">
              <a:spcBef>
                <a:spcPct val="50000"/>
              </a:spcBef>
              <a:buFontTx/>
              <a:buChar char="-"/>
            </a:pPr>
            <a:r>
              <a:rPr lang="ar-SA" altLang="ar-EG" sz="2000" b="1" dirty="0"/>
              <a:t> من منكم يحدثنا عن بيته؟</a:t>
            </a:r>
          </a:p>
          <a:p>
            <a:pPr algn="r">
              <a:spcBef>
                <a:spcPct val="50000"/>
              </a:spcBef>
              <a:buFontTx/>
              <a:buChar char="-"/>
            </a:pPr>
            <a:r>
              <a:rPr lang="ar-SA" altLang="ar-EG" sz="2000" b="1" dirty="0"/>
              <a:t> ماذا يمكن أن يحدث لنا لو لم يكن لنا مساكن؟</a:t>
            </a:r>
          </a:p>
        </p:txBody>
      </p:sp>
      <p:sp>
        <p:nvSpPr>
          <p:cNvPr id="106501" name="AutoShape 5">
            <a:hlinkClick r:id="rId2" action="ppaction://hlinksldjump" highlightClick="1"/>
          </p:cNvPr>
          <p:cNvSpPr>
            <a:spLocks noChangeArrowheads="1"/>
          </p:cNvSpPr>
          <p:nvPr/>
        </p:nvSpPr>
        <p:spPr bwMode="auto">
          <a:xfrm>
            <a:off x="1774826" y="6092826"/>
            <a:ext cx="792163" cy="504825"/>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رجوع</a:t>
            </a:r>
            <a:endParaRPr lang="en-US" altLang="ar-EG" sz="2000" b="1"/>
          </a:p>
        </p:txBody>
      </p:sp>
    </p:spTree>
    <p:extLst>
      <p:ext uri="{BB962C8B-B14F-4D97-AF65-F5344CB8AC3E}">
        <p14:creationId xmlns:p14="http://schemas.microsoft.com/office/powerpoint/2010/main" val="180217049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2"/>
          <p:cNvSpPr txBox="1">
            <a:spLocks noChangeArrowheads="1"/>
          </p:cNvSpPr>
          <p:nvPr/>
        </p:nvSpPr>
        <p:spPr bwMode="auto">
          <a:xfrm>
            <a:off x="3935413" y="692150"/>
            <a:ext cx="3744912" cy="579438"/>
          </a:xfrm>
          <a:prstGeom prst="rect">
            <a:avLst/>
          </a:prstGeom>
          <a:solidFill>
            <a:srgbClr val="FFFFFF">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ar-EG" sz="3200"/>
              <a:t>أنواع مساكن الحيوان</a:t>
            </a:r>
            <a:endParaRPr lang="en-US" altLang="ar-EG" sz="3200"/>
          </a:p>
        </p:txBody>
      </p:sp>
      <p:sp>
        <p:nvSpPr>
          <p:cNvPr id="48131" name="AutoShape 3">
            <a:hlinkClick r:id="rId2" action="ppaction://hlinksldjump" highlightClick="1"/>
          </p:cNvPr>
          <p:cNvSpPr>
            <a:spLocks noChangeArrowheads="1"/>
          </p:cNvSpPr>
          <p:nvPr/>
        </p:nvSpPr>
        <p:spPr bwMode="auto">
          <a:xfrm>
            <a:off x="8042276" y="3646488"/>
            <a:ext cx="1152525" cy="647700"/>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الحلقة</a:t>
            </a:r>
            <a:endParaRPr lang="en-US" altLang="ar-EG" sz="2000" b="1"/>
          </a:p>
        </p:txBody>
      </p:sp>
      <p:sp>
        <p:nvSpPr>
          <p:cNvPr id="48132" name="AutoShape 4">
            <a:hlinkClick r:id="rId3" action="ppaction://hlinksldjump" highlightClick="1"/>
          </p:cNvPr>
          <p:cNvSpPr>
            <a:spLocks noChangeArrowheads="1"/>
          </p:cNvSpPr>
          <p:nvPr/>
        </p:nvSpPr>
        <p:spPr bwMode="auto">
          <a:xfrm>
            <a:off x="8042276" y="4510088"/>
            <a:ext cx="1152525" cy="647700"/>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الأركان</a:t>
            </a:r>
            <a:endParaRPr lang="en-US" altLang="ar-EG" sz="2000" b="1"/>
          </a:p>
        </p:txBody>
      </p:sp>
      <p:sp>
        <p:nvSpPr>
          <p:cNvPr id="48133" name="AutoShape 5">
            <a:hlinkClick r:id="rId4" action="ppaction://hlinksldjump" highlightClick="1"/>
          </p:cNvPr>
          <p:cNvSpPr>
            <a:spLocks noChangeArrowheads="1"/>
          </p:cNvSpPr>
          <p:nvPr/>
        </p:nvSpPr>
        <p:spPr bwMode="auto">
          <a:xfrm>
            <a:off x="8042276" y="5373688"/>
            <a:ext cx="1152525" cy="647700"/>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اللقاء الأخير</a:t>
            </a:r>
            <a:endParaRPr lang="en-US" altLang="ar-EG" sz="2000" b="1"/>
          </a:p>
        </p:txBody>
      </p:sp>
      <p:sp>
        <p:nvSpPr>
          <p:cNvPr id="48134" name="AutoShape 6">
            <a:hlinkClick r:id="rId5" action="ppaction://hlinksldjump" highlightClick="1"/>
          </p:cNvPr>
          <p:cNvSpPr>
            <a:spLocks noChangeArrowheads="1"/>
          </p:cNvSpPr>
          <p:nvPr/>
        </p:nvSpPr>
        <p:spPr bwMode="auto">
          <a:xfrm>
            <a:off x="8040689" y="2781300"/>
            <a:ext cx="1152525" cy="647700"/>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آية الحلقة</a:t>
            </a:r>
            <a:endParaRPr lang="en-US" altLang="ar-EG" sz="2000" b="1"/>
          </a:p>
        </p:txBody>
      </p:sp>
      <p:sp>
        <p:nvSpPr>
          <p:cNvPr id="48135" name="AutoShape 7">
            <a:hlinkClick r:id="rId6" action="ppaction://hlinksldjump" highlightClick="1"/>
          </p:cNvPr>
          <p:cNvSpPr>
            <a:spLocks noChangeArrowheads="1"/>
          </p:cNvSpPr>
          <p:nvPr/>
        </p:nvSpPr>
        <p:spPr bwMode="auto">
          <a:xfrm>
            <a:off x="8042276" y="1916113"/>
            <a:ext cx="1152525" cy="647700"/>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توجيهات</a:t>
            </a:r>
          </a:p>
          <a:p>
            <a:pPr algn="ctr"/>
            <a:r>
              <a:rPr lang="ar-SA" altLang="ar-EG" sz="2000" b="1"/>
              <a:t>للمعلمة</a:t>
            </a:r>
            <a:endParaRPr lang="en-US" altLang="ar-EG" sz="2000" b="1"/>
          </a:p>
        </p:txBody>
      </p:sp>
      <p:sp>
        <p:nvSpPr>
          <p:cNvPr id="48136" name="AutoShape 8">
            <a:hlinkClick r:id="" action="ppaction://hlinkshowjump?jump=firstslide" highlightClick="1"/>
          </p:cNvPr>
          <p:cNvSpPr>
            <a:spLocks noChangeArrowheads="1"/>
          </p:cNvSpPr>
          <p:nvPr/>
        </p:nvSpPr>
        <p:spPr bwMode="auto">
          <a:xfrm>
            <a:off x="1703389" y="188913"/>
            <a:ext cx="720725" cy="792162"/>
          </a:xfrm>
          <a:prstGeom prst="actionButtonHome">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pic>
        <p:nvPicPr>
          <p:cNvPr id="48137" name="Picture 9" descr="2649_p8390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35413" y="1628775"/>
            <a:ext cx="3795712" cy="4743450"/>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399955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8" name="Text Box 4"/>
          <p:cNvSpPr txBox="1">
            <a:spLocks noChangeArrowheads="1"/>
          </p:cNvSpPr>
          <p:nvPr/>
        </p:nvSpPr>
        <p:spPr bwMode="auto">
          <a:xfrm>
            <a:off x="1703388" y="257176"/>
            <a:ext cx="8712200" cy="634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ar-SA" altLang="ar-EG" sz="2000" b="1" dirty="0"/>
              <a:t>تتلو المعلمة الآية من القرآن الكريم بقولها يقول ربنا جل جلاله:</a:t>
            </a:r>
          </a:p>
          <a:p>
            <a:pPr algn="r"/>
            <a:r>
              <a:rPr lang="ar-SA" altLang="ar-EG" sz="2000" b="1" dirty="0"/>
              <a:t>(وَاللَّهُ جَعَلَ لَكُمْ مِنْ بُيُوتِكُمْ سَكَناً وَجَعَلَ لَكُمْ مِنْ جُلُودِ الأَنْعَامِ بُيُوتاً تَسْتَخِفُّونَهَا يَوْمَ ظَعْنِكُمْ وَيَوْمَ إِقَامَتِكُمْ وَمِنْ أَصْوَافِهَا وَأَوْبَارِهَا وَأَشْعَارِهَا أَثَاثاً وَمَتَاعاً إِلَى حِينٍ )</a:t>
            </a:r>
          </a:p>
          <a:p>
            <a:pPr algn="r"/>
            <a:r>
              <a:rPr lang="ar-SA" altLang="ar-EG" dirty="0"/>
              <a:t> </a:t>
            </a:r>
            <a:r>
              <a:rPr lang="ar-SA" altLang="ar-EG" sz="2000" b="1" dirty="0"/>
              <a:t>تسأل الأطفال: من ربنا؟ وتؤكد أن ربنا الله جل وعلا وهو خالقنا و رازقنا.</a:t>
            </a:r>
          </a:p>
          <a:p>
            <a:pPr algn="r">
              <a:spcBef>
                <a:spcPct val="50000"/>
              </a:spcBef>
            </a:pPr>
            <a:r>
              <a:rPr lang="ar-SA" altLang="ar-EG" sz="2000" b="1" dirty="0"/>
              <a:t>تخبر الأطفال بأن الحيوانات لها مساكن تؤويها, وتعرض عليهم شريطا ً مرئيا ً أو صورا ً كبيرة توضح أنواعا ً مختلفة من مساكن الحيوانات مثل العش, والإسطبل, والجحر وغيرها.</a:t>
            </a:r>
          </a:p>
          <a:p>
            <a:pPr algn="r">
              <a:spcBef>
                <a:spcPct val="50000"/>
              </a:spcBef>
            </a:pPr>
            <a:r>
              <a:rPr lang="ar-SA" altLang="ar-EG" sz="2000" b="1" dirty="0"/>
              <a:t>تطرح على الأطفال أسئلة مثل:</a:t>
            </a:r>
          </a:p>
          <a:p>
            <a:pPr algn="r">
              <a:spcBef>
                <a:spcPct val="50000"/>
              </a:spcBef>
              <a:buFontTx/>
              <a:buChar char="-"/>
            </a:pPr>
            <a:r>
              <a:rPr lang="ar-SA" altLang="ar-EG" sz="2000" b="1" dirty="0"/>
              <a:t>ماذا رأيت في الشريط؟</a:t>
            </a:r>
          </a:p>
          <a:p>
            <a:pPr algn="r">
              <a:spcBef>
                <a:spcPct val="50000"/>
              </a:spcBef>
              <a:buFontTx/>
              <a:buChar char="-"/>
            </a:pPr>
            <a:r>
              <a:rPr lang="ar-SA" altLang="ar-EG" sz="2000" b="1" dirty="0"/>
              <a:t> أيهما أكبر إسطبل الخيل أم عش الحمامة؟</a:t>
            </a:r>
          </a:p>
          <a:p>
            <a:pPr algn="r">
              <a:spcBef>
                <a:spcPct val="50000"/>
              </a:spcBef>
              <a:buFontTx/>
              <a:buChar char="-"/>
            </a:pPr>
            <a:r>
              <a:rPr lang="ar-SA" altLang="ar-EG" sz="2000" b="1" dirty="0"/>
              <a:t> أي الحيوانات أعجبك مسكنها؟ ولماذا؟</a:t>
            </a:r>
          </a:p>
          <a:p>
            <a:pPr algn="r">
              <a:spcBef>
                <a:spcPct val="50000"/>
              </a:spcBef>
            </a:pPr>
            <a:r>
              <a:rPr lang="ar-SA" altLang="ar-EG" sz="2000" b="1" dirty="0"/>
              <a:t>تربط كل حيوان بمسكنة بالمشاركة مع الأطفال, وتركز على قدرة الله سبحانه وتعالى في ذلك, فتقول على سبيل المثال: العش هو بيت العصفور والحمام وهذه الطيور تبني أعشاشها بنفسها.</a:t>
            </a:r>
          </a:p>
          <a:p>
            <a:pPr algn="r">
              <a:spcBef>
                <a:spcPct val="50000"/>
              </a:spcBef>
            </a:pPr>
            <a:r>
              <a:rPr lang="ar-SA" altLang="ar-EG" sz="2000" b="1" dirty="0"/>
              <a:t>تعرض عش عصفور مع بيضه, وتترك للأطفال وقتا ً لرؤيته, وتستمع لأحاديثهم و أسئلتهم, وتطرح أثناء ذلك الأسئلة الآتية:</a:t>
            </a:r>
          </a:p>
          <a:p>
            <a:pPr algn="r">
              <a:spcBef>
                <a:spcPct val="50000"/>
              </a:spcBef>
              <a:buFontTx/>
              <a:buChar char="-"/>
            </a:pPr>
            <a:r>
              <a:rPr lang="ar-SA" altLang="ar-EG" sz="2000" b="1" dirty="0"/>
              <a:t>ما اسم هذا البيت؟</a:t>
            </a:r>
          </a:p>
          <a:p>
            <a:pPr algn="r">
              <a:spcBef>
                <a:spcPct val="50000"/>
              </a:spcBef>
              <a:buFontTx/>
              <a:buChar char="-"/>
            </a:pPr>
            <a:r>
              <a:rPr lang="ar-SA" altLang="ar-EG" sz="2000" b="1" dirty="0"/>
              <a:t>من أعطى العصفور هذه القدرة؟</a:t>
            </a:r>
          </a:p>
        </p:txBody>
      </p:sp>
    </p:spTree>
    <p:extLst>
      <p:ext uri="{BB962C8B-B14F-4D97-AF65-F5344CB8AC3E}">
        <p14:creationId xmlns:p14="http://schemas.microsoft.com/office/powerpoint/2010/main" val="38658770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2" name="Text Box 4"/>
          <p:cNvSpPr txBox="1">
            <a:spLocks noChangeArrowheads="1"/>
          </p:cNvSpPr>
          <p:nvPr/>
        </p:nvSpPr>
        <p:spPr bwMode="auto">
          <a:xfrm>
            <a:off x="1703388" y="754064"/>
            <a:ext cx="8712200"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buFontTx/>
              <a:buChar char="-"/>
            </a:pPr>
            <a:r>
              <a:rPr lang="ar-SA" altLang="ar-EG" sz="2000" b="1" dirty="0"/>
              <a:t>هل يمكن أن يكون بيت حمامة؟ ولماذا؟</a:t>
            </a:r>
          </a:p>
          <a:p>
            <a:pPr algn="r">
              <a:spcBef>
                <a:spcPct val="50000"/>
              </a:spcBef>
              <a:buFontTx/>
              <a:buChar char="-"/>
            </a:pPr>
            <a:r>
              <a:rPr lang="ar-SA" altLang="ar-EG" sz="2000" b="1" dirty="0"/>
              <a:t>تؤكد أن الله سبحانه وتعالى أعطى الحيوانات القدرة على بناء مساكنها بنفسها.</a:t>
            </a:r>
          </a:p>
          <a:p>
            <a:pPr algn="r">
              <a:spcBef>
                <a:spcPct val="50000"/>
              </a:spcBef>
              <a:buFontTx/>
              <a:buChar char="-"/>
            </a:pPr>
            <a:r>
              <a:rPr lang="ar-SA" altLang="ar-EG" sz="2000" b="1" dirty="0"/>
              <a:t>يمكن للمعلمة أن تتوسع في الموضوع عن كيفية بناء الحيوانات لمساكنها وماذا تستعمل من أجزاء جسمها لبناء مسكنها, وذلك حسب حاجة الطفل.</a:t>
            </a:r>
          </a:p>
          <a:p>
            <a:pPr algn="r">
              <a:spcBef>
                <a:spcPct val="50000"/>
              </a:spcBef>
              <a:buFontTx/>
              <a:buChar char="-"/>
            </a:pPr>
            <a:r>
              <a:rPr lang="ar-SA" altLang="ar-EG" sz="2000" b="1" dirty="0"/>
              <a:t>تسأل الأطفال عن أسماء حيوانات لديهم, أو سبق لهم رؤيتها, وتسألهم عن أسماء مساكنها.</a:t>
            </a:r>
          </a:p>
          <a:p>
            <a:pPr algn="r">
              <a:spcBef>
                <a:spcPct val="50000"/>
              </a:spcBef>
              <a:buFontTx/>
              <a:buChar char="-"/>
            </a:pPr>
            <a:r>
              <a:rPr lang="ar-SA" altLang="ar-EG" sz="2000" b="1" dirty="0"/>
              <a:t>تضع العش في ركن البحث والاكتشاف</a:t>
            </a:r>
          </a:p>
        </p:txBody>
      </p:sp>
      <p:sp>
        <p:nvSpPr>
          <p:cNvPr id="150533" name="AutoShape 5">
            <a:hlinkClick r:id="rId2" action="ppaction://hlinksldjump" highlightClick="1"/>
          </p:cNvPr>
          <p:cNvSpPr>
            <a:spLocks noChangeArrowheads="1"/>
          </p:cNvSpPr>
          <p:nvPr/>
        </p:nvSpPr>
        <p:spPr bwMode="auto">
          <a:xfrm>
            <a:off x="1774826" y="6092826"/>
            <a:ext cx="792163" cy="504825"/>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رجوع</a:t>
            </a:r>
            <a:endParaRPr lang="en-US" altLang="ar-EG" sz="2000" b="1"/>
          </a:p>
        </p:txBody>
      </p:sp>
    </p:spTree>
    <p:extLst>
      <p:ext uri="{BB962C8B-B14F-4D97-AF65-F5344CB8AC3E}">
        <p14:creationId xmlns:p14="http://schemas.microsoft.com/office/powerpoint/2010/main" val="7045130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6" name="Picture 4" descr="select_coo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850" y="1844676"/>
            <a:ext cx="4241800" cy="2936875"/>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197637" name="Picture 5" descr="629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6364" y="1844676"/>
            <a:ext cx="3925887" cy="2943225"/>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197638" name="Text Box 6"/>
          <p:cNvSpPr txBox="1">
            <a:spLocks noChangeArrowheads="1"/>
          </p:cNvSpPr>
          <p:nvPr/>
        </p:nvSpPr>
        <p:spPr bwMode="auto">
          <a:xfrm>
            <a:off x="7896226" y="5013326"/>
            <a:ext cx="1223963"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ar-EG" sz="3000" b="1"/>
              <a:t>دجاجة</a:t>
            </a:r>
            <a:endParaRPr lang="en-US" altLang="ar-EG" sz="3000" b="1"/>
          </a:p>
        </p:txBody>
      </p:sp>
      <p:sp>
        <p:nvSpPr>
          <p:cNvPr id="197639" name="Text Box 7"/>
          <p:cNvSpPr txBox="1">
            <a:spLocks noChangeArrowheads="1"/>
          </p:cNvSpPr>
          <p:nvPr/>
        </p:nvSpPr>
        <p:spPr bwMode="auto">
          <a:xfrm>
            <a:off x="2711451" y="5013326"/>
            <a:ext cx="2087563"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ar-EG" sz="3000" b="1"/>
              <a:t>قفص الدجاج</a:t>
            </a:r>
            <a:endParaRPr lang="en-US" altLang="ar-EG" sz="3000" b="1"/>
          </a:p>
        </p:txBody>
      </p:sp>
    </p:spTree>
    <p:extLst>
      <p:ext uri="{BB962C8B-B14F-4D97-AF65-F5344CB8AC3E}">
        <p14:creationId xmlns:p14="http://schemas.microsoft.com/office/powerpoint/2010/main" val="271109919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60" name="Picture 4" descr="201270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850" y="1196976"/>
            <a:ext cx="5113338" cy="4035425"/>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198661" name="Picture 5" descr="869242-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8526" y="1052513"/>
            <a:ext cx="3128963" cy="4392612"/>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198663" name="Text Box 7"/>
          <p:cNvSpPr txBox="1">
            <a:spLocks noChangeArrowheads="1"/>
          </p:cNvSpPr>
          <p:nvPr/>
        </p:nvSpPr>
        <p:spPr bwMode="auto">
          <a:xfrm>
            <a:off x="8040688" y="5543551"/>
            <a:ext cx="1223962"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ar-EG" sz="3000" b="1"/>
              <a:t>حصان</a:t>
            </a:r>
            <a:endParaRPr lang="en-US" altLang="ar-EG" sz="3000" b="1"/>
          </a:p>
        </p:txBody>
      </p:sp>
      <p:sp>
        <p:nvSpPr>
          <p:cNvPr id="198664" name="Text Box 8"/>
          <p:cNvSpPr txBox="1">
            <a:spLocks noChangeArrowheads="1"/>
          </p:cNvSpPr>
          <p:nvPr/>
        </p:nvSpPr>
        <p:spPr bwMode="auto">
          <a:xfrm>
            <a:off x="2855913" y="5543551"/>
            <a:ext cx="2087562"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ar-EG" sz="3000" b="1"/>
              <a:t>إسطبل</a:t>
            </a:r>
            <a:endParaRPr lang="en-US" altLang="ar-EG" sz="3000" b="1"/>
          </a:p>
        </p:txBody>
      </p:sp>
    </p:spTree>
    <p:extLst>
      <p:ext uri="{BB962C8B-B14F-4D97-AF65-F5344CB8AC3E}">
        <p14:creationId xmlns:p14="http://schemas.microsoft.com/office/powerpoint/2010/main" val="427484129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40" name="Picture 4" descr="nest00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288" y="1700214"/>
            <a:ext cx="4464050" cy="3348037"/>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219141" name="Picture 5" descr="feral_pigeon470_448x4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0826" y="1700213"/>
            <a:ext cx="3762375" cy="3359150"/>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219142" name="Text Box 6"/>
          <p:cNvSpPr txBox="1">
            <a:spLocks noChangeArrowheads="1"/>
          </p:cNvSpPr>
          <p:nvPr/>
        </p:nvSpPr>
        <p:spPr bwMode="auto">
          <a:xfrm>
            <a:off x="8040688" y="5300664"/>
            <a:ext cx="1223962"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ar-EG" sz="3000" b="1"/>
              <a:t>حمامة</a:t>
            </a:r>
            <a:endParaRPr lang="en-US" altLang="ar-EG" sz="3000" b="1"/>
          </a:p>
        </p:txBody>
      </p:sp>
      <p:sp>
        <p:nvSpPr>
          <p:cNvPr id="219143" name="Text Box 7"/>
          <p:cNvSpPr txBox="1">
            <a:spLocks noChangeArrowheads="1"/>
          </p:cNvSpPr>
          <p:nvPr/>
        </p:nvSpPr>
        <p:spPr bwMode="auto">
          <a:xfrm>
            <a:off x="2855913" y="5300664"/>
            <a:ext cx="2087562"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ar-EG" sz="3000" b="1"/>
              <a:t>عش</a:t>
            </a:r>
            <a:endParaRPr lang="en-US" altLang="ar-EG" sz="3000" b="1"/>
          </a:p>
        </p:txBody>
      </p:sp>
    </p:spTree>
    <p:extLst>
      <p:ext uri="{BB962C8B-B14F-4D97-AF65-F5344CB8AC3E}">
        <p14:creationId xmlns:p14="http://schemas.microsoft.com/office/powerpoint/2010/main" val="114314324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4" name="Picture 4" descr="rabbit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750" y="1773238"/>
            <a:ext cx="4508500" cy="3384550"/>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220165" name="Picture 5" descr="rabbit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2626" y="1773238"/>
            <a:ext cx="3287713" cy="3384550"/>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220166" name="Text Box 6"/>
          <p:cNvSpPr txBox="1">
            <a:spLocks noChangeArrowheads="1"/>
          </p:cNvSpPr>
          <p:nvPr/>
        </p:nvSpPr>
        <p:spPr bwMode="auto">
          <a:xfrm>
            <a:off x="8040688" y="5300664"/>
            <a:ext cx="1223962"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ar-EG" sz="3000" b="1"/>
              <a:t>أرنب</a:t>
            </a:r>
            <a:endParaRPr lang="en-US" altLang="ar-EG" sz="3000" b="1"/>
          </a:p>
        </p:txBody>
      </p:sp>
      <p:sp>
        <p:nvSpPr>
          <p:cNvPr id="220167" name="Text Box 7"/>
          <p:cNvSpPr txBox="1">
            <a:spLocks noChangeArrowheads="1"/>
          </p:cNvSpPr>
          <p:nvPr/>
        </p:nvSpPr>
        <p:spPr bwMode="auto">
          <a:xfrm>
            <a:off x="2855913" y="5300664"/>
            <a:ext cx="2087562"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ar-EG" sz="3000" b="1"/>
              <a:t>جحر</a:t>
            </a:r>
            <a:endParaRPr lang="en-US" altLang="ar-EG" sz="3000" b="1"/>
          </a:p>
        </p:txBody>
      </p:sp>
    </p:spTree>
    <p:extLst>
      <p:ext uri="{BB962C8B-B14F-4D97-AF65-F5344CB8AC3E}">
        <p14:creationId xmlns:p14="http://schemas.microsoft.com/office/powerpoint/2010/main" val="369352887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8" name="Text Box 4"/>
          <p:cNvSpPr txBox="1">
            <a:spLocks noChangeArrowheads="1"/>
          </p:cNvSpPr>
          <p:nvPr/>
        </p:nvSpPr>
        <p:spPr bwMode="auto">
          <a:xfrm>
            <a:off x="8328026" y="5400676"/>
            <a:ext cx="1223963"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ar-EG" sz="3000" b="1"/>
              <a:t>ماعز</a:t>
            </a:r>
            <a:endParaRPr lang="en-US" altLang="ar-EG" sz="3000" b="1"/>
          </a:p>
        </p:txBody>
      </p:sp>
      <p:sp>
        <p:nvSpPr>
          <p:cNvPr id="221189" name="Text Box 5"/>
          <p:cNvSpPr txBox="1">
            <a:spLocks noChangeArrowheads="1"/>
          </p:cNvSpPr>
          <p:nvPr/>
        </p:nvSpPr>
        <p:spPr bwMode="auto">
          <a:xfrm>
            <a:off x="3432176" y="5400676"/>
            <a:ext cx="2087563"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ar-EG" sz="3000" b="1"/>
              <a:t>حظيرة</a:t>
            </a:r>
            <a:endParaRPr lang="en-US" altLang="ar-EG" sz="3000" b="1"/>
          </a:p>
        </p:txBody>
      </p:sp>
      <p:pic>
        <p:nvPicPr>
          <p:cNvPr id="221190" name="Picture 6" descr="حضيرة ماعز"/>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188" y="1341439"/>
            <a:ext cx="5040312" cy="3781425"/>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221191" name="Picture 7" descr="go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5864" y="1052513"/>
            <a:ext cx="2733675" cy="4248150"/>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467012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descr="Be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2314" y="1484314"/>
            <a:ext cx="3887787" cy="3779837"/>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121861" name="Picture 5" descr="صورة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7438" y="1484313"/>
            <a:ext cx="4248150" cy="3790950"/>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121862" name="Text Box 6"/>
          <p:cNvSpPr txBox="1">
            <a:spLocks noChangeArrowheads="1"/>
          </p:cNvSpPr>
          <p:nvPr/>
        </p:nvSpPr>
        <p:spPr bwMode="auto">
          <a:xfrm>
            <a:off x="8040688" y="5400676"/>
            <a:ext cx="1223962"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ar-EG" sz="3000" b="1"/>
              <a:t>نحلة</a:t>
            </a:r>
            <a:endParaRPr lang="en-US" altLang="ar-EG" sz="3000" b="1"/>
          </a:p>
        </p:txBody>
      </p:sp>
      <p:sp>
        <p:nvSpPr>
          <p:cNvPr id="121863" name="Text Box 7"/>
          <p:cNvSpPr txBox="1">
            <a:spLocks noChangeArrowheads="1"/>
          </p:cNvSpPr>
          <p:nvPr/>
        </p:nvSpPr>
        <p:spPr bwMode="auto">
          <a:xfrm>
            <a:off x="2855913" y="5400676"/>
            <a:ext cx="2087562"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ar-EG" sz="3000" b="1"/>
              <a:t>خلية</a:t>
            </a:r>
            <a:endParaRPr lang="en-US" altLang="ar-EG" sz="3000" b="1"/>
          </a:p>
        </p:txBody>
      </p:sp>
      <p:sp>
        <p:nvSpPr>
          <p:cNvPr id="121864" name="AutoShape 8">
            <a:hlinkClick r:id="rId4" action="ppaction://hlinksldjump" highlightClick="1"/>
          </p:cNvPr>
          <p:cNvSpPr>
            <a:spLocks noChangeArrowheads="1"/>
          </p:cNvSpPr>
          <p:nvPr/>
        </p:nvSpPr>
        <p:spPr bwMode="auto">
          <a:xfrm>
            <a:off x="1774826" y="6092826"/>
            <a:ext cx="792163" cy="504825"/>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رجوع</a:t>
            </a:r>
            <a:endParaRPr lang="en-US" altLang="ar-EG" sz="2000" b="1"/>
          </a:p>
        </p:txBody>
      </p:sp>
    </p:spTree>
    <p:extLst>
      <p:ext uri="{BB962C8B-B14F-4D97-AF65-F5344CB8AC3E}">
        <p14:creationId xmlns:p14="http://schemas.microsoft.com/office/powerpoint/2010/main" val="230104068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5" name="Picture 5" desc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1450" y="115888"/>
            <a:ext cx="6732588" cy="6716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77190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Text Box 2"/>
          <p:cNvSpPr txBox="1">
            <a:spLocks noChangeArrowheads="1"/>
          </p:cNvSpPr>
          <p:nvPr/>
        </p:nvSpPr>
        <p:spPr bwMode="auto">
          <a:xfrm>
            <a:off x="4008438" y="833439"/>
            <a:ext cx="3744912" cy="579437"/>
          </a:xfrm>
          <a:prstGeom prst="rect">
            <a:avLst/>
          </a:prstGeom>
          <a:solidFill>
            <a:srgbClr val="FFFFFF">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ar-EG" sz="3200"/>
              <a:t>اللقاء الأخير</a:t>
            </a:r>
            <a:endParaRPr lang="en-US" altLang="ar-EG" sz="3200"/>
          </a:p>
        </p:txBody>
      </p:sp>
      <p:sp>
        <p:nvSpPr>
          <p:cNvPr id="245763" name="AutoShape 3">
            <a:hlinkClick r:id="rId2" action="ppaction://hlinksldjump" highlightClick="1"/>
          </p:cNvPr>
          <p:cNvSpPr>
            <a:spLocks noChangeArrowheads="1"/>
          </p:cNvSpPr>
          <p:nvPr/>
        </p:nvSpPr>
        <p:spPr bwMode="auto">
          <a:xfrm>
            <a:off x="8042276" y="2852738"/>
            <a:ext cx="1152525" cy="647700"/>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يا منزلي</a:t>
            </a:r>
          </a:p>
          <a:p>
            <a:pPr algn="ctr"/>
            <a:r>
              <a:rPr lang="ar-SA" altLang="ar-EG" sz="2000" b="1"/>
              <a:t>يا منزلي</a:t>
            </a:r>
            <a:endParaRPr lang="en-US" altLang="ar-EG" sz="2000" b="1"/>
          </a:p>
        </p:txBody>
      </p:sp>
      <p:sp>
        <p:nvSpPr>
          <p:cNvPr id="245764" name="AutoShape 4">
            <a:hlinkClick r:id="rId3" action="ppaction://hlinksldjump" highlightClick="1"/>
          </p:cNvPr>
          <p:cNvSpPr>
            <a:spLocks noChangeArrowheads="1"/>
          </p:cNvSpPr>
          <p:nvPr/>
        </p:nvSpPr>
        <p:spPr bwMode="auto">
          <a:xfrm>
            <a:off x="8042276" y="3716338"/>
            <a:ext cx="1152525" cy="647700"/>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الدفاع عن</a:t>
            </a:r>
          </a:p>
          <a:p>
            <a:pPr algn="ctr"/>
            <a:r>
              <a:rPr lang="ar-SA" altLang="ar-EG" sz="2000" b="1"/>
              <a:t>المسكن</a:t>
            </a:r>
            <a:endParaRPr lang="en-US" altLang="ar-EG" sz="2000" b="1"/>
          </a:p>
        </p:txBody>
      </p:sp>
      <p:pic>
        <p:nvPicPr>
          <p:cNvPr id="245765" name="Picture 5" descr="2649_p8390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5413" y="1628775"/>
            <a:ext cx="3795712" cy="4743450"/>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245766" name="AutoShape 6">
            <a:hlinkClick r:id="rId5" action="ppaction://hlinksldjump" highlightClick="1"/>
          </p:cNvPr>
          <p:cNvSpPr>
            <a:spLocks noChangeArrowheads="1"/>
          </p:cNvSpPr>
          <p:nvPr/>
        </p:nvSpPr>
        <p:spPr bwMode="auto">
          <a:xfrm>
            <a:off x="8040689" y="4581525"/>
            <a:ext cx="1152525" cy="647700"/>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رجوع</a:t>
            </a:r>
            <a:endParaRPr lang="en-US" altLang="ar-EG" sz="2000" b="1"/>
          </a:p>
        </p:txBody>
      </p:sp>
    </p:spTree>
    <p:extLst>
      <p:ext uri="{BB962C8B-B14F-4D97-AF65-F5344CB8AC3E}">
        <p14:creationId xmlns:p14="http://schemas.microsoft.com/office/powerpoint/2010/main" val="194246377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8" name="Picture 4" descr="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2888" y="44450"/>
            <a:ext cx="6769100" cy="6769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497823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8" name="AutoShape 4">
            <a:hlinkClick r:id="rId2" action="ppaction://hlinksldjump" highlightClick="1"/>
          </p:cNvPr>
          <p:cNvSpPr>
            <a:spLocks noChangeArrowheads="1"/>
          </p:cNvSpPr>
          <p:nvPr/>
        </p:nvSpPr>
        <p:spPr bwMode="auto">
          <a:xfrm>
            <a:off x="1774826" y="6092826"/>
            <a:ext cx="792163" cy="504825"/>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رجوع</a:t>
            </a:r>
            <a:endParaRPr lang="en-US" altLang="ar-EG" sz="2000" b="1"/>
          </a:p>
        </p:txBody>
      </p:sp>
      <p:pic>
        <p:nvPicPr>
          <p:cNvPr id="236549" name="Picture 5" descr="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2763" y="44450"/>
            <a:ext cx="6788150" cy="6813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778071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Text Box 2"/>
          <p:cNvSpPr txBox="1">
            <a:spLocks noChangeArrowheads="1"/>
          </p:cNvSpPr>
          <p:nvPr/>
        </p:nvSpPr>
        <p:spPr bwMode="auto">
          <a:xfrm>
            <a:off x="3935413" y="765175"/>
            <a:ext cx="374491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ar-EG" sz="3200"/>
              <a:t>اللقاء الأخير</a:t>
            </a:r>
            <a:endParaRPr lang="en-US" altLang="ar-EG" sz="3200"/>
          </a:p>
        </p:txBody>
      </p:sp>
      <p:sp>
        <p:nvSpPr>
          <p:cNvPr id="238595" name="AutoShape 3">
            <a:hlinkClick r:id="rId2" action="ppaction://hlinksldjump" highlightClick="1"/>
          </p:cNvPr>
          <p:cNvSpPr>
            <a:spLocks noChangeArrowheads="1"/>
          </p:cNvSpPr>
          <p:nvPr/>
        </p:nvSpPr>
        <p:spPr bwMode="auto">
          <a:xfrm>
            <a:off x="8042276" y="2852738"/>
            <a:ext cx="1152525" cy="647700"/>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هل أنت</a:t>
            </a:r>
          </a:p>
          <a:p>
            <a:pPr algn="ctr"/>
            <a:r>
              <a:rPr lang="ar-SA" altLang="ar-EG" sz="2000" b="1"/>
              <a:t>بيتي؟</a:t>
            </a:r>
            <a:endParaRPr lang="en-US" altLang="ar-EG" sz="2000" b="1"/>
          </a:p>
        </p:txBody>
      </p:sp>
      <p:sp>
        <p:nvSpPr>
          <p:cNvPr id="238596" name="AutoShape 4">
            <a:hlinkClick r:id="rId3" action="ppaction://hlinksldjump" highlightClick="1"/>
          </p:cNvPr>
          <p:cNvSpPr>
            <a:spLocks noChangeArrowheads="1"/>
          </p:cNvSpPr>
          <p:nvPr/>
        </p:nvSpPr>
        <p:spPr bwMode="auto">
          <a:xfrm>
            <a:off x="8042276" y="3716338"/>
            <a:ext cx="1152525" cy="647700"/>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يارب أنت</a:t>
            </a:r>
          </a:p>
          <a:p>
            <a:pPr algn="ctr"/>
            <a:r>
              <a:rPr lang="ar-SA" altLang="ar-EG" sz="2000" b="1"/>
              <a:t>الخالق</a:t>
            </a:r>
            <a:endParaRPr lang="en-US" altLang="ar-EG" sz="2000" b="1"/>
          </a:p>
        </p:txBody>
      </p:sp>
      <p:pic>
        <p:nvPicPr>
          <p:cNvPr id="238597" name="Picture 5" descr="2649_p8390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5413" y="1628775"/>
            <a:ext cx="3795712" cy="4743450"/>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238598" name="AutoShape 6">
            <a:hlinkClick r:id="rId5" action="ppaction://hlinksldjump" highlightClick="1"/>
          </p:cNvPr>
          <p:cNvSpPr>
            <a:spLocks noChangeArrowheads="1"/>
          </p:cNvSpPr>
          <p:nvPr/>
        </p:nvSpPr>
        <p:spPr bwMode="auto">
          <a:xfrm>
            <a:off x="8040689" y="4581525"/>
            <a:ext cx="1152525" cy="647700"/>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رجوع</a:t>
            </a:r>
            <a:endParaRPr lang="en-US" altLang="ar-EG" sz="2000" b="1"/>
          </a:p>
        </p:txBody>
      </p:sp>
    </p:spTree>
    <p:extLst>
      <p:ext uri="{BB962C8B-B14F-4D97-AF65-F5344CB8AC3E}">
        <p14:creationId xmlns:p14="http://schemas.microsoft.com/office/powerpoint/2010/main" val="150771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4579" name="Picture 3" descr="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6138" y="4221164"/>
            <a:ext cx="762000" cy="1150937"/>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descr="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8438" y="4365625"/>
            <a:ext cx="762000" cy="1150938"/>
          </a:xfrm>
          <a:prstGeom prst="rect">
            <a:avLst/>
          </a:prstGeom>
          <a:noFill/>
          <a:extLst>
            <a:ext uri="{909E8E84-426E-40DD-AFC4-6F175D3DCCD1}">
              <a14:hiddenFill xmlns:a14="http://schemas.microsoft.com/office/drawing/2010/main">
                <a:solidFill>
                  <a:srgbClr val="FFFFFF"/>
                </a:solidFill>
              </a14:hiddenFill>
            </a:ext>
          </a:extLst>
        </p:spPr>
      </p:pic>
      <p:pic>
        <p:nvPicPr>
          <p:cNvPr id="24581" name="Picture 5" descr="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7713" y="4508500"/>
            <a:ext cx="762000" cy="1150938"/>
          </a:xfrm>
          <a:prstGeom prst="rect">
            <a:avLst/>
          </a:prstGeom>
          <a:noFill/>
          <a:extLst>
            <a:ext uri="{909E8E84-426E-40DD-AFC4-6F175D3DCCD1}">
              <a14:hiddenFill xmlns:a14="http://schemas.microsoft.com/office/drawing/2010/main">
                <a:solidFill>
                  <a:srgbClr val="FFFFFF"/>
                </a:solidFill>
              </a14:hiddenFill>
            </a:ext>
          </a:extLst>
        </p:spPr>
      </p:pic>
      <p:pic>
        <p:nvPicPr>
          <p:cNvPr id="24582" name="Picture 6" descr="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0464" y="3573463"/>
            <a:ext cx="1323975" cy="1916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891108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5603" name="Picture 3" descr="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6138" y="4221164"/>
            <a:ext cx="762000" cy="1150937"/>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8438" y="4365625"/>
            <a:ext cx="762000" cy="1150938"/>
          </a:xfrm>
          <a:prstGeom prst="rect">
            <a:avLst/>
          </a:prstGeom>
          <a:noFill/>
          <a:extLst>
            <a:ext uri="{909E8E84-426E-40DD-AFC4-6F175D3DCCD1}">
              <a14:hiddenFill xmlns:a14="http://schemas.microsoft.com/office/drawing/2010/main">
                <a:solidFill>
                  <a:srgbClr val="FFFFFF"/>
                </a:solidFill>
              </a14:hiddenFill>
            </a:ext>
          </a:extLst>
        </p:spPr>
      </p:pic>
      <p:pic>
        <p:nvPicPr>
          <p:cNvPr id="25605" name="Picture 5" descr="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7713" y="4508500"/>
            <a:ext cx="762000" cy="1150938"/>
          </a:xfrm>
          <a:prstGeom prst="rect">
            <a:avLst/>
          </a:prstGeom>
          <a:noFill/>
          <a:extLst>
            <a:ext uri="{909E8E84-426E-40DD-AFC4-6F175D3DCCD1}">
              <a14:hiddenFill xmlns:a14="http://schemas.microsoft.com/office/drawing/2010/main">
                <a:solidFill>
                  <a:srgbClr val="FFFFFF"/>
                </a:solidFill>
              </a14:hiddenFill>
            </a:ext>
          </a:extLst>
        </p:spPr>
      </p:pic>
      <p:pic>
        <p:nvPicPr>
          <p:cNvPr id="25606" name="Picture 6" descr="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3838" y="3500439"/>
            <a:ext cx="2381250" cy="1666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88660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path" presetSubtype="0" accel="50000" decel="50000" fill="hold" nodeType="withEffect">
                                  <p:stCondLst>
                                    <p:cond delay="0"/>
                                  </p:stCondLst>
                                  <p:childTnLst>
                                    <p:animMotion origin="layout" path="M 3.61111E-6 -4.44444E-6 L 0.59427 -0.63194 " pathEditMode="relative" rAng="0" ptsTypes="AA">
                                      <p:cBhvr>
                                        <p:cTn id="6" dur="3000" fill="hold"/>
                                        <p:tgtEl>
                                          <p:spTgt spid="25606"/>
                                        </p:tgtEl>
                                        <p:attrNameLst>
                                          <p:attrName>ppt_x</p:attrName>
                                          <p:attrName>ppt_y</p:attrName>
                                        </p:attrNameLst>
                                      </p:cBhvr>
                                      <p:rCtr x="29705" y="-3159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6627" name="Picture 3" descr="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7576" y="4292600"/>
            <a:ext cx="714375" cy="1079500"/>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8438" y="4365625"/>
            <a:ext cx="762000" cy="1150938"/>
          </a:xfrm>
          <a:prstGeom prst="rect">
            <a:avLst/>
          </a:prstGeom>
          <a:noFill/>
          <a:extLst>
            <a:ext uri="{909E8E84-426E-40DD-AFC4-6F175D3DCCD1}">
              <a14:hiddenFill xmlns:a14="http://schemas.microsoft.com/office/drawing/2010/main">
                <a:solidFill>
                  <a:srgbClr val="FFFFFF"/>
                </a:solidFill>
              </a14:hiddenFill>
            </a:ext>
          </a:extLst>
        </p:spPr>
      </p:pic>
      <p:pic>
        <p:nvPicPr>
          <p:cNvPr id="26629" name="Picture 5" descr="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7713" y="4508500"/>
            <a:ext cx="762000" cy="1150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03954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path" presetSubtype="0" accel="50000" decel="50000" fill="hold" nodeType="withEffect">
                                  <p:stCondLst>
                                    <p:cond delay="0"/>
                                  </p:stCondLst>
                                  <p:childTnLst>
                                    <p:animMotion origin="layout" path="M 2.77778E-7 3.7037E-7 L 0.12222 3.7037E-7 C 0.17691 3.7037E-7 0.24444 0.11435 0.24444 0.20741 L 0.24444 0.41481 " pathEditMode="relative" rAng="0" ptsTypes="FfFF">
                                      <p:cBhvr>
                                        <p:cTn id="6" dur="3000" fill="hold"/>
                                        <p:tgtEl>
                                          <p:spTgt spid="26627"/>
                                        </p:tgtEl>
                                        <p:attrNameLst>
                                          <p:attrName>ppt_x</p:attrName>
                                          <p:attrName>ppt_y</p:attrName>
                                        </p:attrNameLst>
                                      </p:cBhvr>
                                      <p:rCtr x="12222" y="207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7651" name="Picture 3" descr="بطه بريه"/>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851" y="3860800"/>
            <a:ext cx="2098675" cy="2260600"/>
          </a:xfrm>
          <a:prstGeom prst="rect">
            <a:avLst/>
          </a:prstGeom>
          <a:noFill/>
          <a:extLst>
            <a:ext uri="{909E8E84-426E-40DD-AFC4-6F175D3DCCD1}">
              <a14:hiddenFill xmlns:a14="http://schemas.microsoft.com/office/drawing/2010/main">
                <a:solidFill>
                  <a:srgbClr val="FFFFFF"/>
                </a:solidFill>
              </a14:hiddenFill>
            </a:ext>
          </a:extLst>
        </p:spPr>
      </p:pic>
      <p:pic>
        <p:nvPicPr>
          <p:cNvPr id="27652" name="Picture 4" descr="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6088" y="4941889"/>
            <a:ext cx="762000" cy="1150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24997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3" presetClass="path" presetSubtype="0" accel="50000" decel="50000" fill="hold" nodeType="withEffect">
                                  <p:stCondLst>
                                    <p:cond delay="0"/>
                                  </p:stCondLst>
                                  <p:childTnLst>
                                    <p:animMotion origin="layout" path="M 3.05556E-6 1.85185E-6 L -0.52986 1.85185E-6 " pathEditMode="relative" rAng="0" ptsTypes="AA">
                                      <p:cBhvr>
                                        <p:cTn id="6" dur="3000" fill="hold"/>
                                        <p:tgtEl>
                                          <p:spTgt spid="27652"/>
                                        </p:tgtEl>
                                        <p:attrNameLst>
                                          <p:attrName>ppt_x</p:attrName>
                                          <p:attrName>ppt_y</p:attrName>
                                        </p:attrNameLst>
                                      </p:cBhvr>
                                      <p:rCtr x="-2649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جح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8675" name="Picture 3" descr="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9175" y="1844676"/>
            <a:ext cx="952500" cy="1019175"/>
          </a:xfrm>
          <a:prstGeom prst="rect">
            <a:avLst/>
          </a:prstGeom>
          <a:noFill/>
          <a:extLst>
            <a:ext uri="{909E8E84-426E-40DD-AFC4-6F175D3DCCD1}">
              <a14:hiddenFill xmlns:a14="http://schemas.microsoft.com/office/drawing/2010/main">
                <a:solidFill>
                  <a:srgbClr val="FFFFFF"/>
                </a:solidFill>
              </a14:hiddenFill>
            </a:ext>
          </a:extLst>
        </p:spPr>
      </p:pic>
      <p:pic>
        <p:nvPicPr>
          <p:cNvPr id="28676" name="Picture 4" descr="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1763" y="1916114"/>
            <a:ext cx="762000" cy="1150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53071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path" presetSubtype="0" accel="50000" decel="50000" fill="hold" nodeType="withEffect">
                                  <p:stCondLst>
                                    <p:cond delay="0"/>
                                  </p:stCondLst>
                                  <p:childTnLst>
                                    <p:animMotion origin="layout" path="M -3.05556E-6 -4.44444E-6 L -0.32517 0.00024 " pathEditMode="relative" rAng="0" ptsTypes="AA">
                                      <p:cBhvr>
                                        <p:cTn id="6" dur="3000" fill="hold"/>
                                        <p:tgtEl>
                                          <p:spTgt spid="28676"/>
                                        </p:tgtEl>
                                        <p:attrNameLst>
                                          <p:attrName>ppt_x</p:attrName>
                                          <p:attrName>ppt_y</p:attrName>
                                        </p:attrNameLst>
                                      </p:cBhvr>
                                      <p:rCtr x="-16267" y="0"/>
                                    </p:animMotion>
                                  </p:childTnLst>
                                </p:cTn>
                              </p:par>
                            </p:childTnLst>
                          </p:cTn>
                        </p:par>
                        <p:par>
                          <p:cTn id="7" fill="hold" nodeType="afterGroup">
                            <p:stCondLst>
                              <p:cond delay="3000"/>
                            </p:stCondLst>
                            <p:childTnLst>
                              <p:par>
                                <p:cTn id="8" presetID="1" presetClass="entr" presetSubtype="0" fill="hold" nodeType="afterEffect">
                                  <p:stCondLst>
                                    <p:cond delay="0"/>
                                  </p:stCondLst>
                                  <p:childTnLst>
                                    <p:set>
                                      <p:cBhvr>
                                        <p:cTn id="9" dur="1" fill="hold">
                                          <p:stCondLst>
                                            <p:cond delay="0"/>
                                          </p:stCondLst>
                                        </p:cTn>
                                        <p:tgtEl>
                                          <p:spTgt spid="286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0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9144000" cy="6854825"/>
          </a:xfrm>
          <a:prstGeom prst="rect">
            <a:avLst/>
          </a:prstGeom>
          <a:noFill/>
          <a:extLst>
            <a:ext uri="{909E8E84-426E-40DD-AFC4-6F175D3DCCD1}">
              <a14:hiddenFill xmlns:a14="http://schemas.microsoft.com/office/drawing/2010/main">
                <a:solidFill>
                  <a:srgbClr val="FFFFFF"/>
                </a:solidFill>
              </a14:hiddenFill>
            </a:ext>
          </a:extLst>
        </p:spPr>
      </p:pic>
      <p:pic>
        <p:nvPicPr>
          <p:cNvPr id="29699" name="Picture 3" descr="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9739" y="3429001"/>
            <a:ext cx="714375" cy="1077913"/>
          </a:xfrm>
          <a:prstGeom prst="rect">
            <a:avLst/>
          </a:prstGeom>
          <a:noFill/>
          <a:extLst>
            <a:ext uri="{909E8E84-426E-40DD-AFC4-6F175D3DCCD1}">
              <a14:hiddenFill xmlns:a14="http://schemas.microsoft.com/office/drawing/2010/main">
                <a:solidFill>
                  <a:srgbClr val="FFFFFF"/>
                </a:solidFill>
              </a14:hiddenFill>
            </a:ext>
          </a:extLst>
        </p:spPr>
      </p:pic>
      <p:pic>
        <p:nvPicPr>
          <p:cNvPr id="29700" name="Picture 4" descr="سمكه"/>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20189" y="5084764"/>
            <a:ext cx="1360487" cy="1773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37258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path" presetSubtype="0" accel="50000" decel="50000" fill="hold" nodeType="withEffect">
                                  <p:stCondLst>
                                    <p:cond delay="0"/>
                                  </p:stCondLst>
                                  <p:childTnLst>
                                    <p:animMotion origin="layout" path="M -1.38889E-6 -0.00301 L -0.08125 0.05232 C -0.09826 0.06482 -0.12378 0.07199 -0.15017 0.07199 C -0.18055 0.07199 -0.20469 0.06482 -0.2217 0.05232 L -0.30278 -0.00301 " pathEditMode="relative" rAng="0" ptsTypes="FffFF">
                                      <p:cBhvr>
                                        <p:cTn id="6" dur="2000" fill="hold"/>
                                        <p:tgtEl>
                                          <p:spTgt spid="29700"/>
                                        </p:tgtEl>
                                        <p:attrNameLst>
                                          <p:attrName>ppt_x</p:attrName>
                                          <p:attrName>ppt_y</p:attrName>
                                        </p:attrNameLst>
                                      </p:cBhvr>
                                      <p:rCtr x="-15139" y="375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89750"/>
          </a:xfrm>
          <a:prstGeom prst="rect">
            <a:avLst/>
          </a:prstGeom>
          <a:noFill/>
          <a:extLst>
            <a:ext uri="{909E8E84-426E-40DD-AFC4-6F175D3DCCD1}">
              <a14:hiddenFill xmlns:a14="http://schemas.microsoft.com/office/drawing/2010/main">
                <a:solidFill>
                  <a:srgbClr val="FFFFFF"/>
                </a:solidFill>
              </a14:hiddenFill>
            </a:ext>
          </a:extLst>
        </p:spPr>
      </p:pic>
      <p:pic>
        <p:nvPicPr>
          <p:cNvPr id="30723" name="Picture 3" descr="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7713" y="5456238"/>
            <a:ext cx="285750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30724" name="Picture 4" descr="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3138" y="5373689"/>
            <a:ext cx="762000" cy="1150937"/>
          </a:xfrm>
          <a:prstGeom prst="rect">
            <a:avLst/>
          </a:prstGeom>
          <a:noFill/>
          <a:extLst>
            <a:ext uri="{909E8E84-426E-40DD-AFC4-6F175D3DCCD1}">
              <a14:hiddenFill xmlns:a14="http://schemas.microsoft.com/office/drawing/2010/main">
                <a:solidFill>
                  <a:srgbClr val="FFFFFF"/>
                </a:solidFill>
              </a14:hiddenFill>
            </a:ext>
          </a:extLst>
        </p:spPr>
      </p:pic>
      <p:pic>
        <p:nvPicPr>
          <p:cNvPr id="30725" name="Picture 5" descr="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8439" y="5445125"/>
            <a:ext cx="796925" cy="769938"/>
          </a:xfrm>
          <a:prstGeom prst="rect">
            <a:avLst/>
          </a:prstGeom>
          <a:noFill/>
          <a:extLst>
            <a:ext uri="{909E8E84-426E-40DD-AFC4-6F175D3DCCD1}">
              <a14:hiddenFill xmlns:a14="http://schemas.microsoft.com/office/drawing/2010/main">
                <a:solidFill>
                  <a:srgbClr val="FFFFFF"/>
                </a:solidFill>
              </a14:hiddenFill>
            </a:ext>
          </a:extLst>
        </p:spPr>
      </p:pic>
      <p:pic>
        <p:nvPicPr>
          <p:cNvPr id="30726" name="Picture 6" descr="0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7576" y="5445126"/>
            <a:ext cx="652463" cy="792163"/>
          </a:xfrm>
          <a:prstGeom prst="rect">
            <a:avLst/>
          </a:prstGeom>
          <a:noFill/>
          <a:extLst>
            <a:ext uri="{909E8E84-426E-40DD-AFC4-6F175D3DCCD1}">
              <a14:hiddenFill xmlns:a14="http://schemas.microsoft.com/office/drawing/2010/main">
                <a:solidFill>
                  <a:srgbClr val="FFFFFF"/>
                </a:solidFill>
              </a14:hiddenFill>
            </a:ext>
          </a:extLst>
        </p:spPr>
      </p:pic>
      <p:pic>
        <p:nvPicPr>
          <p:cNvPr id="30727" name="Picture 7" descr="01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59375" y="4632326"/>
            <a:ext cx="1479550" cy="2225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06988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3" presetClass="path" presetSubtype="0" accel="50000" decel="50000" fill="hold" nodeType="withEffect">
                                  <p:stCondLst>
                                    <p:cond delay="0"/>
                                  </p:stCondLst>
                                  <p:childTnLst>
                                    <p:animMotion origin="layout" path="M -3.05556E-6 -1.11111E-6 L 0.18681 0.00023 " pathEditMode="relative" rAng="0" ptsTypes="AA">
                                      <p:cBhvr>
                                        <p:cTn id="6" dur="3000" fill="hold"/>
                                        <p:tgtEl>
                                          <p:spTgt spid="30724"/>
                                        </p:tgtEl>
                                        <p:attrNameLst>
                                          <p:attrName>ppt_x</p:attrName>
                                          <p:attrName>ppt_y</p:attrName>
                                        </p:attrNameLst>
                                      </p:cBhvr>
                                      <p:rCtr x="934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8" name="Text Box 4"/>
          <p:cNvSpPr txBox="1">
            <a:spLocks noChangeArrowheads="1"/>
          </p:cNvSpPr>
          <p:nvPr/>
        </p:nvSpPr>
        <p:spPr bwMode="auto">
          <a:xfrm>
            <a:off x="4224338" y="836614"/>
            <a:ext cx="42481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ar-EG" sz="3200"/>
              <a:t>يا منزلي يا منزلي</a:t>
            </a:r>
            <a:endParaRPr lang="en-US" altLang="ar-EG" sz="3200"/>
          </a:p>
        </p:txBody>
      </p:sp>
      <p:sp>
        <p:nvSpPr>
          <p:cNvPr id="164869" name="Text Box 5"/>
          <p:cNvSpPr txBox="1">
            <a:spLocks noChangeArrowheads="1"/>
          </p:cNvSpPr>
          <p:nvPr/>
        </p:nvSpPr>
        <p:spPr bwMode="auto">
          <a:xfrm>
            <a:off x="6169025" y="1846264"/>
            <a:ext cx="4248150" cy="3506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ar-EG" sz="3200"/>
              <a:t>يا منزلي يا منزلي</a:t>
            </a:r>
          </a:p>
          <a:p>
            <a:pPr algn="ctr">
              <a:spcBef>
                <a:spcPct val="50000"/>
              </a:spcBef>
            </a:pPr>
            <a:r>
              <a:rPr lang="ar-SA" altLang="ar-EG" sz="3200"/>
              <a:t>يا دار أختي وأخي</a:t>
            </a:r>
          </a:p>
          <a:p>
            <a:pPr algn="ctr">
              <a:spcBef>
                <a:spcPct val="50000"/>
              </a:spcBef>
            </a:pPr>
            <a:r>
              <a:rPr lang="ar-SA" altLang="ar-EG" sz="3200"/>
              <a:t>في الصيف أنت مسكني</a:t>
            </a:r>
          </a:p>
          <a:p>
            <a:pPr algn="ctr">
              <a:spcBef>
                <a:spcPct val="50000"/>
              </a:spcBef>
            </a:pPr>
            <a:r>
              <a:rPr lang="ar-SA" altLang="ar-EG" sz="3200"/>
              <a:t>وفيك ألقى أخوتي</a:t>
            </a:r>
          </a:p>
          <a:p>
            <a:pPr algn="ctr">
              <a:spcBef>
                <a:spcPct val="50000"/>
              </a:spcBef>
            </a:pPr>
            <a:r>
              <a:rPr lang="ar-SA" altLang="ar-EG" sz="3200"/>
              <a:t>يا منزلي يا منزلي</a:t>
            </a:r>
            <a:endParaRPr lang="en-US" altLang="ar-EG" sz="3200"/>
          </a:p>
        </p:txBody>
      </p:sp>
      <p:sp>
        <p:nvSpPr>
          <p:cNvPr id="164870" name="Text Box 6"/>
          <p:cNvSpPr txBox="1">
            <a:spLocks noChangeArrowheads="1"/>
          </p:cNvSpPr>
          <p:nvPr/>
        </p:nvSpPr>
        <p:spPr bwMode="auto">
          <a:xfrm>
            <a:off x="2136775" y="1866900"/>
            <a:ext cx="4248150" cy="3506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ar-EG" sz="3200"/>
              <a:t>يا دار أمي وأبي</a:t>
            </a:r>
          </a:p>
          <a:p>
            <a:pPr algn="ctr">
              <a:spcBef>
                <a:spcPct val="50000"/>
              </a:spcBef>
            </a:pPr>
            <a:r>
              <a:rPr lang="ar-SA" altLang="ar-EG" sz="3200"/>
              <a:t>ومأكلي ومشربي</a:t>
            </a:r>
          </a:p>
          <a:p>
            <a:pPr algn="ctr">
              <a:spcBef>
                <a:spcPct val="50000"/>
              </a:spcBef>
            </a:pPr>
            <a:r>
              <a:rPr lang="ar-SA" altLang="ar-EG" sz="3200"/>
              <a:t>وفي الشتاء موطني</a:t>
            </a:r>
          </a:p>
          <a:p>
            <a:pPr algn="ctr">
              <a:spcBef>
                <a:spcPct val="50000"/>
              </a:spcBef>
            </a:pPr>
            <a:r>
              <a:rPr lang="ar-SA" altLang="ar-EG" sz="3200"/>
              <a:t>وفيك أنسى تعبي</a:t>
            </a:r>
          </a:p>
          <a:p>
            <a:pPr algn="ctr">
              <a:spcBef>
                <a:spcPct val="50000"/>
              </a:spcBef>
            </a:pPr>
            <a:r>
              <a:rPr lang="ar-SA" altLang="ar-EG" sz="3200"/>
              <a:t>يا دار أمي وأبي</a:t>
            </a:r>
            <a:endParaRPr lang="en-US" altLang="ar-EG" sz="3200"/>
          </a:p>
        </p:txBody>
      </p:sp>
      <p:sp>
        <p:nvSpPr>
          <p:cNvPr id="164871" name="AutoShape 7">
            <a:hlinkClick r:id="rId2" action="ppaction://hlinksldjump" highlightClick="1"/>
          </p:cNvPr>
          <p:cNvSpPr>
            <a:spLocks noChangeArrowheads="1"/>
          </p:cNvSpPr>
          <p:nvPr/>
        </p:nvSpPr>
        <p:spPr bwMode="auto">
          <a:xfrm>
            <a:off x="1774826" y="6092826"/>
            <a:ext cx="792163" cy="504825"/>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رجوع</a:t>
            </a:r>
            <a:endParaRPr lang="en-US" altLang="ar-EG" sz="2000" b="1"/>
          </a:p>
        </p:txBody>
      </p:sp>
    </p:spTree>
    <p:extLst>
      <p:ext uri="{BB962C8B-B14F-4D97-AF65-F5344CB8AC3E}">
        <p14:creationId xmlns:p14="http://schemas.microsoft.com/office/powerpoint/2010/main" val="32393306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1747" name="Picture 3" descr="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44413" y="4652963"/>
            <a:ext cx="2232025" cy="1562100"/>
          </a:xfrm>
          <a:prstGeom prst="rect">
            <a:avLst/>
          </a:prstGeom>
          <a:noFill/>
          <a:extLst>
            <a:ext uri="{909E8E84-426E-40DD-AFC4-6F175D3DCCD1}">
              <a14:hiddenFill xmlns:a14="http://schemas.microsoft.com/office/drawing/2010/main">
                <a:solidFill>
                  <a:srgbClr val="FFFFFF"/>
                </a:solidFill>
              </a14:hiddenFill>
            </a:ext>
          </a:extLst>
        </p:spPr>
      </p:pic>
      <p:pic>
        <p:nvPicPr>
          <p:cNvPr id="31748" name="Picture 4" descr="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76438" y="4941889"/>
            <a:ext cx="1871662" cy="1254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34586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path" presetSubtype="0" accel="50000" decel="50000" fill="hold" nodeType="withEffect">
                                  <p:stCondLst>
                                    <p:cond delay="0"/>
                                  </p:stCondLst>
                                  <p:childTnLst>
                                    <p:animMotion origin="layout" path="M -2.77778E-6 -1.11111E-6 L -1.01979 -0.54444 " pathEditMode="relative" rAng="0" ptsTypes="AA">
                                      <p:cBhvr>
                                        <p:cTn id="6" dur="3000" fill="hold"/>
                                        <p:tgtEl>
                                          <p:spTgt spid="31747"/>
                                        </p:tgtEl>
                                        <p:attrNameLst>
                                          <p:attrName>ppt_x</p:attrName>
                                          <p:attrName>ppt_y</p:attrName>
                                        </p:attrNameLst>
                                      </p:cBhvr>
                                      <p:rCtr x="-50990" y="-27222"/>
                                    </p:animMotion>
                                  </p:childTnLst>
                                </p:cTn>
                              </p:par>
                              <p:par>
                                <p:cTn id="7" presetID="35" presetClass="path" presetSubtype="0" accel="50000" decel="50000" fill="hold" nodeType="withEffect">
                                  <p:stCondLst>
                                    <p:cond delay="0"/>
                                  </p:stCondLst>
                                  <p:childTnLst>
                                    <p:animMotion origin="layout" path="M 1.66667E-6 2.96296E-6 L -1. -0.53264 " pathEditMode="relative" rAng="0" ptsTypes="AA">
                                      <p:cBhvr>
                                        <p:cTn id="8" dur="3000" fill="hold"/>
                                        <p:tgtEl>
                                          <p:spTgt spid="31748"/>
                                        </p:tgtEl>
                                        <p:attrNameLst>
                                          <p:attrName>ppt_x</p:attrName>
                                          <p:attrName>ppt_y</p:attrName>
                                        </p:attrNameLst>
                                      </p:cBhvr>
                                      <p:rCtr x="-50000" y="-266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2771" name="Picture 3" descr="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8438" y="4365625"/>
            <a:ext cx="762000" cy="1150938"/>
          </a:xfrm>
          <a:prstGeom prst="rect">
            <a:avLst/>
          </a:prstGeom>
          <a:noFill/>
          <a:extLst>
            <a:ext uri="{909E8E84-426E-40DD-AFC4-6F175D3DCCD1}">
              <a14:hiddenFill xmlns:a14="http://schemas.microsoft.com/office/drawing/2010/main">
                <a:solidFill>
                  <a:srgbClr val="FFFFFF"/>
                </a:solidFill>
              </a14:hiddenFill>
            </a:ext>
          </a:extLst>
        </p:spPr>
      </p:pic>
      <p:pic>
        <p:nvPicPr>
          <p:cNvPr id="32772" name="Picture 4" descr="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7713" y="4508500"/>
            <a:ext cx="762000" cy="1150938"/>
          </a:xfrm>
          <a:prstGeom prst="rect">
            <a:avLst/>
          </a:prstGeom>
          <a:noFill/>
          <a:extLst>
            <a:ext uri="{909E8E84-426E-40DD-AFC4-6F175D3DCCD1}">
              <a14:hiddenFill xmlns:a14="http://schemas.microsoft.com/office/drawing/2010/main">
                <a:solidFill>
                  <a:srgbClr val="FFFFFF"/>
                </a:solidFill>
              </a14:hiddenFill>
            </a:ext>
          </a:extLst>
        </p:spPr>
      </p:pic>
      <p:pic>
        <p:nvPicPr>
          <p:cNvPr id="32773" name="Picture 5" descr="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44413" y="0"/>
            <a:ext cx="2232025" cy="1562100"/>
          </a:xfrm>
          <a:prstGeom prst="rect">
            <a:avLst/>
          </a:prstGeom>
          <a:noFill/>
          <a:extLst>
            <a:ext uri="{909E8E84-426E-40DD-AFC4-6F175D3DCCD1}">
              <a14:hiddenFill xmlns:a14="http://schemas.microsoft.com/office/drawing/2010/main">
                <a:solidFill>
                  <a:srgbClr val="FFFFFF"/>
                </a:solidFill>
              </a14:hiddenFill>
            </a:ext>
          </a:extLst>
        </p:spPr>
      </p:pic>
      <p:pic>
        <p:nvPicPr>
          <p:cNvPr id="32774" name="Picture 6" descr="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20900" y="333376"/>
            <a:ext cx="1871663" cy="1254125"/>
          </a:xfrm>
          <a:prstGeom prst="rect">
            <a:avLst/>
          </a:prstGeom>
          <a:noFill/>
          <a:extLst>
            <a:ext uri="{909E8E84-426E-40DD-AFC4-6F175D3DCCD1}">
              <a14:hiddenFill xmlns:a14="http://schemas.microsoft.com/office/drawing/2010/main">
                <a:solidFill>
                  <a:srgbClr val="FFFFFF"/>
                </a:solidFill>
              </a14:hiddenFill>
            </a:ext>
          </a:extLst>
        </p:spPr>
      </p:pic>
      <p:pic>
        <p:nvPicPr>
          <p:cNvPr id="32775" name="Picture 7" descr="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6138" y="4221164"/>
            <a:ext cx="762000" cy="1150937"/>
          </a:xfrm>
          <a:prstGeom prst="rect">
            <a:avLst/>
          </a:prstGeom>
          <a:noFill/>
          <a:extLst>
            <a:ext uri="{909E8E84-426E-40DD-AFC4-6F175D3DCCD1}">
              <a14:hiddenFill xmlns:a14="http://schemas.microsoft.com/office/drawing/2010/main">
                <a:solidFill>
                  <a:srgbClr val="FFFFFF"/>
                </a:solidFill>
              </a14:hiddenFill>
            </a:ext>
          </a:extLst>
        </p:spPr>
      </p:pic>
      <p:pic>
        <p:nvPicPr>
          <p:cNvPr id="32776" name="Picture 8" descr="0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0464" y="3573463"/>
            <a:ext cx="1323975" cy="1916112"/>
          </a:xfrm>
          <a:prstGeom prst="rect">
            <a:avLst/>
          </a:prstGeom>
          <a:noFill/>
          <a:extLst>
            <a:ext uri="{909E8E84-426E-40DD-AFC4-6F175D3DCCD1}">
              <a14:hiddenFill xmlns:a14="http://schemas.microsoft.com/office/drawing/2010/main">
                <a:solidFill>
                  <a:srgbClr val="FFFFFF"/>
                </a:solidFill>
              </a14:hiddenFill>
            </a:ext>
          </a:extLst>
        </p:spPr>
      </p:pic>
      <p:sp>
        <p:nvSpPr>
          <p:cNvPr id="32777" name="AutoShape 9">
            <a:hlinkClick r:id="rId7" action="ppaction://hlinksldjump" highlightClick="1"/>
          </p:cNvPr>
          <p:cNvSpPr>
            <a:spLocks noChangeArrowheads="1"/>
          </p:cNvSpPr>
          <p:nvPr/>
        </p:nvSpPr>
        <p:spPr bwMode="auto">
          <a:xfrm>
            <a:off x="1774826" y="6092826"/>
            <a:ext cx="792163" cy="504825"/>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رجوع</a:t>
            </a:r>
            <a:endParaRPr lang="en-US" altLang="ar-EG" sz="2000" b="1"/>
          </a:p>
        </p:txBody>
      </p:sp>
    </p:spTree>
    <p:extLst>
      <p:ext uri="{BB962C8B-B14F-4D97-AF65-F5344CB8AC3E}">
        <p14:creationId xmlns:p14="http://schemas.microsoft.com/office/powerpoint/2010/main" val="29672833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path" presetSubtype="0" accel="50000" decel="50000" fill="hold" nodeType="withEffect">
                                  <p:stCondLst>
                                    <p:cond delay="0"/>
                                  </p:stCondLst>
                                  <p:childTnLst>
                                    <p:animMotion origin="layout" path="M -2.77778E-6 1.11111E-6 L -0.66545 0.59606 " pathEditMode="relative" rAng="0" ptsTypes="AA">
                                      <p:cBhvr>
                                        <p:cTn id="6" dur="3000" fill="hold"/>
                                        <p:tgtEl>
                                          <p:spTgt spid="32773"/>
                                        </p:tgtEl>
                                        <p:attrNameLst>
                                          <p:attrName>ppt_x</p:attrName>
                                          <p:attrName>ppt_y</p:attrName>
                                        </p:attrNameLst>
                                      </p:cBhvr>
                                      <p:rCtr x="-33281" y="29792"/>
                                    </p:animMotion>
                                  </p:childTnLst>
                                  <p:subTnLst>
                                    <p:set>
                                      <p:cBhvr override="childStyle">
                                        <p:cTn dur="1" fill="hold" display="0" masterRel="sameClick" afterEffect="1">
                                          <p:stCondLst>
                                            <p:cond evt="end" delay="0">
                                              <p:tn val="5"/>
                                            </p:cond>
                                          </p:stCondLst>
                                        </p:cTn>
                                        <p:tgtEl>
                                          <p:spTgt spid="32773"/>
                                        </p:tgtEl>
                                        <p:attrNameLst>
                                          <p:attrName>style.visibility</p:attrName>
                                        </p:attrNameLst>
                                      </p:cBhvr>
                                      <p:to>
                                        <p:strVal val="hidden"/>
                                      </p:to>
                                    </p:set>
                                  </p:subTnLst>
                                </p:cTn>
                              </p:par>
                              <p:par>
                                <p:cTn id="7" presetID="35" presetClass="path" presetSubtype="0" accel="50000" decel="50000" fill="hold" nodeType="withEffect">
                                  <p:stCondLst>
                                    <p:cond delay="0"/>
                                  </p:stCondLst>
                                  <p:childTnLst>
                                    <p:animMotion origin="layout" path="M 3.05556E-6 3.7037E-6 L -0.68507 0.51736 " pathEditMode="relative" rAng="0" ptsTypes="AA">
                                      <p:cBhvr>
                                        <p:cTn id="8" dur="3000" fill="hold"/>
                                        <p:tgtEl>
                                          <p:spTgt spid="32774"/>
                                        </p:tgtEl>
                                        <p:attrNameLst>
                                          <p:attrName>ppt_x</p:attrName>
                                          <p:attrName>ppt_y</p:attrName>
                                        </p:attrNameLst>
                                      </p:cBhvr>
                                      <p:rCtr x="-34253" y="25856"/>
                                    </p:animMotion>
                                  </p:childTnLst>
                                  <p:subTnLst>
                                    <p:set>
                                      <p:cBhvr override="childStyle">
                                        <p:cTn dur="1" fill="hold" display="0" masterRel="sameClick" afterEffect="1">
                                          <p:stCondLst>
                                            <p:cond evt="end" delay="0">
                                              <p:tn val="7"/>
                                            </p:cond>
                                          </p:stCondLst>
                                        </p:cTn>
                                        <p:tgtEl>
                                          <p:spTgt spid="32774"/>
                                        </p:tgtEl>
                                        <p:attrNameLst>
                                          <p:attrName>style.visibility</p:attrName>
                                        </p:attrNameLst>
                                      </p:cBhvr>
                                      <p:to>
                                        <p:strVal val="hidden"/>
                                      </p:to>
                                    </p:set>
                                  </p:subTnLst>
                                </p:cTn>
                              </p:par>
                            </p:childTnLst>
                          </p:cTn>
                        </p:par>
                        <p:par>
                          <p:cTn id="9" fill="hold" nodeType="afterGroup">
                            <p:stCondLst>
                              <p:cond delay="3000"/>
                            </p:stCondLst>
                            <p:childTnLst>
                              <p:par>
                                <p:cTn id="10" presetID="1" presetClass="entr" presetSubtype="0" fill="hold" nodeType="afterEffect">
                                  <p:stCondLst>
                                    <p:cond delay="0"/>
                                  </p:stCondLst>
                                  <p:childTnLst>
                                    <p:set>
                                      <p:cBhvr>
                                        <p:cTn id="11" dur="1" fill="hold">
                                          <p:stCondLst>
                                            <p:cond delay="0"/>
                                          </p:stCondLst>
                                        </p:cTn>
                                        <p:tgtEl>
                                          <p:spTgt spid="32775"/>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327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6" name="Text Box 4"/>
          <p:cNvSpPr txBox="1">
            <a:spLocks noChangeArrowheads="1"/>
          </p:cNvSpPr>
          <p:nvPr/>
        </p:nvSpPr>
        <p:spPr bwMode="auto">
          <a:xfrm>
            <a:off x="4079875" y="188914"/>
            <a:ext cx="40322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ar-EG" sz="2000" b="1"/>
              <a:t>يا رب أنت الخالق</a:t>
            </a:r>
            <a:endParaRPr lang="en-US" altLang="ar-EG" sz="2000" b="1"/>
          </a:p>
        </p:txBody>
      </p:sp>
      <p:sp>
        <p:nvSpPr>
          <p:cNvPr id="166917" name="Text Box 5"/>
          <p:cNvSpPr txBox="1">
            <a:spLocks noChangeArrowheads="1"/>
          </p:cNvSpPr>
          <p:nvPr/>
        </p:nvSpPr>
        <p:spPr bwMode="auto">
          <a:xfrm>
            <a:off x="6024563" y="836614"/>
            <a:ext cx="403225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ar-EG" sz="2000" b="1"/>
              <a:t>يا رب أنت الخالق</a:t>
            </a:r>
          </a:p>
          <a:p>
            <a:pPr algn="ctr">
              <a:spcBef>
                <a:spcPct val="50000"/>
              </a:spcBef>
            </a:pPr>
            <a:r>
              <a:rPr lang="ar-SA" altLang="ar-EG" sz="2000" b="1"/>
              <a:t>من خلق الإنسانـا</a:t>
            </a:r>
          </a:p>
          <a:p>
            <a:pPr algn="ctr">
              <a:spcBef>
                <a:spcPct val="50000"/>
              </a:spcBef>
            </a:pPr>
            <a:r>
              <a:rPr lang="ar-SA" altLang="ar-EG" sz="2000" b="1"/>
              <a:t>وانطق اللسانـــــا</a:t>
            </a:r>
            <a:endParaRPr lang="en-US" altLang="ar-EG" sz="2000" b="1"/>
          </a:p>
        </p:txBody>
      </p:sp>
      <p:sp>
        <p:nvSpPr>
          <p:cNvPr id="166918" name="Text Box 6"/>
          <p:cNvSpPr txBox="1">
            <a:spLocks noChangeArrowheads="1"/>
          </p:cNvSpPr>
          <p:nvPr/>
        </p:nvSpPr>
        <p:spPr bwMode="auto">
          <a:xfrm>
            <a:off x="6024563" y="2565401"/>
            <a:ext cx="4032250"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ar-EG" sz="2000" b="1"/>
              <a:t>من علم الأطيارا</a:t>
            </a:r>
          </a:p>
          <a:p>
            <a:pPr algn="ctr">
              <a:spcBef>
                <a:spcPct val="50000"/>
              </a:spcBef>
            </a:pPr>
            <a:r>
              <a:rPr lang="ar-SA" altLang="ar-EG" sz="2000" b="1"/>
              <a:t>وتبني الأوكـارا</a:t>
            </a:r>
            <a:endParaRPr lang="en-US" altLang="ar-EG" sz="2000" b="1"/>
          </a:p>
        </p:txBody>
      </p:sp>
      <p:sp>
        <p:nvSpPr>
          <p:cNvPr id="166919" name="Text Box 7"/>
          <p:cNvSpPr txBox="1">
            <a:spLocks noChangeArrowheads="1"/>
          </p:cNvSpPr>
          <p:nvPr/>
        </p:nvSpPr>
        <p:spPr bwMode="auto">
          <a:xfrm>
            <a:off x="6024563" y="3860801"/>
            <a:ext cx="4032250"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ar-EG" sz="2000" b="1"/>
              <a:t>من أنبت الزهورا</a:t>
            </a:r>
          </a:p>
          <a:p>
            <a:pPr algn="ctr">
              <a:spcBef>
                <a:spcPct val="50000"/>
              </a:spcBef>
            </a:pPr>
            <a:r>
              <a:rPr lang="ar-SA" altLang="ar-EG" sz="2000" b="1"/>
              <a:t>فتنعش الصدورا</a:t>
            </a:r>
            <a:endParaRPr lang="en-US" altLang="ar-EG" sz="2000" b="1"/>
          </a:p>
        </p:txBody>
      </p:sp>
      <p:sp>
        <p:nvSpPr>
          <p:cNvPr id="166920" name="Text Box 8"/>
          <p:cNvSpPr txBox="1">
            <a:spLocks noChangeArrowheads="1"/>
          </p:cNvSpPr>
          <p:nvPr/>
        </p:nvSpPr>
        <p:spPr bwMode="auto">
          <a:xfrm>
            <a:off x="6024563" y="5302251"/>
            <a:ext cx="4032250"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ar-EG" sz="2000" b="1"/>
              <a:t>من أوجد السماء</a:t>
            </a:r>
          </a:p>
          <a:p>
            <a:pPr algn="ctr">
              <a:spcBef>
                <a:spcPct val="50000"/>
              </a:spcBef>
            </a:pPr>
            <a:r>
              <a:rPr lang="ar-SA" altLang="ar-EG" sz="2000" b="1"/>
              <a:t>والداء والـــدواء</a:t>
            </a:r>
            <a:endParaRPr lang="en-US" altLang="ar-EG" sz="2000" b="1"/>
          </a:p>
        </p:txBody>
      </p:sp>
      <p:sp>
        <p:nvSpPr>
          <p:cNvPr id="166921" name="Text Box 9"/>
          <p:cNvSpPr txBox="1">
            <a:spLocks noChangeArrowheads="1"/>
          </p:cNvSpPr>
          <p:nvPr/>
        </p:nvSpPr>
        <p:spPr bwMode="auto">
          <a:xfrm>
            <a:off x="4079875" y="2168526"/>
            <a:ext cx="40322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ar-EG" sz="2000" b="1"/>
              <a:t>يا رب أنت الخالق</a:t>
            </a:r>
            <a:endParaRPr lang="en-US" altLang="ar-EG" sz="2000" b="1"/>
          </a:p>
        </p:txBody>
      </p:sp>
      <p:sp>
        <p:nvSpPr>
          <p:cNvPr id="166922" name="Text Box 10"/>
          <p:cNvSpPr txBox="1">
            <a:spLocks noChangeArrowheads="1"/>
          </p:cNvSpPr>
          <p:nvPr/>
        </p:nvSpPr>
        <p:spPr bwMode="auto">
          <a:xfrm>
            <a:off x="4151313" y="3392489"/>
            <a:ext cx="40322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ar-EG" sz="2000" b="1"/>
              <a:t>يا رب أنت الخالق</a:t>
            </a:r>
            <a:endParaRPr lang="en-US" altLang="ar-EG" sz="2000" b="1"/>
          </a:p>
        </p:txBody>
      </p:sp>
      <p:sp>
        <p:nvSpPr>
          <p:cNvPr id="166923" name="Text Box 11"/>
          <p:cNvSpPr txBox="1">
            <a:spLocks noChangeArrowheads="1"/>
          </p:cNvSpPr>
          <p:nvPr/>
        </p:nvSpPr>
        <p:spPr bwMode="auto">
          <a:xfrm>
            <a:off x="4151313" y="4616451"/>
            <a:ext cx="40322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ar-EG" sz="2000" b="1"/>
              <a:t>يا رب أنت الخالق</a:t>
            </a:r>
            <a:endParaRPr lang="en-US" altLang="ar-EG" sz="2000" b="1"/>
          </a:p>
        </p:txBody>
      </p:sp>
      <p:sp>
        <p:nvSpPr>
          <p:cNvPr id="166924" name="Text Box 12"/>
          <p:cNvSpPr txBox="1">
            <a:spLocks noChangeArrowheads="1"/>
          </p:cNvSpPr>
          <p:nvPr/>
        </p:nvSpPr>
        <p:spPr bwMode="auto">
          <a:xfrm>
            <a:off x="4151313" y="6056314"/>
            <a:ext cx="40322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ar-EG" sz="2000" b="1"/>
              <a:t>يا رب أنت الخالق</a:t>
            </a:r>
            <a:endParaRPr lang="en-US" altLang="ar-EG" sz="2000" b="1"/>
          </a:p>
        </p:txBody>
      </p:sp>
      <p:sp>
        <p:nvSpPr>
          <p:cNvPr id="166925" name="Text Box 13"/>
          <p:cNvSpPr txBox="1">
            <a:spLocks noChangeArrowheads="1"/>
          </p:cNvSpPr>
          <p:nvPr/>
        </p:nvSpPr>
        <p:spPr bwMode="auto">
          <a:xfrm>
            <a:off x="2208213" y="836614"/>
            <a:ext cx="403225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ar-EG" sz="2000" b="1"/>
              <a:t>يا رب أنت الخالق</a:t>
            </a:r>
          </a:p>
          <a:p>
            <a:pPr algn="ctr">
              <a:spcBef>
                <a:spcPct val="50000"/>
              </a:spcBef>
            </a:pPr>
            <a:r>
              <a:rPr lang="ar-SA" altLang="ar-EG" sz="2000" b="1"/>
              <a:t>أودعه الحنانــــــا</a:t>
            </a:r>
          </a:p>
          <a:p>
            <a:pPr algn="ctr">
              <a:spcBef>
                <a:spcPct val="50000"/>
              </a:spcBef>
            </a:pPr>
            <a:r>
              <a:rPr lang="ar-SA" altLang="ar-EG" sz="2000" b="1"/>
              <a:t>علمه البيانـــــــــا</a:t>
            </a:r>
            <a:endParaRPr lang="en-US" altLang="ar-EG" sz="2000" b="1"/>
          </a:p>
        </p:txBody>
      </p:sp>
      <p:sp>
        <p:nvSpPr>
          <p:cNvPr id="166926" name="Text Box 14"/>
          <p:cNvSpPr txBox="1">
            <a:spLocks noChangeArrowheads="1"/>
          </p:cNvSpPr>
          <p:nvPr/>
        </p:nvSpPr>
        <p:spPr bwMode="auto">
          <a:xfrm>
            <a:off x="2208213" y="2565401"/>
            <a:ext cx="4032250"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ar-EG" sz="2000" b="1"/>
              <a:t>أن تعلو الأشجار</a:t>
            </a:r>
          </a:p>
          <a:p>
            <a:pPr algn="ctr">
              <a:spcBef>
                <a:spcPct val="50000"/>
              </a:spcBef>
            </a:pPr>
            <a:r>
              <a:rPr lang="ar-SA" altLang="ar-EG" sz="2000" b="1"/>
              <a:t>وتطعم الصغارا</a:t>
            </a:r>
            <a:endParaRPr lang="en-US" altLang="ar-EG" sz="2000" b="1"/>
          </a:p>
        </p:txBody>
      </p:sp>
      <p:sp>
        <p:nvSpPr>
          <p:cNvPr id="166927" name="Text Box 15"/>
          <p:cNvSpPr txBox="1">
            <a:spLocks noChangeArrowheads="1"/>
          </p:cNvSpPr>
          <p:nvPr/>
        </p:nvSpPr>
        <p:spPr bwMode="auto">
          <a:xfrm>
            <a:off x="2208213" y="3860801"/>
            <a:ext cx="4032250"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ar-EG" sz="2000" b="1"/>
              <a:t>تمنحنا العطورا</a:t>
            </a:r>
          </a:p>
          <a:p>
            <a:pPr algn="ctr">
              <a:spcBef>
                <a:spcPct val="50000"/>
              </a:spcBef>
            </a:pPr>
            <a:r>
              <a:rPr lang="ar-SA" altLang="ar-EG" sz="2000" b="1"/>
              <a:t>وتبعث السرورا</a:t>
            </a:r>
            <a:endParaRPr lang="en-US" altLang="ar-EG" sz="2000" b="1"/>
          </a:p>
        </p:txBody>
      </p:sp>
      <p:sp>
        <p:nvSpPr>
          <p:cNvPr id="166928" name="Text Box 16"/>
          <p:cNvSpPr txBox="1">
            <a:spLocks noChangeArrowheads="1"/>
          </p:cNvSpPr>
          <p:nvPr/>
        </p:nvSpPr>
        <p:spPr bwMode="auto">
          <a:xfrm>
            <a:off x="2208213" y="5302251"/>
            <a:ext cx="4032250"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ar-EG" sz="2000" b="1"/>
              <a:t>والصبح والمساء</a:t>
            </a:r>
          </a:p>
          <a:p>
            <a:pPr algn="ctr">
              <a:spcBef>
                <a:spcPct val="50000"/>
              </a:spcBef>
            </a:pPr>
            <a:r>
              <a:rPr lang="ar-SA" altLang="ar-EG" sz="2000" b="1"/>
              <a:t>وأنزل الشفـــــاء</a:t>
            </a:r>
            <a:endParaRPr lang="en-US" altLang="ar-EG" sz="2000" b="1"/>
          </a:p>
        </p:txBody>
      </p:sp>
      <p:sp>
        <p:nvSpPr>
          <p:cNvPr id="166929" name="AutoShape 17">
            <a:hlinkClick r:id="rId2" action="ppaction://hlinksldjump" highlightClick="1"/>
          </p:cNvPr>
          <p:cNvSpPr>
            <a:spLocks noChangeArrowheads="1"/>
          </p:cNvSpPr>
          <p:nvPr/>
        </p:nvSpPr>
        <p:spPr bwMode="auto">
          <a:xfrm>
            <a:off x="1774826" y="6092826"/>
            <a:ext cx="792163" cy="504825"/>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رجوع</a:t>
            </a:r>
            <a:endParaRPr lang="en-US" altLang="ar-EG" sz="2000" b="1"/>
          </a:p>
        </p:txBody>
      </p:sp>
    </p:spTree>
    <p:extLst>
      <p:ext uri="{BB962C8B-B14F-4D97-AF65-F5344CB8AC3E}">
        <p14:creationId xmlns:p14="http://schemas.microsoft.com/office/powerpoint/2010/main" val="149592251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
          <p:cNvSpPr txBox="1">
            <a:spLocks noChangeArrowheads="1"/>
          </p:cNvSpPr>
          <p:nvPr/>
        </p:nvSpPr>
        <p:spPr bwMode="auto">
          <a:xfrm>
            <a:off x="3935413" y="836614"/>
            <a:ext cx="3744912" cy="579437"/>
          </a:xfrm>
          <a:prstGeom prst="rect">
            <a:avLst/>
          </a:prstGeom>
          <a:solidFill>
            <a:srgbClr val="FFFFFF">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ar-EG" sz="3200"/>
              <a:t>الأصوات في المسكن</a:t>
            </a:r>
            <a:endParaRPr lang="en-US" altLang="ar-EG" sz="3200"/>
          </a:p>
        </p:txBody>
      </p:sp>
      <p:sp>
        <p:nvSpPr>
          <p:cNvPr id="49155" name="AutoShape 3">
            <a:hlinkClick r:id="rId2" action="ppaction://hlinksldjump" highlightClick="1"/>
          </p:cNvPr>
          <p:cNvSpPr>
            <a:spLocks noChangeArrowheads="1"/>
          </p:cNvSpPr>
          <p:nvPr/>
        </p:nvSpPr>
        <p:spPr bwMode="auto">
          <a:xfrm>
            <a:off x="8042276" y="3646488"/>
            <a:ext cx="1152525" cy="647700"/>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الحلقة</a:t>
            </a:r>
            <a:endParaRPr lang="en-US" altLang="ar-EG" sz="2000" b="1"/>
          </a:p>
        </p:txBody>
      </p:sp>
      <p:sp>
        <p:nvSpPr>
          <p:cNvPr id="49156" name="AutoShape 4">
            <a:hlinkClick r:id="rId3" action="ppaction://hlinksldjump" highlightClick="1"/>
          </p:cNvPr>
          <p:cNvSpPr>
            <a:spLocks noChangeArrowheads="1"/>
          </p:cNvSpPr>
          <p:nvPr/>
        </p:nvSpPr>
        <p:spPr bwMode="auto">
          <a:xfrm>
            <a:off x="8042276" y="4510088"/>
            <a:ext cx="1152525" cy="647700"/>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الأركان</a:t>
            </a:r>
            <a:endParaRPr lang="en-US" altLang="ar-EG" sz="2000" b="1"/>
          </a:p>
        </p:txBody>
      </p:sp>
      <p:sp>
        <p:nvSpPr>
          <p:cNvPr id="49157" name="AutoShape 5">
            <a:hlinkClick r:id="rId4" action="ppaction://hlinksldjump" highlightClick="1"/>
          </p:cNvPr>
          <p:cNvSpPr>
            <a:spLocks noChangeArrowheads="1"/>
          </p:cNvSpPr>
          <p:nvPr/>
        </p:nvSpPr>
        <p:spPr bwMode="auto">
          <a:xfrm>
            <a:off x="8042276" y="5373688"/>
            <a:ext cx="1152525" cy="647700"/>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اللقاء الأخير</a:t>
            </a:r>
            <a:endParaRPr lang="en-US" altLang="ar-EG" sz="2000" b="1"/>
          </a:p>
        </p:txBody>
      </p:sp>
      <p:sp>
        <p:nvSpPr>
          <p:cNvPr id="49158" name="AutoShape 6">
            <a:hlinkClick r:id="rId5" action="ppaction://hlinksldjump" highlightClick="1"/>
          </p:cNvPr>
          <p:cNvSpPr>
            <a:spLocks noChangeArrowheads="1"/>
          </p:cNvSpPr>
          <p:nvPr/>
        </p:nvSpPr>
        <p:spPr bwMode="auto">
          <a:xfrm>
            <a:off x="8040689" y="2781300"/>
            <a:ext cx="1152525" cy="647700"/>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آية الحلقة</a:t>
            </a:r>
            <a:endParaRPr lang="en-US" altLang="ar-EG" sz="2000" b="1"/>
          </a:p>
        </p:txBody>
      </p:sp>
      <p:sp>
        <p:nvSpPr>
          <p:cNvPr id="49159" name="AutoShape 7">
            <a:hlinkClick r:id="rId6" action="ppaction://hlinksldjump" highlightClick="1"/>
          </p:cNvPr>
          <p:cNvSpPr>
            <a:spLocks noChangeArrowheads="1"/>
          </p:cNvSpPr>
          <p:nvPr/>
        </p:nvSpPr>
        <p:spPr bwMode="auto">
          <a:xfrm>
            <a:off x="8042276" y="1916113"/>
            <a:ext cx="1152525" cy="647700"/>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توجيهات</a:t>
            </a:r>
          </a:p>
          <a:p>
            <a:pPr algn="ctr"/>
            <a:r>
              <a:rPr lang="ar-SA" altLang="ar-EG" sz="2000" b="1"/>
              <a:t>للمعلمة</a:t>
            </a:r>
            <a:endParaRPr lang="en-US" altLang="ar-EG" sz="2000" b="1"/>
          </a:p>
        </p:txBody>
      </p:sp>
      <p:sp>
        <p:nvSpPr>
          <p:cNvPr id="49160" name="AutoShape 8">
            <a:hlinkClick r:id="" action="ppaction://hlinkshowjump?jump=firstslide" highlightClick="1"/>
          </p:cNvPr>
          <p:cNvSpPr>
            <a:spLocks noChangeArrowheads="1"/>
          </p:cNvSpPr>
          <p:nvPr/>
        </p:nvSpPr>
        <p:spPr bwMode="auto">
          <a:xfrm>
            <a:off x="1703389" y="188913"/>
            <a:ext cx="720725" cy="792162"/>
          </a:xfrm>
          <a:prstGeom prst="actionButtonHome">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pic>
        <p:nvPicPr>
          <p:cNvPr id="49161" name="Picture 9" descr="2649_p8390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35413" y="1628775"/>
            <a:ext cx="3795712" cy="4743450"/>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279418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ext Box 2"/>
          <p:cNvSpPr txBox="1">
            <a:spLocks noChangeArrowheads="1"/>
          </p:cNvSpPr>
          <p:nvPr/>
        </p:nvSpPr>
        <p:spPr bwMode="auto">
          <a:xfrm>
            <a:off x="1703388" y="506414"/>
            <a:ext cx="8712200" cy="573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ar-SA" altLang="ar-EG" sz="2000" b="1" dirty="0"/>
              <a:t>تتلو المعلمة الآية من القرآن الكريم بقولها يقول ربنا جل جلاله:</a:t>
            </a:r>
          </a:p>
          <a:p>
            <a:pPr algn="r"/>
            <a:r>
              <a:rPr lang="ar-SA" altLang="ar-EG" sz="2000" b="1" dirty="0"/>
              <a:t>(وَاللَّهُ جَعَلَ لَكُمْ مِنْ بُيُوتِكُمْ سَكَناً وَجَعَلَ لَكُمْ مِنْ جُلُودِ الأَنْعَامِ بُيُوتاً تَسْتَخِفُّونَهَا يَوْمَ ظَعْنِكُمْ وَيَوْمَ إِقَامَتِكُمْ وَمِنْ أَصْوَافِهَا وَأَوْبَارِهَا وَأَشْعَارِهَا أَثَاثاً وَمَتَاعاً إِلَى حِينٍ )</a:t>
            </a:r>
          </a:p>
          <a:p>
            <a:pPr algn="r"/>
            <a:r>
              <a:rPr lang="ar-SA" altLang="ar-EG" dirty="0"/>
              <a:t> </a:t>
            </a:r>
            <a:r>
              <a:rPr lang="ar-SA" altLang="ar-EG" sz="2000" b="1" dirty="0"/>
              <a:t>تسأل الأطفال: من ربنا؟ وتؤكد أن ربنا الله جل وعلا وهو خالقنا و رازقنا.</a:t>
            </a:r>
          </a:p>
          <a:p>
            <a:pPr algn="r">
              <a:spcBef>
                <a:spcPct val="50000"/>
              </a:spcBef>
            </a:pPr>
            <a:r>
              <a:rPr lang="ar-SA" altLang="ar-EG" sz="2000" b="1" dirty="0"/>
              <a:t>تسجل في وقت سابق شريطا ً لأصوات مختلفة نسمعها عادة في البيت, وتسمعها الأطفال فيحاولون تحديدها.</a:t>
            </a:r>
          </a:p>
          <a:p>
            <a:pPr algn="r">
              <a:spcBef>
                <a:spcPct val="50000"/>
              </a:spcBef>
            </a:pPr>
            <a:r>
              <a:rPr lang="ar-SA" altLang="ar-EG" sz="2000" b="1" dirty="0"/>
              <a:t>تثير مناقشة عن الأصوات من خلال أسئلة كالآتي:</a:t>
            </a:r>
          </a:p>
          <a:p>
            <a:pPr algn="r">
              <a:spcBef>
                <a:spcPct val="50000"/>
              </a:spcBef>
              <a:buFontTx/>
              <a:buChar char="-"/>
            </a:pPr>
            <a:r>
              <a:rPr lang="ar-SA" altLang="ar-EG" sz="2000" b="1" dirty="0"/>
              <a:t>كيف تعرف أن أباك مثلا ً قد غادر البيت, وأنت نائم؟</a:t>
            </a:r>
          </a:p>
          <a:p>
            <a:pPr algn="r">
              <a:spcBef>
                <a:spcPct val="50000"/>
              </a:spcBef>
              <a:buFontTx/>
              <a:buChar char="-"/>
            </a:pPr>
            <a:r>
              <a:rPr lang="ar-SA" altLang="ar-EG" sz="2000" b="1" dirty="0"/>
              <a:t> كيف تعرف مكان وجود أمك عند عودتك من الروضة؟</a:t>
            </a:r>
          </a:p>
          <a:p>
            <a:pPr algn="r">
              <a:spcBef>
                <a:spcPct val="50000"/>
              </a:spcBef>
              <a:buFontTx/>
              <a:buChar char="-"/>
            </a:pPr>
            <a:r>
              <a:rPr lang="ar-SA" altLang="ar-EG" sz="2000" b="1" dirty="0"/>
              <a:t> كيف تعرف أن أخاك الذي ينام عادة في الغرفة المجاورة موجود في الحمام وأنت ما تزال في الفراش؟</a:t>
            </a:r>
          </a:p>
          <a:p>
            <a:pPr algn="r">
              <a:spcBef>
                <a:spcPct val="50000"/>
              </a:spcBef>
            </a:pPr>
            <a:r>
              <a:rPr lang="ar-SA" altLang="ar-EG" sz="2000" b="1" dirty="0"/>
              <a:t>ثم تسأل أسئلة متنوعة عن أصوات البيت منها:</a:t>
            </a:r>
          </a:p>
          <a:p>
            <a:pPr algn="r">
              <a:spcBef>
                <a:spcPct val="50000"/>
              </a:spcBef>
              <a:buFontTx/>
              <a:buChar char="-"/>
            </a:pPr>
            <a:r>
              <a:rPr lang="ar-SA" altLang="ar-EG" sz="2000" b="1" dirty="0"/>
              <a:t>أي صوت من الأصوات التي تسمعها في المنزل أب إليك؟ وأي صوت منها يزعجك؟</a:t>
            </a:r>
          </a:p>
          <a:p>
            <a:pPr algn="r">
              <a:spcBef>
                <a:spcPct val="50000"/>
              </a:spcBef>
            </a:pPr>
            <a:r>
              <a:rPr lang="ar-SA" altLang="ar-EG" sz="2000" b="1" dirty="0"/>
              <a:t>تطلب من الأطفال ذكر أصوات أخرى يسمعونها عادة في المنزل.</a:t>
            </a:r>
          </a:p>
          <a:p>
            <a:pPr algn="r">
              <a:spcBef>
                <a:spcPct val="50000"/>
              </a:spcBef>
            </a:pPr>
            <a:r>
              <a:rPr lang="ar-SA" altLang="ar-EG" sz="2000" b="1" dirty="0"/>
              <a:t>عندما ترى المعلمة أن الوقت مناسب تنتقل للنشاط التالي.</a:t>
            </a:r>
          </a:p>
        </p:txBody>
      </p:sp>
    </p:spTree>
    <p:extLst>
      <p:ext uri="{BB962C8B-B14F-4D97-AF65-F5344CB8AC3E}">
        <p14:creationId xmlns:p14="http://schemas.microsoft.com/office/powerpoint/2010/main" val="147192746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ext Box 2"/>
          <p:cNvSpPr txBox="1">
            <a:spLocks noChangeArrowheads="1"/>
          </p:cNvSpPr>
          <p:nvPr/>
        </p:nvSpPr>
        <p:spPr bwMode="auto">
          <a:xfrm>
            <a:off x="1703388" y="506414"/>
            <a:ext cx="8712200" cy="374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ar-SA" altLang="ar-EG" sz="2000" b="1" dirty="0"/>
              <a:t>أصوات أطفال الأطفال:</a:t>
            </a:r>
          </a:p>
          <a:p>
            <a:pPr algn="r">
              <a:spcBef>
                <a:spcPct val="50000"/>
              </a:spcBef>
            </a:pPr>
            <a:r>
              <a:rPr lang="ar-SA" altLang="ar-EG" sz="2000" b="1" dirty="0"/>
              <a:t>توضح للأطفال أن كلا ً منهم يعيش مع عائلة في مسكن, وأن كل عائلة تختلف عن العوائل الأخرى في أشياء كثيرة, وتشابهها في أشياء أخرى, وكذلك الأطفال يتشابهون في أشياء كثيرة, ويختلفون في أشياء أخرى كالصوت مثلا ً, ثم تخبرهم بأنها ستضع جهاز التسجيل أمام كل منهم, ليسجل صوته, وترشدهم إلى ضرورة التزام كل منهم بدوره.</a:t>
            </a:r>
          </a:p>
          <a:p>
            <a:pPr algn="r">
              <a:spcBef>
                <a:spcPct val="50000"/>
              </a:spcBef>
            </a:pPr>
            <a:r>
              <a:rPr lang="ar-SA" altLang="ar-EG" sz="2000" b="1" dirty="0"/>
              <a:t>تبدأ بتسجيل صوتها فتقول مثلا ً: عندي ثلاث أخوات, وأخ واحد, وتنقل الجهاز لأحمد, ثم لنورة, وإذا تعذر على أحدهم الكلام فربما تكرر المحاولة في وقت لاحق, أو تسأل سؤالا ً يحتاج لجواب سهل كقولها: ما اسم أختك الصغيرة؟</a:t>
            </a:r>
          </a:p>
          <a:p>
            <a:pPr algn="r">
              <a:spcBef>
                <a:spcPct val="50000"/>
              </a:spcBef>
            </a:pPr>
            <a:r>
              <a:rPr lang="ar-SA" altLang="ar-EG" sz="2000" b="1" dirty="0"/>
              <a:t>فيذكر الطفل اسمها فقط.</a:t>
            </a:r>
          </a:p>
          <a:p>
            <a:pPr algn="r">
              <a:spcBef>
                <a:spcPct val="50000"/>
              </a:spcBef>
            </a:pPr>
            <a:r>
              <a:rPr lang="ar-SA" altLang="ar-EG" sz="2000" b="1" dirty="0"/>
              <a:t>تخبر الأطفال بأنهم سيقومون بتسجيل أصواتهم في ركن المطالعة.</a:t>
            </a:r>
          </a:p>
        </p:txBody>
      </p:sp>
      <p:sp>
        <p:nvSpPr>
          <p:cNvPr id="152579" name="AutoShape 3">
            <a:hlinkClick r:id="rId2" action="ppaction://hlinksldjump" highlightClick="1"/>
          </p:cNvPr>
          <p:cNvSpPr>
            <a:spLocks noChangeArrowheads="1"/>
          </p:cNvSpPr>
          <p:nvPr/>
        </p:nvSpPr>
        <p:spPr bwMode="auto">
          <a:xfrm>
            <a:off x="1703388" y="6092826"/>
            <a:ext cx="792162" cy="504825"/>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رجوع</a:t>
            </a:r>
            <a:endParaRPr lang="en-US" altLang="ar-EG" sz="2000" b="1"/>
          </a:p>
        </p:txBody>
      </p:sp>
    </p:spTree>
    <p:extLst>
      <p:ext uri="{BB962C8B-B14F-4D97-AF65-F5344CB8AC3E}">
        <p14:creationId xmlns:p14="http://schemas.microsoft.com/office/powerpoint/2010/main" val="312053285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AutoShape 2">
            <a:hlinkClick r:id="" action="ppaction://noaction" highlightClick="1">
              <a:snd r:embed="rId2" name="doorbell.wav"/>
            </a:hlinkClick>
          </p:cNvPr>
          <p:cNvSpPr>
            <a:spLocks noChangeArrowheads="1"/>
          </p:cNvSpPr>
          <p:nvPr/>
        </p:nvSpPr>
        <p:spPr bwMode="auto">
          <a:xfrm>
            <a:off x="8256589" y="2347913"/>
            <a:ext cx="1512887" cy="792162"/>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جرس الباب</a:t>
            </a:r>
            <a:endParaRPr lang="en-US" altLang="ar-EG" sz="2000" b="1"/>
          </a:p>
        </p:txBody>
      </p:sp>
      <p:sp>
        <p:nvSpPr>
          <p:cNvPr id="251907" name="AutoShape 3">
            <a:hlinkClick r:id="" action="ppaction://noaction" highlightClick="1">
              <a:snd r:embed="rId3" name="CLKTICK3.wav"/>
            </a:hlinkClick>
          </p:cNvPr>
          <p:cNvSpPr>
            <a:spLocks noChangeArrowheads="1"/>
          </p:cNvSpPr>
          <p:nvPr/>
        </p:nvSpPr>
        <p:spPr bwMode="auto">
          <a:xfrm>
            <a:off x="6384925" y="2347913"/>
            <a:ext cx="1512888" cy="792162"/>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ساعة</a:t>
            </a:r>
            <a:endParaRPr lang="en-US" altLang="ar-EG" sz="2000" b="1"/>
          </a:p>
        </p:txBody>
      </p:sp>
      <p:sp>
        <p:nvSpPr>
          <p:cNvPr id="251908" name="AutoShape 4">
            <a:hlinkClick r:id="" action="ppaction://noaction" highlightClick="1">
              <a:snd r:embed="rId4" name="غساله.wav"/>
            </a:hlinkClick>
          </p:cNvPr>
          <p:cNvSpPr>
            <a:spLocks noChangeArrowheads="1"/>
          </p:cNvSpPr>
          <p:nvPr/>
        </p:nvSpPr>
        <p:spPr bwMode="auto">
          <a:xfrm>
            <a:off x="4511675" y="2347913"/>
            <a:ext cx="1512888" cy="792162"/>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غسالة</a:t>
            </a:r>
            <a:endParaRPr lang="en-US" altLang="ar-EG" sz="2000" b="1"/>
          </a:p>
        </p:txBody>
      </p:sp>
      <p:sp>
        <p:nvSpPr>
          <p:cNvPr id="251909" name="AutoShape 5">
            <a:hlinkClick r:id="" action="ppaction://noaction" highlightClick="1">
              <a:snd r:embed="rId5" name="phon (3).wav"/>
            </a:hlinkClick>
          </p:cNvPr>
          <p:cNvSpPr>
            <a:spLocks noChangeArrowheads="1"/>
          </p:cNvSpPr>
          <p:nvPr/>
        </p:nvSpPr>
        <p:spPr bwMode="auto">
          <a:xfrm>
            <a:off x="2566989" y="2347913"/>
            <a:ext cx="1512887" cy="792162"/>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تلفون</a:t>
            </a:r>
            <a:endParaRPr lang="en-US" altLang="ar-EG" sz="2000" b="1"/>
          </a:p>
        </p:txBody>
      </p:sp>
      <p:sp>
        <p:nvSpPr>
          <p:cNvPr id="251910" name="AutoShape 6">
            <a:hlinkClick r:id="" action="ppaction://noaction" highlightClick="1">
              <a:snd r:embed="rId6" name="راديو.wav"/>
            </a:hlinkClick>
          </p:cNvPr>
          <p:cNvSpPr>
            <a:spLocks noChangeArrowheads="1"/>
          </p:cNvSpPr>
          <p:nvPr/>
        </p:nvSpPr>
        <p:spPr bwMode="auto">
          <a:xfrm>
            <a:off x="8256589" y="3644901"/>
            <a:ext cx="1512887" cy="792163"/>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راديو</a:t>
            </a:r>
            <a:endParaRPr lang="en-US" altLang="ar-EG" sz="2000" b="1"/>
          </a:p>
        </p:txBody>
      </p:sp>
      <p:sp>
        <p:nvSpPr>
          <p:cNvPr id="251911" name="AutoShape 7">
            <a:hlinkClick r:id="" action="ppaction://noaction" highlightClick="1">
              <a:snd r:embed="rId7" name="مكنسه.wav"/>
            </a:hlinkClick>
          </p:cNvPr>
          <p:cNvSpPr>
            <a:spLocks noChangeArrowheads="1"/>
          </p:cNvSpPr>
          <p:nvPr/>
        </p:nvSpPr>
        <p:spPr bwMode="auto">
          <a:xfrm>
            <a:off x="6384925" y="3644901"/>
            <a:ext cx="1512888" cy="792163"/>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مكنسة</a:t>
            </a:r>
            <a:endParaRPr lang="en-US" altLang="ar-EG" sz="2000" b="1"/>
          </a:p>
        </p:txBody>
      </p:sp>
      <p:sp>
        <p:nvSpPr>
          <p:cNvPr id="251912" name="AutoShape 8">
            <a:hlinkClick r:id="" action="ppaction://noaction" highlightClick="1">
              <a:snd r:embed="rId8" name="استحمام.WAV"/>
            </a:hlinkClick>
          </p:cNvPr>
          <p:cNvSpPr>
            <a:spLocks noChangeArrowheads="1"/>
          </p:cNvSpPr>
          <p:nvPr/>
        </p:nvSpPr>
        <p:spPr bwMode="auto">
          <a:xfrm>
            <a:off x="4511675" y="3644901"/>
            <a:ext cx="1512888" cy="792163"/>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استحمام</a:t>
            </a:r>
            <a:endParaRPr lang="en-US" altLang="ar-EG" sz="2000" b="1"/>
          </a:p>
        </p:txBody>
      </p:sp>
      <p:sp>
        <p:nvSpPr>
          <p:cNvPr id="251913" name="AutoShape 9">
            <a:hlinkClick r:id="" action="ppaction://noaction" highlightClick="1">
              <a:snd r:embed="rId9" name="frying.wav"/>
            </a:hlinkClick>
          </p:cNvPr>
          <p:cNvSpPr>
            <a:spLocks noChangeArrowheads="1"/>
          </p:cNvSpPr>
          <p:nvPr/>
        </p:nvSpPr>
        <p:spPr bwMode="auto">
          <a:xfrm>
            <a:off x="2566989" y="3644901"/>
            <a:ext cx="1512887" cy="792163"/>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قلي</a:t>
            </a:r>
            <a:endParaRPr lang="en-US" altLang="ar-EG" sz="2000" b="1"/>
          </a:p>
        </p:txBody>
      </p:sp>
      <p:sp>
        <p:nvSpPr>
          <p:cNvPr id="251914" name="AutoShape 10">
            <a:hlinkClick r:id="rId10" action="ppaction://hlinksldjump" highlightClick="1"/>
          </p:cNvPr>
          <p:cNvSpPr>
            <a:spLocks noChangeArrowheads="1"/>
          </p:cNvSpPr>
          <p:nvPr/>
        </p:nvSpPr>
        <p:spPr bwMode="auto">
          <a:xfrm>
            <a:off x="1703388" y="6092826"/>
            <a:ext cx="792162" cy="504825"/>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رجوع</a:t>
            </a:r>
            <a:endParaRPr lang="en-US" altLang="ar-EG" sz="2000" b="1"/>
          </a:p>
        </p:txBody>
      </p:sp>
    </p:spTree>
    <p:extLst>
      <p:ext uri="{BB962C8B-B14F-4D97-AF65-F5344CB8AC3E}">
        <p14:creationId xmlns:p14="http://schemas.microsoft.com/office/powerpoint/2010/main" val="277398732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6" name="Picture 4" descr="بيت"/>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1364" y="95250"/>
            <a:ext cx="5629275" cy="6667500"/>
          </a:xfrm>
          <a:prstGeom prst="rect">
            <a:avLst/>
          </a:prstGeom>
          <a:noFill/>
          <a:extLst>
            <a:ext uri="{909E8E84-426E-40DD-AFC4-6F175D3DCCD1}">
              <a14:hiddenFill xmlns:a14="http://schemas.microsoft.com/office/drawing/2010/main">
                <a:solidFill>
                  <a:srgbClr val="FFFFFF"/>
                </a:solidFill>
              </a14:hiddenFill>
            </a:ext>
          </a:extLst>
        </p:spPr>
      </p:pic>
      <p:sp>
        <p:nvSpPr>
          <p:cNvPr id="269319" name="Text Box 7"/>
          <p:cNvSpPr txBox="1">
            <a:spLocks noChangeArrowheads="1"/>
          </p:cNvSpPr>
          <p:nvPr/>
        </p:nvSpPr>
        <p:spPr bwMode="auto">
          <a:xfrm>
            <a:off x="8401051" y="115888"/>
            <a:ext cx="20161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ar-SA" altLang="ar-EG"/>
              <a:t>يضع الطفل النوافذ حسب الرقم المعطى.</a:t>
            </a:r>
            <a:endParaRPr lang="en-US" altLang="ar-EG"/>
          </a:p>
        </p:txBody>
      </p:sp>
    </p:spTree>
    <p:extLst>
      <p:ext uri="{BB962C8B-B14F-4D97-AF65-F5344CB8AC3E}">
        <p14:creationId xmlns:p14="http://schemas.microsoft.com/office/powerpoint/2010/main" val="143888361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40" name="AutoShape 4">
            <a:hlinkClick r:id="rId2" action="ppaction://hlinksldjump" highlightClick="1"/>
          </p:cNvPr>
          <p:cNvSpPr>
            <a:spLocks noChangeArrowheads="1"/>
          </p:cNvSpPr>
          <p:nvPr/>
        </p:nvSpPr>
        <p:spPr bwMode="auto">
          <a:xfrm>
            <a:off x="1703388" y="6092826"/>
            <a:ext cx="792162" cy="504825"/>
          </a:xfrm>
          <a:prstGeom prst="actionButtonBlank">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ar-SA" altLang="ar-EG" sz="2000" b="1"/>
              <a:t>رجوع</a:t>
            </a:r>
            <a:endParaRPr lang="en-US" altLang="ar-EG" sz="2000" b="1"/>
          </a:p>
        </p:txBody>
      </p:sp>
      <p:pic>
        <p:nvPicPr>
          <p:cNvPr id="270343" name="Picture 7" descr="نافده"/>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2226" y="620714"/>
            <a:ext cx="1133475" cy="1296987"/>
          </a:xfrm>
          <a:prstGeom prst="rect">
            <a:avLst/>
          </a:prstGeom>
          <a:noFill/>
          <a:extLst>
            <a:ext uri="{909E8E84-426E-40DD-AFC4-6F175D3DCCD1}">
              <a14:hiddenFill xmlns:a14="http://schemas.microsoft.com/office/drawing/2010/main">
                <a:solidFill>
                  <a:srgbClr val="FFFFFF"/>
                </a:solidFill>
              </a14:hiddenFill>
            </a:ext>
          </a:extLst>
        </p:spPr>
      </p:pic>
      <p:pic>
        <p:nvPicPr>
          <p:cNvPr id="270344" name="Picture 8" descr="نافده"/>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5864" y="620714"/>
            <a:ext cx="1133475" cy="1296987"/>
          </a:xfrm>
          <a:prstGeom prst="rect">
            <a:avLst/>
          </a:prstGeom>
          <a:noFill/>
          <a:extLst>
            <a:ext uri="{909E8E84-426E-40DD-AFC4-6F175D3DCCD1}">
              <a14:hiddenFill xmlns:a14="http://schemas.microsoft.com/office/drawing/2010/main">
                <a:solidFill>
                  <a:srgbClr val="FFFFFF"/>
                </a:solidFill>
              </a14:hiddenFill>
            </a:ext>
          </a:extLst>
        </p:spPr>
      </p:pic>
      <p:pic>
        <p:nvPicPr>
          <p:cNvPr id="270345" name="Picture 9" descr="نافده"/>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0464" y="620714"/>
            <a:ext cx="1133475" cy="1296987"/>
          </a:xfrm>
          <a:prstGeom prst="rect">
            <a:avLst/>
          </a:prstGeom>
          <a:noFill/>
          <a:extLst>
            <a:ext uri="{909E8E84-426E-40DD-AFC4-6F175D3DCCD1}">
              <a14:hiddenFill xmlns:a14="http://schemas.microsoft.com/office/drawing/2010/main">
                <a:solidFill>
                  <a:srgbClr val="FFFFFF"/>
                </a:solidFill>
              </a14:hiddenFill>
            </a:ext>
          </a:extLst>
        </p:spPr>
      </p:pic>
      <p:pic>
        <p:nvPicPr>
          <p:cNvPr id="270346" name="Picture 10" descr="نافده"/>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4101" y="620714"/>
            <a:ext cx="1133475" cy="1296987"/>
          </a:xfrm>
          <a:prstGeom prst="rect">
            <a:avLst/>
          </a:prstGeom>
          <a:noFill/>
          <a:extLst>
            <a:ext uri="{909E8E84-426E-40DD-AFC4-6F175D3DCCD1}">
              <a14:hiddenFill xmlns:a14="http://schemas.microsoft.com/office/drawing/2010/main">
                <a:solidFill>
                  <a:srgbClr val="FFFFFF"/>
                </a:solidFill>
              </a14:hiddenFill>
            </a:ext>
          </a:extLst>
        </p:spPr>
      </p:pic>
      <p:pic>
        <p:nvPicPr>
          <p:cNvPr id="270347" name="Picture 11" descr="نافده"/>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4289" y="1989139"/>
            <a:ext cx="1133475" cy="1296987"/>
          </a:xfrm>
          <a:prstGeom prst="rect">
            <a:avLst/>
          </a:prstGeom>
          <a:noFill/>
          <a:extLst>
            <a:ext uri="{909E8E84-426E-40DD-AFC4-6F175D3DCCD1}">
              <a14:hiddenFill xmlns:a14="http://schemas.microsoft.com/office/drawing/2010/main">
                <a:solidFill>
                  <a:srgbClr val="FFFFFF"/>
                </a:solidFill>
              </a14:hiddenFill>
            </a:ext>
          </a:extLst>
        </p:spPr>
      </p:pic>
      <p:pic>
        <p:nvPicPr>
          <p:cNvPr id="270348" name="Picture 12" descr="نافده"/>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7926" y="1989139"/>
            <a:ext cx="1133475" cy="1296987"/>
          </a:xfrm>
          <a:prstGeom prst="rect">
            <a:avLst/>
          </a:prstGeom>
          <a:noFill/>
          <a:extLst>
            <a:ext uri="{909E8E84-426E-40DD-AFC4-6F175D3DCCD1}">
              <a14:hiddenFill xmlns:a14="http://schemas.microsoft.com/office/drawing/2010/main">
                <a:solidFill>
                  <a:srgbClr val="FFFFFF"/>
                </a:solidFill>
              </a14:hiddenFill>
            </a:ext>
          </a:extLst>
        </p:spPr>
      </p:pic>
      <p:pic>
        <p:nvPicPr>
          <p:cNvPr id="270349" name="Picture 13" descr="نافده"/>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2526" y="1989139"/>
            <a:ext cx="1133475" cy="1296987"/>
          </a:xfrm>
          <a:prstGeom prst="rect">
            <a:avLst/>
          </a:prstGeom>
          <a:noFill/>
          <a:extLst>
            <a:ext uri="{909E8E84-426E-40DD-AFC4-6F175D3DCCD1}">
              <a14:hiddenFill xmlns:a14="http://schemas.microsoft.com/office/drawing/2010/main">
                <a:solidFill>
                  <a:srgbClr val="FFFFFF"/>
                </a:solidFill>
              </a14:hiddenFill>
            </a:ext>
          </a:extLst>
        </p:spPr>
      </p:pic>
      <p:pic>
        <p:nvPicPr>
          <p:cNvPr id="270350" name="Picture 14" descr="نافده"/>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6164" y="1989139"/>
            <a:ext cx="1133475" cy="1296987"/>
          </a:xfrm>
          <a:prstGeom prst="rect">
            <a:avLst/>
          </a:prstGeom>
          <a:noFill/>
          <a:extLst>
            <a:ext uri="{909E8E84-426E-40DD-AFC4-6F175D3DCCD1}">
              <a14:hiddenFill xmlns:a14="http://schemas.microsoft.com/office/drawing/2010/main">
                <a:solidFill>
                  <a:srgbClr val="FFFFFF"/>
                </a:solidFill>
              </a14:hiddenFill>
            </a:ext>
          </a:extLst>
        </p:spPr>
      </p:pic>
      <p:pic>
        <p:nvPicPr>
          <p:cNvPr id="270351" name="Picture 15" descr="نافده"/>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20164" y="3429000"/>
            <a:ext cx="1133475" cy="1296988"/>
          </a:xfrm>
          <a:prstGeom prst="rect">
            <a:avLst/>
          </a:prstGeom>
          <a:noFill/>
          <a:extLst>
            <a:ext uri="{909E8E84-426E-40DD-AFC4-6F175D3DCCD1}">
              <a14:hiddenFill xmlns:a14="http://schemas.microsoft.com/office/drawing/2010/main">
                <a:solidFill>
                  <a:srgbClr val="FFFFFF"/>
                </a:solidFill>
              </a14:hiddenFill>
            </a:ext>
          </a:extLst>
        </p:spPr>
      </p:pic>
      <p:pic>
        <p:nvPicPr>
          <p:cNvPr id="270352" name="Picture 16" descr="نافده"/>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1" y="3429000"/>
            <a:ext cx="1133475" cy="1296988"/>
          </a:xfrm>
          <a:prstGeom prst="rect">
            <a:avLst/>
          </a:prstGeom>
          <a:noFill/>
          <a:extLst>
            <a:ext uri="{909E8E84-426E-40DD-AFC4-6F175D3DCCD1}">
              <a14:hiddenFill xmlns:a14="http://schemas.microsoft.com/office/drawing/2010/main">
                <a:solidFill>
                  <a:srgbClr val="FFFFFF"/>
                </a:solidFill>
              </a14:hiddenFill>
            </a:ext>
          </a:extLst>
        </p:spPr>
      </p:pic>
      <p:pic>
        <p:nvPicPr>
          <p:cNvPr id="270353" name="Picture 17" descr="نافده"/>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1" y="3429000"/>
            <a:ext cx="1133475" cy="1296988"/>
          </a:xfrm>
          <a:prstGeom prst="rect">
            <a:avLst/>
          </a:prstGeom>
          <a:noFill/>
          <a:extLst>
            <a:ext uri="{909E8E84-426E-40DD-AFC4-6F175D3DCCD1}">
              <a14:hiddenFill xmlns:a14="http://schemas.microsoft.com/office/drawing/2010/main">
                <a:solidFill>
                  <a:srgbClr val="FFFFFF"/>
                </a:solidFill>
              </a14:hiddenFill>
            </a:ext>
          </a:extLst>
        </p:spPr>
      </p:pic>
      <p:pic>
        <p:nvPicPr>
          <p:cNvPr id="270354" name="Picture 18" descr="نافده"/>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2039" y="3429000"/>
            <a:ext cx="1133475" cy="1296988"/>
          </a:xfrm>
          <a:prstGeom prst="rect">
            <a:avLst/>
          </a:prstGeom>
          <a:noFill/>
          <a:extLst>
            <a:ext uri="{909E8E84-426E-40DD-AFC4-6F175D3DCCD1}">
              <a14:hiddenFill xmlns:a14="http://schemas.microsoft.com/office/drawing/2010/main">
                <a:solidFill>
                  <a:srgbClr val="FFFFFF"/>
                </a:solidFill>
              </a14:hiddenFill>
            </a:ext>
          </a:extLst>
        </p:spPr>
      </p:pic>
      <p:pic>
        <p:nvPicPr>
          <p:cNvPr id="270355" name="Picture 19" descr="نافده"/>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20164" y="4797425"/>
            <a:ext cx="1133475" cy="1296988"/>
          </a:xfrm>
          <a:prstGeom prst="rect">
            <a:avLst/>
          </a:prstGeom>
          <a:noFill/>
          <a:extLst>
            <a:ext uri="{909E8E84-426E-40DD-AFC4-6F175D3DCCD1}">
              <a14:hiddenFill xmlns:a14="http://schemas.microsoft.com/office/drawing/2010/main">
                <a:solidFill>
                  <a:srgbClr val="FFFFFF"/>
                </a:solidFill>
              </a14:hiddenFill>
            </a:ext>
          </a:extLst>
        </p:spPr>
      </p:pic>
      <p:pic>
        <p:nvPicPr>
          <p:cNvPr id="270356" name="Picture 20" descr="نافده"/>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1" y="4797425"/>
            <a:ext cx="1133475" cy="1296988"/>
          </a:xfrm>
          <a:prstGeom prst="rect">
            <a:avLst/>
          </a:prstGeom>
          <a:noFill/>
          <a:extLst>
            <a:ext uri="{909E8E84-426E-40DD-AFC4-6F175D3DCCD1}">
              <a14:hiddenFill xmlns:a14="http://schemas.microsoft.com/office/drawing/2010/main">
                <a:solidFill>
                  <a:srgbClr val="FFFFFF"/>
                </a:solidFill>
              </a14:hiddenFill>
            </a:ext>
          </a:extLst>
        </p:spPr>
      </p:pic>
      <p:pic>
        <p:nvPicPr>
          <p:cNvPr id="270357" name="Picture 21" descr="نافده"/>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1" y="4797425"/>
            <a:ext cx="1133475" cy="1296988"/>
          </a:xfrm>
          <a:prstGeom prst="rect">
            <a:avLst/>
          </a:prstGeom>
          <a:noFill/>
          <a:extLst>
            <a:ext uri="{909E8E84-426E-40DD-AFC4-6F175D3DCCD1}">
              <a14:hiddenFill xmlns:a14="http://schemas.microsoft.com/office/drawing/2010/main">
                <a:solidFill>
                  <a:srgbClr val="FFFFFF"/>
                </a:solidFill>
              </a14:hiddenFill>
            </a:ext>
          </a:extLst>
        </p:spPr>
      </p:pic>
      <p:pic>
        <p:nvPicPr>
          <p:cNvPr id="270358" name="Picture 22" descr="نافده"/>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2039" y="4797425"/>
            <a:ext cx="1133475" cy="1296988"/>
          </a:xfrm>
          <a:prstGeom prst="rect">
            <a:avLst/>
          </a:prstGeom>
          <a:noFill/>
          <a:extLst>
            <a:ext uri="{909E8E84-426E-40DD-AFC4-6F175D3DCCD1}">
              <a14:hiddenFill xmlns:a14="http://schemas.microsoft.com/office/drawing/2010/main">
                <a:solidFill>
                  <a:srgbClr val="FFFFFF"/>
                </a:solidFill>
              </a14:hiddenFill>
            </a:ext>
          </a:extLst>
        </p:spPr>
      </p:pic>
      <p:pic>
        <p:nvPicPr>
          <p:cNvPr id="270359" name="Picture 23" descr="نافده"/>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3614" y="620714"/>
            <a:ext cx="1133475" cy="1296987"/>
          </a:xfrm>
          <a:prstGeom prst="rect">
            <a:avLst/>
          </a:prstGeom>
          <a:noFill/>
          <a:extLst>
            <a:ext uri="{909E8E84-426E-40DD-AFC4-6F175D3DCCD1}">
              <a14:hiddenFill xmlns:a14="http://schemas.microsoft.com/office/drawing/2010/main">
                <a:solidFill>
                  <a:srgbClr val="FFFFFF"/>
                </a:solidFill>
              </a14:hiddenFill>
            </a:ext>
          </a:extLst>
        </p:spPr>
      </p:pic>
      <p:pic>
        <p:nvPicPr>
          <p:cNvPr id="270360" name="Picture 24" descr="نافده"/>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5676" y="1989139"/>
            <a:ext cx="1133475" cy="1296987"/>
          </a:xfrm>
          <a:prstGeom prst="rect">
            <a:avLst/>
          </a:prstGeom>
          <a:noFill/>
          <a:extLst>
            <a:ext uri="{909E8E84-426E-40DD-AFC4-6F175D3DCCD1}">
              <a14:hiddenFill xmlns:a14="http://schemas.microsoft.com/office/drawing/2010/main">
                <a:solidFill>
                  <a:srgbClr val="FFFFFF"/>
                </a:solidFill>
              </a14:hiddenFill>
            </a:ext>
          </a:extLst>
        </p:spPr>
      </p:pic>
      <p:pic>
        <p:nvPicPr>
          <p:cNvPr id="270361" name="Picture 25" descr="نافده"/>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1551" y="3429000"/>
            <a:ext cx="1133475" cy="1296988"/>
          </a:xfrm>
          <a:prstGeom prst="rect">
            <a:avLst/>
          </a:prstGeom>
          <a:noFill/>
          <a:extLst>
            <a:ext uri="{909E8E84-426E-40DD-AFC4-6F175D3DCCD1}">
              <a14:hiddenFill xmlns:a14="http://schemas.microsoft.com/office/drawing/2010/main">
                <a:solidFill>
                  <a:srgbClr val="FFFFFF"/>
                </a:solidFill>
              </a14:hiddenFill>
            </a:ext>
          </a:extLst>
        </p:spPr>
      </p:pic>
      <p:pic>
        <p:nvPicPr>
          <p:cNvPr id="270362" name="Picture 26" descr="نافده"/>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1551" y="4797425"/>
            <a:ext cx="1133475" cy="1296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280618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Text Box 2"/>
          <p:cNvSpPr txBox="1">
            <a:spLocks noChangeArrowheads="1"/>
          </p:cNvSpPr>
          <p:nvPr/>
        </p:nvSpPr>
        <p:spPr bwMode="auto">
          <a:xfrm>
            <a:off x="1703388" y="506414"/>
            <a:ext cx="871220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ar-SA" altLang="ar-EG" sz="2000" b="1" dirty="0"/>
              <a:t>اللقاء الأخير</a:t>
            </a:r>
          </a:p>
          <a:p>
            <a:pPr algn="ctr">
              <a:spcBef>
                <a:spcPct val="50000"/>
              </a:spcBef>
            </a:pPr>
            <a:endParaRPr lang="ar-SA" altLang="ar-EG" sz="2000" b="1" dirty="0"/>
          </a:p>
          <a:p>
            <a:pPr algn="r">
              <a:spcBef>
                <a:spcPct val="50000"/>
              </a:spcBef>
            </a:pPr>
            <a:r>
              <a:rPr lang="ar-SA" altLang="ar-EG" sz="2000" b="1" dirty="0"/>
              <a:t>يستمع الأطفال إلى أصواتهم التي تم تسجيلها في ركن المطالعة, ويحاول كل طفل تمييز صوته, وأصوات زملائه.</a:t>
            </a:r>
          </a:p>
          <a:p>
            <a:pPr algn="r">
              <a:spcBef>
                <a:spcPct val="50000"/>
              </a:spcBef>
            </a:pPr>
            <a:r>
              <a:rPr lang="ar-SA" altLang="ar-EG" sz="2000" b="1" dirty="0"/>
              <a:t>تضع المعلمة أمامها أدوات منزلية متنوعة تصدر أصواتا ً مختلفة يسمعها الأطفال, ويسمونها مثل: صوت صب ماء في الكوب, وصوت ضرب بعض ملاعق الخشب ببعضها, وصوت صادر من الفرشاة, وصوت خلاط اليد, وصوت ضرب غطائي قدرين ببعضهما.</a:t>
            </a:r>
          </a:p>
          <a:p>
            <a:pPr algn="r">
              <a:spcBef>
                <a:spcPct val="50000"/>
              </a:spcBef>
            </a:pPr>
            <a:r>
              <a:rPr lang="ar-SA" altLang="ar-EG" sz="2000" b="1" dirty="0"/>
              <a:t>تلعب المعلمة مع الأطفال لعبة تمييز الأصوات كالآتي:</a:t>
            </a:r>
          </a:p>
          <a:p>
            <a:pPr algn="r">
              <a:spcBef>
                <a:spcPct val="50000"/>
              </a:spcBef>
            </a:pPr>
            <a:r>
              <a:rPr lang="ar-SA" altLang="ar-EG" sz="2000" b="1" dirty="0"/>
              <a:t>يغمض الأطفال عيونهم فتقوم المعلمة بإصدار أحد الأصوات, وعلى الأطفال أن يحددوا الأداة التي أصدرت الصوت.</a:t>
            </a:r>
          </a:p>
          <a:p>
            <a:pPr algn="r">
              <a:spcBef>
                <a:spcPct val="50000"/>
              </a:spcBef>
            </a:pPr>
            <a:r>
              <a:rPr lang="ar-SA" altLang="ar-EG" sz="2000" b="1" dirty="0"/>
              <a:t>يردد الأطفال مع المعلمة أناشيد مختلفة.</a:t>
            </a:r>
          </a:p>
        </p:txBody>
      </p:sp>
    </p:spTree>
    <p:extLst>
      <p:ext uri="{BB962C8B-B14F-4D97-AF65-F5344CB8AC3E}">
        <p14:creationId xmlns:p14="http://schemas.microsoft.com/office/powerpoint/2010/main" val="29745550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TotalTime>
  <Words>5617</Words>
  <Application>Microsoft Office PowerPoint</Application>
  <PresentationFormat>Widescreen</PresentationFormat>
  <Paragraphs>644</Paragraphs>
  <Slides>227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227</vt:i4>
      </vt:variant>
    </vt:vector>
  </HeadingPairs>
  <TitlesOfParts>
    <vt:vector size="234" baseType="lpstr">
      <vt:lpstr>Batang</vt:lpstr>
      <vt:lpstr>Arial</vt:lpstr>
      <vt:lpstr>Calibri</vt:lpstr>
      <vt:lpstr>Calibri Light</vt:lpstr>
      <vt:lpstr>K Tabassom</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WORK</dc:creator>
  <cp:lastModifiedBy>WORK</cp:lastModifiedBy>
  <cp:revision>7</cp:revision>
  <dcterms:created xsi:type="dcterms:W3CDTF">2016-06-12T21:15:46Z</dcterms:created>
  <dcterms:modified xsi:type="dcterms:W3CDTF">2016-06-12T21:57:17Z</dcterms:modified>
</cp:coreProperties>
</file>