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709" r:id="rId2"/>
    <p:sldMasterId id="2147483697" r:id="rId3"/>
    <p:sldMasterId id="2147483672" r:id="rId4"/>
    <p:sldMasterId id="2147483684" r:id="rId5"/>
  </p:sldMasterIdLst>
  <p:handoutMasterIdLst>
    <p:handoutMasterId r:id="rId28"/>
  </p:handoutMasterIdLst>
  <p:sldIdLst>
    <p:sldId id="262" r:id="rId6"/>
    <p:sldId id="276" r:id="rId7"/>
    <p:sldId id="263" r:id="rId8"/>
    <p:sldId id="257" r:id="rId9"/>
    <p:sldId id="261" r:id="rId10"/>
    <p:sldId id="275" r:id="rId11"/>
    <p:sldId id="260" r:id="rId12"/>
    <p:sldId id="258" r:id="rId13"/>
    <p:sldId id="259" r:id="rId14"/>
    <p:sldId id="268" r:id="rId15"/>
    <p:sldId id="277" r:id="rId16"/>
    <p:sldId id="280" r:id="rId17"/>
    <p:sldId id="279" r:id="rId18"/>
    <p:sldId id="278" r:id="rId19"/>
    <p:sldId id="266" r:id="rId20"/>
    <p:sldId id="267" r:id="rId21"/>
    <p:sldId id="281" r:id="rId22"/>
    <p:sldId id="282" r:id="rId23"/>
    <p:sldId id="284" r:id="rId24"/>
    <p:sldId id="283" r:id="rId25"/>
    <p:sldId id="285" r:id="rId26"/>
    <p:sldId id="287" r:id="rId2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8" d="100"/>
          <a:sy n="108" d="100"/>
        </p:scale>
        <p:origin x="170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6" d="100"/>
          <a:sy n="46" d="100"/>
        </p:scale>
        <p:origin x="-115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A3672594-6957-493B-B6DE-D4F0BAD756DA}" type="datetimeFigureOut">
              <a:rPr lang="ar-SA" smtClean="0"/>
              <a:t>5/16/1444</a:t>
            </a:fld>
            <a:endParaRPr lang="ar-SA"/>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99506CFA-E0B1-45DF-8E55-AEE24FA69660}" type="slidenum">
              <a:rPr lang="ar-SA" smtClean="0"/>
              <a:t>‹#›</a:t>
            </a:fld>
            <a:endParaRPr lang="ar-SA"/>
          </a:p>
        </p:txBody>
      </p:sp>
    </p:spTree>
    <p:extLst>
      <p:ext uri="{BB962C8B-B14F-4D97-AF65-F5344CB8AC3E}">
        <p14:creationId xmlns:p14="http://schemas.microsoft.com/office/powerpoint/2010/main" val="257453729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رابط مستقيم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ar-SA"/>
              <a:t>انقر لتحرير نمط العنوان الرئيسي</a:t>
            </a:r>
            <a:endParaRPr kumimoji="0" lang="en-US"/>
          </a:p>
        </p:txBody>
      </p:sp>
      <p:sp>
        <p:nvSpPr>
          <p:cNvPr id="25" name="عنوان فرعي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3F824E1-B26A-42D7-AA58-776A743FB0D4}" type="datetimeFigureOut">
              <a:rPr lang="ar-SA" smtClean="0"/>
              <a:t>5/16/1444</a:t>
            </a:fld>
            <a:endParaRPr lang="ar-SA"/>
          </a:p>
        </p:txBody>
      </p:sp>
      <p:sp>
        <p:nvSpPr>
          <p:cNvPr id="18" name="عنصر نائب للتذييل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عنصر نائب لرقم الشريحة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4E5636F-A12B-4BC6-88BC-0A6C9C9A2EC1}"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F3F824E1-B26A-42D7-AA58-776A743FB0D4}"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4E5636F-A12B-4BC6-88BC-0A6C9C9A2EC1}"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5"/>
            <a:ext cx="1524000" cy="5851525"/>
          </a:xfrm>
        </p:spPr>
        <p:txBody>
          <a:bodyPr vert="eaVert" ancho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2"/>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a:xfrm>
            <a:off x="4242816" y="6557946"/>
            <a:ext cx="2002464" cy="226902"/>
          </a:xfrm>
        </p:spPr>
        <p:txBody>
          <a:bodyPr/>
          <a:lstStyle/>
          <a:p>
            <a:fld id="{F3F824E1-B26A-42D7-AA58-776A743FB0D4}" type="datetimeFigureOut">
              <a:rPr lang="ar-SA" smtClean="0"/>
              <a:t>5/16/1444</a:t>
            </a:fld>
            <a:endParaRPr lang="ar-SA"/>
          </a:p>
        </p:txBody>
      </p:sp>
      <p:sp>
        <p:nvSpPr>
          <p:cNvPr id="5" name="عنصر نائب للتذييل 4"/>
          <p:cNvSpPr>
            <a:spLocks noGrp="1"/>
          </p:cNvSpPr>
          <p:nvPr>
            <p:ph type="ftr" sz="quarter" idx="11"/>
          </p:nvPr>
        </p:nvSpPr>
        <p:spPr>
          <a:xfrm>
            <a:off x="457200" y="6556248"/>
            <a:ext cx="3657600" cy="228600"/>
          </a:xfrm>
        </p:spPr>
        <p:txBody>
          <a:bodyPr/>
          <a:lstStyle/>
          <a:p>
            <a:endParaRPr lang="ar-SA"/>
          </a:p>
        </p:txBody>
      </p:sp>
      <p:sp>
        <p:nvSpPr>
          <p:cNvPr id="6" name="عنصر نائب لرقم الشريحة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4E5636F-A12B-4BC6-88BC-0A6C9C9A2EC1}"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E1607B35-EF95-47ED-88F3-BD972AC99FD4}"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DA27798-23D2-4A05-8549-1CC5DEADAF13}" type="slidenum">
              <a:rPr lang="ar-SA" smtClean="0"/>
              <a:t>‹#›</a:t>
            </a:fld>
            <a:endParaRPr lang="ar-SA"/>
          </a:p>
        </p:txBody>
      </p:sp>
    </p:spTree>
    <p:extLst>
      <p:ext uri="{BB962C8B-B14F-4D97-AF65-F5344CB8AC3E}">
        <p14:creationId xmlns:p14="http://schemas.microsoft.com/office/powerpoint/2010/main" val="3027688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E1607B35-EF95-47ED-88F3-BD972AC99FD4}"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DA27798-23D2-4A05-8549-1CC5DEADAF13}" type="slidenum">
              <a:rPr lang="ar-SA" smtClean="0"/>
              <a:t>‹#›</a:t>
            </a:fld>
            <a:endParaRPr lang="ar-SA"/>
          </a:p>
        </p:txBody>
      </p:sp>
    </p:spTree>
    <p:extLst>
      <p:ext uri="{BB962C8B-B14F-4D97-AF65-F5344CB8AC3E}">
        <p14:creationId xmlns:p14="http://schemas.microsoft.com/office/powerpoint/2010/main" val="3242205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1607B35-EF95-47ED-88F3-BD972AC99FD4}"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DA27798-23D2-4A05-8549-1CC5DEADAF13}" type="slidenum">
              <a:rPr lang="ar-SA" smtClean="0"/>
              <a:t>‹#›</a:t>
            </a:fld>
            <a:endParaRPr lang="ar-SA"/>
          </a:p>
        </p:txBody>
      </p:sp>
    </p:spTree>
    <p:extLst>
      <p:ext uri="{BB962C8B-B14F-4D97-AF65-F5344CB8AC3E}">
        <p14:creationId xmlns:p14="http://schemas.microsoft.com/office/powerpoint/2010/main" val="3178657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E1607B35-EF95-47ED-88F3-BD972AC99FD4}" type="datetimeFigureOut">
              <a:rPr lang="ar-SA" smtClean="0"/>
              <a:t>5/16/1444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DA27798-23D2-4A05-8549-1CC5DEADAF13}" type="slidenum">
              <a:rPr lang="ar-SA" smtClean="0"/>
              <a:t>‹#›</a:t>
            </a:fld>
            <a:endParaRPr lang="ar-SA"/>
          </a:p>
        </p:txBody>
      </p:sp>
    </p:spTree>
    <p:extLst>
      <p:ext uri="{BB962C8B-B14F-4D97-AF65-F5344CB8AC3E}">
        <p14:creationId xmlns:p14="http://schemas.microsoft.com/office/powerpoint/2010/main" val="3946755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E1607B35-EF95-47ED-88F3-BD972AC99FD4}" type="datetimeFigureOut">
              <a:rPr lang="ar-SA" smtClean="0"/>
              <a:t>5/16/1444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6DA27798-23D2-4A05-8549-1CC5DEADAF13}" type="slidenum">
              <a:rPr lang="ar-SA" smtClean="0"/>
              <a:t>‹#›</a:t>
            </a:fld>
            <a:endParaRPr lang="ar-SA"/>
          </a:p>
        </p:txBody>
      </p:sp>
    </p:spTree>
    <p:extLst>
      <p:ext uri="{BB962C8B-B14F-4D97-AF65-F5344CB8AC3E}">
        <p14:creationId xmlns:p14="http://schemas.microsoft.com/office/powerpoint/2010/main" val="2201772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E1607B35-EF95-47ED-88F3-BD972AC99FD4}" type="datetimeFigureOut">
              <a:rPr lang="ar-SA" smtClean="0"/>
              <a:t>5/16/1444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6DA27798-23D2-4A05-8549-1CC5DEADAF13}" type="slidenum">
              <a:rPr lang="ar-SA" smtClean="0"/>
              <a:t>‹#›</a:t>
            </a:fld>
            <a:endParaRPr lang="ar-SA"/>
          </a:p>
        </p:txBody>
      </p:sp>
    </p:spTree>
    <p:extLst>
      <p:ext uri="{BB962C8B-B14F-4D97-AF65-F5344CB8AC3E}">
        <p14:creationId xmlns:p14="http://schemas.microsoft.com/office/powerpoint/2010/main" val="2722186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1607B35-EF95-47ED-88F3-BD972AC99FD4}" type="datetimeFigureOut">
              <a:rPr lang="ar-SA" smtClean="0"/>
              <a:t>5/16/1444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6DA27798-23D2-4A05-8549-1CC5DEADAF13}" type="slidenum">
              <a:rPr lang="ar-SA" smtClean="0"/>
              <a:t>‹#›</a:t>
            </a:fld>
            <a:endParaRPr lang="ar-SA"/>
          </a:p>
        </p:txBody>
      </p:sp>
    </p:spTree>
    <p:extLst>
      <p:ext uri="{BB962C8B-B14F-4D97-AF65-F5344CB8AC3E}">
        <p14:creationId xmlns:p14="http://schemas.microsoft.com/office/powerpoint/2010/main" val="2641962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1607B35-EF95-47ED-88F3-BD972AC99FD4}" type="datetimeFigureOut">
              <a:rPr lang="ar-SA" smtClean="0"/>
              <a:t>5/16/1444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DA27798-23D2-4A05-8549-1CC5DEADAF13}" type="slidenum">
              <a:rPr lang="ar-SA" smtClean="0"/>
              <a:t>‹#›</a:t>
            </a:fld>
            <a:endParaRPr lang="ar-SA"/>
          </a:p>
        </p:txBody>
      </p:sp>
    </p:spTree>
    <p:extLst>
      <p:ext uri="{BB962C8B-B14F-4D97-AF65-F5344CB8AC3E}">
        <p14:creationId xmlns:p14="http://schemas.microsoft.com/office/powerpoint/2010/main" val="71314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F3F824E1-B26A-42D7-AA58-776A743FB0D4}"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4E5636F-A12B-4BC6-88BC-0A6C9C9A2EC1}"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1607B35-EF95-47ED-88F3-BD972AC99FD4}" type="datetimeFigureOut">
              <a:rPr lang="ar-SA" smtClean="0"/>
              <a:t>5/16/1444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DA27798-23D2-4A05-8549-1CC5DEADAF13}" type="slidenum">
              <a:rPr lang="ar-SA" smtClean="0"/>
              <a:t>‹#›</a:t>
            </a:fld>
            <a:endParaRPr lang="ar-SA"/>
          </a:p>
        </p:txBody>
      </p:sp>
    </p:spTree>
    <p:extLst>
      <p:ext uri="{BB962C8B-B14F-4D97-AF65-F5344CB8AC3E}">
        <p14:creationId xmlns:p14="http://schemas.microsoft.com/office/powerpoint/2010/main" val="154495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E1607B35-EF95-47ED-88F3-BD972AC99FD4}"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DA27798-23D2-4A05-8549-1CC5DEADAF13}" type="slidenum">
              <a:rPr lang="ar-SA" smtClean="0"/>
              <a:t>‹#›</a:t>
            </a:fld>
            <a:endParaRPr lang="ar-SA"/>
          </a:p>
        </p:txBody>
      </p:sp>
    </p:spTree>
    <p:extLst>
      <p:ext uri="{BB962C8B-B14F-4D97-AF65-F5344CB8AC3E}">
        <p14:creationId xmlns:p14="http://schemas.microsoft.com/office/powerpoint/2010/main" val="19069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E1607B35-EF95-47ED-88F3-BD972AC99FD4}"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DA27798-23D2-4A05-8549-1CC5DEADAF13}" type="slidenum">
              <a:rPr lang="ar-SA" smtClean="0"/>
              <a:t>‹#›</a:t>
            </a:fld>
            <a:endParaRPr lang="ar-SA"/>
          </a:p>
        </p:txBody>
      </p:sp>
    </p:spTree>
    <p:extLst>
      <p:ext uri="{BB962C8B-B14F-4D97-AF65-F5344CB8AC3E}">
        <p14:creationId xmlns:p14="http://schemas.microsoft.com/office/powerpoint/2010/main" val="2121967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207CA86C-F570-46F3-83CB-E17A87D68313}"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876C919-1A57-4DF6-9ED8-AB81F9D0004A}" type="slidenum">
              <a:rPr lang="ar-SA" smtClean="0"/>
              <a:t>‹#›</a:t>
            </a:fld>
            <a:endParaRPr lang="ar-SA"/>
          </a:p>
        </p:txBody>
      </p:sp>
    </p:spTree>
    <p:extLst>
      <p:ext uri="{BB962C8B-B14F-4D97-AF65-F5344CB8AC3E}">
        <p14:creationId xmlns:p14="http://schemas.microsoft.com/office/powerpoint/2010/main" val="2784287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07CA86C-F570-46F3-83CB-E17A87D68313}"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876C919-1A57-4DF6-9ED8-AB81F9D0004A}" type="slidenum">
              <a:rPr lang="ar-SA" smtClean="0"/>
              <a:t>‹#›</a:t>
            </a:fld>
            <a:endParaRPr lang="ar-SA"/>
          </a:p>
        </p:txBody>
      </p:sp>
    </p:spTree>
    <p:extLst>
      <p:ext uri="{BB962C8B-B14F-4D97-AF65-F5344CB8AC3E}">
        <p14:creationId xmlns:p14="http://schemas.microsoft.com/office/powerpoint/2010/main" val="163375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207CA86C-F570-46F3-83CB-E17A87D68313}"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876C919-1A57-4DF6-9ED8-AB81F9D0004A}" type="slidenum">
              <a:rPr lang="ar-SA" smtClean="0"/>
              <a:t>‹#›</a:t>
            </a:fld>
            <a:endParaRPr lang="ar-SA"/>
          </a:p>
        </p:txBody>
      </p:sp>
    </p:spTree>
    <p:extLst>
      <p:ext uri="{BB962C8B-B14F-4D97-AF65-F5344CB8AC3E}">
        <p14:creationId xmlns:p14="http://schemas.microsoft.com/office/powerpoint/2010/main" val="3122964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207CA86C-F570-46F3-83CB-E17A87D68313}" type="datetimeFigureOut">
              <a:rPr lang="ar-SA" smtClean="0"/>
              <a:t>5/16/1444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876C919-1A57-4DF6-9ED8-AB81F9D0004A}" type="slidenum">
              <a:rPr lang="ar-SA" smtClean="0"/>
              <a:t>‹#›</a:t>
            </a:fld>
            <a:endParaRPr lang="ar-SA"/>
          </a:p>
        </p:txBody>
      </p:sp>
    </p:spTree>
    <p:extLst>
      <p:ext uri="{BB962C8B-B14F-4D97-AF65-F5344CB8AC3E}">
        <p14:creationId xmlns:p14="http://schemas.microsoft.com/office/powerpoint/2010/main" val="3736736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207CA86C-F570-46F3-83CB-E17A87D68313}" type="datetimeFigureOut">
              <a:rPr lang="ar-SA" smtClean="0"/>
              <a:t>5/16/1444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9876C919-1A57-4DF6-9ED8-AB81F9D0004A}" type="slidenum">
              <a:rPr lang="ar-SA" smtClean="0"/>
              <a:t>‹#›</a:t>
            </a:fld>
            <a:endParaRPr lang="ar-SA"/>
          </a:p>
        </p:txBody>
      </p:sp>
    </p:spTree>
    <p:extLst>
      <p:ext uri="{BB962C8B-B14F-4D97-AF65-F5344CB8AC3E}">
        <p14:creationId xmlns:p14="http://schemas.microsoft.com/office/powerpoint/2010/main" val="4061379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07CA86C-F570-46F3-83CB-E17A87D68313}" type="datetimeFigureOut">
              <a:rPr lang="ar-SA" smtClean="0"/>
              <a:t>5/16/1444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9876C919-1A57-4DF6-9ED8-AB81F9D0004A}" type="slidenum">
              <a:rPr lang="ar-SA" smtClean="0"/>
              <a:t>‹#›</a:t>
            </a:fld>
            <a:endParaRPr lang="ar-SA"/>
          </a:p>
        </p:txBody>
      </p:sp>
    </p:spTree>
    <p:extLst>
      <p:ext uri="{BB962C8B-B14F-4D97-AF65-F5344CB8AC3E}">
        <p14:creationId xmlns:p14="http://schemas.microsoft.com/office/powerpoint/2010/main" val="1113344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07CA86C-F570-46F3-83CB-E17A87D68313}" type="datetimeFigureOut">
              <a:rPr lang="ar-SA" smtClean="0"/>
              <a:t>5/16/1444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9876C919-1A57-4DF6-9ED8-AB81F9D0004A}" type="slidenum">
              <a:rPr lang="ar-SA" smtClean="0"/>
              <a:t>‹#›</a:t>
            </a:fld>
            <a:endParaRPr lang="ar-SA"/>
          </a:p>
        </p:txBody>
      </p:sp>
    </p:spTree>
    <p:extLst>
      <p:ext uri="{BB962C8B-B14F-4D97-AF65-F5344CB8AC3E}">
        <p14:creationId xmlns:p14="http://schemas.microsoft.com/office/powerpoint/2010/main" val="140367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3F824E1-B26A-42D7-AA58-776A743FB0D4}" type="datetimeFigureOut">
              <a:rPr lang="ar-SA" smtClean="0"/>
              <a:t>5/16/1444</a:t>
            </a:fld>
            <a:endParaRPr lang="ar-SA"/>
          </a:p>
        </p:txBody>
      </p:sp>
      <p:sp>
        <p:nvSpPr>
          <p:cNvPr id="5" name="عنصر نائب للتذييل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p>
        </p:txBody>
      </p:sp>
      <p:sp>
        <p:nvSpPr>
          <p:cNvPr id="6" name="عنصر نائب لرقم الشريحة 5"/>
          <p:cNvSpPr>
            <a:spLocks noGrp="1"/>
          </p:cNvSpPr>
          <p:nvPr>
            <p:ph type="sldNum" sz="quarter" idx="12"/>
          </p:nvPr>
        </p:nvSpPr>
        <p:spPr>
          <a:xfrm>
            <a:off x="6733952" y="6555112"/>
            <a:ext cx="588336" cy="228600"/>
          </a:xfrm>
        </p:spPr>
        <p:txBody>
          <a:bodyPr/>
          <a:lstStyle/>
          <a:p>
            <a:fld id="{54E5636F-A12B-4BC6-88BC-0A6C9C9A2EC1}"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07CA86C-F570-46F3-83CB-E17A87D68313}" type="datetimeFigureOut">
              <a:rPr lang="ar-SA" smtClean="0"/>
              <a:t>5/16/1444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876C919-1A57-4DF6-9ED8-AB81F9D0004A}" type="slidenum">
              <a:rPr lang="ar-SA" smtClean="0"/>
              <a:t>‹#›</a:t>
            </a:fld>
            <a:endParaRPr lang="ar-SA"/>
          </a:p>
        </p:txBody>
      </p:sp>
    </p:spTree>
    <p:extLst>
      <p:ext uri="{BB962C8B-B14F-4D97-AF65-F5344CB8AC3E}">
        <p14:creationId xmlns:p14="http://schemas.microsoft.com/office/powerpoint/2010/main" val="2955665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07CA86C-F570-46F3-83CB-E17A87D68313}" type="datetimeFigureOut">
              <a:rPr lang="ar-SA" smtClean="0"/>
              <a:t>5/16/1444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876C919-1A57-4DF6-9ED8-AB81F9D0004A}" type="slidenum">
              <a:rPr lang="ar-SA" smtClean="0"/>
              <a:t>‹#›</a:t>
            </a:fld>
            <a:endParaRPr lang="ar-SA"/>
          </a:p>
        </p:txBody>
      </p:sp>
    </p:spTree>
    <p:extLst>
      <p:ext uri="{BB962C8B-B14F-4D97-AF65-F5344CB8AC3E}">
        <p14:creationId xmlns:p14="http://schemas.microsoft.com/office/powerpoint/2010/main" val="1838600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07CA86C-F570-46F3-83CB-E17A87D68313}"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876C919-1A57-4DF6-9ED8-AB81F9D0004A}" type="slidenum">
              <a:rPr lang="ar-SA" smtClean="0"/>
              <a:t>‹#›</a:t>
            </a:fld>
            <a:endParaRPr lang="ar-SA"/>
          </a:p>
        </p:txBody>
      </p:sp>
    </p:spTree>
    <p:extLst>
      <p:ext uri="{BB962C8B-B14F-4D97-AF65-F5344CB8AC3E}">
        <p14:creationId xmlns:p14="http://schemas.microsoft.com/office/powerpoint/2010/main" val="3877963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07CA86C-F570-46F3-83CB-E17A87D68313}"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876C919-1A57-4DF6-9ED8-AB81F9D0004A}" type="slidenum">
              <a:rPr lang="ar-SA" smtClean="0"/>
              <a:t>‹#›</a:t>
            </a:fld>
            <a:endParaRPr lang="ar-SA"/>
          </a:p>
        </p:txBody>
      </p:sp>
    </p:spTree>
    <p:extLst>
      <p:ext uri="{BB962C8B-B14F-4D97-AF65-F5344CB8AC3E}">
        <p14:creationId xmlns:p14="http://schemas.microsoft.com/office/powerpoint/2010/main" val="3908982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96420E01-3279-40C8-B93D-BB2F286780DF}"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EAC78BF-9592-4187-B8AF-DD9477FC2134}" type="slidenum">
              <a:rPr lang="ar-SA" smtClean="0"/>
              <a:t>‹#›</a:t>
            </a:fld>
            <a:endParaRPr lang="ar-SA"/>
          </a:p>
        </p:txBody>
      </p:sp>
    </p:spTree>
    <p:extLst>
      <p:ext uri="{BB962C8B-B14F-4D97-AF65-F5344CB8AC3E}">
        <p14:creationId xmlns:p14="http://schemas.microsoft.com/office/powerpoint/2010/main" val="375267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6420E01-3279-40C8-B93D-BB2F286780DF}"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EAC78BF-9592-4187-B8AF-DD9477FC2134}" type="slidenum">
              <a:rPr lang="ar-SA" smtClean="0"/>
              <a:t>‹#›</a:t>
            </a:fld>
            <a:endParaRPr lang="ar-SA"/>
          </a:p>
        </p:txBody>
      </p:sp>
    </p:spTree>
    <p:extLst>
      <p:ext uri="{BB962C8B-B14F-4D97-AF65-F5344CB8AC3E}">
        <p14:creationId xmlns:p14="http://schemas.microsoft.com/office/powerpoint/2010/main" val="639149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96420E01-3279-40C8-B93D-BB2F286780DF}"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EAC78BF-9592-4187-B8AF-DD9477FC2134}" type="slidenum">
              <a:rPr lang="ar-SA" smtClean="0"/>
              <a:t>‹#›</a:t>
            </a:fld>
            <a:endParaRPr lang="ar-SA"/>
          </a:p>
        </p:txBody>
      </p:sp>
    </p:spTree>
    <p:extLst>
      <p:ext uri="{BB962C8B-B14F-4D97-AF65-F5344CB8AC3E}">
        <p14:creationId xmlns:p14="http://schemas.microsoft.com/office/powerpoint/2010/main" val="458016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96420E01-3279-40C8-B93D-BB2F286780DF}" type="datetimeFigureOut">
              <a:rPr lang="ar-SA" smtClean="0"/>
              <a:t>5/16/1444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EAC78BF-9592-4187-B8AF-DD9477FC2134}" type="slidenum">
              <a:rPr lang="ar-SA" smtClean="0"/>
              <a:t>‹#›</a:t>
            </a:fld>
            <a:endParaRPr lang="ar-SA"/>
          </a:p>
        </p:txBody>
      </p:sp>
    </p:spTree>
    <p:extLst>
      <p:ext uri="{BB962C8B-B14F-4D97-AF65-F5344CB8AC3E}">
        <p14:creationId xmlns:p14="http://schemas.microsoft.com/office/powerpoint/2010/main" val="1323403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96420E01-3279-40C8-B93D-BB2F286780DF}" type="datetimeFigureOut">
              <a:rPr lang="ar-SA" smtClean="0"/>
              <a:t>5/16/1444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EAC78BF-9592-4187-B8AF-DD9477FC2134}" type="slidenum">
              <a:rPr lang="ar-SA" smtClean="0"/>
              <a:t>‹#›</a:t>
            </a:fld>
            <a:endParaRPr lang="ar-SA"/>
          </a:p>
        </p:txBody>
      </p:sp>
    </p:spTree>
    <p:extLst>
      <p:ext uri="{BB962C8B-B14F-4D97-AF65-F5344CB8AC3E}">
        <p14:creationId xmlns:p14="http://schemas.microsoft.com/office/powerpoint/2010/main" val="8300755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96420E01-3279-40C8-B93D-BB2F286780DF}" type="datetimeFigureOut">
              <a:rPr lang="ar-SA" smtClean="0"/>
              <a:t>5/16/1444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EAC78BF-9592-4187-B8AF-DD9477FC2134}" type="slidenum">
              <a:rPr lang="ar-SA" smtClean="0"/>
              <a:t>‹#›</a:t>
            </a:fld>
            <a:endParaRPr lang="ar-SA"/>
          </a:p>
        </p:txBody>
      </p:sp>
    </p:spTree>
    <p:extLst>
      <p:ext uri="{BB962C8B-B14F-4D97-AF65-F5344CB8AC3E}">
        <p14:creationId xmlns:p14="http://schemas.microsoft.com/office/powerpoint/2010/main" val="10309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F3F824E1-B26A-42D7-AA58-776A743FB0D4}" type="datetimeFigureOut">
              <a:rPr lang="ar-SA" smtClean="0"/>
              <a:t>5/16/1444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4E5636F-A12B-4BC6-88BC-0A6C9C9A2EC1}" type="slidenum">
              <a:rPr lang="ar-SA" smtClean="0"/>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6420E01-3279-40C8-B93D-BB2F286780DF}" type="datetimeFigureOut">
              <a:rPr lang="ar-SA" smtClean="0"/>
              <a:t>5/16/1444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EAC78BF-9592-4187-B8AF-DD9477FC2134}" type="slidenum">
              <a:rPr lang="ar-SA" smtClean="0"/>
              <a:t>‹#›</a:t>
            </a:fld>
            <a:endParaRPr lang="ar-SA"/>
          </a:p>
        </p:txBody>
      </p:sp>
    </p:spTree>
    <p:extLst>
      <p:ext uri="{BB962C8B-B14F-4D97-AF65-F5344CB8AC3E}">
        <p14:creationId xmlns:p14="http://schemas.microsoft.com/office/powerpoint/2010/main" val="2428453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96420E01-3279-40C8-B93D-BB2F286780DF}" type="datetimeFigureOut">
              <a:rPr lang="ar-SA" smtClean="0"/>
              <a:t>5/16/1444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EAC78BF-9592-4187-B8AF-DD9477FC2134}" type="slidenum">
              <a:rPr lang="ar-SA" smtClean="0"/>
              <a:t>‹#›</a:t>
            </a:fld>
            <a:endParaRPr lang="ar-SA"/>
          </a:p>
        </p:txBody>
      </p:sp>
    </p:spTree>
    <p:extLst>
      <p:ext uri="{BB962C8B-B14F-4D97-AF65-F5344CB8AC3E}">
        <p14:creationId xmlns:p14="http://schemas.microsoft.com/office/powerpoint/2010/main" val="32570930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96420E01-3279-40C8-B93D-BB2F286780DF}" type="datetimeFigureOut">
              <a:rPr lang="ar-SA" smtClean="0"/>
              <a:t>5/16/1444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EAC78BF-9592-4187-B8AF-DD9477FC2134}" type="slidenum">
              <a:rPr lang="ar-SA" smtClean="0"/>
              <a:t>‹#›</a:t>
            </a:fld>
            <a:endParaRPr lang="ar-SA"/>
          </a:p>
        </p:txBody>
      </p:sp>
    </p:spTree>
    <p:extLst>
      <p:ext uri="{BB962C8B-B14F-4D97-AF65-F5344CB8AC3E}">
        <p14:creationId xmlns:p14="http://schemas.microsoft.com/office/powerpoint/2010/main" val="3718764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6420E01-3279-40C8-B93D-BB2F286780DF}"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EAC78BF-9592-4187-B8AF-DD9477FC2134}" type="slidenum">
              <a:rPr lang="ar-SA" smtClean="0"/>
              <a:t>‹#›</a:t>
            </a:fld>
            <a:endParaRPr lang="ar-SA"/>
          </a:p>
        </p:txBody>
      </p:sp>
    </p:spTree>
    <p:extLst>
      <p:ext uri="{BB962C8B-B14F-4D97-AF65-F5344CB8AC3E}">
        <p14:creationId xmlns:p14="http://schemas.microsoft.com/office/powerpoint/2010/main" val="2493576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6420E01-3279-40C8-B93D-BB2F286780DF}"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EAC78BF-9592-4187-B8AF-DD9477FC2134}" type="slidenum">
              <a:rPr lang="ar-SA" smtClean="0"/>
              <a:t>‹#›</a:t>
            </a:fld>
            <a:endParaRPr lang="ar-SA"/>
          </a:p>
        </p:txBody>
      </p:sp>
    </p:spTree>
    <p:extLst>
      <p:ext uri="{BB962C8B-B14F-4D97-AF65-F5344CB8AC3E}">
        <p14:creationId xmlns:p14="http://schemas.microsoft.com/office/powerpoint/2010/main" val="3271757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54E9B121-6922-4B35-80EC-9908BD302869}"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EC111CC-84A3-4570-8BE7-D002BE745B91}" type="slidenum">
              <a:rPr lang="ar-SA" smtClean="0"/>
              <a:t>‹#›</a:t>
            </a:fld>
            <a:endParaRPr lang="ar-SA"/>
          </a:p>
        </p:txBody>
      </p:sp>
    </p:spTree>
    <p:extLst>
      <p:ext uri="{BB962C8B-B14F-4D97-AF65-F5344CB8AC3E}">
        <p14:creationId xmlns:p14="http://schemas.microsoft.com/office/powerpoint/2010/main" val="38466493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54E9B121-6922-4B35-80EC-9908BD302869}"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EC111CC-84A3-4570-8BE7-D002BE745B91}" type="slidenum">
              <a:rPr lang="ar-SA" smtClean="0"/>
              <a:t>‹#›</a:t>
            </a:fld>
            <a:endParaRPr lang="ar-SA"/>
          </a:p>
        </p:txBody>
      </p:sp>
    </p:spTree>
    <p:extLst>
      <p:ext uri="{BB962C8B-B14F-4D97-AF65-F5344CB8AC3E}">
        <p14:creationId xmlns:p14="http://schemas.microsoft.com/office/powerpoint/2010/main" val="17087570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4E9B121-6922-4B35-80EC-9908BD302869}"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EC111CC-84A3-4570-8BE7-D002BE745B91}" type="slidenum">
              <a:rPr lang="ar-SA" smtClean="0"/>
              <a:t>‹#›</a:t>
            </a:fld>
            <a:endParaRPr lang="ar-SA"/>
          </a:p>
        </p:txBody>
      </p:sp>
    </p:spTree>
    <p:extLst>
      <p:ext uri="{BB962C8B-B14F-4D97-AF65-F5344CB8AC3E}">
        <p14:creationId xmlns:p14="http://schemas.microsoft.com/office/powerpoint/2010/main" val="6820277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54E9B121-6922-4B35-80EC-9908BD302869}" type="datetimeFigureOut">
              <a:rPr lang="ar-SA" smtClean="0"/>
              <a:t>5/16/1444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EC111CC-84A3-4570-8BE7-D002BE745B91}" type="slidenum">
              <a:rPr lang="ar-SA" smtClean="0"/>
              <a:t>‹#›</a:t>
            </a:fld>
            <a:endParaRPr lang="ar-SA"/>
          </a:p>
        </p:txBody>
      </p:sp>
    </p:spTree>
    <p:extLst>
      <p:ext uri="{BB962C8B-B14F-4D97-AF65-F5344CB8AC3E}">
        <p14:creationId xmlns:p14="http://schemas.microsoft.com/office/powerpoint/2010/main" val="42833368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54E9B121-6922-4B35-80EC-9908BD302869}" type="datetimeFigureOut">
              <a:rPr lang="ar-SA" smtClean="0"/>
              <a:t>5/16/1444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9EC111CC-84A3-4570-8BE7-D002BE745B91}" type="slidenum">
              <a:rPr lang="ar-SA" smtClean="0"/>
              <a:t>‹#›</a:t>
            </a:fld>
            <a:endParaRPr lang="ar-SA"/>
          </a:p>
        </p:txBody>
      </p:sp>
    </p:spTree>
    <p:extLst>
      <p:ext uri="{BB962C8B-B14F-4D97-AF65-F5344CB8AC3E}">
        <p14:creationId xmlns:p14="http://schemas.microsoft.com/office/powerpoint/2010/main" val="240922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nchor="b"/>
          <a:lstStyle>
            <a:lvl1pPr>
              <a:defRPr/>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F3F824E1-B26A-42D7-AA58-776A743FB0D4}" type="datetimeFigureOut">
              <a:rPr lang="ar-SA" smtClean="0"/>
              <a:t>5/16/1444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4E5636F-A12B-4BC6-88BC-0A6C9C9A2EC1}" type="slidenum">
              <a:rPr lang="ar-SA" smtClean="0"/>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54E9B121-6922-4B35-80EC-9908BD302869}" type="datetimeFigureOut">
              <a:rPr lang="ar-SA" smtClean="0"/>
              <a:t>5/16/1444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9EC111CC-84A3-4570-8BE7-D002BE745B91}" type="slidenum">
              <a:rPr lang="ar-SA" smtClean="0"/>
              <a:t>‹#›</a:t>
            </a:fld>
            <a:endParaRPr lang="ar-SA"/>
          </a:p>
        </p:txBody>
      </p:sp>
    </p:spTree>
    <p:extLst>
      <p:ext uri="{BB962C8B-B14F-4D97-AF65-F5344CB8AC3E}">
        <p14:creationId xmlns:p14="http://schemas.microsoft.com/office/powerpoint/2010/main" val="15627212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4E9B121-6922-4B35-80EC-9908BD302869}" type="datetimeFigureOut">
              <a:rPr lang="ar-SA" smtClean="0"/>
              <a:t>5/16/1444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9EC111CC-84A3-4570-8BE7-D002BE745B91}" type="slidenum">
              <a:rPr lang="ar-SA" smtClean="0"/>
              <a:t>‹#›</a:t>
            </a:fld>
            <a:endParaRPr lang="ar-SA"/>
          </a:p>
        </p:txBody>
      </p:sp>
    </p:spTree>
    <p:extLst>
      <p:ext uri="{BB962C8B-B14F-4D97-AF65-F5344CB8AC3E}">
        <p14:creationId xmlns:p14="http://schemas.microsoft.com/office/powerpoint/2010/main" val="12299331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4E9B121-6922-4B35-80EC-9908BD302869}" type="datetimeFigureOut">
              <a:rPr lang="ar-SA" smtClean="0"/>
              <a:t>5/16/1444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EC111CC-84A3-4570-8BE7-D002BE745B91}" type="slidenum">
              <a:rPr lang="ar-SA" smtClean="0"/>
              <a:t>‹#›</a:t>
            </a:fld>
            <a:endParaRPr lang="ar-SA"/>
          </a:p>
        </p:txBody>
      </p:sp>
    </p:spTree>
    <p:extLst>
      <p:ext uri="{BB962C8B-B14F-4D97-AF65-F5344CB8AC3E}">
        <p14:creationId xmlns:p14="http://schemas.microsoft.com/office/powerpoint/2010/main" val="1407512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4E9B121-6922-4B35-80EC-9908BD302869}" type="datetimeFigureOut">
              <a:rPr lang="ar-SA" smtClean="0"/>
              <a:t>5/16/1444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EC111CC-84A3-4570-8BE7-D002BE745B91}" type="slidenum">
              <a:rPr lang="ar-SA" smtClean="0"/>
              <a:t>‹#›</a:t>
            </a:fld>
            <a:endParaRPr lang="ar-SA"/>
          </a:p>
        </p:txBody>
      </p:sp>
    </p:spTree>
    <p:extLst>
      <p:ext uri="{BB962C8B-B14F-4D97-AF65-F5344CB8AC3E}">
        <p14:creationId xmlns:p14="http://schemas.microsoft.com/office/powerpoint/2010/main" val="390926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54E9B121-6922-4B35-80EC-9908BD302869}"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EC111CC-84A3-4570-8BE7-D002BE745B91}" type="slidenum">
              <a:rPr lang="ar-SA" smtClean="0"/>
              <a:t>‹#›</a:t>
            </a:fld>
            <a:endParaRPr lang="ar-SA"/>
          </a:p>
        </p:txBody>
      </p:sp>
    </p:spTree>
    <p:extLst>
      <p:ext uri="{BB962C8B-B14F-4D97-AF65-F5344CB8AC3E}">
        <p14:creationId xmlns:p14="http://schemas.microsoft.com/office/powerpoint/2010/main" val="29158721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54E9B121-6922-4B35-80EC-9908BD302869}" type="datetimeFigureOut">
              <a:rPr lang="ar-SA" smtClean="0"/>
              <a:t>5/16/1444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EC111CC-84A3-4570-8BE7-D002BE745B91}" type="slidenum">
              <a:rPr lang="ar-SA" smtClean="0"/>
              <a:t>‹#›</a:t>
            </a:fld>
            <a:endParaRPr lang="ar-SA"/>
          </a:p>
        </p:txBody>
      </p:sp>
    </p:spTree>
    <p:extLst>
      <p:ext uri="{BB962C8B-B14F-4D97-AF65-F5344CB8AC3E}">
        <p14:creationId xmlns:p14="http://schemas.microsoft.com/office/powerpoint/2010/main" val="16909427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تخطيط مخصص">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54E9B121-6922-4B35-80EC-9908BD302869}" type="datetimeFigureOut">
              <a:rPr lang="ar-SA" smtClean="0"/>
              <a:t>5/16/1444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9EC111CC-84A3-4570-8BE7-D002BE745B91}" type="slidenum">
              <a:rPr lang="ar-SA" smtClean="0"/>
              <a:t>‹#›</a:t>
            </a:fld>
            <a:endParaRPr lang="ar-SA"/>
          </a:p>
        </p:txBody>
      </p:sp>
    </p:spTree>
    <p:extLst>
      <p:ext uri="{BB962C8B-B14F-4D97-AF65-F5344CB8AC3E}">
        <p14:creationId xmlns:p14="http://schemas.microsoft.com/office/powerpoint/2010/main" val="2684758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F3F824E1-B26A-42D7-AA58-776A743FB0D4}" type="datetimeFigureOut">
              <a:rPr lang="ar-SA" smtClean="0"/>
              <a:t>5/16/1444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4E5636F-A12B-4BC6-88BC-0A6C9C9A2EC1}"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F3F824E1-B26A-42D7-AA58-776A743FB0D4}" type="datetimeFigureOut">
              <a:rPr lang="ar-SA" smtClean="0"/>
              <a:t>5/16/1444</a:t>
            </a:fld>
            <a:endParaRPr lang="ar-SA"/>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ar-SA"/>
          </a:p>
        </p:txBody>
      </p:sp>
      <p:sp>
        <p:nvSpPr>
          <p:cNvPr id="4" name="عنصر نائب لرقم الشريحة 3"/>
          <p:cNvSpPr>
            <a:spLocks noGrp="1"/>
          </p:cNvSpPr>
          <p:nvPr>
            <p:ph type="sldNum" sz="quarter" idx="12"/>
          </p:nvPr>
        </p:nvSpPr>
        <p:spPr/>
        <p:txBody>
          <a:bodyPr/>
          <a:lstStyle/>
          <a:p>
            <a:fld id="{54E5636F-A12B-4BC6-88BC-0A6C9C9A2EC1}" type="slidenum">
              <a:rPr lang="ar-SA" smtClean="0"/>
              <a:t>‹#›</a:t>
            </a:fld>
            <a:endParaRPr lang="ar-SA"/>
          </a:p>
        </p:txBody>
      </p:sp>
      <p:pic>
        <p:nvPicPr>
          <p:cNvPr id="5" name="صورة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33379" cy="1484784"/>
          </a:xfrm>
          <a:prstGeom prst="rect">
            <a:avLst/>
          </a:prstGeom>
        </p:spPr>
      </p:pic>
      <p:sp>
        <p:nvSpPr>
          <p:cNvPr id="6" name="مربع نص 5"/>
          <p:cNvSpPr txBox="1"/>
          <p:nvPr userDrawn="1"/>
        </p:nvSpPr>
        <p:spPr>
          <a:xfrm>
            <a:off x="7164288" y="6273225"/>
            <a:ext cx="1043877" cy="584775"/>
          </a:xfrm>
          <a:prstGeom prst="rect">
            <a:avLst/>
          </a:prstGeom>
          <a:noFill/>
        </p:spPr>
        <p:txBody>
          <a:bodyPr wrap="none" rtlCol="1">
            <a:spAutoFit/>
          </a:bodyPr>
          <a:lstStyle/>
          <a:p>
            <a:r>
              <a:rPr lang="ar-SA" sz="3200" dirty="0">
                <a:latin typeface="Akaash" panose="02000603000000000000" pitchFamily="2" charset="0"/>
                <a:cs typeface="AGA Aladdin Regular" pitchFamily="2" charset="-78"/>
              </a:rPr>
              <a:t>أ/ ندى</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F3F824E1-B26A-42D7-AA58-776A743FB0D4}" type="datetimeFigureOut">
              <a:rPr lang="ar-SA" smtClean="0"/>
              <a:t>5/16/1444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4E5636F-A12B-4BC6-88BC-0A6C9C9A2EC1}"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a:t>انقر لتحرير نمط العنوان الرئيسي</a:t>
            </a:r>
            <a:endParaRPr kumimoji="0" lang="en-US" dirty="0"/>
          </a:p>
        </p:txBody>
      </p:sp>
      <p:sp>
        <p:nvSpPr>
          <p:cNvPr id="4" name="عنصر نائب للنص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F3F824E1-B26A-42D7-AA58-776A743FB0D4}" type="datetimeFigureOut">
              <a:rPr lang="ar-SA" smtClean="0"/>
              <a:t>5/16/1444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4E5636F-A12B-4BC6-88BC-0A6C9C9A2EC1}" type="slidenum">
              <a:rPr lang="ar-SA" smtClean="0"/>
              <a:t>‹#›</a:t>
            </a:fld>
            <a:endParaRPr lang="ar-SA"/>
          </a:p>
        </p:txBody>
      </p:sp>
      <p:sp>
        <p:nvSpPr>
          <p:cNvPr id="10" name="عنصر نائب للصورة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a:t>انقر فوق الأيقونة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عنوان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ar-SA"/>
              <a:t>انقر لتحرير نمط العنوان الرئيسي</a:t>
            </a:r>
            <a:endParaRPr kumimoji="0" lang="en-US"/>
          </a:p>
        </p:txBody>
      </p:sp>
      <p:sp>
        <p:nvSpPr>
          <p:cNvPr id="31" name="عنصر نائب للنص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27" name="عنصر نائب للتاريخ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3F824E1-B26A-42D7-AA58-776A743FB0D4}" type="datetimeFigureOut">
              <a:rPr lang="ar-SA" smtClean="0"/>
              <a:t>5/16/1444</a:t>
            </a:fld>
            <a:endParaRPr lang="ar-SA"/>
          </a:p>
        </p:txBody>
      </p:sp>
      <p:sp>
        <p:nvSpPr>
          <p:cNvPr id="4" name="عنصر نائب للتذييل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p>
        </p:txBody>
      </p:sp>
      <p:sp>
        <p:nvSpPr>
          <p:cNvPr id="16" name="عنصر نائب لرقم الشريحة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4E5636F-A12B-4BC6-88BC-0A6C9C9A2EC1}"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1607B35-EF95-47ED-88F3-BD972AC99FD4}" type="datetimeFigureOut">
              <a:rPr lang="ar-SA" smtClean="0"/>
              <a:t>5/16/1444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DA27798-23D2-4A05-8549-1CC5DEADAF13}" type="slidenum">
              <a:rPr lang="ar-SA" smtClean="0"/>
              <a:t>‹#›</a:t>
            </a:fld>
            <a:endParaRPr lang="ar-SA"/>
          </a:p>
        </p:txBody>
      </p:sp>
    </p:spTree>
    <p:extLst>
      <p:ext uri="{BB962C8B-B14F-4D97-AF65-F5344CB8AC3E}">
        <p14:creationId xmlns:p14="http://schemas.microsoft.com/office/powerpoint/2010/main" val="13214918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07CA86C-F570-46F3-83CB-E17A87D68313}" type="datetimeFigureOut">
              <a:rPr lang="ar-SA" smtClean="0"/>
              <a:t>5/16/1444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876C919-1A57-4DF6-9ED8-AB81F9D0004A}" type="slidenum">
              <a:rPr lang="ar-SA" smtClean="0"/>
              <a:t>‹#›</a:t>
            </a:fld>
            <a:endParaRPr lang="ar-SA"/>
          </a:p>
        </p:txBody>
      </p:sp>
    </p:spTree>
    <p:extLst>
      <p:ext uri="{BB962C8B-B14F-4D97-AF65-F5344CB8AC3E}">
        <p14:creationId xmlns:p14="http://schemas.microsoft.com/office/powerpoint/2010/main" val="399519245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6420E01-3279-40C8-B93D-BB2F286780DF}" type="datetimeFigureOut">
              <a:rPr lang="ar-SA" smtClean="0"/>
              <a:t>5/16/1444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EAC78BF-9592-4187-B8AF-DD9477FC2134}" type="slidenum">
              <a:rPr lang="ar-SA" smtClean="0"/>
              <a:t>‹#›</a:t>
            </a:fld>
            <a:endParaRPr lang="ar-SA"/>
          </a:p>
        </p:txBody>
      </p:sp>
    </p:spTree>
    <p:extLst>
      <p:ext uri="{BB962C8B-B14F-4D97-AF65-F5344CB8AC3E}">
        <p14:creationId xmlns:p14="http://schemas.microsoft.com/office/powerpoint/2010/main" val="6536546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4E9B121-6922-4B35-80EC-9908BD302869}" type="datetimeFigureOut">
              <a:rPr lang="ar-SA" smtClean="0"/>
              <a:t>5/16/1444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EC111CC-84A3-4570-8BE7-D002BE745B91}" type="slidenum">
              <a:rPr lang="ar-SA" smtClean="0"/>
              <a:t>‹#›</a:t>
            </a:fld>
            <a:endParaRPr lang="ar-SA"/>
          </a:p>
        </p:txBody>
      </p:sp>
    </p:spTree>
    <p:extLst>
      <p:ext uri="{BB962C8B-B14F-4D97-AF65-F5344CB8AC3E}">
        <p14:creationId xmlns:p14="http://schemas.microsoft.com/office/powerpoint/2010/main" val="8778477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8172400" cy="485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395842"/>
      </p:ext>
    </p:extLst>
  </p:cSld>
  <p:clrMapOvr>
    <a:masterClrMapping/>
  </p:clrMapOvr>
  <mc:AlternateContent xmlns:mc="http://schemas.openxmlformats.org/markup-compatibility/2006" xmlns:p14="http://schemas.microsoft.com/office/powerpoint/2010/main">
    <mc:Choice Requires="p14">
      <p:transition spd="slow" p14:dur="3000">
        <p:randomBar dir="vert"/>
      </p:transition>
    </mc:Choice>
    <mc:Fallback xmlns="">
      <p:transition spd="slow">
        <p:randomBa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عبارات عن العمل التطوعي في المدرسة - موقع المرجع">
            <a:extLst>
              <a:ext uri="{FF2B5EF4-FFF2-40B4-BE49-F238E27FC236}">
                <a16:creationId xmlns:a16="http://schemas.microsoft.com/office/drawing/2014/main" id="{31C1B78A-6D70-6E81-EECA-AB9D230632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67" r="13983"/>
          <a:stretch/>
        </p:blipFill>
        <p:spPr bwMode="auto">
          <a:xfrm>
            <a:off x="251520" y="1124744"/>
            <a:ext cx="6984776" cy="5589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2" name="Picture 2" descr="التطوع تحميل مجاني - خالية من الاتاوات الميكروفون الفوتوغرافية - العمل  التطوعي صورة بابوا نيو غينيا">
            <a:extLst>
              <a:ext uri="{FF2B5EF4-FFF2-40B4-BE49-F238E27FC236}">
                <a16:creationId xmlns:a16="http://schemas.microsoft.com/office/drawing/2014/main" id="{42CB4825-8222-3AC5-B927-76FC7AF5C21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7308" y1="77778" x2="47308" y2="77778"/>
                        <a14:foregroundMark x1="51923" y1="58611" x2="51923" y2="58611"/>
                        <a14:foregroundMark x1="49231" y1="78056" x2="60769" y2="36111"/>
                        <a14:foregroundMark x1="45769" y1="76389" x2="43846" y2="46944"/>
                      </a14:backgroundRemoval>
                    </a14:imgEffect>
                  </a14:imgLayer>
                </a14:imgProps>
              </a:ext>
              <a:ext uri="{28A0092B-C50C-407E-A947-70E740481C1C}">
                <a14:useLocalDpi xmlns:a14="http://schemas.microsoft.com/office/drawing/2010/main" val="0"/>
              </a:ext>
            </a:extLst>
          </a:blip>
          <a:srcRect/>
          <a:stretch>
            <a:fillRect/>
          </a:stretch>
        </p:blipFill>
        <p:spPr bwMode="auto">
          <a:xfrm>
            <a:off x="6876256" y="-194171"/>
            <a:ext cx="1238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019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8172400" cy="485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867638"/>
      </p:ext>
    </p:extLst>
  </p:cSld>
  <p:clrMapOvr>
    <a:masterClrMapping/>
  </p:clrMapOvr>
  <mc:AlternateContent xmlns:mc="http://schemas.openxmlformats.org/markup-compatibility/2006">
    <mc:Choice xmlns:p14="http://schemas.microsoft.com/office/powerpoint/2010/main" Requires="p14">
      <p:transition spd="slow" p14:dur="3000">
        <p:randomBar dir="vert"/>
      </p:transition>
    </mc:Choice>
    <mc:Fallback>
      <p:transition spd="slow">
        <p:randomBar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20 عبارة محفزة علي العمل التطوعي - مقالات | منصة القارئ العربى">
            <a:extLst>
              <a:ext uri="{FF2B5EF4-FFF2-40B4-BE49-F238E27FC236}">
                <a16:creationId xmlns:a16="http://schemas.microsoft.com/office/drawing/2014/main" id="{0C9B81DC-48DA-3A01-4CE8-80D7DAE8A5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93" t="8435" r="4091" b="8624"/>
          <a:stretch/>
        </p:blipFill>
        <p:spPr bwMode="auto">
          <a:xfrm>
            <a:off x="395536" y="1124744"/>
            <a:ext cx="7632848" cy="4968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655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AF44D09-C51A-4079-3108-08D204DE6D24}"/>
              </a:ext>
            </a:extLst>
          </p:cNvPr>
          <p:cNvSpPr txBox="1"/>
          <p:nvPr/>
        </p:nvSpPr>
        <p:spPr>
          <a:xfrm>
            <a:off x="611560" y="1772816"/>
            <a:ext cx="7236296" cy="3785652"/>
          </a:xfrm>
          <a:prstGeom prst="rect">
            <a:avLst/>
          </a:prstGeom>
          <a:noFill/>
        </p:spPr>
        <p:txBody>
          <a:bodyPr wrap="square">
            <a:spAutoFit/>
          </a:bodyPr>
          <a:lstStyle/>
          <a:p>
            <a:r>
              <a:rPr lang="ar-SA" sz="2400" b="1" dirty="0">
                <a:latin typeface="A_Nefel_Adeti" panose="02010000000000000000" pitchFamily="2" charset="-78"/>
                <a:cs typeface="A_Nefel_Adeti" panose="02010000000000000000" pitchFamily="2" charset="-78"/>
              </a:rPr>
              <a:t>بسم الله الرحمن الرحيم، والحمد لله رب العالمين، وصلى اللهم وبارك على عبدك ورسولك محمد وعلى </a:t>
            </a:r>
            <a:r>
              <a:rPr lang="ar-SA" sz="2400" b="1" dirty="0" err="1">
                <a:latin typeface="A_Nefel_Adeti" panose="02010000000000000000" pitchFamily="2" charset="-78"/>
                <a:cs typeface="A_Nefel_Adeti" panose="02010000000000000000" pitchFamily="2" charset="-78"/>
              </a:rPr>
              <a:t>آله</a:t>
            </a:r>
            <a:r>
              <a:rPr lang="ar-SA" sz="2400" b="1" dirty="0">
                <a:latin typeface="A_Nefel_Adeti" panose="02010000000000000000" pitchFamily="2" charset="-78"/>
                <a:cs typeface="A_Nefel_Adeti" panose="02010000000000000000" pitchFamily="2" charset="-78"/>
              </a:rPr>
              <a:t> وصحبه </a:t>
            </a:r>
            <a:r>
              <a:rPr lang="ar-SA" sz="2400" b="1" dirty="0" err="1">
                <a:latin typeface="A_Nefel_Adeti" panose="02010000000000000000" pitchFamily="2" charset="-78"/>
                <a:cs typeface="A_Nefel_Adeti" panose="02010000000000000000" pitchFamily="2" charset="-78"/>
              </a:rPr>
              <a:t>أجمهين</a:t>
            </a:r>
            <a:r>
              <a:rPr lang="ar-SA" sz="2400" b="1" dirty="0">
                <a:latin typeface="A_Nefel_Adeti" panose="02010000000000000000" pitchFamily="2" charset="-78"/>
                <a:cs typeface="A_Nefel_Adeti" panose="02010000000000000000" pitchFamily="2" charset="-78"/>
              </a:rPr>
              <a:t>، وعلى من تبعهم بإحسان إلى يوم الدين، أما بعد: </a:t>
            </a:r>
          </a:p>
          <a:p>
            <a:r>
              <a:rPr lang="ar-SA" sz="2400" b="1" dirty="0">
                <a:latin typeface="A_Nefel_Adeti" panose="02010000000000000000" pitchFamily="2" charset="-78"/>
                <a:cs typeface="A_Nefel_Adeti" panose="02010000000000000000" pitchFamily="2" charset="-78"/>
              </a:rPr>
              <a:t>صباح الورد والفل والياسمين، على بستان الخير من المحبين، معلمينا الأفاضل، </a:t>
            </a:r>
            <a:r>
              <a:rPr lang="ar-SA" sz="2400" b="1" dirty="0" err="1">
                <a:latin typeface="A_Nefel_Adeti" panose="02010000000000000000" pitchFamily="2" charset="-78"/>
                <a:cs typeface="A_Nefel_Adeti" panose="02010000000000000000" pitchFamily="2" charset="-78"/>
              </a:rPr>
              <a:t>إخواتنا</a:t>
            </a:r>
            <a:r>
              <a:rPr lang="ar-SA" sz="2400" b="1" dirty="0">
                <a:latin typeface="A_Nefel_Adeti" panose="02010000000000000000" pitchFamily="2" charset="-78"/>
                <a:cs typeface="A_Nefel_Adeti" panose="02010000000000000000" pitchFamily="2" charset="-78"/>
              </a:rPr>
              <a:t> الطالبات طالبات العلم بكل عزم ويقين.</a:t>
            </a:r>
          </a:p>
          <a:p>
            <a:endParaRPr lang="ar-SA" sz="2400" b="1" dirty="0">
              <a:latin typeface="A_Nefel_Adeti" panose="02010000000000000000" pitchFamily="2" charset="-78"/>
              <a:cs typeface="A_Nefel_Adeti" panose="02010000000000000000" pitchFamily="2" charset="-78"/>
            </a:endParaRPr>
          </a:p>
          <a:p>
            <a:r>
              <a:rPr lang="ar-SA" sz="2400" b="1" dirty="0">
                <a:latin typeface="A_Nefel_Adeti" panose="02010000000000000000" pitchFamily="2" charset="-78"/>
                <a:cs typeface="A_Nefel_Adeti" panose="02010000000000000000" pitchFamily="2" charset="-78"/>
              </a:rPr>
              <a:t>يسعدنا أن أقدم لكم محدثكم: .........................................</a:t>
            </a:r>
          </a:p>
          <a:p>
            <a:r>
              <a:rPr lang="ar-SA" sz="2400" b="1" dirty="0">
                <a:latin typeface="A_Nefel_Adeti" panose="02010000000000000000" pitchFamily="2" charset="-78"/>
                <a:cs typeface="A_Nefel_Adeti" panose="02010000000000000000" pitchFamily="2" charset="-78"/>
              </a:rPr>
              <a:t>نيابة عن فصل ................................... الإذاعة المدرسية الصباحية لهذا اليوم، وخير ما نستهل به إذاعتنا ونفتتح به يومنا المصبح الجميل، كلام الله العظيم وآيات بينات من الذكر الحكيم تتلوها علينا زميلتنا الطالبة/ ....................................</a:t>
            </a:r>
          </a:p>
        </p:txBody>
      </p:sp>
      <p:pic>
        <p:nvPicPr>
          <p:cNvPr id="4" name="Picture 2" descr="التطوع تحميل مجاني - خالية من الاتاوات الميكروفون الفوتوغرافية - العمل  التطوعي صورة بابوا نيو غينيا">
            <a:extLst>
              <a:ext uri="{FF2B5EF4-FFF2-40B4-BE49-F238E27FC236}">
                <a16:creationId xmlns:a16="http://schemas.microsoft.com/office/drawing/2014/main" id="{6830197B-F72A-2BAF-AE74-2E19C320DE0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7308" y1="77778" x2="47308" y2="77778"/>
                        <a14:foregroundMark x1="51923" y1="58611" x2="51923" y2="58611"/>
                        <a14:foregroundMark x1="49231" y1="78056" x2="60769" y2="36111"/>
                        <a14:foregroundMark x1="45769" y1="76389" x2="43846" y2="46944"/>
                      </a14:backgroundRemoval>
                    </a14:imgEffect>
                  </a14:imgLayer>
                </a14:imgProps>
              </a:ext>
              <a:ext uri="{28A0092B-C50C-407E-A947-70E740481C1C}">
                <a14:useLocalDpi xmlns:a14="http://schemas.microsoft.com/office/drawing/2010/main" val="0"/>
              </a:ext>
            </a:extLst>
          </a:blip>
          <a:srcRect/>
          <a:stretch>
            <a:fillRect/>
          </a:stretch>
        </p:blipFill>
        <p:spPr bwMode="auto">
          <a:xfrm>
            <a:off x="6876256" y="-194171"/>
            <a:ext cx="1238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799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تحميل تفسير سورة المدثر لابن كثير PDF - كتب PDF مجانا">
            <a:extLst>
              <a:ext uri="{FF2B5EF4-FFF2-40B4-BE49-F238E27FC236}">
                <a16:creationId xmlns:a16="http://schemas.microsoft.com/office/drawing/2014/main" id="{7C357DB8-8398-D585-EC8B-0CE99C642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2938834" cy="46958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D8ED10D9-4EFE-C15F-9579-8AB842067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9031" y="946334"/>
            <a:ext cx="3429819" cy="754474"/>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a:extLst>
              <a:ext uri="{FF2B5EF4-FFF2-40B4-BE49-F238E27FC236}">
                <a16:creationId xmlns:a16="http://schemas.microsoft.com/office/drawing/2014/main" id="{C9515818-9002-9443-9F45-55661EEDB693}"/>
              </a:ext>
            </a:extLst>
          </p:cNvPr>
          <p:cNvSpPr txBox="1"/>
          <p:nvPr/>
        </p:nvSpPr>
        <p:spPr>
          <a:xfrm>
            <a:off x="3203848" y="2636912"/>
            <a:ext cx="4538891" cy="2677656"/>
          </a:xfrm>
          <a:prstGeom prst="rect">
            <a:avLst/>
          </a:prstGeom>
          <a:noFill/>
        </p:spPr>
        <p:txBody>
          <a:bodyPr wrap="square">
            <a:spAutoFit/>
          </a:bodyPr>
          <a:lstStyle/>
          <a:p>
            <a:pPr algn="ctr"/>
            <a:endParaRPr lang="ar-SA" sz="2400" b="1" dirty="0">
              <a:solidFill>
                <a:srgbClr val="7030A0"/>
              </a:solidFill>
              <a:latin typeface="A_Nefel_Adeti" panose="02010000000000000000" pitchFamily="2" charset="-78"/>
              <a:cs typeface="A_Nefel_Adeti" panose="02010000000000000000" pitchFamily="2" charset="-78"/>
            </a:endParaRPr>
          </a:p>
          <a:p>
            <a:pPr algn="ctr"/>
            <a:r>
              <a:rPr lang="ar-SA" sz="2400" b="1" dirty="0">
                <a:solidFill>
                  <a:srgbClr val="7030A0"/>
                </a:solidFill>
                <a:latin typeface="A_Nefel_Adeti" panose="02010000000000000000" pitchFamily="2" charset="-78"/>
                <a:cs typeface="A_Nefel_Adeti" panose="02010000000000000000" pitchFamily="2" charset="-78"/>
              </a:rPr>
              <a:t>﴿ مِّنْ أَهْلِ الْكِتَابِ أُمَّةٌ قَآئِمَةٌ يَتْلُونَ آيَاتِ اللّهِ آنَاء اللَّيْلِ وَهُمْ يَسْجُدُونَ * يُؤْمِنُونَ بِاللّهِ وَالْيَوْمِ الآخِرِ وَيَأْمُرُونَ بِالْمَعْرُوفِ وَيَنْهَوْنَ عَنِ الْمُنكَرِ وَيُسَارِعُونَ فِي الْخَيْرَاتِ وَأُوْلَئِكَ مِنَ الصَّالِحِينَ * وَمَا يَفْعَلُواْ مِنْ خَيْرٍ فَلَن يُكْفَرُوْهُ وَاللّهُ عَلِيمٌ بِالْمُتَّقِينَ ﴾ </a:t>
            </a:r>
          </a:p>
          <a:p>
            <a:pPr algn="ctr"/>
            <a:r>
              <a:rPr lang="ar-SA" sz="2400" b="1" dirty="0">
                <a:solidFill>
                  <a:srgbClr val="7030A0"/>
                </a:solidFill>
                <a:latin typeface="A_Nefel_Adeti" panose="02010000000000000000" pitchFamily="2" charset="-78"/>
                <a:cs typeface="A_Nefel_Adeti" panose="02010000000000000000" pitchFamily="2" charset="-78"/>
              </a:rPr>
              <a:t>[آل عمران: 113 – 115]</a:t>
            </a:r>
          </a:p>
        </p:txBody>
      </p:sp>
      <p:pic>
        <p:nvPicPr>
          <p:cNvPr id="4" name="Picture 2" descr="التطوع تحميل مجاني - خالية من الاتاوات الميكروفون الفوتوغرافية - العمل  التطوعي صورة بابوا نيو غينيا">
            <a:extLst>
              <a:ext uri="{FF2B5EF4-FFF2-40B4-BE49-F238E27FC236}">
                <a16:creationId xmlns:a16="http://schemas.microsoft.com/office/drawing/2014/main" id="{00D7588B-9C96-6682-3320-A0DD710AB39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7308" y1="77778" x2="47308" y2="77778"/>
                        <a14:foregroundMark x1="51923" y1="58611" x2="51923" y2="58611"/>
                        <a14:foregroundMark x1="49231" y1="78056" x2="60769" y2="36111"/>
                        <a14:foregroundMark x1="45769" y1="76389" x2="43846" y2="46944"/>
                      </a14:backgroundRemoval>
                    </a14:imgEffect>
                  </a14:imgLayer>
                </a14:imgProps>
              </a:ext>
              <a:ext uri="{28A0092B-C50C-407E-A947-70E740481C1C}">
                <a14:useLocalDpi xmlns:a14="http://schemas.microsoft.com/office/drawing/2010/main" val="0"/>
              </a:ext>
            </a:extLst>
          </a:blip>
          <a:srcRect/>
          <a:stretch>
            <a:fillRect/>
          </a:stretch>
        </p:blipFill>
        <p:spPr bwMode="auto">
          <a:xfrm>
            <a:off x="6876256" y="-194171"/>
            <a:ext cx="1238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87362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DB5EA96D-CF4F-9AC2-2D77-F8D91FDB44FE}"/>
              </a:ext>
            </a:extLst>
          </p:cNvPr>
          <p:cNvSpPr txBox="1"/>
          <p:nvPr/>
        </p:nvSpPr>
        <p:spPr>
          <a:xfrm>
            <a:off x="302146" y="1520329"/>
            <a:ext cx="7812360" cy="830997"/>
          </a:xfrm>
          <a:prstGeom prst="rect">
            <a:avLst/>
          </a:prstGeom>
          <a:noFill/>
        </p:spPr>
        <p:txBody>
          <a:bodyPr wrap="square">
            <a:spAutoFit/>
          </a:bodyPr>
          <a:lstStyle/>
          <a:p>
            <a:r>
              <a:rPr lang="ar-SA" sz="2400" b="1" i="0" dirty="0">
                <a:solidFill>
                  <a:srgbClr val="212529"/>
                </a:solidFill>
                <a:effectLst/>
                <a:latin typeface="A_Nefel_Adeti" panose="02010000000000000000" pitchFamily="2" charset="-78"/>
                <a:cs typeface="A_Nefel_Adeti" panose="02010000000000000000" pitchFamily="2" charset="-78"/>
              </a:rPr>
              <a:t>وبعد كلام الله الوحي المنزل من السماء، كلام نبيه صلى الله عليه وسلم، وما ينطق عن الهوى إن هو إلا وحي يوحى، والآن حديثٌ شريفٌ مع الطالبة/ ..............................</a:t>
            </a:r>
            <a:endParaRPr lang="ar-SA" sz="2400" b="1" dirty="0">
              <a:latin typeface="A_Nefel_Adeti" panose="02010000000000000000" pitchFamily="2" charset="-78"/>
              <a:cs typeface="A_Nefel_Adeti" panose="02010000000000000000" pitchFamily="2" charset="-78"/>
            </a:endParaRPr>
          </a:p>
        </p:txBody>
      </p:sp>
      <p:sp>
        <p:nvSpPr>
          <p:cNvPr id="9" name="مربع نص 8">
            <a:extLst>
              <a:ext uri="{FF2B5EF4-FFF2-40B4-BE49-F238E27FC236}">
                <a16:creationId xmlns:a16="http://schemas.microsoft.com/office/drawing/2014/main" id="{5392C519-9317-ED9D-9273-EAFB1B018671}"/>
              </a:ext>
            </a:extLst>
          </p:cNvPr>
          <p:cNvSpPr txBox="1"/>
          <p:nvPr/>
        </p:nvSpPr>
        <p:spPr>
          <a:xfrm>
            <a:off x="2690560" y="2858694"/>
            <a:ext cx="5364088" cy="3046988"/>
          </a:xfrm>
          <a:prstGeom prst="rect">
            <a:avLst/>
          </a:prstGeom>
          <a:noFill/>
        </p:spPr>
        <p:txBody>
          <a:bodyPr wrap="square">
            <a:spAutoFit/>
          </a:bodyPr>
          <a:lstStyle/>
          <a:p>
            <a:pPr algn="ctr"/>
            <a:r>
              <a:rPr lang="ar-SA" sz="2400" b="1" dirty="0">
                <a:solidFill>
                  <a:srgbClr val="7030A0"/>
                </a:solidFill>
                <a:latin typeface="A_Nefel_Adeti" panose="02010000000000000000" pitchFamily="2" charset="-78"/>
                <a:cs typeface="A_Nefel_Adeti" panose="02010000000000000000" pitchFamily="2" charset="-78"/>
              </a:rPr>
              <a:t>عن أنس بن مالك – رضي الله عنه – أن رسولَ الله -صلى الله عليه وسلم- قال: «ما من مُسلم يَغْرِسُ غَرْسا، أو يَزْرَعُ زَرْعا، فيأكلَ منه طَير، أو إنسان، أو بَهِيمة، إلا كان له به صدقة». أخرجه البخاري ومسلم والترمذي.</a:t>
            </a:r>
          </a:p>
          <a:p>
            <a:pPr algn="ctr"/>
            <a:endParaRPr lang="ar-SA" sz="2400" b="1" dirty="0">
              <a:solidFill>
                <a:srgbClr val="7030A0"/>
              </a:solidFill>
              <a:latin typeface="A_Nefel_Adeti" panose="02010000000000000000" pitchFamily="2" charset="-78"/>
              <a:cs typeface="A_Nefel_Adeti" panose="02010000000000000000" pitchFamily="2" charset="-78"/>
            </a:endParaRPr>
          </a:p>
          <a:p>
            <a:pPr algn="ctr"/>
            <a:r>
              <a:rPr lang="ar-SA" sz="2400" b="1" dirty="0">
                <a:solidFill>
                  <a:srgbClr val="7030A0"/>
                </a:solidFill>
                <a:latin typeface="A_Nefel_Adeti" panose="02010000000000000000" pitchFamily="2" charset="-78"/>
                <a:cs typeface="A_Nefel_Adeti" panose="02010000000000000000" pitchFamily="2" charset="-78"/>
              </a:rPr>
              <a:t>وقال رسول صلى الله عليه وسلم: “الساعي على الأرملة والمسكين كالمجاهد في سبيل الله أو القائم الليل الصائم النهار)؛ متفق عليه.</a:t>
            </a:r>
          </a:p>
        </p:txBody>
      </p:sp>
      <p:pic>
        <p:nvPicPr>
          <p:cNvPr id="10" name="Picture 2" descr="التطوع تحميل مجاني - خالية من الاتاوات الميكروفون الفوتوغرافية - العمل  التطوعي صورة بابوا نيو غينيا">
            <a:extLst>
              <a:ext uri="{FF2B5EF4-FFF2-40B4-BE49-F238E27FC236}">
                <a16:creationId xmlns:a16="http://schemas.microsoft.com/office/drawing/2014/main" id="{14A7C182-522A-DA54-33BF-1B291DCEB8B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7308" y1="77778" x2="47308" y2="77778"/>
                        <a14:foregroundMark x1="51923" y1="58611" x2="51923" y2="58611"/>
                        <a14:foregroundMark x1="49231" y1="78056" x2="60769" y2="36111"/>
                        <a14:foregroundMark x1="45769" y1="76389" x2="43846" y2="46944"/>
                      </a14:backgroundRemoval>
                    </a14:imgEffect>
                  </a14:imgLayer>
                </a14:imgProps>
              </a:ext>
              <a:ext uri="{28A0092B-C50C-407E-A947-70E740481C1C}">
                <a14:useLocalDpi xmlns:a14="http://schemas.microsoft.com/office/drawing/2010/main" val="0"/>
              </a:ext>
            </a:extLst>
          </a:blip>
          <a:srcRect/>
          <a:stretch>
            <a:fillRect/>
          </a:stretch>
        </p:blipFill>
        <p:spPr bwMode="auto">
          <a:xfrm>
            <a:off x="6876256" y="-194171"/>
            <a:ext cx="12382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صلى الله عليه وسلم Png">
            <a:extLst>
              <a:ext uri="{FF2B5EF4-FFF2-40B4-BE49-F238E27FC236}">
                <a16:creationId xmlns:a16="http://schemas.microsoft.com/office/drawing/2014/main" id="{4A68215F-6812-6264-A37E-1731EF69C5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67" t="6723" r="5286" b="5871"/>
          <a:stretch/>
        </p:blipFill>
        <p:spPr bwMode="auto">
          <a:xfrm>
            <a:off x="179512" y="4007441"/>
            <a:ext cx="2511048"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242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2BCF34D4-D764-F6F7-9638-DB1F30B8509F}"/>
              </a:ext>
            </a:extLst>
          </p:cNvPr>
          <p:cNvSpPr txBox="1"/>
          <p:nvPr/>
        </p:nvSpPr>
        <p:spPr>
          <a:xfrm>
            <a:off x="251520" y="1988840"/>
            <a:ext cx="7686600" cy="3785652"/>
          </a:xfrm>
          <a:prstGeom prst="rect">
            <a:avLst/>
          </a:prstGeom>
          <a:noFill/>
        </p:spPr>
        <p:txBody>
          <a:bodyPr wrap="square">
            <a:spAutoFit/>
          </a:bodyPr>
          <a:lstStyle/>
          <a:p>
            <a:r>
              <a:rPr lang="ar-SA" sz="2400" b="1" dirty="0">
                <a:latin typeface="A_Nefel_Adeti" panose="02010000000000000000" pitchFamily="2" charset="-78"/>
                <a:cs typeface="A_Nefel_Adeti" panose="02010000000000000000" pitchFamily="2" charset="-78"/>
              </a:rPr>
              <a:t>الكلام هو اللغة التي تعبر عنا وتوضح أفكارنا وشخصياتنا، وكما نعلم أنه لكل مقام مقال، نقدم لكم الآن كلمة هذا الصباح تقدمها الطالبة / .................................. .</a:t>
            </a:r>
          </a:p>
          <a:p>
            <a:endParaRPr lang="ar-SA" sz="2400" b="1" dirty="0">
              <a:latin typeface="A_Nefel_Adeti" panose="02010000000000000000" pitchFamily="2" charset="-78"/>
              <a:cs typeface="A_Nefel_Adeti" panose="02010000000000000000" pitchFamily="2" charset="-78"/>
            </a:endParaRPr>
          </a:p>
          <a:p>
            <a:r>
              <a:rPr lang="ar-SA" sz="2400" b="1" dirty="0">
                <a:latin typeface="A_Nefel_Adeti" panose="02010000000000000000" pitchFamily="2" charset="-78"/>
                <a:cs typeface="A_Nefel_Adeti" panose="02010000000000000000" pitchFamily="2" charset="-78"/>
              </a:rPr>
              <a:t>العمل التطوعي هو معنى مركب من لفظتين كلاهما حسن، باجتماعهما يمنحانا خلقا كريما من أحسن ما تقوم عليه الأمم الناجحة والمتقدمة إنسانيا وعمليا. فليس أسمى من العمل إلا التطوع، ولا تطوع بغير عمل. وفيما مضى من كلام الله ورسوله الكريم ما يغني عن أي كلام آخر، ولكن المعاني إذا تكررت تقررت، والعمل التطوعي من أبلغ الرسائل التي تصل للناس بغير كلام فقط، بل يدعمها العمل الطيب الذي ينتشر ويروج ما دام صادقا وخالصا لوجه الله. فعلينا </a:t>
            </a:r>
            <a:r>
              <a:rPr lang="ar-SA" sz="2400" b="1" dirty="0" err="1">
                <a:latin typeface="A_Nefel_Adeti" panose="02010000000000000000" pitchFamily="2" charset="-78"/>
                <a:cs typeface="A_Nefel_Adeti" panose="02010000000000000000" pitchFamily="2" charset="-78"/>
              </a:rPr>
              <a:t>المباردة</a:t>
            </a:r>
            <a:r>
              <a:rPr lang="ar-SA" sz="2400" b="1" dirty="0">
                <a:latin typeface="A_Nefel_Adeti" panose="02010000000000000000" pitchFamily="2" charset="-78"/>
                <a:cs typeface="A_Nefel_Adeti" panose="02010000000000000000" pitchFamily="2" charset="-78"/>
              </a:rPr>
              <a:t> للعمل والتطوع بالخير، لعلنا ننال رضا الله وتوفيقه، وعندها ينفع الله بنا، ونكون بحق عباد الله الصالحين المصلحين وخلفاؤه في الأرض.</a:t>
            </a:r>
          </a:p>
        </p:txBody>
      </p:sp>
      <p:pic>
        <p:nvPicPr>
          <p:cNvPr id="5" name="Picture 2" descr="التطوع تحميل مجاني - خالية من الاتاوات الميكروفون الفوتوغرافية - العمل  التطوعي صورة بابوا نيو غينيا">
            <a:extLst>
              <a:ext uri="{FF2B5EF4-FFF2-40B4-BE49-F238E27FC236}">
                <a16:creationId xmlns:a16="http://schemas.microsoft.com/office/drawing/2014/main" id="{F96F8991-0BBC-BC0F-390F-2600AF0704E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7308" y1="77778" x2="47308" y2="77778"/>
                        <a14:foregroundMark x1="51923" y1="58611" x2="51923" y2="58611"/>
                        <a14:foregroundMark x1="49231" y1="78056" x2="60769" y2="36111"/>
                        <a14:foregroundMark x1="45769" y1="76389" x2="43846" y2="46944"/>
                      </a14:backgroundRemoval>
                    </a14:imgEffect>
                  </a14:imgLayer>
                </a14:imgProps>
              </a:ext>
              <a:ext uri="{28A0092B-C50C-407E-A947-70E740481C1C}">
                <a14:useLocalDpi xmlns:a14="http://schemas.microsoft.com/office/drawing/2010/main" val="0"/>
              </a:ext>
            </a:extLst>
          </a:blip>
          <a:srcRect/>
          <a:stretch>
            <a:fillRect/>
          </a:stretch>
        </p:blipFill>
        <p:spPr bwMode="auto">
          <a:xfrm>
            <a:off x="6876256" y="-194171"/>
            <a:ext cx="1238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676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BE501BAC-6B4F-2155-51E5-596E5FF9C6AC}"/>
              </a:ext>
            </a:extLst>
          </p:cNvPr>
          <p:cNvSpPr txBox="1"/>
          <p:nvPr/>
        </p:nvSpPr>
        <p:spPr>
          <a:xfrm>
            <a:off x="-20711" y="1772816"/>
            <a:ext cx="8063880" cy="3416320"/>
          </a:xfrm>
          <a:prstGeom prst="rect">
            <a:avLst/>
          </a:prstGeom>
          <a:noFill/>
        </p:spPr>
        <p:txBody>
          <a:bodyPr wrap="square">
            <a:spAutoFit/>
          </a:bodyPr>
          <a:lstStyle/>
          <a:p>
            <a:r>
              <a:rPr lang="ar-SA" sz="2400" b="1" i="0" dirty="0">
                <a:solidFill>
                  <a:srgbClr val="212529"/>
                </a:solidFill>
                <a:effectLst/>
                <a:latin typeface="A_Nefel_Adeti" panose="02010000000000000000" pitchFamily="2" charset="-78"/>
                <a:cs typeface="A_Nefel_Adeti" panose="02010000000000000000" pitchFamily="2" charset="-78"/>
              </a:rPr>
              <a:t>والآن مع فقرة المعلومات التي استخلصتها لكم زميلتنا الطالبة / .......................</a:t>
            </a:r>
          </a:p>
          <a:p>
            <a:r>
              <a:rPr lang="ar-SA" sz="2400" b="1" i="0" dirty="0">
                <a:solidFill>
                  <a:srgbClr val="212529"/>
                </a:solidFill>
                <a:effectLst/>
                <a:latin typeface="A_Nefel_Adeti" panose="02010000000000000000" pitchFamily="2" charset="-78"/>
                <a:cs typeface="A_Nefel_Adeti" panose="02010000000000000000" pitchFamily="2" charset="-78"/>
              </a:rPr>
              <a:t>وتقدمها لكم من خلال السؤال الشهير: هل تعلم؟!</a:t>
            </a:r>
          </a:p>
          <a:p>
            <a:endParaRPr lang="ar-SA" sz="2400" b="1" dirty="0">
              <a:solidFill>
                <a:srgbClr val="212529"/>
              </a:solidFill>
              <a:latin typeface="A_Nefel_Adeti" panose="02010000000000000000" pitchFamily="2" charset="-78"/>
              <a:cs typeface="A_Nefel_Adeti" panose="02010000000000000000" pitchFamily="2" charset="-78"/>
            </a:endParaRPr>
          </a:p>
          <a:p>
            <a:endParaRPr lang="ar-SA" sz="2400" b="1" i="0" dirty="0">
              <a:solidFill>
                <a:srgbClr val="212529"/>
              </a:solidFill>
              <a:effectLst/>
              <a:latin typeface="A_Nefel_Adeti" panose="02010000000000000000" pitchFamily="2" charset="-78"/>
              <a:cs typeface="A_Nefel_Adeti" panose="02010000000000000000" pitchFamily="2" charset="-78"/>
            </a:endParaRPr>
          </a:p>
          <a:p>
            <a:r>
              <a:rPr lang="ar-SA" sz="2400" b="1" i="0" dirty="0">
                <a:solidFill>
                  <a:srgbClr val="FF0000"/>
                </a:solidFill>
                <a:effectLst/>
                <a:latin typeface="A_Nefel_Adeti" panose="02010000000000000000" pitchFamily="2" charset="-78"/>
                <a:cs typeface="A_Nefel_Adeti" panose="02010000000000000000" pitchFamily="2" charset="-78"/>
              </a:rPr>
              <a:t>*هل تعلم:</a:t>
            </a:r>
            <a:br>
              <a:rPr lang="ar-SA" sz="2400" b="1" i="0" dirty="0">
                <a:solidFill>
                  <a:srgbClr val="212529"/>
                </a:solidFill>
                <a:effectLst/>
                <a:latin typeface="A_Nefel_Adeti" panose="02010000000000000000" pitchFamily="2" charset="-78"/>
                <a:cs typeface="A_Nefel_Adeti" panose="02010000000000000000" pitchFamily="2" charset="-78"/>
              </a:rPr>
            </a:br>
            <a:r>
              <a:rPr lang="ar-SA" sz="2400" b="1" i="0" dirty="0">
                <a:solidFill>
                  <a:srgbClr val="212529"/>
                </a:solidFill>
                <a:effectLst/>
                <a:latin typeface="A_Nefel_Adeti" panose="02010000000000000000" pitchFamily="2" charset="-78"/>
                <a:cs typeface="A_Nefel_Adeti" panose="02010000000000000000" pitchFamily="2" charset="-78"/>
              </a:rPr>
              <a:t>– هل تعلم أن مقدار السعادة في حياتك يتناسب طرديا مع ما تقدمه للآخرين؟</a:t>
            </a:r>
            <a:br>
              <a:rPr lang="ar-SA" sz="2400" b="1" i="0" dirty="0">
                <a:solidFill>
                  <a:srgbClr val="212529"/>
                </a:solidFill>
                <a:effectLst/>
                <a:latin typeface="A_Nefel_Adeti" panose="02010000000000000000" pitchFamily="2" charset="-78"/>
                <a:cs typeface="A_Nefel_Adeti" panose="02010000000000000000" pitchFamily="2" charset="-78"/>
              </a:rPr>
            </a:br>
            <a:r>
              <a:rPr lang="ar-SA" sz="2400" b="1" i="0" dirty="0">
                <a:solidFill>
                  <a:srgbClr val="212529"/>
                </a:solidFill>
                <a:effectLst/>
                <a:latin typeface="A_Nefel_Adeti" panose="02010000000000000000" pitchFamily="2" charset="-78"/>
                <a:cs typeface="A_Nefel_Adeti" panose="02010000000000000000" pitchFamily="2" charset="-78"/>
              </a:rPr>
              <a:t>– هل تعلم أن متعة العطاء تفوق متعة الأخذ بمرات عديدة؟</a:t>
            </a:r>
            <a:br>
              <a:rPr lang="ar-SA" sz="2400" b="1" i="0" dirty="0">
                <a:solidFill>
                  <a:srgbClr val="212529"/>
                </a:solidFill>
                <a:effectLst/>
                <a:latin typeface="A_Nefel_Adeti" panose="02010000000000000000" pitchFamily="2" charset="-78"/>
                <a:cs typeface="A_Nefel_Adeti" panose="02010000000000000000" pitchFamily="2" charset="-78"/>
              </a:rPr>
            </a:br>
            <a:r>
              <a:rPr lang="ar-SA" sz="2400" b="1" i="0" dirty="0">
                <a:solidFill>
                  <a:srgbClr val="212529"/>
                </a:solidFill>
                <a:effectLst/>
                <a:latin typeface="A_Nefel_Adeti" panose="02010000000000000000" pitchFamily="2" charset="-78"/>
                <a:cs typeface="A_Nefel_Adeti" panose="02010000000000000000" pitchFamily="2" charset="-78"/>
              </a:rPr>
              <a:t>– هل تعلم أن العطاء دون انتظار المقابل هو صفة من صفات النبلاء؟</a:t>
            </a:r>
            <a:br>
              <a:rPr lang="ar-SA" sz="2400" b="1" i="0" dirty="0">
                <a:solidFill>
                  <a:srgbClr val="212529"/>
                </a:solidFill>
                <a:effectLst/>
                <a:latin typeface="A_Nefel_Adeti" panose="02010000000000000000" pitchFamily="2" charset="-78"/>
                <a:cs typeface="A_Nefel_Adeti" panose="02010000000000000000" pitchFamily="2" charset="-78"/>
              </a:rPr>
            </a:br>
            <a:r>
              <a:rPr lang="ar-SA" sz="2400" b="1" i="0" dirty="0">
                <a:solidFill>
                  <a:srgbClr val="212529"/>
                </a:solidFill>
                <a:effectLst/>
                <a:latin typeface="A_Nefel_Adeti" panose="02010000000000000000" pitchFamily="2" charset="-78"/>
                <a:cs typeface="A_Nefel_Adeti" panose="02010000000000000000" pitchFamily="2" charset="-78"/>
              </a:rPr>
              <a:t>– هل تعلم أن خير الناس هو أنفعهم للناس كما قال النبي صلى الله عليه وسلم؟</a:t>
            </a:r>
          </a:p>
        </p:txBody>
      </p:sp>
      <p:pic>
        <p:nvPicPr>
          <p:cNvPr id="4" name="Picture 2" descr="التطوع تحميل مجاني - خالية من الاتاوات الميكروفون الفوتوغرافية - العمل  التطوعي صورة بابوا نيو غينيا">
            <a:extLst>
              <a:ext uri="{FF2B5EF4-FFF2-40B4-BE49-F238E27FC236}">
                <a16:creationId xmlns:a16="http://schemas.microsoft.com/office/drawing/2014/main" id="{5E6EB675-9427-9C1D-1501-ED10C06ACC0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7308" y1="77778" x2="47308" y2="77778"/>
                        <a14:foregroundMark x1="51923" y1="58611" x2="51923" y2="58611"/>
                        <a14:foregroundMark x1="49231" y1="78056" x2="60769" y2="36111"/>
                        <a14:foregroundMark x1="45769" y1="76389" x2="43846" y2="46944"/>
                      </a14:backgroundRemoval>
                    </a14:imgEffect>
                  </a14:imgLayer>
                </a14:imgProps>
              </a:ext>
              <a:ext uri="{28A0092B-C50C-407E-A947-70E740481C1C}">
                <a14:useLocalDpi xmlns:a14="http://schemas.microsoft.com/office/drawing/2010/main" val="0"/>
              </a:ext>
            </a:extLst>
          </a:blip>
          <a:srcRect/>
          <a:stretch>
            <a:fillRect/>
          </a:stretch>
        </p:blipFill>
        <p:spPr bwMode="auto">
          <a:xfrm>
            <a:off x="6876256" y="-194171"/>
            <a:ext cx="1238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454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67091B7-28E2-FEB6-DD49-657BB4AEB927}"/>
              </a:ext>
            </a:extLst>
          </p:cNvPr>
          <p:cNvSpPr txBox="1"/>
          <p:nvPr/>
        </p:nvSpPr>
        <p:spPr>
          <a:xfrm>
            <a:off x="152636" y="1196752"/>
            <a:ext cx="7830616" cy="5355312"/>
          </a:xfrm>
          <a:prstGeom prst="rect">
            <a:avLst/>
          </a:prstGeom>
          <a:noFill/>
        </p:spPr>
        <p:txBody>
          <a:bodyPr wrap="square">
            <a:spAutoFit/>
          </a:bodyPr>
          <a:lstStyle/>
          <a:p>
            <a:r>
              <a:rPr lang="ar-SA" b="1" dirty="0">
                <a:latin typeface="A_Nefel_Adeti" panose="02010000000000000000" pitchFamily="2" charset="-78"/>
                <a:cs typeface="A_Nefel_Adeti" panose="02010000000000000000" pitchFamily="2" charset="-78"/>
              </a:rPr>
              <a:t>وفي نهاية إذاعتنا لهذا اليوم التي نتمنى أن تكون نافعة لنا ولكم، نختمها بأبيات من الشعر المنشد</a:t>
            </a:r>
          </a:p>
          <a:p>
            <a:endParaRPr lang="ar-SA" b="1" dirty="0">
              <a:latin typeface="A_Nefel_Adeti" panose="02010000000000000000" pitchFamily="2" charset="-78"/>
              <a:cs typeface="A_Nefel_Adeti" panose="02010000000000000000" pitchFamily="2" charset="-78"/>
            </a:endParaRPr>
          </a:p>
          <a:p>
            <a:r>
              <a:rPr lang="ar-SA" b="1" dirty="0">
                <a:latin typeface="A_Nefel_Adeti" panose="02010000000000000000" pitchFamily="2" charset="-78"/>
                <a:cs typeface="A_Nefel_Adeti" panose="02010000000000000000" pitchFamily="2" charset="-78"/>
              </a:rPr>
              <a:t>الناسُ للناسِ ما دامَ الوفاءُ بهم</a:t>
            </a:r>
          </a:p>
          <a:p>
            <a:r>
              <a:rPr lang="ar-SA" b="1" dirty="0">
                <a:latin typeface="A_Nefel_Adeti" panose="02010000000000000000" pitchFamily="2" charset="-78"/>
                <a:cs typeface="A_Nefel_Adeti" panose="02010000000000000000" pitchFamily="2" charset="-78"/>
              </a:rPr>
              <a:t>واليسرُ والعسرُ ساعاتٌ وأوقاتُ</a:t>
            </a:r>
          </a:p>
          <a:p>
            <a:endParaRPr lang="ar-SA" b="1" dirty="0">
              <a:latin typeface="A_Nefel_Adeti" panose="02010000000000000000" pitchFamily="2" charset="-78"/>
              <a:cs typeface="A_Nefel_Adeti" panose="02010000000000000000" pitchFamily="2" charset="-78"/>
            </a:endParaRPr>
          </a:p>
          <a:p>
            <a:r>
              <a:rPr lang="ar-SA" b="1" dirty="0">
                <a:latin typeface="A_Nefel_Adeti" panose="02010000000000000000" pitchFamily="2" charset="-78"/>
                <a:cs typeface="A_Nefel_Adeti" panose="02010000000000000000" pitchFamily="2" charset="-78"/>
              </a:rPr>
              <a:t>وأكرمُ الناسِ ما بينَ الورى رجلٌ</a:t>
            </a:r>
          </a:p>
          <a:p>
            <a:r>
              <a:rPr lang="ar-SA" b="1" dirty="0">
                <a:latin typeface="A_Nefel_Adeti" panose="02010000000000000000" pitchFamily="2" charset="-78"/>
                <a:cs typeface="A_Nefel_Adeti" panose="02010000000000000000" pitchFamily="2" charset="-78"/>
              </a:rPr>
              <a:t>تُقضى على يدهِ للناسِ </a:t>
            </a:r>
            <a:r>
              <a:rPr lang="ar-SA" b="1" dirty="0" err="1">
                <a:latin typeface="A_Nefel_Adeti" panose="02010000000000000000" pitchFamily="2" charset="-78"/>
                <a:cs typeface="A_Nefel_Adeti" panose="02010000000000000000" pitchFamily="2" charset="-78"/>
              </a:rPr>
              <a:t>فاقاتُ</a:t>
            </a:r>
            <a:endParaRPr lang="ar-SA" b="1" dirty="0">
              <a:latin typeface="A_Nefel_Adeti" panose="02010000000000000000" pitchFamily="2" charset="-78"/>
              <a:cs typeface="A_Nefel_Adeti" panose="02010000000000000000" pitchFamily="2" charset="-78"/>
            </a:endParaRPr>
          </a:p>
          <a:p>
            <a:endParaRPr lang="ar-SA" b="1" dirty="0">
              <a:latin typeface="A_Nefel_Adeti" panose="02010000000000000000" pitchFamily="2" charset="-78"/>
              <a:cs typeface="A_Nefel_Adeti" panose="02010000000000000000" pitchFamily="2" charset="-78"/>
            </a:endParaRPr>
          </a:p>
          <a:p>
            <a:r>
              <a:rPr lang="ar-SA" b="1" dirty="0">
                <a:latin typeface="A_Nefel_Adeti" panose="02010000000000000000" pitchFamily="2" charset="-78"/>
                <a:cs typeface="A_Nefel_Adeti" panose="02010000000000000000" pitchFamily="2" charset="-78"/>
              </a:rPr>
              <a:t>لا تقطعنَّ يدَ المعروفِ عن أحدٍ</a:t>
            </a:r>
          </a:p>
          <a:p>
            <a:r>
              <a:rPr lang="ar-SA" b="1" dirty="0">
                <a:latin typeface="A_Nefel_Adeti" panose="02010000000000000000" pitchFamily="2" charset="-78"/>
                <a:cs typeface="A_Nefel_Adeti" panose="02010000000000000000" pitchFamily="2" charset="-78"/>
              </a:rPr>
              <a:t>ما دمتَ تقدرُ والأيامُ تاراتُ</a:t>
            </a:r>
          </a:p>
          <a:p>
            <a:endParaRPr lang="ar-SA" b="1" dirty="0">
              <a:latin typeface="A_Nefel_Adeti" panose="02010000000000000000" pitchFamily="2" charset="-78"/>
              <a:cs typeface="A_Nefel_Adeti" panose="02010000000000000000" pitchFamily="2" charset="-78"/>
            </a:endParaRPr>
          </a:p>
          <a:p>
            <a:r>
              <a:rPr lang="ar-SA" b="1" dirty="0">
                <a:latin typeface="A_Nefel_Adeti" panose="02010000000000000000" pitchFamily="2" charset="-78"/>
                <a:cs typeface="A_Nefel_Adeti" panose="02010000000000000000" pitchFamily="2" charset="-78"/>
              </a:rPr>
              <a:t>واذكر فضيلةَ صنعِ اللهِ إذ جُعلت</a:t>
            </a:r>
          </a:p>
          <a:p>
            <a:r>
              <a:rPr lang="ar-SA" b="1" dirty="0">
                <a:latin typeface="A_Nefel_Adeti" panose="02010000000000000000" pitchFamily="2" charset="-78"/>
                <a:cs typeface="A_Nefel_Adeti" panose="02010000000000000000" pitchFamily="2" charset="-78"/>
              </a:rPr>
              <a:t>إليكَ لا لكَ عندَ الناسِ حاجاتُ</a:t>
            </a:r>
          </a:p>
          <a:p>
            <a:endParaRPr lang="ar-SA" b="1" dirty="0">
              <a:latin typeface="A_Nefel_Adeti" panose="02010000000000000000" pitchFamily="2" charset="-78"/>
              <a:cs typeface="A_Nefel_Adeti" panose="02010000000000000000" pitchFamily="2" charset="-78"/>
            </a:endParaRPr>
          </a:p>
          <a:p>
            <a:r>
              <a:rPr lang="ar-SA" b="1" dirty="0">
                <a:latin typeface="A_Nefel_Adeti" panose="02010000000000000000" pitchFamily="2" charset="-78"/>
                <a:cs typeface="A_Nefel_Adeti" panose="02010000000000000000" pitchFamily="2" charset="-78"/>
              </a:rPr>
              <a:t>قد ماتَ قومٌ وما ماتتَ فضائلُهُم</a:t>
            </a:r>
          </a:p>
          <a:p>
            <a:r>
              <a:rPr lang="ar-SA" b="1" dirty="0">
                <a:latin typeface="A_Nefel_Adeti" panose="02010000000000000000" pitchFamily="2" charset="-78"/>
                <a:cs typeface="A_Nefel_Adeti" panose="02010000000000000000" pitchFamily="2" charset="-78"/>
              </a:rPr>
              <a:t>وعاش قومٌ وهم في الناسِ أمواتُ</a:t>
            </a:r>
          </a:p>
          <a:p>
            <a:endParaRPr lang="ar-SA" b="1" dirty="0">
              <a:latin typeface="A_Nefel_Adeti" panose="02010000000000000000" pitchFamily="2" charset="-78"/>
              <a:cs typeface="A_Nefel_Adeti" panose="02010000000000000000" pitchFamily="2" charset="-78"/>
            </a:endParaRPr>
          </a:p>
          <a:p>
            <a:r>
              <a:rPr lang="ar-SA" b="1" dirty="0">
                <a:latin typeface="A_Nefel_Adeti" panose="02010000000000000000" pitchFamily="2" charset="-78"/>
                <a:cs typeface="A_Nefel_Adeti" panose="02010000000000000000" pitchFamily="2" charset="-78"/>
              </a:rPr>
              <a:t>ندعو الله أن يجعلنا ممن يستمعون القول فيتبعون أحسنه، فاللهم علمنا ما ينفعنا وانفعنا بما علمتنا إنك انت العزيز الحكيم، ونشكركم جميعا على حسن استماعكم، والسلام عليكم ورحمة الله وبركاته</a:t>
            </a:r>
          </a:p>
        </p:txBody>
      </p:sp>
      <p:pic>
        <p:nvPicPr>
          <p:cNvPr id="8194" name="Picture 2" descr="اعمال تطوعيه يمكن عملها في المدرسه | المرسال">
            <a:extLst>
              <a:ext uri="{FF2B5EF4-FFF2-40B4-BE49-F238E27FC236}">
                <a16:creationId xmlns:a16="http://schemas.microsoft.com/office/drawing/2014/main" id="{56FC8600-4A76-7D82-983D-D59366EF566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51" t="4851" r="4851" b="4851"/>
          <a:stretch/>
        </p:blipFill>
        <p:spPr bwMode="auto">
          <a:xfrm>
            <a:off x="683568" y="1844824"/>
            <a:ext cx="3384376" cy="33843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 name="Picture 2" descr="التطوع تحميل مجاني - خالية من الاتاوات الميكروفون الفوتوغرافية - العمل  التطوعي صورة بابوا نيو غينيا">
            <a:extLst>
              <a:ext uri="{FF2B5EF4-FFF2-40B4-BE49-F238E27FC236}">
                <a16:creationId xmlns:a16="http://schemas.microsoft.com/office/drawing/2014/main" id="{280E04BA-CCE8-4BC6-BDA4-E6FA5F2279C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7308" y1="77778" x2="47308" y2="77778"/>
                        <a14:foregroundMark x1="51923" y1="58611" x2="51923" y2="58611"/>
                        <a14:foregroundMark x1="49231" y1="78056" x2="60769" y2="36111"/>
                        <a14:foregroundMark x1="45769" y1="76389" x2="43846" y2="46944"/>
                      </a14:backgroundRemoval>
                    </a14:imgEffect>
                  </a14:imgLayer>
                </a14:imgProps>
              </a:ext>
              <a:ext uri="{28A0092B-C50C-407E-A947-70E740481C1C}">
                <a14:useLocalDpi xmlns:a14="http://schemas.microsoft.com/office/drawing/2010/main" val="0"/>
              </a:ext>
            </a:extLst>
          </a:blip>
          <a:srcRect/>
          <a:stretch>
            <a:fillRect/>
          </a:stretch>
        </p:blipFill>
        <p:spPr bwMode="auto">
          <a:xfrm>
            <a:off x="6876256" y="-194171"/>
            <a:ext cx="1238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25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مجالات العمل التطوعي في الميدان التربوي">
            <a:extLst>
              <a:ext uri="{FF2B5EF4-FFF2-40B4-BE49-F238E27FC236}">
                <a16:creationId xmlns:a16="http://schemas.microsoft.com/office/drawing/2014/main" id="{55B278D3-4891-91C0-9A98-3A7324014F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00"/>
          <a:stretch/>
        </p:blipFill>
        <p:spPr bwMode="auto">
          <a:xfrm>
            <a:off x="5868144" y="632024"/>
            <a:ext cx="1904393" cy="2165573"/>
          </a:xfrm>
          <a:prstGeom prst="rect">
            <a:avLst/>
          </a:prstGeom>
          <a:noFill/>
          <a:extLst>
            <a:ext uri="{909E8E84-426E-40DD-AFC4-6F175D3DCCD1}">
              <a14:hiddenFill xmlns:a14="http://schemas.microsoft.com/office/drawing/2010/main">
                <a:solidFill>
                  <a:srgbClr val="FFFFFF"/>
                </a:solidFill>
              </a14:hiddenFill>
            </a:ext>
          </a:extLst>
        </p:spPr>
      </p:pic>
      <p:pic>
        <p:nvPicPr>
          <p:cNvPr id="2" name="صورة 1">
            <a:extLst>
              <a:ext uri="{FF2B5EF4-FFF2-40B4-BE49-F238E27FC236}">
                <a16:creationId xmlns:a16="http://schemas.microsoft.com/office/drawing/2014/main" id="{AD8CF66A-54C9-3063-8741-99BF967512BB}"/>
              </a:ext>
            </a:extLst>
          </p:cNvPr>
          <p:cNvPicPr>
            <a:picLocks noChangeAspect="1"/>
          </p:cNvPicPr>
          <p:nvPr/>
        </p:nvPicPr>
        <p:blipFill rotWithShape="1">
          <a:blip r:embed="rId3"/>
          <a:srcRect l="29545" t="91035"/>
          <a:stretch/>
        </p:blipFill>
        <p:spPr>
          <a:xfrm>
            <a:off x="899592" y="4917160"/>
            <a:ext cx="7088969" cy="792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436" name="Picture 4" descr="افكار للعمل التطوعي في المدرسة - موسوعة">
            <a:extLst>
              <a:ext uri="{FF2B5EF4-FFF2-40B4-BE49-F238E27FC236}">
                <a16:creationId xmlns:a16="http://schemas.microsoft.com/office/drawing/2014/main" id="{BE2A70F8-177F-9D25-175C-9D95129A19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423" y="1412776"/>
            <a:ext cx="4594820" cy="257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3" name="Picture 2" descr="Voluntariado - Logos De Manos Png Clipart (#3073576) - PikPng">
            <a:extLst>
              <a:ext uri="{FF2B5EF4-FFF2-40B4-BE49-F238E27FC236}">
                <a16:creationId xmlns:a16="http://schemas.microsoft.com/office/drawing/2014/main" id="{B9FAEACC-41A2-AD66-7EAF-FD401DBA5F3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657" l="476" r="99762">
                        <a14:foregroundMark x1="92143" y1="53371" x2="83095" y2="75200"/>
                        <a14:foregroundMark x1="74881" y1="72000" x2="74881" y2="72000"/>
                        <a14:foregroundMark x1="47619" y1="86057" x2="47619" y2="86057"/>
                        <a14:foregroundMark x1="58690" y1="88571" x2="34524" y2="76914"/>
                        <a14:foregroundMark x1="10952" y1="59200" x2="22143" y2="37943"/>
                        <a14:foregroundMark x1="33571" y1="38857" x2="11667" y2="61486"/>
                        <a14:foregroundMark x1="10952" y1="48114" x2="9524" y2="35429"/>
                        <a14:foregroundMark x1="29405" y1="69143" x2="37500" y2="83543"/>
                        <a14:foregroundMark x1="47976" y1="61600" x2="48095" y2="78857"/>
                        <a14:foregroundMark x1="11071" y1="63314" x2="11071" y2="63314"/>
                        <a14:foregroundMark x1="6667" y1="55543" x2="17976" y2="74971"/>
                        <a14:foregroundMark x1="31310" y1="84000" x2="59881" y2="89029"/>
                        <a14:foregroundMark x1="40833" y1="74286" x2="36310" y2="62629"/>
                        <a14:foregroundMark x1="37738" y1="49714" x2="24405" y2="55543"/>
                        <a14:foregroundMark x1="66071" y1="74057" x2="90714" y2="63314"/>
                        <a14:foregroundMark x1="78095" y1="81371" x2="91548" y2="62171"/>
                        <a14:foregroundMark x1="68929" y1="86971" x2="60238" y2="89143"/>
                        <a14:foregroundMark x1="23095" y1="80229" x2="30833" y2="83771"/>
                      </a14:backgroundRemoval>
                    </a14:imgEffect>
                  </a14:imgLayer>
                </a14:imgProps>
              </a:ext>
              <a:ext uri="{28A0092B-C50C-407E-A947-70E740481C1C}">
                <a14:useLocalDpi xmlns:a14="http://schemas.microsoft.com/office/drawing/2010/main" val="0"/>
              </a:ext>
            </a:extLst>
          </a:blip>
          <a:srcRect/>
          <a:stretch>
            <a:fillRect/>
          </a:stretch>
        </p:blipFill>
        <p:spPr bwMode="auto">
          <a:xfrm>
            <a:off x="6326627" y="3263914"/>
            <a:ext cx="1275457" cy="1186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08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اذاعة مدرسية عن العمل التطوعي - موقعي">
            <a:extLst>
              <a:ext uri="{FF2B5EF4-FFF2-40B4-BE49-F238E27FC236}">
                <a16:creationId xmlns:a16="http://schemas.microsoft.com/office/drawing/2014/main" id="{8D62A5CD-33C4-8D20-A4AF-70216722B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7429500" cy="43742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182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1C923D5-953C-B99A-B7CE-103FCBF540F9}"/>
              </a:ext>
            </a:extLst>
          </p:cNvPr>
          <p:cNvSpPr txBox="1"/>
          <p:nvPr/>
        </p:nvSpPr>
        <p:spPr>
          <a:xfrm>
            <a:off x="827584" y="2852936"/>
            <a:ext cx="6858000" cy="3046988"/>
          </a:xfrm>
          <a:prstGeom prst="rect">
            <a:avLst/>
          </a:prstGeom>
          <a:noFill/>
        </p:spPr>
        <p:txBody>
          <a:bodyPr wrap="square">
            <a:spAutoFit/>
          </a:bodyPr>
          <a:lstStyle/>
          <a:p>
            <a:r>
              <a:rPr lang="ar-SA" sz="2400" b="1" dirty="0">
                <a:latin typeface="A_Nefel_Adeti" panose="02010000000000000000" pitchFamily="2" charset="-78"/>
                <a:cs typeface="A_Nefel_Adeti" panose="02010000000000000000" pitchFamily="2" charset="-78"/>
              </a:rPr>
              <a:t>العمل التطوعي هو عمل يتم القيام به ، بشكل إرادي و اختياري من قبل الشخص ، بدون ضغط أو أمر من أحد ، و بدون مصالح شخصية ، أو دوافع مادية ، فيكون الدافع الأساسي لهذا العمل هو ، العمل الانساني النبيل ، و يؤدي هذا إلى توطيد العلاقة الانسانية بين الافراد ، و تعزيز دور الأخوة في المجتمع ، من خلال تقديم المساعدات ، بمختلف أنواعها للأشخاص الذين يحتاجون إليها ، في العديد من أمور الحياة ، و يحث هذا العمل على المساهمة ، و التعاون بين الأفراد و بعضهما البعض ، و يتشكل العمل التطوعي في عدة أنواع منها ، العمل التطوعي التربوي ، و العمل التطوعي الصحي ، و العمل التطوعي الاجتماعي .</a:t>
            </a:r>
          </a:p>
        </p:txBody>
      </p:sp>
      <p:pic>
        <p:nvPicPr>
          <p:cNvPr id="4" name="Picture 2" descr="Voluntariado - Logos De Manos Png Clipart (#3073576) - PikPng">
            <a:extLst>
              <a:ext uri="{FF2B5EF4-FFF2-40B4-BE49-F238E27FC236}">
                <a16:creationId xmlns:a16="http://schemas.microsoft.com/office/drawing/2014/main" id="{65D01366-45AC-F46B-BDA8-0216CFC723E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657" l="476" r="99762">
                        <a14:foregroundMark x1="92143" y1="53371" x2="83095" y2="75200"/>
                        <a14:foregroundMark x1="74881" y1="72000" x2="74881" y2="72000"/>
                        <a14:foregroundMark x1="47619" y1="86057" x2="47619" y2="86057"/>
                        <a14:foregroundMark x1="58690" y1="88571" x2="34524" y2="76914"/>
                        <a14:foregroundMark x1="10952" y1="59200" x2="22143" y2="37943"/>
                        <a14:foregroundMark x1="33571" y1="38857" x2="11667" y2="61486"/>
                        <a14:foregroundMark x1="10952" y1="48114" x2="9524" y2="35429"/>
                        <a14:foregroundMark x1="29405" y1="69143" x2="37500" y2="83543"/>
                        <a14:foregroundMark x1="47976" y1="61600" x2="48095" y2="78857"/>
                        <a14:foregroundMark x1="11071" y1="63314" x2="11071" y2="63314"/>
                        <a14:foregroundMark x1="6667" y1="55543" x2="17976" y2="74971"/>
                        <a14:foregroundMark x1="31310" y1="84000" x2="59881" y2="89029"/>
                        <a14:foregroundMark x1="40833" y1="74286" x2="36310" y2="62629"/>
                        <a14:foregroundMark x1="37738" y1="49714" x2="24405" y2="55543"/>
                        <a14:foregroundMark x1="66071" y1="74057" x2="90714" y2="63314"/>
                        <a14:foregroundMark x1="78095" y1="81371" x2="91548" y2="62171"/>
                        <a14:foregroundMark x1="68929" y1="86971" x2="60238" y2="89143"/>
                        <a14:foregroundMark x1="23095" y1="80229" x2="30833" y2="83771"/>
                      </a14:backgroundRemoval>
                    </a14:imgEffect>
                  </a14:imgLayer>
                </a14:imgProps>
              </a:ext>
              <a:ext uri="{28A0092B-C50C-407E-A947-70E740481C1C}">
                <a14:useLocalDpi xmlns:a14="http://schemas.microsoft.com/office/drawing/2010/main" val="0"/>
              </a:ext>
            </a:extLst>
          </a:blip>
          <a:srcRect/>
          <a:stretch>
            <a:fillRect/>
          </a:stretch>
        </p:blipFill>
        <p:spPr bwMode="auto">
          <a:xfrm>
            <a:off x="395536" y="1226138"/>
            <a:ext cx="1275457" cy="1186929"/>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احاديث عن التطوع | المرسال">
            <a:extLst>
              <a:ext uri="{FF2B5EF4-FFF2-40B4-BE49-F238E27FC236}">
                <a16:creationId xmlns:a16="http://schemas.microsoft.com/office/drawing/2014/main" id="{4A126AAF-8A17-8878-1B85-5B1CB13E853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616" b="87324" l="5903" r="91146"/>
                    </a14:imgEffect>
                  </a14:imgLayer>
                </a14:imgProps>
              </a:ext>
              <a:ext uri="{28A0092B-C50C-407E-A947-70E740481C1C}">
                <a14:useLocalDpi xmlns:a14="http://schemas.microsoft.com/office/drawing/2010/main" val="0"/>
              </a:ext>
            </a:extLst>
          </a:blip>
          <a:srcRect l="6688" t="2372" r="8000" b="11972"/>
          <a:stretch/>
        </p:blipFill>
        <p:spPr bwMode="auto">
          <a:xfrm>
            <a:off x="5292080" y="0"/>
            <a:ext cx="2744924" cy="187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318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281E56C-39C5-DD0D-E679-DC31DF66292E}"/>
              </a:ext>
            </a:extLst>
          </p:cNvPr>
          <p:cNvSpPr txBox="1"/>
          <p:nvPr/>
        </p:nvSpPr>
        <p:spPr>
          <a:xfrm>
            <a:off x="-252536" y="2163139"/>
            <a:ext cx="7884368" cy="4524315"/>
          </a:xfrm>
          <a:prstGeom prst="rect">
            <a:avLst/>
          </a:prstGeom>
          <a:noFill/>
        </p:spPr>
        <p:txBody>
          <a:bodyPr wrap="square">
            <a:spAutoFit/>
          </a:bodyPr>
          <a:lstStyle/>
          <a:p>
            <a:endParaRPr lang="ar-SA" b="1" dirty="0">
              <a:latin typeface="A_Nefel_Adeti" panose="02010000000000000000" pitchFamily="2" charset="-78"/>
              <a:cs typeface="A_Nefel_Adeti" panose="02010000000000000000" pitchFamily="2" charset="-78"/>
            </a:endParaRPr>
          </a:p>
          <a:p>
            <a:r>
              <a:rPr lang="ar-SA" b="1" dirty="0">
                <a:latin typeface="A_Nefel_Adeti" panose="02010000000000000000" pitchFamily="2" charset="-78"/>
                <a:cs typeface="A_Nefel_Adeti" panose="02010000000000000000" pitchFamily="2" charset="-78"/>
              </a:rPr>
              <a:t>العمل التطوعي داخل المدارس والذي يتم في حدود المدرسة أي بداخلها ، و يتمثل في الآتي :</a:t>
            </a:r>
          </a:p>
          <a:p>
            <a:endParaRPr lang="ar-SA" b="1" dirty="0">
              <a:latin typeface="A_Nefel_Adeti" panose="02010000000000000000" pitchFamily="2" charset="-78"/>
              <a:cs typeface="A_Nefel_Adeti" panose="02010000000000000000" pitchFamily="2" charset="-78"/>
            </a:endParaRPr>
          </a:p>
          <a:p>
            <a:r>
              <a:rPr lang="ar-SA" b="1" dirty="0">
                <a:latin typeface="A_Nefel_Adeti" panose="02010000000000000000" pitchFamily="2" charset="-78"/>
                <a:cs typeface="A_Nefel_Adeti" panose="02010000000000000000" pitchFamily="2" charset="-78"/>
              </a:rPr>
              <a:t>– تنظيف الطلاب فناء المدرسة ، و الحديقة المحيطة بها ، و القيام بزراعة الأشجار و النباتات .</a:t>
            </a:r>
          </a:p>
          <a:p>
            <a:endParaRPr lang="ar-SA" b="1" dirty="0">
              <a:latin typeface="A_Nefel_Adeti" panose="02010000000000000000" pitchFamily="2" charset="-78"/>
              <a:cs typeface="A_Nefel_Adeti" panose="02010000000000000000" pitchFamily="2" charset="-78"/>
            </a:endParaRPr>
          </a:p>
          <a:p>
            <a:r>
              <a:rPr lang="ar-SA" b="1" dirty="0">
                <a:latin typeface="A_Nefel_Adeti" panose="02010000000000000000" pitchFamily="2" charset="-78"/>
                <a:cs typeface="A_Nefel_Adeti" panose="02010000000000000000" pitchFamily="2" charset="-78"/>
              </a:rPr>
              <a:t>– قيام الطلاب بعمل بعض الأنشطة التعليمية و الوسائل ، مثل اللوحات و مجلات الحائط ، و النماذج العلمية ، ثم تثبيتها في أماكن متميزة ، ليشاهدها كافة الطلاب ( في الممرات ، بين الصفوف ، السبورة ) ، لكي تعم الفائدة .</a:t>
            </a:r>
          </a:p>
          <a:p>
            <a:endParaRPr lang="ar-SA" b="1" dirty="0">
              <a:latin typeface="A_Nefel_Adeti" panose="02010000000000000000" pitchFamily="2" charset="-78"/>
              <a:cs typeface="A_Nefel_Adeti" panose="02010000000000000000" pitchFamily="2" charset="-78"/>
            </a:endParaRPr>
          </a:p>
          <a:p>
            <a:r>
              <a:rPr lang="ar-SA" b="1" dirty="0">
                <a:latin typeface="A_Nefel_Adeti" panose="02010000000000000000" pitchFamily="2" charset="-78"/>
                <a:cs typeface="A_Nefel_Adeti" panose="02010000000000000000" pitchFamily="2" charset="-78"/>
              </a:rPr>
              <a:t>– تطوع الطلاب في تنظيف الفصول ، من مقاعد و أرضيات ، و حوائط ، و تنظيم و ترتيب المتعلقات الخاصة بهم ، والمستلزمات داخل الفصول ، و تزيين الفصل بالستائر و اللوحات ، و شراء سلة للقمامة .</a:t>
            </a:r>
          </a:p>
          <a:p>
            <a:endParaRPr lang="ar-SA" b="1" dirty="0">
              <a:latin typeface="A_Nefel_Adeti" panose="02010000000000000000" pitchFamily="2" charset="-78"/>
              <a:cs typeface="A_Nefel_Adeti" panose="02010000000000000000" pitchFamily="2" charset="-78"/>
            </a:endParaRPr>
          </a:p>
          <a:p>
            <a:r>
              <a:rPr lang="ar-SA" b="1" dirty="0">
                <a:latin typeface="A_Nefel_Adeti" panose="02010000000000000000" pitchFamily="2" charset="-78"/>
                <a:cs typeface="A_Nefel_Adeti" panose="02010000000000000000" pitchFamily="2" charset="-78"/>
              </a:rPr>
              <a:t>– تطوع الطلاب في تنظيم المناسبات العامة ، مثل يوم الصحة العالمي ، و عيد الأم .</a:t>
            </a:r>
          </a:p>
          <a:p>
            <a:endParaRPr lang="ar-SA" b="1" dirty="0">
              <a:latin typeface="A_Nefel_Adeti" panose="02010000000000000000" pitchFamily="2" charset="-78"/>
              <a:cs typeface="A_Nefel_Adeti" panose="02010000000000000000" pitchFamily="2" charset="-78"/>
            </a:endParaRPr>
          </a:p>
          <a:p>
            <a:r>
              <a:rPr lang="ar-SA" b="1" dirty="0">
                <a:latin typeface="A_Nefel_Adeti" panose="02010000000000000000" pitchFamily="2" charset="-78"/>
                <a:cs typeface="A_Nefel_Adeti" panose="02010000000000000000" pitchFamily="2" charset="-78"/>
              </a:rPr>
              <a:t>– التطوع في تقديم التبرعات المالية ، لشراء كتب لوضعها داخل مكتبة المدرسة ، و تطوير المرافق داخل المدرسة .</a:t>
            </a:r>
          </a:p>
          <a:p>
            <a:endParaRPr lang="ar-SA" b="1" dirty="0">
              <a:latin typeface="A_Nefel_Adeti" panose="02010000000000000000" pitchFamily="2" charset="-78"/>
              <a:cs typeface="A_Nefel_Adeti" panose="02010000000000000000" pitchFamily="2" charset="-78"/>
            </a:endParaRPr>
          </a:p>
          <a:p>
            <a:r>
              <a:rPr lang="ar-SA" b="1" dirty="0">
                <a:latin typeface="A_Nefel_Adeti" panose="02010000000000000000" pitchFamily="2" charset="-78"/>
                <a:cs typeface="A_Nefel_Adeti" panose="02010000000000000000" pitchFamily="2" charset="-78"/>
              </a:rPr>
              <a:t>– تطوع الطلاب في تنظيم الاذاعة المدرسية بشكل كامل .</a:t>
            </a:r>
          </a:p>
        </p:txBody>
      </p:sp>
      <p:sp>
        <p:nvSpPr>
          <p:cNvPr id="5" name="مربع نص 4">
            <a:extLst>
              <a:ext uri="{FF2B5EF4-FFF2-40B4-BE49-F238E27FC236}">
                <a16:creationId xmlns:a16="http://schemas.microsoft.com/office/drawing/2014/main" id="{8573B4E2-BE6F-41CF-6394-AF58B180D22D}"/>
              </a:ext>
            </a:extLst>
          </p:cNvPr>
          <p:cNvSpPr txBox="1"/>
          <p:nvPr/>
        </p:nvSpPr>
        <p:spPr>
          <a:xfrm>
            <a:off x="1979712" y="1809196"/>
            <a:ext cx="4572000" cy="707886"/>
          </a:xfrm>
          <a:prstGeom prst="rect">
            <a:avLst/>
          </a:prstGeom>
          <a:noFill/>
        </p:spPr>
        <p:txBody>
          <a:bodyPr wrap="square">
            <a:spAutoFit/>
          </a:bodyPr>
          <a:lstStyle/>
          <a:p>
            <a:r>
              <a:rPr lang="ar-SA" sz="4000" b="1" dirty="0">
                <a:solidFill>
                  <a:schemeClr val="accent2"/>
                </a:solidFill>
                <a:latin typeface="A_Nefel_Adeti" panose="02010000000000000000" pitchFamily="2" charset="-78"/>
                <a:cs typeface="A_Nefel_Adeti" panose="02010000000000000000" pitchFamily="2" charset="-78"/>
              </a:rPr>
              <a:t>الاعمال التطوعية داخل المدارس</a:t>
            </a:r>
          </a:p>
        </p:txBody>
      </p:sp>
      <p:pic>
        <p:nvPicPr>
          <p:cNvPr id="6" name="Picture 2" descr="Voluntariado - Logos De Manos Png Clipart (#3073576) - PikPng">
            <a:extLst>
              <a:ext uri="{FF2B5EF4-FFF2-40B4-BE49-F238E27FC236}">
                <a16:creationId xmlns:a16="http://schemas.microsoft.com/office/drawing/2014/main" id="{EF753857-31E5-363B-90C8-F4ED27E2EAC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657" l="476" r="99762">
                        <a14:foregroundMark x1="92143" y1="53371" x2="83095" y2="75200"/>
                        <a14:foregroundMark x1="74881" y1="72000" x2="74881" y2="72000"/>
                        <a14:foregroundMark x1="47619" y1="86057" x2="47619" y2="86057"/>
                        <a14:foregroundMark x1="58690" y1="88571" x2="34524" y2="76914"/>
                        <a14:foregroundMark x1="10952" y1="59200" x2="22143" y2="37943"/>
                        <a14:foregroundMark x1="33571" y1="38857" x2="11667" y2="61486"/>
                        <a14:foregroundMark x1="10952" y1="48114" x2="9524" y2="35429"/>
                        <a14:foregroundMark x1="29405" y1="69143" x2="37500" y2="83543"/>
                        <a14:foregroundMark x1="47976" y1="61600" x2="48095" y2="78857"/>
                        <a14:foregroundMark x1="11071" y1="63314" x2="11071" y2="63314"/>
                        <a14:foregroundMark x1="6667" y1="55543" x2="17976" y2="74971"/>
                        <a14:foregroundMark x1="31310" y1="84000" x2="59881" y2="89029"/>
                        <a14:foregroundMark x1="40833" y1="74286" x2="36310" y2="62629"/>
                        <a14:foregroundMark x1="37738" y1="49714" x2="24405" y2="55543"/>
                        <a14:foregroundMark x1="66071" y1="74057" x2="90714" y2="63314"/>
                        <a14:foregroundMark x1="78095" y1="81371" x2="91548" y2="62171"/>
                        <a14:foregroundMark x1="68929" y1="86971" x2="60238" y2="89143"/>
                        <a14:foregroundMark x1="23095" y1="80229" x2="30833" y2="83771"/>
                      </a14:backgroundRemoval>
                    </a14:imgEffect>
                  </a14:imgLayer>
                </a14:imgProps>
              </a:ext>
              <a:ext uri="{28A0092B-C50C-407E-A947-70E740481C1C}">
                <a14:useLocalDpi xmlns:a14="http://schemas.microsoft.com/office/drawing/2010/main" val="0"/>
              </a:ext>
            </a:extLst>
          </a:blip>
          <a:srcRect/>
          <a:stretch>
            <a:fillRect/>
          </a:stretch>
        </p:blipFill>
        <p:spPr bwMode="auto">
          <a:xfrm>
            <a:off x="467544" y="1569675"/>
            <a:ext cx="1275457" cy="11869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احاديث عن التطوع | المرسال">
            <a:extLst>
              <a:ext uri="{FF2B5EF4-FFF2-40B4-BE49-F238E27FC236}">
                <a16:creationId xmlns:a16="http://schemas.microsoft.com/office/drawing/2014/main" id="{CB8E1D27-AC06-1A22-5AD5-9F835A04E85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616" b="87324" l="5903" r="91146"/>
                    </a14:imgEffect>
                  </a14:imgLayer>
                </a14:imgProps>
              </a:ext>
              <a:ext uri="{28A0092B-C50C-407E-A947-70E740481C1C}">
                <a14:useLocalDpi xmlns:a14="http://schemas.microsoft.com/office/drawing/2010/main" val="0"/>
              </a:ext>
            </a:extLst>
          </a:blip>
          <a:srcRect l="6688" t="2372" r="8000" b="11972"/>
          <a:stretch/>
        </p:blipFill>
        <p:spPr bwMode="auto">
          <a:xfrm>
            <a:off x="5292080" y="0"/>
            <a:ext cx="2744924" cy="187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201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F9E0068-E751-D6F1-238A-7C1BAED68FD5}"/>
              </a:ext>
            </a:extLst>
          </p:cNvPr>
          <p:cNvSpPr txBox="1"/>
          <p:nvPr/>
        </p:nvSpPr>
        <p:spPr>
          <a:xfrm>
            <a:off x="1692060" y="1877209"/>
            <a:ext cx="5004048" cy="1938992"/>
          </a:xfrm>
          <a:prstGeom prst="rect">
            <a:avLst/>
          </a:prstGeom>
          <a:noFill/>
        </p:spPr>
        <p:txBody>
          <a:bodyPr wrap="square">
            <a:spAutoFit/>
          </a:bodyPr>
          <a:lstStyle/>
          <a:p>
            <a:pPr algn="just"/>
            <a:r>
              <a:rPr lang="ar-SA" sz="4000" b="1" i="0" dirty="0">
                <a:solidFill>
                  <a:schemeClr val="accent2"/>
                </a:solidFill>
                <a:effectLst/>
                <a:latin typeface="A_Nefel_Adeti" panose="02010000000000000000" pitchFamily="2" charset="-78"/>
                <a:cs typeface="A_Nefel_Adeti" panose="02010000000000000000" pitchFamily="2" charset="-78"/>
              </a:rPr>
              <a:t>الاعمال التطوعية خارج المدرسة</a:t>
            </a:r>
          </a:p>
          <a:p>
            <a:br>
              <a:rPr lang="ar-SA" sz="4000" b="1" dirty="0">
                <a:solidFill>
                  <a:schemeClr val="accent2"/>
                </a:solidFill>
                <a:latin typeface="A_Nefel_Adeti" panose="02010000000000000000" pitchFamily="2" charset="-78"/>
                <a:cs typeface="A_Nefel_Adeti" panose="02010000000000000000" pitchFamily="2" charset="-78"/>
              </a:rPr>
            </a:br>
            <a:endParaRPr lang="ar-SA" sz="4000" b="1" dirty="0">
              <a:solidFill>
                <a:schemeClr val="accent2"/>
              </a:solidFill>
              <a:latin typeface="A_Nefel_Adeti" panose="02010000000000000000" pitchFamily="2" charset="-78"/>
              <a:cs typeface="A_Nefel_Adeti" panose="02010000000000000000" pitchFamily="2" charset="-78"/>
            </a:endParaRPr>
          </a:p>
        </p:txBody>
      </p:sp>
      <p:sp>
        <p:nvSpPr>
          <p:cNvPr id="5" name="مربع نص 4">
            <a:extLst>
              <a:ext uri="{FF2B5EF4-FFF2-40B4-BE49-F238E27FC236}">
                <a16:creationId xmlns:a16="http://schemas.microsoft.com/office/drawing/2014/main" id="{46E02E35-B26E-6440-84AC-2FD578004037}"/>
              </a:ext>
            </a:extLst>
          </p:cNvPr>
          <p:cNvSpPr txBox="1"/>
          <p:nvPr/>
        </p:nvSpPr>
        <p:spPr>
          <a:xfrm>
            <a:off x="364222" y="2636912"/>
            <a:ext cx="7659724" cy="2862322"/>
          </a:xfrm>
          <a:prstGeom prst="rect">
            <a:avLst/>
          </a:prstGeom>
          <a:noFill/>
        </p:spPr>
        <p:txBody>
          <a:bodyPr wrap="square">
            <a:spAutoFit/>
          </a:bodyPr>
          <a:lstStyle/>
          <a:p>
            <a:r>
              <a:rPr lang="ar-SA" sz="2000" b="1" dirty="0">
                <a:latin typeface="A_Nefel_Adeti" panose="02010000000000000000" pitchFamily="2" charset="-78"/>
                <a:cs typeface="A_Nefel_Adeti" panose="02010000000000000000" pitchFamily="2" charset="-78"/>
              </a:rPr>
              <a:t>يوجد الكثير من الاعمال التطوعية في الميدان التربوي ، خارج حدود المدارس ، بتوجيه من المدرسين و المشرفين ، من خلال التنظيم لهذه الاعمال داخل المدرسة ، و ترتيب المهام ،ثم القيام بها خارج نطاق المدرسة ، و تتمثل هذه الاعمال في الآتي :</a:t>
            </a:r>
          </a:p>
          <a:p>
            <a:r>
              <a:rPr lang="ar-SA" sz="2000" b="1" dirty="0">
                <a:latin typeface="A_Nefel_Adeti" panose="02010000000000000000" pitchFamily="2" charset="-78"/>
                <a:cs typeface="A_Nefel_Adeti" panose="02010000000000000000" pitchFamily="2" charset="-78"/>
              </a:rPr>
              <a:t>– تطوع الطلاب و المشرفين في تنظيف الشوارع ، و الحدائق العامة من القمامة .</a:t>
            </a:r>
          </a:p>
          <a:p>
            <a:r>
              <a:rPr lang="ar-SA" sz="2000" b="1" dirty="0">
                <a:latin typeface="A_Nefel_Adeti" panose="02010000000000000000" pitchFamily="2" charset="-78"/>
                <a:cs typeface="A_Nefel_Adeti" panose="02010000000000000000" pitchFamily="2" charset="-78"/>
              </a:rPr>
              <a:t>– التطوع في زيارة دار الأيتام ، و زيارة دار المسنين ، و المرضى داخل المستشفيات.</a:t>
            </a:r>
          </a:p>
          <a:p>
            <a:r>
              <a:rPr lang="ar-SA" sz="2000" b="1" dirty="0">
                <a:latin typeface="A_Nefel_Adeti" panose="02010000000000000000" pitchFamily="2" charset="-78"/>
                <a:cs typeface="A_Nefel_Adeti" panose="02010000000000000000" pitchFamily="2" charset="-78"/>
              </a:rPr>
              <a:t>– التطوع في انشاء و اعداد اللوحات التي تحث على العمل التطوعي في جميع مؤسسات المجتمع .</a:t>
            </a:r>
          </a:p>
          <a:p>
            <a:r>
              <a:rPr lang="ar-SA" sz="2000" b="1" dirty="0">
                <a:latin typeface="A_Nefel_Adeti" panose="02010000000000000000" pitchFamily="2" charset="-78"/>
                <a:cs typeface="A_Nefel_Adeti" panose="02010000000000000000" pitchFamily="2" charset="-78"/>
              </a:rPr>
              <a:t>– التطوع في زيارة المساجد ، و تنظيفها و تزيينها .</a:t>
            </a:r>
          </a:p>
          <a:p>
            <a:r>
              <a:rPr lang="ar-SA" sz="2000" b="1" dirty="0">
                <a:latin typeface="A_Nefel_Adeti" panose="02010000000000000000" pitchFamily="2" charset="-78"/>
                <a:cs typeface="A_Nefel_Adeti" panose="02010000000000000000" pitchFamily="2" charset="-78"/>
              </a:rPr>
              <a:t>– التطوع في تزيين الشوارع ونظافتها.</a:t>
            </a:r>
          </a:p>
          <a:p>
            <a:r>
              <a:rPr lang="ar-SA" sz="2000" b="1" dirty="0">
                <a:latin typeface="A_Nefel_Adeti" panose="02010000000000000000" pitchFamily="2" charset="-78"/>
                <a:cs typeface="A_Nefel_Adeti" panose="02010000000000000000" pitchFamily="2" charset="-78"/>
              </a:rPr>
              <a:t>– التطوع في مساعدة الأهل .</a:t>
            </a:r>
          </a:p>
        </p:txBody>
      </p:sp>
      <p:pic>
        <p:nvPicPr>
          <p:cNvPr id="6" name="Picture 2" descr="Voluntariado - Logos De Manos Png Clipart (#3073576) - PikPng">
            <a:extLst>
              <a:ext uri="{FF2B5EF4-FFF2-40B4-BE49-F238E27FC236}">
                <a16:creationId xmlns:a16="http://schemas.microsoft.com/office/drawing/2014/main" id="{F49C632C-D6EF-3DEA-2DD1-EB7A4D15122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657" l="476" r="99762">
                        <a14:foregroundMark x1="92143" y1="53371" x2="83095" y2="75200"/>
                        <a14:foregroundMark x1="74881" y1="72000" x2="74881" y2="72000"/>
                        <a14:foregroundMark x1="47619" y1="86057" x2="47619" y2="86057"/>
                        <a14:foregroundMark x1="58690" y1="88571" x2="34524" y2="76914"/>
                        <a14:foregroundMark x1="10952" y1="59200" x2="22143" y2="37943"/>
                        <a14:foregroundMark x1="33571" y1="38857" x2="11667" y2="61486"/>
                        <a14:foregroundMark x1="10952" y1="48114" x2="9524" y2="35429"/>
                        <a14:foregroundMark x1="29405" y1="69143" x2="37500" y2="83543"/>
                        <a14:foregroundMark x1="47976" y1="61600" x2="48095" y2="78857"/>
                        <a14:foregroundMark x1="11071" y1="63314" x2="11071" y2="63314"/>
                        <a14:foregroundMark x1="6667" y1="55543" x2="17976" y2="74971"/>
                        <a14:foregroundMark x1="31310" y1="84000" x2="59881" y2="89029"/>
                        <a14:foregroundMark x1="40833" y1="74286" x2="36310" y2="62629"/>
                        <a14:foregroundMark x1="37738" y1="49714" x2="24405" y2="55543"/>
                        <a14:foregroundMark x1="66071" y1="74057" x2="90714" y2="63314"/>
                        <a14:foregroundMark x1="78095" y1="81371" x2="91548" y2="62171"/>
                        <a14:foregroundMark x1="68929" y1="86971" x2="60238" y2="89143"/>
                        <a14:foregroundMark x1="23095" y1="80229" x2="30833" y2="83771"/>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1052736"/>
            <a:ext cx="1275457" cy="11869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احاديث عن التطوع | المرسال">
            <a:extLst>
              <a:ext uri="{FF2B5EF4-FFF2-40B4-BE49-F238E27FC236}">
                <a16:creationId xmlns:a16="http://schemas.microsoft.com/office/drawing/2014/main" id="{E431D4BF-2EDA-A977-B6E7-204FC359F4A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616" b="87324" l="5903" r="91146"/>
                    </a14:imgEffect>
                  </a14:imgLayer>
                </a14:imgProps>
              </a:ext>
              <a:ext uri="{28A0092B-C50C-407E-A947-70E740481C1C}">
                <a14:useLocalDpi xmlns:a14="http://schemas.microsoft.com/office/drawing/2010/main" val="0"/>
              </a:ext>
            </a:extLst>
          </a:blip>
          <a:srcRect l="6688" t="2372" r="8000" b="11972"/>
          <a:stretch/>
        </p:blipFill>
        <p:spPr bwMode="auto">
          <a:xfrm>
            <a:off x="5292080" y="0"/>
            <a:ext cx="2744924" cy="187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153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B82DEB9B-4AB6-E234-B67D-6A939B1D306A}"/>
              </a:ext>
            </a:extLst>
          </p:cNvPr>
          <p:cNvSpPr txBox="1"/>
          <p:nvPr/>
        </p:nvSpPr>
        <p:spPr>
          <a:xfrm>
            <a:off x="179512" y="1225689"/>
            <a:ext cx="7861693" cy="5632311"/>
          </a:xfrm>
          <a:prstGeom prst="rect">
            <a:avLst/>
          </a:prstGeom>
          <a:noFill/>
        </p:spPr>
        <p:txBody>
          <a:bodyPr wrap="square">
            <a:spAutoFit/>
          </a:bodyPr>
          <a:lstStyle/>
          <a:p>
            <a:pPr algn="ctr"/>
            <a:r>
              <a:rPr lang="ar-SA" sz="2400" b="1" dirty="0">
                <a:latin typeface="A_Nefel_Adeti" panose="02010000000000000000" pitchFamily="2" charset="-78"/>
                <a:cs typeface="A_Nefel_Adeti" panose="02010000000000000000" pitchFamily="2" charset="-78"/>
              </a:rPr>
              <a:t>بسم الله الرحمن الرحيم، والحمد لله رب العالمين، الذي جعل لنا الإسلام لنا هو الدين، وبلغنا الهداية على يد الطاهر الأمين، عليه الصلاة والسلام وعلى </a:t>
            </a:r>
            <a:r>
              <a:rPr lang="ar-SA" sz="2400" b="1" dirty="0" err="1">
                <a:latin typeface="A_Nefel_Adeti" panose="02010000000000000000" pitchFamily="2" charset="-78"/>
                <a:cs typeface="A_Nefel_Adeti" panose="02010000000000000000" pitchFamily="2" charset="-78"/>
              </a:rPr>
              <a:t>آله</a:t>
            </a:r>
            <a:r>
              <a:rPr lang="ar-SA" sz="2400" b="1" dirty="0">
                <a:latin typeface="A_Nefel_Adeti" panose="02010000000000000000" pitchFamily="2" charset="-78"/>
                <a:cs typeface="A_Nefel_Adeti" panose="02010000000000000000" pitchFamily="2" charset="-78"/>
              </a:rPr>
              <a:t> وصحبه أجمعين، وسلامُ على المرسلين، ومن اتبع الهدى من الصالحين، أما بعد:</a:t>
            </a:r>
          </a:p>
          <a:p>
            <a:endParaRPr lang="ar-SA" sz="2400" b="1" dirty="0">
              <a:latin typeface="A_Nefel_Adeti" panose="02010000000000000000" pitchFamily="2" charset="-78"/>
              <a:cs typeface="A_Nefel_Adeti" panose="0201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latin typeface="A_Nefel_Adeti" panose="02010000000000000000" pitchFamily="2" charset="-78"/>
                <a:cs typeface="A_Nefel_Adeti" panose="02010000000000000000" pitchFamily="2" charset="-78"/>
              </a:rPr>
              <a:t> مديرة المدرسة المحترمة، معلماتنا الأفاضل، بناتنا طلبة العلم، أسعد الله عز وجل صباحكم بكل خير، وكتب الله تعالى لنا الحسنات والثواب في كل عمل، نبغي من خلاله رضا وجهه الكريم، وأن نحق به الحق، ونًدحر به الباطل، ليتكامل مجتمعنا الإسلامي وننهض بأمة تسير على نهج سيد الخلق نبينا محمد عليه الصلاة والسلام، هذا النهج الذي ينطوي على التعاون بين الناس والمساواة بينهم، وإحساس غنيهم </a:t>
            </a:r>
            <a:r>
              <a:rPr lang="ar-SA" sz="2400" b="1" dirty="0" err="1">
                <a:latin typeface="A_Nefel_Adeti" panose="02010000000000000000" pitchFamily="2" charset="-78"/>
                <a:cs typeface="A_Nefel_Adeti" panose="02010000000000000000" pitchFamily="2" charset="-78"/>
              </a:rPr>
              <a:t>بفقيرهم</a:t>
            </a:r>
            <a:r>
              <a:rPr lang="ar-SA" sz="2400" b="1" dirty="0">
                <a:latin typeface="A_Nefel_Adeti" panose="02010000000000000000" pitchFamily="2" charset="-78"/>
                <a:cs typeface="A_Nefel_Adeti" panose="02010000000000000000" pitchFamily="2" charset="-78"/>
              </a:rPr>
              <a:t>، وتقديم المساعدة لهم في كل وقت وحين، وهذا ما يتوافق اليوم مع اسم العَمل التّطوعي الذي تدعو </a:t>
            </a:r>
            <a:r>
              <a:rPr lang="ar-SA" sz="2400" b="1" dirty="0" err="1">
                <a:latin typeface="A_Nefel_Adeti" panose="02010000000000000000" pitchFamily="2" charset="-78"/>
                <a:cs typeface="A_Nefel_Adeti" panose="02010000000000000000" pitchFamily="2" charset="-78"/>
              </a:rPr>
              <a:t>لة</a:t>
            </a:r>
            <a:r>
              <a:rPr lang="ar-SA" sz="2400" b="1" dirty="0">
                <a:latin typeface="A_Nefel_Adeti" panose="02010000000000000000" pitchFamily="2" charset="-78"/>
                <a:cs typeface="A_Nefel_Adeti" panose="02010000000000000000" pitchFamily="2" charset="-78"/>
              </a:rPr>
              <a:t> الدول حول العالم، وهذا ما سيكون محور إذاعَتنا المَدرسية لهذا اليوم.</a:t>
            </a:r>
            <a:r>
              <a:rPr kumimoji="0" lang="ar-SA" sz="2400" b="1" i="0" u="none" strike="noStrike" kern="1200" cap="none" spc="0" normalizeH="0" baseline="0" noProof="0" dirty="0">
                <a:ln>
                  <a:noFill/>
                </a:ln>
                <a:solidFill>
                  <a:prstClr val="black"/>
                </a:solidFill>
                <a:effectLst/>
                <a:uLnTx/>
                <a:uFillTx/>
                <a:latin typeface="A_Nefel_Adeti" panose="02010000000000000000" pitchFamily="2" charset="-78"/>
                <a:ea typeface="+mn-ea"/>
                <a:cs typeface="A_Nefel_Adeti" panose="02010000000000000000" pitchFamily="2" charset="-78"/>
              </a:rPr>
              <a:t> إن العَمل التّطوعي هو من الأشياء التي يتم لها الدعوة بشكل مستمر حول العالم، بالرغم أن ديننا الحنيف دعا إليها كجزء أساسي من تعاليم الإسلام المفروضة علينا، وذلك بمسميات أخرى مثل الإحسان والبر وغيرها، وفيما يلي فقرة القرآن الكريم عن العمل التطوعي ومع الطالبة / ..........................................</a:t>
            </a:r>
          </a:p>
          <a:p>
            <a:endParaRPr lang="ar-SA" sz="2400" b="1" dirty="0">
              <a:latin typeface="A_Nefel_Adeti" panose="02010000000000000000" pitchFamily="2" charset="-78"/>
              <a:cs typeface="A_Nefel_Adeti" panose="02010000000000000000" pitchFamily="2" charset="-78"/>
            </a:endParaRPr>
          </a:p>
        </p:txBody>
      </p:sp>
      <p:pic>
        <p:nvPicPr>
          <p:cNvPr id="9218" name="Picture 2" descr="التطوع تحميل مجاني - خالية من الاتاوات الميكروفون الفوتوغرافية - العمل  التطوعي صورة بابوا نيو غينيا">
            <a:extLst>
              <a:ext uri="{FF2B5EF4-FFF2-40B4-BE49-F238E27FC236}">
                <a16:creationId xmlns:a16="http://schemas.microsoft.com/office/drawing/2014/main" id="{031CDDF2-B9DC-95B2-E8D2-60D456D291A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7308" y1="77778" x2="47308" y2="77778"/>
                        <a14:foregroundMark x1="51923" y1="58611" x2="51923" y2="58611"/>
                        <a14:foregroundMark x1="49231" y1="78056" x2="60769" y2="36111"/>
                        <a14:foregroundMark x1="45769" y1="76389" x2="43846" y2="46944"/>
                      </a14:backgroundRemoval>
                    </a14:imgEffect>
                  </a14:imgLayer>
                </a14:imgProps>
              </a:ext>
              <a:ext uri="{28A0092B-C50C-407E-A947-70E740481C1C}">
                <a14:useLocalDpi xmlns:a14="http://schemas.microsoft.com/office/drawing/2010/main" val="0"/>
              </a:ext>
            </a:extLst>
          </a:blip>
          <a:srcRect/>
          <a:stretch>
            <a:fillRect/>
          </a:stretch>
        </p:blipFill>
        <p:spPr bwMode="auto">
          <a:xfrm>
            <a:off x="6876256" y="-194171"/>
            <a:ext cx="1238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708153"/>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تحميل تفسير سورة المدثر لابن كثير PDF - كتب PDF مجانا">
            <a:extLst>
              <a:ext uri="{FF2B5EF4-FFF2-40B4-BE49-F238E27FC236}">
                <a16:creationId xmlns:a16="http://schemas.microsoft.com/office/drawing/2014/main" id="{7C357DB8-8398-D585-EC8B-0CE99C642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2938834" cy="4695825"/>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C6672DF6-ADC8-70FB-C970-BB92396B5127}"/>
              </a:ext>
            </a:extLst>
          </p:cNvPr>
          <p:cNvSpPr txBox="1"/>
          <p:nvPr/>
        </p:nvSpPr>
        <p:spPr>
          <a:xfrm>
            <a:off x="2987824" y="2063561"/>
            <a:ext cx="4734272" cy="3970318"/>
          </a:xfrm>
          <a:prstGeom prst="rect">
            <a:avLst/>
          </a:prstGeom>
          <a:noFill/>
        </p:spPr>
        <p:txBody>
          <a:bodyPr wrap="square">
            <a:spAutoFit/>
          </a:bodyPr>
          <a:lstStyle/>
          <a:p>
            <a:pPr algn="ctr"/>
            <a:endParaRPr lang="ar-SA" sz="2800" b="1" dirty="0">
              <a:solidFill>
                <a:srgbClr val="7030A0"/>
              </a:solidFill>
              <a:latin typeface="A_Nefel_Adeti" panose="02010000000000000000" pitchFamily="2" charset="-78"/>
              <a:cs typeface="A_Nefel_Adeti" panose="02010000000000000000" pitchFamily="2" charset="-78"/>
            </a:endParaRPr>
          </a:p>
          <a:p>
            <a:pPr algn="ctr"/>
            <a:r>
              <a:rPr lang="ar-SA" sz="2800" b="1" dirty="0">
                <a:solidFill>
                  <a:srgbClr val="7030A0"/>
                </a:solidFill>
                <a:latin typeface="A_Nefel_Adeti" panose="02010000000000000000" pitchFamily="2" charset="-78"/>
                <a:cs typeface="A_Nefel_Adeti" panose="02010000000000000000" pitchFamily="2" charset="-78"/>
              </a:rPr>
              <a:t>{لَّيْسَ الْبِرَّ أَن تُوَلُّوا وُجُوهَكُمْ قِبَلَ الْمَشْرِقِ وَالْمَغْرِبِ وَلَٰكِنَّ الْبِرَّ مَنْ آمَنَ بِاللَّهِ وَالْيَوْمِ الْآخِرِ وَالْمَلَائِكَةِ وَالْكِتَابِ وَالنَّبِيِّينَ وَآتَى الْمَالَ عَلَىٰ حُبِّهِ ذَوِي الْقُرْبَىٰ وَالْيَتَامَىٰ وَالْمَسَاكِينَ وَابْنَ السَّبِيلِ وَالسَّائِلِينَ وَفِي الرِّقَابِ وَأَقَامَ الصَّلَاةَ وَآتَى الزَّكَاةَ وَالْمُوفُونَ بِعَهْدِهِمْ إِذَا عَاهَدُوا ۖ وَالصَّابِرِينَ فِي الْبَأْسَاءِ وَالضَّرَّاءِ وَحِينَ الْبَأْسِ ۗ أُولَٰئِكَ الَّذِينَ صَدَقُوا ۖ وَأُولَٰئِكَ هُمُ الْمُتَّقُونَ}</a:t>
            </a:r>
          </a:p>
        </p:txBody>
      </p:sp>
      <p:pic>
        <p:nvPicPr>
          <p:cNvPr id="5" name="Picture 2">
            <a:extLst>
              <a:ext uri="{FF2B5EF4-FFF2-40B4-BE49-F238E27FC236}">
                <a16:creationId xmlns:a16="http://schemas.microsoft.com/office/drawing/2014/main" id="{D8ED10D9-4EFE-C15F-9579-8AB842067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042" y="1323571"/>
            <a:ext cx="3429819" cy="7544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التطوع تحميل مجاني - خالية من الاتاوات الميكروفون الفوتوغرافية - العمل  التطوعي صورة بابوا نيو غينيا">
            <a:extLst>
              <a:ext uri="{FF2B5EF4-FFF2-40B4-BE49-F238E27FC236}">
                <a16:creationId xmlns:a16="http://schemas.microsoft.com/office/drawing/2014/main" id="{41F19A08-761F-2C71-2A81-A0782F6745D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7308" y1="77778" x2="47308" y2="77778"/>
                        <a14:foregroundMark x1="51923" y1="58611" x2="51923" y2="58611"/>
                        <a14:foregroundMark x1="49231" y1="78056" x2="60769" y2="36111"/>
                        <a14:foregroundMark x1="45769" y1="76389" x2="43846" y2="46944"/>
                      </a14:backgroundRemoval>
                    </a14:imgEffect>
                  </a14:imgLayer>
                </a14:imgProps>
              </a:ext>
              <a:ext uri="{28A0092B-C50C-407E-A947-70E740481C1C}">
                <a14:useLocalDpi xmlns:a14="http://schemas.microsoft.com/office/drawing/2010/main" val="0"/>
              </a:ext>
            </a:extLst>
          </a:blip>
          <a:srcRect/>
          <a:stretch>
            <a:fillRect/>
          </a:stretch>
        </p:blipFill>
        <p:spPr bwMode="auto">
          <a:xfrm>
            <a:off x="6876256" y="-194171"/>
            <a:ext cx="1238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88232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09936C9B-3FDE-B6BC-A8A5-9BD42B67CF3F}"/>
              </a:ext>
            </a:extLst>
          </p:cNvPr>
          <p:cNvSpPr txBox="1"/>
          <p:nvPr/>
        </p:nvSpPr>
        <p:spPr>
          <a:xfrm>
            <a:off x="323528" y="1196752"/>
            <a:ext cx="7740352" cy="1200329"/>
          </a:xfrm>
          <a:prstGeom prst="rect">
            <a:avLst/>
          </a:prstGeom>
          <a:noFill/>
        </p:spPr>
        <p:txBody>
          <a:bodyPr wrap="square">
            <a:spAutoFit/>
          </a:bodyPr>
          <a:lstStyle/>
          <a:p>
            <a:r>
              <a:rPr lang="ar-SA" sz="2400" b="1" dirty="0">
                <a:latin typeface="A_Nefel_Adeti" panose="02010000000000000000" pitchFamily="2" charset="-78"/>
                <a:cs typeface="A_Nefel_Adeti" panose="02010000000000000000" pitchFamily="2" charset="-78"/>
              </a:rPr>
              <a:t>وبعد هذه التلاوة العطرة، نستمر وإياكم بالنظر في حث الإسلام على العَمل الْتطوعي، ونستمع معاً لما ورد في السنة الشريفة عن ذلك، من </a:t>
            </a:r>
          </a:p>
          <a:p>
            <a:r>
              <a:rPr lang="ar-SA" sz="2400" b="1" dirty="0">
                <a:latin typeface="A_Nefel_Adeti" panose="02010000000000000000" pitchFamily="2" charset="-78"/>
                <a:cs typeface="A_Nefel_Adeti" panose="02010000000000000000" pitchFamily="2" charset="-78"/>
              </a:rPr>
              <a:t>الطالبة/ …........................... فلتتفضل مشكورة:</a:t>
            </a:r>
          </a:p>
        </p:txBody>
      </p:sp>
      <p:pic>
        <p:nvPicPr>
          <p:cNvPr id="7" name="Picture 2" descr="التطوع تحميل مجاني - خالية من الاتاوات الميكروفون الفوتوغرافية - العمل  التطوعي صورة بابوا نيو غينيا">
            <a:extLst>
              <a:ext uri="{FF2B5EF4-FFF2-40B4-BE49-F238E27FC236}">
                <a16:creationId xmlns:a16="http://schemas.microsoft.com/office/drawing/2014/main" id="{4DCBD3E2-11F4-621E-C155-F863F4665A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7308" y1="77778" x2="47308" y2="77778"/>
                        <a14:foregroundMark x1="51923" y1="58611" x2="51923" y2="58611"/>
                        <a14:foregroundMark x1="49231" y1="78056" x2="60769" y2="36111"/>
                        <a14:foregroundMark x1="45769" y1="76389" x2="43846" y2="46944"/>
                      </a14:backgroundRemoval>
                    </a14:imgEffect>
                  </a14:imgLayer>
                </a14:imgProps>
              </a:ext>
              <a:ext uri="{28A0092B-C50C-407E-A947-70E740481C1C}">
                <a14:useLocalDpi xmlns:a14="http://schemas.microsoft.com/office/drawing/2010/main" val="0"/>
              </a:ext>
            </a:extLst>
          </a:blip>
          <a:srcRect/>
          <a:stretch>
            <a:fillRect/>
          </a:stretch>
        </p:blipFill>
        <p:spPr bwMode="auto">
          <a:xfrm>
            <a:off x="6876256" y="-194171"/>
            <a:ext cx="1238250" cy="1714500"/>
          </a:xfrm>
          <a:prstGeom prst="rect">
            <a:avLst/>
          </a:prstGeom>
          <a:noFill/>
          <a:extLst>
            <a:ext uri="{909E8E84-426E-40DD-AFC4-6F175D3DCCD1}">
              <a14:hiddenFill xmlns:a14="http://schemas.microsoft.com/office/drawing/2010/main">
                <a:solidFill>
                  <a:srgbClr val="FFFFFF"/>
                </a:solidFill>
              </a14:hiddenFill>
            </a:ext>
          </a:extLst>
        </p:spPr>
      </p:pic>
      <p:sp>
        <p:nvSpPr>
          <p:cNvPr id="9" name="مربع نص 8">
            <a:extLst>
              <a:ext uri="{FF2B5EF4-FFF2-40B4-BE49-F238E27FC236}">
                <a16:creationId xmlns:a16="http://schemas.microsoft.com/office/drawing/2014/main" id="{DD12C073-163A-AA7E-5FA7-B30135667B40}"/>
              </a:ext>
            </a:extLst>
          </p:cNvPr>
          <p:cNvSpPr txBox="1"/>
          <p:nvPr/>
        </p:nvSpPr>
        <p:spPr>
          <a:xfrm>
            <a:off x="2843807" y="2708920"/>
            <a:ext cx="5227969" cy="3785652"/>
          </a:xfrm>
          <a:prstGeom prst="rect">
            <a:avLst/>
          </a:prstGeom>
          <a:noFill/>
        </p:spPr>
        <p:txBody>
          <a:bodyPr wrap="square">
            <a:spAutoFit/>
          </a:bodyPr>
          <a:lstStyle/>
          <a:p>
            <a:pPr algn="ctr"/>
            <a:r>
              <a:rPr lang="ar-SA" sz="2400" b="1" dirty="0">
                <a:solidFill>
                  <a:srgbClr val="7030A0"/>
                </a:solidFill>
                <a:latin typeface="A_Nefel_Adeti" panose="02010000000000000000" pitchFamily="2" charset="-78"/>
                <a:cs typeface="A_Nefel_Adeti" panose="02010000000000000000" pitchFamily="2" charset="-78"/>
              </a:rPr>
              <a:t>عن عبد الله بن عمر -رضي الله عنه- قال: “إن رَسولَ اللَّهِ صَلَّى اللهُ عليه وسلَّمَ قالَ: المُسْلِمُ أخُو المُسْلِمِ لا يَظْلِمُهُ ولَا يُسْلِمُهُ، ومَن كانَ في حَاجَةِ أخِيهِ كانَ اللَّهُ في حَاجَتِهِ، ومَن فَرَّجَ عن مُسْلِمٍ كُرْبَةً، فَرَّجَ اللَّهُ عنْه كُرْبَةً مِن كُرُبَاتِ يَومِ القِيَامَةِ، </a:t>
            </a:r>
          </a:p>
          <a:p>
            <a:pPr algn="ctr"/>
            <a:r>
              <a:rPr lang="ar-SA" sz="2400" b="1" dirty="0">
                <a:solidFill>
                  <a:srgbClr val="7030A0"/>
                </a:solidFill>
                <a:latin typeface="A_Nefel_Adeti" panose="02010000000000000000" pitchFamily="2" charset="-78"/>
                <a:cs typeface="A_Nefel_Adeti" panose="02010000000000000000" pitchFamily="2" charset="-78"/>
              </a:rPr>
              <a:t>ومَن سَتَرَ مُسْلِمًا سَتَرَهُ اللَّهُ يَومَ القِيَامَةِ”</a:t>
            </a:r>
          </a:p>
          <a:p>
            <a:pPr algn="ctr"/>
            <a:r>
              <a:rPr lang="ar-SA" sz="2400" b="1" dirty="0">
                <a:solidFill>
                  <a:srgbClr val="7030A0"/>
                </a:solidFill>
                <a:latin typeface="A_Nefel_Adeti" panose="02010000000000000000" pitchFamily="2" charset="-78"/>
                <a:cs typeface="A_Nefel_Adeti" panose="02010000000000000000" pitchFamily="2" charset="-78"/>
              </a:rPr>
              <a:t>وقال النبي عليه الصلاة والسلام: “-ابنُ آدمَ ستُّون وثلاثمائة مِفصَلٍ، على كلِّ واحد منهما في كلِّ يومٍ صدقةٌ، فالكلمةُ الطيِّبةُ يتكلم بها الرجلُ صدقةٌ، وعَونُ الرجلِ أخاه على الشيءِ صدقةٌ، والشربَةُ من الماءِ يسقيها صدقةٌ، وإماطةُ الأذى عن الطريقِ صدقةٌ”.</a:t>
            </a:r>
          </a:p>
        </p:txBody>
      </p:sp>
      <p:pic>
        <p:nvPicPr>
          <p:cNvPr id="10" name="Picture 3" descr="صلى الله عليه وسلم Png">
            <a:extLst>
              <a:ext uri="{FF2B5EF4-FFF2-40B4-BE49-F238E27FC236}">
                <a16:creationId xmlns:a16="http://schemas.microsoft.com/office/drawing/2014/main" id="{4D13F1D6-FDB4-C4AC-D62F-7C707598A06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67" t="6723" r="5286" b="5871"/>
          <a:stretch/>
        </p:blipFill>
        <p:spPr bwMode="auto">
          <a:xfrm>
            <a:off x="107504" y="4020904"/>
            <a:ext cx="2511048"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5770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D180C6CD-5A67-8FC6-EBCB-E5C7B01EADDD}"/>
              </a:ext>
            </a:extLst>
          </p:cNvPr>
          <p:cNvSpPr txBox="1"/>
          <p:nvPr/>
        </p:nvSpPr>
        <p:spPr>
          <a:xfrm>
            <a:off x="611560" y="908720"/>
            <a:ext cx="7452320" cy="5262979"/>
          </a:xfrm>
          <a:prstGeom prst="rect">
            <a:avLst/>
          </a:prstGeom>
          <a:noFill/>
        </p:spPr>
        <p:txBody>
          <a:bodyPr wrap="square">
            <a:spAutoFit/>
          </a:bodyPr>
          <a:lstStyle/>
          <a:p>
            <a:r>
              <a:rPr lang="ar-SA" sz="2400" b="1" dirty="0">
                <a:latin typeface="A_Nefel_Adeti" panose="02010000000000000000" pitchFamily="2" charset="-78"/>
                <a:cs typeface="A_Nefel_Adeti" panose="02010000000000000000" pitchFamily="2" charset="-78"/>
              </a:rPr>
              <a:t>والآن نستمع معاً إلى الطالبة/...............................</a:t>
            </a:r>
          </a:p>
          <a:p>
            <a:r>
              <a:rPr lang="ar-SA" sz="2400" b="1" dirty="0">
                <a:latin typeface="A_Nefel_Adeti" panose="02010000000000000000" pitchFamily="2" charset="-78"/>
                <a:cs typeface="A_Nefel_Adeti" panose="02010000000000000000" pitchFamily="2" charset="-78"/>
              </a:rPr>
              <a:t> التي سوف تقدم لنا كلمة جميلة عن العَمل التّطوعي، فلتتفضل مشكورة:</a:t>
            </a:r>
          </a:p>
          <a:p>
            <a:endParaRPr lang="ar-SA" sz="2400" b="1" dirty="0">
              <a:latin typeface="A_Nefel_Adeti" panose="02010000000000000000" pitchFamily="2" charset="-78"/>
              <a:cs typeface="A_Nefel_Adeti" panose="02010000000000000000" pitchFamily="2" charset="-78"/>
            </a:endParaRPr>
          </a:p>
          <a:p>
            <a:r>
              <a:rPr lang="ar-SA" sz="2400" b="1" dirty="0">
                <a:latin typeface="A_Nefel_Adeti" panose="02010000000000000000" pitchFamily="2" charset="-78"/>
                <a:cs typeface="A_Nefel_Adeti" panose="02010000000000000000" pitchFamily="2" charset="-78"/>
              </a:rPr>
              <a:t>مديرة المدرسة المحترمة، أستاذاتنا الموقرات، زميلاتي الطالبات، أسعد الله صباحكم بالخير، وجعل الله تعالى الخير هو جل مبتغاكم في الدنيا، هذا الخير الذي يتمثل بالبر والإحسان الذي أمرنا الله تعالى ونبيه به، والذي هو جزء من الإيمان ومن تعاليم ديننا الحنيف، وما جزاء الإحسان عند الله تعالى في الدنيا، إلا الإحسان في الآخرة، وإنما البر والإحسان هما تعريف مختصر لكلمة العَمل التّطوعي، فكم من آيات قرآنية حثتنا على مساندة الناس وإخواننا بالدين، وكم من حديث شريف وصلنا من سيد الخلق -عليه الصلاة والسلام- يعلمنا أصول الإحسان، من إيتاء ذي القربى والمساكين، إلى مساعدة الناس في أمورهم وحوائجهم، إلى نصرة المظلومين، إلى الصدقات </a:t>
            </a:r>
            <a:r>
              <a:rPr lang="ar-SA" sz="2400" b="1" dirty="0" err="1">
                <a:latin typeface="A_Nefel_Adeti" panose="02010000000000000000" pitchFamily="2" charset="-78"/>
                <a:cs typeface="A_Nefel_Adeti" panose="02010000000000000000" pitchFamily="2" charset="-78"/>
              </a:rPr>
              <a:t>والزكوات</a:t>
            </a:r>
            <a:r>
              <a:rPr lang="ar-SA" sz="2400" b="1" dirty="0">
                <a:latin typeface="A_Nefel_Adeti" panose="02010000000000000000" pitchFamily="2" charset="-78"/>
                <a:cs typeface="A_Nefel_Adeti" panose="02010000000000000000" pitchFamily="2" charset="-78"/>
              </a:rPr>
              <a:t> والتماس الحاجة وتفريج هموم الناس، كل ذلك يدلنا أن العمل التّطوعي جزء لا ينفصل عن تعاليم الدين، وأن في ذلك مرضاة لله تعالى، وفي الختام، نسأل الله تعالى أن نكون من المحسنين والبارين المرضي عنهم، والسلام عليكم ورحمة الله تعالى وبركاته.</a:t>
            </a:r>
          </a:p>
        </p:txBody>
      </p:sp>
      <p:pic>
        <p:nvPicPr>
          <p:cNvPr id="7" name="Picture 2" descr="التطوع تحميل مجاني - خالية من الاتاوات الميكروفون الفوتوغرافية - العمل  التطوعي صورة بابوا نيو غينيا">
            <a:extLst>
              <a:ext uri="{FF2B5EF4-FFF2-40B4-BE49-F238E27FC236}">
                <a16:creationId xmlns:a16="http://schemas.microsoft.com/office/drawing/2014/main" id="{440DDEE8-B43C-C83E-A8D2-3B68B0960A6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7308" y1="77778" x2="47308" y2="77778"/>
                        <a14:foregroundMark x1="51923" y1="58611" x2="51923" y2="58611"/>
                        <a14:foregroundMark x1="49231" y1="78056" x2="60769" y2="36111"/>
                        <a14:foregroundMark x1="45769" y1="76389" x2="43846" y2="46944"/>
                      </a14:backgroundRemoval>
                    </a14:imgEffect>
                  </a14:imgLayer>
                </a14:imgProps>
              </a:ext>
              <a:ext uri="{28A0092B-C50C-407E-A947-70E740481C1C}">
                <a14:useLocalDpi xmlns:a14="http://schemas.microsoft.com/office/drawing/2010/main" val="0"/>
              </a:ext>
            </a:extLst>
          </a:blip>
          <a:srcRect/>
          <a:stretch>
            <a:fillRect/>
          </a:stretch>
        </p:blipFill>
        <p:spPr bwMode="auto">
          <a:xfrm>
            <a:off x="22697" y="5191086"/>
            <a:ext cx="1238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65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9A0B65CA-FBB9-68AC-7EF7-515B6112EFA1}"/>
              </a:ext>
            </a:extLst>
          </p:cNvPr>
          <p:cNvSpPr txBox="1"/>
          <p:nvPr/>
        </p:nvSpPr>
        <p:spPr>
          <a:xfrm>
            <a:off x="1619672" y="612844"/>
            <a:ext cx="6372200" cy="5632311"/>
          </a:xfrm>
          <a:prstGeom prst="rect">
            <a:avLst/>
          </a:prstGeom>
          <a:noFill/>
        </p:spPr>
        <p:txBody>
          <a:bodyPr wrap="square">
            <a:spAutoFit/>
          </a:bodyPr>
          <a:lstStyle/>
          <a:p>
            <a:r>
              <a:rPr lang="ar-SA" sz="2400" b="1" dirty="0">
                <a:latin typeface="A_Nefel_Adeti" panose="02010000000000000000" pitchFamily="2" charset="-78"/>
                <a:cs typeface="A_Nefel_Adeti" panose="02010000000000000000" pitchFamily="2" charset="-78"/>
              </a:rPr>
              <a:t>ونوصل التعرف على بعض المعلومات الهامة عن العَمل التّطوعي من خلال فقرة سؤال وجواب، التي يقدمها لنا الطالبتين…............................ فلتتفضلا مشكورات:</a:t>
            </a:r>
          </a:p>
          <a:p>
            <a:endParaRPr lang="ar-SA" sz="2400" b="1" dirty="0">
              <a:latin typeface="A_Nefel_Adeti" panose="02010000000000000000" pitchFamily="2" charset="-78"/>
              <a:cs typeface="A_Nefel_Adeti" panose="02010000000000000000" pitchFamily="2" charset="-78"/>
            </a:endParaRPr>
          </a:p>
          <a:p>
            <a:r>
              <a:rPr lang="ar-SA" sz="2400" b="1" dirty="0">
                <a:solidFill>
                  <a:srgbClr val="FF0000"/>
                </a:solidFill>
                <a:latin typeface="A_Nefel_Adeti" panose="02010000000000000000" pitchFamily="2" charset="-78"/>
                <a:cs typeface="A_Nefel_Adeti" panose="02010000000000000000" pitchFamily="2" charset="-78"/>
              </a:rPr>
              <a:t>السؤال: ما هو العَمل التّطوعي؟</a:t>
            </a:r>
          </a:p>
          <a:p>
            <a:r>
              <a:rPr lang="ar-SA" sz="2400" b="1" dirty="0">
                <a:solidFill>
                  <a:srgbClr val="0070C0"/>
                </a:solidFill>
                <a:latin typeface="A_Nefel_Adeti" panose="02010000000000000000" pitchFamily="2" charset="-78"/>
                <a:cs typeface="A_Nefel_Adeti" panose="02010000000000000000" pitchFamily="2" charset="-78"/>
              </a:rPr>
              <a:t>الجواب: هو كل عَمل يقوم به الإنسان لمساعدة الناس في أي حاجة تلزمهم وتسعدهم وتجبرهم.</a:t>
            </a:r>
          </a:p>
          <a:p>
            <a:r>
              <a:rPr lang="ar-SA" sz="2400" b="1" dirty="0">
                <a:solidFill>
                  <a:srgbClr val="FF0000"/>
                </a:solidFill>
                <a:latin typeface="A_Nefel_Adeti" panose="02010000000000000000" pitchFamily="2" charset="-78"/>
                <a:cs typeface="A_Nefel_Adeti" panose="02010000000000000000" pitchFamily="2" charset="-78"/>
              </a:rPr>
              <a:t>السؤال: ما هي أنواع العَمل التّطوعي؟</a:t>
            </a:r>
          </a:p>
          <a:p>
            <a:r>
              <a:rPr lang="ar-SA" sz="2400" b="1" dirty="0">
                <a:solidFill>
                  <a:srgbClr val="0070C0"/>
                </a:solidFill>
                <a:latin typeface="A_Nefel_Adeti" panose="02010000000000000000" pitchFamily="2" charset="-78"/>
                <a:cs typeface="A_Nefel_Adeti" panose="02010000000000000000" pitchFamily="2" charset="-78"/>
              </a:rPr>
              <a:t>الجواب: العَمل التّطوعي الفردي والجماعي والمؤسساتي.</a:t>
            </a:r>
          </a:p>
          <a:p>
            <a:r>
              <a:rPr lang="ar-SA" sz="2400" b="1" dirty="0">
                <a:solidFill>
                  <a:srgbClr val="FF0000"/>
                </a:solidFill>
                <a:latin typeface="A_Nefel_Adeti" panose="02010000000000000000" pitchFamily="2" charset="-78"/>
                <a:cs typeface="A_Nefel_Adeti" panose="02010000000000000000" pitchFamily="2" charset="-78"/>
              </a:rPr>
              <a:t>السؤال: أذكر بعض أشكال العَمل التّطوعي؟</a:t>
            </a:r>
          </a:p>
          <a:p>
            <a:r>
              <a:rPr lang="ar-SA" sz="2400" b="1" dirty="0">
                <a:solidFill>
                  <a:srgbClr val="0070C0"/>
                </a:solidFill>
                <a:latin typeface="A_Nefel_Adeti" panose="02010000000000000000" pitchFamily="2" charset="-78"/>
                <a:cs typeface="A_Nefel_Adeti" panose="02010000000000000000" pitchFamily="2" charset="-78"/>
              </a:rPr>
              <a:t>الجواب: مثل مساعدة الفقراء والمحتاجين وذوي الاحتياجات الخاصة وكبار السن، وكل إنسان بحاجة للعون والمدد.</a:t>
            </a:r>
          </a:p>
          <a:p>
            <a:r>
              <a:rPr lang="ar-SA" sz="2400" b="1" dirty="0">
                <a:solidFill>
                  <a:srgbClr val="FF0000"/>
                </a:solidFill>
                <a:latin typeface="A_Nefel_Adeti" panose="02010000000000000000" pitchFamily="2" charset="-78"/>
                <a:cs typeface="A_Nefel_Adeti" panose="02010000000000000000" pitchFamily="2" charset="-78"/>
              </a:rPr>
              <a:t>السؤال: أذكر بعض فوائد العَمل التّطوعي؟</a:t>
            </a:r>
          </a:p>
          <a:p>
            <a:r>
              <a:rPr lang="ar-SA" sz="2400" b="1" dirty="0">
                <a:solidFill>
                  <a:srgbClr val="0070C0"/>
                </a:solidFill>
                <a:latin typeface="A_Nefel_Adeti" panose="02010000000000000000" pitchFamily="2" charset="-78"/>
                <a:cs typeface="A_Nefel_Adeti" panose="02010000000000000000" pitchFamily="2" charset="-78"/>
              </a:rPr>
              <a:t>الجواب: تقوية الروابط الاجتماعية، تحقيق المساواة، تقدير الناس، السعادة في الدنيا، الأجر بالآخرة.</a:t>
            </a:r>
          </a:p>
        </p:txBody>
      </p:sp>
      <p:pic>
        <p:nvPicPr>
          <p:cNvPr id="3074" name="Picture 2" descr="اذاعة عن العمل التطوعي - مفهرس">
            <a:extLst>
              <a:ext uri="{FF2B5EF4-FFF2-40B4-BE49-F238E27FC236}">
                <a16:creationId xmlns:a16="http://schemas.microsoft.com/office/drawing/2014/main" id="{13B91623-6896-DE0E-F5E8-22977F9D69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273" t="17830" r="32273" b="19618"/>
          <a:stretch/>
        </p:blipFill>
        <p:spPr bwMode="auto">
          <a:xfrm>
            <a:off x="539552" y="1340768"/>
            <a:ext cx="1538914" cy="1584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التطوع تحميل مجاني - خالية من الاتاوات الميكروفون الفوتوغرافية - العمل  التطوعي صورة بابوا نيو غينيا">
            <a:extLst>
              <a:ext uri="{FF2B5EF4-FFF2-40B4-BE49-F238E27FC236}">
                <a16:creationId xmlns:a16="http://schemas.microsoft.com/office/drawing/2014/main" id="{366CFDDC-B235-9F4D-AB6E-7D3B8A736D1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7308" y1="77778" x2="47308" y2="77778"/>
                        <a14:foregroundMark x1="51923" y1="58611" x2="51923" y2="58611"/>
                        <a14:foregroundMark x1="49231" y1="78056" x2="60769" y2="36111"/>
                        <a14:foregroundMark x1="45769" y1="76389" x2="43846" y2="46944"/>
                      </a14:backgroundRemoval>
                    </a14:imgEffect>
                  </a14:imgLayer>
                </a14:imgProps>
              </a:ext>
              <a:ext uri="{28A0092B-C50C-407E-A947-70E740481C1C}">
                <a14:useLocalDpi xmlns:a14="http://schemas.microsoft.com/office/drawing/2010/main" val="0"/>
              </a:ext>
            </a:extLst>
          </a:blip>
          <a:srcRect/>
          <a:stretch>
            <a:fillRect/>
          </a:stretch>
        </p:blipFill>
        <p:spPr bwMode="auto">
          <a:xfrm>
            <a:off x="70759" y="5155575"/>
            <a:ext cx="1238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11380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A06B6260-EC36-E754-0530-F2FF0B747DF9}"/>
              </a:ext>
            </a:extLst>
          </p:cNvPr>
          <p:cNvSpPr txBox="1"/>
          <p:nvPr/>
        </p:nvSpPr>
        <p:spPr>
          <a:xfrm>
            <a:off x="107504" y="1556792"/>
            <a:ext cx="7812360" cy="3416320"/>
          </a:xfrm>
          <a:prstGeom prst="rect">
            <a:avLst/>
          </a:prstGeom>
          <a:noFill/>
        </p:spPr>
        <p:txBody>
          <a:bodyPr wrap="square">
            <a:spAutoFit/>
          </a:bodyPr>
          <a:lstStyle/>
          <a:p>
            <a:r>
              <a:rPr lang="ar-SA" sz="2400" b="1" dirty="0">
                <a:latin typeface="A_Nefel_Adeti" panose="02010000000000000000" pitchFamily="2" charset="-78"/>
                <a:cs typeface="A_Nefel_Adeti" panose="02010000000000000000" pitchFamily="2" charset="-78"/>
              </a:rPr>
              <a:t>والآن نستمع معاً للطالبة/ .....................................</a:t>
            </a:r>
          </a:p>
          <a:p>
            <a:r>
              <a:rPr lang="ar-SA" sz="2400" b="1" dirty="0">
                <a:latin typeface="A_Nefel_Adeti" panose="02010000000000000000" pitchFamily="2" charset="-78"/>
                <a:cs typeface="A_Nefel_Adeti" panose="02010000000000000000" pitchFamily="2" charset="-78"/>
              </a:rPr>
              <a:t> التي ستقدم لنا معلومات هامة عن العَمل التّطوعي، فلتتفضل مشكورة:</a:t>
            </a:r>
          </a:p>
          <a:p>
            <a:endParaRPr lang="ar-SA" sz="2400" b="1" dirty="0">
              <a:latin typeface="A_Nefel_Adeti" panose="02010000000000000000" pitchFamily="2" charset="-78"/>
              <a:cs typeface="A_Nefel_Adeti" panose="02010000000000000000" pitchFamily="2" charset="-78"/>
            </a:endParaRPr>
          </a:p>
          <a:p>
            <a:pPr marL="457200" indent="-457200">
              <a:buFont typeface="Wingdings" panose="05000000000000000000" pitchFamily="2" charset="2"/>
              <a:buChar char="q"/>
            </a:pPr>
            <a:r>
              <a:rPr lang="ar-SA" sz="2400" b="1" dirty="0">
                <a:latin typeface="A_Nefel_Adeti" panose="02010000000000000000" pitchFamily="2" charset="-78"/>
                <a:cs typeface="A_Nefel_Adeti" panose="02010000000000000000" pitchFamily="2" charset="-78"/>
              </a:rPr>
              <a:t>هل تعلم أن العَمل التّطوعي يقوم حال المجتمع ويقوي العلاقات بين الناس.</a:t>
            </a:r>
          </a:p>
          <a:p>
            <a:pPr marL="457200" indent="-457200">
              <a:buFont typeface="Wingdings" panose="05000000000000000000" pitchFamily="2" charset="2"/>
              <a:buChar char="q"/>
            </a:pPr>
            <a:r>
              <a:rPr lang="ar-SA" sz="2400" b="1" dirty="0">
                <a:latin typeface="A_Nefel_Adeti" panose="02010000000000000000" pitchFamily="2" charset="-78"/>
                <a:cs typeface="A_Nefel_Adeti" panose="02010000000000000000" pitchFamily="2" charset="-78"/>
              </a:rPr>
              <a:t>هل تعلم أن العَمل التّطوعي يساعد الإنسان على فهم أمور واسعة تتعلق </a:t>
            </a:r>
          </a:p>
          <a:p>
            <a:r>
              <a:rPr lang="ar-SA" sz="2400" b="1" dirty="0">
                <a:latin typeface="A_Nefel_Adeti" panose="02010000000000000000" pitchFamily="2" charset="-78"/>
                <a:cs typeface="A_Nefel_Adeti" panose="02010000000000000000" pitchFamily="2" charset="-78"/>
              </a:rPr>
              <a:t>بكافة شؤون حياته الاجتماعية والمهنية.</a:t>
            </a:r>
          </a:p>
          <a:p>
            <a:pPr marL="457200" indent="-457200">
              <a:buFont typeface="Wingdings" panose="05000000000000000000" pitchFamily="2" charset="2"/>
              <a:buChar char="q"/>
            </a:pPr>
            <a:r>
              <a:rPr lang="ar-SA" sz="2400" b="1" dirty="0">
                <a:latin typeface="A_Nefel_Adeti" panose="02010000000000000000" pitchFamily="2" charset="-78"/>
                <a:cs typeface="A_Nefel_Adeti" panose="02010000000000000000" pitchFamily="2" charset="-78"/>
              </a:rPr>
              <a:t>هل تعلم أن من يقوم بالعَمل التّطوعي هو إنسان محبوب من الناس ومن الله تعالى ونبيه الكريم.</a:t>
            </a:r>
          </a:p>
          <a:p>
            <a:pPr marL="457200" indent="-457200">
              <a:buFont typeface="Wingdings" panose="05000000000000000000" pitchFamily="2" charset="2"/>
              <a:buChar char="q"/>
            </a:pPr>
            <a:r>
              <a:rPr lang="ar-SA" sz="2400" b="1" dirty="0">
                <a:latin typeface="A_Nefel_Adeti" panose="02010000000000000000" pitchFamily="2" charset="-78"/>
                <a:cs typeface="A_Nefel_Adeti" panose="02010000000000000000" pitchFamily="2" charset="-78"/>
              </a:rPr>
              <a:t>هل تعلم أن العَمل التّطوعي هو واجب أخلاقي وإنساني، وأمر تعبدي.</a:t>
            </a:r>
          </a:p>
        </p:txBody>
      </p:sp>
      <p:pic>
        <p:nvPicPr>
          <p:cNvPr id="7" name="Picture 2" descr="التطوع تحميل مجاني - خالية من الاتاوات الميكروفون الفوتوغرافية - العمل  التطوعي صورة بابوا نيو غينيا">
            <a:extLst>
              <a:ext uri="{FF2B5EF4-FFF2-40B4-BE49-F238E27FC236}">
                <a16:creationId xmlns:a16="http://schemas.microsoft.com/office/drawing/2014/main" id="{E6D719E9-7AF7-8160-719F-CDE04DB9479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7308" y1="77778" x2="47308" y2="77778"/>
                        <a14:foregroundMark x1="51923" y1="58611" x2="51923" y2="58611"/>
                        <a14:foregroundMark x1="49231" y1="78056" x2="60769" y2="36111"/>
                        <a14:foregroundMark x1="45769" y1="76389" x2="43846" y2="46944"/>
                      </a14:backgroundRemoval>
                    </a14:imgEffect>
                  </a14:imgLayer>
                </a14:imgProps>
              </a:ext>
              <a:ext uri="{28A0092B-C50C-407E-A947-70E740481C1C}">
                <a14:useLocalDpi xmlns:a14="http://schemas.microsoft.com/office/drawing/2010/main" val="0"/>
              </a:ext>
            </a:extLst>
          </a:blip>
          <a:srcRect/>
          <a:stretch>
            <a:fillRect/>
          </a:stretch>
        </p:blipFill>
        <p:spPr bwMode="auto">
          <a:xfrm>
            <a:off x="6876256" y="0"/>
            <a:ext cx="1238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538673"/>
      </p:ext>
    </p:extLst>
  </p:cSld>
  <p:clrMapOvr>
    <a:masterClrMapping/>
  </p:clrMapOvr>
  <mc:AlternateContent xmlns:mc="http://schemas.openxmlformats.org/markup-compatibility/2006" xmlns:p14="http://schemas.microsoft.com/office/powerpoint/2010/main">
    <mc:Choice Requires="p14">
      <p:transition spd="slow" p14:dur="3000">
        <p:wheel spokes="1"/>
      </p:transition>
    </mc:Choice>
    <mc:Fallback xmlns="">
      <p:transition spd="slow">
        <p:wheel spokes="1"/>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907704" y="810627"/>
            <a:ext cx="4572000" cy="5078313"/>
          </a:xfrm>
          <a:prstGeom prst="rect">
            <a:avLst/>
          </a:prstGeom>
        </p:spPr>
        <p:txBody>
          <a:bodyPr>
            <a:spAutoFit/>
          </a:bodyPr>
          <a:lstStyle/>
          <a:p>
            <a:pPr algn="ctr"/>
            <a:r>
              <a:rPr lang="ar-SA" sz="3200" dirty="0">
                <a:solidFill>
                  <a:schemeClr val="bg1"/>
                </a:solidFill>
              </a:rPr>
              <a:t>نظافة الأبدان … فرض على الأنسان</a:t>
            </a:r>
          </a:p>
          <a:p>
            <a:pPr algn="ctr"/>
            <a:r>
              <a:rPr lang="ar-SA" sz="3200" dirty="0">
                <a:solidFill>
                  <a:schemeClr val="bg1"/>
                </a:solidFill>
              </a:rPr>
              <a:t>لأنها </a:t>
            </a:r>
            <a:r>
              <a:rPr lang="ar-SA" sz="3600" dirty="0">
                <a:solidFill>
                  <a:schemeClr val="bg1"/>
                </a:solidFill>
              </a:rPr>
              <a:t>تحميه</a:t>
            </a:r>
            <a:r>
              <a:rPr lang="ar-SA" sz="3200" dirty="0">
                <a:solidFill>
                  <a:schemeClr val="bg1"/>
                </a:solidFill>
              </a:rPr>
              <a:t>  … من كل ما يؤذيه</a:t>
            </a:r>
          </a:p>
          <a:p>
            <a:pPr algn="ctr"/>
            <a:r>
              <a:rPr lang="ar-SA" sz="3200" dirty="0">
                <a:solidFill>
                  <a:schemeClr val="bg1"/>
                </a:solidFill>
              </a:rPr>
              <a:t>فالوجه واليدان  … والرأس والرجلان</a:t>
            </a:r>
          </a:p>
          <a:p>
            <a:pPr algn="ctr"/>
            <a:r>
              <a:rPr lang="ar-SA" sz="3200" dirty="0">
                <a:solidFill>
                  <a:schemeClr val="bg1"/>
                </a:solidFill>
              </a:rPr>
              <a:t>تغسل كل يوم … قبل وبعد النوم</a:t>
            </a:r>
          </a:p>
          <a:p>
            <a:pPr algn="ctr"/>
            <a:r>
              <a:rPr lang="ar-SA" sz="3200" dirty="0">
                <a:solidFill>
                  <a:schemeClr val="bg1"/>
                </a:solidFill>
              </a:rPr>
              <a:t>والولد اللطيف … على المدى نظيف</a:t>
            </a:r>
          </a:p>
        </p:txBody>
      </p:sp>
      <p:sp>
        <p:nvSpPr>
          <p:cNvPr id="4" name="مربع نص 3">
            <a:extLst>
              <a:ext uri="{FF2B5EF4-FFF2-40B4-BE49-F238E27FC236}">
                <a16:creationId xmlns:a16="http://schemas.microsoft.com/office/drawing/2014/main" id="{278E07E3-5C21-E517-DE69-7E06C91FB883}"/>
              </a:ext>
            </a:extLst>
          </p:cNvPr>
          <p:cNvSpPr txBox="1"/>
          <p:nvPr/>
        </p:nvSpPr>
        <p:spPr>
          <a:xfrm>
            <a:off x="755576" y="1918622"/>
            <a:ext cx="7092280" cy="3046988"/>
          </a:xfrm>
          <a:prstGeom prst="rect">
            <a:avLst/>
          </a:prstGeom>
          <a:noFill/>
        </p:spPr>
        <p:txBody>
          <a:bodyPr wrap="square">
            <a:spAutoFit/>
          </a:bodyPr>
          <a:lstStyle/>
          <a:p>
            <a:pPr algn="ctr"/>
            <a:r>
              <a:rPr lang="ar-SA" sz="2400" b="1" dirty="0">
                <a:latin typeface="A_Nefel_Adeti" panose="02010000000000000000" pitchFamily="2" charset="-78"/>
                <a:cs typeface="A_Nefel_Adeti" panose="02010000000000000000" pitchFamily="2" charset="-78"/>
              </a:rPr>
              <a:t>وإلى هنا، نصل وإياكم أحبتي إلى نهاية هذه الإِذاعة المَدرسية، التي تناولنا فيها هذا الموضوع الهام لمجتمعنا ككل، ويهم كل فرد فينا في دنيته وآخرته، وفيه كل معاني الأخلاق والإنسانية، وله الثواب والأجر الكبير عند الله تعالى، ونسأل الله تعالى أن نكون ممن ينالون هذا الثواب، ونكون ممن يرضى الله -عز وجل- عنهم في الدنيا والآخرة، ونكون ممن يقدمون يد العون دائماً لإخوانهم ولكل من هو بحاجة المساعدة والمساندة، ونسأل الله تعالى الأجر والعافية في كل أمر، والسلام عليكم ورحمة الله وبركاته، دمتم في حفظ الله -عز وجل- وبركاته.</a:t>
            </a:r>
          </a:p>
          <a:p>
            <a:pPr algn="ctr"/>
            <a:r>
              <a:rPr lang="ar-SA" sz="2400" b="1" dirty="0">
                <a:latin typeface="A_Nefel_Adeti" panose="02010000000000000000" pitchFamily="2" charset="-78"/>
                <a:cs typeface="A_Nefel_Adeti" panose="02010000000000000000" pitchFamily="2" charset="-78"/>
              </a:rPr>
              <a:t>طالبات الصف/ .................................. </a:t>
            </a:r>
          </a:p>
        </p:txBody>
      </p:sp>
      <p:pic>
        <p:nvPicPr>
          <p:cNvPr id="6" name="Picture 2" descr="التطوع تحميل مجاني - خالية من الاتاوات الميكروفون الفوتوغرافية - العمل  التطوعي صورة بابوا نيو غينيا">
            <a:extLst>
              <a:ext uri="{FF2B5EF4-FFF2-40B4-BE49-F238E27FC236}">
                <a16:creationId xmlns:a16="http://schemas.microsoft.com/office/drawing/2014/main" id="{22A5FDA5-4412-4C13-FA30-77330964764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7308" y1="77778" x2="47308" y2="77778"/>
                        <a14:foregroundMark x1="51923" y1="58611" x2="51923" y2="58611"/>
                        <a14:foregroundMark x1="49231" y1="78056" x2="60769" y2="36111"/>
                        <a14:foregroundMark x1="45769" y1="76389" x2="43846" y2="46944"/>
                      </a14:backgroundRemoval>
                    </a14:imgEffect>
                  </a14:imgLayer>
                </a14:imgProps>
              </a:ext>
              <a:ext uri="{28A0092B-C50C-407E-A947-70E740481C1C}">
                <a14:useLocalDpi xmlns:a14="http://schemas.microsoft.com/office/drawing/2010/main" val="0"/>
              </a:ext>
            </a:extLst>
          </a:blip>
          <a:srcRect/>
          <a:stretch>
            <a:fillRect/>
          </a:stretch>
        </p:blipFill>
        <p:spPr bwMode="auto">
          <a:xfrm>
            <a:off x="6876256" y="-194171"/>
            <a:ext cx="1238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83305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3_تصميم مخص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تصميم مخص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تصميم مخص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تصميم مخص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717</TotalTime>
  <Words>1915</Words>
  <Application>Microsoft Office PowerPoint</Application>
  <PresentationFormat>عرض على الشاشة (4:3)</PresentationFormat>
  <Paragraphs>102</Paragraphs>
  <Slides>22</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5</vt:i4>
      </vt:variant>
      <vt:variant>
        <vt:lpstr>عناوين الشرائح</vt:lpstr>
      </vt:variant>
      <vt:variant>
        <vt:i4>22</vt:i4>
      </vt:variant>
    </vt:vector>
  </HeadingPairs>
  <TitlesOfParts>
    <vt:vector size="34" baseType="lpstr">
      <vt:lpstr>A_Nefel_Adeti</vt:lpstr>
      <vt:lpstr>Akaash</vt:lpstr>
      <vt:lpstr>Arial</vt:lpstr>
      <vt:lpstr>Calibri</vt:lpstr>
      <vt:lpstr>Trebuchet MS</vt:lpstr>
      <vt:lpstr>Wingdings</vt:lpstr>
      <vt:lpstr>Wingdings 2</vt:lpstr>
      <vt:lpstr>وافر</vt:lpstr>
      <vt:lpstr>3_تصميم مخصص</vt:lpstr>
      <vt:lpstr>2_تصميم مخصص</vt:lpstr>
      <vt:lpstr>تصميم مخصص</vt:lpstr>
      <vt:lpstr>1_تصميم مخصص</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ندى العقيل</cp:lastModifiedBy>
  <cp:revision>14</cp:revision>
  <dcterms:created xsi:type="dcterms:W3CDTF">2022-08-31T15:44:58Z</dcterms:created>
  <dcterms:modified xsi:type="dcterms:W3CDTF">2022-12-09T19:50:56Z</dcterms:modified>
</cp:coreProperties>
</file>