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61" r:id="rId2"/>
    <p:sldId id="256" r:id="rId3"/>
    <p:sldId id="262" r:id="rId4"/>
    <p:sldId id="263" r:id="rId5"/>
    <p:sldId id="269" r:id="rId6"/>
    <p:sldId id="314" r:id="rId7"/>
    <p:sldId id="316" r:id="rId8"/>
    <p:sldId id="345" r:id="rId9"/>
    <p:sldId id="344" r:id="rId10"/>
    <p:sldId id="315" r:id="rId11"/>
    <p:sldId id="364" r:id="rId12"/>
    <p:sldId id="317" r:id="rId13"/>
    <p:sldId id="318" r:id="rId14"/>
    <p:sldId id="323" r:id="rId15"/>
    <p:sldId id="346" r:id="rId16"/>
    <p:sldId id="319" r:id="rId17"/>
    <p:sldId id="320" r:id="rId18"/>
    <p:sldId id="347" r:id="rId19"/>
    <p:sldId id="348" r:id="rId20"/>
    <p:sldId id="273" r:id="rId21"/>
    <p:sldId id="349" r:id="rId22"/>
    <p:sldId id="275" r:id="rId23"/>
    <p:sldId id="350" r:id="rId24"/>
    <p:sldId id="322" r:id="rId25"/>
    <p:sldId id="327" r:id="rId26"/>
    <p:sldId id="328" r:id="rId27"/>
    <p:sldId id="363" r:id="rId28"/>
    <p:sldId id="365" r:id="rId29"/>
    <p:sldId id="355" r:id="rId30"/>
    <p:sldId id="357" r:id="rId31"/>
    <p:sldId id="356" r:id="rId32"/>
    <p:sldId id="277" r:id="rId33"/>
    <p:sldId id="278" r:id="rId34"/>
    <p:sldId id="279" r:id="rId35"/>
    <p:sldId id="280" r:id="rId36"/>
    <p:sldId id="281" r:id="rId37"/>
    <p:sldId id="282" r:id="rId38"/>
    <p:sldId id="283" r:id="rId39"/>
    <p:sldId id="354" r:id="rId40"/>
    <p:sldId id="351" r:id="rId41"/>
    <p:sldId id="352" r:id="rId42"/>
    <p:sldId id="324" r:id="rId43"/>
    <p:sldId id="325" r:id="rId44"/>
    <p:sldId id="326" r:id="rId45"/>
    <p:sldId id="329" r:id="rId46"/>
    <p:sldId id="332" r:id="rId47"/>
    <p:sldId id="289" r:id="rId48"/>
    <p:sldId id="334" r:id="rId49"/>
    <p:sldId id="290" r:id="rId50"/>
    <p:sldId id="291" r:id="rId51"/>
    <p:sldId id="360" r:id="rId52"/>
    <p:sldId id="362" r:id="rId53"/>
    <p:sldId id="35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38" autoAdjust="0"/>
  </p:normalViewPr>
  <p:slideViewPr>
    <p:cSldViewPr>
      <p:cViewPr>
        <p:scale>
          <a:sx n="55" d="100"/>
          <a:sy n="55" d="100"/>
        </p:scale>
        <p:origin x="-1806" y="-3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FBF680-540B-421E-B08B-78E7E52C40AC}" type="datetimeFigureOut">
              <a:rPr lang="en-US" smtClean="0"/>
              <a:t>12/9/2017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76A7CA-DF16-4C6D-918C-A32C2DC6B4FE}" type="slidenum">
              <a:rPr lang="en-US" smtClean="0"/>
              <a:t>‹#›</a:t>
            </a:fld>
            <a:endParaRPr lang="en-US"/>
          </a:p>
        </p:txBody>
      </p:sp>
    </p:spTree>
    <p:extLst>
      <p:ext uri="{BB962C8B-B14F-4D97-AF65-F5344CB8AC3E}">
        <p14:creationId xmlns:p14="http://schemas.microsoft.com/office/powerpoint/2010/main" val="11265336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A54468-8F50-4C4A-A923-A238E5483E55}" type="datetimeFigureOut">
              <a:rPr lang="en-US" smtClean="0"/>
              <a:pPr/>
              <a:t>12/9/2017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8A38A7-27CE-4D0F-AF4A-4C452B0AD11F}" type="slidenum">
              <a:rPr lang="en-US" smtClean="0"/>
              <a:pPr/>
              <a:t>‹#›</a:t>
            </a:fld>
            <a:endParaRPr lang="en-US"/>
          </a:p>
        </p:txBody>
      </p:sp>
    </p:spTree>
    <p:extLst>
      <p:ext uri="{BB962C8B-B14F-4D97-AF65-F5344CB8AC3E}">
        <p14:creationId xmlns:p14="http://schemas.microsoft.com/office/powerpoint/2010/main" val="10976905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9573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1812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668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0B33AC-765A-446A-9A75-3A41F578D32E}" type="datetime1">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BFB6-4C9F-49C1-BE9D-49688252FCFB}" type="datetime1">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128C9-B794-4342-9412-576322D3FA2F}" type="datetime1">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1B982-17AF-4F31-940D-06B61F2F433A}" type="datetime1">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1D52CD-902A-45D8-81B6-7574923E262B}" type="datetime1">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56B1A6-E35F-4820-A4F5-CB3A0FA6B93E}" type="datetime1">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81323B-C50F-43DE-A29E-DBFA4D358F0F}" type="datetime1">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300C64-21CE-4CE7-BC79-B3CC228B6849}" type="datetime1">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9A2E5-A3C4-43EA-B9BD-E5501DD9E7AB}" type="datetime1">
              <a:rPr lang="en-US" smtClean="0"/>
              <a:t>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586F52-B37B-48DF-8439-2FF5D2018FFD}" type="datetime1">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0A100E-23FC-427A-85A3-396FA30AFD0B}" type="datetime1">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ECC32-2A33-45B4-BEAC-036071B1B236}" type="datetime1">
              <a:rPr lang="en-US" smtClean="0"/>
              <a:t>12/9/2017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simple.wikipedia.org/wiki/Wave" TargetMode="External"/><Relationship Id="rId2" Type="http://schemas.openxmlformats.org/officeDocument/2006/relationships/hyperlink" Target="https://simple.wikipedia.org/wiki/Frequenc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26.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4.wmf"/><Relationship Id="rId5" Type="http://schemas.openxmlformats.org/officeDocument/2006/relationships/oleObject" Target="../embeddings/oleObject3.bin"/><Relationship Id="rId4" Type="http://schemas.openxmlformats.org/officeDocument/2006/relationships/image" Target="../media/image23.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radiologyinfo.org/en/glossary/glossary.cfm?gid=148" TargetMode="External"/><Relationship Id="rId2" Type="http://schemas.openxmlformats.org/officeDocument/2006/relationships/hyperlink" Target="https://www.radiologyinfo.org/en/glossary/glossary.cfm?gid=234" TargetMode="External"/><Relationship Id="rId1" Type="http://schemas.openxmlformats.org/officeDocument/2006/relationships/slideLayout" Target="../slideLayouts/slideLayout7.xml"/><Relationship Id="rId4" Type="http://schemas.openxmlformats.org/officeDocument/2006/relationships/hyperlink" Target="https://www.radiologyinfo.org/en/glossary/glossary.cfm?gid=3" TargetMode="Externa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6.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Documents%20and%20Settings\mariam.WNEO\Local%20Settings\Temporary%20Internet%20Files\Content.IE5\LUU3EIBO\MSj04416970000%5b1%5d.wav" TargetMode="External"/><Relationship Id="rId1" Type="http://schemas.openxmlformats.org/officeDocument/2006/relationships/audio" Target="../media/audio1.wav"/><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2.wmf"/><Relationship Id="rId5" Type="http://schemas.openxmlformats.org/officeDocument/2006/relationships/oleObject" Target="../embeddings/oleObject6.bin"/><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6.wmf"/><Relationship Id="rId4"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8.wmf"/><Relationship Id="rId4" Type="http://schemas.openxmlformats.org/officeDocument/2006/relationships/oleObject" Target="../embeddings/oleObject8.bin"/></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a3RfULw7aAY"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jpeg"/><Relationship Id="rId7"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1.png"/><Relationship Id="rId5" Type="http://schemas.openxmlformats.org/officeDocument/2006/relationships/image" Target="../media/image49.wmf"/><Relationship Id="rId4" Type="http://schemas.openxmlformats.org/officeDocument/2006/relationships/oleObject" Target="../embeddings/oleObject10.bin"/><Relationship Id="rId9"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oleObject" Target="../embeddings/oleObject11.bin"/><Relationship Id="rId7" Type="http://schemas.openxmlformats.org/officeDocument/2006/relationships/image" Target="../media/image66.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2.bin"/><Relationship Id="rId11" Type="http://schemas.openxmlformats.org/officeDocument/2006/relationships/image" Target="../media/image68.wmf"/><Relationship Id="rId5" Type="http://schemas.openxmlformats.org/officeDocument/2006/relationships/image" Target="../media/image58.gif"/><Relationship Id="rId10" Type="http://schemas.openxmlformats.org/officeDocument/2006/relationships/oleObject" Target="../embeddings/oleObject14.bin"/><Relationship Id="rId4" Type="http://schemas.openxmlformats.org/officeDocument/2006/relationships/image" Target="../media/image65.wmf"/><Relationship Id="rId9" Type="http://schemas.openxmlformats.org/officeDocument/2006/relationships/image" Target="../media/image67.wmf"/></Relationships>
</file>

<file path=ppt/slides/_rels/slide5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uoh.edu.sa/Colleges/Prep-Year/PublishingImages/logo-sourse.png"/>
          <p:cNvPicPr/>
          <p:nvPr/>
        </p:nvPicPr>
        <p:blipFill>
          <a:blip r:embed="rId3" cstate="print"/>
          <a:srcRect/>
          <a:stretch>
            <a:fillRect/>
          </a:stretch>
        </p:blipFill>
        <p:spPr bwMode="auto">
          <a:xfrm>
            <a:off x="7734300" y="378105"/>
            <a:ext cx="1028700" cy="1222095"/>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04800"/>
            <a:ext cx="925162" cy="1167855"/>
          </a:xfrm>
          <a:prstGeom prst="rect">
            <a:avLst/>
          </a:prstGeom>
        </p:spPr>
      </p:pic>
      <p:sp>
        <p:nvSpPr>
          <p:cNvPr id="6" name="Rectangle 5"/>
          <p:cNvSpPr/>
          <p:nvPr/>
        </p:nvSpPr>
        <p:spPr>
          <a:xfrm>
            <a:off x="160543" y="196870"/>
            <a:ext cx="8955016" cy="65248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University of Hail</a:t>
            </a:r>
          </a:p>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Preparatory Year College</a:t>
            </a:r>
          </a:p>
          <a:p>
            <a:pPr algn="ctr"/>
            <a:endPar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Medical Physics</a:t>
            </a:r>
          </a:p>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PHYS121</a:t>
            </a:r>
          </a:p>
          <a:p>
            <a:pPr algn="ctr"/>
            <a:endPar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Introduction to</a:t>
            </a:r>
          </a:p>
          <a:p>
            <a:pPr algn="ct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Biological Physics</a:t>
            </a:r>
          </a:p>
          <a:p>
            <a:pPr algn="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For The Health Life Science</a:t>
            </a:r>
          </a:p>
          <a:p>
            <a:pPr algn="ctr"/>
            <a:endPar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Kirsten Franklin and others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895560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0" y="0"/>
            <a:ext cx="9144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dirty="0">
                <a:solidFill>
                  <a:srgbClr val="FFC000"/>
                </a:solidFill>
                <a:effectLst/>
                <a:latin typeface="Times New Roman" pitchFamily="18" charset="0"/>
                <a:cs typeface="Times New Roman" pitchFamily="18" charset="0"/>
              </a:rPr>
              <a:t>What is wave frequency?</a:t>
            </a:r>
          </a:p>
          <a:p>
            <a:pPr algn="just" eaLnBrk="1" hangingPunct="1">
              <a:spcBef>
                <a:spcPct val="50000"/>
              </a:spcBef>
              <a:buFont typeface="Arial" pitchFamily="34" charset="0"/>
              <a:buChar char="•"/>
            </a:pPr>
            <a:r>
              <a:rPr lang="en-US" sz="3200" dirty="0">
                <a:solidFill>
                  <a:schemeClr val="bg1"/>
                </a:solidFill>
                <a:effectLst/>
                <a:latin typeface="Times New Roman" pitchFamily="18" charset="0"/>
                <a:cs typeface="Times New Roman" pitchFamily="18" charset="0"/>
              </a:rPr>
              <a:t> </a:t>
            </a:r>
            <a:r>
              <a:rPr lang="en-US" sz="3200" dirty="0">
                <a:solidFill>
                  <a:srgbClr val="FFFF00"/>
                </a:solidFill>
                <a:effectLst/>
                <a:latin typeface="Times New Roman" pitchFamily="18" charset="0"/>
                <a:cs typeface="Times New Roman" pitchFamily="18" charset="0"/>
              </a:rPr>
              <a:t>Frequency is the number of waves that pass through a point in one second. The unit for frequency is waves per second or Hertz (Hz). </a:t>
            </a:r>
          </a:p>
          <a:p>
            <a:pPr algn="just" eaLnBrk="1" hangingPunct="1">
              <a:spcBef>
                <a:spcPct val="50000"/>
              </a:spcBef>
              <a:buFont typeface="Arial" pitchFamily="34" charset="0"/>
              <a:buChar char="•"/>
            </a:pPr>
            <a:r>
              <a:rPr lang="en-US" sz="3200" dirty="0">
                <a:solidFill>
                  <a:srgbClr val="FFFF00"/>
                </a:solidFill>
                <a:effectLst/>
                <a:latin typeface="Times New Roman" pitchFamily="18" charset="0"/>
                <a:cs typeface="Times New Roman" pitchFamily="18" charset="0"/>
              </a:rPr>
              <a:t> </a:t>
            </a:r>
            <a:r>
              <a:rPr lang="en-US" sz="3200" b="1" dirty="0">
                <a:solidFill>
                  <a:srgbClr val="FFFF00"/>
                </a:solidFill>
                <a:effectLst/>
                <a:latin typeface="Times New Roman" pitchFamily="18" charset="0"/>
                <a:cs typeface="Times New Roman" pitchFamily="18" charset="0"/>
              </a:rPr>
              <a:t>Wavelength and frequency are inversely related. </a:t>
            </a:r>
          </a:p>
          <a:p>
            <a:pPr algn="just" eaLnBrk="1" hangingPunct="1">
              <a:spcBef>
                <a:spcPct val="50000"/>
              </a:spcBef>
            </a:pPr>
            <a:r>
              <a:rPr lang="en-US" sz="3200" dirty="0">
                <a:solidFill>
                  <a:srgbClr val="FFFF00"/>
                </a:solidFill>
                <a:effectLst/>
                <a:latin typeface="Times New Roman" pitchFamily="18" charset="0"/>
                <a:cs typeface="Times New Roman" pitchFamily="18" charset="0"/>
              </a:rPr>
              <a:t>For </a:t>
            </a:r>
            <a:r>
              <a:rPr lang="en-US" sz="3200" b="1" u="sng" dirty="0">
                <a:solidFill>
                  <a:srgbClr val="FFFF00"/>
                </a:solidFill>
                <a:effectLst/>
                <a:latin typeface="Times New Roman" pitchFamily="18" charset="0"/>
                <a:cs typeface="Times New Roman" pitchFamily="18" charset="0"/>
              </a:rPr>
              <a:t>smaller  wavelength</a:t>
            </a:r>
            <a:r>
              <a:rPr lang="en-US" sz="3200" dirty="0">
                <a:solidFill>
                  <a:srgbClr val="FFFF00"/>
                </a:solidFill>
                <a:effectLst/>
                <a:latin typeface="Times New Roman" pitchFamily="18" charset="0"/>
                <a:cs typeface="Times New Roman" pitchFamily="18" charset="0"/>
              </a:rPr>
              <a:t>, we have </a:t>
            </a:r>
            <a:r>
              <a:rPr lang="en-US" sz="3200" b="1" u="sng" dirty="0">
                <a:solidFill>
                  <a:srgbClr val="FFFF00"/>
                </a:solidFill>
                <a:effectLst/>
                <a:latin typeface="Times New Roman" pitchFamily="18" charset="0"/>
                <a:cs typeface="Times New Roman" pitchFamily="18" charset="0"/>
              </a:rPr>
              <a:t>higher frequency</a:t>
            </a:r>
            <a:r>
              <a:rPr lang="en-US" sz="3200" dirty="0">
                <a:solidFill>
                  <a:srgbClr val="FFFF00"/>
                </a:solidFill>
                <a:effectLst/>
                <a:latin typeface="Times New Roman" pitchFamily="18" charset="0"/>
                <a:cs typeface="Times New Roman" pitchFamily="18" charset="0"/>
              </a:rPr>
              <a:t>. </a:t>
            </a:r>
          </a:p>
          <a:p>
            <a:pPr algn="just" eaLnBrk="1" hangingPunct="1">
              <a:spcBef>
                <a:spcPct val="50000"/>
              </a:spcBef>
            </a:pPr>
            <a:r>
              <a:rPr lang="en-US" sz="3200" dirty="0">
                <a:solidFill>
                  <a:srgbClr val="FFFF00"/>
                </a:solidFill>
                <a:effectLst/>
                <a:latin typeface="Times New Roman" pitchFamily="18" charset="0"/>
                <a:cs typeface="Times New Roman" pitchFamily="18" charset="0"/>
              </a:rPr>
              <a:t>For </a:t>
            </a:r>
            <a:r>
              <a:rPr lang="en-US" sz="3200" b="1" u="sng" dirty="0">
                <a:solidFill>
                  <a:srgbClr val="FFFF00"/>
                </a:solidFill>
                <a:effectLst/>
                <a:latin typeface="Times New Roman" pitchFamily="18" charset="0"/>
                <a:cs typeface="Times New Roman" pitchFamily="18" charset="0"/>
              </a:rPr>
              <a:t>larger the wavelength</a:t>
            </a:r>
            <a:r>
              <a:rPr lang="en-US" sz="3200" dirty="0">
                <a:solidFill>
                  <a:srgbClr val="FFFF00"/>
                </a:solidFill>
                <a:effectLst/>
                <a:latin typeface="Times New Roman" pitchFamily="18" charset="0"/>
                <a:cs typeface="Times New Roman" pitchFamily="18" charset="0"/>
              </a:rPr>
              <a:t>, we have </a:t>
            </a:r>
            <a:r>
              <a:rPr lang="en-US" sz="3200" b="1" u="sng" dirty="0">
                <a:solidFill>
                  <a:srgbClr val="FFFF00"/>
                </a:solidFill>
                <a:effectLst/>
                <a:latin typeface="Times New Roman" pitchFamily="18" charset="0"/>
                <a:cs typeface="Times New Roman" pitchFamily="18" charset="0"/>
              </a:rPr>
              <a:t>smaller frequency</a:t>
            </a:r>
            <a:r>
              <a:rPr lang="en-US" sz="3200" dirty="0">
                <a:solidFill>
                  <a:srgbClr val="FFFF00"/>
                </a:solidFill>
                <a:effectLst/>
                <a:latin typeface="Times New Roman" pitchFamily="18" charset="0"/>
                <a:cs typeface="Times New Roman" pitchFamily="18" charset="0"/>
              </a:rPr>
              <a: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2065010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Time Period of a wave</a:t>
            </a:r>
            <a:endParaRPr lang="en-US" dirty="0">
              <a:solidFill>
                <a:srgbClr val="FFFF00"/>
              </a:solidFill>
            </a:endParaRPr>
          </a:p>
        </p:txBody>
      </p:sp>
      <p:sp>
        <p:nvSpPr>
          <p:cNvPr id="4" name="Subtitle 3"/>
          <p:cNvSpPr>
            <a:spLocks noGrp="1"/>
          </p:cNvSpPr>
          <p:nvPr>
            <p:ph idx="1"/>
          </p:nvPr>
        </p:nvSpPr>
        <p:spPr/>
        <p:txBody>
          <a:bodyPr>
            <a:noAutofit/>
          </a:bodyPr>
          <a:lstStyle/>
          <a:p>
            <a:r>
              <a:rPr lang="en-US" dirty="0" smtClean="0">
                <a:solidFill>
                  <a:srgbClr val="FFFF00"/>
                </a:solidFill>
              </a:rPr>
              <a:t>It is time taken by one wave to pass through a point. It is represented by T . It has value T = 1/ f. that is reciprocal of the frequency of the wave</a:t>
            </a:r>
            <a:r>
              <a:rPr lang="en-US" dirty="0" smtClean="0">
                <a:solidFill>
                  <a:srgbClr val="FFFF00"/>
                </a:solidFill>
              </a:rPr>
              <a:t>.</a:t>
            </a:r>
            <a:r>
              <a:rPr lang="en-US" dirty="0"/>
              <a:t> </a:t>
            </a:r>
            <a:r>
              <a:rPr lang="en-US" dirty="0">
                <a:solidFill>
                  <a:srgbClr val="FFFF00"/>
                </a:solidFill>
              </a:rPr>
              <a:t>As the </a:t>
            </a:r>
            <a:r>
              <a:rPr lang="en-US" dirty="0">
                <a:solidFill>
                  <a:srgbClr val="FFFF00"/>
                </a:solidFill>
                <a:hlinkClick r:id="rId2" tooltip="Frequency"/>
              </a:rPr>
              <a:t>frequency</a:t>
            </a:r>
            <a:r>
              <a:rPr lang="en-US" dirty="0">
                <a:solidFill>
                  <a:srgbClr val="FFFF00"/>
                </a:solidFill>
              </a:rPr>
              <a:t> of a </a:t>
            </a:r>
            <a:r>
              <a:rPr lang="en-US" dirty="0">
                <a:solidFill>
                  <a:srgbClr val="FFFF00"/>
                </a:solidFill>
                <a:hlinkClick r:id="rId3" tooltip="Wave"/>
              </a:rPr>
              <a:t>wave</a:t>
            </a:r>
            <a:r>
              <a:rPr lang="en-US" dirty="0">
                <a:solidFill>
                  <a:srgbClr val="FFFF00"/>
                </a:solidFill>
              </a:rPr>
              <a:t> increases, the time period of the wave decreases.</a:t>
            </a:r>
            <a:endParaRPr lang="en-US" dirty="0">
              <a:solidFill>
                <a:srgbClr val="FFFF0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73771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0" y="381000"/>
            <a:ext cx="9144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buFont typeface="Arial" pitchFamily="34" charset="0"/>
              <a:buChar char="•"/>
            </a:pPr>
            <a:r>
              <a:rPr lang="en-US" sz="4000" dirty="0">
                <a:solidFill>
                  <a:srgbClr val="FFFF00"/>
                </a:solidFill>
                <a:effectLst/>
                <a:latin typeface="Times New Roman" pitchFamily="18" charset="0"/>
                <a:cs typeface="Times New Roman" pitchFamily="18" charset="0"/>
              </a:rPr>
              <a:t>A wave moving through a medium travels at a certain speed. This is Wave Speed.</a:t>
            </a:r>
          </a:p>
          <a:p>
            <a:pPr algn="just" eaLnBrk="1" hangingPunct="1">
              <a:spcBef>
                <a:spcPct val="50000"/>
              </a:spcBef>
              <a:buFont typeface="Arial" pitchFamily="34" charset="0"/>
              <a:buChar char="•"/>
            </a:pPr>
            <a:r>
              <a:rPr lang="en-US" sz="4000" dirty="0">
                <a:solidFill>
                  <a:srgbClr val="FFFF00"/>
                </a:solidFill>
                <a:effectLst/>
                <a:latin typeface="Times New Roman" pitchFamily="18" charset="0"/>
                <a:cs typeface="Times New Roman" pitchFamily="18" charset="0"/>
              </a:rPr>
              <a:t>Wave speed </a:t>
            </a:r>
            <a:r>
              <a:rPr lang="en-US" sz="4000" dirty="0" smtClean="0">
                <a:solidFill>
                  <a:srgbClr val="FFFF00"/>
                </a:solidFill>
                <a:effectLst/>
                <a:latin typeface="Times New Roman" pitchFamily="18" charset="0"/>
                <a:cs typeface="Times New Roman" pitchFamily="18" charset="0"/>
              </a:rPr>
              <a:t>(</a:t>
            </a:r>
            <a:r>
              <a:rPr lang="en-US" sz="4000" i="1" dirty="0" smtClean="0">
                <a:solidFill>
                  <a:srgbClr val="FFFF00"/>
                </a:solidFill>
                <a:effectLst/>
                <a:latin typeface="Times New Roman" pitchFamily="18" charset="0"/>
                <a:cs typeface="Times New Roman" pitchFamily="18" charset="0"/>
              </a:rPr>
              <a:t>c) </a:t>
            </a:r>
            <a:r>
              <a:rPr lang="en-US" sz="4000" dirty="0">
                <a:solidFill>
                  <a:srgbClr val="FFFF00"/>
                </a:solidFill>
                <a:effectLst/>
                <a:latin typeface="Times New Roman" pitchFamily="18" charset="0"/>
                <a:cs typeface="Times New Roman" pitchFamily="18" charset="0"/>
              </a:rPr>
              <a:t>is calculated as the product of a waves frequency (</a:t>
            </a:r>
            <a:r>
              <a:rPr lang="en-US" sz="4000" i="1" dirty="0">
                <a:solidFill>
                  <a:srgbClr val="FFFF00"/>
                </a:solidFill>
                <a:effectLst/>
                <a:latin typeface="Times New Roman" pitchFamily="18" charset="0"/>
                <a:cs typeface="Times New Roman" pitchFamily="18" charset="0"/>
              </a:rPr>
              <a:t>f)</a:t>
            </a:r>
            <a:r>
              <a:rPr lang="en-US" sz="4000" dirty="0">
                <a:solidFill>
                  <a:srgbClr val="FFFF00"/>
                </a:solidFill>
                <a:effectLst/>
                <a:latin typeface="Times New Roman" pitchFamily="18" charset="0"/>
                <a:cs typeface="Times New Roman" pitchFamily="18" charset="0"/>
              </a:rPr>
              <a:t> and wavelength (</a:t>
            </a:r>
            <a:r>
              <a:rPr lang="en-US" sz="4000" dirty="0">
                <a:solidFill>
                  <a:srgbClr val="FFFF00"/>
                </a:solidFill>
                <a:effectLst/>
                <a:latin typeface="Symbol" pitchFamily="18" charset="2"/>
              </a:rPr>
              <a:t>l)</a:t>
            </a:r>
            <a:r>
              <a:rPr lang="en-US" sz="4000" dirty="0">
                <a:solidFill>
                  <a:srgbClr val="FFFF00"/>
                </a:solidFill>
                <a:effectLst/>
                <a:latin typeface="Times New Roman" pitchFamily="18" charset="0"/>
                <a:cs typeface="Times New Roman" pitchFamily="18" charset="0"/>
              </a:rPr>
              <a:t>.</a:t>
            </a:r>
          </a:p>
        </p:txBody>
      </p:sp>
      <p:sp>
        <p:nvSpPr>
          <p:cNvPr id="4" name="مستطيل 3"/>
          <p:cNvSpPr/>
          <p:nvPr/>
        </p:nvSpPr>
        <p:spPr>
          <a:xfrm>
            <a:off x="381000" y="4724400"/>
            <a:ext cx="8458200" cy="769938"/>
          </a:xfrm>
          <a:prstGeom prst="rect">
            <a:avLst/>
          </a:prstGeom>
        </p:spPr>
        <p:txBody>
          <a:bodyPr>
            <a:spAutoFit/>
          </a:bodyPr>
          <a:lstStyle/>
          <a:p>
            <a:pPr>
              <a:defRPr/>
            </a:pPr>
            <a:r>
              <a:rPr lang="en-US" sz="4400" b="1" i="1" dirty="0" smtClean="0">
                <a:solidFill>
                  <a:srgbClr val="FF0000"/>
                </a:solidFill>
                <a:effectLst/>
                <a:latin typeface="Times New Roman" pitchFamily="18" charset="0"/>
                <a:cs typeface="Times New Roman" pitchFamily="18" charset="0"/>
              </a:rPr>
              <a:t>c </a:t>
            </a:r>
            <a:r>
              <a:rPr lang="en-US" sz="4400" b="1" i="1" dirty="0">
                <a:solidFill>
                  <a:srgbClr val="FF0000"/>
                </a:solidFill>
                <a:effectLst/>
                <a:latin typeface="Times New Roman" pitchFamily="18" charset="0"/>
                <a:cs typeface="Times New Roman" pitchFamily="18" charset="0"/>
              </a:rPr>
              <a:t>= f  </a:t>
            </a:r>
            <a:r>
              <a:rPr lang="en-US" sz="4400" b="1" dirty="0">
                <a:solidFill>
                  <a:srgbClr val="FF0000"/>
                </a:solidFill>
                <a:effectLst/>
                <a:latin typeface="Symbol" pitchFamily="18" charset="2"/>
              </a:rPr>
              <a:t>l</a:t>
            </a:r>
            <a:r>
              <a:rPr lang="en-US" sz="4400" b="1" dirty="0">
                <a:solidFill>
                  <a:srgbClr val="FF0000"/>
                </a:solidFill>
                <a:latin typeface="Symbol" pitchFamily="18" charset="2"/>
              </a:rPr>
              <a:t>  	         </a:t>
            </a:r>
            <a:r>
              <a:rPr lang="en-US" sz="4400" b="1" dirty="0">
                <a:solidFill>
                  <a:srgbClr val="FF0000"/>
                </a:solidFill>
                <a:effectLst/>
                <a:latin typeface="Times New Roman" pitchFamily="18" charset="0"/>
                <a:cs typeface="Times New Roman" pitchFamily="18" charset="0"/>
              </a:rPr>
              <a:t>or          	</a:t>
            </a:r>
            <a:r>
              <a:rPr lang="en-US" sz="4400" b="1" i="1" dirty="0">
                <a:solidFill>
                  <a:srgbClr val="FF0000"/>
                </a:solidFill>
                <a:effectLst/>
                <a:latin typeface="Times New Roman" pitchFamily="18" charset="0"/>
                <a:cs typeface="Times New Roman" pitchFamily="18" charset="0"/>
              </a:rPr>
              <a:t>f = </a:t>
            </a:r>
            <a:r>
              <a:rPr lang="en-US" sz="4400" b="1" i="1" dirty="0" smtClean="0">
                <a:solidFill>
                  <a:srgbClr val="FF0000"/>
                </a:solidFill>
                <a:effectLst/>
                <a:latin typeface="Times New Roman" pitchFamily="18" charset="0"/>
                <a:cs typeface="Times New Roman" pitchFamily="18" charset="0"/>
              </a:rPr>
              <a:t>c </a:t>
            </a:r>
            <a:r>
              <a:rPr lang="en-US" sz="4400" b="1" i="1" dirty="0">
                <a:solidFill>
                  <a:srgbClr val="FF0000"/>
                </a:solidFill>
                <a:effectLst/>
                <a:latin typeface="Times New Roman" pitchFamily="18" charset="0"/>
                <a:cs typeface="Times New Roman" pitchFamily="18" charset="0"/>
              </a:rPr>
              <a:t>/ </a:t>
            </a:r>
            <a:r>
              <a:rPr lang="en-US" sz="4400" b="1" dirty="0">
                <a:solidFill>
                  <a:srgbClr val="FF0000"/>
                </a:solidFill>
                <a:effectLst/>
                <a:latin typeface="Symbol" pitchFamily="18" charset="2"/>
              </a:rPr>
              <a:t>l</a:t>
            </a:r>
          </a:p>
        </p:txBody>
      </p:sp>
      <p:sp>
        <p:nvSpPr>
          <p:cNvPr id="6" name="Rectangle 5"/>
          <p:cNvSpPr/>
          <p:nvPr/>
        </p:nvSpPr>
        <p:spPr>
          <a:xfrm>
            <a:off x="914400" y="3886200"/>
            <a:ext cx="7693645" cy="646331"/>
          </a:xfrm>
          <a:prstGeom prst="rect">
            <a:avLst/>
          </a:prstGeom>
        </p:spPr>
        <p:txBody>
          <a:bodyPr wrap="none">
            <a:spAutoFit/>
          </a:bodyPr>
          <a:lstStyle/>
          <a:p>
            <a:r>
              <a:rPr lang="en-US" sz="3600" b="1" dirty="0" smtClean="0">
                <a:solidFill>
                  <a:schemeClr val="bg1"/>
                </a:solidFill>
              </a:rPr>
              <a:t>Wave Speed = Wavelength • Frequency</a:t>
            </a:r>
            <a:endParaRPr lang="en-US" sz="3600" dirty="0">
              <a:solidFill>
                <a:schemeClr val="bg1"/>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4776161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92066" y="-48150"/>
            <a:ext cx="46847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800" b="1" dirty="0" smtClean="0">
                <a:solidFill>
                  <a:srgbClr val="FFC000"/>
                </a:solidFill>
                <a:latin typeface="Times New Roman" pitchFamily="18" charset="0"/>
                <a:cs typeface="Times New Roman" pitchFamily="18" charset="0"/>
              </a:rPr>
              <a:t>3-Types of </a:t>
            </a:r>
            <a:r>
              <a:rPr lang="en-US" sz="4800" b="1" dirty="0" smtClean="0">
                <a:solidFill>
                  <a:srgbClr val="FFC000"/>
                </a:solidFill>
                <a:effectLst/>
                <a:latin typeface="Times New Roman" pitchFamily="18" charset="0"/>
                <a:cs typeface="Times New Roman" pitchFamily="18" charset="0"/>
              </a:rPr>
              <a:t>waves</a:t>
            </a:r>
            <a:endParaRPr lang="en-US" sz="4800" b="1" dirty="0">
              <a:solidFill>
                <a:srgbClr val="FFC000"/>
              </a:solidFill>
              <a:effectLst/>
              <a:latin typeface="Times New Roman" pitchFamily="18" charset="0"/>
              <a:cs typeface="Times New Roman" pitchFamily="18" charset="0"/>
            </a:endParaRPr>
          </a:p>
        </p:txBody>
      </p:sp>
      <p:sp>
        <p:nvSpPr>
          <p:cNvPr id="6" name="مستطيل 5"/>
          <p:cNvSpPr/>
          <p:nvPr/>
        </p:nvSpPr>
        <p:spPr>
          <a:xfrm>
            <a:off x="-16701" y="1064082"/>
            <a:ext cx="9144000" cy="2554545"/>
          </a:xfrm>
          <a:prstGeom prst="rect">
            <a:avLst/>
          </a:prstGeom>
        </p:spPr>
        <p:txBody>
          <a:bodyPr>
            <a:spAutoFit/>
          </a:bodyPr>
          <a:lstStyle/>
          <a:p>
            <a:pPr algn="just">
              <a:defRPr/>
            </a:pPr>
            <a:r>
              <a:rPr lang="en-US" sz="3200" dirty="0">
                <a:solidFill>
                  <a:srgbClr val="FFFF00"/>
                </a:solidFill>
                <a:effectLst/>
                <a:latin typeface="Times New Roman" pitchFamily="18" charset="0"/>
                <a:cs typeface="Times New Roman" pitchFamily="18" charset="0"/>
              </a:rPr>
              <a:t>1- Mechanical waves are waves which require a medium (such as water, air, glass, etc.) to travel the wave</a:t>
            </a:r>
            <a:r>
              <a:rPr lang="en-US" sz="3200" dirty="0" smtClean="0">
                <a:solidFill>
                  <a:srgbClr val="FFFF00"/>
                </a:solidFill>
                <a:effectLst/>
                <a:latin typeface="Times New Roman" pitchFamily="18" charset="0"/>
                <a:cs typeface="Times New Roman" pitchFamily="18" charset="0"/>
              </a:rPr>
              <a:t>.</a:t>
            </a:r>
          </a:p>
          <a:p>
            <a:pPr algn="just">
              <a:defRPr/>
            </a:pPr>
            <a:r>
              <a:rPr lang="en-US" sz="3200" dirty="0">
                <a:solidFill>
                  <a:srgbClr val="FFFF00"/>
                </a:solidFill>
                <a:latin typeface="Times New Roman" pitchFamily="18" charset="0"/>
                <a:cs typeface="Times New Roman" pitchFamily="18" charset="0"/>
              </a:rPr>
              <a:t>Mechanical waves </a:t>
            </a:r>
            <a:r>
              <a:rPr lang="en-US" sz="3200" dirty="0" smtClean="0">
                <a:solidFill>
                  <a:srgbClr val="FFFF00"/>
                </a:solidFill>
                <a:latin typeface="Times New Roman" pitchFamily="18" charset="0"/>
                <a:cs typeface="Times New Roman" pitchFamily="18" charset="0"/>
              </a:rPr>
              <a:t>are two distinct kinds of wave: </a:t>
            </a:r>
            <a:r>
              <a:rPr lang="en-US" sz="3200" b="1" i="1" dirty="0" smtClean="0">
                <a:solidFill>
                  <a:srgbClr val="FFFF00"/>
                </a:solidFill>
                <a:latin typeface="Times New Roman" pitchFamily="18" charset="0"/>
                <a:cs typeface="Times New Roman" pitchFamily="18" charset="0"/>
              </a:rPr>
              <a:t>Transverse Waves and Longitudinal </a:t>
            </a:r>
            <a:r>
              <a:rPr lang="en-US" sz="3200" b="1" i="1" dirty="0">
                <a:solidFill>
                  <a:srgbClr val="FFFF00"/>
                </a:solidFill>
                <a:latin typeface="Times New Roman" pitchFamily="18" charset="0"/>
                <a:cs typeface="Times New Roman" pitchFamily="18" charset="0"/>
              </a:rPr>
              <a:t>Waves</a:t>
            </a:r>
            <a:r>
              <a:rPr lang="en-US" sz="3200" b="1" i="1" dirty="0" smtClean="0">
                <a:solidFill>
                  <a:srgbClr val="FFFF00"/>
                </a:solidFill>
                <a:latin typeface="Times New Roman" pitchFamily="18" charset="0"/>
                <a:cs typeface="Times New Roman" pitchFamily="18" charset="0"/>
              </a:rPr>
              <a:t> </a:t>
            </a:r>
            <a:endParaRPr lang="en-US" sz="3200" b="1" i="1" dirty="0">
              <a:solidFill>
                <a:srgbClr val="FFFF00"/>
              </a:solidFill>
              <a:latin typeface="Times New Roman" pitchFamily="18" charset="0"/>
              <a:cs typeface="Times New Roman" pitchFamily="18" charset="0"/>
            </a:endParaRPr>
          </a:p>
        </p:txBody>
      </p:sp>
      <p:sp>
        <p:nvSpPr>
          <p:cNvPr id="17412" name="مستطيل 6"/>
          <p:cNvSpPr>
            <a:spLocks noChangeArrowheads="1"/>
          </p:cNvSpPr>
          <p:nvPr/>
        </p:nvSpPr>
        <p:spPr bwMode="auto">
          <a:xfrm>
            <a:off x="0" y="39624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3200" dirty="0">
                <a:solidFill>
                  <a:srgbClr val="00B050"/>
                </a:solidFill>
                <a:effectLst/>
                <a:latin typeface="Times New Roman" pitchFamily="18" charset="0"/>
                <a:cs typeface="Times New Roman" pitchFamily="18" charset="0"/>
              </a:rPr>
              <a:t>2- </a:t>
            </a:r>
            <a:r>
              <a:rPr lang="en-US" sz="3200" dirty="0">
                <a:solidFill>
                  <a:srgbClr val="FFFF00"/>
                </a:solidFill>
                <a:effectLst/>
                <a:latin typeface="Times New Roman" pitchFamily="18" charset="0"/>
                <a:cs typeface="Times New Roman" pitchFamily="18" charset="0"/>
              </a:rPr>
              <a:t>Electromagnetic waves such as light, x-rays, and other forms of radiation do not require a medium</a:t>
            </a:r>
            <a:r>
              <a:rPr lang="en-US" sz="3200" dirty="0">
                <a:solidFill>
                  <a:srgbClr val="00B050"/>
                </a:solidFill>
                <a:effectLst/>
                <a:latin typeface="Times New Roman" pitchFamily="18" charset="0"/>
                <a:cs typeface="Times New Roman" pitchFamily="18" charset="0"/>
              </a:rPr>
              <a: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67679254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2229633" y="-48150"/>
            <a:ext cx="46847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800" b="1" dirty="0" smtClean="0">
                <a:solidFill>
                  <a:srgbClr val="FFC000"/>
                </a:solidFill>
                <a:latin typeface="Times New Roman" pitchFamily="18" charset="0"/>
                <a:cs typeface="Times New Roman" pitchFamily="18" charset="0"/>
              </a:rPr>
              <a:t>3-Types of </a:t>
            </a:r>
            <a:r>
              <a:rPr lang="en-US" sz="4800" b="1" dirty="0" smtClean="0">
                <a:solidFill>
                  <a:srgbClr val="FFC000"/>
                </a:solidFill>
                <a:effectLst/>
                <a:latin typeface="Times New Roman" pitchFamily="18" charset="0"/>
                <a:cs typeface="Times New Roman" pitchFamily="18" charset="0"/>
              </a:rPr>
              <a:t>waves</a:t>
            </a:r>
            <a:endParaRPr lang="en-US" sz="4800" b="1" dirty="0">
              <a:solidFill>
                <a:srgbClr val="FFC000"/>
              </a:solidFill>
              <a:effectLst/>
              <a:latin typeface="Times New Roman" pitchFamily="18" charset="0"/>
              <a:cs typeface="Times New Roman" pitchFamily="18" charset="0"/>
            </a:endParaRPr>
          </a:p>
        </p:txBody>
      </p:sp>
      <p:sp>
        <p:nvSpPr>
          <p:cNvPr id="6" name="مستطيل 5"/>
          <p:cNvSpPr/>
          <p:nvPr/>
        </p:nvSpPr>
        <p:spPr>
          <a:xfrm>
            <a:off x="48419" y="2608263"/>
            <a:ext cx="4572000" cy="2554545"/>
          </a:xfrm>
          <a:prstGeom prst="rect">
            <a:avLst/>
          </a:prstGeom>
        </p:spPr>
        <p:txBody>
          <a:bodyPr wrap="square">
            <a:spAutoFit/>
          </a:bodyPr>
          <a:lstStyle/>
          <a:p>
            <a:pPr algn="just">
              <a:defRPr/>
            </a:pPr>
            <a:r>
              <a:rPr lang="en-US" sz="3200" dirty="0">
                <a:solidFill>
                  <a:srgbClr val="00B0F0"/>
                </a:solidFill>
                <a:effectLst/>
                <a:latin typeface="Times New Roman" pitchFamily="18" charset="0"/>
                <a:cs typeface="Times New Roman" pitchFamily="18" charset="0"/>
              </a:rPr>
              <a:t>1- </a:t>
            </a:r>
            <a:r>
              <a:rPr lang="en-US" sz="3200" dirty="0">
                <a:solidFill>
                  <a:srgbClr val="FFFF00"/>
                </a:solidFill>
                <a:effectLst/>
                <a:latin typeface="Times New Roman" pitchFamily="18" charset="0"/>
                <a:cs typeface="Times New Roman" pitchFamily="18" charset="0"/>
              </a:rPr>
              <a:t>Mechanical waves are </a:t>
            </a:r>
            <a:r>
              <a:rPr lang="en-US" sz="3200" dirty="0" smtClean="0">
                <a:solidFill>
                  <a:srgbClr val="FFFF00"/>
                </a:solidFill>
                <a:effectLst/>
                <a:latin typeface="Times New Roman" pitchFamily="18" charset="0"/>
                <a:cs typeface="Times New Roman" pitchFamily="18" charset="0"/>
              </a:rPr>
              <a:t>waves (Sound, Heat) </a:t>
            </a:r>
            <a:r>
              <a:rPr lang="en-US" sz="3200" dirty="0">
                <a:solidFill>
                  <a:srgbClr val="FFFF00"/>
                </a:solidFill>
                <a:effectLst/>
                <a:latin typeface="Times New Roman" pitchFamily="18" charset="0"/>
                <a:cs typeface="Times New Roman" pitchFamily="18" charset="0"/>
              </a:rPr>
              <a:t>which require a medium (such as water, air, glass, etc.) to travel the wave</a:t>
            </a:r>
            <a:r>
              <a:rPr lang="en-US" sz="3200" dirty="0" smtClean="0">
                <a:solidFill>
                  <a:srgbClr val="FFFF00"/>
                </a:solidFill>
                <a:effectLst/>
                <a:latin typeface="Times New Roman" pitchFamily="18" charset="0"/>
                <a:cs typeface="Times New Roman" pitchFamily="18" charset="0"/>
              </a:rPr>
              <a:t>.</a:t>
            </a:r>
          </a:p>
        </p:txBody>
      </p:sp>
      <p:sp>
        <p:nvSpPr>
          <p:cNvPr id="17412" name="مستطيل 6"/>
          <p:cNvSpPr>
            <a:spLocks noChangeArrowheads="1"/>
          </p:cNvSpPr>
          <p:nvPr/>
        </p:nvSpPr>
        <p:spPr bwMode="auto">
          <a:xfrm>
            <a:off x="4953000" y="2640906"/>
            <a:ext cx="4191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en-US" sz="3200" dirty="0">
                <a:solidFill>
                  <a:srgbClr val="FFFF00"/>
                </a:solidFill>
                <a:effectLst/>
                <a:latin typeface="Times New Roman" pitchFamily="18" charset="0"/>
                <a:cs typeface="Times New Roman" pitchFamily="18" charset="0"/>
              </a:rPr>
              <a:t>2- Electromagnetic waves such as light, x-rays, and other forms of radiation do not require a medium.</a:t>
            </a:r>
          </a:p>
        </p:txBody>
      </p:sp>
      <p:sp>
        <p:nvSpPr>
          <p:cNvPr id="7" name="Right Brace 6"/>
          <p:cNvSpPr/>
          <p:nvPr/>
        </p:nvSpPr>
        <p:spPr>
          <a:xfrm rot="16200000">
            <a:off x="4131469" y="-1466421"/>
            <a:ext cx="977900" cy="5389562"/>
          </a:xfrm>
          <a:prstGeom prst="rightBrace">
            <a:avLst>
              <a:gd name="adj1" fmla="val 8333"/>
              <a:gd name="adj2" fmla="val 48529"/>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SA" b="1" dirty="0">
              <a:solidFill>
                <a:srgbClr val="FF9900"/>
              </a:solidFill>
            </a:endParaRPr>
          </a:p>
        </p:txBody>
      </p:sp>
      <p:sp>
        <p:nvSpPr>
          <p:cNvPr id="8" name="AutoShape 4"/>
          <p:cNvSpPr>
            <a:spLocks noChangeArrowheads="1"/>
          </p:cNvSpPr>
          <p:nvPr/>
        </p:nvSpPr>
        <p:spPr bwMode="auto">
          <a:xfrm rot="5400000">
            <a:off x="1428185" y="1737519"/>
            <a:ext cx="1008062" cy="733425"/>
          </a:xfrm>
          <a:prstGeom prst="notchedRightArrow">
            <a:avLst>
              <a:gd name="adj1" fmla="val 50000"/>
              <a:gd name="adj2" fmla="val 69957"/>
            </a:avLst>
          </a:prstGeom>
          <a:solidFill>
            <a:srgbClr val="00B0F0"/>
          </a:solidFill>
          <a:ln w="22225" cap="sq" algn="ctr">
            <a:solidFill>
              <a:schemeClr val="tx1"/>
            </a:solidFill>
            <a:miter lim="800000"/>
            <a:headEnd/>
            <a:tailEnd/>
          </a:ln>
        </p:spPr>
        <p:txBody>
          <a:bodyPr anchor="ctr">
            <a:spAutoFit/>
          </a:bodyPr>
          <a:lstStyle/>
          <a:p>
            <a:endParaRPr lang="ar-SA"/>
          </a:p>
        </p:txBody>
      </p:sp>
      <p:sp>
        <p:nvSpPr>
          <p:cNvPr id="9" name="AutoShape 4"/>
          <p:cNvSpPr>
            <a:spLocks noChangeArrowheads="1"/>
          </p:cNvSpPr>
          <p:nvPr/>
        </p:nvSpPr>
        <p:spPr bwMode="auto">
          <a:xfrm rot="5400000">
            <a:off x="6835882" y="1769118"/>
            <a:ext cx="1008062" cy="733425"/>
          </a:xfrm>
          <a:prstGeom prst="notchedRightArrow">
            <a:avLst>
              <a:gd name="adj1" fmla="val 50000"/>
              <a:gd name="adj2" fmla="val 69957"/>
            </a:avLst>
          </a:prstGeom>
          <a:solidFill>
            <a:srgbClr val="FFFF00"/>
          </a:solidFill>
          <a:ln w="22225" cap="sq" algn="ctr">
            <a:solidFill>
              <a:schemeClr val="tx1"/>
            </a:solidFill>
            <a:miter lim="800000"/>
            <a:headEnd/>
            <a:tailEnd/>
          </a:ln>
        </p:spPr>
        <p:txBody>
          <a:bodyPr anchor="ctr">
            <a:spAutoFit/>
          </a:bodyPr>
          <a:lstStyle/>
          <a:p>
            <a:endParaRPr lang="ar-SA">
              <a:solidFill>
                <a:srgbClr val="FFFF00"/>
              </a:solidFill>
            </a:endParaRPr>
          </a:p>
        </p:txBody>
      </p:sp>
      <p:sp>
        <p:nvSpPr>
          <p:cNvPr id="2" name="Rectangle 1"/>
          <p:cNvSpPr/>
          <p:nvPr/>
        </p:nvSpPr>
        <p:spPr>
          <a:xfrm>
            <a:off x="1219200" y="5409156"/>
            <a:ext cx="7924800" cy="584775"/>
          </a:xfrm>
          <a:prstGeom prst="rect">
            <a:avLst/>
          </a:prstGeom>
        </p:spPr>
        <p:txBody>
          <a:bodyPr wrap="square">
            <a:spAutoFit/>
          </a:bodyPr>
          <a:lstStyle/>
          <a:p>
            <a:r>
              <a:rPr lang="en-US" sz="3200" dirty="0">
                <a:solidFill>
                  <a:srgbClr val="FFFF00"/>
                </a:solidFill>
                <a:latin typeface="Times New Roman" pitchFamily="18" charset="0"/>
                <a:cs typeface="Times New Roman" pitchFamily="18" charset="0"/>
              </a:rPr>
              <a:t>Mechanical waves are two distinct </a:t>
            </a:r>
            <a:r>
              <a:rPr lang="en-US" sz="3200" dirty="0" smtClean="0">
                <a:solidFill>
                  <a:srgbClr val="FFFF00"/>
                </a:solidFill>
                <a:latin typeface="Times New Roman" pitchFamily="18" charset="0"/>
                <a:cs typeface="Times New Roman" pitchFamily="18" charset="0"/>
              </a:rPr>
              <a:t>kinds:</a:t>
            </a:r>
            <a:endParaRPr lang="en-US" dirty="0">
              <a:solidFill>
                <a:srgbClr val="FFFF00"/>
              </a:solidFill>
            </a:endParaRPr>
          </a:p>
        </p:txBody>
      </p:sp>
      <p:sp>
        <p:nvSpPr>
          <p:cNvPr id="3" name="Rectangle 2"/>
          <p:cNvSpPr/>
          <p:nvPr/>
        </p:nvSpPr>
        <p:spPr>
          <a:xfrm>
            <a:off x="1295400" y="5925234"/>
            <a:ext cx="3276600" cy="584775"/>
          </a:xfrm>
          <a:prstGeom prst="rect">
            <a:avLst/>
          </a:prstGeom>
        </p:spPr>
        <p:txBody>
          <a:bodyPr wrap="square">
            <a:spAutoFit/>
          </a:bodyPr>
          <a:lstStyle/>
          <a:p>
            <a:r>
              <a:rPr lang="en-US" sz="3200" b="1" i="1" dirty="0">
                <a:solidFill>
                  <a:srgbClr val="FFFF00"/>
                </a:solidFill>
                <a:latin typeface="Times New Roman" pitchFamily="18" charset="0"/>
                <a:cs typeface="Times New Roman" pitchFamily="18" charset="0"/>
              </a:rPr>
              <a:t>Transverse </a:t>
            </a:r>
            <a:r>
              <a:rPr lang="en-US" sz="3200" b="1" i="1" dirty="0" smtClean="0">
                <a:solidFill>
                  <a:srgbClr val="FFFF00"/>
                </a:solidFill>
                <a:latin typeface="Times New Roman" pitchFamily="18" charset="0"/>
                <a:cs typeface="Times New Roman" pitchFamily="18" charset="0"/>
              </a:rPr>
              <a:t>Waves</a:t>
            </a:r>
            <a:endParaRPr lang="en-US" sz="3200" b="1" i="1" dirty="0">
              <a:solidFill>
                <a:srgbClr val="FFFF00"/>
              </a:solidFill>
              <a:latin typeface="Times New Roman" pitchFamily="18" charset="0"/>
              <a:cs typeface="Times New Roman" pitchFamily="18" charset="0"/>
            </a:endParaRPr>
          </a:p>
        </p:txBody>
      </p:sp>
      <p:sp>
        <p:nvSpPr>
          <p:cNvPr id="4" name="Rectangle 3"/>
          <p:cNvSpPr/>
          <p:nvPr/>
        </p:nvSpPr>
        <p:spPr>
          <a:xfrm>
            <a:off x="4419600" y="5956012"/>
            <a:ext cx="4397935" cy="584775"/>
          </a:xfrm>
          <a:prstGeom prst="rect">
            <a:avLst/>
          </a:prstGeom>
        </p:spPr>
        <p:txBody>
          <a:bodyPr wrap="none">
            <a:spAutoFit/>
          </a:bodyPr>
          <a:lstStyle/>
          <a:p>
            <a:r>
              <a:rPr lang="en-US" sz="3200" b="1" i="1" dirty="0">
                <a:solidFill>
                  <a:srgbClr val="00B050"/>
                </a:solidFill>
                <a:latin typeface="Times New Roman" pitchFamily="18" charset="0"/>
                <a:cs typeface="Times New Roman" pitchFamily="18" charset="0"/>
              </a:rPr>
              <a:t>and Longitudinal Waves </a:t>
            </a:r>
            <a:endParaRPr lang="en-US" sz="32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3705556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3056029" cy="584775"/>
          </a:xfrm>
          <a:prstGeom prst="rect">
            <a:avLst/>
          </a:prstGeom>
        </p:spPr>
        <p:txBody>
          <a:bodyPr wrap="none">
            <a:spAutoFit/>
          </a:bodyPr>
          <a:lstStyle/>
          <a:p>
            <a:r>
              <a:rPr lang="en-US" sz="3200" dirty="0" smtClean="0">
                <a:solidFill>
                  <a:srgbClr val="FF0000"/>
                </a:solidFill>
              </a:rPr>
              <a:t>Mechanical wave</a:t>
            </a:r>
            <a:endParaRPr lang="en-US" sz="3200" dirty="0">
              <a:solidFill>
                <a:srgbClr val="FF0000"/>
              </a:solidFill>
            </a:endParaRPr>
          </a:p>
        </p:txBody>
      </p:sp>
      <p:pic>
        <p:nvPicPr>
          <p:cNvPr id="4" name="Picture 2" descr="Image result for electromagnetic wa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581400"/>
            <a:ext cx="9144000" cy="3276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228600"/>
            <a:ext cx="5181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400" b="1" dirty="0">
                <a:solidFill>
                  <a:srgbClr val="FFC000"/>
                </a:solidFill>
                <a:effectLst/>
                <a:latin typeface="Times New Roman" pitchFamily="18" charset="0"/>
                <a:cs typeface="Times New Roman" pitchFamily="18" charset="0"/>
              </a:rPr>
              <a:t>1-Transverse Waves</a:t>
            </a:r>
          </a:p>
        </p:txBody>
      </p:sp>
      <p:pic>
        <p:nvPicPr>
          <p:cNvPr id="6" name="Picture 6" descr="Tw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3319"/>
            <a:ext cx="7848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1181100" y="5288340"/>
            <a:ext cx="800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n-US" sz="3200" dirty="0">
                <a:solidFill>
                  <a:srgbClr val="FFFF00"/>
                </a:solidFill>
                <a:effectLst/>
                <a:latin typeface="Times New Roman" pitchFamily="18" charset="0"/>
                <a:cs typeface="Times New Roman" pitchFamily="18" charset="0"/>
              </a:rPr>
              <a:t>In a transverse wave, the molecules</a:t>
            </a:r>
            <a:r>
              <a:rPr lang="en-US" sz="3200" i="1" dirty="0">
                <a:solidFill>
                  <a:srgbClr val="FFFF00"/>
                </a:solidFill>
                <a:effectLst/>
                <a:latin typeface="Calibri" pitchFamily="34" charset="0"/>
                <a:cs typeface="Rod" pitchFamily="49" charset="-79"/>
              </a:rPr>
              <a:t> </a:t>
            </a:r>
            <a:r>
              <a:rPr lang="en-US" sz="3200" dirty="0">
                <a:solidFill>
                  <a:srgbClr val="FFFF00"/>
                </a:solidFill>
                <a:effectLst/>
                <a:latin typeface="Times New Roman" pitchFamily="18" charset="0"/>
                <a:cs typeface="Times New Roman" pitchFamily="18" charset="0"/>
              </a:rPr>
              <a:t>of the matter in the wave moves up and down at a right angle to the direction of the </a:t>
            </a:r>
            <a:r>
              <a:rPr lang="en-US" sz="3200" dirty="0" smtClean="0">
                <a:solidFill>
                  <a:srgbClr val="FFFF00"/>
                </a:solidFill>
                <a:effectLst/>
                <a:latin typeface="Times New Roman" pitchFamily="18" charset="0"/>
                <a:cs typeface="Times New Roman" pitchFamily="18" charset="0"/>
              </a:rPr>
              <a:t>wave</a:t>
            </a:r>
            <a:r>
              <a:rPr lang="en-US" sz="3200" dirty="0" smtClean="0">
                <a:solidFill>
                  <a:srgbClr val="00B050"/>
                </a:solidFill>
                <a:effectLst/>
                <a:latin typeface="Times New Roman" pitchFamily="18" charset="0"/>
                <a:cs typeface="Times New Roman" pitchFamily="18" charset="0"/>
              </a:rPr>
              <a:t>.</a:t>
            </a:r>
            <a:endParaRPr lang="en-US" sz="3200" dirty="0">
              <a:solidFill>
                <a:srgbClr val="00B050"/>
              </a:solidFill>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981" y="3200400"/>
            <a:ext cx="3409950" cy="1890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66602651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0" y="3048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dirty="0">
                <a:solidFill>
                  <a:srgbClr val="FFC000"/>
                </a:solidFill>
                <a:effectLst/>
                <a:latin typeface="Times New Roman" pitchFamily="18" charset="0"/>
                <a:cs typeface="Times New Roman" pitchFamily="18" charset="0"/>
              </a:rPr>
              <a:t>2-Longitudinal Waves (Compression Waves)</a:t>
            </a:r>
          </a:p>
        </p:txBody>
      </p:sp>
      <p:sp>
        <p:nvSpPr>
          <p:cNvPr id="6149" name="Text Box 5"/>
          <p:cNvSpPr txBox="1">
            <a:spLocks noChangeArrowheads="1"/>
          </p:cNvSpPr>
          <p:nvPr/>
        </p:nvSpPr>
        <p:spPr bwMode="auto">
          <a:xfrm>
            <a:off x="1219200" y="5248540"/>
            <a:ext cx="800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n-US" sz="3200" dirty="0">
                <a:solidFill>
                  <a:srgbClr val="FFFF00"/>
                </a:solidFill>
                <a:effectLst/>
                <a:latin typeface="Times New Roman" pitchFamily="18" charset="0"/>
                <a:cs typeface="Times New Roman" pitchFamily="18" charset="0"/>
              </a:rPr>
              <a:t>In a longitudinal wave, the molecules</a:t>
            </a:r>
            <a:r>
              <a:rPr lang="en-US" sz="3200" i="1" dirty="0">
                <a:solidFill>
                  <a:srgbClr val="FFFF00"/>
                </a:solidFill>
                <a:effectLst/>
                <a:latin typeface="Calibri" pitchFamily="34" charset="0"/>
                <a:cs typeface="Rod" pitchFamily="49" charset="-79"/>
              </a:rPr>
              <a:t> </a:t>
            </a:r>
            <a:r>
              <a:rPr lang="en-US" sz="3200" dirty="0">
                <a:solidFill>
                  <a:srgbClr val="FFFF00"/>
                </a:solidFill>
                <a:effectLst/>
                <a:latin typeface="Times New Roman" pitchFamily="18" charset="0"/>
                <a:cs typeface="Times New Roman" pitchFamily="18" charset="0"/>
              </a:rPr>
              <a:t>of the matter in the wave moves back and forth parallel to the direction of the </a:t>
            </a:r>
            <a:r>
              <a:rPr lang="en-US" sz="3200" dirty="0" smtClean="0">
                <a:solidFill>
                  <a:srgbClr val="FFFF00"/>
                </a:solidFill>
                <a:effectLst/>
                <a:latin typeface="Times New Roman" pitchFamily="18" charset="0"/>
                <a:cs typeface="Times New Roman" pitchFamily="18" charset="0"/>
              </a:rPr>
              <a:t>wave.</a:t>
            </a:r>
            <a:endParaRPr lang="en-US" sz="3200" dirty="0">
              <a:solidFill>
                <a:srgbClr val="FFFF00"/>
              </a:solidFill>
              <a:effectLst/>
              <a:latin typeface="Times New Roman" pitchFamily="18" charset="0"/>
              <a:cs typeface="Times New Roman" pitchFamily="18" charset="0"/>
            </a:endParaRPr>
          </a:p>
        </p:txBody>
      </p:sp>
      <p:pic>
        <p:nvPicPr>
          <p:cNvPr id="6150" name="Picture 6" descr="Lw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70746"/>
            <a:ext cx="777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180546"/>
            <a:ext cx="3962400" cy="206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95793345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2057400" y="304800"/>
            <a:ext cx="3581400" cy="6096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mj-lt"/>
                <a:ea typeface="+mj-ea"/>
                <a:cs typeface="+mj-cs"/>
              </a:rPr>
              <a:t>Quick quiz???</a:t>
            </a:r>
            <a:endParaRPr kumimoji="0" lang="en-US" sz="4400" b="1" i="0" u="none" strike="noStrike" kern="1200" cap="none" spc="0" normalizeH="0" baseline="0" noProof="0" dirty="0">
              <a:ln>
                <a:noFill/>
              </a:ln>
              <a:solidFill>
                <a:srgbClr val="C00000"/>
              </a:solidFill>
              <a:effectLst/>
              <a:uLnTx/>
              <a:uFillTx/>
              <a:latin typeface="+mj-lt"/>
              <a:ea typeface="+mj-ea"/>
              <a:cs typeface="+mj-cs"/>
            </a:endParaRPr>
          </a:p>
        </p:txBody>
      </p:sp>
      <p:sp>
        <p:nvSpPr>
          <p:cNvPr id="3" name="Content Placeholder 2"/>
          <p:cNvSpPr txBox="1">
            <a:spLocks/>
          </p:cNvSpPr>
          <p:nvPr/>
        </p:nvSpPr>
        <p:spPr>
          <a:xfrm>
            <a:off x="0" y="914400"/>
            <a:ext cx="9144000" cy="4419599"/>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rgbClr val="FFFF00"/>
                </a:solidFill>
                <a:effectLst/>
                <a:uLnTx/>
                <a:uFillTx/>
                <a:latin typeface="+mn-lt"/>
                <a:ea typeface="+mn-ea"/>
                <a:cs typeface="+mn-cs"/>
              </a:rPr>
              <a:t>A transverse wave is transporting energy from east to west. The particles of the medium will move_____.</a:t>
            </a: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3600" b="0" i="0" u="none" strike="noStrike" kern="1200" cap="none" spc="0" normalizeH="0" baseline="0" noProof="0" dirty="0" smtClean="0">
                <a:ln>
                  <a:noFill/>
                </a:ln>
                <a:solidFill>
                  <a:srgbClr val="FFFF00"/>
                </a:solidFill>
                <a:effectLst/>
                <a:uLnTx/>
                <a:uFillTx/>
                <a:latin typeface="+mn-lt"/>
                <a:ea typeface="+mn-ea"/>
                <a:cs typeface="+mn-cs"/>
              </a:rPr>
              <a:t>east to west only</a:t>
            </a: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3600" b="0" i="0" u="none" strike="noStrike" kern="1200" cap="none" spc="0" normalizeH="0" baseline="0" noProof="0" dirty="0" smtClean="0">
                <a:ln>
                  <a:noFill/>
                </a:ln>
                <a:solidFill>
                  <a:srgbClr val="FFFF00"/>
                </a:solidFill>
                <a:effectLst/>
                <a:uLnTx/>
                <a:uFillTx/>
                <a:latin typeface="+mn-lt"/>
                <a:ea typeface="+mn-ea"/>
                <a:cs typeface="+mn-cs"/>
              </a:rPr>
              <a:t>both eastward and westward</a:t>
            </a: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3600" b="0" i="0" u="none" strike="noStrike" kern="1200" cap="none" spc="0" normalizeH="0" baseline="0" noProof="0" dirty="0" smtClean="0">
                <a:ln>
                  <a:noFill/>
                </a:ln>
                <a:solidFill>
                  <a:srgbClr val="FFFF00"/>
                </a:solidFill>
                <a:effectLst/>
                <a:uLnTx/>
                <a:uFillTx/>
                <a:latin typeface="+mn-lt"/>
                <a:ea typeface="+mn-ea"/>
                <a:cs typeface="+mn-cs"/>
              </a:rPr>
              <a:t>north to south only</a:t>
            </a: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3600" b="0" i="0" u="none" strike="noStrike" kern="1200" cap="none" spc="0" normalizeH="0" baseline="0" noProof="0" dirty="0" smtClean="0">
                <a:ln>
                  <a:noFill/>
                </a:ln>
                <a:solidFill>
                  <a:srgbClr val="FFFF00"/>
                </a:solidFill>
                <a:effectLst/>
                <a:uLnTx/>
                <a:uFillTx/>
                <a:latin typeface="+mn-lt"/>
                <a:ea typeface="+mn-ea"/>
                <a:cs typeface="+mn-cs"/>
              </a:rPr>
              <a:t>both northward and southward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0"/>
            <a:ext cx="9144000" cy="4524315"/>
          </a:xfrm>
          <a:prstGeom prst="rect">
            <a:avLst/>
          </a:prstGeom>
        </p:spPr>
        <p:txBody>
          <a:bodyPr wrap="square">
            <a:spAutoFit/>
          </a:bodyPr>
          <a:lstStyle/>
          <a:p>
            <a:pPr algn="just"/>
            <a:r>
              <a:rPr lang="en-US" sz="3600" dirty="0" smtClean="0">
                <a:solidFill>
                  <a:srgbClr val="FFFF00"/>
                </a:solidFill>
              </a:rPr>
              <a:t>A </a:t>
            </a:r>
            <a:r>
              <a:rPr lang="en-US" sz="3600" dirty="0">
                <a:solidFill>
                  <a:srgbClr val="FFFF00"/>
                </a:solidFill>
              </a:rPr>
              <a:t>wave is transporting energy from left to right. The particles of the medium are moving back and forth in a leftward and rightward direction. This type of wave is known as a ____.</a:t>
            </a:r>
          </a:p>
          <a:p>
            <a:pPr marL="742950" indent="-742950">
              <a:buFont typeface="+mj-lt"/>
              <a:buAutoNum type="alphaUcPeriod"/>
            </a:pPr>
            <a:r>
              <a:rPr lang="en-US" sz="3600" dirty="0" smtClean="0">
                <a:solidFill>
                  <a:srgbClr val="FFFF00"/>
                </a:solidFill>
              </a:rPr>
              <a:t>mechanical</a:t>
            </a:r>
            <a:r>
              <a:rPr lang="en-US" sz="3600" dirty="0">
                <a:solidFill>
                  <a:srgbClr val="FFFF00"/>
                </a:solidFill>
              </a:rPr>
              <a:t>	</a:t>
            </a:r>
            <a:endParaRPr lang="en-US" sz="3600" dirty="0" smtClean="0">
              <a:solidFill>
                <a:srgbClr val="FFFF00"/>
              </a:solidFill>
            </a:endParaRPr>
          </a:p>
          <a:p>
            <a:pPr marL="742950" indent="-742950">
              <a:buFont typeface="+mj-lt"/>
              <a:buAutoNum type="alphaUcPeriod"/>
            </a:pPr>
            <a:r>
              <a:rPr lang="en-US" sz="3600" dirty="0" smtClean="0">
                <a:solidFill>
                  <a:srgbClr val="FFFF00"/>
                </a:solidFill>
              </a:rPr>
              <a:t>Electromagnetic</a:t>
            </a:r>
            <a:endParaRPr lang="en-US" sz="3600" dirty="0">
              <a:solidFill>
                <a:srgbClr val="FFFF00"/>
              </a:solidFill>
            </a:endParaRPr>
          </a:p>
          <a:p>
            <a:pPr marL="742950" indent="-742950">
              <a:buFont typeface="+mj-lt"/>
              <a:buAutoNum type="alphaUcPeriod"/>
            </a:pPr>
            <a:r>
              <a:rPr lang="en-US" sz="3600" dirty="0" smtClean="0">
                <a:solidFill>
                  <a:srgbClr val="FFFF00"/>
                </a:solidFill>
              </a:rPr>
              <a:t>transverse</a:t>
            </a:r>
            <a:r>
              <a:rPr lang="en-US" sz="3600" dirty="0">
                <a:solidFill>
                  <a:srgbClr val="FFFF00"/>
                </a:solidFill>
              </a:rPr>
              <a:t>	</a:t>
            </a:r>
            <a:endParaRPr lang="en-US" sz="3600" dirty="0" smtClean="0">
              <a:solidFill>
                <a:srgbClr val="FFFF00"/>
              </a:solidFill>
            </a:endParaRPr>
          </a:p>
          <a:p>
            <a:pPr marL="742950" indent="-742950">
              <a:buFont typeface="+mj-lt"/>
              <a:buAutoNum type="alphaUcPeriod"/>
            </a:pPr>
            <a:r>
              <a:rPr lang="en-US" sz="3600" dirty="0" smtClean="0">
                <a:solidFill>
                  <a:srgbClr val="FFFF00"/>
                </a:solidFill>
              </a:rPr>
              <a:t>longitudinal</a:t>
            </a:r>
            <a:endParaRPr lang="en-US" sz="3600" dirty="0">
              <a:solidFill>
                <a:srgbClr val="FFFF00"/>
              </a:solidFill>
            </a:endParaRPr>
          </a:p>
        </p:txBody>
      </p:sp>
      <p:sp>
        <p:nvSpPr>
          <p:cNvPr id="3" name="Title 5"/>
          <p:cNvSpPr txBox="1">
            <a:spLocks/>
          </p:cNvSpPr>
          <p:nvPr/>
        </p:nvSpPr>
        <p:spPr>
          <a:xfrm>
            <a:off x="2362200" y="0"/>
            <a:ext cx="3581400" cy="6096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mj-lt"/>
                <a:ea typeface="+mj-ea"/>
                <a:cs typeface="+mj-cs"/>
              </a:rPr>
              <a:t>Quick quiz???</a:t>
            </a:r>
            <a:endParaRPr kumimoji="0" lang="en-US" sz="4400" b="1" i="0" u="none" strike="noStrike" kern="1200" cap="none" spc="0" normalizeH="0" baseline="0" noProof="0" dirty="0">
              <a:ln>
                <a:noFill/>
              </a:ln>
              <a:solidFill>
                <a:srgbClr val="C00000"/>
              </a:solidFill>
              <a:effectLst/>
              <a:uLnTx/>
              <a:uFillTx/>
              <a:latin typeface="+mj-lt"/>
              <a:ea typeface="+mj-ea"/>
              <a:cs typeface="+mj-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63709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dirty="0" smtClean="0">
                <a:ln w="11430"/>
                <a:solidFill>
                  <a:srgbClr val="FF9966"/>
                </a:solidFill>
                <a:latin typeface="Stencil" pitchFamily="82" charset="0"/>
              </a:rPr>
              <a:t>Part 2 </a:t>
            </a:r>
            <a:r>
              <a:rPr lang="en-US" sz="9600" b="1" dirty="0" smtClean="0">
                <a:ln w="11430"/>
                <a:solidFill>
                  <a:srgbClr val="FF9900"/>
                </a:solidFill>
                <a:latin typeface="Stencil" pitchFamily="82" charset="0"/>
              </a:rPr>
              <a:t>Mechanics</a:t>
            </a:r>
          </a:p>
          <a:p>
            <a:pPr algn="ctr"/>
            <a:endParaRPr lang="en-US" sz="7200" b="1" dirty="0" smtClean="0">
              <a:ln w="11430"/>
              <a:solidFill>
                <a:srgbClr val="FFFF00"/>
              </a:solidFill>
              <a:latin typeface="Stencil" pitchFamily="82" charset="0"/>
            </a:endParaRPr>
          </a:p>
          <a:p>
            <a:pPr algn="ctr"/>
            <a:r>
              <a:rPr lang="en-US" sz="7200" b="1" dirty="0" smtClean="0">
                <a:ln w="11430"/>
                <a:solidFill>
                  <a:srgbClr val="FFFF00"/>
                </a:solidFill>
                <a:latin typeface="Stencil" pitchFamily="82" charset="0"/>
              </a:rPr>
              <a:t>Wave- sound and hearing</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13002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559351" y="46845"/>
            <a:ext cx="431079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4400" dirty="0">
                <a:solidFill>
                  <a:srgbClr val="FFC000"/>
                </a:solidFill>
                <a:latin typeface="Impact" pitchFamily="34" charset="0"/>
              </a:rPr>
              <a:t>4. Standing </a:t>
            </a:r>
            <a:r>
              <a:rPr lang="en-US" altLang="en-US" sz="4400" dirty="0" smtClean="0">
                <a:solidFill>
                  <a:srgbClr val="FFC000"/>
                </a:solidFill>
                <a:latin typeface="Impact" pitchFamily="34" charset="0"/>
              </a:rPr>
              <a:t>waves</a:t>
            </a:r>
            <a:endParaRPr lang="en-US" altLang="en-US" sz="4400" dirty="0">
              <a:solidFill>
                <a:srgbClr val="FFC000"/>
              </a:solidFill>
              <a:latin typeface="Impact"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18819"/>
            <a:ext cx="2143125" cy="430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952700"/>
            <a:ext cx="6781800" cy="2062103"/>
          </a:xfrm>
          <a:prstGeom prst="rect">
            <a:avLst/>
          </a:prstGeom>
        </p:spPr>
        <p:txBody>
          <a:bodyPr wrap="square">
            <a:spAutoFit/>
          </a:bodyPr>
          <a:lstStyle/>
          <a:p>
            <a:pPr algn="just">
              <a:defRPr/>
            </a:pPr>
            <a:r>
              <a:rPr lang="en-US" sz="3200" i="1" dirty="0" smtClean="0">
                <a:solidFill>
                  <a:srgbClr val="FFFF00"/>
                </a:solidFill>
                <a:latin typeface="Calibri" pitchFamily="34" charset="0"/>
              </a:rPr>
              <a:t>When </a:t>
            </a:r>
            <a:r>
              <a:rPr lang="en-US" sz="3200" i="1" dirty="0">
                <a:solidFill>
                  <a:srgbClr val="FFFF00"/>
                </a:solidFill>
                <a:latin typeface="Calibri" pitchFamily="34" charset="0"/>
              </a:rPr>
              <a:t>a </a:t>
            </a:r>
            <a:r>
              <a:rPr lang="en-US" sz="3200" i="1" dirty="0" smtClean="0">
                <a:solidFill>
                  <a:srgbClr val="FFFF00"/>
                </a:solidFill>
                <a:latin typeface="Calibri" pitchFamily="34" charset="0"/>
              </a:rPr>
              <a:t>wave </a:t>
            </a:r>
            <a:r>
              <a:rPr lang="en-US" sz="3200" i="1" dirty="0">
                <a:solidFill>
                  <a:srgbClr val="FFFF00"/>
                </a:solidFill>
                <a:latin typeface="Calibri" pitchFamily="34" charset="0"/>
              </a:rPr>
              <a:t>is incident inside a  tube </a:t>
            </a:r>
            <a:r>
              <a:rPr lang="en-US" sz="3200" i="1" dirty="0" smtClean="0">
                <a:solidFill>
                  <a:srgbClr val="FFFF00"/>
                </a:solidFill>
                <a:latin typeface="Calibri" pitchFamily="34" charset="0"/>
              </a:rPr>
              <a:t>at </a:t>
            </a:r>
            <a:r>
              <a:rPr lang="en-US" sz="3200" i="1" dirty="0">
                <a:solidFill>
                  <a:srgbClr val="FFFF00"/>
                </a:solidFill>
                <a:latin typeface="Calibri" pitchFamily="34" charset="0"/>
              </a:rPr>
              <a:t>one end it reflected at the boundary. The incident and reflected waves combine to form a standing wave</a:t>
            </a:r>
            <a:r>
              <a:rPr lang="en-US" sz="3200" i="1" dirty="0" smtClean="0">
                <a:solidFill>
                  <a:srgbClr val="00B050"/>
                </a:solidFill>
                <a:latin typeface="Calibri" pitchFamily="34" charset="0"/>
              </a:rPr>
              <a:t>.</a:t>
            </a:r>
            <a:endParaRPr lang="en-US" sz="3200" i="1" dirty="0">
              <a:solidFill>
                <a:srgbClr val="00B050"/>
              </a:solidFill>
              <a:latin typeface="Calibri" pitchFamily="34" charset="0"/>
            </a:endParaRPr>
          </a:p>
        </p:txBody>
      </p:sp>
      <p:sp>
        <p:nvSpPr>
          <p:cNvPr id="5" name="Rectangle 4"/>
          <p:cNvSpPr/>
          <p:nvPr/>
        </p:nvSpPr>
        <p:spPr>
          <a:xfrm>
            <a:off x="1219200" y="4327205"/>
            <a:ext cx="7924799" cy="2062103"/>
          </a:xfrm>
          <a:prstGeom prst="rect">
            <a:avLst/>
          </a:prstGeom>
        </p:spPr>
        <p:txBody>
          <a:bodyPr wrap="square">
            <a:spAutoFit/>
          </a:bodyPr>
          <a:lstStyle/>
          <a:p>
            <a:pPr algn="just">
              <a:defRPr/>
            </a:pPr>
            <a:r>
              <a:rPr lang="en-US" sz="3200" i="1" dirty="0">
                <a:solidFill>
                  <a:srgbClr val="FFFF00"/>
                </a:solidFill>
                <a:latin typeface="Calibri" pitchFamily="34" charset="0"/>
              </a:rPr>
              <a:t>The </a:t>
            </a:r>
            <a:r>
              <a:rPr lang="en-US" sz="3200" i="1" dirty="0" smtClean="0">
                <a:solidFill>
                  <a:srgbClr val="FFFF00"/>
                </a:solidFill>
                <a:latin typeface="Calibri" pitchFamily="34" charset="0"/>
              </a:rPr>
              <a:t>standing wave is two waves have the same wavelength and speed (so the same frequency), but are travelling in opposite direction through the same medium</a:t>
            </a:r>
            <a:r>
              <a:rPr lang="en-US" sz="3200" i="1" dirty="0" smtClean="0">
                <a:solidFill>
                  <a:srgbClr val="00B050"/>
                </a:solidFill>
                <a:latin typeface="Calibri" pitchFamily="34" charset="0"/>
              </a:rPr>
              <a:t>.</a:t>
            </a:r>
            <a:endParaRPr lang="en-US" sz="3200" i="1" dirty="0">
              <a:solidFill>
                <a:srgbClr val="00B050"/>
              </a:solidFill>
              <a:latin typeface="Calibri" pitchFamily="34" charset="0"/>
            </a:endParaRPr>
          </a:p>
        </p:txBody>
      </p:sp>
      <p:pic>
        <p:nvPicPr>
          <p:cNvPr id="8" name="Picture 2"/>
          <p:cNvPicPr>
            <a:picLocks noChangeAspect="1" noChangeArrowheads="1"/>
          </p:cNvPicPr>
          <p:nvPr/>
        </p:nvPicPr>
        <p:blipFill>
          <a:blip r:embed="rId3"/>
          <a:srcRect/>
          <a:stretch>
            <a:fillRect/>
          </a:stretch>
        </p:blipFill>
        <p:spPr bwMode="auto">
          <a:xfrm>
            <a:off x="0" y="2915584"/>
            <a:ext cx="6629400" cy="1411621"/>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862513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galileo.phys.virginia.edu/classes/152.mf1i.spring02/Waves_files/image0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3342640"/>
          </a:xfrm>
          <a:prstGeom prst="rect">
            <a:avLst/>
          </a:prstGeom>
          <a:solidFill>
            <a:schemeClr val="bg1"/>
          </a:solidFill>
        </p:spPr>
      </p:pic>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46550"/>
            <a:ext cx="3852798" cy="3539430"/>
          </a:xfrm>
          <a:prstGeom prst="rect">
            <a:avLst/>
          </a:prstGeom>
        </p:spPr>
        <p:txBody>
          <a:bodyPr wrap="square">
            <a:spAutoFit/>
          </a:bodyPr>
          <a:lstStyle/>
          <a:p>
            <a:pPr>
              <a:spcBef>
                <a:spcPct val="50000"/>
              </a:spcBef>
            </a:pPr>
            <a:r>
              <a:rPr lang="en-US" sz="3200" dirty="0" smtClean="0">
                <a:solidFill>
                  <a:srgbClr val="00B050"/>
                </a:solidFill>
                <a:latin typeface="Times New Roman" pitchFamily="18" charset="0"/>
                <a:cs typeface="Times New Roman" pitchFamily="18" charset="0"/>
              </a:rPr>
              <a:t>	</a:t>
            </a:r>
            <a:r>
              <a:rPr lang="en-US" sz="3200" dirty="0" smtClean="0">
                <a:solidFill>
                  <a:srgbClr val="FFFF00"/>
                </a:solidFill>
                <a:latin typeface="Times New Roman" pitchFamily="18" charset="0"/>
                <a:cs typeface="Times New Roman" pitchFamily="18" charset="0"/>
              </a:rPr>
              <a:t>Sound wave is </a:t>
            </a:r>
            <a:r>
              <a:rPr lang="en-US" sz="3200" dirty="0">
                <a:solidFill>
                  <a:srgbClr val="FFFF00"/>
                </a:solidFill>
                <a:latin typeface="Times New Roman" pitchFamily="18" charset="0"/>
                <a:cs typeface="Times New Roman" pitchFamily="18" charset="0"/>
              </a:rPr>
              <a:t>a longitudinal wave which travels through the air through a series of </a:t>
            </a:r>
            <a:r>
              <a:rPr lang="en-US" sz="3200" b="1" i="1" dirty="0">
                <a:solidFill>
                  <a:srgbClr val="FFFF00"/>
                </a:solidFill>
                <a:latin typeface="Times New Roman" pitchFamily="18" charset="0"/>
                <a:cs typeface="Times New Roman" pitchFamily="18" charset="0"/>
              </a:rPr>
              <a:t>compressions and rarefactions.</a:t>
            </a:r>
          </a:p>
        </p:txBody>
      </p:sp>
      <p:sp>
        <p:nvSpPr>
          <p:cNvPr id="4" name="Text Box 4"/>
          <p:cNvSpPr txBox="1">
            <a:spLocks noChangeArrowheads="1"/>
          </p:cNvSpPr>
          <p:nvPr/>
        </p:nvSpPr>
        <p:spPr bwMode="auto">
          <a:xfrm>
            <a:off x="0" y="0"/>
            <a:ext cx="7315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400" b="1" dirty="0" smtClean="0">
                <a:solidFill>
                  <a:srgbClr val="FFC000"/>
                </a:solidFill>
                <a:latin typeface="Times New Roman" pitchFamily="18" charset="0"/>
                <a:cs typeface="Times New Roman" pitchFamily="18" charset="0"/>
              </a:rPr>
              <a:t>5</a:t>
            </a:r>
            <a:r>
              <a:rPr lang="en-US" sz="4400" b="1" dirty="0" smtClean="0">
                <a:solidFill>
                  <a:srgbClr val="FFC000"/>
                </a:solidFill>
                <a:effectLst/>
                <a:latin typeface="Times New Roman" pitchFamily="18" charset="0"/>
                <a:cs typeface="Times New Roman" pitchFamily="18" charset="0"/>
              </a:rPr>
              <a:t>- Sound Waves and Media</a:t>
            </a:r>
            <a:endParaRPr lang="en-US" sz="2800" dirty="0">
              <a:solidFill>
                <a:srgbClr val="FFC000"/>
              </a:solidFill>
              <a:effectLst/>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066800"/>
            <a:ext cx="5257800"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3862513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tuning for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1103313"/>
            <a:ext cx="5643562"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4"/>
          <p:cNvGrpSpPr>
            <a:grpSpLocks/>
          </p:cNvGrpSpPr>
          <p:nvPr/>
        </p:nvGrpSpPr>
        <p:grpSpPr bwMode="auto">
          <a:xfrm>
            <a:off x="-1" y="2971800"/>
            <a:ext cx="9144001" cy="3631217"/>
            <a:chOff x="0" y="2357430"/>
            <a:chExt cx="9144000" cy="3895771"/>
          </a:xfrm>
        </p:grpSpPr>
        <p:pic>
          <p:nvPicPr>
            <p:cNvPr id="9" name="Picture 3"/>
            <p:cNvPicPr>
              <a:picLocks noChangeAspect="1" noChangeArrowheads="1"/>
            </p:cNvPicPr>
            <p:nvPr/>
          </p:nvPicPr>
          <p:blipFill>
            <a:blip r:embed="rId4"/>
            <a:srcRect t="28896" b="28896"/>
            <a:stretch>
              <a:fillRect/>
            </a:stretch>
          </p:blipFill>
          <p:spPr bwMode="auto">
            <a:xfrm>
              <a:off x="0" y="2857496"/>
              <a:ext cx="9144000" cy="2894013"/>
            </a:xfrm>
            <a:prstGeom prst="rect">
              <a:avLst/>
            </a:prstGeom>
            <a:ln>
              <a:noFill/>
            </a:ln>
            <a:effectLst>
              <a:softEdge rad="112500"/>
            </a:effectLst>
          </p:spPr>
        </p:pic>
        <p:sp>
          <p:nvSpPr>
            <p:cNvPr id="18441" name="TextBox 9"/>
            <p:cNvSpPr txBox="1">
              <a:spLocks noChangeArrowheads="1"/>
            </p:cNvSpPr>
            <p:nvPr/>
          </p:nvSpPr>
          <p:spPr bwMode="auto">
            <a:xfrm>
              <a:off x="2143108" y="5691862"/>
              <a:ext cx="3783280" cy="56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3200">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Wingdings" pitchFamily="2" charset="2"/>
                <a:buChar char="§"/>
                <a:defRPr sz="2800">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Wingdings" pitchFamily="2" charset="2"/>
                <a:buChar char="§"/>
                <a:defRPr sz="2400">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Wingdings" pitchFamily="2" charset="2"/>
                <a:buChar char="§"/>
                <a:defRPr sz="2000">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Wingdings" pitchFamily="2" charset="2"/>
                <a:buChar char="§"/>
                <a:defRPr sz="2000">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Verdana" pitchFamily="34" charset="0"/>
                  <a:cs typeface="Verdana" pitchFamily="34" charset="0"/>
                </a:defRPr>
              </a:lvl9pPr>
            </a:lstStyle>
            <a:p>
              <a:pPr eaLnBrk="1" hangingPunct="1">
                <a:spcBef>
                  <a:spcPct val="0"/>
                </a:spcBef>
                <a:buFontTx/>
                <a:buNone/>
              </a:pPr>
              <a:r>
                <a:rPr lang="en-US" altLang="en-US" sz="2800" i="1" dirty="0">
                  <a:solidFill>
                    <a:schemeClr val="bg1"/>
                  </a:solidFill>
                  <a:latin typeface="Calibri" pitchFamily="34" charset="0"/>
                  <a:cs typeface="Arial" pitchFamily="34" charset="0"/>
                </a:rPr>
                <a:t>low density and pressure</a:t>
              </a:r>
            </a:p>
          </p:txBody>
        </p:sp>
        <p:sp>
          <p:nvSpPr>
            <p:cNvPr id="18442" name="TextBox 10"/>
            <p:cNvSpPr txBox="1">
              <a:spLocks noChangeArrowheads="1"/>
            </p:cNvSpPr>
            <p:nvPr/>
          </p:nvSpPr>
          <p:spPr bwMode="auto">
            <a:xfrm>
              <a:off x="2714612" y="2357430"/>
              <a:ext cx="3897221" cy="56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3200">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Wingdings" pitchFamily="2" charset="2"/>
                <a:buChar char="§"/>
                <a:defRPr sz="2800">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Wingdings" pitchFamily="2" charset="2"/>
                <a:buChar char="§"/>
                <a:defRPr sz="2400">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Wingdings" pitchFamily="2" charset="2"/>
                <a:buChar char="§"/>
                <a:defRPr sz="2000">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Wingdings" pitchFamily="2" charset="2"/>
                <a:buChar char="§"/>
                <a:defRPr sz="2000">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Verdana" pitchFamily="34" charset="0"/>
                  <a:cs typeface="Verdana" pitchFamily="34" charset="0"/>
                </a:defRPr>
              </a:lvl9pPr>
            </a:lstStyle>
            <a:p>
              <a:pPr eaLnBrk="1" hangingPunct="1">
                <a:spcBef>
                  <a:spcPct val="0"/>
                </a:spcBef>
                <a:buFontTx/>
                <a:buNone/>
              </a:pPr>
              <a:r>
                <a:rPr lang="en-US" altLang="en-US" sz="2800" i="1" dirty="0">
                  <a:solidFill>
                    <a:schemeClr val="bg1"/>
                  </a:solidFill>
                  <a:latin typeface="Calibri" pitchFamily="34" charset="0"/>
                  <a:cs typeface="Arial" pitchFamily="34" charset="0"/>
                </a:rPr>
                <a:t>high density and pressure</a:t>
              </a:r>
            </a:p>
          </p:txBody>
        </p:sp>
      </p:grpSp>
      <p:sp>
        <p:nvSpPr>
          <p:cNvPr id="18439" name="Rectangle 1"/>
          <p:cNvSpPr>
            <a:spLocks noChangeArrowheads="1"/>
          </p:cNvSpPr>
          <p:nvPr/>
        </p:nvSpPr>
        <p:spPr bwMode="auto">
          <a:xfrm>
            <a:off x="1828800" y="0"/>
            <a:ext cx="4856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3200">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Wingdings" pitchFamily="2" charset="2"/>
              <a:buChar char="§"/>
              <a:defRPr sz="2800">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Wingdings" pitchFamily="2" charset="2"/>
              <a:buChar char="§"/>
              <a:defRPr sz="2400">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Wingdings" pitchFamily="2" charset="2"/>
              <a:buChar char="§"/>
              <a:defRPr sz="2000">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Wingdings" pitchFamily="2" charset="2"/>
              <a:buChar char="§"/>
              <a:defRPr sz="2000">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Verdana" pitchFamily="34" charset="0"/>
                <a:cs typeface="Verdana" pitchFamily="34" charset="0"/>
              </a:defRPr>
            </a:lvl9pPr>
          </a:lstStyle>
          <a:p>
            <a:pPr algn="ctr" eaLnBrk="1" hangingPunct="1">
              <a:spcBef>
                <a:spcPct val="0"/>
              </a:spcBef>
              <a:buFontTx/>
              <a:buNone/>
            </a:pPr>
            <a:r>
              <a:rPr lang="en-US" altLang="en-US" sz="3600" dirty="0">
                <a:solidFill>
                  <a:schemeClr val="bg1"/>
                </a:solidFill>
                <a:latin typeface="Gloucester MT Extra Condensed" pitchFamily="18" charset="0"/>
                <a:cs typeface="Arial" pitchFamily="34" charset="0"/>
              </a:rPr>
              <a:t>Production of sound by a tuning fork</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277767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0" y="1295400"/>
            <a:ext cx="9144000" cy="3962400"/>
          </a:xfrm>
        </p:spPr>
        <p:txBody>
          <a:bodyPr>
            <a:normAutofit/>
          </a:bodyPr>
          <a:lstStyle/>
          <a:p>
            <a:pPr marL="365760" indent="-283464" algn="l" rtl="0" eaLnBrk="1" fontAlgn="auto" hangingPunct="1">
              <a:spcAft>
                <a:spcPts val="0"/>
              </a:spcAft>
              <a:defRPr/>
            </a:pPr>
            <a:r>
              <a:rPr lang="en-US" dirty="0" smtClean="0">
                <a:solidFill>
                  <a:srgbClr val="FFFF00"/>
                </a:solidFill>
                <a:latin typeface="Times New Roman" pitchFamily="18" charset="0"/>
                <a:cs typeface="Times New Roman" pitchFamily="18" charset="0"/>
              </a:rPr>
              <a:t>The speed of sound is not fixed and depends </a:t>
            </a:r>
            <a:r>
              <a:rPr lang="en-US" dirty="0">
                <a:solidFill>
                  <a:srgbClr val="FFFF00"/>
                </a:solidFill>
                <a:latin typeface="Times New Roman" pitchFamily="18" charset="0"/>
                <a:cs typeface="Times New Roman" pitchFamily="18" charset="0"/>
              </a:rPr>
              <a:t>on the </a:t>
            </a:r>
            <a:r>
              <a:rPr lang="en-US" dirty="0" smtClean="0">
                <a:solidFill>
                  <a:srgbClr val="FFFF00"/>
                </a:solidFill>
                <a:latin typeface="Times New Roman" pitchFamily="18" charset="0"/>
                <a:cs typeface="Times New Roman" pitchFamily="18" charset="0"/>
              </a:rPr>
              <a:t>medium (</a:t>
            </a:r>
            <a:r>
              <a:rPr lang="en-US" b="1" dirty="0" smtClean="0">
                <a:solidFill>
                  <a:srgbClr val="FFFF00"/>
                </a:solidFill>
                <a:latin typeface="Times New Roman" pitchFamily="18" charset="0"/>
                <a:cs typeface="Times New Roman" pitchFamily="18" charset="0"/>
              </a:rPr>
              <a:t>gases, liquids and solid)</a:t>
            </a:r>
            <a:r>
              <a:rPr lang="en-US" dirty="0" smtClean="0">
                <a:solidFill>
                  <a:srgbClr val="FFFF00"/>
                </a:solidFill>
                <a:latin typeface="Times New Roman" pitchFamily="18" charset="0"/>
                <a:cs typeface="Times New Roman" pitchFamily="18" charset="0"/>
              </a:rPr>
              <a:t>.</a:t>
            </a:r>
          </a:p>
          <a:p>
            <a:pPr marL="365760" indent="-283464" algn="l" rtl="0" eaLnBrk="1" fontAlgn="auto" hangingPunct="1">
              <a:spcAft>
                <a:spcPts val="0"/>
              </a:spcAft>
              <a:defRPr/>
            </a:pPr>
            <a:r>
              <a:rPr lang="en-US" dirty="0" smtClean="0">
                <a:solidFill>
                  <a:srgbClr val="FFFF00"/>
                </a:solidFill>
                <a:latin typeface="Times New Roman" pitchFamily="18" charset="0"/>
                <a:cs typeface="Times New Roman" pitchFamily="18" charset="0"/>
              </a:rPr>
              <a:t>The </a:t>
            </a:r>
            <a:r>
              <a:rPr lang="en-US" dirty="0">
                <a:solidFill>
                  <a:srgbClr val="FFFF00"/>
                </a:solidFill>
                <a:latin typeface="Times New Roman" pitchFamily="18" charset="0"/>
                <a:cs typeface="Times New Roman" pitchFamily="18" charset="0"/>
              </a:rPr>
              <a:t>more elastic the medium the faster sound will travel through it. </a:t>
            </a:r>
            <a:endParaRPr lang="en-US" dirty="0" smtClean="0">
              <a:solidFill>
                <a:srgbClr val="FFFF00"/>
              </a:solidFill>
              <a:latin typeface="Times New Roman" pitchFamily="18" charset="0"/>
              <a:cs typeface="Times New Roman" pitchFamily="18" charset="0"/>
            </a:endParaRPr>
          </a:p>
          <a:p>
            <a:pPr marL="365760" indent="-283464" algn="l" rtl="0" eaLnBrk="1" fontAlgn="auto" hangingPunct="1">
              <a:spcAft>
                <a:spcPts val="0"/>
              </a:spcAft>
              <a:defRPr/>
            </a:pPr>
            <a:r>
              <a:rPr lang="en-US" dirty="0" smtClean="0">
                <a:solidFill>
                  <a:srgbClr val="FFFF00"/>
                </a:solidFill>
                <a:latin typeface="Times New Roman" pitchFamily="18" charset="0"/>
                <a:cs typeface="Times New Roman" pitchFamily="18" charset="0"/>
              </a:rPr>
              <a:t>Speed </a:t>
            </a:r>
            <a:r>
              <a:rPr lang="en-US" dirty="0">
                <a:solidFill>
                  <a:srgbClr val="FFFF00"/>
                </a:solidFill>
                <a:latin typeface="Times New Roman" pitchFamily="18" charset="0"/>
                <a:cs typeface="Times New Roman" pitchFamily="18" charset="0"/>
              </a:rPr>
              <a:t>in </a:t>
            </a:r>
            <a:r>
              <a:rPr lang="en-US" dirty="0" smtClean="0">
                <a:solidFill>
                  <a:srgbClr val="FFFF00"/>
                </a:solidFill>
                <a:latin typeface="Times New Roman" pitchFamily="18" charset="0"/>
                <a:cs typeface="Times New Roman" pitchFamily="18" charset="0"/>
              </a:rPr>
              <a:t>metals &gt; speed </a:t>
            </a:r>
            <a:r>
              <a:rPr lang="en-US" dirty="0">
                <a:solidFill>
                  <a:srgbClr val="FFFF00"/>
                </a:solidFill>
                <a:latin typeface="Times New Roman" pitchFamily="18" charset="0"/>
                <a:cs typeface="Times New Roman" pitchFamily="18" charset="0"/>
              </a:rPr>
              <a:t>in </a:t>
            </a:r>
            <a:r>
              <a:rPr lang="en-US" dirty="0" smtClean="0">
                <a:solidFill>
                  <a:srgbClr val="FFFF00"/>
                </a:solidFill>
                <a:latin typeface="Times New Roman" pitchFamily="18" charset="0"/>
                <a:cs typeface="Times New Roman" pitchFamily="18" charset="0"/>
              </a:rPr>
              <a:t>water &gt; speed </a:t>
            </a:r>
            <a:r>
              <a:rPr lang="en-US" dirty="0">
                <a:solidFill>
                  <a:srgbClr val="FFFF00"/>
                </a:solidFill>
                <a:latin typeface="Times New Roman" pitchFamily="18" charset="0"/>
                <a:cs typeface="Times New Roman" pitchFamily="18" charset="0"/>
              </a:rPr>
              <a:t>in </a:t>
            </a:r>
            <a:r>
              <a:rPr lang="en-US" dirty="0" smtClean="0">
                <a:solidFill>
                  <a:srgbClr val="FFFF00"/>
                </a:solidFill>
                <a:latin typeface="Times New Roman" pitchFamily="18" charset="0"/>
                <a:cs typeface="Times New Roman" pitchFamily="18" charset="0"/>
              </a:rPr>
              <a:t>air</a:t>
            </a:r>
          </a:p>
          <a:p>
            <a:pPr marL="365760" indent="-283464">
              <a:defRPr/>
            </a:pPr>
            <a:r>
              <a:rPr lang="en-US" dirty="0" smtClean="0">
                <a:solidFill>
                  <a:srgbClr val="FFFF00"/>
                </a:solidFill>
                <a:latin typeface="Times New Roman" pitchFamily="18" charset="0"/>
                <a:cs typeface="Times New Roman" pitchFamily="18" charset="0"/>
              </a:rPr>
              <a:t>When the temperature is higher, so is the speed of sound.</a:t>
            </a:r>
            <a:endParaRPr lang="en-US" dirty="0">
              <a:solidFill>
                <a:srgbClr val="FFFF00"/>
              </a:solidFill>
              <a:latin typeface="Times New Roman" pitchFamily="18" charset="0"/>
              <a:cs typeface="Times New Roman" pitchFamily="18" charset="0"/>
            </a:endParaRPr>
          </a:p>
        </p:txBody>
      </p:sp>
      <p:sp>
        <p:nvSpPr>
          <p:cNvPr id="2" name="Rectangle 1"/>
          <p:cNvSpPr/>
          <p:nvPr/>
        </p:nvSpPr>
        <p:spPr>
          <a:xfrm>
            <a:off x="762000" y="369745"/>
            <a:ext cx="4352474" cy="646331"/>
          </a:xfrm>
          <a:prstGeom prst="rect">
            <a:avLst/>
          </a:prstGeom>
        </p:spPr>
        <p:txBody>
          <a:bodyPr wrap="none">
            <a:spAutoFit/>
          </a:bodyPr>
          <a:lstStyle/>
          <a:p>
            <a:r>
              <a:rPr lang="en-US" sz="3600" b="1" dirty="0">
                <a:solidFill>
                  <a:srgbClr val="FFC000"/>
                </a:solidFill>
                <a:latin typeface="Times New Roman" pitchFamily="18" charset="0"/>
                <a:cs typeface="Times New Roman" pitchFamily="18" charset="0"/>
              </a:rPr>
              <a:t>Speed of </a:t>
            </a:r>
            <a:r>
              <a:rPr lang="en-US" sz="3600" b="1" dirty="0" smtClean="0">
                <a:solidFill>
                  <a:srgbClr val="FFC000"/>
                </a:solidFill>
                <a:latin typeface="Times New Roman" pitchFamily="18" charset="0"/>
                <a:cs typeface="Times New Roman" pitchFamily="18" charset="0"/>
              </a:rPr>
              <a:t>Sound wave</a:t>
            </a:r>
            <a:endParaRPr lang="en-US" sz="3600" dirty="0">
              <a:solidFill>
                <a:srgbClr val="FFC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658515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540902" y="2455183"/>
            <a:ext cx="3844925" cy="26447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727075" y="2455183"/>
            <a:ext cx="3857625" cy="26431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27"/>
          <p:cNvGrpSpPr>
            <a:grpSpLocks/>
          </p:cNvGrpSpPr>
          <p:nvPr/>
        </p:nvGrpSpPr>
        <p:grpSpPr bwMode="auto">
          <a:xfrm>
            <a:off x="3946499" y="1907698"/>
            <a:ext cx="1336675" cy="3152687"/>
            <a:chOff x="3947066" y="1851101"/>
            <a:chExt cx="1335622" cy="3152478"/>
          </a:xfrm>
        </p:grpSpPr>
        <p:cxnSp>
          <p:nvCxnSpPr>
            <p:cNvPr id="13" name="Straight Connector 12"/>
            <p:cNvCxnSpPr/>
            <p:nvPr/>
          </p:nvCxnSpPr>
          <p:spPr>
            <a:xfrm rot="5400000" flipH="1" flipV="1">
              <a:off x="3256908" y="3672550"/>
              <a:ext cx="2660473" cy="1586"/>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031" name="TextBox 4"/>
            <p:cNvSpPr txBox="1">
              <a:spLocks noChangeArrowheads="1"/>
            </p:cNvSpPr>
            <p:nvPr/>
          </p:nvSpPr>
          <p:spPr bwMode="auto">
            <a:xfrm>
              <a:off x="3947066" y="1851101"/>
              <a:ext cx="133562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dirty="0">
                  <a:solidFill>
                    <a:srgbClr val="FF0000"/>
                  </a:solidFill>
                  <a:latin typeface="Bernard MT Condensed" pitchFamily="18" charset="0"/>
                </a:rPr>
                <a:t>Boundary</a:t>
              </a:r>
            </a:p>
          </p:txBody>
        </p:sp>
      </p:grpSp>
      <p:grpSp>
        <p:nvGrpSpPr>
          <p:cNvPr id="3" name="Group 28"/>
          <p:cNvGrpSpPr>
            <a:grpSpLocks/>
          </p:cNvGrpSpPr>
          <p:nvPr/>
        </p:nvGrpSpPr>
        <p:grpSpPr bwMode="auto">
          <a:xfrm>
            <a:off x="1247775" y="3490913"/>
            <a:ext cx="3252788" cy="747712"/>
            <a:chOff x="1248307" y="3181648"/>
            <a:chExt cx="3252256" cy="747418"/>
          </a:xfrm>
        </p:grpSpPr>
        <p:cxnSp>
          <p:nvCxnSpPr>
            <p:cNvPr id="6" name="Straight Arrow Connector 5"/>
            <p:cNvCxnSpPr/>
            <p:nvPr/>
          </p:nvCxnSpPr>
          <p:spPr>
            <a:xfrm>
              <a:off x="3357750" y="3714838"/>
              <a:ext cx="1142813" cy="3174"/>
            </a:xfrm>
            <a:prstGeom prst="straightConnector1">
              <a:avLst/>
            </a:prstGeom>
            <a:ln w="50800">
              <a:solidFill>
                <a:srgbClr val="0000FF"/>
              </a:solidFill>
              <a:tailEnd type="stealth" w="med" len="lg"/>
            </a:ln>
          </p:spPr>
          <p:style>
            <a:lnRef idx="1">
              <a:schemeClr val="accent1"/>
            </a:lnRef>
            <a:fillRef idx="0">
              <a:schemeClr val="accent1"/>
            </a:fillRef>
            <a:effectRef idx="0">
              <a:schemeClr val="accent1"/>
            </a:effectRef>
            <a:fontRef idx="minor">
              <a:schemeClr val="tx1"/>
            </a:fontRef>
          </p:style>
        </p:cxnSp>
        <p:sp>
          <p:nvSpPr>
            <p:cNvPr id="43028" name="TextBox 6"/>
            <p:cNvSpPr txBox="1">
              <a:spLocks noChangeArrowheads="1"/>
            </p:cNvSpPr>
            <p:nvPr/>
          </p:nvSpPr>
          <p:spPr bwMode="auto">
            <a:xfrm>
              <a:off x="1248307" y="3467400"/>
              <a:ext cx="1966371"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a:solidFill>
                    <a:srgbClr val="0000FF"/>
                  </a:solidFill>
                </a:rPr>
                <a:t>Incident Wave</a:t>
              </a:r>
            </a:p>
          </p:txBody>
        </p:sp>
        <p:sp>
          <p:nvSpPr>
            <p:cNvPr id="43029" name="TextBox 8"/>
            <p:cNvSpPr txBox="1">
              <a:spLocks noChangeArrowheads="1"/>
            </p:cNvSpPr>
            <p:nvPr/>
          </p:nvSpPr>
          <p:spPr bwMode="auto">
            <a:xfrm>
              <a:off x="3643306" y="3181648"/>
              <a:ext cx="344965"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i="1">
                  <a:solidFill>
                    <a:srgbClr val="0000FF"/>
                  </a:solidFill>
                  <a:ea typeface="Verdana" pitchFamily="34" charset="0"/>
                  <a:cs typeface="Times New Roman" pitchFamily="18" charset="0"/>
                </a:rPr>
                <a:t>I</a:t>
              </a:r>
              <a:r>
                <a:rPr lang="en-US" altLang="en-US" i="1" baseline="-25000">
                  <a:solidFill>
                    <a:srgbClr val="0000FF"/>
                  </a:solidFill>
                  <a:ea typeface="Verdana" pitchFamily="34" charset="0"/>
                  <a:cs typeface="Times New Roman" pitchFamily="18" charset="0"/>
                </a:rPr>
                <a:t>i</a:t>
              </a:r>
            </a:p>
          </p:txBody>
        </p:sp>
      </p:grpSp>
      <p:grpSp>
        <p:nvGrpSpPr>
          <p:cNvPr id="4" name="Group 29"/>
          <p:cNvGrpSpPr>
            <a:grpSpLocks/>
          </p:cNvGrpSpPr>
          <p:nvPr/>
        </p:nvGrpSpPr>
        <p:grpSpPr bwMode="auto">
          <a:xfrm>
            <a:off x="1127125" y="4348163"/>
            <a:ext cx="3302000" cy="747712"/>
            <a:chOff x="933190" y="4038905"/>
            <a:chExt cx="3301362" cy="747417"/>
          </a:xfrm>
        </p:grpSpPr>
        <p:sp>
          <p:nvSpPr>
            <p:cNvPr id="43024" name="TextBox 7"/>
            <p:cNvSpPr txBox="1">
              <a:spLocks noChangeArrowheads="1"/>
            </p:cNvSpPr>
            <p:nvPr/>
          </p:nvSpPr>
          <p:spPr bwMode="auto">
            <a:xfrm>
              <a:off x="933190" y="4324656"/>
              <a:ext cx="2126159"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a:solidFill>
                    <a:srgbClr val="FF0000"/>
                  </a:solidFill>
                </a:rPr>
                <a:t>Reflected Wave</a:t>
              </a:r>
            </a:p>
          </p:txBody>
        </p:sp>
        <p:cxnSp>
          <p:nvCxnSpPr>
            <p:cNvPr id="16" name="Straight Arrow Connector 15"/>
            <p:cNvCxnSpPr/>
            <p:nvPr/>
          </p:nvCxnSpPr>
          <p:spPr>
            <a:xfrm>
              <a:off x="3163197" y="4572095"/>
              <a:ext cx="1071355" cy="3174"/>
            </a:xfrm>
            <a:prstGeom prst="straightConnector1">
              <a:avLst/>
            </a:prstGeom>
            <a:ln w="50800">
              <a:solidFill>
                <a:srgbClr val="FF0000"/>
              </a:solidFill>
              <a:headEnd type="stealth"/>
              <a:tailEnd type="none" w="med" len="lg"/>
            </a:ln>
          </p:spPr>
          <p:style>
            <a:lnRef idx="1">
              <a:schemeClr val="accent1"/>
            </a:lnRef>
            <a:fillRef idx="0">
              <a:schemeClr val="accent1"/>
            </a:fillRef>
            <a:effectRef idx="0">
              <a:schemeClr val="accent1"/>
            </a:effectRef>
            <a:fontRef idx="minor">
              <a:schemeClr val="tx1"/>
            </a:fontRef>
          </p:style>
        </p:cxnSp>
        <p:sp>
          <p:nvSpPr>
            <p:cNvPr id="43026" name="TextBox 16"/>
            <p:cNvSpPr txBox="1">
              <a:spLocks noChangeArrowheads="1"/>
            </p:cNvSpPr>
            <p:nvPr/>
          </p:nvSpPr>
          <p:spPr bwMode="auto">
            <a:xfrm>
              <a:off x="3520172" y="4038905"/>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i="1">
                  <a:solidFill>
                    <a:srgbClr val="FF0000"/>
                  </a:solidFill>
                  <a:ea typeface="Verdana" pitchFamily="34" charset="0"/>
                  <a:cs typeface="Times New Roman" pitchFamily="18" charset="0"/>
                </a:rPr>
                <a:t>I</a:t>
              </a:r>
              <a:r>
                <a:rPr lang="en-US" altLang="en-US" i="1" baseline="-25000">
                  <a:solidFill>
                    <a:srgbClr val="FF0000"/>
                  </a:solidFill>
                  <a:ea typeface="Verdana" pitchFamily="34" charset="0"/>
                  <a:cs typeface="Times New Roman" pitchFamily="18" charset="0"/>
                </a:rPr>
                <a:t>r</a:t>
              </a:r>
            </a:p>
          </p:txBody>
        </p:sp>
      </p:grpSp>
      <p:grpSp>
        <p:nvGrpSpPr>
          <p:cNvPr id="10" name="Group 25"/>
          <p:cNvGrpSpPr>
            <a:grpSpLocks/>
          </p:cNvGrpSpPr>
          <p:nvPr/>
        </p:nvGrpSpPr>
        <p:grpSpPr bwMode="auto">
          <a:xfrm>
            <a:off x="2276475" y="3082925"/>
            <a:ext cx="4760913" cy="552450"/>
            <a:chOff x="2276928" y="2773808"/>
            <a:chExt cx="4760916" cy="552248"/>
          </a:xfrm>
        </p:grpSpPr>
        <p:sp>
          <p:nvSpPr>
            <p:cNvPr id="43022" name="TextBox 17"/>
            <p:cNvSpPr txBox="1">
              <a:spLocks noChangeArrowheads="1"/>
            </p:cNvSpPr>
            <p:nvPr/>
          </p:nvSpPr>
          <p:spPr bwMode="auto">
            <a:xfrm>
              <a:off x="2276928" y="2802836"/>
              <a:ext cx="9605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sz="2800" i="1">
                  <a:ea typeface="Verdana" pitchFamily="34" charset="0"/>
                  <a:cs typeface="Times New Roman" pitchFamily="18" charset="0"/>
                  <a:sym typeface="Symbol" pitchFamily="18" charset="2"/>
                </a:rPr>
                <a:t></a:t>
              </a:r>
              <a:r>
                <a:rPr lang="en-US" altLang="en-US" sz="2800" i="1" baseline="-25000">
                  <a:ea typeface="Verdana" pitchFamily="34" charset="0"/>
                  <a:cs typeface="Times New Roman" pitchFamily="18" charset="0"/>
                  <a:sym typeface="Symbol" pitchFamily="18" charset="2"/>
                </a:rPr>
                <a:t>1</a:t>
              </a:r>
              <a:r>
                <a:rPr lang="en-US" altLang="en-US" sz="2800" i="1">
                  <a:ea typeface="Verdana" pitchFamily="34" charset="0"/>
                  <a:cs typeface="Times New Roman" pitchFamily="18" charset="0"/>
                </a:rPr>
                <a:t>, c</a:t>
              </a:r>
              <a:r>
                <a:rPr lang="en-US" altLang="en-US" sz="2800" i="1" baseline="-25000">
                  <a:ea typeface="Verdana" pitchFamily="34" charset="0"/>
                  <a:cs typeface="Times New Roman" pitchFamily="18" charset="0"/>
                </a:rPr>
                <a:t>1</a:t>
              </a:r>
            </a:p>
          </p:txBody>
        </p:sp>
        <p:sp>
          <p:nvSpPr>
            <p:cNvPr id="43023" name="TextBox 18"/>
            <p:cNvSpPr txBox="1">
              <a:spLocks noChangeArrowheads="1"/>
            </p:cNvSpPr>
            <p:nvPr/>
          </p:nvSpPr>
          <p:spPr bwMode="auto">
            <a:xfrm>
              <a:off x="6077325" y="2773808"/>
              <a:ext cx="9605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sz="2800" i="1">
                  <a:ea typeface="Verdana" pitchFamily="34" charset="0"/>
                  <a:cs typeface="Times New Roman" pitchFamily="18" charset="0"/>
                  <a:sym typeface="Symbol" pitchFamily="18" charset="2"/>
                </a:rPr>
                <a:t></a:t>
              </a:r>
              <a:r>
                <a:rPr lang="en-US" altLang="en-US" sz="2800" i="1" baseline="-25000">
                  <a:ea typeface="Verdana" pitchFamily="34" charset="0"/>
                  <a:cs typeface="Times New Roman" pitchFamily="18" charset="0"/>
                  <a:sym typeface="Symbol" pitchFamily="18" charset="2"/>
                </a:rPr>
                <a:t>2</a:t>
              </a:r>
              <a:r>
                <a:rPr lang="en-US" altLang="en-US" sz="2800" i="1">
                  <a:ea typeface="Verdana" pitchFamily="34" charset="0"/>
                  <a:cs typeface="Times New Roman" pitchFamily="18" charset="0"/>
                </a:rPr>
                <a:t>, c</a:t>
              </a:r>
              <a:r>
                <a:rPr lang="en-US" altLang="en-US" sz="2800" i="1" baseline="-25000">
                  <a:ea typeface="Verdana" pitchFamily="34" charset="0"/>
                  <a:cs typeface="Times New Roman" pitchFamily="18" charset="0"/>
                </a:rPr>
                <a:t>2</a:t>
              </a:r>
            </a:p>
          </p:txBody>
        </p:sp>
      </p:grpSp>
      <p:grpSp>
        <p:nvGrpSpPr>
          <p:cNvPr id="11" name="Group 24"/>
          <p:cNvGrpSpPr>
            <a:grpSpLocks/>
          </p:cNvGrpSpPr>
          <p:nvPr/>
        </p:nvGrpSpPr>
        <p:grpSpPr bwMode="auto">
          <a:xfrm>
            <a:off x="2006600" y="2670175"/>
            <a:ext cx="5345113" cy="522288"/>
            <a:chOff x="2006822" y="2359694"/>
            <a:chExt cx="5344670" cy="523381"/>
          </a:xfrm>
        </p:grpSpPr>
        <p:sp>
          <p:nvSpPr>
            <p:cNvPr id="43020" name="TextBox 19"/>
            <p:cNvSpPr txBox="1">
              <a:spLocks noChangeArrowheads="1"/>
            </p:cNvSpPr>
            <p:nvPr/>
          </p:nvSpPr>
          <p:spPr bwMode="auto">
            <a:xfrm>
              <a:off x="2006822" y="2421410"/>
              <a:ext cx="1468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a:latin typeface="Bernard MT Condensed" pitchFamily="18" charset="0"/>
                </a:rPr>
                <a:t>1</a:t>
              </a:r>
              <a:r>
                <a:rPr lang="en-US" altLang="en-US" baseline="30000">
                  <a:latin typeface="Bernard MT Condensed" pitchFamily="18" charset="0"/>
                </a:rPr>
                <a:t>st</a:t>
              </a:r>
              <a:r>
                <a:rPr lang="en-US" altLang="en-US">
                  <a:latin typeface="Bernard MT Condensed" pitchFamily="18" charset="0"/>
                </a:rPr>
                <a:t> medium</a:t>
              </a:r>
            </a:p>
          </p:txBody>
        </p:sp>
        <p:sp>
          <p:nvSpPr>
            <p:cNvPr id="43021" name="TextBox 20"/>
            <p:cNvSpPr txBox="1">
              <a:spLocks noChangeArrowheads="1"/>
            </p:cNvSpPr>
            <p:nvPr/>
          </p:nvSpPr>
          <p:spPr bwMode="auto">
            <a:xfrm>
              <a:off x="5770610" y="2359694"/>
              <a:ext cx="1580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a:latin typeface="Bernard MT Condensed" pitchFamily="18" charset="0"/>
                </a:rPr>
                <a:t>2</a:t>
              </a:r>
              <a:r>
                <a:rPr lang="en-US" altLang="en-US" baseline="30000">
                  <a:latin typeface="Bernard MT Condensed" pitchFamily="18" charset="0"/>
                </a:rPr>
                <a:t>nd</a:t>
              </a:r>
              <a:r>
                <a:rPr lang="en-US" altLang="en-US">
                  <a:latin typeface="Bernard MT Condensed" pitchFamily="18" charset="0"/>
                </a:rPr>
                <a:t> medium</a:t>
              </a:r>
            </a:p>
          </p:txBody>
        </p:sp>
      </p:grpSp>
      <p:sp>
        <p:nvSpPr>
          <p:cNvPr id="22" name="Rectangle 21"/>
          <p:cNvSpPr/>
          <p:nvPr/>
        </p:nvSpPr>
        <p:spPr>
          <a:xfrm>
            <a:off x="0" y="30163"/>
            <a:ext cx="9144000" cy="1814512"/>
          </a:xfrm>
          <a:prstGeom prst="rect">
            <a:avLst/>
          </a:prstGeom>
          <a:solidFill>
            <a:srgbClr val="FFFF00"/>
          </a:solidFill>
        </p:spPr>
        <p:style>
          <a:lnRef idx="1">
            <a:schemeClr val="accent5"/>
          </a:lnRef>
          <a:fillRef idx="3">
            <a:schemeClr val="accent5"/>
          </a:fillRef>
          <a:effectRef idx="2">
            <a:schemeClr val="accent5"/>
          </a:effectRef>
          <a:fontRef idx="minor">
            <a:schemeClr val="lt1"/>
          </a:fontRef>
        </p:style>
        <p:txBody>
          <a:bodyPr>
            <a:spAutoFit/>
          </a:bodyPr>
          <a:lstStyle/>
          <a:p>
            <a:pPr algn="just">
              <a:defRPr/>
            </a:pPr>
            <a:r>
              <a:rPr lang="en-US" sz="2800" i="1" dirty="0">
                <a:solidFill>
                  <a:schemeClr val="tx1"/>
                </a:solidFill>
                <a:latin typeface="Times New Roman" pitchFamily="18" charset="0"/>
                <a:cs typeface="Times New Roman" pitchFamily="18" charset="0"/>
              </a:rPr>
              <a:t>If a sound wave passes from one medium of density </a:t>
            </a:r>
            <a:r>
              <a:rPr lang="en-US" sz="2800" i="1" dirty="0">
                <a:solidFill>
                  <a:schemeClr val="tx1"/>
                </a:solidFill>
                <a:latin typeface="Times New Roman" pitchFamily="18" charset="0"/>
                <a:cs typeface="Times New Roman" pitchFamily="18" charset="0"/>
                <a:sym typeface="Symbol"/>
              </a:rPr>
              <a:t></a:t>
            </a:r>
            <a:r>
              <a:rPr lang="en-US" sz="2800" i="1" baseline="-25000" dirty="0">
                <a:solidFill>
                  <a:schemeClr val="tx1"/>
                </a:solidFill>
                <a:latin typeface="Times New Roman" pitchFamily="18" charset="0"/>
                <a:cs typeface="Times New Roman" pitchFamily="18" charset="0"/>
                <a:sym typeface="Symbol"/>
              </a:rPr>
              <a:t>1</a:t>
            </a:r>
            <a:r>
              <a:rPr lang="en-US" sz="2800" i="1" dirty="0">
                <a:solidFill>
                  <a:schemeClr val="tx1"/>
                </a:solidFill>
                <a:latin typeface="Times New Roman" pitchFamily="18" charset="0"/>
                <a:cs typeface="Times New Roman" pitchFamily="18" charset="0"/>
                <a:sym typeface="Symbol"/>
              </a:rPr>
              <a:t> and sound velocity c</a:t>
            </a:r>
            <a:r>
              <a:rPr lang="en-US" sz="2800" i="1" baseline="-25000" dirty="0">
                <a:solidFill>
                  <a:schemeClr val="tx1"/>
                </a:solidFill>
                <a:latin typeface="Times New Roman" pitchFamily="18" charset="0"/>
                <a:cs typeface="Times New Roman" pitchFamily="18" charset="0"/>
                <a:sym typeface="Symbol"/>
              </a:rPr>
              <a:t>1</a:t>
            </a:r>
            <a:r>
              <a:rPr lang="en-US" sz="2800" i="1" dirty="0">
                <a:solidFill>
                  <a:schemeClr val="tx1"/>
                </a:solidFill>
                <a:latin typeface="Times New Roman" pitchFamily="18" charset="0"/>
                <a:cs typeface="Times New Roman" pitchFamily="18" charset="0"/>
                <a:sym typeface="Symbol"/>
              </a:rPr>
              <a:t> to a second medium of</a:t>
            </a:r>
            <a:r>
              <a:rPr lang="en-US" sz="2800" i="1" dirty="0">
                <a:solidFill>
                  <a:schemeClr val="tx1"/>
                </a:solidFill>
                <a:latin typeface="Times New Roman" pitchFamily="18" charset="0"/>
                <a:cs typeface="Times New Roman" pitchFamily="18" charset="0"/>
              </a:rPr>
              <a:t> density </a:t>
            </a:r>
            <a:r>
              <a:rPr lang="en-US" sz="2800" i="1" dirty="0">
                <a:solidFill>
                  <a:schemeClr val="tx1"/>
                </a:solidFill>
                <a:latin typeface="Times New Roman" pitchFamily="18" charset="0"/>
                <a:cs typeface="Times New Roman" pitchFamily="18" charset="0"/>
                <a:sym typeface="Symbol"/>
              </a:rPr>
              <a:t></a:t>
            </a:r>
            <a:r>
              <a:rPr lang="en-US" sz="2800" i="1" baseline="-25000" dirty="0">
                <a:solidFill>
                  <a:schemeClr val="tx1"/>
                </a:solidFill>
                <a:latin typeface="Times New Roman" pitchFamily="18" charset="0"/>
                <a:cs typeface="Times New Roman" pitchFamily="18" charset="0"/>
                <a:sym typeface="Symbol"/>
              </a:rPr>
              <a:t>2</a:t>
            </a:r>
            <a:r>
              <a:rPr lang="en-US" sz="2800" i="1" dirty="0">
                <a:solidFill>
                  <a:schemeClr val="tx1"/>
                </a:solidFill>
                <a:latin typeface="Times New Roman" pitchFamily="18" charset="0"/>
                <a:cs typeface="Times New Roman" pitchFamily="18" charset="0"/>
                <a:sym typeface="Symbol"/>
              </a:rPr>
              <a:t> and sound velocity c</a:t>
            </a:r>
            <a:r>
              <a:rPr lang="en-US" sz="2800" i="1" baseline="-25000" dirty="0">
                <a:solidFill>
                  <a:schemeClr val="tx1"/>
                </a:solidFill>
                <a:latin typeface="Times New Roman" pitchFamily="18" charset="0"/>
                <a:cs typeface="Times New Roman" pitchFamily="18" charset="0"/>
                <a:sym typeface="Symbol"/>
              </a:rPr>
              <a:t>2</a:t>
            </a:r>
            <a:r>
              <a:rPr lang="en-US" sz="2800" i="1" dirty="0">
                <a:solidFill>
                  <a:schemeClr val="tx1"/>
                </a:solidFill>
                <a:latin typeface="Times New Roman" pitchFamily="18" charset="0"/>
                <a:cs typeface="Times New Roman" pitchFamily="18" charset="0"/>
                <a:sym typeface="Symbol"/>
              </a:rPr>
              <a:t>, then the ratio of the reflected to incident intensities is given as:</a:t>
            </a:r>
            <a:endParaRPr lang="en-US" sz="2800" i="1" dirty="0">
              <a:solidFill>
                <a:schemeClr val="tx1"/>
              </a:solidFill>
              <a:latin typeface="Times New Roman" pitchFamily="18" charset="0"/>
              <a:cs typeface="Times New Roman" pitchFamily="18" charset="0"/>
            </a:endParaRPr>
          </a:p>
        </p:txBody>
      </p:sp>
      <p:graphicFrame>
        <p:nvGraphicFramePr>
          <p:cNvPr id="20482" name="Object 2"/>
          <p:cNvGraphicFramePr>
            <a:graphicFrameLocks noChangeAspect="1"/>
          </p:cNvGraphicFramePr>
          <p:nvPr/>
        </p:nvGraphicFramePr>
        <p:xfrm>
          <a:off x="4992688" y="3808413"/>
          <a:ext cx="3117850" cy="1285875"/>
        </p:xfrm>
        <a:graphic>
          <a:graphicData uri="http://schemas.openxmlformats.org/presentationml/2006/ole">
            <mc:AlternateContent xmlns:mc="http://schemas.openxmlformats.org/markup-compatibility/2006">
              <mc:Choice xmlns:v="urn:schemas-microsoft-com:vml" Requires="v">
                <p:oleObj spid="_x0000_s12326" name="Equation" r:id="rId3" imgW="1231366" imgH="507780" progId="Equation.3">
                  <p:embed/>
                </p:oleObj>
              </mc:Choice>
              <mc:Fallback>
                <p:oleObj name="Equation" r:id="rId3" imgW="1231366" imgH="507780" progId="Equation.3">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688" y="3808413"/>
                        <a:ext cx="3117850" cy="1285875"/>
                      </a:xfrm>
                      <a:prstGeom prst="rect">
                        <a:avLst/>
                      </a:prstGeom>
                      <a:noFill/>
                      <a:extLst>
                        <a:ext uri="{909E8E84-426E-40DD-AFC4-6F175D3DCCD1}">
                          <a14:hiddenFill xmlns:a14="http://schemas.microsoft.com/office/drawing/2010/main">
                            <a:solidFill>
                              <a:srgbClr val="FFCC00"/>
                            </a:solidFill>
                          </a14:hiddenFill>
                        </a:ext>
                      </a:extLst>
                    </p:spPr>
                  </p:pic>
                </p:oleObj>
              </mc:Fallback>
            </mc:AlternateContent>
          </a:graphicData>
        </a:graphic>
      </p:graphicFrame>
      <p:sp>
        <p:nvSpPr>
          <p:cNvPr id="31" name="TextBox 30"/>
          <p:cNvSpPr txBox="1">
            <a:spLocks noChangeArrowheads="1"/>
          </p:cNvSpPr>
          <p:nvPr/>
        </p:nvSpPr>
        <p:spPr bwMode="auto">
          <a:xfrm>
            <a:off x="1027035" y="5257800"/>
            <a:ext cx="808628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just" eaLnBrk="1" hangingPunct="1"/>
            <a:r>
              <a:rPr lang="en-US" altLang="en-US" sz="2600" b="1" i="1" dirty="0" smtClean="0">
                <a:solidFill>
                  <a:srgbClr val="00B050"/>
                </a:solidFill>
              </a:rPr>
              <a:t>Notice: The </a:t>
            </a:r>
            <a:r>
              <a:rPr lang="en-US" altLang="en-US" sz="2600" b="1" i="1" dirty="0">
                <a:solidFill>
                  <a:srgbClr val="00B050"/>
                </a:solidFill>
              </a:rPr>
              <a:t>wave travels perpendicular to the boundary.</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193096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5" name="Object 2"/>
          <p:cNvGraphicFramePr>
            <a:graphicFrameLocks noChangeAspect="1"/>
          </p:cNvGraphicFramePr>
          <p:nvPr>
            <p:extLst>
              <p:ext uri="{D42A27DB-BD31-4B8C-83A1-F6EECF244321}">
                <p14:modId xmlns:p14="http://schemas.microsoft.com/office/powerpoint/2010/main" val="3902908975"/>
              </p:ext>
            </p:extLst>
          </p:nvPr>
        </p:nvGraphicFramePr>
        <p:xfrm>
          <a:off x="1749425" y="1065213"/>
          <a:ext cx="5646738" cy="992187"/>
        </p:xfrm>
        <a:graphic>
          <a:graphicData uri="http://schemas.openxmlformats.org/presentationml/2006/ole">
            <mc:AlternateContent xmlns:mc="http://schemas.openxmlformats.org/markup-compatibility/2006">
              <mc:Choice xmlns:v="urn:schemas-microsoft-com:vml" Requires="v">
                <p:oleObj spid="_x0000_s13426" name="Equation" r:id="rId3" imgW="1384200" imgH="507960" progId="Equation.3">
                  <p:embed/>
                </p:oleObj>
              </mc:Choice>
              <mc:Fallback>
                <p:oleObj name="Equation" r:id="rId3" imgW="1384200" imgH="507960" progId="Equation.3">
                  <p:embed/>
                  <p:pic>
                    <p:nvPicPr>
                      <p:cNvPr id="0" name="Picture 57"/>
                      <p:cNvPicPr>
                        <a:picLocks noChangeAspect="1" noChangeArrowheads="1"/>
                      </p:cNvPicPr>
                      <p:nvPr/>
                    </p:nvPicPr>
                    <p:blipFill>
                      <a:blip r:embed="rId4"/>
                      <a:srcRect/>
                      <a:stretch>
                        <a:fillRect/>
                      </a:stretch>
                    </p:blipFill>
                    <p:spPr bwMode="auto">
                      <a:xfrm>
                        <a:off x="1749425" y="1065213"/>
                        <a:ext cx="5646738" cy="992187"/>
                      </a:xfrm>
                      <a:prstGeom prst="rect">
                        <a:avLst/>
                      </a:prstGeom>
                      <a:solidFill>
                        <a:srgbClr val="00B0F0"/>
                      </a:solidFill>
                    </p:spPr>
                  </p:pic>
                </p:oleObj>
              </mc:Fallback>
            </mc:AlternateContent>
          </a:graphicData>
        </a:graphic>
      </p:graphicFrame>
      <p:sp>
        <p:nvSpPr>
          <p:cNvPr id="7" name="Rectangle 6"/>
          <p:cNvSpPr/>
          <p:nvPr/>
        </p:nvSpPr>
        <p:spPr>
          <a:xfrm>
            <a:off x="0" y="36493"/>
            <a:ext cx="9144000" cy="954107"/>
          </a:xfrm>
          <a:prstGeom prst="rect">
            <a:avLst/>
          </a:prstGeom>
          <a:solidFill>
            <a:srgbClr val="FFFF00"/>
          </a:solidFill>
        </p:spPr>
        <p:style>
          <a:lnRef idx="1">
            <a:schemeClr val="accent5"/>
          </a:lnRef>
          <a:fillRef idx="3">
            <a:schemeClr val="accent5"/>
          </a:fillRef>
          <a:effectRef idx="2">
            <a:schemeClr val="accent5"/>
          </a:effectRef>
          <a:fontRef idx="minor">
            <a:schemeClr val="lt1"/>
          </a:fontRef>
        </p:style>
        <p:txBody>
          <a:bodyPr>
            <a:spAutoFit/>
          </a:bodyPr>
          <a:lstStyle/>
          <a:p>
            <a:pPr algn="just"/>
            <a:r>
              <a:rPr lang="en-US" sz="2800" dirty="0">
                <a:solidFill>
                  <a:schemeClr val="tx1"/>
                </a:solidFill>
                <a:latin typeface="Times New Roman" pitchFamily="18" charset="0"/>
                <a:cs typeface="Times New Roman" pitchFamily="18" charset="0"/>
              </a:rPr>
              <a:t>The reflectance (</a:t>
            </a:r>
            <a:r>
              <a:rPr lang="en-US" sz="2800" i="1" dirty="0">
                <a:solidFill>
                  <a:schemeClr val="tx1"/>
                </a:solidFill>
                <a:latin typeface="Times New Roman" pitchFamily="18" charset="0"/>
                <a:cs typeface="Times New Roman" pitchFamily="18" charset="0"/>
              </a:rPr>
              <a:t>R</a:t>
            </a:r>
            <a:r>
              <a:rPr lang="en-US" sz="2800" dirty="0">
                <a:solidFill>
                  <a:schemeClr val="tx1"/>
                </a:solidFill>
                <a:latin typeface="Times New Roman" pitchFamily="18" charset="0"/>
                <a:cs typeface="Times New Roman" pitchFamily="18" charset="0"/>
              </a:rPr>
              <a:t>) is the ratio of intensity of the reflected </a:t>
            </a:r>
            <a:r>
              <a:rPr lang="en-US" sz="2800" dirty="0" smtClean="0">
                <a:solidFill>
                  <a:schemeClr val="tx1"/>
                </a:solidFill>
                <a:latin typeface="Times New Roman" pitchFamily="18" charset="0"/>
                <a:cs typeface="Times New Roman" pitchFamily="18" charset="0"/>
              </a:rPr>
              <a:t>wave </a:t>
            </a:r>
            <a:r>
              <a:rPr lang="en-US" sz="2800" dirty="0">
                <a:solidFill>
                  <a:schemeClr val="tx1"/>
                </a:solidFill>
                <a:latin typeface="Times New Roman" pitchFamily="18" charset="0"/>
                <a:cs typeface="Times New Roman" pitchFamily="18" charset="0"/>
              </a:rPr>
              <a:t>(</a:t>
            </a:r>
            <a:r>
              <a:rPr lang="en-US" sz="2800" i="1" dirty="0" err="1">
                <a:solidFill>
                  <a:schemeClr val="tx1"/>
                </a:solidFill>
                <a:latin typeface="Times New Roman" pitchFamily="18" charset="0"/>
                <a:cs typeface="Times New Roman" pitchFamily="18" charset="0"/>
              </a:rPr>
              <a:t>I</a:t>
            </a:r>
            <a:r>
              <a:rPr lang="en-US" sz="2800" i="1" baseline="-25000" dirty="0" err="1">
                <a:solidFill>
                  <a:schemeClr val="tx1"/>
                </a:solidFill>
                <a:latin typeface="Times New Roman" pitchFamily="18" charset="0"/>
                <a:cs typeface="Times New Roman" pitchFamily="18" charset="0"/>
              </a:rPr>
              <a:t>r</a:t>
            </a:r>
            <a:r>
              <a:rPr lang="en-US" sz="2800" dirty="0">
                <a:solidFill>
                  <a:schemeClr val="tx1"/>
                </a:solidFill>
                <a:latin typeface="Times New Roman" pitchFamily="18" charset="0"/>
                <a:cs typeface="Times New Roman" pitchFamily="18" charset="0"/>
              </a:rPr>
              <a:t>) to the intensity of the incident wave </a:t>
            </a:r>
            <a:r>
              <a:rPr lang="en-US" sz="2800" dirty="0" smtClean="0">
                <a:solidFill>
                  <a:schemeClr val="tx1"/>
                </a:solidFill>
                <a:latin typeface="Times New Roman" pitchFamily="18" charset="0"/>
                <a:cs typeface="Times New Roman" pitchFamily="18" charset="0"/>
              </a:rPr>
              <a:t>(</a:t>
            </a:r>
            <a:r>
              <a:rPr lang="en-US" sz="2800" i="1" dirty="0">
                <a:solidFill>
                  <a:schemeClr val="tx1"/>
                </a:solidFill>
                <a:latin typeface="Times New Roman" pitchFamily="18" charset="0"/>
                <a:cs typeface="Times New Roman" pitchFamily="18" charset="0"/>
              </a:rPr>
              <a:t>I</a:t>
            </a:r>
            <a:r>
              <a:rPr lang="en-US" sz="2800" i="1" baseline="-25000" dirty="0">
                <a:solidFill>
                  <a:schemeClr val="tx1"/>
                </a:solidFill>
                <a:latin typeface="Times New Roman" pitchFamily="18" charset="0"/>
                <a:cs typeface="Times New Roman" pitchFamily="18" charset="0"/>
              </a:rPr>
              <a:t>0</a:t>
            </a:r>
            <a:r>
              <a:rPr lang="en-US" sz="2800" dirty="0">
                <a:solidFill>
                  <a:schemeClr val="tx1"/>
                </a:solidFill>
                <a:latin typeface="Times New Roman" pitchFamily="18" charset="0"/>
                <a:cs typeface="Times New Roman" pitchFamily="18" charset="0"/>
              </a:rPr>
              <a:t>):</a:t>
            </a:r>
          </a:p>
        </p:txBody>
      </p:sp>
      <p:sp>
        <p:nvSpPr>
          <p:cNvPr id="8" name="Rectangle 7"/>
          <p:cNvSpPr/>
          <p:nvPr/>
        </p:nvSpPr>
        <p:spPr>
          <a:xfrm>
            <a:off x="0" y="2109694"/>
            <a:ext cx="9144000" cy="1384995"/>
          </a:xfrm>
          <a:prstGeom prst="rect">
            <a:avLst/>
          </a:prstGeom>
          <a:solidFill>
            <a:srgbClr val="FFFF00"/>
          </a:solidFill>
        </p:spPr>
        <p:style>
          <a:lnRef idx="1">
            <a:schemeClr val="accent5"/>
          </a:lnRef>
          <a:fillRef idx="3">
            <a:schemeClr val="accent5"/>
          </a:fillRef>
          <a:effectRef idx="2">
            <a:schemeClr val="accent5"/>
          </a:effectRef>
          <a:fontRef idx="minor">
            <a:schemeClr val="lt1"/>
          </a:fontRef>
        </p:style>
        <p:txBody>
          <a:bodyPr>
            <a:spAutoFit/>
          </a:bodyPr>
          <a:lstStyle/>
          <a:p>
            <a:pPr algn="just"/>
            <a:r>
              <a:rPr lang="en-US" sz="2800" dirty="0" smtClean="0">
                <a:solidFill>
                  <a:schemeClr val="tx1"/>
                </a:solidFill>
                <a:latin typeface="Times New Roman" pitchFamily="18" charset="0"/>
                <a:cs typeface="Times New Roman" pitchFamily="18" charset="0"/>
              </a:rPr>
              <a:t>Where z is the </a:t>
            </a:r>
            <a:r>
              <a:rPr lang="en-US" sz="2800" b="1" i="1" dirty="0" smtClean="0">
                <a:solidFill>
                  <a:schemeClr val="tx1"/>
                </a:solidFill>
                <a:latin typeface="Times New Roman" pitchFamily="18" charset="0"/>
                <a:cs typeface="Times New Roman" pitchFamily="18" charset="0"/>
              </a:rPr>
              <a:t>acoustic impedance</a:t>
            </a: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and defined as: </a:t>
            </a:r>
            <a:r>
              <a:rPr lang="en-US" sz="2800" i="1" dirty="0" smtClean="0">
                <a:solidFill>
                  <a:schemeClr val="tx1"/>
                </a:solidFill>
                <a:latin typeface="Times New Roman" pitchFamily="18" charset="0"/>
                <a:cs typeface="Times New Roman" pitchFamily="18" charset="0"/>
              </a:rPr>
              <a:t>Z </a:t>
            </a:r>
            <a:r>
              <a:rPr lang="en-US" sz="2800" dirty="0" smtClean="0">
                <a:solidFill>
                  <a:schemeClr val="tx1"/>
                </a:solidFill>
                <a:latin typeface="Times New Roman" pitchFamily="18" charset="0"/>
                <a:cs typeface="Times New Roman" pitchFamily="18" charset="0"/>
              </a:rPr>
              <a:t>= </a:t>
            </a:r>
            <a:r>
              <a:rPr lang="en-US" sz="2800" i="1" dirty="0">
                <a:solidFill>
                  <a:schemeClr val="tx1"/>
                </a:solidFill>
                <a:latin typeface="Times New Roman" pitchFamily="18" charset="0"/>
                <a:cs typeface="Times New Roman" pitchFamily="18" charset="0"/>
                <a:sym typeface="Symbol"/>
              </a:rPr>
              <a:t> </a:t>
            </a:r>
            <a:r>
              <a:rPr lang="en-US" sz="2800" i="1" dirty="0" smtClean="0">
                <a:solidFill>
                  <a:schemeClr val="tx1"/>
                </a:solidFill>
                <a:latin typeface="Times New Roman" pitchFamily="18" charset="0"/>
                <a:cs typeface="Times New Roman" pitchFamily="18" charset="0"/>
              </a:rPr>
              <a:t>c</a:t>
            </a:r>
          </a:p>
          <a:p>
            <a:r>
              <a:rPr lang="en-US" sz="2800" dirty="0" smtClean="0">
                <a:solidFill>
                  <a:schemeClr val="tx1"/>
                </a:solidFill>
                <a:latin typeface="Times New Roman" pitchFamily="18" charset="0"/>
                <a:cs typeface="Times New Roman" pitchFamily="18" charset="0"/>
              </a:rPr>
              <a:t>When </a:t>
            </a:r>
            <a:r>
              <a:rPr lang="en-US" sz="2800" dirty="0">
                <a:solidFill>
                  <a:schemeClr val="tx1"/>
                </a:solidFill>
                <a:latin typeface="Times New Roman" pitchFamily="18" charset="0"/>
                <a:cs typeface="Times New Roman" pitchFamily="18" charset="0"/>
              </a:rPr>
              <a:t>the absorbed part is neglected, the transmittance (</a:t>
            </a:r>
            <a:r>
              <a:rPr lang="en-US" sz="2800" i="1" dirty="0">
                <a:solidFill>
                  <a:schemeClr val="tx1"/>
                </a:solidFill>
                <a:latin typeface="Times New Roman" pitchFamily="18" charset="0"/>
                <a:cs typeface="Times New Roman" pitchFamily="18" charset="0"/>
              </a:rPr>
              <a:t>T</a:t>
            </a:r>
            <a:r>
              <a:rPr lang="en-US" sz="2800" dirty="0">
                <a:solidFill>
                  <a:schemeClr val="tx1"/>
                </a:solidFill>
                <a:latin typeface="Times New Roman" pitchFamily="18" charset="0"/>
                <a:cs typeface="Times New Roman" pitchFamily="18" charset="0"/>
              </a:rPr>
              <a:t>) can be calculated from:</a:t>
            </a:r>
          </a:p>
        </p:txBody>
      </p:sp>
      <p:graphicFrame>
        <p:nvGraphicFramePr>
          <p:cNvPr id="4" name="Object 3"/>
          <p:cNvGraphicFramePr>
            <a:graphicFrameLocks noChangeAspect="1"/>
          </p:cNvGraphicFramePr>
          <p:nvPr>
            <p:extLst>
              <p:ext uri="{D42A27DB-BD31-4B8C-83A1-F6EECF244321}">
                <p14:modId xmlns:p14="http://schemas.microsoft.com/office/powerpoint/2010/main" val="3358346373"/>
              </p:ext>
            </p:extLst>
          </p:nvPr>
        </p:nvGraphicFramePr>
        <p:xfrm>
          <a:off x="2360613" y="3581400"/>
          <a:ext cx="4040187" cy="941388"/>
        </p:xfrm>
        <a:graphic>
          <a:graphicData uri="http://schemas.openxmlformats.org/presentationml/2006/ole">
            <mc:AlternateContent xmlns:mc="http://schemas.openxmlformats.org/markup-compatibility/2006">
              <mc:Choice xmlns:v="urn:schemas-microsoft-com:vml" Requires="v">
                <p:oleObj spid="_x0000_s13427" name="Equation" r:id="rId5" imgW="990360" imgH="431640" progId="Equation.3">
                  <p:embed/>
                </p:oleObj>
              </mc:Choice>
              <mc:Fallback>
                <p:oleObj name="Equation" r:id="rId5" imgW="990360" imgH="431640" progId="Equation.3">
                  <p:embed/>
                  <p:pic>
                    <p:nvPicPr>
                      <p:cNvPr id="0" name="Picture 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0613" y="3581400"/>
                        <a:ext cx="4040187" cy="941388"/>
                      </a:xfrm>
                      <a:prstGeom prst="rect">
                        <a:avLst/>
                      </a:prstGeom>
                      <a:solidFill>
                        <a:srgbClr val="00B0F0"/>
                      </a:solidFill>
                    </p:spPr>
                  </p:pic>
                </p:oleObj>
              </mc:Fallback>
            </mc:AlternateContent>
          </a:graphicData>
        </a:graphic>
      </p:graphicFrame>
      <p:sp>
        <p:nvSpPr>
          <p:cNvPr id="10" name="Rectangle 9"/>
          <p:cNvSpPr/>
          <p:nvPr/>
        </p:nvSpPr>
        <p:spPr>
          <a:xfrm>
            <a:off x="20877" y="4634805"/>
            <a:ext cx="9144000" cy="1384995"/>
          </a:xfrm>
          <a:prstGeom prst="rect">
            <a:avLst/>
          </a:prstGeom>
          <a:solidFill>
            <a:srgbClr val="FFFF00"/>
          </a:solidFill>
        </p:spPr>
        <p:style>
          <a:lnRef idx="1">
            <a:schemeClr val="accent5"/>
          </a:lnRef>
          <a:fillRef idx="3">
            <a:schemeClr val="accent5"/>
          </a:fillRef>
          <a:effectRef idx="2">
            <a:schemeClr val="accent5"/>
          </a:effectRef>
          <a:fontRef idx="minor">
            <a:schemeClr val="lt1"/>
          </a:fontRef>
        </p:style>
        <p:txBody>
          <a:bodyPr>
            <a:spAutoFit/>
          </a:bodyPr>
          <a:lstStyle/>
          <a:p>
            <a:pPr algn="just"/>
            <a:r>
              <a:rPr lang="en-US" sz="2800" dirty="0" smtClean="0">
                <a:solidFill>
                  <a:schemeClr val="tx1"/>
                </a:solidFill>
                <a:latin typeface="Times New Roman" pitchFamily="18" charset="0"/>
                <a:cs typeface="Times New Roman" pitchFamily="18" charset="0"/>
              </a:rPr>
              <a:t>Problem: calculate the proportion of a sound wave’s energy transmitted at air/water boundary. Where Z</a:t>
            </a:r>
            <a:r>
              <a:rPr lang="en-US" sz="2800" baseline="-25000" dirty="0" smtClean="0">
                <a:solidFill>
                  <a:schemeClr val="tx1"/>
                </a:solidFill>
                <a:latin typeface="Times New Roman" pitchFamily="18" charset="0"/>
                <a:cs typeface="Times New Roman" pitchFamily="18" charset="0"/>
              </a:rPr>
              <a:t>1</a:t>
            </a:r>
            <a:r>
              <a:rPr lang="en-US" sz="2800" dirty="0" smtClean="0">
                <a:solidFill>
                  <a:schemeClr val="tx1"/>
                </a:solidFill>
                <a:latin typeface="Times New Roman" pitchFamily="18" charset="0"/>
                <a:cs typeface="Times New Roman" pitchFamily="18" charset="0"/>
              </a:rPr>
              <a:t> =413 kg m</a:t>
            </a:r>
            <a:r>
              <a:rPr lang="en-US" sz="2800" baseline="30000" dirty="0" smtClean="0">
                <a:solidFill>
                  <a:schemeClr val="tx1"/>
                </a:solidFill>
                <a:latin typeface="Times New Roman" pitchFamily="18" charset="0"/>
                <a:cs typeface="Times New Roman" pitchFamily="18" charset="0"/>
              </a:rPr>
              <a:t>-2</a:t>
            </a:r>
            <a:r>
              <a:rPr lang="en-US" sz="2800" dirty="0" smtClean="0">
                <a:solidFill>
                  <a:schemeClr val="tx1"/>
                </a:solidFill>
                <a:latin typeface="Times New Roman" pitchFamily="18" charset="0"/>
                <a:cs typeface="Times New Roman" pitchFamily="18" charset="0"/>
              </a:rPr>
              <a:t> s</a:t>
            </a:r>
            <a:r>
              <a:rPr lang="en-US" sz="2800" baseline="30000" dirty="0" smtClean="0">
                <a:solidFill>
                  <a:schemeClr val="tx1"/>
                </a:solidFill>
                <a:latin typeface="Times New Roman" pitchFamily="18" charset="0"/>
                <a:cs typeface="Times New Roman" pitchFamily="18" charset="0"/>
              </a:rPr>
              <a:t>-1</a:t>
            </a:r>
            <a:r>
              <a:rPr lang="en-US" sz="2800" dirty="0" smtClean="0">
                <a:solidFill>
                  <a:schemeClr val="tx1"/>
                </a:solidFill>
                <a:latin typeface="Times New Roman" pitchFamily="18" charset="0"/>
                <a:cs typeface="Times New Roman" pitchFamily="18" charset="0"/>
              </a:rPr>
              <a:t> , Z</a:t>
            </a:r>
            <a:r>
              <a:rPr lang="en-US" sz="2800" baseline="-25000" dirty="0" smtClean="0">
                <a:solidFill>
                  <a:schemeClr val="tx1"/>
                </a:solidFill>
                <a:latin typeface="Times New Roman" pitchFamily="18" charset="0"/>
                <a:cs typeface="Times New Roman" pitchFamily="18" charset="0"/>
              </a:rPr>
              <a:t>2</a:t>
            </a:r>
            <a:r>
              <a:rPr lang="en-US" sz="2800" dirty="0" smtClean="0">
                <a:solidFill>
                  <a:schemeClr val="tx1"/>
                </a:solidFill>
                <a:latin typeface="Times New Roman" pitchFamily="18" charset="0"/>
                <a:cs typeface="Times New Roman" pitchFamily="18" charset="0"/>
              </a:rPr>
              <a:t>= 1.44×106kg </a:t>
            </a:r>
            <a:r>
              <a:rPr lang="en-US" sz="2800" dirty="0">
                <a:solidFill>
                  <a:schemeClr val="tx1"/>
                </a:solidFill>
                <a:latin typeface="Times New Roman" pitchFamily="18" charset="0"/>
                <a:cs typeface="Times New Roman" pitchFamily="18" charset="0"/>
              </a:rPr>
              <a:t>m</a:t>
            </a:r>
            <a:r>
              <a:rPr lang="en-US" sz="2800" baseline="30000" dirty="0">
                <a:solidFill>
                  <a:schemeClr val="tx1"/>
                </a:solidFill>
                <a:latin typeface="Times New Roman" pitchFamily="18" charset="0"/>
                <a:cs typeface="Times New Roman" pitchFamily="18" charset="0"/>
              </a:rPr>
              <a:t>-2</a:t>
            </a: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s</a:t>
            </a:r>
            <a:r>
              <a:rPr lang="en-US" sz="2800" baseline="30000" dirty="0" smtClean="0">
                <a:solidFill>
                  <a:schemeClr val="tx1"/>
                </a:solidFill>
                <a:latin typeface="Times New Roman" pitchFamily="18" charset="0"/>
                <a:cs typeface="Times New Roman" pitchFamily="18" charset="0"/>
              </a:rPr>
              <a:t>-1</a:t>
            </a:r>
            <a:r>
              <a:rPr lang="en-US" sz="2800"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788726027"/>
              </p:ext>
            </p:extLst>
          </p:nvPr>
        </p:nvGraphicFramePr>
        <p:xfrm>
          <a:off x="1066800" y="6165850"/>
          <a:ext cx="7162800" cy="387350"/>
        </p:xfrm>
        <a:graphic>
          <a:graphicData uri="http://schemas.openxmlformats.org/presentationml/2006/ole">
            <mc:AlternateContent xmlns:mc="http://schemas.openxmlformats.org/markup-compatibility/2006">
              <mc:Choice xmlns:v="urn:schemas-microsoft-com:vml" Requires="v">
                <p:oleObj spid="_x0000_s13428" name="Equation" r:id="rId7" imgW="2031840" imgH="177480" progId="Equation.3">
                  <p:embed/>
                </p:oleObj>
              </mc:Choice>
              <mc:Fallback>
                <p:oleObj name="Equation" r:id="rId7" imgW="2031840" imgH="177480" progId="Equation.3">
                  <p:embed/>
                  <p:pic>
                    <p:nvPicPr>
                      <p:cNvPr id="0" name="Picture 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6165850"/>
                        <a:ext cx="7162800" cy="387350"/>
                      </a:xfrm>
                      <a:prstGeom prst="rect">
                        <a:avLst/>
                      </a:prstGeom>
                      <a:solidFill>
                        <a:srgbClr val="00B0F0"/>
                      </a:solidFill>
                    </p:spPr>
                  </p:pic>
                </p:oleObj>
              </mc:Fallback>
            </mc:AlternateContent>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038813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90600" y="312003"/>
            <a:ext cx="7449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SzPts val="3000"/>
            </a:pPr>
            <a:r>
              <a:rPr lang="en-US" altLang="en-US" sz="4800" dirty="0" smtClean="0">
                <a:solidFill>
                  <a:srgbClr val="FFC000"/>
                </a:solidFill>
                <a:latin typeface="Bernard MT Condensed" pitchFamily="18" charset="0"/>
              </a:rPr>
              <a:t>6. </a:t>
            </a:r>
            <a:r>
              <a:rPr lang="en-US" sz="4800" b="1" dirty="0" smtClean="0">
                <a:solidFill>
                  <a:srgbClr val="FFC000"/>
                </a:solidFill>
                <a:latin typeface="Bernard MT Condensed" pitchFamily="18" charset="0"/>
              </a:rPr>
              <a:t>Ultrasound and Sonography</a:t>
            </a:r>
            <a:endParaRPr lang="en-US" sz="4800" b="1" dirty="0">
              <a:solidFill>
                <a:srgbClr val="FFC000"/>
              </a:solidFill>
              <a:latin typeface="Bernard MT Condensed" pitchFamily="18" charset="0"/>
            </a:endParaRPr>
          </a:p>
        </p:txBody>
      </p:sp>
      <p:sp>
        <p:nvSpPr>
          <p:cNvPr id="4" name="Rectangle 3"/>
          <p:cNvSpPr txBox="1">
            <a:spLocks noChangeArrowheads="1"/>
          </p:cNvSpPr>
          <p:nvPr/>
        </p:nvSpPr>
        <p:spPr>
          <a:xfrm>
            <a:off x="381000" y="1295400"/>
            <a:ext cx="8458200" cy="4114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smtClean="0">
                <a:solidFill>
                  <a:srgbClr val="00B050"/>
                </a:solidFill>
                <a:latin typeface="Times New Roman" pitchFamily="18" charset="0"/>
                <a:cs typeface="Times New Roman" pitchFamily="18" charset="0"/>
              </a:rPr>
              <a:t>	</a:t>
            </a:r>
            <a:r>
              <a:rPr lang="en-US" sz="3600" b="1" dirty="0" smtClean="0">
                <a:solidFill>
                  <a:srgbClr val="FFFF00"/>
                </a:solidFill>
                <a:latin typeface="Times New Roman" pitchFamily="18" charset="0"/>
                <a:cs typeface="Times New Roman" pitchFamily="18" charset="0"/>
              </a:rPr>
              <a:t>Ultrasound</a:t>
            </a:r>
            <a:r>
              <a:rPr lang="en-US" sz="3600" dirty="0">
                <a:solidFill>
                  <a:srgbClr val="FFFF00"/>
                </a:solidFill>
                <a:latin typeface="Times New Roman" pitchFamily="18" charset="0"/>
                <a:cs typeface="Times New Roman" pitchFamily="18" charset="0"/>
              </a:rPr>
              <a:t> is a type of imaging. It uses high-frequency sound waves to look at organs and structures inside the body. </a:t>
            </a:r>
            <a:endParaRPr lang="en-US" sz="3600" dirty="0" smtClean="0">
              <a:solidFill>
                <a:srgbClr val="FFFF00"/>
              </a:solidFill>
              <a:latin typeface="Times New Roman" pitchFamily="18" charset="0"/>
              <a:cs typeface="Times New Roman" pitchFamily="18" charset="0"/>
            </a:endParaRPr>
          </a:p>
          <a:p>
            <a:pPr marL="0" indent="0">
              <a:buNone/>
            </a:pPr>
            <a:r>
              <a:rPr lang="en-US" sz="3600" dirty="0">
                <a:solidFill>
                  <a:srgbClr val="FFFF00"/>
                </a:solidFill>
                <a:latin typeface="Times New Roman" pitchFamily="18" charset="0"/>
                <a:cs typeface="Times New Roman" pitchFamily="18" charset="0"/>
              </a:rPr>
              <a:t>	</a:t>
            </a:r>
            <a:r>
              <a:rPr lang="en-US" sz="3600" dirty="0" smtClean="0">
                <a:solidFill>
                  <a:srgbClr val="FFFF00"/>
                </a:solidFill>
                <a:latin typeface="Times New Roman" pitchFamily="18" charset="0"/>
                <a:cs typeface="Times New Roman" pitchFamily="18" charset="0"/>
              </a:rPr>
              <a:t>Health </a:t>
            </a:r>
            <a:r>
              <a:rPr lang="en-US" sz="3600" dirty="0">
                <a:solidFill>
                  <a:srgbClr val="FFFF00"/>
                </a:solidFill>
                <a:latin typeface="Times New Roman" pitchFamily="18" charset="0"/>
                <a:cs typeface="Times New Roman" pitchFamily="18" charset="0"/>
              </a:rPr>
              <a:t>care professionals use it to view the heart, blood vessels, kidneys, liver, and other organs. </a:t>
            </a:r>
            <a:endParaRPr lang="en-US" sz="3600" dirty="0" smtClean="0">
              <a:solidFill>
                <a:srgbClr val="FFFF00"/>
              </a:solidFill>
              <a:latin typeface="Times New Roman" pitchFamily="18" charset="0"/>
              <a:cs typeface="Times New Roman" pitchFamily="18" charset="0"/>
            </a:endParaRPr>
          </a:p>
          <a:p>
            <a:pPr marL="0" indent="0">
              <a:buNone/>
            </a:pPr>
            <a:r>
              <a:rPr lang="en-US" sz="3600" dirty="0">
                <a:solidFill>
                  <a:srgbClr val="FFFF00"/>
                </a:solidFill>
                <a:latin typeface="Times New Roman" pitchFamily="18" charset="0"/>
                <a:cs typeface="Times New Roman" pitchFamily="18" charset="0"/>
              </a:rPr>
              <a:t>	</a:t>
            </a:r>
            <a:r>
              <a:rPr lang="en-US" sz="3600" dirty="0" smtClean="0">
                <a:solidFill>
                  <a:srgbClr val="FFFF00"/>
                </a:solidFill>
                <a:latin typeface="Times New Roman" pitchFamily="18" charset="0"/>
                <a:cs typeface="Times New Roman" pitchFamily="18" charset="0"/>
              </a:rPr>
              <a:t>During </a:t>
            </a:r>
            <a:r>
              <a:rPr lang="en-US" sz="3600" dirty="0">
                <a:solidFill>
                  <a:srgbClr val="FFFF00"/>
                </a:solidFill>
                <a:latin typeface="Times New Roman" pitchFamily="18" charset="0"/>
                <a:cs typeface="Times New Roman" pitchFamily="18" charset="0"/>
              </a:rPr>
              <a:t>pregnancy, </a:t>
            </a:r>
            <a:r>
              <a:rPr lang="en-US" sz="3600" dirty="0" smtClean="0">
                <a:solidFill>
                  <a:srgbClr val="FFFF00"/>
                </a:solidFill>
                <a:latin typeface="Times New Roman" pitchFamily="18" charset="0"/>
                <a:cs typeface="Times New Roman" pitchFamily="18" charset="0"/>
              </a:rPr>
              <a:t>doctors use </a:t>
            </a:r>
            <a:r>
              <a:rPr lang="en-US" sz="3600" b="1" dirty="0" smtClean="0">
                <a:solidFill>
                  <a:srgbClr val="FFFF00"/>
                </a:solidFill>
                <a:latin typeface="Times New Roman" pitchFamily="18" charset="0"/>
                <a:cs typeface="Times New Roman" pitchFamily="18" charset="0"/>
              </a:rPr>
              <a:t>ultrasound</a:t>
            </a:r>
            <a:r>
              <a:rPr lang="en-US" sz="3600" dirty="0">
                <a:solidFill>
                  <a:srgbClr val="FFFF00"/>
                </a:solidFill>
                <a:latin typeface="Times New Roman" pitchFamily="18" charset="0"/>
                <a:cs typeface="Times New Roman" pitchFamily="18" charset="0"/>
              </a:rPr>
              <a:t> to view the fetus</a:t>
            </a:r>
            <a:r>
              <a:rPr lang="en-US" sz="3600" dirty="0">
                <a:solidFill>
                  <a:srgbClr val="00B050"/>
                </a:solidFill>
                <a:latin typeface="Times New Roman" pitchFamily="18" charset="0"/>
                <a:cs typeface="Times New Roman" pitchFamily="18" charset="0"/>
              </a:rPr>
              <a: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491787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sp>
        <p:nvSpPr>
          <p:cNvPr id="3" name="Rectangle 2"/>
          <p:cNvSpPr/>
          <p:nvPr/>
        </p:nvSpPr>
        <p:spPr>
          <a:xfrm>
            <a:off x="0" y="889844"/>
            <a:ext cx="8915400" cy="6124754"/>
          </a:xfrm>
          <a:prstGeom prst="rect">
            <a:avLst/>
          </a:prstGeom>
        </p:spPr>
        <p:txBody>
          <a:bodyPr wrap="square">
            <a:spAutoFit/>
          </a:bodyPr>
          <a:lstStyle/>
          <a:p>
            <a:r>
              <a:rPr lang="en-US" sz="2800" dirty="0">
                <a:solidFill>
                  <a:srgbClr val="FFFF00"/>
                </a:solidFill>
                <a:latin typeface="Times New Roman" pitchFamily="18" charset="0"/>
                <a:cs typeface="Times New Roman" pitchFamily="18" charset="0"/>
              </a:rPr>
              <a:t>Ultrasound is safe and painless, and produces pictures of the inside of the body using sound waves. Ultrasound imaging, also called ultrasound scanning or </a:t>
            </a:r>
            <a:r>
              <a:rPr lang="en-US" sz="2800" dirty="0" err="1">
                <a:solidFill>
                  <a:srgbClr val="FFFF00"/>
                </a:solidFill>
                <a:latin typeface="Times New Roman" pitchFamily="18" charset="0"/>
                <a:cs typeface="Times New Roman" pitchFamily="18" charset="0"/>
                <a:hlinkClick r:id="rId2" tooltip="glossary"/>
              </a:rPr>
              <a:t>sonography</a:t>
            </a:r>
            <a:r>
              <a:rPr lang="en-US" sz="2800" dirty="0">
                <a:solidFill>
                  <a:srgbClr val="FFFF00"/>
                </a:solidFill>
                <a:latin typeface="Times New Roman" pitchFamily="18" charset="0"/>
                <a:cs typeface="Times New Roman" pitchFamily="18" charset="0"/>
              </a:rPr>
              <a:t>, involves the use of a small transducer (probe) and ultrasound gel placed directly on the skin. High-frequency sound waves are transmitted from the probe through the gel into the body. The transducer collects the sounds that bounce back and a computer then uses those sound waves to create an image. Ultrasound examinations do not use </a:t>
            </a:r>
            <a:r>
              <a:rPr lang="en-US" sz="2800" dirty="0">
                <a:solidFill>
                  <a:srgbClr val="FFFF00"/>
                </a:solidFill>
                <a:latin typeface="Times New Roman" pitchFamily="18" charset="0"/>
                <a:cs typeface="Times New Roman" pitchFamily="18" charset="0"/>
                <a:hlinkClick r:id="rId3" tooltip="glossary"/>
              </a:rPr>
              <a:t>ionizing radiation</a:t>
            </a:r>
            <a:r>
              <a:rPr lang="en-US" sz="2800" dirty="0">
                <a:solidFill>
                  <a:srgbClr val="FFFF00"/>
                </a:solidFill>
                <a:latin typeface="Times New Roman" pitchFamily="18" charset="0"/>
                <a:cs typeface="Times New Roman" pitchFamily="18" charset="0"/>
              </a:rPr>
              <a:t> (as used in </a:t>
            </a:r>
            <a:r>
              <a:rPr lang="en-US" sz="2800" dirty="0">
                <a:solidFill>
                  <a:srgbClr val="FFFF00"/>
                </a:solidFill>
                <a:latin typeface="Times New Roman" pitchFamily="18" charset="0"/>
                <a:cs typeface="Times New Roman" pitchFamily="18" charset="0"/>
                <a:hlinkClick r:id="rId4" tooltip="glossary"/>
              </a:rPr>
              <a:t>x-rays</a:t>
            </a:r>
            <a:r>
              <a:rPr lang="en-US" sz="2800" dirty="0">
                <a:solidFill>
                  <a:srgbClr val="FFFF00"/>
                </a:solidFill>
                <a:latin typeface="Times New Roman" pitchFamily="18" charset="0"/>
                <a:cs typeface="Times New Roman" pitchFamily="18" charset="0"/>
              </a:rPr>
              <a:t>), thus there is no radiation exposure to the patient. Because ultrasound images are captured in real-time, they can show the structure and movement of the body's internal organs, as well as blood flowing through blood vessels.</a:t>
            </a:r>
            <a:endParaRPr lang="en-US" sz="2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766198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28600" y="685800"/>
            <a:ext cx="8593246" cy="4114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n-US" b="1" i="1" dirty="0" smtClean="0">
                <a:solidFill>
                  <a:srgbClr val="FFFF00"/>
                </a:solidFill>
                <a:latin typeface="Times New Roman" pitchFamily="18" charset="0"/>
                <a:cs typeface="Times New Roman" pitchFamily="18" charset="0"/>
              </a:rPr>
              <a:t>Sonography</a:t>
            </a:r>
            <a:r>
              <a:rPr lang="en-US" dirty="0" smtClean="0">
                <a:solidFill>
                  <a:srgbClr val="FFFF00"/>
                </a:solidFill>
                <a:latin typeface="Times New Roman" pitchFamily="18" charset="0"/>
                <a:cs typeface="Times New Roman" pitchFamily="18" charset="0"/>
              </a:rPr>
              <a:t> is a medical diagnostic  imaging technique using </a:t>
            </a:r>
            <a:r>
              <a:rPr lang="en-US" dirty="0">
                <a:solidFill>
                  <a:srgbClr val="FFFF00"/>
                </a:solidFill>
                <a:latin typeface="Times New Roman" pitchFamily="18" charset="0"/>
                <a:cs typeface="Times New Roman" pitchFamily="18" charset="0"/>
              </a:rPr>
              <a:t>ultrasound </a:t>
            </a:r>
            <a:r>
              <a:rPr lang="en-US" dirty="0" smtClean="0">
                <a:solidFill>
                  <a:srgbClr val="FFFF00"/>
                </a:solidFill>
                <a:latin typeface="Times New Roman" pitchFamily="18" charset="0"/>
                <a:cs typeface="Times New Roman" pitchFamily="18" charset="0"/>
              </a:rPr>
              <a:t>(high frequency acoustic vibrations is </a:t>
            </a:r>
            <a:r>
              <a:rPr lang="en-US" dirty="0">
                <a:solidFill>
                  <a:srgbClr val="FFFF00"/>
                </a:solidFill>
                <a:latin typeface="Times New Roman" pitchFamily="18" charset="0"/>
                <a:cs typeface="Times New Roman" pitchFamily="18" charset="0"/>
              </a:rPr>
              <a:t>about 20 KHz</a:t>
            </a:r>
            <a:r>
              <a:rPr lang="en-US" dirty="0" smtClean="0">
                <a:solidFill>
                  <a:srgbClr val="FFFF00"/>
                </a:solidFill>
                <a:latin typeface="Times New Roman" pitchFamily="18" charset="0"/>
                <a:cs typeface="Times New Roman" pitchFamily="18" charset="0"/>
              </a:rPr>
              <a:t>), above the limit of human hearing.( 20Hz-20Kz is Human hearing).</a:t>
            </a:r>
          </a:p>
          <a:p>
            <a:pPr marL="0" indent="0" algn="just">
              <a:buNone/>
              <a:defRPr/>
            </a:pPr>
            <a:r>
              <a:rPr lang="en-US" dirty="0">
                <a:solidFill>
                  <a:srgbClr val="FFFF00"/>
                </a:solidFill>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rPr>
              <a:t>The theory of this technique is depended on the </a:t>
            </a:r>
            <a:r>
              <a:rPr lang="en-US" b="1" i="1" dirty="0">
                <a:solidFill>
                  <a:srgbClr val="FFFF00"/>
                </a:solidFill>
                <a:latin typeface="Times New Roman" pitchFamily="18" charset="0"/>
                <a:cs typeface="Times New Roman" pitchFamily="18" charset="0"/>
              </a:rPr>
              <a:t>acoustic impedance</a:t>
            </a:r>
            <a:r>
              <a:rPr lang="en-US" dirty="0">
                <a:solidFill>
                  <a:srgbClr val="FFFF00"/>
                </a:solidFill>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rPr>
              <a:t>(Z </a:t>
            </a:r>
            <a:r>
              <a:rPr lang="en-US" dirty="0">
                <a:solidFill>
                  <a:srgbClr val="FFFF00"/>
                </a:solidFill>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sym typeface="Symbol"/>
              </a:rPr>
              <a:t></a:t>
            </a:r>
            <a:r>
              <a:rPr lang="en-US" dirty="0" smtClean="0">
                <a:solidFill>
                  <a:srgbClr val="FFFF00"/>
                </a:solidFill>
                <a:latin typeface="Times New Roman" pitchFamily="18" charset="0"/>
                <a:cs typeface="Times New Roman" pitchFamily="18" charset="0"/>
              </a:rPr>
              <a:t>c) reflected </a:t>
            </a:r>
            <a:r>
              <a:rPr lang="en-US" dirty="0">
                <a:solidFill>
                  <a:srgbClr val="FFFF00"/>
                </a:solidFill>
                <a:latin typeface="Times New Roman" pitchFamily="18" charset="0"/>
                <a:cs typeface="Times New Roman" pitchFamily="18" charset="0"/>
              </a:rPr>
              <a:t>from the boundaries between materials of different </a:t>
            </a:r>
            <a:r>
              <a:rPr lang="en-US" dirty="0" smtClean="0">
                <a:solidFill>
                  <a:srgbClr val="FFFF00"/>
                </a:solidFill>
                <a:latin typeface="Times New Roman" pitchFamily="18" charset="0"/>
                <a:cs typeface="Times New Roman" pitchFamily="18" charset="0"/>
              </a:rPr>
              <a:t>densities, i.e. the </a:t>
            </a:r>
            <a:r>
              <a:rPr lang="en-US" dirty="0">
                <a:solidFill>
                  <a:srgbClr val="FFFF00"/>
                </a:solidFill>
                <a:latin typeface="Times New Roman" pitchFamily="18" charset="0"/>
                <a:cs typeface="Times New Roman" pitchFamily="18" charset="0"/>
              </a:rPr>
              <a:t>reflectance (</a:t>
            </a:r>
            <a:r>
              <a:rPr lang="en-US" i="1" dirty="0">
                <a:solidFill>
                  <a:srgbClr val="FFFF00"/>
                </a:solidFill>
                <a:latin typeface="Times New Roman" pitchFamily="18" charset="0"/>
                <a:cs typeface="Times New Roman" pitchFamily="18" charset="0"/>
              </a:rPr>
              <a:t>R</a:t>
            </a:r>
            <a:r>
              <a:rPr lang="en-US" dirty="0">
                <a:solidFill>
                  <a:srgbClr val="FFFF00"/>
                </a:solidFill>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rPr>
              <a:t>which is given by </a:t>
            </a:r>
            <a:endParaRPr lang="en-US" dirty="0">
              <a:solidFill>
                <a:srgbClr val="FFFF00"/>
              </a:solidFill>
              <a:latin typeface="Times New Roman" pitchFamily="18" charset="0"/>
              <a:cs typeface="Times New Roman" pitchFamily="18" charset="0"/>
            </a:endParaRPr>
          </a:p>
          <a:p>
            <a:pPr marL="0" indent="0" algn="just">
              <a:buNone/>
              <a:defRPr/>
            </a:pPr>
            <a:endParaRPr lang="en-US" dirty="0" smtClean="0">
              <a:solidFill>
                <a:srgbClr val="00B050"/>
              </a:solidFill>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998347479"/>
              </p:ext>
            </p:extLst>
          </p:nvPr>
        </p:nvGraphicFramePr>
        <p:xfrm>
          <a:off x="2057400" y="5474104"/>
          <a:ext cx="5451363" cy="1373832"/>
        </p:xfrm>
        <a:graphic>
          <a:graphicData uri="http://schemas.openxmlformats.org/presentationml/2006/ole">
            <mc:AlternateContent xmlns:mc="http://schemas.openxmlformats.org/markup-compatibility/2006">
              <mc:Choice xmlns:v="urn:schemas-microsoft-com:vml" Requires="v">
                <p:oleObj spid="_x0000_s71701" name="Equation" r:id="rId3" imgW="965160" imgH="507960" progId="Equation.3">
                  <p:embed/>
                </p:oleObj>
              </mc:Choice>
              <mc:Fallback>
                <p:oleObj name="Equation" r:id="rId3" imgW="965160" imgH="507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474104"/>
                        <a:ext cx="5451363" cy="1373832"/>
                      </a:xfrm>
                      <a:prstGeom prst="rect">
                        <a:avLst/>
                      </a:prstGeom>
                      <a:solidFill>
                        <a:srgbClr val="00B0F0"/>
                      </a:solidFill>
                    </p:spPr>
                  </p:pic>
                </p:oleObj>
              </mc:Fallback>
            </mc:AlternateContent>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3862513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32838" y="76200"/>
            <a:ext cx="3433953" cy="769441"/>
          </a:xfrm>
          <a:prstGeom prst="rect">
            <a:avLst/>
          </a:prstGeom>
        </p:spPr>
        <p:txBody>
          <a:bodyPr wrap="none">
            <a:spAutoFit/>
          </a:bodyPr>
          <a:lstStyle/>
          <a:p>
            <a:pPr algn="ctr"/>
            <a:r>
              <a:rPr lang="en-US" sz="4400" b="1" dirty="0">
                <a:ln w="11430"/>
                <a:solidFill>
                  <a:srgbClr val="FF9900"/>
                </a:solidFill>
                <a:effectLst>
                  <a:outerShdw blurRad="80000" dist="40000" dir="5040000" algn="tl">
                    <a:srgbClr val="000000">
                      <a:alpha val="30000"/>
                    </a:srgbClr>
                  </a:outerShdw>
                </a:effectLst>
                <a:latin typeface="Stencil" pitchFamily="82" charset="0"/>
              </a:rPr>
              <a:t>Objectives</a:t>
            </a:r>
          </a:p>
        </p:txBody>
      </p:sp>
      <p:sp>
        <p:nvSpPr>
          <p:cNvPr id="6" name="Rectangle 5"/>
          <p:cNvSpPr/>
          <p:nvPr/>
        </p:nvSpPr>
        <p:spPr>
          <a:xfrm>
            <a:off x="22964" y="685800"/>
            <a:ext cx="9144000" cy="550920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742950" indent="-742950">
              <a:buAutoNum type="arabicPeriod"/>
            </a:pPr>
            <a:r>
              <a:rPr lang="en-US" sz="3200" b="1" dirty="0" smtClean="0">
                <a:ln w="11430"/>
                <a:solidFill>
                  <a:srgbClr val="00B050"/>
                </a:solidFill>
                <a:effectLst>
                  <a:outerShdw blurRad="80000" dist="40000" dir="5040000" algn="tl">
                    <a:srgbClr val="000000">
                      <a:alpha val="30000"/>
                    </a:srgbClr>
                  </a:outerShdw>
                </a:effectLst>
                <a:latin typeface="Times New Roman" pitchFamily="18" charset="0"/>
                <a:cs typeface="Times New Roman" pitchFamily="18" charset="0"/>
              </a:rPr>
              <a:t>To understand  the concepts of wave, and its properties.</a:t>
            </a:r>
          </a:p>
          <a:p>
            <a:pPr marL="742950" indent="-742950">
              <a:buAutoNum type="arabicPeriod"/>
            </a:pPr>
            <a:r>
              <a:rPr lang="en-US" sz="3200" b="1" dirty="0" smtClean="0">
                <a:ln w="11430"/>
                <a:solidFill>
                  <a:srgbClr val="00B050"/>
                </a:solidFill>
                <a:effectLst>
                  <a:outerShdw blurRad="80000" dist="40000" dir="5040000" algn="tl">
                    <a:srgbClr val="000000">
                      <a:alpha val="30000"/>
                    </a:srgbClr>
                  </a:outerShdw>
                </a:effectLst>
                <a:latin typeface="Times New Roman" pitchFamily="18" charset="0"/>
                <a:cs typeface="Times New Roman" pitchFamily="18" charset="0"/>
              </a:rPr>
              <a:t>To </a:t>
            </a:r>
            <a:r>
              <a:rPr lang="en-US" sz="3200" b="1" dirty="0">
                <a:ln w="11430"/>
                <a:solidFill>
                  <a:srgbClr val="00B050"/>
                </a:solidFill>
                <a:effectLst>
                  <a:outerShdw blurRad="80000" dist="40000" dir="5040000" algn="tl">
                    <a:srgbClr val="000000">
                      <a:alpha val="30000"/>
                    </a:srgbClr>
                  </a:outerShdw>
                </a:effectLst>
                <a:latin typeface="Times New Roman" pitchFamily="18" charset="0"/>
                <a:cs typeface="Times New Roman" pitchFamily="18" charset="0"/>
              </a:rPr>
              <a:t>understand  the </a:t>
            </a:r>
            <a:r>
              <a:rPr lang="en-US" sz="3200" b="1" dirty="0" smtClean="0">
                <a:ln w="11430"/>
                <a:solidFill>
                  <a:srgbClr val="00B050"/>
                </a:solidFill>
                <a:effectLst>
                  <a:outerShdw blurRad="80000" dist="40000" dir="5040000" algn="tl">
                    <a:srgbClr val="000000">
                      <a:alpha val="30000"/>
                    </a:srgbClr>
                  </a:outerShdw>
                </a:effectLst>
                <a:latin typeface="Times New Roman" pitchFamily="18" charset="0"/>
                <a:cs typeface="Times New Roman" pitchFamily="18" charset="0"/>
              </a:rPr>
              <a:t>production and transmission </a:t>
            </a:r>
            <a:r>
              <a:rPr lang="en-US" sz="3200" b="1" dirty="0">
                <a:ln w="11430"/>
                <a:solidFill>
                  <a:srgbClr val="00B050"/>
                </a:solidFill>
                <a:effectLst>
                  <a:outerShdw blurRad="80000" dist="40000" dir="5040000" algn="tl">
                    <a:srgbClr val="000000">
                      <a:alpha val="30000"/>
                    </a:srgbClr>
                  </a:outerShdw>
                </a:effectLst>
                <a:latin typeface="Times New Roman" pitchFamily="18" charset="0"/>
                <a:cs typeface="Times New Roman" pitchFamily="18" charset="0"/>
              </a:rPr>
              <a:t>of </a:t>
            </a:r>
            <a:r>
              <a:rPr lang="en-US" sz="3200" b="1" dirty="0" smtClean="0">
                <a:ln w="11430"/>
                <a:solidFill>
                  <a:srgbClr val="00B050"/>
                </a:solidFill>
                <a:effectLst>
                  <a:outerShdw blurRad="80000" dist="40000" dir="5040000" algn="tl">
                    <a:srgbClr val="000000">
                      <a:alpha val="30000"/>
                    </a:srgbClr>
                  </a:outerShdw>
                </a:effectLst>
                <a:latin typeface="Times New Roman" pitchFamily="18" charset="0"/>
                <a:cs typeface="Times New Roman" pitchFamily="18" charset="0"/>
              </a:rPr>
              <a:t> sound wave.</a:t>
            </a:r>
          </a:p>
          <a:p>
            <a:pPr marL="742950" indent="-742950">
              <a:buAutoNum type="arabicPeriod"/>
            </a:pPr>
            <a:r>
              <a:rPr lang="en-US" sz="3200" b="1" dirty="0" smtClean="0">
                <a:ln w="11430"/>
                <a:solidFill>
                  <a:srgbClr val="00B050"/>
                </a:solidFill>
                <a:effectLst>
                  <a:outerShdw blurRad="80000" dist="40000" dir="5040000" algn="tl">
                    <a:srgbClr val="000000">
                      <a:alpha val="30000"/>
                    </a:srgbClr>
                  </a:outerShdw>
                </a:effectLst>
                <a:latin typeface="Times New Roman" pitchFamily="18" charset="0"/>
                <a:cs typeface="Times New Roman" pitchFamily="18" charset="0"/>
              </a:rPr>
              <a:t>To </a:t>
            </a:r>
            <a:r>
              <a:rPr lang="en-US" sz="3200" b="1" dirty="0">
                <a:ln w="11430"/>
                <a:solidFill>
                  <a:srgbClr val="00B050"/>
                </a:solidFill>
                <a:effectLst>
                  <a:outerShdw blurRad="80000" dist="40000" dir="5040000" algn="tl">
                    <a:srgbClr val="000000">
                      <a:alpha val="30000"/>
                    </a:srgbClr>
                  </a:outerShdw>
                </a:effectLst>
                <a:latin typeface="Times New Roman" pitchFamily="18" charset="0"/>
                <a:cs typeface="Times New Roman" pitchFamily="18" charset="0"/>
              </a:rPr>
              <a:t>understand  </a:t>
            </a:r>
            <a:r>
              <a:rPr lang="en-US" sz="3200" b="1" dirty="0" smtClean="0">
                <a:ln w="11430"/>
                <a:solidFill>
                  <a:srgbClr val="00B050"/>
                </a:solidFill>
                <a:effectLst>
                  <a:outerShdw blurRad="80000" dist="40000" dir="5040000" algn="tl">
                    <a:srgbClr val="000000">
                      <a:alpha val="30000"/>
                    </a:srgbClr>
                  </a:outerShdw>
                </a:effectLst>
                <a:latin typeface="Times New Roman" pitchFamily="18" charset="0"/>
                <a:cs typeface="Times New Roman" pitchFamily="18" charset="0"/>
              </a:rPr>
              <a:t>how the frequency and amplitude of sound wave influence the pitch and loudness experienced by a listener.</a:t>
            </a:r>
          </a:p>
          <a:p>
            <a:pPr marL="742950" indent="-742950">
              <a:buAutoNum type="arabicPeriod"/>
            </a:pPr>
            <a:r>
              <a:rPr lang="en-US" sz="3200" b="1" dirty="0">
                <a:ln w="11430"/>
                <a:solidFill>
                  <a:srgbClr val="00B050"/>
                </a:solidFill>
                <a:effectLst>
                  <a:outerShdw blurRad="80000" dist="40000" dir="5040000" algn="tl">
                    <a:srgbClr val="000000">
                      <a:alpha val="30000"/>
                    </a:srgbClr>
                  </a:outerShdw>
                </a:effectLst>
                <a:latin typeface="Times New Roman" pitchFamily="18" charset="0"/>
                <a:cs typeface="Times New Roman" pitchFamily="18" charset="0"/>
              </a:rPr>
              <a:t>To </a:t>
            </a:r>
            <a:r>
              <a:rPr lang="en-US" sz="3200" b="1" dirty="0" smtClean="0">
                <a:ln w="11430"/>
                <a:solidFill>
                  <a:srgbClr val="00B050"/>
                </a:solidFill>
                <a:effectLst>
                  <a:outerShdw blurRad="80000" dist="40000" dir="5040000" algn="tl">
                    <a:srgbClr val="000000">
                      <a:alpha val="30000"/>
                    </a:srgbClr>
                  </a:outerShdw>
                </a:effectLst>
                <a:latin typeface="Times New Roman" pitchFamily="18" charset="0"/>
                <a:cs typeface="Times New Roman" pitchFamily="18" charset="0"/>
              </a:rPr>
              <a:t>understand the function of the </a:t>
            </a:r>
            <a:r>
              <a:rPr lang="en-US" sz="3200" b="1" dirty="0">
                <a:ln w="11430"/>
                <a:solidFill>
                  <a:srgbClr val="00B050"/>
                </a:solidFill>
                <a:effectLst>
                  <a:outerShdw blurRad="80000" dist="40000" dir="5040000" algn="tl">
                    <a:srgbClr val="000000">
                      <a:alpha val="30000"/>
                    </a:srgbClr>
                  </a:outerShdw>
                </a:effectLst>
                <a:latin typeface="Times New Roman" pitchFamily="18" charset="0"/>
                <a:cs typeface="Times New Roman" pitchFamily="18" charset="0"/>
              </a:rPr>
              <a:t>human </a:t>
            </a:r>
            <a:r>
              <a:rPr lang="en-US" sz="3200" b="1" dirty="0" smtClean="0">
                <a:ln w="11430"/>
                <a:solidFill>
                  <a:srgbClr val="00B050"/>
                </a:solidFill>
                <a:effectLst>
                  <a:outerShdw blurRad="80000" dist="40000" dir="5040000" algn="tl">
                    <a:srgbClr val="000000">
                      <a:alpha val="30000"/>
                    </a:srgbClr>
                  </a:outerShdw>
                </a:effectLst>
                <a:latin typeface="Times New Roman" pitchFamily="18" charset="0"/>
                <a:cs typeface="Times New Roman" pitchFamily="18" charset="0"/>
              </a:rPr>
              <a:t>vocal organs and ear</a:t>
            </a:r>
          </a:p>
          <a:p>
            <a:pPr marL="742950" indent="-742950">
              <a:buAutoNum type="arabicPeriod"/>
            </a:pPr>
            <a:r>
              <a:rPr lang="en-US" sz="3200" b="1" dirty="0" smtClean="0">
                <a:ln w="11430"/>
                <a:solidFill>
                  <a:srgbClr val="00B050"/>
                </a:solidFill>
                <a:effectLst>
                  <a:outerShdw blurRad="80000" dist="40000" dir="5040000" algn="tl">
                    <a:srgbClr val="000000">
                      <a:alpha val="30000"/>
                    </a:srgbClr>
                  </a:outerShdw>
                </a:effectLst>
                <a:latin typeface="Times New Roman" pitchFamily="18" charset="0"/>
                <a:cs typeface="Times New Roman" pitchFamily="18" charset="0"/>
              </a:rPr>
              <a:t>To see how the motion of a sound source or observer changes the observed frequency.</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8354662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rot="5400000">
            <a:off x="1125319" y="484945"/>
            <a:ext cx="6506785" cy="5841696"/>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4212190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76" y="857250"/>
            <a:ext cx="7831138"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pic>
      <p:sp>
        <p:nvSpPr>
          <p:cNvPr id="53251" name="Rectangle 1"/>
          <p:cNvSpPr>
            <a:spLocks noChangeArrowheads="1"/>
          </p:cNvSpPr>
          <p:nvPr/>
        </p:nvSpPr>
        <p:spPr bwMode="auto">
          <a:xfrm>
            <a:off x="2743200" y="152400"/>
            <a:ext cx="30844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en-US" altLang="en-US" sz="3600" dirty="0" smtClean="0">
                <a:solidFill>
                  <a:schemeClr val="bg1"/>
                </a:solidFill>
                <a:latin typeface="Impact" pitchFamily="34" charset="0"/>
              </a:rPr>
              <a:t>scan </a:t>
            </a:r>
            <a:r>
              <a:rPr lang="en-US" altLang="en-US" sz="3600" dirty="0">
                <a:solidFill>
                  <a:schemeClr val="bg1"/>
                </a:solidFill>
                <a:latin typeface="Impact" pitchFamily="34" charset="0"/>
              </a:rPr>
              <a:t>for a fetus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106853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878013" y="93663"/>
            <a:ext cx="53303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4800" dirty="0" smtClean="0">
                <a:solidFill>
                  <a:srgbClr val="FFC000"/>
                </a:solidFill>
                <a:latin typeface="Bernard MT Condensed" pitchFamily="18" charset="0"/>
              </a:rPr>
              <a:t>7. </a:t>
            </a:r>
            <a:r>
              <a:rPr lang="en-US" altLang="en-US" sz="4800" dirty="0">
                <a:solidFill>
                  <a:srgbClr val="FFC000"/>
                </a:solidFill>
                <a:latin typeface="Bernard MT Condensed" pitchFamily="18" charset="0"/>
              </a:rPr>
              <a:t>Loudness and Pitch</a:t>
            </a:r>
            <a:endParaRPr lang="ar-SA" altLang="en-US" sz="4800" dirty="0">
              <a:solidFill>
                <a:srgbClr val="FFC000"/>
              </a:solidFill>
              <a:latin typeface="Bernard MT Condensed" pitchFamily="18" charset="0"/>
            </a:endParaRPr>
          </a:p>
        </p:txBody>
      </p:sp>
      <p:sp>
        <p:nvSpPr>
          <p:cNvPr id="5" name="Rectangle 3"/>
          <p:cNvSpPr txBox="1">
            <a:spLocks noChangeArrowheads="1"/>
          </p:cNvSpPr>
          <p:nvPr/>
        </p:nvSpPr>
        <p:spPr>
          <a:xfrm>
            <a:off x="0" y="1678497"/>
            <a:ext cx="9144000" cy="3086622"/>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n-US" b="1" i="1" dirty="0" smtClean="0">
                <a:solidFill>
                  <a:srgbClr val="FFFF00"/>
                </a:solidFill>
                <a:latin typeface="Times New Roman" pitchFamily="18" charset="0"/>
                <a:cs typeface="Times New Roman" pitchFamily="18" charset="0"/>
              </a:rPr>
              <a:t>The Pitch, how high or low it sounds, is</a:t>
            </a:r>
            <a:r>
              <a:rPr lang="en-US" b="1" i="1" dirty="0">
                <a:solidFill>
                  <a:srgbClr val="FFFF00"/>
                </a:solidFill>
                <a:latin typeface="Times New Roman" pitchFamily="18" charset="0"/>
                <a:cs typeface="Times New Roman" pitchFamily="18" charset="0"/>
              </a:rPr>
              <a:t> </a:t>
            </a:r>
            <a:r>
              <a:rPr lang="en-US" b="1" i="1" dirty="0" smtClean="0">
                <a:solidFill>
                  <a:srgbClr val="FFFF00"/>
                </a:solidFill>
                <a:latin typeface="Times New Roman" pitchFamily="18" charset="0"/>
                <a:cs typeface="Times New Roman" pitchFamily="18" charset="0"/>
              </a:rPr>
              <a:t>closely </a:t>
            </a:r>
            <a:r>
              <a:rPr lang="en-US" b="1" i="1" dirty="0">
                <a:solidFill>
                  <a:srgbClr val="FFFF00"/>
                </a:solidFill>
                <a:latin typeface="Times New Roman" pitchFamily="18" charset="0"/>
                <a:cs typeface="Times New Roman" pitchFamily="18" charset="0"/>
              </a:rPr>
              <a:t>related to the frequency</a:t>
            </a:r>
            <a:r>
              <a:rPr lang="en-US" dirty="0" smtClean="0">
                <a:solidFill>
                  <a:srgbClr val="FFFF00"/>
                </a:solidFill>
                <a:latin typeface="Times New Roman" pitchFamily="18" charset="0"/>
                <a:cs typeface="Times New Roman" pitchFamily="18" charset="0"/>
              </a:rPr>
              <a:t>.</a:t>
            </a:r>
          </a:p>
          <a:p>
            <a:pPr algn="just">
              <a:buFont typeface="Wingdings" pitchFamily="2" charset="2"/>
              <a:buChar char="Ø"/>
              <a:defRPr/>
            </a:pPr>
            <a:r>
              <a:rPr lang="en-US" dirty="0" smtClean="0">
                <a:solidFill>
                  <a:srgbClr val="FFFF00"/>
                </a:solidFill>
                <a:latin typeface="Times New Roman" pitchFamily="18" charset="0"/>
                <a:cs typeface="Times New Roman" pitchFamily="18" charset="0"/>
              </a:rPr>
              <a:t>A </a:t>
            </a:r>
            <a:r>
              <a:rPr lang="en-US" b="1" dirty="0" smtClean="0">
                <a:solidFill>
                  <a:srgbClr val="FFFF00"/>
                </a:solidFill>
                <a:latin typeface="Times New Roman" pitchFamily="18" charset="0"/>
                <a:cs typeface="Times New Roman" pitchFamily="18" charset="0"/>
              </a:rPr>
              <a:t>high pitched</a:t>
            </a:r>
            <a:r>
              <a:rPr lang="en-US" dirty="0" smtClean="0">
                <a:solidFill>
                  <a:srgbClr val="FFFF00"/>
                </a:solidFill>
                <a:latin typeface="Times New Roman" pitchFamily="18" charset="0"/>
                <a:cs typeface="Times New Roman" pitchFamily="18" charset="0"/>
              </a:rPr>
              <a:t> sound, when the vibrations are fast you hear a </a:t>
            </a:r>
            <a:r>
              <a:rPr lang="en-US" b="1" dirty="0" smtClean="0">
                <a:solidFill>
                  <a:srgbClr val="FFFF00"/>
                </a:solidFill>
                <a:latin typeface="Times New Roman" pitchFamily="18" charset="0"/>
                <a:cs typeface="Times New Roman" pitchFamily="18" charset="0"/>
              </a:rPr>
              <a:t>high</a:t>
            </a:r>
            <a:r>
              <a:rPr lang="en-US" dirty="0" smtClean="0">
                <a:solidFill>
                  <a:srgbClr val="FFFF00"/>
                </a:solidFill>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sound</a:t>
            </a:r>
            <a:r>
              <a:rPr lang="en-US" dirty="0" smtClean="0">
                <a:solidFill>
                  <a:srgbClr val="FFFF00"/>
                </a:solidFill>
                <a:latin typeface="Times New Roman" pitchFamily="18" charset="0"/>
                <a:cs typeface="Times New Roman" pitchFamily="18" charset="0"/>
              </a:rPr>
              <a:t>. </a:t>
            </a:r>
          </a:p>
          <a:p>
            <a:pPr marL="0" indent="0" algn="just">
              <a:buNone/>
              <a:defRPr/>
            </a:pPr>
            <a:r>
              <a:rPr lang="en-US" dirty="0" smtClean="0">
                <a:solidFill>
                  <a:srgbClr val="FFFF00"/>
                </a:solidFill>
                <a:latin typeface="Times New Roman" pitchFamily="18" charset="0"/>
                <a:cs typeface="Times New Roman" pitchFamily="18" charset="0"/>
              </a:rPr>
              <a:t> </a:t>
            </a:r>
          </a:p>
          <a:p>
            <a:pPr algn="just">
              <a:buFont typeface="Wingdings" pitchFamily="2" charset="2"/>
              <a:buChar char="Ø"/>
              <a:defRPr/>
            </a:pPr>
            <a:r>
              <a:rPr lang="en-US" dirty="0" smtClean="0">
                <a:solidFill>
                  <a:srgbClr val="FFFF00"/>
                </a:solidFill>
                <a:latin typeface="Times New Roman" pitchFamily="18" charset="0"/>
                <a:cs typeface="Times New Roman" pitchFamily="18" charset="0"/>
              </a:rPr>
              <a:t>A </a:t>
            </a:r>
            <a:r>
              <a:rPr lang="en-US" b="1" dirty="0" smtClean="0">
                <a:solidFill>
                  <a:srgbClr val="FFFF00"/>
                </a:solidFill>
                <a:latin typeface="Times New Roman" pitchFamily="18" charset="0"/>
                <a:cs typeface="Times New Roman" pitchFamily="18" charset="0"/>
              </a:rPr>
              <a:t>low pitched</a:t>
            </a:r>
            <a:r>
              <a:rPr lang="en-US" dirty="0" smtClean="0">
                <a:solidFill>
                  <a:srgbClr val="FFFF00"/>
                </a:solidFill>
                <a:latin typeface="Times New Roman" pitchFamily="18" charset="0"/>
                <a:cs typeface="Times New Roman" pitchFamily="18" charset="0"/>
              </a:rPr>
              <a:t> sound, when the vibrations are slow, you hear a </a:t>
            </a:r>
            <a:r>
              <a:rPr lang="en-US" b="1" dirty="0" smtClean="0">
                <a:solidFill>
                  <a:srgbClr val="FFFF00"/>
                </a:solidFill>
                <a:latin typeface="Times New Roman" pitchFamily="18" charset="0"/>
                <a:cs typeface="Times New Roman" pitchFamily="18" charset="0"/>
              </a:rPr>
              <a:t>low sound.</a:t>
            </a:r>
            <a:endParaRPr lang="en-US" dirty="0">
              <a:solidFill>
                <a:srgbClr val="FFFF00"/>
              </a:solidFill>
              <a:latin typeface="Times New Roman" pitchFamily="18" charset="0"/>
              <a:cs typeface="Times New Roman" pitchFamily="18" charset="0"/>
            </a:endParaRPr>
          </a:p>
        </p:txBody>
      </p:sp>
      <p:pic>
        <p:nvPicPr>
          <p:cNvPr id="6" name="beep2054.wav">
            <a:hlinkClick r:id="" action="ppaction://media"/>
          </p:cNvPr>
          <p:cNvPicPr>
            <a:picLocks noRot="1" noChangeAspect="1" noChangeArrowheads="1"/>
          </p:cNvPicPr>
          <p:nvPr>
            <a:wavAudioFile r:embed="rId1" name="beep1.wav"/>
          </p:nvPr>
        </p:nvPicPr>
        <p:blipFill>
          <a:blip r:embed="rId4">
            <a:extLst>
              <a:ext uri="{28A0092B-C50C-407E-A947-70E740481C1C}">
                <a14:useLocalDpi xmlns:a14="http://schemas.microsoft.com/office/drawing/2010/main" val="0"/>
              </a:ext>
            </a:extLst>
          </a:blip>
          <a:srcRect/>
          <a:stretch>
            <a:fillRect/>
          </a:stretch>
        </p:blipFill>
        <p:spPr bwMode="auto">
          <a:xfrm>
            <a:off x="7464977" y="2971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MSj04416970000[1].wav">
            <a:hlinkClick r:id="" action="ppaction://media"/>
          </p:cNvPr>
          <p:cNvPicPr>
            <a:picLocks noRot="1" noChangeAspect="1" noChangeArrowheads="1"/>
          </p:cNvPicPr>
          <p:nvPr>
            <a:audioFile r:link="rId2"/>
          </p:nvPr>
        </p:nvPicPr>
        <p:blipFill>
          <a:blip r:embed="rId4">
            <a:extLst>
              <a:ext uri="{28A0092B-C50C-407E-A947-70E740481C1C}">
                <a14:useLocalDpi xmlns:a14="http://schemas.microsoft.com/office/drawing/2010/main" val="0"/>
              </a:ext>
            </a:extLst>
          </a:blip>
          <a:srcRect/>
          <a:stretch>
            <a:fillRect/>
          </a:stretch>
        </p:blipFill>
        <p:spPr bwMode="auto">
          <a:xfrm>
            <a:off x="7570436" y="423536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219200" y="4765119"/>
            <a:ext cx="7865954" cy="1692771"/>
          </a:xfrm>
          <a:prstGeom prst="rect">
            <a:avLst/>
          </a:prstGeom>
        </p:spPr>
        <p:txBody>
          <a:bodyPr wrap="square">
            <a:spAutoFit/>
          </a:bodyPr>
          <a:lstStyle/>
          <a:p>
            <a:pPr algn="just">
              <a:defRPr/>
            </a:pPr>
            <a:r>
              <a:rPr lang="en-US" sz="2600" b="1" dirty="0" smtClean="0">
                <a:solidFill>
                  <a:srgbClr val="FFFF00"/>
                </a:solidFill>
                <a:latin typeface="Times New Roman" pitchFamily="18" charset="0"/>
                <a:cs typeface="Times New Roman" pitchFamily="18" charset="0"/>
              </a:rPr>
              <a:t>The human ear ranges is 20 Hz to 20KHz. The upper end of the range typically decreases with age; for children 40 KHz. The ear is most sensitive to frequencies between 100 Hz and 4000Hz.</a:t>
            </a:r>
            <a:endParaRPr lang="en-US" sz="2600" b="1" dirty="0">
              <a:solidFill>
                <a:srgbClr val="FFFF00"/>
              </a:solidFill>
              <a:latin typeface="Times New Roman" pitchFamily="18" charset="0"/>
              <a:cs typeface="Times New Roman" pitchFamily="18" charset="0"/>
            </a:endParaRPr>
          </a:p>
        </p:txBody>
      </p:sp>
      <p:sp>
        <p:nvSpPr>
          <p:cNvPr id="9" name="Rectangle 8"/>
          <p:cNvSpPr/>
          <p:nvPr/>
        </p:nvSpPr>
        <p:spPr>
          <a:xfrm>
            <a:off x="91819" y="939583"/>
            <a:ext cx="4280018" cy="646331"/>
          </a:xfrm>
          <a:prstGeom prst="rect">
            <a:avLst/>
          </a:prstGeom>
        </p:spPr>
        <p:txBody>
          <a:bodyPr wrap="none">
            <a:spAutoFit/>
          </a:bodyPr>
          <a:lstStyle/>
          <a:p>
            <a:r>
              <a:rPr lang="en-US" sz="3600" b="1" dirty="0" smtClean="0">
                <a:solidFill>
                  <a:srgbClr val="00B050"/>
                </a:solidFill>
                <a:latin typeface="Times New Roman" pitchFamily="18" charset="0"/>
                <a:cs typeface="Times New Roman" pitchFamily="18" charset="0"/>
              </a:rPr>
              <a:t>Frequency and Pitch</a:t>
            </a:r>
            <a:endParaRPr lang="en-US" sz="3600" dirty="0">
              <a:solidFill>
                <a:srgbClr val="00B05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862513486"/>
      </p:ext>
    </p:extLst>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05016" y="0"/>
            <a:ext cx="7584320" cy="646331"/>
          </a:xfrm>
          <a:prstGeom prst="rect">
            <a:avLst/>
          </a:prstGeom>
        </p:spPr>
        <p:txBody>
          <a:bodyPr wrap="none">
            <a:spAutoFit/>
          </a:bodyPr>
          <a:lstStyle/>
          <a:p>
            <a:pPr algn="ctr"/>
            <a:r>
              <a:rPr lang="en-US" sz="3600" b="1" dirty="0" smtClean="0">
                <a:solidFill>
                  <a:srgbClr val="00B050"/>
                </a:solidFill>
                <a:latin typeface="Times New Roman" panose="02020603050405020304" pitchFamily="18" charset="0"/>
                <a:cs typeface="Times New Roman" panose="02020603050405020304" pitchFamily="18" charset="0"/>
              </a:rPr>
              <a:t>Intensity, Loudness and Decibel Scale</a:t>
            </a:r>
            <a:endParaRPr lang="en-US" sz="3600" b="1" dirty="0">
              <a:solidFill>
                <a:srgbClr val="00B050"/>
              </a:solidFill>
            </a:endParaRPr>
          </a:p>
        </p:txBody>
      </p:sp>
      <p:sp>
        <p:nvSpPr>
          <p:cNvPr id="10" name="TextBox 9"/>
          <p:cNvSpPr txBox="1"/>
          <p:nvPr/>
        </p:nvSpPr>
        <p:spPr>
          <a:xfrm>
            <a:off x="-3" y="692687"/>
            <a:ext cx="4724403" cy="1723549"/>
          </a:xfrm>
          <a:prstGeom prst="rect">
            <a:avLst/>
          </a:prstGeom>
          <a:solidFill>
            <a:srgbClr val="FFFF00"/>
          </a:solidFill>
          <a:ln w="19050">
            <a:solidFill>
              <a:srgbClr val="FF0000"/>
            </a:solidFill>
          </a:ln>
        </p:spPr>
        <p:style>
          <a:lnRef idx="1">
            <a:schemeClr val="accent5"/>
          </a:lnRef>
          <a:fillRef idx="3">
            <a:schemeClr val="accent5"/>
          </a:fillRef>
          <a:effectRef idx="2">
            <a:schemeClr val="accent5"/>
          </a:effectRef>
          <a:fontRef idx="minor">
            <a:schemeClr val="lt1"/>
          </a:fontRef>
        </p:style>
        <p:txBody>
          <a:bodyPr wrap="square">
            <a:spAutoFit/>
          </a:bodyPr>
          <a:lstStyle/>
          <a:p>
            <a:pPr algn="just">
              <a:defRPr/>
            </a:pPr>
            <a:r>
              <a:rPr lang="en-US" sz="2600" i="1" dirty="0">
                <a:solidFill>
                  <a:schemeClr val="tx1"/>
                </a:solidFill>
                <a:latin typeface="Calibri" pitchFamily="34" charset="0"/>
              </a:rPr>
              <a:t>The human ear can respond to intensities from as low as</a:t>
            </a:r>
            <a:br>
              <a:rPr lang="en-US" sz="2600" i="1" dirty="0">
                <a:solidFill>
                  <a:schemeClr val="tx1"/>
                </a:solidFill>
                <a:latin typeface="Calibri" pitchFamily="34" charset="0"/>
              </a:rPr>
            </a:br>
            <a:r>
              <a:rPr lang="en-US" sz="2600" i="1" dirty="0">
                <a:solidFill>
                  <a:schemeClr val="tx1"/>
                </a:solidFill>
                <a:latin typeface="Calibri" pitchFamily="34" charset="0"/>
              </a:rPr>
              <a:t>10</a:t>
            </a:r>
            <a:r>
              <a:rPr lang="en-US" sz="2600" i="1" baseline="30000" dirty="0">
                <a:solidFill>
                  <a:schemeClr val="tx1"/>
                </a:solidFill>
                <a:latin typeface="Calibri" pitchFamily="34" charset="0"/>
              </a:rPr>
              <a:t>-12</a:t>
            </a:r>
            <a:r>
              <a:rPr lang="en-US" sz="2600" i="1" dirty="0">
                <a:solidFill>
                  <a:schemeClr val="tx1"/>
                </a:solidFill>
                <a:latin typeface="Calibri" pitchFamily="34" charset="0"/>
              </a:rPr>
              <a:t> Wm</a:t>
            </a:r>
            <a:r>
              <a:rPr lang="en-US" sz="2600" i="1" baseline="30000" dirty="0">
                <a:solidFill>
                  <a:schemeClr val="tx1"/>
                </a:solidFill>
                <a:latin typeface="Calibri" pitchFamily="34" charset="0"/>
              </a:rPr>
              <a:t>-2</a:t>
            </a:r>
            <a:r>
              <a:rPr lang="en-US" sz="2600" i="1" dirty="0">
                <a:solidFill>
                  <a:schemeClr val="tx1"/>
                </a:solidFill>
                <a:latin typeface="Calibri" pitchFamily="34" charset="0"/>
              </a:rPr>
              <a:t> up to 1(=</a:t>
            </a:r>
            <a:r>
              <a:rPr lang="en-US" sz="2800" dirty="0">
                <a:solidFill>
                  <a:schemeClr val="tx1"/>
                </a:solidFill>
              </a:rPr>
              <a:t>10</a:t>
            </a:r>
            <a:r>
              <a:rPr lang="en-US" sz="2800" baseline="30000" dirty="0">
                <a:solidFill>
                  <a:schemeClr val="tx1"/>
                </a:solidFill>
              </a:rPr>
              <a:t>0</a:t>
            </a:r>
            <a:r>
              <a:rPr lang="en-US" sz="2800" dirty="0">
                <a:solidFill>
                  <a:schemeClr val="tx1"/>
                </a:solidFill>
              </a:rPr>
              <a:t>)</a:t>
            </a:r>
            <a:r>
              <a:rPr lang="en-US" sz="2600" i="1" dirty="0">
                <a:solidFill>
                  <a:schemeClr val="tx1"/>
                </a:solidFill>
                <a:latin typeface="Calibri" pitchFamily="34" charset="0"/>
              </a:rPr>
              <a:t>Wm</a:t>
            </a:r>
            <a:r>
              <a:rPr lang="en-US" sz="2600" i="1" baseline="30000" dirty="0">
                <a:solidFill>
                  <a:schemeClr val="tx1"/>
                </a:solidFill>
                <a:latin typeface="Calibri" pitchFamily="34" charset="0"/>
              </a:rPr>
              <a:t>-2</a:t>
            </a:r>
            <a:r>
              <a:rPr lang="en-US" sz="2600" i="1" dirty="0">
                <a:solidFill>
                  <a:schemeClr val="tx1"/>
                </a:solidFill>
                <a:latin typeface="Calibri" pitchFamily="34" charset="0"/>
              </a:rPr>
              <a:t>, 12 orders of magnitude.</a:t>
            </a:r>
          </a:p>
        </p:txBody>
      </p:sp>
      <mc:AlternateContent xmlns:mc="http://schemas.openxmlformats.org/markup-compatibility/2006" xmlns:a14="http://schemas.microsoft.com/office/drawing/2010/main">
        <mc:Choice Requires="a14">
          <p:sp>
            <p:nvSpPr>
              <p:cNvPr id="11" name="TextBox 10"/>
              <p:cNvSpPr txBox="1"/>
              <p:nvPr/>
            </p:nvSpPr>
            <p:spPr>
              <a:xfrm>
                <a:off x="14614" y="2414625"/>
                <a:ext cx="4709786" cy="2441181"/>
              </a:xfrm>
              <a:prstGeom prst="rect">
                <a:avLst/>
              </a:prstGeom>
              <a:solidFill>
                <a:srgbClr val="00B0F0"/>
              </a:solidFill>
              <a:ln w="19050">
                <a:solidFill>
                  <a:srgbClr val="FF0000"/>
                </a:solidFill>
              </a:ln>
            </p:spPr>
            <p:style>
              <a:lnRef idx="1">
                <a:schemeClr val="accent5"/>
              </a:lnRef>
              <a:fillRef idx="3">
                <a:schemeClr val="accent5"/>
              </a:fillRef>
              <a:effectRef idx="2">
                <a:schemeClr val="accent5"/>
              </a:effectRef>
              <a:fontRef idx="minor">
                <a:schemeClr val="lt1"/>
              </a:fontRef>
            </p:style>
            <p:txBody>
              <a:bodyPr wrap="square">
                <a:spAutoFit/>
              </a:bodyPr>
              <a:lstStyle/>
              <a:p>
                <a:pPr algn="just">
                  <a:defRPr/>
                </a:pPr>
                <a:r>
                  <a:rPr lang="en-US" sz="2600" i="1" dirty="0" smtClean="0">
                    <a:solidFill>
                      <a:schemeClr val="tx1"/>
                    </a:solidFill>
                    <a:latin typeface="Calibri" pitchFamily="34" charset="0"/>
                  </a:rPr>
                  <a:t>Logarithmic units or decibels (dB) is  used to measure </a:t>
                </a:r>
                <a:r>
                  <a:rPr lang="en-US" sz="2600" i="1" dirty="0">
                    <a:solidFill>
                      <a:schemeClr val="tx1"/>
                    </a:solidFill>
                    <a:latin typeface="Calibri" pitchFamily="34" charset="0"/>
                  </a:rPr>
                  <a:t>sound </a:t>
                </a:r>
                <a:r>
                  <a:rPr lang="en-US" sz="2600" i="1" dirty="0" smtClean="0">
                    <a:solidFill>
                      <a:schemeClr val="tx1"/>
                    </a:solidFill>
                    <a:latin typeface="Calibri" pitchFamily="34" charset="0"/>
                  </a:rPr>
                  <a:t>intensities. The </a:t>
                </a:r>
                <a:r>
                  <a:rPr lang="en-US" sz="2600" i="1" dirty="0">
                    <a:solidFill>
                      <a:schemeClr val="tx1"/>
                    </a:solidFill>
                    <a:latin typeface="Calibri" pitchFamily="34" charset="0"/>
                  </a:rPr>
                  <a:t>sound intensity level is related to the intensity </a:t>
                </a:r>
                <a:r>
                  <a:rPr lang="en-US" sz="2600" i="1" dirty="0" smtClean="0">
                    <a:solidFill>
                      <a:schemeClr val="tx1"/>
                    </a:solidFill>
                    <a:latin typeface="Calibri" pitchFamily="34" charset="0"/>
                  </a:rPr>
                  <a:t>by:</a:t>
                </a:r>
                <a:endParaRPr lang="en-US" sz="2600" i="1" dirty="0">
                  <a:solidFill>
                    <a:schemeClr val="tx1"/>
                  </a:solidFill>
                  <a:latin typeface="Cambria Math"/>
                </a:endParaRPr>
              </a:p>
              <a:p>
                <a:pPr algn="just">
                  <a:defRPr/>
                </a:pPr>
                <a14:m>
                  <m:oMathPara xmlns:m="http://schemas.openxmlformats.org/officeDocument/2006/math">
                    <m:oMathParaPr>
                      <m:jc m:val="centerGroup"/>
                    </m:oMathParaPr>
                    <m:oMath xmlns:m="http://schemas.openxmlformats.org/officeDocument/2006/math">
                      <m:r>
                        <a:rPr lang="en-US" sz="2600" i="1">
                          <a:solidFill>
                            <a:schemeClr val="tx1"/>
                          </a:solidFill>
                          <a:latin typeface="Cambria Math"/>
                        </a:rPr>
                        <m:t>𝐿</m:t>
                      </m:r>
                      <m:r>
                        <a:rPr lang="en-US" sz="2600" i="1">
                          <a:solidFill>
                            <a:schemeClr val="tx1"/>
                          </a:solidFill>
                          <a:latin typeface="Cambria Math"/>
                        </a:rPr>
                        <m:t>=10 </m:t>
                      </m:r>
                      <m:r>
                        <a:rPr lang="en-US" sz="2600" i="1">
                          <a:solidFill>
                            <a:schemeClr val="tx1"/>
                          </a:solidFill>
                          <a:latin typeface="Cambria Math"/>
                        </a:rPr>
                        <m:t>𝑙𝑜𝑔</m:t>
                      </m:r>
                      <m:f>
                        <m:fPr>
                          <m:ctrlPr>
                            <a:rPr lang="en-US" sz="2600" i="1">
                              <a:solidFill>
                                <a:schemeClr val="tx1"/>
                              </a:solidFill>
                              <a:latin typeface="Cambria Math"/>
                            </a:rPr>
                          </m:ctrlPr>
                        </m:fPr>
                        <m:num>
                          <m:r>
                            <a:rPr lang="en-US" sz="2600" i="1">
                              <a:solidFill>
                                <a:schemeClr val="tx1"/>
                              </a:solidFill>
                              <a:latin typeface="Cambria Math"/>
                            </a:rPr>
                            <m:t>𝐼</m:t>
                          </m:r>
                        </m:num>
                        <m:den>
                          <m:r>
                            <a:rPr lang="en-US" sz="2600" i="1">
                              <a:solidFill>
                                <a:schemeClr val="tx1"/>
                              </a:solidFill>
                              <a:latin typeface="Cambria Math"/>
                            </a:rPr>
                            <m:t>𝐼</m:t>
                          </m:r>
                          <m:r>
                            <a:rPr lang="en-US" sz="2600" i="1" baseline="-25000">
                              <a:solidFill>
                                <a:schemeClr val="tx1"/>
                              </a:solidFill>
                              <a:latin typeface="Cambria Math"/>
                            </a:rPr>
                            <m:t>𝑜</m:t>
                          </m:r>
                        </m:den>
                      </m:f>
                    </m:oMath>
                  </m:oMathPara>
                </a14:m>
                <a:endParaRPr lang="en-US" sz="2600" i="1" dirty="0">
                  <a:solidFill>
                    <a:schemeClr val="tx1"/>
                  </a:solidFill>
                  <a:latin typeface="Calibri"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4614" y="2414625"/>
                <a:ext cx="4709786" cy="2441181"/>
              </a:xfrm>
              <a:prstGeom prst="rect">
                <a:avLst/>
              </a:prstGeom>
              <a:blipFill rotWithShape="1">
                <a:blip r:embed="rId2"/>
                <a:stretch>
                  <a:fillRect/>
                </a:stretch>
              </a:blipFill>
              <a:ln w="19050">
                <a:solidFill>
                  <a:srgbClr val="FF0000"/>
                </a:solidFill>
              </a:ln>
            </p:spPr>
            <p:txBody>
              <a:bodyPr/>
              <a:lstStyle/>
              <a:p>
                <a:r>
                  <a:rPr lang="en-US">
                    <a:noFill/>
                  </a:rPr>
                  <a:t> </a:t>
                </a:r>
              </a:p>
            </p:txBody>
          </p:sp>
        </mc:Fallback>
      </mc:AlternateContent>
      <p:sp>
        <p:nvSpPr>
          <p:cNvPr id="12" name="TextBox 11"/>
          <p:cNvSpPr txBox="1"/>
          <p:nvPr/>
        </p:nvSpPr>
        <p:spPr>
          <a:xfrm>
            <a:off x="-3" y="4855806"/>
            <a:ext cx="4724400" cy="892552"/>
          </a:xfrm>
          <a:prstGeom prst="rect">
            <a:avLst/>
          </a:prstGeom>
          <a:solidFill>
            <a:srgbClr val="FFFF00"/>
          </a:solidFill>
          <a:ln w="19050">
            <a:solidFill>
              <a:srgbClr val="FF0000"/>
            </a:solidFill>
          </a:ln>
        </p:spPr>
        <p:style>
          <a:lnRef idx="1">
            <a:schemeClr val="accent5"/>
          </a:lnRef>
          <a:fillRef idx="3">
            <a:schemeClr val="accent5"/>
          </a:fillRef>
          <a:effectRef idx="2">
            <a:schemeClr val="accent5"/>
          </a:effectRef>
          <a:fontRef idx="minor">
            <a:schemeClr val="lt1"/>
          </a:fontRef>
        </p:style>
        <p:txBody>
          <a:bodyPr wrap="square">
            <a:spAutoFit/>
          </a:bodyPr>
          <a:lstStyle/>
          <a:p>
            <a:pPr algn="just">
              <a:defRPr/>
            </a:pPr>
            <a:r>
              <a:rPr lang="en-US" sz="2600" i="1" dirty="0">
                <a:solidFill>
                  <a:schemeClr val="tx1"/>
                </a:solidFill>
                <a:latin typeface="Calibri" pitchFamily="34" charset="0"/>
              </a:rPr>
              <a:t>Here I</a:t>
            </a:r>
            <a:r>
              <a:rPr lang="en-US" sz="2600" i="1" baseline="-25000" dirty="0">
                <a:solidFill>
                  <a:schemeClr val="tx1"/>
                </a:solidFill>
                <a:latin typeface="Calibri" pitchFamily="34" charset="0"/>
              </a:rPr>
              <a:t>0</a:t>
            </a:r>
            <a:r>
              <a:rPr lang="en-US" sz="2600" i="1" dirty="0">
                <a:solidFill>
                  <a:schemeClr val="tx1"/>
                </a:solidFill>
                <a:latin typeface="Calibri" pitchFamily="34" charset="0"/>
              </a:rPr>
              <a:t> is specify a reference level intensity equal (10</a:t>
            </a:r>
            <a:r>
              <a:rPr lang="en-US" sz="2600" i="1" baseline="30000" dirty="0">
                <a:solidFill>
                  <a:schemeClr val="tx1"/>
                </a:solidFill>
                <a:latin typeface="Calibri" pitchFamily="34" charset="0"/>
              </a:rPr>
              <a:t>-12</a:t>
            </a:r>
            <a:r>
              <a:rPr lang="en-US" sz="2600" i="1" dirty="0">
                <a:solidFill>
                  <a:schemeClr val="tx1"/>
                </a:solidFill>
                <a:latin typeface="Calibri" pitchFamily="34" charset="0"/>
              </a:rPr>
              <a:t> Wm</a:t>
            </a:r>
            <a:r>
              <a:rPr lang="en-US" sz="2600" i="1" baseline="30000" dirty="0">
                <a:solidFill>
                  <a:schemeClr val="tx1"/>
                </a:solidFill>
                <a:latin typeface="Calibri" pitchFamily="34" charset="0"/>
              </a:rPr>
              <a:t>-2</a:t>
            </a:r>
            <a:r>
              <a:rPr lang="en-US" sz="2600" i="1" dirty="0">
                <a:solidFill>
                  <a:schemeClr val="tx1"/>
                </a:solidFill>
                <a:latin typeface="Calibri" pitchFamily="34" charset="0"/>
              </a:rPr>
              <a:t> </a:t>
            </a:r>
            <a:r>
              <a:rPr lang="en-US" sz="2600" i="1" dirty="0" smtClean="0">
                <a:solidFill>
                  <a:schemeClr val="tx1"/>
                </a:solidFill>
                <a:latin typeface="Calibri" pitchFamily="34" charset="0"/>
              </a:rPr>
              <a:t>).</a:t>
            </a:r>
            <a:endParaRPr lang="en-US" sz="2600" i="1" dirty="0">
              <a:solidFill>
                <a:schemeClr val="tx1"/>
              </a:solidFill>
              <a:latin typeface="Calibri" pitchFamily="34"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773" y="762000"/>
            <a:ext cx="4279027" cy="460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205016" y="5959931"/>
            <a:ext cx="7405585" cy="800219"/>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just">
              <a:defRPr/>
            </a:pPr>
            <a:r>
              <a:rPr lang="en-US" sz="2300" i="1" dirty="0">
                <a:effectLst>
                  <a:outerShdw blurRad="38100" dist="38100" dir="2700000" algn="tl">
                    <a:srgbClr val="000000">
                      <a:alpha val="43137"/>
                    </a:srgbClr>
                  </a:outerShdw>
                </a:effectLst>
                <a:latin typeface="Calibri" pitchFamily="34" charset="0"/>
              </a:rPr>
              <a:t>The </a:t>
            </a:r>
            <a:r>
              <a:rPr lang="en-US" sz="2300" b="1" i="1" dirty="0">
                <a:solidFill>
                  <a:srgbClr val="FFFF00"/>
                </a:solidFill>
                <a:effectLst>
                  <a:outerShdw blurRad="38100" dist="38100" dir="2700000" algn="tl">
                    <a:srgbClr val="000000">
                      <a:alpha val="43137"/>
                    </a:srgbClr>
                  </a:outerShdw>
                </a:effectLst>
                <a:latin typeface="Calibri" pitchFamily="34" charset="0"/>
              </a:rPr>
              <a:t>threshold of hearing </a:t>
            </a:r>
            <a:r>
              <a:rPr lang="en-US" sz="2300" i="1" dirty="0">
                <a:effectLst>
                  <a:outerShdw blurRad="38100" dist="38100" dir="2700000" algn="tl">
                    <a:srgbClr val="000000">
                      <a:alpha val="43137"/>
                    </a:srgbClr>
                  </a:outerShdw>
                </a:effectLst>
                <a:latin typeface="Calibri" pitchFamily="34" charset="0"/>
              </a:rPr>
              <a:t>is the minimum intensity that is just audible at a given frequency (lower curve in fig.)</a:t>
            </a:r>
          </a:p>
        </p:txBody>
      </p:sp>
      <p:sp>
        <p:nvSpPr>
          <p:cNvPr id="3" name="Rectangle 2"/>
          <p:cNvSpPr/>
          <p:nvPr/>
        </p:nvSpPr>
        <p:spPr>
          <a:xfrm>
            <a:off x="6152948" y="5369462"/>
            <a:ext cx="1486304" cy="369332"/>
          </a:xfrm>
          <a:prstGeom prst="rect">
            <a:avLst/>
          </a:prstGeom>
        </p:spPr>
        <p:txBody>
          <a:bodyPr wrap="none">
            <a:spAutoFit/>
          </a:bodyPr>
          <a:lstStyle/>
          <a:p>
            <a:r>
              <a:rPr lang="en-US" b="1" dirty="0">
                <a:solidFill>
                  <a:srgbClr val="00B0F0"/>
                </a:solidFill>
                <a:latin typeface="Times New Roman" panose="02020603050405020304" pitchFamily="18" charset="0"/>
                <a:cs typeface="Times New Roman" panose="02020603050405020304" pitchFamily="18" charset="0"/>
              </a:rPr>
              <a:t>Decibel Scale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8625134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512" y="13343"/>
            <a:ext cx="9036485" cy="584775"/>
          </a:xfrm>
          <a:prstGeom prst="rect">
            <a:avLst/>
          </a:prstGeom>
        </p:spPr>
        <p:txBody>
          <a:bodyPr wrap="square">
            <a:spAutoFit/>
          </a:bodyPr>
          <a:lstStyle/>
          <a:p>
            <a:r>
              <a:rPr lang="en-US" sz="3200" dirty="0">
                <a:solidFill>
                  <a:srgbClr val="92D050"/>
                </a:solidFill>
                <a:latin typeface="Times New Roman" panose="02020603050405020304" pitchFamily="18" charset="0"/>
                <a:cs typeface="Times New Roman" panose="02020603050405020304" pitchFamily="18" charset="0"/>
              </a:rPr>
              <a:t>Loudness depends </a:t>
            </a:r>
            <a:r>
              <a:rPr lang="en-US" sz="3200" u="sng" dirty="0">
                <a:solidFill>
                  <a:srgbClr val="92D050"/>
                </a:solidFill>
                <a:latin typeface="Times New Roman" panose="02020603050405020304" pitchFamily="18" charset="0"/>
                <a:cs typeface="Times New Roman" panose="02020603050405020304" pitchFamily="18" charset="0"/>
              </a:rPr>
              <a:t>primarily</a:t>
            </a:r>
            <a:r>
              <a:rPr lang="en-US" sz="3200" dirty="0">
                <a:solidFill>
                  <a:srgbClr val="92D050"/>
                </a:solidFill>
                <a:latin typeface="Times New Roman" panose="02020603050405020304" pitchFamily="18" charset="0"/>
                <a:cs typeface="Times New Roman" panose="02020603050405020304" pitchFamily="18" charset="0"/>
              </a:rPr>
              <a:t> on intensity (amplitude</a:t>
            </a:r>
            <a:r>
              <a:rPr lang="en-US" sz="3200" dirty="0" smtClean="0">
                <a:solidFill>
                  <a:srgbClr val="92D050"/>
                </a:solidFill>
                <a:latin typeface="Times New Roman" panose="02020603050405020304" pitchFamily="18" charset="0"/>
                <a:cs typeface="Times New Roman" panose="02020603050405020304" pitchFamily="18" charset="0"/>
              </a:rPr>
              <a:t>). </a:t>
            </a:r>
            <a:endParaRPr lang="en-US" sz="3200" dirty="0">
              <a:solidFill>
                <a:srgbClr val="92D050"/>
              </a:solidFill>
            </a:endParaRPr>
          </a:p>
        </p:txBody>
      </p:sp>
      <p:grpSp>
        <p:nvGrpSpPr>
          <p:cNvPr id="7" name="Group 22"/>
          <p:cNvGrpSpPr>
            <a:grpSpLocks/>
          </p:cNvGrpSpPr>
          <p:nvPr/>
        </p:nvGrpSpPr>
        <p:grpSpPr bwMode="auto">
          <a:xfrm>
            <a:off x="152400" y="685800"/>
            <a:ext cx="4658987" cy="2159000"/>
            <a:chOff x="288918" y="1071546"/>
            <a:chExt cx="7003735" cy="2996422"/>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61" y="1071546"/>
              <a:ext cx="6224614" cy="299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9"/>
            <p:cNvGrpSpPr>
              <a:grpSpLocks/>
            </p:cNvGrpSpPr>
            <p:nvPr/>
          </p:nvGrpSpPr>
          <p:grpSpPr bwMode="auto">
            <a:xfrm>
              <a:off x="943084" y="1071546"/>
              <a:ext cx="6210191" cy="2996422"/>
              <a:chOff x="943084" y="1071546"/>
              <a:chExt cx="6210191" cy="2996422"/>
            </a:xfrm>
          </p:grpSpPr>
          <p:cxnSp>
            <p:nvCxnSpPr>
              <p:cNvPr id="17" name="Straight Connector 16"/>
              <p:cNvCxnSpPr/>
              <p:nvPr/>
            </p:nvCxnSpPr>
            <p:spPr>
              <a:xfrm flipV="1">
                <a:off x="973971" y="2569757"/>
                <a:ext cx="6179304" cy="273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553073" y="2568603"/>
                <a:ext cx="2996422" cy="23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p:cNvCxnSpPr/>
            <p:nvPr/>
          </p:nvCxnSpPr>
          <p:spPr>
            <a:xfrm rot="5400000">
              <a:off x="1074670" y="2192101"/>
              <a:ext cx="788121" cy="2306"/>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2094971" y="2977474"/>
              <a:ext cx="784220"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3"/>
            <p:cNvSpPr txBox="1">
              <a:spLocks noChangeArrowheads="1"/>
            </p:cNvSpPr>
            <p:nvPr/>
          </p:nvSpPr>
          <p:spPr bwMode="auto">
            <a:xfrm>
              <a:off x="2033888" y="1286157"/>
              <a:ext cx="498943" cy="40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a:effectLst/>
                  <a:sym typeface="Symbol" pitchFamily="18" charset="2"/>
                </a:rPr>
                <a:t></a:t>
              </a:r>
              <a:r>
                <a:rPr lang="en-US" sz="2000" b="1">
                  <a:effectLst/>
                </a:rPr>
                <a:t>p</a:t>
              </a:r>
            </a:p>
          </p:txBody>
        </p:sp>
        <p:cxnSp>
          <p:nvCxnSpPr>
            <p:cNvPr id="13" name="Straight Connector 12"/>
            <p:cNvCxnSpPr/>
            <p:nvPr/>
          </p:nvCxnSpPr>
          <p:spPr>
            <a:xfrm rot="10800000" flipV="1">
              <a:off x="1571372" y="1769931"/>
              <a:ext cx="500527" cy="4291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2"/>
            </p:cNvCxnSpPr>
            <p:nvPr/>
          </p:nvCxnSpPr>
          <p:spPr>
            <a:xfrm rot="16200000" flipH="1">
              <a:off x="1756792" y="2223111"/>
              <a:ext cx="1160724" cy="10610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8918" y="1851117"/>
              <a:ext cx="789036" cy="1239034"/>
            </a:xfrm>
            <a:prstGeom prst="rect">
              <a:avLst/>
            </a:prstGeom>
            <a:noFill/>
          </p:spPr>
          <p:txBody>
            <a:bodyPr vert="vert270" wrap="none">
              <a:spAutoFit/>
            </a:bodyPr>
            <a:lstStyle/>
            <a:p>
              <a:pPr>
                <a:defRPr/>
              </a:pPr>
              <a:r>
                <a:rPr lang="en-US" sz="2000" b="1" dirty="0">
                  <a:solidFill>
                    <a:srgbClr val="92D050"/>
                  </a:solidFill>
                  <a:effectLst/>
                </a:rPr>
                <a:t>Pressure</a:t>
              </a:r>
            </a:p>
          </p:txBody>
        </p:sp>
        <p:sp>
          <p:nvSpPr>
            <p:cNvPr id="16" name="TextBox 21"/>
            <p:cNvSpPr txBox="1">
              <a:spLocks noChangeArrowheads="1"/>
            </p:cNvSpPr>
            <p:nvPr/>
          </p:nvSpPr>
          <p:spPr bwMode="auto">
            <a:xfrm>
              <a:off x="6046121" y="2007928"/>
              <a:ext cx="1246532" cy="49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dirty="0">
                  <a:solidFill>
                    <a:srgbClr val="92D050"/>
                  </a:solidFill>
                  <a:effectLst/>
                </a:rPr>
                <a:t>Time</a:t>
              </a:r>
            </a:p>
          </p:txBody>
        </p:sp>
      </p:grpSp>
      <p:pic>
        <p:nvPicPr>
          <p:cNvPr id="19" name="Picture 5"/>
          <p:cNvPicPr>
            <a:picLocks noChangeAspect="1" noChangeArrowheads="1"/>
          </p:cNvPicPr>
          <p:nvPr/>
        </p:nvPicPr>
        <p:blipFill>
          <a:blip r:embed="rId4">
            <a:extLst>
              <a:ext uri="{28A0092B-C50C-407E-A947-70E740481C1C}">
                <a14:useLocalDpi xmlns:a14="http://schemas.microsoft.com/office/drawing/2010/main" val="0"/>
              </a:ext>
            </a:extLst>
          </a:blip>
          <a:srcRect l="14999"/>
          <a:stretch>
            <a:fillRect/>
          </a:stretch>
        </p:blipFill>
        <p:spPr bwMode="auto">
          <a:xfrm>
            <a:off x="4854575" y="990600"/>
            <a:ext cx="42894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6"/>
          <p:cNvSpPr txBox="1">
            <a:spLocks noChangeArrowheads="1"/>
          </p:cNvSpPr>
          <p:nvPr/>
        </p:nvSpPr>
        <p:spPr bwMode="auto">
          <a:xfrm>
            <a:off x="8229600" y="1905000"/>
            <a:ext cx="914400" cy="457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effectLst/>
                <a:latin typeface="Times New Roman" pitchFamily="18" charset="0"/>
              </a:rPr>
              <a:t>Louder</a:t>
            </a:r>
            <a:endParaRPr lang="en-US" b="1" dirty="0">
              <a:effectLst/>
            </a:endParaRPr>
          </a:p>
        </p:txBody>
      </p:sp>
      <p:sp>
        <p:nvSpPr>
          <p:cNvPr id="21" name="Text Box 7"/>
          <p:cNvSpPr txBox="1">
            <a:spLocks noChangeArrowheads="1"/>
          </p:cNvSpPr>
          <p:nvPr/>
        </p:nvSpPr>
        <p:spPr bwMode="auto">
          <a:xfrm>
            <a:off x="8313738" y="2667000"/>
            <a:ext cx="830262" cy="3556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effectLst/>
                <a:latin typeface="Times New Roman" pitchFamily="18" charset="0"/>
              </a:rPr>
              <a:t>Softer</a:t>
            </a:r>
            <a:endParaRPr lang="en-US" b="1">
              <a:effectLst/>
            </a:endParaRPr>
          </a:p>
        </p:txBody>
      </p:sp>
      <p:sp>
        <p:nvSpPr>
          <p:cNvPr id="22" name="TextBox 21"/>
          <p:cNvSpPr txBox="1">
            <a:spLocks noChangeArrowheads="1"/>
          </p:cNvSpPr>
          <p:nvPr/>
        </p:nvSpPr>
        <p:spPr bwMode="auto">
          <a:xfrm>
            <a:off x="-20076" y="3810000"/>
            <a:ext cx="4724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sz="2800" b="1" i="1" dirty="0">
                <a:solidFill>
                  <a:srgbClr val="92D050"/>
                </a:solidFill>
                <a:effectLst/>
                <a:latin typeface="Times New Roman" pitchFamily="18" charset="0"/>
                <a:cs typeface="Times New Roman" pitchFamily="18" charset="0"/>
              </a:rPr>
              <a:t>Where </a:t>
            </a:r>
            <a:r>
              <a:rPr lang="en-US" sz="2800" b="1" dirty="0">
                <a:solidFill>
                  <a:srgbClr val="92D050"/>
                </a:solidFill>
                <a:effectLst/>
                <a:latin typeface="Times New Roman" pitchFamily="18" charset="0"/>
                <a:cs typeface="Times New Roman" pitchFamily="18" charset="0"/>
              </a:rPr>
              <a:t>(</a:t>
            </a:r>
            <a:r>
              <a:rPr lang="en-US" sz="2800" b="1" dirty="0">
                <a:solidFill>
                  <a:srgbClr val="92D050"/>
                </a:solidFill>
                <a:effectLst/>
                <a:latin typeface="Times New Roman" pitchFamily="18" charset="0"/>
                <a:cs typeface="Times New Roman" pitchFamily="18" charset="0"/>
                <a:sym typeface="Symbol" pitchFamily="18" charset="2"/>
              </a:rPr>
              <a:t></a:t>
            </a:r>
            <a:r>
              <a:rPr lang="en-US" sz="2800" b="1" dirty="0">
                <a:solidFill>
                  <a:srgbClr val="92D050"/>
                </a:solidFill>
                <a:effectLst/>
                <a:latin typeface="Times New Roman" pitchFamily="18" charset="0"/>
                <a:cs typeface="Times New Roman" pitchFamily="18" charset="0"/>
              </a:rPr>
              <a:t>p) is the maximum </a:t>
            </a:r>
            <a:r>
              <a:rPr lang="en-US" sz="2800" b="1" dirty="0" smtClean="0">
                <a:solidFill>
                  <a:srgbClr val="92D050"/>
                </a:solidFill>
                <a:effectLst/>
                <a:latin typeface="Times New Roman" pitchFamily="18" charset="0"/>
                <a:cs typeface="Times New Roman" pitchFamily="18" charset="0"/>
              </a:rPr>
              <a:t>pressure (amplitude) </a:t>
            </a:r>
            <a:r>
              <a:rPr lang="en-US" sz="2800" b="1" dirty="0">
                <a:solidFill>
                  <a:srgbClr val="92D050"/>
                </a:solidFill>
                <a:effectLst/>
                <a:latin typeface="Times New Roman" pitchFamily="18" charset="0"/>
                <a:cs typeface="Times New Roman" pitchFamily="18" charset="0"/>
              </a:rPr>
              <a:t>and</a:t>
            </a:r>
            <a:r>
              <a:rPr lang="en-US" sz="2800" b="1" i="1" dirty="0">
                <a:solidFill>
                  <a:srgbClr val="92D050"/>
                </a:solidFill>
                <a:effectLst/>
                <a:latin typeface="Times New Roman" pitchFamily="18" charset="0"/>
                <a:cs typeface="Times New Roman" pitchFamily="18" charset="0"/>
              </a:rPr>
              <a:t> </a:t>
            </a:r>
            <a:r>
              <a:rPr lang="en-US" sz="2800" b="1" i="1" dirty="0" smtClean="0">
                <a:solidFill>
                  <a:srgbClr val="92D050"/>
                </a:solidFill>
                <a:effectLst/>
                <a:latin typeface="Times New Roman" pitchFamily="18" charset="0"/>
                <a:cs typeface="Times New Roman" pitchFamily="18" charset="0"/>
              </a:rPr>
              <a:t>(</a:t>
            </a:r>
            <a:r>
              <a:rPr lang="en-US" sz="2800" b="1" i="1" dirty="0" smtClean="0">
                <a:solidFill>
                  <a:srgbClr val="92D050"/>
                </a:solidFill>
                <a:effectLst/>
                <a:latin typeface="Times New Roman" pitchFamily="18" charset="0"/>
                <a:cs typeface="Times New Roman" pitchFamily="18" charset="0"/>
                <a:sym typeface="Symbol" pitchFamily="18" charset="2"/>
              </a:rPr>
              <a:t>) </a:t>
            </a:r>
            <a:r>
              <a:rPr lang="en-US" sz="2800" b="1" i="1" dirty="0">
                <a:solidFill>
                  <a:srgbClr val="92D050"/>
                </a:solidFill>
                <a:effectLst/>
                <a:latin typeface="Times New Roman" pitchFamily="18" charset="0"/>
                <a:cs typeface="Times New Roman" pitchFamily="18" charset="0"/>
                <a:sym typeface="Symbol" pitchFamily="18" charset="2"/>
              </a:rPr>
              <a:t>is the density of the medium and </a:t>
            </a:r>
            <a:r>
              <a:rPr lang="en-US" sz="2800" b="1" i="1" dirty="0" smtClean="0">
                <a:solidFill>
                  <a:srgbClr val="92D050"/>
                </a:solidFill>
                <a:effectLst/>
                <a:latin typeface="Times New Roman" pitchFamily="18" charset="0"/>
                <a:cs typeface="Times New Roman" pitchFamily="18" charset="0"/>
                <a:sym typeface="Symbol" pitchFamily="18" charset="2"/>
              </a:rPr>
              <a:t>(v) </a:t>
            </a:r>
            <a:r>
              <a:rPr lang="en-US" sz="2800" b="1" i="1" dirty="0">
                <a:solidFill>
                  <a:srgbClr val="92D050"/>
                </a:solidFill>
                <a:effectLst/>
                <a:latin typeface="Times New Roman" pitchFamily="18" charset="0"/>
                <a:cs typeface="Times New Roman" pitchFamily="18" charset="0"/>
                <a:sym typeface="Symbol" pitchFamily="18" charset="2"/>
              </a:rPr>
              <a:t>is the velocity of sound.</a:t>
            </a:r>
          </a:p>
        </p:txBody>
      </p:sp>
      <p:sp>
        <p:nvSpPr>
          <p:cNvPr id="24" name="Text Box 6"/>
          <p:cNvSpPr txBox="1">
            <a:spLocks noChangeArrowheads="1"/>
          </p:cNvSpPr>
          <p:nvPr/>
        </p:nvSpPr>
        <p:spPr bwMode="auto">
          <a:xfrm>
            <a:off x="590247" y="2783687"/>
            <a:ext cx="4128424" cy="95650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b="1" dirty="0">
              <a:effectLst/>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1533190812"/>
              </p:ext>
            </p:extLst>
          </p:nvPr>
        </p:nvGraphicFramePr>
        <p:xfrm>
          <a:off x="793324" y="2709381"/>
          <a:ext cx="3709988" cy="982663"/>
        </p:xfrm>
        <a:graphic>
          <a:graphicData uri="http://schemas.openxmlformats.org/presentationml/2006/ole">
            <mc:AlternateContent xmlns:mc="http://schemas.openxmlformats.org/markup-compatibility/2006">
              <mc:Choice xmlns:v="urn:schemas-microsoft-com:vml" Requires="v">
                <p:oleObj spid="_x0000_s6197" name="Equation" r:id="rId5" imgW="1726920" imgH="457200" progId="Equation.3">
                  <p:embed/>
                </p:oleObj>
              </mc:Choice>
              <mc:Fallback>
                <p:oleObj name="Equation" r:id="rId5" imgW="1726920" imgH="457200" progId="Equation.3">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324" y="2709381"/>
                        <a:ext cx="3709988" cy="982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مستطيل 26"/>
          <p:cNvSpPr>
            <a:spLocks noChangeArrowheads="1"/>
          </p:cNvSpPr>
          <p:nvPr/>
        </p:nvSpPr>
        <p:spPr bwMode="auto">
          <a:xfrm>
            <a:off x="4876800" y="3657600"/>
            <a:ext cx="4267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a:buFont typeface="Wingdings" pitchFamily="2" charset="2"/>
              <a:buChar char="v"/>
            </a:pPr>
            <a:r>
              <a:rPr lang="en-US" sz="2800" b="1" dirty="0">
                <a:solidFill>
                  <a:srgbClr val="92D050"/>
                </a:solidFill>
                <a:effectLst/>
                <a:latin typeface="Times New Roman" pitchFamily="18" charset="0"/>
                <a:cs typeface="Times New Roman" pitchFamily="18" charset="0"/>
              </a:rPr>
              <a:t>The higher </a:t>
            </a:r>
            <a:r>
              <a:rPr lang="en-US" sz="2800" b="1" dirty="0">
                <a:solidFill>
                  <a:srgbClr val="92D050"/>
                </a:solidFill>
                <a:latin typeface="Times New Roman" pitchFamily="18" charset="0"/>
                <a:cs typeface="Times New Roman" pitchFamily="18" charset="0"/>
              </a:rPr>
              <a:t>pressure </a:t>
            </a:r>
            <a:r>
              <a:rPr lang="en-US" sz="2800" b="1" dirty="0" smtClean="0">
                <a:solidFill>
                  <a:srgbClr val="92D050"/>
                </a:solidFill>
                <a:latin typeface="Times New Roman" pitchFamily="18" charset="0"/>
                <a:cs typeface="Times New Roman" pitchFamily="18" charset="0"/>
              </a:rPr>
              <a:t>(</a:t>
            </a:r>
            <a:r>
              <a:rPr lang="en-US" sz="2800" b="1" dirty="0" smtClean="0">
                <a:solidFill>
                  <a:srgbClr val="92D050"/>
                </a:solidFill>
                <a:effectLst/>
                <a:latin typeface="Times New Roman" pitchFamily="18" charset="0"/>
                <a:cs typeface="Times New Roman" pitchFamily="18" charset="0"/>
              </a:rPr>
              <a:t>amplitude), </a:t>
            </a:r>
            <a:r>
              <a:rPr lang="en-US" sz="2800" b="1" dirty="0">
                <a:solidFill>
                  <a:srgbClr val="92D050"/>
                </a:solidFill>
                <a:effectLst/>
                <a:latin typeface="Times New Roman" pitchFamily="18" charset="0"/>
                <a:cs typeface="Times New Roman" pitchFamily="18" charset="0"/>
              </a:rPr>
              <a:t>the louder </a:t>
            </a:r>
            <a:r>
              <a:rPr lang="en-US" sz="2800" b="1" dirty="0" smtClean="0">
                <a:solidFill>
                  <a:srgbClr val="92D050"/>
                </a:solidFill>
                <a:effectLst/>
                <a:latin typeface="Times New Roman" pitchFamily="18" charset="0"/>
                <a:cs typeface="Times New Roman" pitchFamily="18" charset="0"/>
              </a:rPr>
              <a:t>sound</a:t>
            </a:r>
            <a:r>
              <a:rPr lang="en-US" sz="2800" b="1" dirty="0">
                <a:solidFill>
                  <a:srgbClr val="92D050"/>
                </a:solidFill>
                <a:effectLst/>
                <a:latin typeface="Times New Roman" pitchFamily="18" charset="0"/>
                <a:cs typeface="Times New Roman" pitchFamily="18" charset="0"/>
              </a:rPr>
              <a:t>.  </a:t>
            </a:r>
            <a:endParaRPr lang="en-US" sz="2800" b="1" dirty="0" smtClean="0">
              <a:solidFill>
                <a:srgbClr val="92D050"/>
              </a:solidFill>
              <a:effectLst/>
              <a:latin typeface="Times New Roman" pitchFamily="18" charset="0"/>
              <a:cs typeface="Times New Roman" pitchFamily="18" charset="0"/>
            </a:endParaRPr>
          </a:p>
          <a:p>
            <a:pPr marL="457200" indent="-457200" algn="just">
              <a:buFont typeface="Wingdings" pitchFamily="2" charset="2"/>
              <a:buChar char="v"/>
            </a:pPr>
            <a:r>
              <a:rPr lang="en-US" sz="2800" b="1" dirty="0" smtClean="0">
                <a:solidFill>
                  <a:srgbClr val="92D050"/>
                </a:solidFill>
                <a:effectLst/>
                <a:latin typeface="Times New Roman" pitchFamily="18" charset="0"/>
                <a:cs typeface="Times New Roman" pitchFamily="18" charset="0"/>
              </a:rPr>
              <a:t>The </a:t>
            </a:r>
            <a:r>
              <a:rPr lang="en-US" sz="2800" b="1" dirty="0">
                <a:solidFill>
                  <a:srgbClr val="92D050"/>
                </a:solidFill>
                <a:effectLst/>
                <a:latin typeface="Times New Roman" pitchFamily="18" charset="0"/>
                <a:cs typeface="Times New Roman" pitchFamily="18" charset="0"/>
              </a:rPr>
              <a:t>lower </a:t>
            </a:r>
            <a:r>
              <a:rPr lang="en-US" sz="2800" b="1" dirty="0">
                <a:solidFill>
                  <a:srgbClr val="92D050"/>
                </a:solidFill>
                <a:latin typeface="Times New Roman" pitchFamily="18" charset="0"/>
                <a:cs typeface="Times New Roman" pitchFamily="18" charset="0"/>
              </a:rPr>
              <a:t>pressure </a:t>
            </a:r>
            <a:r>
              <a:rPr lang="en-US" sz="2800" b="1" dirty="0" smtClean="0">
                <a:solidFill>
                  <a:srgbClr val="92D050"/>
                </a:solidFill>
                <a:latin typeface="Times New Roman" pitchFamily="18" charset="0"/>
                <a:cs typeface="Times New Roman" pitchFamily="18" charset="0"/>
              </a:rPr>
              <a:t>(</a:t>
            </a:r>
            <a:r>
              <a:rPr lang="en-US" sz="2800" b="1" dirty="0" smtClean="0">
                <a:solidFill>
                  <a:srgbClr val="92D050"/>
                </a:solidFill>
                <a:effectLst/>
                <a:latin typeface="Times New Roman" pitchFamily="18" charset="0"/>
                <a:cs typeface="Times New Roman" pitchFamily="18" charset="0"/>
              </a:rPr>
              <a:t>amplitude) </a:t>
            </a:r>
            <a:r>
              <a:rPr lang="en-US" sz="2800" b="1" dirty="0">
                <a:solidFill>
                  <a:srgbClr val="92D050"/>
                </a:solidFill>
                <a:effectLst/>
                <a:latin typeface="Times New Roman" pitchFamily="18" charset="0"/>
                <a:cs typeface="Times New Roman" pitchFamily="18" charset="0"/>
              </a:rPr>
              <a:t>the softer the sound.</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862513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83898" y="93663"/>
            <a:ext cx="87190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4800" dirty="0" smtClean="0">
                <a:solidFill>
                  <a:srgbClr val="FFC000"/>
                </a:solidFill>
                <a:latin typeface="Bernard MT Condensed" pitchFamily="18" charset="0"/>
              </a:rPr>
              <a:t>8. </a:t>
            </a:r>
            <a:r>
              <a:rPr lang="en-US" altLang="en-US" sz="4800" dirty="0">
                <a:solidFill>
                  <a:srgbClr val="FFC000"/>
                </a:solidFill>
                <a:latin typeface="Bernard MT Condensed" pitchFamily="18" charset="0"/>
              </a:rPr>
              <a:t>Resonance and Sound Generation</a:t>
            </a:r>
            <a:endParaRPr lang="ar-SA" altLang="en-US" sz="4800" dirty="0">
              <a:solidFill>
                <a:srgbClr val="FFC000"/>
              </a:solidFill>
              <a:latin typeface="Bernard MT Condensed" pitchFamily="18" charset="0"/>
            </a:endParaRPr>
          </a:p>
        </p:txBody>
      </p:sp>
      <p:sp>
        <p:nvSpPr>
          <p:cNvPr id="6" name="Rectangle 3"/>
          <p:cNvSpPr txBox="1">
            <a:spLocks noChangeArrowheads="1"/>
          </p:cNvSpPr>
          <p:nvPr/>
        </p:nvSpPr>
        <p:spPr>
          <a:xfrm>
            <a:off x="0" y="838200"/>
            <a:ext cx="9144000" cy="4564006"/>
          </a:xfrm>
          <a:prstGeom prst="rect">
            <a:avLst/>
          </a:prstGeom>
        </p:spPr>
        <p:txBody>
          <a:bodyPr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n-US" dirty="0" smtClean="0">
                <a:solidFill>
                  <a:schemeClr val="bg1"/>
                </a:solidFill>
                <a:latin typeface="Times New Roman" pitchFamily="18" charset="0"/>
                <a:cs typeface="Times New Roman" pitchFamily="18" charset="0"/>
              </a:rPr>
              <a:t>	To generate sound, the only requirement is that something moves to create an air pressure wave of enough intensity. </a:t>
            </a:r>
          </a:p>
          <a:p>
            <a:pPr marL="0" indent="0" algn="just">
              <a:buNone/>
              <a:defRPr/>
            </a:pPr>
            <a:r>
              <a:rPr lang="en-US" dirty="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If you drop a rock on a hard surface, you will hear a sharp noise made up many different frequencies. </a:t>
            </a:r>
          </a:p>
          <a:p>
            <a:pPr marL="0" indent="0" algn="just">
              <a:buNone/>
              <a:defRPr/>
            </a:pPr>
            <a:r>
              <a:rPr lang="en-US" dirty="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If instead you strike a metal rod, or a hollow plastic tube, the sound will tend to have distinct frequencies. </a:t>
            </a:r>
          </a:p>
          <a:p>
            <a:pPr marL="0" indent="0" algn="just">
              <a:buNone/>
              <a:defRPr/>
            </a:pPr>
            <a:r>
              <a:rPr lang="en-US" dirty="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The rod or </a:t>
            </a:r>
            <a:r>
              <a:rPr lang="en-US" dirty="0">
                <a:solidFill>
                  <a:schemeClr val="bg1"/>
                </a:solidFill>
                <a:latin typeface="Times New Roman" pitchFamily="18" charset="0"/>
                <a:cs typeface="Times New Roman" pitchFamily="18" charset="0"/>
              </a:rPr>
              <a:t>a hollow plastic </a:t>
            </a:r>
            <a:r>
              <a:rPr lang="en-US" dirty="0" smtClean="0">
                <a:solidFill>
                  <a:schemeClr val="bg1"/>
                </a:solidFill>
                <a:latin typeface="Times New Roman" pitchFamily="18" charset="0"/>
                <a:cs typeface="Times New Roman" pitchFamily="18" charset="0"/>
              </a:rPr>
              <a:t>tube </a:t>
            </a:r>
            <a:r>
              <a:rPr lang="en-US" altLang="en-US" dirty="0" smtClean="0">
                <a:solidFill>
                  <a:schemeClr val="bg1"/>
                </a:solidFill>
                <a:latin typeface="Times New Roman" pitchFamily="18" charset="0"/>
                <a:cs typeface="Times New Roman" pitchFamily="18" charset="0"/>
                <a:sym typeface="Wingdings 2" pitchFamily="18" charset="2"/>
              </a:rPr>
              <a:t>producing</a:t>
            </a:r>
            <a:r>
              <a:rPr lang="en-US" altLang="en-US" i="1" dirty="0" smtClean="0">
                <a:solidFill>
                  <a:schemeClr val="bg1"/>
                </a:solidFill>
                <a:latin typeface="Times New Roman" pitchFamily="18" charset="0"/>
                <a:cs typeface="Times New Roman" pitchFamily="18" charset="0"/>
                <a:sym typeface="Wingdings 2" pitchFamily="18" charset="2"/>
              </a:rPr>
              <a:t> </a:t>
            </a:r>
            <a:r>
              <a:rPr lang="en-US" altLang="en-US" b="1" i="1" dirty="0">
                <a:solidFill>
                  <a:srgbClr val="FF0000"/>
                </a:solidFill>
                <a:latin typeface="Times New Roman" pitchFamily="18" charset="0"/>
                <a:cs typeface="Times New Roman" pitchFamily="18" charset="0"/>
                <a:sym typeface="Wingdings 2" pitchFamily="18" charset="2"/>
              </a:rPr>
              <a:t>standing </a:t>
            </a:r>
            <a:r>
              <a:rPr lang="en-US" altLang="en-US" b="1" i="1" dirty="0" smtClean="0">
                <a:solidFill>
                  <a:srgbClr val="FF0000"/>
                </a:solidFill>
                <a:latin typeface="Times New Roman" pitchFamily="18" charset="0"/>
                <a:cs typeface="Times New Roman" pitchFamily="18" charset="0"/>
                <a:sym typeface="Wingdings 2" pitchFamily="18" charset="2"/>
              </a:rPr>
              <a:t>waves</a:t>
            </a:r>
            <a:r>
              <a:rPr lang="en-US" altLang="en-US" i="1" dirty="0" smtClean="0">
                <a:solidFill>
                  <a:schemeClr val="bg1"/>
                </a:solidFill>
                <a:latin typeface="Times New Roman" pitchFamily="18" charset="0"/>
                <a:cs typeface="Times New Roman" pitchFamily="18" charset="0"/>
                <a:sym typeface="Wingdings 2" pitchFamily="18" charset="2"/>
              </a:rPr>
              <a:t>, so it called </a:t>
            </a:r>
            <a:r>
              <a:rPr lang="en-US" altLang="en-US" b="1" i="1" dirty="0">
                <a:solidFill>
                  <a:srgbClr val="FF0000"/>
                </a:solidFill>
                <a:latin typeface="Times New Roman" pitchFamily="18" charset="0"/>
                <a:cs typeface="Times New Roman" pitchFamily="18" charset="0"/>
                <a:sym typeface="Wingdings 2" pitchFamily="18" charset="2"/>
              </a:rPr>
              <a:t>Resonant structure </a:t>
            </a:r>
            <a:r>
              <a:rPr lang="en-US" altLang="en-US" i="1" dirty="0" smtClean="0">
                <a:solidFill>
                  <a:srgbClr val="FF0000"/>
                </a:solidFill>
                <a:latin typeface="Times New Roman" pitchFamily="18" charset="0"/>
                <a:cs typeface="Times New Roman" pitchFamily="18" charset="0"/>
                <a:sym typeface="Wingdings 2" pitchFamily="18" charset="2"/>
              </a:rPr>
              <a:t>. </a:t>
            </a:r>
            <a:endParaRPr lang="en-US" dirty="0" smtClean="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38625134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2213" y="0"/>
            <a:ext cx="6199326" cy="646331"/>
          </a:xfrm>
          <a:prstGeom prst="rect">
            <a:avLst/>
          </a:prstGeom>
        </p:spPr>
        <p:txBody>
          <a:bodyPr wrap="none">
            <a:sp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Modes of Vibration of a String</a:t>
            </a:r>
            <a:endParaRPr lang="en-US" sz="3600" b="1" dirty="0">
              <a:solidFill>
                <a:srgbClr val="FF0000"/>
              </a:solidFill>
            </a:endParaRPr>
          </a:p>
        </p:txBody>
      </p:sp>
      <p:sp>
        <p:nvSpPr>
          <p:cNvPr id="4" name="TextBox 3"/>
          <p:cNvSpPr txBox="1"/>
          <p:nvPr/>
        </p:nvSpPr>
        <p:spPr>
          <a:xfrm>
            <a:off x="0" y="990600"/>
            <a:ext cx="5624177" cy="2062103"/>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sz="3200" i="1" dirty="0" smtClean="0">
                <a:latin typeface="Calibri" pitchFamily="34" charset="0"/>
              </a:rPr>
              <a:t>	A wave which is repeatedly reflected between two parallel reflecting boundaries will form a standing wave.</a:t>
            </a:r>
            <a:endParaRPr lang="en-US" sz="3200" i="1" dirty="0">
              <a:latin typeface="Calibri"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950" y="1295400"/>
            <a:ext cx="344805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3124200"/>
            <a:ext cx="5609800" cy="3539430"/>
          </a:xfrm>
          <a:prstGeom prst="rect">
            <a:avLst/>
          </a:prstGeom>
          <a:solidFill>
            <a:srgbClr val="00B0F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sz="3200" i="1" dirty="0" smtClean="0">
                <a:latin typeface="Calibri" pitchFamily="34" charset="0"/>
              </a:rPr>
              <a:t>	The longest wavelength pattern has a wavelength twice the length of the string. This is called the fundamental mode of vibration and the frequency is known as the fundamental frequency, or first harmonic.</a:t>
            </a:r>
            <a:endParaRPr lang="en-US" sz="3200" i="1" dirty="0">
              <a:latin typeface="Calibri"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val="3862513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066800"/>
            <a:ext cx="342625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395011" y="76200"/>
            <a:ext cx="6383222" cy="584775"/>
          </a:xfrm>
          <a:prstGeom prst="rect">
            <a:avLst/>
          </a:prstGeom>
        </p:spPr>
        <p:txBody>
          <a:bodyPr wrap="none">
            <a:spAutoFit/>
          </a:bodyPr>
          <a:lstStyle/>
          <a:p>
            <a:pPr algn="ctr"/>
            <a:r>
              <a:rPr lang="en-US" sz="3200" b="1" dirty="0" smtClean="0">
                <a:solidFill>
                  <a:srgbClr val="00B0F0"/>
                </a:solidFill>
                <a:latin typeface="Times New Roman" panose="02020603050405020304" pitchFamily="18" charset="0"/>
                <a:cs typeface="Times New Roman" panose="02020603050405020304" pitchFamily="18" charset="0"/>
              </a:rPr>
              <a:t>Modes of Vibration of an open Pipe</a:t>
            </a:r>
            <a:endParaRPr lang="en-US" sz="3200" b="1" dirty="0">
              <a:solidFill>
                <a:srgbClr val="00B0F0"/>
              </a:solidFill>
            </a:endParaRPr>
          </a:p>
        </p:txBody>
      </p:sp>
      <p:graphicFrame>
        <p:nvGraphicFramePr>
          <p:cNvPr id="69633" name="Object 1"/>
          <p:cNvGraphicFramePr>
            <a:graphicFrameLocks noChangeAspect="1"/>
          </p:cNvGraphicFramePr>
          <p:nvPr/>
        </p:nvGraphicFramePr>
        <p:xfrm>
          <a:off x="0" y="4114800"/>
          <a:ext cx="5638800" cy="2743200"/>
        </p:xfrm>
        <a:graphic>
          <a:graphicData uri="http://schemas.openxmlformats.org/presentationml/2006/ole">
            <mc:AlternateContent xmlns:mc="http://schemas.openxmlformats.org/markup-compatibility/2006">
              <mc:Choice xmlns:v="urn:schemas-microsoft-com:vml" Requires="v">
                <p:oleObj spid="_x0000_s56340" name="Equation" r:id="rId4" imgW="1752480" imgH="838080" progId="Equation.3">
                  <p:embed/>
                </p:oleObj>
              </mc:Choice>
              <mc:Fallback>
                <p:oleObj name="Equation" r:id="rId4" imgW="1752480" imgH="83808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14800"/>
                        <a:ext cx="5638800" cy="2743200"/>
                      </a:xfrm>
                      <a:prstGeom prst="rect">
                        <a:avLst/>
                      </a:prstGeom>
                      <a:solidFill>
                        <a:srgbClr val="99CC00"/>
                      </a:solidFill>
                    </p:spPr>
                  </p:pic>
                </p:oleObj>
              </mc:Fallback>
            </mc:AlternateContent>
          </a:graphicData>
        </a:graphic>
      </p:graphicFrame>
      <p:sp>
        <p:nvSpPr>
          <p:cNvPr id="10" name="Rectangle 9"/>
          <p:cNvSpPr/>
          <p:nvPr/>
        </p:nvSpPr>
        <p:spPr>
          <a:xfrm>
            <a:off x="0" y="762000"/>
            <a:ext cx="5638800" cy="3293209"/>
          </a:xfrm>
          <a:prstGeom prst="rect">
            <a:avLst/>
          </a:prstGeom>
        </p:spPr>
        <p:txBody>
          <a:bodyPr wrap="square">
            <a:spAutoFit/>
          </a:bodyPr>
          <a:lstStyle/>
          <a:p>
            <a:pPr>
              <a:defRPr/>
            </a:pPr>
            <a:r>
              <a:rPr lang="en-US" sz="2600" b="1" i="1" dirty="0" smtClean="0">
                <a:solidFill>
                  <a:schemeClr val="bg1"/>
                </a:solidFill>
                <a:latin typeface="Times New Roman" pitchFamily="18" charset="0"/>
                <a:cs typeface="Times New Roman" pitchFamily="18" charset="0"/>
              </a:rPr>
              <a:t>	In</a:t>
            </a:r>
            <a:r>
              <a:rPr lang="en-US" sz="2600" b="1" i="1" dirty="0" smtClean="0">
                <a:solidFill>
                  <a:schemeClr val="bg1"/>
                </a:solidFill>
              </a:rPr>
              <a:t> this situation, the sound wave in the pipe reflect off the open ends and form a standing wave pattern like that shown in figure. </a:t>
            </a:r>
          </a:p>
          <a:p>
            <a:pPr>
              <a:defRPr/>
            </a:pPr>
            <a:r>
              <a:rPr lang="en-US" sz="2600" b="1" i="1" dirty="0">
                <a:solidFill>
                  <a:schemeClr val="bg1"/>
                </a:solidFill>
              </a:rPr>
              <a:t>	</a:t>
            </a:r>
            <a:r>
              <a:rPr lang="en-US" sz="2600" b="1" i="1" dirty="0" smtClean="0">
                <a:solidFill>
                  <a:schemeClr val="bg1"/>
                </a:solidFill>
              </a:rPr>
              <a:t>So, tubes with two open  ends have a fundamental frequency that is determined by the length, which is half the fundamental wavelength.</a:t>
            </a:r>
            <a:endParaRPr lang="en-US" sz="2600" b="1" i="1" dirty="0">
              <a:solidFill>
                <a:schemeClr val="bg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386251348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3572" y="76200"/>
            <a:ext cx="7066102" cy="584775"/>
          </a:xfrm>
          <a:prstGeom prst="rect">
            <a:avLst/>
          </a:prstGeom>
        </p:spPr>
        <p:txBody>
          <a:bodyPr wrap="none">
            <a:spAutoFit/>
          </a:bodyPr>
          <a:lstStyle/>
          <a:p>
            <a:pPr algn="ctr"/>
            <a:r>
              <a:rPr lang="en-US" sz="3200" b="1" dirty="0" smtClean="0">
                <a:solidFill>
                  <a:srgbClr val="00B0F0"/>
                </a:solidFill>
                <a:latin typeface="Times New Roman" panose="02020603050405020304" pitchFamily="18" charset="0"/>
                <a:cs typeface="Times New Roman" panose="02020603050405020304" pitchFamily="18" charset="0"/>
              </a:rPr>
              <a:t>Modes of Vibration of a Half-open Pipe</a:t>
            </a:r>
            <a:endParaRPr lang="en-US" sz="3200" b="1" dirty="0">
              <a:solidFill>
                <a:srgbClr val="00B0F0"/>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025" y="2771775"/>
            <a:ext cx="3609975"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5"/>
          <p:cNvGraphicFramePr>
            <a:graphicFrameLocks noChangeAspect="1"/>
          </p:cNvGraphicFramePr>
          <p:nvPr>
            <p:extLst>
              <p:ext uri="{D42A27DB-BD31-4B8C-83A1-F6EECF244321}">
                <p14:modId xmlns:p14="http://schemas.microsoft.com/office/powerpoint/2010/main" val="489108557"/>
              </p:ext>
            </p:extLst>
          </p:nvPr>
        </p:nvGraphicFramePr>
        <p:xfrm>
          <a:off x="152400" y="3048000"/>
          <a:ext cx="5257800" cy="2590800"/>
        </p:xfrm>
        <a:graphic>
          <a:graphicData uri="http://schemas.openxmlformats.org/presentationml/2006/ole">
            <mc:AlternateContent xmlns:mc="http://schemas.openxmlformats.org/markup-compatibility/2006">
              <mc:Choice xmlns:v="urn:schemas-microsoft-com:vml" Requires="v">
                <p:oleObj spid="_x0000_s55316" name="Equation" r:id="rId4" imgW="1739900" imgH="1079500" progId="Equation.3">
                  <p:embed/>
                </p:oleObj>
              </mc:Choice>
              <mc:Fallback>
                <p:oleObj name="Equation" r:id="rId4" imgW="1739900" imgH="10795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48000"/>
                        <a:ext cx="5257800" cy="2590800"/>
                      </a:xfrm>
                      <a:prstGeom prst="rect">
                        <a:avLst/>
                      </a:prstGeom>
                      <a:solidFill>
                        <a:srgbClr val="00FF00"/>
                      </a:solidFill>
                    </p:spPr>
                  </p:pic>
                </p:oleObj>
              </mc:Fallback>
            </mc:AlternateContent>
          </a:graphicData>
        </a:graphic>
      </p:graphicFrame>
      <p:sp>
        <p:nvSpPr>
          <p:cNvPr id="8" name="TextBox 7"/>
          <p:cNvSpPr txBox="1">
            <a:spLocks noChangeArrowheads="1"/>
          </p:cNvSpPr>
          <p:nvPr/>
        </p:nvSpPr>
        <p:spPr bwMode="auto">
          <a:xfrm>
            <a:off x="2362200" y="5562600"/>
            <a:ext cx="1754188" cy="522287"/>
          </a:xfrm>
          <a:prstGeom prst="rect">
            <a:avLst/>
          </a:prstGeom>
          <a:noFill/>
          <a:ln w="9525">
            <a:noFill/>
            <a:miter lim="800000"/>
            <a:headEnd/>
            <a:tailEnd/>
          </a:ln>
        </p:spPr>
        <p:txBody>
          <a:bodyPr wrap="none">
            <a:spAutoFit/>
          </a:bodyPr>
          <a:lstStyle/>
          <a:p>
            <a:r>
              <a:rPr lang="en-US" altLang="en-US" sz="2800" i="1" dirty="0">
                <a:solidFill>
                  <a:schemeClr val="bg1"/>
                </a:solidFill>
                <a:latin typeface="Calibri" pitchFamily="34" charset="0"/>
              </a:rPr>
              <a:t>When n=1 </a:t>
            </a:r>
          </a:p>
        </p:txBody>
      </p:sp>
      <p:sp>
        <p:nvSpPr>
          <p:cNvPr id="9" name="TextBox 8"/>
          <p:cNvSpPr txBox="1">
            <a:spLocks noChangeArrowheads="1"/>
          </p:cNvSpPr>
          <p:nvPr/>
        </p:nvSpPr>
        <p:spPr bwMode="auto">
          <a:xfrm>
            <a:off x="1219200" y="6273225"/>
            <a:ext cx="5410200" cy="584775"/>
          </a:xfrm>
          <a:prstGeom prst="rect">
            <a:avLst/>
          </a:prstGeom>
          <a:noFill/>
          <a:ln w="9525">
            <a:noFill/>
            <a:miter lim="800000"/>
            <a:headEnd/>
            <a:tailEnd/>
          </a:ln>
        </p:spPr>
        <p:txBody>
          <a:bodyPr wrap="square">
            <a:spAutoFit/>
          </a:bodyPr>
          <a:lstStyle/>
          <a:p>
            <a:r>
              <a:rPr lang="en-US" altLang="en-US" sz="3200" i="1" dirty="0">
                <a:solidFill>
                  <a:schemeClr val="bg1"/>
                </a:solidFill>
                <a:latin typeface="Calibri" pitchFamily="34" charset="0"/>
              </a:rPr>
              <a:t>1</a:t>
            </a:r>
            <a:r>
              <a:rPr lang="en-US" altLang="en-US" sz="3200" i="1" baseline="30000" dirty="0">
                <a:solidFill>
                  <a:schemeClr val="bg1"/>
                </a:solidFill>
                <a:latin typeface="Calibri" pitchFamily="34" charset="0"/>
              </a:rPr>
              <a:t>st</a:t>
            </a:r>
            <a:r>
              <a:rPr lang="en-US" altLang="en-US" sz="3200" i="1" dirty="0">
                <a:solidFill>
                  <a:schemeClr val="bg1"/>
                </a:solidFill>
                <a:latin typeface="Calibri" pitchFamily="34" charset="0"/>
              </a:rPr>
              <a:t> of fundamental harmony</a:t>
            </a:r>
          </a:p>
        </p:txBody>
      </p:sp>
      <p:sp>
        <p:nvSpPr>
          <p:cNvPr id="10" name="Rectangle 9"/>
          <p:cNvSpPr/>
          <p:nvPr/>
        </p:nvSpPr>
        <p:spPr>
          <a:xfrm>
            <a:off x="0" y="609600"/>
            <a:ext cx="9144000" cy="2092881"/>
          </a:xfrm>
          <a:prstGeom prst="rect">
            <a:avLst/>
          </a:prstGeom>
        </p:spPr>
        <p:txBody>
          <a:bodyPr wrap="square">
            <a:spAutoFit/>
          </a:bodyPr>
          <a:lstStyle/>
          <a:p>
            <a:pPr algn="just">
              <a:defRPr/>
            </a:pPr>
            <a:r>
              <a:rPr lang="en-US" sz="2600" b="1" i="1" dirty="0" smtClean="0">
                <a:solidFill>
                  <a:schemeClr val="bg1"/>
                </a:solidFill>
                <a:latin typeface="Times New Roman" pitchFamily="18" charset="0"/>
                <a:cs typeface="Times New Roman" pitchFamily="18" charset="0"/>
              </a:rPr>
              <a:t>	In</a:t>
            </a:r>
            <a:r>
              <a:rPr lang="en-US" sz="2600" b="1" i="1" dirty="0" smtClean="0">
                <a:solidFill>
                  <a:schemeClr val="bg1"/>
                </a:solidFill>
              </a:rPr>
              <a:t> this case of a pipe with one end open and one closed, the open end is a pressure node and the closed end is a displacement node. </a:t>
            </a:r>
          </a:p>
          <a:p>
            <a:pPr algn="just">
              <a:defRPr/>
            </a:pPr>
            <a:r>
              <a:rPr lang="en-US" sz="2600" b="1" i="1" dirty="0">
                <a:solidFill>
                  <a:schemeClr val="bg1"/>
                </a:solidFill>
              </a:rPr>
              <a:t>	</a:t>
            </a:r>
            <a:r>
              <a:rPr lang="en-US" sz="2600" b="1" i="1" dirty="0" smtClean="0">
                <a:solidFill>
                  <a:schemeClr val="bg1"/>
                </a:solidFill>
              </a:rPr>
              <a:t>The standing wave pattern with the longest wavelength is has equal to four times the pipe length. </a:t>
            </a:r>
            <a:endParaRPr lang="en-US" sz="2600" b="1" i="1" dirty="0">
              <a:solidFill>
                <a:schemeClr val="bg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38625134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0916" y="4279"/>
            <a:ext cx="4029075" cy="340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22" y="20197"/>
            <a:ext cx="5119492" cy="3323987"/>
          </a:xfrm>
          <a:prstGeom prst="rect">
            <a:avLst/>
          </a:prstGeom>
          <a:solidFill>
            <a:srgbClr val="00B0F0"/>
          </a:solidFill>
          <a:ln w="19050">
            <a:solidFill>
              <a:srgbClr val="FF0000"/>
            </a:solidFill>
          </a:ln>
        </p:spPr>
        <p:style>
          <a:lnRef idx="1">
            <a:schemeClr val="accent5"/>
          </a:lnRef>
          <a:fillRef idx="3">
            <a:schemeClr val="accent5"/>
          </a:fillRef>
          <a:effectRef idx="2">
            <a:schemeClr val="accent5"/>
          </a:effectRef>
          <a:fontRef idx="minor">
            <a:schemeClr val="lt1"/>
          </a:fontRef>
        </p:style>
        <p:txBody>
          <a:bodyPr wrap="square">
            <a:spAutoFit/>
          </a:bodyPr>
          <a:lstStyle/>
          <a:p>
            <a:pPr algn="just">
              <a:defRPr/>
            </a:pPr>
            <a:r>
              <a:rPr lang="en-US" sz="3000" i="1" dirty="0" smtClean="0">
                <a:solidFill>
                  <a:schemeClr val="tx1"/>
                </a:solidFill>
                <a:latin typeface="Times New Roman" pitchFamily="18" charset="0"/>
                <a:cs typeface="Times New Roman" pitchFamily="18" charset="0"/>
              </a:rPr>
              <a:t>Problem: The ear canal extending from the open outer ear to the closed surface of  the eardrum is 26 mm in length for particular person. What are the frequencies of  the first three resonant modes </a:t>
            </a:r>
            <a:endParaRPr lang="en-US" sz="3000" i="1" dirty="0">
              <a:solidFill>
                <a:schemeClr val="tx1"/>
              </a:solidFill>
              <a:latin typeface="Times New Roman" pitchFamily="18" charset="0"/>
              <a:cs typeface="Times New Roman" pitchFamily="18" charset="0"/>
            </a:endParaRPr>
          </a:p>
        </p:txBody>
      </p:sp>
      <p:sp>
        <p:nvSpPr>
          <p:cNvPr id="6" name="TextBox 5"/>
          <p:cNvSpPr txBox="1"/>
          <p:nvPr/>
        </p:nvSpPr>
        <p:spPr>
          <a:xfrm>
            <a:off x="-28574" y="3480421"/>
            <a:ext cx="9144001" cy="892552"/>
          </a:xfrm>
          <a:prstGeom prst="rect">
            <a:avLst/>
          </a:prstGeom>
          <a:solidFill>
            <a:srgbClr val="FFFF00"/>
          </a:solidFill>
          <a:ln w="19050">
            <a:solidFill>
              <a:srgbClr val="FF0000"/>
            </a:solidFill>
          </a:ln>
        </p:spPr>
        <p:style>
          <a:lnRef idx="1">
            <a:schemeClr val="accent5"/>
          </a:lnRef>
          <a:fillRef idx="3">
            <a:schemeClr val="accent5"/>
          </a:fillRef>
          <a:effectRef idx="2">
            <a:schemeClr val="accent5"/>
          </a:effectRef>
          <a:fontRef idx="minor">
            <a:schemeClr val="lt1"/>
          </a:fontRef>
        </p:style>
        <p:txBody>
          <a:bodyPr>
            <a:spAutoFit/>
          </a:bodyPr>
          <a:lstStyle/>
          <a:p>
            <a:pPr algn="just">
              <a:defRPr/>
            </a:pPr>
            <a:r>
              <a:rPr lang="en-US" sz="2600" i="1" dirty="0" smtClean="0">
                <a:solidFill>
                  <a:schemeClr val="tx1"/>
                </a:solidFill>
                <a:latin typeface="Calibri" pitchFamily="34" charset="0"/>
              </a:rPr>
              <a:t>Solution: The ear canal is open at one end and closed at the eardrum, so make as a half-open pipe </a:t>
            </a:r>
            <a:endParaRPr lang="en-US" sz="2600" i="1" dirty="0">
              <a:solidFill>
                <a:schemeClr val="tx1"/>
              </a:solidFill>
              <a:latin typeface="Calibri"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2068882" y="4403644"/>
                <a:ext cx="5289113" cy="675954"/>
              </a:xfrm>
              <a:prstGeom prst="rect">
                <a:avLst/>
              </a:prstGeom>
              <a:solidFill>
                <a:srgbClr val="00B0F0"/>
              </a:solidFill>
            </p:spPr>
            <p:txBody>
              <a:bodyPr wrap="square" rtlCol="0">
                <a:spAutoFit/>
              </a:bodyPr>
              <a:lstStyle/>
              <a:p>
                <a14:m>
                  <m:oMath xmlns:m="http://schemas.openxmlformats.org/officeDocument/2006/math">
                    <m:r>
                      <a:rPr lang="en-US" sz="2600" b="0" i="1" smtClean="0">
                        <a:solidFill>
                          <a:schemeClr val="tx1"/>
                        </a:solidFill>
                        <a:latin typeface="Cambria Math"/>
                      </a:rPr>
                      <m:t>𝑓</m:t>
                    </m:r>
                    <m:r>
                      <a:rPr lang="en-US" sz="2600" b="0" i="1" baseline="-25000" smtClean="0">
                        <a:solidFill>
                          <a:schemeClr val="tx1"/>
                        </a:solidFill>
                        <a:latin typeface="Cambria Math"/>
                      </a:rPr>
                      <m:t>𝑛</m:t>
                    </m:r>
                    <m:r>
                      <a:rPr lang="en-US" sz="2600" b="0" i="1" smtClean="0">
                        <a:solidFill>
                          <a:schemeClr val="tx1"/>
                        </a:solidFill>
                        <a:latin typeface="Cambria Math"/>
                      </a:rPr>
                      <m:t>=</m:t>
                    </m:r>
                    <m:r>
                      <a:rPr lang="en-US" sz="2600" b="0" i="1" smtClean="0">
                        <a:solidFill>
                          <a:schemeClr val="tx1"/>
                        </a:solidFill>
                        <a:latin typeface="Cambria Math"/>
                      </a:rPr>
                      <m:t>𝑐</m:t>
                    </m:r>
                    <m:r>
                      <a:rPr lang="en-US" sz="2600" b="0" i="1" smtClean="0">
                        <a:solidFill>
                          <a:schemeClr val="tx1"/>
                        </a:solidFill>
                        <a:latin typeface="Cambria Math"/>
                      </a:rPr>
                      <m:t> </m:t>
                    </m:r>
                    <m:f>
                      <m:fPr>
                        <m:ctrlPr>
                          <a:rPr lang="en-US" sz="2600" b="0" i="1" smtClean="0">
                            <a:solidFill>
                              <a:schemeClr val="tx1"/>
                            </a:solidFill>
                            <a:latin typeface="Cambria Math"/>
                          </a:rPr>
                        </m:ctrlPr>
                      </m:fPr>
                      <m:num>
                        <m:r>
                          <a:rPr lang="en-US" sz="2600" i="1">
                            <a:latin typeface="Cambria Math"/>
                          </a:rPr>
                          <m:t>(</m:t>
                        </m:r>
                        <m:r>
                          <a:rPr lang="en-US" sz="2600" i="1">
                            <a:latin typeface="Cambria Math"/>
                          </a:rPr>
                          <m:t>2</m:t>
                        </m:r>
                        <m:r>
                          <a:rPr lang="en-US" sz="2600" i="1">
                            <a:latin typeface="Cambria Math"/>
                          </a:rPr>
                          <m:t>𝑛</m:t>
                        </m:r>
                        <m:r>
                          <a:rPr lang="en-US" sz="2600" i="1">
                            <a:latin typeface="Cambria Math"/>
                          </a:rPr>
                          <m:t>−</m:t>
                        </m:r>
                        <m:r>
                          <a:rPr lang="en-US" sz="2600" i="1">
                            <a:latin typeface="Cambria Math"/>
                          </a:rPr>
                          <m:t>1</m:t>
                        </m:r>
                        <m:r>
                          <a:rPr lang="en-US" sz="2600" i="1">
                            <a:latin typeface="Cambria Math"/>
                          </a:rPr>
                          <m:t>)</m:t>
                        </m:r>
                      </m:num>
                      <m:den>
                        <m:r>
                          <a:rPr lang="en-US" sz="2600" b="0" i="1" smtClean="0">
                            <a:solidFill>
                              <a:schemeClr val="tx1"/>
                            </a:solidFill>
                            <a:latin typeface="Cambria Math"/>
                          </a:rPr>
                          <m:t>4</m:t>
                        </m:r>
                        <m:r>
                          <a:rPr lang="en-US" sz="2600" b="0" i="1" smtClean="0">
                            <a:solidFill>
                              <a:schemeClr val="tx1"/>
                            </a:solidFill>
                            <a:latin typeface="Cambria Math"/>
                          </a:rPr>
                          <m:t>𝐿</m:t>
                        </m:r>
                      </m:den>
                    </m:f>
                  </m:oMath>
                </a14:m>
                <a:r>
                  <a:rPr lang="en-US" sz="2600" dirty="0" smtClean="0">
                    <a:solidFill>
                      <a:schemeClr val="tx1"/>
                    </a:solidFill>
                  </a:rPr>
                  <a:t> ;          n=1,2,3,…..</a:t>
                </a:r>
                <a:endParaRPr lang="en-US" sz="2600" dirty="0">
                  <a:solidFill>
                    <a:schemeClr val="tx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068882" y="4403644"/>
                <a:ext cx="5289113" cy="675954"/>
              </a:xfrm>
              <a:prstGeom prst="rect">
                <a:avLst/>
              </a:prstGeom>
              <a:blipFill rotWithShape="1">
                <a:blip r:embed="rId3"/>
                <a:stretch>
                  <a:fillRect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350" y="5029200"/>
                <a:ext cx="9107077" cy="492443"/>
              </a:xfrm>
              <a:prstGeom prst="rect">
                <a:avLst/>
              </a:prstGeom>
              <a:solidFill>
                <a:srgbClr val="00B0F0"/>
              </a:solidFill>
            </p:spPr>
            <p:txBody>
              <a:bodyPr wrap="square" rtlCol="0">
                <a:spAutoFit/>
              </a:bodyPr>
              <a:lstStyle/>
              <a:p>
                <a14:m>
                  <m:oMath xmlns:m="http://schemas.openxmlformats.org/officeDocument/2006/math">
                    <m:r>
                      <a:rPr lang="en-US" sz="2600" b="0" i="1" smtClean="0">
                        <a:solidFill>
                          <a:schemeClr val="tx1"/>
                        </a:solidFill>
                        <a:latin typeface="Cambria Math"/>
                      </a:rPr>
                      <m:t>𝑓</m:t>
                    </m:r>
                    <m:r>
                      <a:rPr lang="en-US" sz="2600" b="0" i="1" baseline="-25000" smtClean="0">
                        <a:solidFill>
                          <a:schemeClr val="tx1"/>
                        </a:solidFill>
                        <a:latin typeface="Cambria Math"/>
                      </a:rPr>
                      <m:t>1</m:t>
                    </m:r>
                    <m:r>
                      <a:rPr lang="en-US" sz="2600" b="0" i="1" smtClean="0">
                        <a:solidFill>
                          <a:schemeClr val="tx1"/>
                        </a:solidFill>
                        <a:latin typeface="Cambria Math"/>
                      </a:rPr>
                      <m:t>=</m:t>
                    </m:r>
                    <m:r>
                      <a:rPr lang="en-US" sz="2600" i="1">
                        <a:solidFill>
                          <a:schemeClr val="tx1"/>
                        </a:solidFill>
                        <a:latin typeface="Cambria Math"/>
                      </a:rPr>
                      <m:t>3300</m:t>
                    </m:r>
                    <m:r>
                      <a:rPr lang="en-US" sz="2600" i="1">
                        <a:solidFill>
                          <a:schemeClr val="tx1"/>
                        </a:solidFill>
                        <a:latin typeface="Cambria Math"/>
                      </a:rPr>
                      <m:t> </m:t>
                    </m:r>
                    <m:r>
                      <a:rPr lang="en-US" sz="2600" i="1">
                        <a:solidFill>
                          <a:schemeClr val="tx1"/>
                        </a:solidFill>
                        <a:latin typeface="Cambria Math"/>
                      </a:rPr>
                      <m:t>𝐻𝑧</m:t>
                    </m:r>
                    <m:r>
                      <a:rPr lang="en-US" sz="2600" i="1">
                        <a:solidFill>
                          <a:schemeClr val="tx1"/>
                        </a:solidFill>
                        <a:latin typeface="Cambria Math"/>
                      </a:rPr>
                      <m:t>        ,         </m:t>
                    </m:r>
                    <m:r>
                      <a:rPr lang="en-US" sz="2600" i="1">
                        <a:solidFill>
                          <a:schemeClr val="tx1"/>
                        </a:solidFill>
                        <a:latin typeface="Cambria Math"/>
                      </a:rPr>
                      <m:t>𝑓</m:t>
                    </m:r>
                    <m:r>
                      <a:rPr lang="en-US" sz="2600" b="0" i="1" baseline="-25000" smtClean="0">
                        <a:solidFill>
                          <a:schemeClr val="tx1"/>
                        </a:solidFill>
                        <a:latin typeface="Cambria Math"/>
                      </a:rPr>
                      <m:t>2</m:t>
                    </m:r>
                  </m:oMath>
                </a14:m>
                <a:r>
                  <a:rPr lang="en-US" sz="2600" dirty="0" smtClean="0">
                    <a:solidFill>
                      <a:schemeClr val="tx1"/>
                    </a:solidFill>
                  </a:rPr>
                  <a:t>= 9900 Hz         ,          </a:t>
                </a:r>
                <a14:m>
                  <m:oMath xmlns:m="http://schemas.openxmlformats.org/officeDocument/2006/math">
                    <m:r>
                      <a:rPr lang="en-US" sz="2600" i="1">
                        <a:solidFill>
                          <a:schemeClr val="tx1"/>
                        </a:solidFill>
                        <a:latin typeface="Cambria Math"/>
                      </a:rPr>
                      <m:t>𝑓</m:t>
                    </m:r>
                    <m:r>
                      <a:rPr lang="en-US" sz="2600" b="0" i="1" baseline="-25000" smtClean="0">
                        <a:solidFill>
                          <a:schemeClr val="tx1"/>
                        </a:solidFill>
                        <a:latin typeface="Cambria Math"/>
                      </a:rPr>
                      <m:t>3</m:t>
                    </m:r>
                  </m:oMath>
                </a14:m>
                <a:r>
                  <a:rPr lang="en-US" sz="2600" dirty="0">
                    <a:solidFill>
                      <a:schemeClr val="tx1"/>
                    </a:solidFill>
                  </a:rPr>
                  <a:t>= </a:t>
                </a:r>
                <a:r>
                  <a:rPr lang="en-US" sz="2600" dirty="0" smtClean="0">
                    <a:solidFill>
                      <a:schemeClr val="tx1"/>
                    </a:solidFill>
                  </a:rPr>
                  <a:t>16500 </a:t>
                </a:r>
                <a:r>
                  <a:rPr lang="en-US" sz="2600" dirty="0">
                    <a:solidFill>
                      <a:schemeClr val="tx1"/>
                    </a:solidFill>
                  </a:rPr>
                  <a:t>Hz</a:t>
                </a:r>
              </a:p>
            </p:txBody>
          </p:sp>
        </mc:Choice>
        <mc:Fallback xmlns="">
          <p:sp>
            <p:nvSpPr>
              <p:cNvPr id="8" name="TextBox 7"/>
              <p:cNvSpPr txBox="1">
                <a:spLocks noRot="1" noChangeAspect="1" noMove="1" noResize="1" noEditPoints="1" noAdjustHandles="1" noChangeArrowheads="1" noChangeShapeType="1" noTextEdit="1"/>
              </p:cNvSpPr>
              <p:nvPr/>
            </p:nvSpPr>
            <p:spPr>
              <a:xfrm>
                <a:off x="8350" y="5029200"/>
                <a:ext cx="9107077" cy="492443"/>
              </a:xfrm>
              <a:prstGeom prst="rect">
                <a:avLst/>
              </a:prstGeom>
              <a:blipFill rotWithShape="1">
                <a:blip r:embed="rId4"/>
                <a:stretch>
                  <a:fillRect t="-9877" b="-30864"/>
                </a:stretch>
              </a:blipFill>
            </p:spPr>
            <p:txBody>
              <a:bodyPr/>
              <a:lstStyle/>
              <a:p>
                <a:r>
                  <a:rPr lang="en-US">
                    <a:noFill/>
                  </a:rPr>
                  <a:t> </a:t>
                </a:r>
              </a:p>
            </p:txBody>
          </p:sp>
        </mc:Fallback>
      </mc:AlternateContent>
      <p:sp>
        <p:nvSpPr>
          <p:cNvPr id="9" name="TextBox 8"/>
          <p:cNvSpPr txBox="1"/>
          <p:nvPr/>
        </p:nvSpPr>
        <p:spPr>
          <a:xfrm>
            <a:off x="990600" y="5744947"/>
            <a:ext cx="7972427" cy="892552"/>
          </a:xfrm>
          <a:prstGeom prst="rect">
            <a:avLst/>
          </a:prstGeom>
          <a:solidFill>
            <a:srgbClr val="FFFF00"/>
          </a:solidFill>
          <a:ln w="19050">
            <a:solidFill>
              <a:srgbClr val="FF0000"/>
            </a:solidFill>
          </a:ln>
        </p:spPr>
        <p:style>
          <a:lnRef idx="1">
            <a:schemeClr val="accent5"/>
          </a:lnRef>
          <a:fillRef idx="3">
            <a:schemeClr val="accent5"/>
          </a:fillRef>
          <a:effectRef idx="2">
            <a:schemeClr val="accent5"/>
          </a:effectRef>
          <a:fontRef idx="minor">
            <a:schemeClr val="lt1"/>
          </a:fontRef>
        </p:style>
        <p:txBody>
          <a:bodyPr wrap="square">
            <a:spAutoFit/>
          </a:bodyPr>
          <a:lstStyle/>
          <a:p>
            <a:pPr algn="just">
              <a:defRPr/>
            </a:pPr>
            <a:r>
              <a:rPr lang="en-US" sz="2600" i="1" dirty="0" smtClean="0">
                <a:solidFill>
                  <a:schemeClr val="tx1"/>
                </a:solidFill>
                <a:latin typeface="Calibri" pitchFamily="34" charset="0"/>
              </a:rPr>
              <a:t>Notice that: all of these frequencies are in the normal range of human hearing (20 Hz- 20 KHz)</a:t>
            </a:r>
            <a:endParaRPr lang="en-US" sz="2600" i="1" dirty="0">
              <a:solidFill>
                <a:schemeClr val="tx1"/>
              </a:solidFill>
              <a:latin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3862513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820824" cy="707886"/>
          </a:xfrm>
          <a:prstGeom prst="rect">
            <a:avLst/>
          </a:prstGeom>
        </p:spPr>
        <p:txBody>
          <a:bodyPr wrap="none">
            <a:spAutoFit/>
          </a:bodyPr>
          <a:lstStyle/>
          <a:p>
            <a:r>
              <a:rPr lang="en-US" sz="4000" b="1" dirty="0">
                <a:ln w="11430"/>
                <a:solidFill>
                  <a:srgbClr val="FF9900"/>
                </a:solidFill>
                <a:effectLst>
                  <a:outerShdw blurRad="80000" dist="40000" dir="5040000" algn="tl">
                    <a:srgbClr val="000000">
                      <a:alpha val="30000"/>
                    </a:srgbClr>
                  </a:outerShdw>
                </a:effectLst>
                <a:latin typeface="Stencil" pitchFamily="82" charset="0"/>
              </a:rPr>
              <a:t>Topics to be covered</a:t>
            </a:r>
          </a:p>
        </p:txBody>
      </p:sp>
      <p:sp>
        <p:nvSpPr>
          <p:cNvPr id="2" name="Rectangle 1"/>
          <p:cNvSpPr/>
          <p:nvPr/>
        </p:nvSpPr>
        <p:spPr>
          <a:xfrm>
            <a:off x="1066800" y="838200"/>
            <a:ext cx="8077200" cy="5016758"/>
          </a:xfrm>
          <a:prstGeom prst="rect">
            <a:avLst/>
          </a:prstGeom>
        </p:spPr>
        <p:txBody>
          <a:bodyPr wrap="square">
            <a:spAutoFit/>
          </a:bodyPr>
          <a:lstStyle/>
          <a:p>
            <a:pPr marL="514350" indent="-514350">
              <a:buAutoNum type="arabicPeriod"/>
            </a:pPr>
            <a:r>
              <a:rPr lang="en-US" sz="3200" dirty="0" smtClean="0">
                <a:solidFill>
                  <a:schemeClr val="bg1"/>
                </a:solidFill>
                <a:latin typeface="Impact" pitchFamily="34" charset="0"/>
              </a:rPr>
              <a:t>Introduction</a:t>
            </a:r>
            <a:r>
              <a:rPr lang="en-US" sz="3200" dirty="0">
                <a:solidFill>
                  <a:schemeClr val="bg1"/>
                </a:solidFill>
                <a:latin typeface="Impact" pitchFamily="34" charset="0"/>
              </a:rPr>
              <a:t>, </a:t>
            </a:r>
            <a:endParaRPr lang="en-US" sz="3200" dirty="0" smtClean="0">
              <a:solidFill>
                <a:schemeClr val="bg1"/>
              </a:solidFill>
              <a:latin typeface="Impact" pitchFamily="34" charset="0"/>
            </a:endParaRPr>
          </a:p>
          <a:p>
            <a:pPr marL="514350" indent="-514350">
              <a:buAutoNum type="arabicPeriod"/>
            </a:pPr>
            <a:r>
              <a:rPr lang="en-US" sz="3200" dirty="0" smtClean="0">
                <a:solidFill>
                  <a:schemeClr val="bg1"/>
                </a:solidFill>
                <a:latin typeface="Impact" pitchFamily="34" charset="0"/>
              </a:rPr>
              <a:t>Wave -Frequency</a:t>
            </a:r>
            <a:r>
              <a:rPr lang="en-US" sz="3200" dirty="0">
                <a:solidFill>
                  <a:schemeClr val="bg1"/>
                </a:solidFill>
                <a:latin typeface="Impact" pitchFamily="34" charset="0"/>
              </a:rPr>
              <a:t>, </a:t>
            </a:r>
            <a:r>
              <a:rPr lang="en-US" sz="3200" dirty="0" smtClean="0">
                <a:solidFill>
                  <a:schemeClr val="bg1"/>
                </a:solidFill>
                <a:latin typeface="Impact" pitchFamily="34" charset="0"/>
              </a:rPr>
              <a:t>wavelength </a:t>
            </a:r>
            <a:r>
              <a:rPr lang="en-US" sz="3200" dirty="0">
                <a:solidFill>
                  <a:schemeClr val="bg1"/>
                </a:solidFill>
                <a:latin typeface="Impact" pitchFamily="34" charset="0"/>
              </a:rPr>
              <a:t>and </a:t>
            </a:r>
            <a:r>
              <a:rPr lang="en-US" sz="3200" dirty="0" smtClean="0">
                <a:solidFill>
                  <a:schemeClr val="bg1"/>
                </a:solidFill>
                <a:latin typeface="Impact" pitchFamily="34" charset="0"/>
              </a:rPr>
              <a:t>Speed,</a:t>
            </a:r>
          </a:p>
          <a:p>
            <a:pPr marL="514350" indent="-514350">
              <a:buAutoNum type="arabicPeriod"/>
            </a:pPr>
            <a:r>
              <a:rPr lang="en-US" sz="3200" dirty="0" smtClean="0">
                <a:solidFill>
                  <a:schemeClr val="bg1"/>
                </a:solidFill>
                <a:latin typeface="Impact" pitchFamily="34" charset="0"/>
              </a:rPr>
              <a:t>Types </a:t>
            </a:r>
            <a:r>
              <a:rPr lang="en-US" sz="3200" dirty="0">
                <a:solidFill>
                  <a:schemeClr val="bg1"/>
                </a:solidFill>
                <a:latin typeface="Impact" pitchFamily="34" charset="0"/>
              </a:rPr>
              <a:t>of </a:t>
            </a:r>
            <a:r>
              <a:rPr lang="en-US" sz="3200" dirty="0" smtClean="0">
                <a:solidFill>
                  <a:schemeClr val="bg1"/>
                </a:solidFill>
                <a:latin typeface="Impact" pitchFamily="34" charset="0"/>
              </a:rPr>
              <a:t>Wave,</a:t>
            </a:r>
          </a:p>
          <a:p>
            <a:pPr marL="514350" indent="-514350">
              <a:buAutoNum type="arabicPeriod"/>
            </a:pPr>
            <a:r>
              <a:rPr lang="en-US" sz="3200" dirty="0" smtClean="0">
                <a:solidFill>
                  <a:schemeClr val="bg1"/>
                </a:solidFill>
                <a:latin typeface="Impact" pitchFamily="34" charset="0"/>
              </a:rPr>
              <a:t>Standing </a:t>
            </a:r>
            <a:r>
              <a:rPr lang="en-US" sz="3200" dirty="0">
                <a:solidFill>
                  <a:schemeClr val="bg1"/>
                </a:solidFill>
                <a:latin typeface="Impact" pitchFamily="34" charset="0"/>
              </a:rPr>
              <a:t>Waves, </a:t>
            </a:r>
            <a:endParaRPr lang="en-US" sz="3200" dirty="0" smtClean="0">
              <a:solidFill>
                <a:schemeClr val="bg1"/>
              </a:solidFill>
              <a:latin typeface="Impact" pitchFamily="34" charset="0"/>
            </a:endParaRPr>
          </a:p>
          <a:p>
            <a:pPr marL="514350" indent="-514350">
              <a:buAutoNum type="arabicPeriod"/>
            </a:pPr>
            <a:r>
              <a:rPr lang="en-US" sz="3200" dirty="0" smtClean="0">
                <a:solidFill>
                  <a:schemeClr val="bg1"/>
                </a:solidFill>
                <a:latin typeface="Impact" pitchFamily="34" charset="0"/>
              </a:rPr>
              <a:t>Sound </a:t>
            </a:r>
            <a:r>
              <a:rPr lang="en-US" sz="3200" dirty="0">
                <a:solidFill>
                  <a:schemeClr val="bg1"/>
                </a:solidFill>
                <a:latin typeface="Impact" pitchFamily="34" charset="0"/>
              </a:rPr>
              <a:t>Waves in Media, </a:t>
            </a:r>
            <a:endParaRPr lang="en-US" sz="3200" dirty="0" smtClean="0">
              <a:solidFill>
                <a:schemeClr val="bg1"/>
              </a:solidFill>
              <a:latin typeface="Impact" pitchFamily="34" charset="0"/>
            </a:endParaRPr>
          </a:p>
          <a:p>
            <a:pPr marL="514350" indent="-514350">
              <a:buFontTx/>
              <a:buAutoNum type="arabicPeriod"/>
            </a:pPr>
            <a:r>
              <a:rPr lang="en-US" sz="3200" dirty="0" smtClean="0">
                <a:solidFill>
                  <a:schemeClr val="bg1"/>
                </a:solidFill>
                <a:latin typeface="Impact" pitchFamily="34" charset="0"/>
              </a:rPr>
              <a:t>Ultrasound Sonography</a:t>
            </a:r>
          </a:p>
          <a:p>
            <a:pPr marL="514350" indent="-514350">
              <a:buAutoNum type="arabicPeriod"/>
            </a:pPr>
            <a:r>
              <a:rPr lang="en-US" sz="3200" dirty="0" smtClean="0">
                <a:solidFill>
                  <a:schemeClr val="bg1"/>
                </a:solidFill>
                <a:latin typeface="Impact" pitchFamily="34" charset="0"/>
              </a:rPr>
              <a:t>Pitch </a:t>
            </a:r>
            <a:r>
              <a:rPr lang="en-US" sz="3200" dirty="0">
                <a:solidFill>
                  <a:schemeClr val="bg1"/>
                </a:solidFill>
                <a:latin typeface="Impact" pitchFamily="34" charset="0"/>
              </a:rPr>
              <a:t>and Loudness, </a:t>
            </a:r>
            <a:endParaRPr lang="en-US" sz="3200" dirty="0" smtClean="0">
              <a:solidFill>
                <a:schemeClr val="bg1"/>
              </a:solidFill>
              <a:latin typeface="Impact" pitchFamily="34" charset="0"/>
            </a:endParaRPr>
          </a:p>
          <a:p>
            <a:pPr marL="514350" indent="-514350">
              <a:buAutoNum type="arabicPeriod"/>
            </a:pPr>
            <a:r>
              <a:rPr lang="en-US" sz="3200" dirty="0" smtClean="0">
                <a:solidFill>
                  <a:schemeClr val="bg1"/>
                </a:solidFill>
                <a:latin typeface="Impact" pitchFamily="34" charset="0"/>
              </a:rPr>
              <a:t>Resonance </a:t>
            </a:r>
            <a:r>
              <a:rPr lang="en-US" sz="3200" dirty="0">
                <a:solidFill>
                  <a:schemeClr val="bg1"/>
                </a:solidFill>
                <a:latin typeface="Impact" pitchFamily="34" charset="0"/>
              </a:rPr>
              <a:t>and Sound Generation, </a:t>
            </a:r>
            <a:endParaRPr lang="en-US" sz="3200" dirty="0" smtClean="0">
              <a:solidFill>
                <a:schemeClr val="bg1"/>
              </a:solidFill>
              <a:latin typeface="Impact" pitchFamily="34" charset="0"/>
            </a:endParaRPr>
          </a:p>
          <a:p>
            <a:pPr marL="514350" indent="-514350">
              <a:buFontTx/>
              <a:buAutoNum type="arabicPeriod"/>
            </a:pPr>
            <a:r>
              <a:rPr lang="en-US" altLang="en-US" sz="3200" dirty="0" smtClean="0">
                <a:solidFill>
                  <a:schemeClr val="bg1"/>
                </a:solidFill>
                <a:latin typeface="Impact" pitchFamily="34" charset="0"/>
              </a:rPr>
              <a:t>The human voice</a:t>
            </a:r>
            <a:endParaRPr lang="en-US" sz="3200" dirty="0" smtClean="0">
              <a:solidFill>
                <a:schemeClr val="bg1"/>
              </a:solidFill>
              <a:latin typeface="Impact" pitchFamily="34" charset="0"/>
            </a:endParaRPr>
          </a:p>
          <a:p>
            <a:pPr marL="514350" indent="-514350">
              <a:buAutoNum type="arabicPeriod"/>
            </a:pPr>
            <a:r>
              <a:rPr lang="en-US" sz="3200" dirty="0" smtClean="0">
                <a:solidFill>
                  <a:schemeClr val="bg1"/>
                </a:solidFill>
                <a:latin typeface="Impact" pitchFamily="34" charset="0"/>
              </a:rPr>
              <a:t>The </a:t>
            </a:r>
            <a:r>
              <a:rPr lang="en-US" sz="3200" dirty="0">
                <a:solidFill>
                  <a:schemeClr val="bg1"/>
                </a:solidFill>
                <a:latin typeface="Impact" pitchFamily="34" charset="0"/>
              </a:rPr>
              <a:t>Doppler </a:t>
            </a:r>
            <a:r>
              <a:rPr lang="en-US" sz="3200" dirty="0" smtClean="0">
                <a:solidFill>
                  <a:schemeClr val="bg1"/>
                </a:solidFill>
                <a:latin typeface="Impact" pitchFamily="34" charset="0"/>
              </a:rPr>
              <a:t>Effect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6682763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153400" cy="1815882"/>
          </a:xfrm>
          <a:prstGeom prst="rect">
            <a:avLst/>
          </a:prstGeom>
        </p:spPr>
        <p:txBody>
          <a:bodyPr wrap="square">
            <a:spAutoFit/>
          </a:bodyPr>
          <a:lstStyle/>
          <a:p>
            <a:r>
              <a:rPr lang="en-US" sz="2800" dirty="0">
                <a:solidFill>
                  <a:srgbClr val="FFFF00"/>
                </a:solidFill>
              </a:rPr>
              <a:t>The figure represents the 1st harmonic for an open pipe. If the length of the pipe is 40 cm, the frequency of the sound wave resonating inside the pipe is</a:t>
            </a:r>
            <a:r>
              <a:rPr lang="en-US" sz="2800" dirty="0" smtClean="0">
                <a:solidFill>
                  <a:srgbClr val="FFFF00"/>
                </a:solidFill>
              </a:rPr>
              <a:t>. Value of c= 344 m/s.</a:t>
            </a:r>
            <a:endParaRPr lang="en-US" sz="2800" dirty="0">
              <a:solidFill>
                <a:srgbClr val="FFFF00"/>
              </a:solidFill>
            </a:endParaRPr>
          </a:p>
        </p:txBody>
      </p:sp>
      <p:pic>
        <p:nvPicPr>
          <p:cNvPr id="21506"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00200" y="2819400"/>
            <a:ext cx="5715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5"/>
          <p:cNvSpPr txBox="1">
            <a:spLocks/>
          </p:cNvSpPr>
          <p:nvPr/>
        </p:nvSpPr>
        <p:spPr>
          <a:xfrm>
            <a:off x="2057400" y="304800"/>
            <a:ext cx="3581400" cy="6096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mj-lt"/>
                <a:ea typeface="+mj-ea"/>
                <a:cs typeface="+mj-cs"/>
              </a:rPr>
              <a:t>Quick quiz???</a:t>
            </a:r>
            <a:endParaRPr kumimoji="0" lang="en-US" sz="4400" b="1" i="0" u="none" strike="noStrike" kern="1200" cap="none" spc="0" normalizeH="0" baseline="0" noProof="0" dirty="0">
              <a:ln>
                <a:noFill/>
              </a:ln>
              <a:solidFill>
                <a:srgbClr val="C00000"/>
              </a:solidFill>
              <a:effectLst/>
              <a:uLnTx/>
              <a:uFillTx/>
              <a:latin typeface="+mj-lt"/>
              <a:ea typeface="+mj-ea"/>
              <a:cs typeface="+mj-cs"/>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6776194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9144000" cy="1815882"/>
          </a:xfrm>
          <a:prstGeom prst="rect">
            <a:avLst/>
          </a:prstGeom>
        </p:spPr>
        <p:txBody>
          <a:bodyPr wrap="square">
            <a:spAutoFit/>
          </a:bodyPr>
          <a:lstStyle/>
          <a:p>
            <a:pPr algn="just"/>
            <a:r>
              <a:rPr lang="en-US" sz="2800" b="1" dirty="0" smtClean="0">
                <a:solidFill>
                  <a:srgbClr val="FFFF00"/>
                </a:solidFill>
              </a:rPr>
              <a:t>1- A </a:t>
            </a:r>
            <a:r>
              <a:rPr lang="en-US" sz="2800" b="1" dirty="0">
                <a:solidFill>
                  <a:srgbClr val="FFFF00"/>
                </a:solidFill>
              </a:rPr>
              <a:t>vibrating tuning fork is held above a closed-end air column, forcing the air into resonance. If the length of the column is 20 cm, the frequency of the second harmonic resonance inside the pipe </a:t>
            </a:r>
            <a:r>
              <a:rPr lang="en-US" sz="2800" b="1" dirty="0" smtClean="0">
                <a:solidFill>
                  <a:srgbClr val="FFFF00"/>
                </a:solidFill>
              </a:rPr>
              <a:t>is</a:t>
            </a:r>
            <a:endParaRPr lang="en-US" sz="2800" b="1" dirty="0">
              <a:solidFill>
                <a:srgbClr val="FFFF00"/>
              </a:solidFill>
            </a:endParaRPr>
          </a:p>
        </p:txBody>
      </p:sp>
      <p:sp>
        <p:nvSpPr>
          <p:cNvPr id="3" name="Title 5"/>
          <p:cNvSpPr txBox="1">
            <a:spLocks/>
          </p:cNvSpPr>
          <p:nvPr/>
        </p:nvSpPr>
        <p:spPr>
          <a:xfrm>
            <a:off x="1981200" y="0"/>
            <a:ext cx="3581400" cy="609600"/>
          </a:xfrm>
          <a:prstGeom prst="rect">
            <a:avLst/>
          </a:prstGeom>
        </p:spPr>
        <p:txBody>
          <a:bodyPr>
            <a:normAutofit fontScale="90000" lnSpcReduction="2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mj-lt"/>
                <a:ea typeface="+mj-ea"/>
                <a:cs typeface="+mj-cs"/>
              </a:rPr>
              <a:t>Quick quiz???</a:t>
            </a:r>
            <a:endParaRPr kumimoji="0" lang="en-US" sz="4400" b="1" i="0" u="none" strike="noStrike" kern="1200" cap="none" spc="0" normalizeH="0" baseline="0" noProof="0" dirty="0">
              <a:ln>
                <a:noFill/>
              </a:ln>
              <a:solidFill>
                <a:srgbClr val="C00000"/>
              </a:solidFill>
              <a:effectLst/>
              <a:uLnTx/>
              <a:uFillTx/>
              <a:latin typeface="+mj-lt"/>
              <a:ea typeface="+mj-ea"/>
              <a:cs typeface="+mj-cs"/>
            </a:endParaRPr>
          </a:p>
        </p:txBody>
      </p:sp>
      <p:sp>
        <p:nvSpPr>
          <p:cNvPr id="4" name="Content Placeholder 2"/>
          <p:cNvSpPr txBox="1">
            <a:spLocks/>
          </p:cNvSpPr>
          <p:nvPr/>
        </p:nvSpPr>
        <p:spPr>
          <a:xfrm>
            <a:off x="0" y="3733800"/>
            <a:ext cx="9144000" cy="990600"/>
          </a:xfrm>
          <a:prstGeom prst="rect">
            <a:avLst/>
          </a:prstGeom>
        </p:spPr>
        <p:txBody>
          <a:bodyPr>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FFFF00"/>
                </a:solidFill>
                <a:effectLst/>
                <a:uLnTx/>
                <a:uFillTx/>
                <a:latin typeface="+mn-lt"/>
                <a:ea typeface="+mn-ea"/>
                <a:cs typeface="+mn-cs"/>
              </a:rPr>
              <a:t>2- Second harmonic of a close end pipe is 344 </a:t>
            </a:r>
            <a:r>
              <a:rPr kumimoji="0" lang="en-US" sz="3200" b="0" i="0" u="none" strike="noStrike" kern="1200" cap="none" spc="0" normalizeH="0" baseline="0" noProof="0" dirty="0" err="1" smtClean="0">
                <a:ln>
                  <a:noFill/>
                </a:ln>
                <a:solidFill>
                  <a:srgbClr val="FFFF00"/>
                </a:solidFill>
                <a:effectLst/>
                <a:uLnTx/>
                <a:uFillTx/>
                <a:latin typeface="+mn-lt"/>
                <a:ea typeface="+mn-ea"/>
                <a:cs typeface="+mn-cs"/>
              </a:rPr>
              <a:t>hz</a:t>
            </a:r>
            <a:r>
              <a:rPr kumimoji="0" lang="en-US" sz="3200" b="0" i="0" u="none" strike="noStrike" kern="1200" cap="none" spc="0" normalizeH="0" baseline="0" noProof="0" dirty="0" smtClean="0">
                <a:ln>
                  <a:noFill/>
                </a:ln>
                <a:solidFill>
                  <a:srgbClr val="FFFF00"/>
                </a:solidFill>
                <a:effectLst/>
                <a:uLnTx/>
                <a:uFillTx/>
                <a:latin typeface="+mn-lt"/>
                <a:ea typeface="+mn-ea"/>
                <a:cs typeface="+mn-cs"/>
              </a:rPr>
              <a:t>. Find the length of the pipe. </a:t>
            </a:r>
            <a:endParaRPr kumimoji="0" lang="en-US" sz="3200" b="0" i="0" u="none" strike="noStrike" kern="1200" cap="none" spc="0" normalizeH="0" baseline="0" noProof="0" dirty="0">
              <a:ln>
                <a:noFill/>
              </a:ln>
              <a:solidFill>
                <a:srgbClr val="FFFF00"/>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20847731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43000"/>
            <a:ext cx="4950912" cy="2678113"/>
          </a:xfrm>
          <a:prstGeom prst="rect">
            <a:avLst/>
          </a:prstGeom>
          <a:ln w="19050">
            <a:solidFill>
              <a:srgbClr val="FF0000"/>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just">
              <a:defRPr/>
            </a:pPr>
            <a:r>
              <a:rPr lang="en-US" sz="2800" i="1" dirty="0">
                <a:solidFill>
                  <a:schemeClr val="tx1"/>
                </a:solidFill>
                <a:latin typeface="Calibri" pitchFamily="34" charset="0"/>
                <a:cs typeface="BrowalliaUPC" pitchFamily="34" charset="-34"/>
              </a:rPr>
              <a:t>In human speech:</a:t>
            </a:r>
          </a:p>
          <a:p>
            <a:pPr algn="just">
              <a:defRPr/>
            </a:pPr>
            <a:r>
              <a:rPr lang="en-US" sz="2800" i="1" dirty="0">
                <a:solidFill>
                  <a:schemeClr val="tx1"/>
                </a:solidFill>
                <a:latin typeface="Calibri" pitchFamily="34" charset="0"/>
                <a:cs typeface="BrowalliaUPC" pitchFamily="34" charset="-34"/>
              </a:rPr>
              <a:t>The vocal cords initiate vibrations of the air.</a:t>
            </a:r>
          </a:p>
          <a:p>
            <a:pPr algn="just">
              <a:defRPr/>
            </a:pPr>
            <a:r>
              <a:rPr lang="en-US" sz="2800" i="1" dirty="0">
                <a:solidFill>
                  <a:schemeClr val="tx1"/>
                </a:solidFill>
                <a:latin typeface="Calibri" pitchFamily="34" charset="0"/>
                <a:cs typeface="BrowalliaUPC" pitchFamily="34" charset="-34"/>
              </a:rPr>
              <a:t>The throat and the nasal and oral cavities serve as resonant structures.</a:t>
            </a:r>
          </a:p>
        </p:txBody>
      </p:sp>
      <p:sp>
        <p:nvSpPr>
          <p:cNvPr id="4" name="TextBox 3"/>
          <p:cNvSpPr txBox="1"/>
          <p:nvPr/>
        </p:nvSpPr>
        <p:spPr>
          <a:xfrm>
            <a:off x="2088" y="4038600"/>
            <a:ext cx="9141912" cy="2492375"/>
          </a:xfrm>
          <a:prstGeom prst="rect">
            <a:avLst/>
          </a:prstGeom>
          <a:solidFill>
            <a:srgbClr val="FFFF00"/>
          </a:solidFill>
          <a:ln w="19050">
            <a:solidFill>
              <a:srgbClr val="FF000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US" sz="2600" i="1" dirty="0">
                <a:solidFill>
                  <a:schemeClr val="tx1"/>
                </a:solidFill>
                <a:latin typeface="Calibri" pitchFamily="34" charset="0"/>
              </a:rPr>
              <a:t>The remarkable ability of human to </a:t>
            </a:r>
            <a:r>
              <a:rPr lang="en-US" sz="2600" i="1" dirty="0" smtClean="0">
                <a:solidFill>
                  <a:schemeClr val="tx1"/>
                </a:solidFill>
                <a:latin typeface="Calibri" pitchFamily="34" charset="0"/>
              </a:rPr>
              <a:t>produce so </a:t>
            </a:r>
            <a:r>
              <a:rPr lang="en-US" sz="2600" i="1" dirty="0">
                <a:solidFill>
                  <a:schemeClr val="tx1"/>
                </a:solidFill>
                <a:latin typeface="Calibri" pitchFamily="34" charset="0"/>
              </a:rPr>
              <a:t>many different sounds stem from two facts:</a:t>
            </a:r>
          </a:p>
          <a:p>
            <a:pPr algn="just">
              <a:defRPr/>
            </a:pPr>
            <a:r>
              <a:rPr lang="en-US" sz="2600" i="1" dirty="0">
                <a:solidFill>
                  <a:schemeClr val="tx1"/>
                </a:solidFill>
                <a:latin typeface="Calibri" pitchFamily="34" charset="0"/>
              </a:rPr>
              <a:t>- The vocal cord tension can be varied; hence the frequencies produced can be changed.</a:t>
            </a:r>
          </a:p>
          <a:p>
            <a:pPr algn="just">
              <a:defRPr/>
            </a:pPr>
            <a:r>
              <a:rPr lang="en-US" sz="2600" i="1" dirty="0">
                <a:solidFill>
                  <a:schemeClr val="tx1"/>
                </a:solidFill>
                <a:latin typeface="Calibri" pitchFamily="34" charset="0"/>
              </a:rPr>
              <a:t>- The oral cavity, can be changed in shape and dimensions to modify the frequency content of the amplified sounds.</a:t>
            </a:r>
          </a:p>
        </p:txBody>
      </p:sp>
      <p:graphicFrame>
        <p:nvGraphicFramePr>
          <p:cNvPr id="76801" name="Object 9"/>
          <p:cNvGraphicFramePr>
            <a:graphicFrameLocks noChangeAspect="1"/>
          </p:cNvGraphicFramePr>
          <p:nvPr>
            <p:extLst>
              <p:ext uri="{D42A27DB-BD31-4B8C-83A1-F6EECF244321}">
                <p14:modId xmlns:p14="http://schemas.microsoft.com/office/powerpoint/2010/main" val="2342529718"/>
              </p:ext>
            </p:extLst>
          </p:nvPr>
        </p:nvGraphicFramePr>
        <p:xfrm>
          <a:off x="5402263" y="1143000"/>
          <a:ext cx="3741737" cy="2795588"/>
        </p:xfrm>
        <a:graphic>
          <a:graphicData uri="http://schemas.openxmlformats.org/presentationml/2006/ole">
            <mc:AlternateContent xmlns:mc="http://schemas.openxmlformats.org/markup-compatibility/2006">
              <mc:Choice xmlns:v="urn:schemas-microsoft-com:vml" Requires="v">
                <p:oleObj spid="_x0000_s11304" name="Bitmap Image" r:id="rId3" imgW="2010056" imgH="2010056" progId="PBrush">
                  <p:embed/>
                </p:oleObj>
              </mc:Choice>
              <mc:Fallback>
                <p:oleObj name="Bitmap Image" r:id="rId3" imgW="2010056" imgH="2010056" progId="PBrush">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263" y="1143000"/>
                        <a:ext cx="3741737" cy="279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2208538" y="76200"/>
            <a:ext cx="4254691" cy="738664"/>
          </a:xfrm>
          <a:prstGeom prst="rect">
            <a:avLst/>
          </a:prstGeom>
        </p:spPr>
        <p:txBody>
          <a:bodyPr wrap="none">
            <a:spAutoFit/>
          </a:bodyPr>
          <a:lstStyle/>
          <a:p>
            <a:pPr algn="ctr"/>
            <a:r>
              <a:rPr lang="en-US" altLang="en-US" sz="4200" dirty="0" smtClean="0">
                <a:solidFill>
                  <a:srgbClr val="FF9966"/>
                </a:solidFill>
                <a:latin typeface="Bernard MT Condensed" pitchFamily="18" charset="0"/>
              </a:rPr>
              <a:t>9. The human voice</a:t>
            </a:r>
            <a:endParaRPr lang="en-US" altLang="en-US" sz="4200" dirty="0">
              <a:solidFill>
                <a:srgbClr val="FF9966"/>
              </a:solidFill>
              <a:latin typeface="Bernard MT Condensed"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38670472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34" y="152400"/>
            <a:ext cx="4393095" cy="1815882"/>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a:spAutoFit/>
          </a:bodyPr>
          <a:lstStyle/>
          <a:p>
            <a:pPr algn="just">
              <a:defRPr/>
            </a:pPr>
            <a:r>
              <a:rPr lang="en-US" sz="2800" i="1" dirty="0">
                <a:solidFill>
                  <a:schemeClr val="tx1"/>
                </a:solidFill>
                <a:latin typeface="Calibri" pitchFamily="34" charset="0"/>
              </a:rPr>
              <a:t>The vocal cords are relaxed and present no obstruction to air through the larynx during normal breathing. </a:t>
            </a:r>
          </a:p>
        </p:txBody>
      </p:sp>
      <p:sp>
        <p:nvSpPr>
          <p:cNvPr id="3" name="TextBox 2"/>
          <p:cNvSpPr txBox="1"/>
          <p:nvPr/>
        </p:nvSpPr>
        <p:spPr>
          <a:xfrm>
            <a:off x="36534" y="4391025"/>
            <a:ext cx="9144000" cy="1384995"/>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a:spAutoFit/>
          </a:bodyPr>
          <a:lstStyle/>
          <a:p>
            <a:pPr algn="just">
              <a:defRPr/>
            </a:pPr>
            <a:r>
              <a:rPr lang="en-US" sz="2800" i="1" dirty="0">
                <a:solidFill>
                  <a:schemeClr val="tx1"/>
                </a:solidFill>
                <a:latin typeface="Calibri" pitchFamily="34" charset="0"/>
              </a:rPr>
              <a:t>The air pressure below the vocal cords increases until the cords are open. The air then rushes (</a:t>
            </a:r>
            <a:r>
              <a:rPr lang="ar-SA" sz="2800" i="1" dirty="0">
                <a:solidFill>
                  <a:schemeClr val="tx1"/>
                </a:solidFill>
                <a:latin typeface="Calibri" pitchFamily="34" charset="0"/>
              </a:rPr>
              <a:t>يتدفق</a:t>
            </a:r>
            <a:r>
              <a:rPr lang="en-US" sz="2800" i="1" dirty="0">
                <a:solidFill>
                  <a:schemeClr val="tx1"/>
                </a:solidFill>
                <a:latin typeface="Calibri" pitchFamily="34" charset="0"/>
              </a:rPr>
              <a:t>)</a:t>
            </a:r>
            <a:r>
              <a:rPr lang="ar-SA" sz="2800" i="1" dirty="0">
                <a:solidFill>
                  <a:schemeClr val="tx1"/>
                </a:solidFill>
                <a:latin typeface="Calibri" pitchFamily="34" charset="0"/>
              </a:rPr>
              <a:t> </a:t>
            </a:r>
            <a:r>
              <a:rPr lang="en-US" sz="2800" i="1" dirty="0">
                <a:solidFill>
                  <a:schemeClr val="tx1"/>
                </a:solidFill>
                <a:latin typeface="Calibri" pitchFamily="34" charset="0"/>
              </a:rPr>
              <a:t>through the opening, causing the vocal cords to vibrate</a:t>
            </a:r>
            <a:r>
              <a:rPr lang="en-US" sz="2800" i="1" dirty="0">
                <a:latin typeface="Calibri" pitchFamily="34" charset="0"/>
              </a:rPr>
              <a:t>.</a:t>
            </a:r>
          </a:p>
        </p:txBody>
      </p:sp>
      <p:sp>
        <p:nvSpPr>
          <p:cNvPr id="5" name="Rectangle 4"/>
          <p:cNvSpPr/>
          <p:nvPr/>
        </p:nvSpPr>
        <p:spPr>
          <a:xfrm>
            <a:off x="4494284" y="152400"/>
            <a:ext cx="4649715" cy="1815882"/>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a:spAutoFit/>
          </a:bodyPr>
          <a:lstStyle/>
          <a:p>
            <a:pPr algn="just">
              <a:defRPr/>
            </a:pPr>
            <a:r>
              <a:rPr lang="en-US" sz="2800" i="1" dirty="0">
                <a:solidFill>
                  <a:schemeClr val="tx1"/>
                </a:solidFill>
                <a:latin typeface="Calibri" pitchFamily="34" charset="0"/>
              </a:rPr>
              <a:t>During preparation  for speech the tension in the vocal cords increases and the larynx is closed.</a:t>
            </a:r>
            <a:endParaRPr lang="en-US" sz="2800" dirty="0">
              <a:solidFill>
                <a:schemeClr val="tx1"/>
              </a:solidFill>
            </a:endParaRPr>
          </a:p>
        </p:txBody>
      </p:sp>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968282"/>
            <a:ext cx="2836862"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3" y="2057400"/>
            <a:ext cx="4164012"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29702686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9144001" cy="1384300"/>
          </a:xfrm>
          <a:prstGeom prst="rect">
            <a:avLst/>
          </a:prstGeom>
          <a:solidFill>
            <a:srgbClr val="00B0F0"/>
          </a:solidFill>
          <a:ln w="19050">
            <a:solidFill>
              <a:srgbClr val="FF0000"/>
            </a:solidFill>
          </a:ln>
        </p:spPr>
        <p:style>
          <a:lnRef idx="1">
            <a:schemeClr val="accent5"/>
          </a:lnRef>
          <a:fillRef idx="3">
            <a:schemeClr val="accent5"/>
          </a:fillRef>
          <a:effectRef idx="2">
            <a:schemeClr val="accent5"/>
          </a:effectRef>
          <a:fontRef idx="minor">
            <a:schemeClr val="lt1"/>
          </a:fontRef>
        </p:style>
        <p:txBody>
          <a:bodyPr>
            <a:spAutoFit/>
          </a:bodyPr>
          <a:lstStyle/>
          <a:p>
            <a:pPr algn="just">
              <a:defRPr/>
            </a:pPr>
            <a:r>
              <a:rPr lang="en-US" sz="2800" i="1" dirty="0">
                <a:solidFill>
                  <a:schemeClr val="tx1"/>
                </a:solidFill>
                <a:latin typeface="Calibri" pitchFamily="34" charset="0"/>
              </a:rPr>
              <a:t>As air rushes through the opening, its velocity is large, and hence the pressure is lowered, allowing the vocal cords to start to close.</a:t>
            </a:r>
          </a:p>
        </p:txBody>
      </p:sp>
      <p:sp>
        <p:nvSpPr>
          <p:cNvPr id="5" name="TextBox 4"/>
          <p:cNvSpPr txBox="1"/>
          <p:nvPr/>
        </p:nvSpPr>
        <p:spPr>
          <a:xfrm>
            <a:off x="0" y="1828800"/>
            <a:ext cx="9144001" cy="1384300"/>
          </a:xfrm>
          <a:prstGeom prst="rect">
            <a:avLst/>
          </a:prstGeom>
          <a:solidFill>
            <a:srgbClr val="FFFF00"/>
          </a:solidFill>
          <a:ln w="19050">
            <a:solidFill>
              <a:srgbClr val="FF0000"/>
            </a:solidFill>
          </a:ln>
        </p:spPr>
        <p:style>
          <a:lnRef idx="1">
            <a:schemeClr val="accent5"/>
          </a:lnRef>
          <a:fillRef idx="3">
            <a:schemeClr val="accent5"/>
          </a:fillRef>
          <a:effectRef idx="2">
            <a:schemeClr val="accent5"/>
          </a:effectRef>
          <a:fontRef idx="minor">
            <a:schemeClr val="lt1"/>
          </a:fontRef>
        </p:style>
        <p:txBody>
          <a:bodyPr>
            <a:spAutoFit/>
          </a:bodyPr>
          <a:lstStyle/>
          <a:p>
            <a:pPr algn="just">
              <a:defRPr/>
            </a:pPr>
            <a:r>
              <a:rPr lang="en-US" sz="2800" i="1" dirty="0">
                <a:solidFill>
                  <a:schemeClr val="tx1"/>
                </a:solidFill>
                <a:latin typeface="Calibri" pitchFamily="34" charset="0"/>
              </a:rPr>
              <a:t>Once the opening becomes sufficiently small, the pressure below the vocal cords increases and forces the cords to spread apart again.</a:t>
            </a:r>
          </a:p>
        </p:txBody>
      </p:sp>
      <p:sp>
        <p:nvSpPr>
          <p:cNvPr id="6" name="TextBox 5"/>
          <p:cNvSpPr txBox="1"/>
          <p:nvPr/>
        </p:nvSpPr>
        <p:spPr>
          <a:xfrm>
            <a:off x="-36535" y="3657600"/>
            <a:ext cx="9144001" cy="1384300"/>
          </a:xfrm>
          <a:prstGeom prst="rect">
            <a:avLst/>
          </a:prstGeom>
          <a:solidFill>
            <a:srgbClr val="00B0F0"/>
          </a:solidFill>
          <a:ln w="19050">
            <a:solidFill>
              <a:srgbClr val="FF0000"/>
            </a:solidFill>
          </a:ln>
        </p:spPr>
        <p:style>
          <a:lnRef idx="1">
            <a:schemeClr val="accent5"/>
          </a:lnRef>
          <a:fillRef idx="3">
            <a:schemeClr val="accent5"/>
          </a:fillRef>
          <a:effectRef idx="2">
            <a:schemeClr val="accent5"/>
          </a:effectRef>
          <a:fontRef idx="minor">
            <a:schemeClr val="lt1"/>
          </a:fontRef>
        </p:style>
        <p:txBody>
          <a:bodyPr>
            <a:spAutoFit/>
          </a:bodyPr>
          <a:lstStyle/>
          <a:p>
            <a:pPr algn="just">
              <a:defRPr/>
            </a:pPr>
            <a:r>
              <a:rPr lang="en-US" sz="2800" i="1" dirty="0">
                <a:solidFill>
                  <a:schemeClr val="tx1"/>
                </a:solidFill>
                <a:latin typeface="Calibri" pitchFamily="34" charset="0"/>
              </a:rPr>
              <a:t>This process is continues as long as exhalation persists and the fundamental as well as the many harmonics of the vocal cords are excited.</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20301113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33403" y="703028"/>
            <a:ext cx="91105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n-US" altLang="en-US" sz="2400" i="1" dirty="0" smtClean="0">
                <a:solidFill>
                  <a:srgbClr val="FFFF00"/>
                </a:solidFill>
              </a:rPr>
              <a:t>The </a:t>
            </a:r>
            <a:r>
              <a:rPr lang="en-US" altLang="en-US" sz="2400" i="1" dirty="0">
                <a:solidFill>
                  <a:srgbClr val="FFFF00"/>
                </a:solidFill>
              </a:rPr>
              <a:t>Doppler effect is a well known and frequently observed phenomenon in which the apparent pitch of a sound is changed by the relative motion between the sound source and the observer</a:t>
            </a:r>
            <a:r>
              <a:rPr lang="en-US" altLang="en-US" sz="2400" i="1" dirty="0" smtClean="0">
                <a:solidFill>
                  <a:srgbClr val="FFFF00"/>
                </a:solidFill>
              </a:rPr>
              <a:t>.</a:t>
            </a:r>
            <a:r>
              <a:rPr lang="en-US" altLang="en-US" sz="2400" dirty="0" smtClean="0">
                <a:solidFill>
                  <a:srgbClr val="FFFF00"/>
                </a:solidFill>
              </a:rPr>
              <a:t>.</a:t>
            </a:r>
            <a:endParaRPr lang="en-US" altLang="en-US" sz="2400" i="1" dirty="0">
              <a:solidFill>
                <a:srgbClr val="FFFF00"/>
              </a:solidFill>
            </a:endParaRPr>
          </a:p>
        </p:txBody>
      </p:sp>
      <p:sp>
        <p:nvSpPr>
          <p:cNvPr id="62471" name="Text Box 7"/>
          <p:cNvSpPr txBox="1">
            <a:spLocks noChangeArrowheads="1"/>
          </p:cNvSpPr>
          <p:nvPr/>
        </p:nvSpPr>
        <p:spPr bwMode="auto">
          <a:xfrm>
            <a:off x="1219200" y="5875037"/>
            <a:ext cx="73152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dirty="0">
                <a:hlinkClick r:id="rId3"/>
              </a:rPr>
              <a:t>https://</a:t>
            </a:r>
            <a:r>
              <a:rPr lang="en-US" sz="2000" dirty="0" smtClean="0">
                <a:hlinkClick r:id="rId3"/>
              </a:rPr>
              <a:t>www.youtube.com/watch?v=a3RfULw7aAY</a:t>
            </a:r>
            <a:endParaRPr lang="en-US" sz="2000" dirty="0" smtClean="0"/>
          </a:p>
          <a:p>
            <a:pPr eaLnBrk="1" hangingPunct="1">
              <a:spcBef>
                <a:spcPct val="50000"/>
              </a:spcBef>
            </a:pPr>
            <a:r>
              <a:rPr lang="en-US" sz="2000" dirty="0"/>
              <a:t>https://www.youtube.com/watch?v=p-hBCcmCUPg</a:t>
            </a:r>
            <a:endParaRPr lang="en-US" sz="2000" dirty="0" smtClean="0"/>
          </a:p>
        </p:txBody>
      </p:sp>
      <p:sp>
        <p:nvSpPr>
          <p:cNvPr id="5" name="Rectangle 4"/>
          <p:cNvSpPr>
            <a:spLocks noChangeArrowheads="1"/>
          </p:cNvSpPr>
          <p:nvPr/>
        </p:nvSpPr>
        <p:spPr bwMode="auto">
          <a:xfrm>
            <a:off x="2521453" y="0"/>
            <a:ext cx="43332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4800" dirty="0" smtClean="0">
                <a:solidFill>
                  <a:srgbClr val="FFC000"/>
                </a:solidFill>
                <a:latin typeface="Bernard MT Condensed" pitchFamily="18" charset="0"/>
              </a:rPr>
              <a:t>10. Doppler Effect</a:t>
            </a:r>
            <a:endParaRPr lang="ar-SA" altLang="en-US" sz="4800" dirty="0">
              <a:solidFill>
                <a:srgbClr val="FFC000"/>
              </a:solidFill>
              <a:latin typeface="Bernard MT Condensed" pitchFamily="18" charset="0"/>
            </a:endParaRPr>
          </a:p>
        </p:txBody>
      </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03" y="2209800"/>
            <a:ext cx="911059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03" y="2362200"/>
            <a:ext cx="9144000" cy="351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147929912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4" descr="FG16_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1" y="1479237"/>
            <a:ext cx="5486399"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2"/>
          <p:cNvSpPr>
            <a:spLocks noGrp="1" noChangeArrowheads="1"/>
          </p:cNvSpPr>
          <p:nvPr>
            <p:ph type="title"/>
          </p:nvPr>
        </p:nvSpPr>
        <p:spPr>
          <a:xfrm>
            <a:off x="0" y="1015567"/>
            <a:ext cx="9144000" cy="927340"/>
          </a:xfrm>
        </p:spPr>
        <p:txBody>
          <a:bodyPr>
            <a:noAutofit/>
          </a:bodyPr>
          <a:lstStyle/>
          <a:p>
            <a:pPr algn="just">
              <a:defRPr/>
            </a:pPr>
            <a:r>
              <a:rPr lang="en-US" altLang="en-US" sz="3000" b="1" dirty="0" smtClean="0">
                <a:solidFill>
                  <a:srgbClr val="00B050"/>
                </a:solidFill>
                <a:latin typeface="Times New Roman" pitchFamily="18" charset="0"/>
                <a:cs typeface="Times New Roman" pitchFamily="18" charset="0"/>
              </a:rPr>
              <a:t>A- </a:t>
            </a:r>
            <a:r>
              <a:rPr lang="en-US" altLang="en-US" sz="3000" b="1" dirty="0" smtClean="0">
                <a:solidFill>
                  <a:srgbClr val="FFFF00"/>
                </a:solidFill>
                <a:latin typeface="Times New Roman" pitchFamily="18" charset="0"/>
                <a:cs typeface="Times New Roman" pitchFamily="18" charset="0"/>
              </a:rPr>
              <a:t>Moving Source towards the observer, and the observer is </a:t>
            </a:r>
            <a:r>
              <a:rPr lang="en-US" altLang="en-US" sz="3000" b="1" dirty="0">
                <a:solidFill>
                  <a:srgbClr val="FFFF00"/>
                </a:solidFill>
                <a:latin typeface="Times New Roman" pitchFamily="18" charset="0"/>
                <a:cs typeface="Times New Roman" pitchFamily="18" charset="0"/>
              </a:rPr>
              <a:t>fixed</a:t>
            </a:r>
            <a:endParaRPr lang="en-US" sz="3000" dirty="0" smtClean="0">
              <a:solidFill>
                <a:srgbClr val="FFFF00"/>
              </a:solidFill>
            </a:endParaRPr>
          </a:p>
        </p:txBody>
      </p:sp>
      <p:graphicFrame>
        <p:nvGraphicFramePr>
          <p:cNvPr id="1026" name="Object 5"/>
          <p:cNvGraphicFramePr>
            <a:graphicFrameLocks noChangeAspect="1"/>
          </p:cNvGraphicFramePr>
          <p:nvPr/>
        </p:nvGraphicFramePr>
        <p:xfrm>
          <a:off x="5776913" y="4252913"/>
          <a:ext cx="1730375" cy="519112"/>
        </p:xfrm>
        <a:graphic>
          <a:graphicData uri="http://schemas.openxmlformats.org/presentationml/2006/ole">
            <mc:AlternateContent xmlns:mc="http://schemas.openxmlformats.org/markup-compatibility/2006">
              <mc:Choice xmlns:v="urn:schemas-microsoft-com:vml" Requires="v">
                <p:oleObj spid="_x0000_s14379" name="Equation" r:id="rId4" imgW="761669" imgH="228501" progId="">
                  <p:embed/>
                </p:oleObj>
              </mc:Choice>
              <mc:Fallback>
                <p:oleObj name="Equation" r:id="rId4" imgW="761669" imgH="228501" progId="">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913" y="4252913"/>
                        <a:ext cx="1730375"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 name="TextBox 2"/>
              <p:cNvSpPr txBox="1"/>
              <p:nvPr/>
            </p:nvSpPr>
            <p:spPr>
              <a:xfrm>
                <a:off x="234053" y="2313122"/>
                <a:ext cx="1360694" cy="753989"/>
              </a:xfrm>
              <a:prstGeom prst="rect">
                <a:avLst/>
              </a:prstGeom>
              <a:noFill/>
            </p:spPr>
            <p:txBody>
              <a:bodyPr wrap="none" rtlCol="0">
                <a:spAutoFit/>
              </a:bodyPr>
              <a:lstStyle/>
              <a:p>
                <a14:m>
                  <m:oMath xmlns:m="http://schemas.openxmlformats.org/officeDocument/2006/math">
                    <m:r>
                      <a:rPr lang="en-US" sz="3200" i="1">
                        <a:solidFill>
                          <a:srgbClr val="FFFF00"/>
                        </a:solidFill>
                        <a:latin typeface="Cambria Math"/>
                        <a:ea typeface="Cambria Math" pitchFamily="18" charset="0"/>
                      </a:rPr>
                      <m:t>𝑓</m:t>
                    </m:r>
                  </m:oMath>
                </a14:m>
                <a:r>
                  <a:rPr lang="en-US" sz="3200" i="1" dirty="0" smtClean="0">
                    <a:solidFill>
                      <a:srgbClr val="FFFF00"/>
                    </a:solidFill>
                    <a:latin typeface="Cambria Math" pitchFamily="18" charset="0"/>
                    <a:ea typeface="Cambria Math" pitchFamily="18" charset="0"/>
                  </a:rPr>
                  <a:t>` </a:t>
                </a:r>
                <a14:m>
                  <m:oMath xmlns:m="http://schemas.openxmlformats.org/officeDocument/2006/math">
                    <m:r>
                      <a:rPr lang="en-US" sz="3200" i="1" smtClean="0">
                        <a:solidFill>
                          <a:srgbClr val="FFFF00"/>
                        </a:solidFill>
                        <a:latin typeface="Cambria Math" pitchFamily="18" charset="0"/>
                        <a:ea typeface="Cambria Math" pitchFamily="18" charset="0"/>
                      </a:rPr>
                      <m:t>=</m:t>
                    </m:r>
                    <m:f>
                      <m:fPr>
                        <m:ctrlPr>
                          <a:rPr lang="en-US" sz="3200" i="1" smtClean="0">
                            <a:solidFill>
                              <a:srgbClr val="FFFF00"/>
                            </a:solidFill>
                            <a:latin typeface="Cambria Math"/>
                            <a:ea typeface="Cambria Math" pitchFamily="18" charset="0"/>
                          </a:rPr>
                        </m:ctrlPr>
                      </m:fPr>
                      <m:num>
                        <m:r>
                          <a:rPr lang="en-US" sz="3200" b="0" i="1" smtClean="0">
                            <a:solidFill>
                              <a:srgbClr val="FFFF00"/>
                            </a:solidFill>
                            <a:latin typeface="Cambria Math" pitchFamily="18" charset="0"/>
                            <a:ea typeface="Cambria Math" pitchFamily="18" charset="0"/>
                          </a:rPr>
                          <m:t>𝑐</m:t>
                        </m:r>
                      </m:num>
                      <m:den>
                        <m:r>
                          <a:rPr lang="en-US" sz="3200" i="1" smtClean="0">
                            <a:solidFill>
                              <a:srgbClr val="FFFF00"/>
                            </a:solidFill>
                            <a:latin typeface="Cambria Math" pitchFamily="18" charset="0"/>
                            <a:ea typeface="Cambria Math" pitchFamily="18" charset="0"/>
                            <a:sym typeface="Symbol"/>
                          </a:rPr>
                          <m:t>`</m:t>
                        </m:r>
                      </m:den>
                    </m:f>
                  </m:oMath>
                </a14:m>
                <a:endParaRPr lang="en-US" sz="3200" i="1" dirty="0" smtClean="0">
                  <a:solidFill>
                    <a:srgbClr val="FFFF00"/>
                  </a:solidFill>
                  <a:latin typeface="Cambria Math" pitchFamily="18" charset="0"/>
                  <a:ea typeface="Cambria Math"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34053" y="2313122"/>
                <a:ext cx="1360694" cy="753989"/>
              </a:xfrm>
              <a:prstGeom prst="rect">
                <a:avLst/>
              </a:prstGeom>
              <a:blipFill rotWithShape="1">
                <a:blip r:embed="rId6"/>
                <a:stretch>
                  <a:fillRect t="-4032"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235134" y="5727936"/>
                <a:ext cx="2147704" cy="751296"/>
              </a:xfrm>
              <a:prstGeom prst="rect">
                <a:avLst/>
              </a:prstGeom>
            </p:spPr>
            <p:txBody>
              <a:bodyPr wrap="none">
                <a:spAutoFit/>
              </a:bodyPr>
              <a:lstStyle/>
              <a:p>
                <a14:m>
                  <m:oMath xmlns:m="http://schemas.openxmlformats.org/officeDocument/2006/math">
                    <m:r>
                      <a:rPr lang="en-US" sz="3200" b="1" i="1" smtClean="0">
                        <a:solidFill>
                          <a:srgbClr val="FFFF00"/>
                        </a:solidFill>
                        <a:latin typeface="Cambria Math" pitchFamily="18" charset="0"/>
                        <a:ea typeface="Cambria Math" pitchFamily="18" charset="0"/>
                      </a:rPr>
                      <m:t>𝒇</m:t>
                    </m:r>
                  </m:oMath>
                </a14:m>
                <a:r>
                  <a:rPr lang="en-US" sz="3200" b="1" i="1" dirty="0">
                    <a:solidFill>
                      <a:srgbClr val="FFFF00"/>
                    </a:solidFill>
                    <a:latin typeface="Cambria Math" pitchFamily="18" charset="0"/>
                    <a:ea typeface="Cambria Math" pitchFamily="18" charset="0"/>
                  </a:rPr>
                  <a:t>` </a:t>
                </a:r>
                <a14:m>
                  <m:oMath xmlns:m="http://schemas.openxmlformats.org/officeDocument/2006/math">
                    <m:r>
                      <a:rPr lang="en-US" sz="3200" b="1" i="1" smtClean="0">
                        <a:solidFill>
                          <a:srgbClr val="FFFF00"/>
                        </a:solidFill>
                        <a:latin typeface="Cambria Math" pitchFamily="18" charset="0"/>
                        <a:ea typeface="Cambria Math" pitchFamily="18" charset="0"/>
                      </a:rPr>
                      <m:t> </m:t>
                    </m:r>
                    <m:r>
                      <a:rPr lang="en-US" sz="3200" b="1" i="1">
                        <a:solidFill>
                          <a:srgbClr val="FFFF00"/>
                        </a:solidFill>
                        <a:latin typeface="Cambria Math" pitchFamily="18" charset="0"/>
                        <a:ea typeface="Cambria Math" pitchFamily="18" charset="0"/>
                      </a:rPr>
                      <m:t>=</m:t>
                    </m:r>
                    <m:r>
                      <a:rPr lang="en-US" sz="3200" b="1" i="1">
                        <a:solidFill>
                          <a:srgbClr val="FFFF00"/>
                        </a:solidFill>
                        <a:latin typeface="Cambria Math" pitchFamily="18" charset="0"/>
                        <a:ea typeface="Cambria Math" pitchFamily="18" charset="0"/>
                      </a:rPr>
                      <m:t>𝒇</m:t>
                    </m:r>
                    <m:f>
                      <m:fPr>
                        <m:ctrlPr>
                          <a:rPr lang="en-US" sz="3200" b="1" i="1">
                            <a:solidFill>
                              <a:srgbClr val="FFFF00"/>
                            </a:solidFill>
                            <a:latin typeface="Cambria Math"/>
                            <a:ea typeface="Cambria Math" pitchFamily="18" charset="0"/>
                          </a:rPr>
                        </m:ctrlPr>
                      </m:fPr>
                      <m:num>
                        <m:r>
                          <a:rPr lang="en-US" sz="3200" b="1" i="1">
                            <a:solidFill>
                              <a:srgbClr val="FFFF00"/>
                            </a:solidFill>
                            <a:latin typeface="Cambria Math" pitchFamily="18" charset="0"/>
                            <a:ea typeface="Cambria Math" pitchFamily="18" charset="0"/>
                          </a:rPr>
                          <m:t>𝒄</m:t>
                        </m:r>
                      </m:num>
                      <m:den>
                        <m:r>
                          <a:rPr lang="en-US" sz="3200" b="1" i="1">
                            <a:solidFill>
                              <a:srgbClr val="FFFF00"/>
                            </a:solidFill>
                            <a:latin typeface="Cambria Math" pitchFamily="18" charset="0"/>
                            <a:ea typeface="Cambria Math" pitchFamily="18" charset="0"/>
                          </a:rPr>
                          <m:t>𝒄</m:t>
                        </m:r>
                        <m:r>
                          <a:rPr lang="en-US" sz="3200" b="1" i="1">
                            <a:solidFill>
                              <a:srgbClr val="FFFF00"/>
                            </a:solidFill>
                            <a:latin typeface="Cambria Math" pitchFamily="18" charset="0"/>
                            <a:ea typeface="Cambria Math" pitchFamily="18" charset="0"/>
                          </a:rPr>
                          <m:t>−</m:t>
                        </m:r>
                        <m:r>
                          <a:rPr lang="en-US" sz="3200" b="1" i="1">
                            <a:solidFill>
                              <a:srgbClr val="FFFF00"/>
                            </a:solidFill>
                            <a:latin typeface="Cambria Math" pitchFamily="18" charset="0"/>
                            <a:ea typeface="Cambria Math" pitchFamily="18" charset="0"/>
                          </a:rPr>
                          <m:t>𝒗𝒔</m:t>
                        </m:r>
                      </m:den>
                    </m:f>
                  </m:oMath>
                </a14:m>
                <a:endParaRPr lang="en-US" sz="3200" b="1" i="1" dirty="0">
                  <a:solidFill>
                    <a:srgbClr val="FFFF00"/>
                  </a:solidFill>
                  <a:latin typeface="Cambria Math" pitchFamily="18" charset="0"/>
                  <a:ea typeface="Cambria Math"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35134" y="5727936"/>
                <a:ext cx="2147704" cy="751296"/>
              </a:xfrm>
              <a:prstGeom prst="rect">
                <a:avLst/>
              </a:prstGeom>
              <a:blipFill rotWithShape="1">
                <a:blip r:embed="rId7"/>
                <a:stretch>
                  <a:fillRect t="-4065" b="-10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73014" y="3137179"/>
                <a:ext cx="2014526" cy="9363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FFFF00"/>
                          </a:solidFill>
                          <a:latin typeface="Cambria Math" pitchFamily="18" charset="0"/>
                          <a:ea typeface="Cambria Math" pitchFamily="18" charset="0"/>
                        </a:rPr>
                        <m:t>=</m:t>
                      </m:r>
                      <m:f>
                        <m:fPr>
                          <m:ctrlPr>
                            <a:rPr lang="en-US" sz="3200" i="1">
                              <a:solidFill>
                                <a:srgbClr val="FFFF00"/>
                              </a:solidFill>
                              <a:latin typeface="Cambria Math"/>
                              <a:ea typeface="Cambria Math" pitchFamily="18" charset="0"/>
                            </a:rPr>
                          </m:ctrlPr>
                        </m:fPr>
                        <m:num>
                          <m:r>
                            <a:rPr lang="en-US" sz="3200" i="1">
                              <a:solidFill>
                                <a:srgbClr val="FFFF00"/>
                              </a:solidFill>
                              <a:latin typeface="Cambria Math" pitchFamily="18" charset="0"/>
                              <a:ea typeface="Cambria Math" pitchFamily="18" charset="0"/>
                            </a:rPr>
                            <m:t>𝑐</m:t>
                          </m:r>
                        </m:num>
                        <m:den>
                          <m:r>
                            <a:rPr lang="en-US" sz="3200" i="1">
                              <a:solidFill>
                                <a:srgbClr val="FFFF00"/>
                              </a:solidFill>
                              <a:latin typeface="Cambria Math" pitchFamily="18" charset="0"/>
                              <a:ea typeface="Cambria Math" pitchFamily="18" charset="0"/>
                              <a:sym typeface="Symbol"/>
                            </a:rPr>
                            <m:t></m:t>
                          </m:r>
                          <m:r>
                            <a:rPr lang="en-US" sz="3200" i="1">
                              <a:solidFill>
                                <a:srgbClr val="FFFF00"/>
                              </a:solidFill>
                              <a:latin typeface="Cambria Math" pitchFamily="18" charset="0"/>
                              <a:ea typeface="Cambria Math" pitchFamily="18" charset="0"/>
                            </a:rPr>
                            <m:t>−</m:t>
                          </m:r>
                          <m:r>
                            <a:rPr lang="en-US" sz="3200" i="1">
                              <a:solidFill>
                                <a:srgbClr val="FFFF00"/>
                              </a:solidFill>
                              <a:latin typeface="Cambria Math" pitchFamily="18" charset="0"/>
                              <a:ea typeface="Cambria Math" pitchFamily="18" charset="0"/>
                            </a:rPr>
                            <m:t>𝑣𝑠𝑇</m:t>
                          </m:r>
                        </m:den>
                      </m:f>
                    </m:oMath>
                  </m:oMathPara>
                </a14:m>
                <a:endParaRPr lang="en-US" sz="3200" dirty="0"/>
              </a:p>
            </p:txBody>
          </p:sp>
        </mc:Choice>
        <mc:Fallback xmlns="">
          <p:sp>
            <p:nvSpPr>
              <p:cNvPr id="5" name="Rectangle 4"/>
              <p:cNvSpPr>
                <a:spLocks noRot="1" noChangeAspect="1" noMove="1" noResize="1" noEditPoints="1" noAdjustHandles="1" noChangeArrowheads="1" noChangeShapeType="1" noTextEdit="1"/>
              </p:cNvSpPr>
              <p:nvPr/>
            </p:nvSpPr>
            <p:spPr>
              <a:xfrm>
                <a:off x="673014" y="3137179"/>
                <a:ext cx="2014526" cy="936347"/>
              </a:xfrm>
              <a:prstGeom prst="rect">
                <a:avLst/>
              </a:prstGeom>
              <a:blipFill rotWithShape="1">
                <a:blip r:embed="rId8"/>
                <a:stretch>
                  <a:fillRect b="-5229"/>
                </a:stretch>
              </a:blipFill>
            </p:spPr>
            <p:txBody>
              <a:bodyPr/>
              <a:lstStyle/>
              <a:p>
                <a:r>
                  <a:rPr lang="en-US">
                    <a:noFill/>
                  </a:rPr>
                  <a:t> </a:t>
                </a:r>
              </a:p>
            </p:txBody>
          </p:sp>
        </mc:Fallback>
      </mc:AlternateContent>
      <p:sp>
        <p:nvSpPr>
          <p:cNvPr id="9" name="Rectangle 3"/>
          <p:cNvSpPr txBox="1">
            <a:spLocks noChangeArrowheads="1"/>
          </p:cNvSpPr>
          <p:nvPr/>
        </p:nvSpPr>
        <p:spPr>
          <a:xfrm>
            <a:off x="0" y="0"/>
            <a:ext cx="8991600" cy="516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chemeClr val="tx1"/>
              </a:buClr>
              <a:buFont typeface="Arial" pitchFamily="34" charset="0"/>
              <a:buNone/>
            </a:pPr>
            <a:r>
              <a:rPr lang="en-US" altLang="en-US" b="1" smtClean="0">
                <a:solidFill>
                  <a:srgbClr val="00B050"/>
                </a:solidFill>
                <a:latin typeface="Times New Roman" pitchFamily="18" charset="0"/>
                <a:cs typeface="Times New Roman" pitchFamily="18" charset="0"/>
              </a:rPr>
              <a:t>There are two situation</a:t>
            </a:r>
            <a:endParaRPr lang="en-US" altLang="en-US" b="1" dirty="0">
              <a:solidFill>
                <a:srgbClr val="00B050"/>
              </a:solidFill>
              <a:latin typeface="Times New Roman" pitchFamily="18" charset="0"/>
              <a:cs typeface="Times New Roman" pitchFamily="18" charset="0"/>
            </a:endParaRPr>
          </a:p>
        </p:txBody>
      </p:sp>
      <p:sp>
        <p:nvSpPr>
          <p:cNvPr id="10" name="Rectangle 9"/>
          <p:cNvSpPr/>
          <p:nvPr/>
        </p:nvSpPr>
        <p:spPr>
          <a:xfrm>
            <a:off x="1298011" y="529239"/>
            <a:ext cx="6093912" cy="584775"/>
          </a:xfrm>
          <a:prstGeom prst="rect">
            <a:avLst/>
          </a:prstGeom>
        </p:spPr>
        <p:txBody>
          <a:bodyPr wrap="none">
            <a:spAutoFit/>
          </a:bodyPr>
          <a:lstStyle/>
          <a:p>
            <a:pPr algn="ctr">
              <a:buClr>
                <a:schemeClr val="tx1"/>
              </a:buClr>
            </a:pPr>
            <a:r>
              <a:rPr lang="en-US" altLang="en-US" sz="3200" b="1" dirty="0">
                <a:solidFill>
                  <a:srgbClr val="00B050"/>
                </a:solidFill>
                <a:latin typeface="Times New Roman" pitchFamily="18" charset="0"/>
                <a:cs typeface="Times New Roman" pitchFamily="18" charset="0"/>
              </a:rPr>
              <a:t>1- Moving Source, fixed Observer</a:t>
            </a:r>
          </a:p>
        </p:txBody>
      </p:sp>
      <mc:AlternateContent xmlns:mc="http://schemas.openxmlformats.org/markup-compatibility/2006" xmlns:a14="http://schemas.microsoft.com/office/drawing/2010/main">
        <mc:Choice Requires="a14">
          <p:sp>
            <p:nvSpPr>
              <p:cNvPr id="2" name="Rectangle 1"/>
              <p:cNvSpPr/>
              <p:nvPr/>
            </p:nvSpPr>
            <p:spPr>
              <a:xfrm>
                <a:off x="546185" y="4385517"/>
                <a:ext cx="2141355" cy="13424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solidFill>
                            <a:srgbClr val="FFFF00"/>
                          </a:solidFill>
                          <a:latin typeface="Cambria Math" pitchFamily="18" charset="0"/>
                          <a:ea typeface="Cambria Math" pitchFamily="18" charset="0"/>
                        </a:rPr>
                        <m:t>=</m:t>
                      </m:r>
                      <m:f>
                        <m:fPr>
                          <m:ctrlPr>
                            <a:rPr lang="en-US" sz="3200" i="1">
                              <a:solidFill>
                                <a:srgbClr val="FFFF00"/>
                              </a:solidFill>
                              <a:latin typeface="Cambria Math"/>
                              <a:ea typeface="Cambria Math" pitchFamily="18" charset="0"/>
                            </a:rPr>
                          </m:ctrlPr>
                        </m:fPr>
                        <m:num>
                          <m:r>
                            <a:rPr lang="en-US" sz="3200" i="1">
                              <a:solidFill>
                                <a:srgbClr val="FFFF00"/>
                              </a:solidFill>
                              <a:latin typeface="Cambria Math" pitchFamily="18" charset="0"/>
                              <a:ea typeface="Cambria Math" pitchFamily="18" charset="0"/>
                            </a:rPr>
                            <m:t>𝑐</m:t>
                          </m:r>
                        </m:num>
                        <m:den>
                          <m:r>
                            <a:rPr lang="en-US" sz="3200" i="1">
                              <a:solidFill>
                                <a:srgbClr val="FFFF00"/>
                              </a:solidFill>
                              <a:latin typeface="Cambria Math"/>
                              <a:ea typeface="Cambria Math" pitchFamily="18" charset="0"/>
                            </a:rPr>
                            <m:t>    </m:t>
                          </m:r>
                          <m:f>
                            <m:fPr>
                              <m:ctrlPr>
                                <a:rPr lang="en-US" sz="3200" i="1">
                                  <a:solidFill>
                                    <a:srgbClr val="FFFF00"/>
                                  </a:solidFill>
                                  <a:latin typeface="Cambria Math"/>
                                  <a:ea typeface="Cambria Math" pitchFamily="18" charset="0"/>
                                </a:rPr>
                              </m:ctrlPr>
                            </m:fPr>
                            <m:num>
                              <m:r>
                                <a:rPr lang="en-US" sz="3200" i="1">
                                  <a:solidFill>
                                    <a:srgbClr val="FFFF00"/>
                                  </a:solidFill>
                                  <a:latin typeface="Cambria Math" pitchFamily="18" charset="0"/>
                                  <a:ea typeface="Cambria Math" pitchFamily="18" charset="0"/>
                                </a:rPr>
                                <m:t>𝑐</m:t>
                              </m:r>
                            </m:num>
                            <m:den>
                              <m:r>
                                <a:rPr lang="en-US" sz="3200" i="1">
                                  <a:solidFill>
                                    <a:srgbClr val="FFFF00"/>
                                  </a:solidFill>
                                  <a:latin typeface="Cambria Math" pitchFamily="18" charset="0"/>
                                  <a:ea typeface="Cambria Math" pitchFamily="18" charset="0"/>
                                </a:rPr>
                                <m:t>𝑓</m:t>
                              </m:r>
                            </m:den>
                          </m:f>
                          <m:r>
                            <a:rPr lang="en-US" sz="3200" i="1">
                              <a:solidFill>
                                <a:srgbClr val="FFFF00"/>
                              </a:solidFill>
                              <a:latin typeface="Cambria Math" pitchFamily="18" charset="0"/>
                              <a:ea typeface="Cambria Math" pitchFamily="18" charset="0"/>
                            </a:rPr>
                            <m:t>−</m:t>
                          </m:r>
                          <m:f>
                            <m:fPr>
                              <m:ctrlPr>
                                <a:rPr lang="en-US" sz="3200" i="1">
                                  <a:solidFill>
                                    <a:srgbClr val="FFFF00"/>
                                  </a:solidFill>
                                  <a:latin typeface="Cambria Math"/>
                                  <a:ea typeface="Cambria Math" pitchFamily="18" charset="0"/>
                                </a:rPr>
                              </m:ctrlPr>
                            </m:fPr>
                            <m:num>
                              <m:r>
                                <a:rPr lang="en-US" sz="3200" i="1">
                                  <a:solidFill>
                                    <a:srgbClr val="FFFF00"/>
                                  </a:solidFill>
                                  <a:latin typeface="Cambria Math" pitchFamily="18" charset="0"/>
                                  <a:ea typeface="Cambria Math" pitchFamily="18" charset="0"/>
                                </a:rPr>
                                <m:t>𝑣</m:t>
                              </m:r>
                              <m:r>
                                <a:rPr lang="en-US" sz="3200" i="1" baseline="-25000">
                                  <a:solidFill>
                                    <a:srgbClr val="FFFF00"/>
                                  </a:solidFill>
                                  <a:latin typeface="Cambria Math" pitchFamily="18" charset="0"/>
                                  <a:ea typeface="Cambria Math" pitchFamily="18" charset="0"/>
                                </a:rPr>
                                <m:t>𝑠</m:t>
                              </m:r>
                            </m:num>
                            <m:den>
                              <m:r>
                                <a:rPr lang="en-US" sz="3200" i="1">
                                  <a:solidFill>
                                    <a:srgbClr val="FFFF00"/>
                                  </a:solidFill>
                                  <a:latin typeface="Cambria Math" pitchFamily="18" charset="0"/>
                                  <a:ea typeface="Cambria Math" pitchFamily="18" charset="0"/>
                                </a:rPr>
                                <m:t>𝑓</m:t>
                              </m:r>
                            </m:den>
                          </m:f>
                        </m:den>
                      </m:f>
                    </m:oMath>
                  </m:oMathPara>
                </a14:m>
                <a:endParaRPr lang="en-US" sz="3200" dirty="0"/>
              </a:p>
            </p:txBody>
          </p:sp>
        </mc:Choice>
        <mc:Fallback xmlns="">
          <p:sp>
            <p:nvSpPr>
              <p:cNvPr id="2" name="Rectangle 1"/>
              <p:cNvSpPr>
                <a:spLocks noRot="1" noChangeAspect="1" noMove="1" noResize="1" noEditPoints="1" noAdjustHandles="1" noChangeArrowheads="1" noChangeShapeType="1" noTextEdit="1"/>
              </p:cNvSpPr>
              <p:nvPr/>
            </p:nvSpPr>
            <p:spPr>
              <a:xfrm>
                <a:off x="546185" y="4385517"/>
                <a:ext cx="2141355" cy="1342419"/>
              </a:xfrm>
              <a:prstGeom prst="rect">
                <a:avLst/>
              </a:prstGeom>
              <a:blipFill rotWithShape="1">
                <a:blip r:embed="rId9"/>
                <a:stretch>
                  <a:fillRect/>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13584842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4831"/>
            <a:ext cx="9144000" cy="1938992"/>
          </a:xfrm>
          <a:prstGeom prst="rect">
            <a:avLst/>
          </a:prstGeom>
        </p:spPr>
        <p:txBody>
          <a:bodyPr wrap="square">
            <a:spAutoFit/>
          </a:bodyPr>
          <a:lstStyle/>
          <a:p>
            <a:r>
              <a:rPr lang="en-US" altLang="en-US" sz="3000" b="1" dirty="0" smtClean="0">
                <a:solidFill>
                  <a:srgbClr val="00B050"/>
                </a:solidFill>
                <a:latin typeface="Times New Roman" pitchFamily="18" charset="0"/>
                <a:cs typeface="Times New Roman" pitchFamily="18" charset="0"/>
              </a:rPr>
              <a:t>B- </a:t>
            </a:r>
            <a:r>
              <a:rPr lang="en-US" altLang="en-US" sz="3000" b="1" dirty="0">
                <a:solidFill>
                  <a:srgbClr val="FFFF00"/>
                </a:solidFill>
                <a:latin typeface="Times New Roman" pitchFamily="18" charset="0"/>
                <a:cs typeface="Times New Roman" pitchFamily="18" charset="0"/>
              </a:rPr>
              <a:t>Moving Source </a:t>
            </a:r>
            <a:r>
              <a:rPr lang="en-US" altLang="en-US" sz="3000" b="1" dirty="0" smtClean="0">
                <a:solidFill>
                  <a:srgbClr val="FFFF00"/>
                </a:solidFill>
                <a:latin typeface="Times New Roman" pitchFamily="18" charset="0"/>
                <a:cs typeface="Times New Roman" pitchFamily="18" charset="0"/>
              </a:rPr>
              <a:t>away from </a:t>
            </a:r>
            <a:r>
              <a:rPr lang="en-US" altLang="en-US" sz="3000" b="1" dirty="0">
                <a:solidFill>
                  <a:srgbClr val="FFFF00"/>
                </a:solidFill>
                <a:latin typeface="Times New Roman" pitchFamily="18" charset="0"/>
                <a:cs typeface="Times New Roman" pitchFamily="18" charset="0"/>
              </a:rPr>
              <a:t>the observer, and the observer is </a:t>
            </a:r>
            <a:r>
              <a:rPr lang="en-US" altLang="en-US" sz="3000" b="1" dirty="0" smtClean="0">
                <a:solidFill>
                  <a:srgbClr val="FFFF00"/>
                </a:solidFill>
                <a:latin typeface="Times New Roman" pitchFamily="18" charset="0"/>
                <a:cs typeface="Times New Roman" pitchFamily="18" charset="0"/>
              </a:rPr>
              <a:t>fixed. </a:t>
            </a:r>
          </a:p>
          <a:p>
            <a:r>
              <a:rPr lang="en-US" altLang="en-US" sz="3000" b="1" dirty="0">
                <a:solidFill>
                  <a:srgbClr val="FFFF00"/>
                </a:solidFill>
                <a:latin typeface="Times New Roman" pitchFamily="18" charset="0"/>
                <a:cs typeface="Times New Roman" pitchFamily="18" charset="0"/>
              </a:rPr>
              <a:t>	</a:t>
            </a:r>
            <a:r>
              <a:rPr lang="en-US" altLang="en-US" sz="3000" b="1" dirty="0" smtClean="0">
                <a:solidFill>
                  <a:srgbClr val="FFFF00"/>
                </a:solidFill>
                <a:latin typeface="Times New Roman" pitchFamily="18" charset="0"/>
                <a:cs typeface="Times New Roman" pitchFamily="18" charset="0"/>
              </a:rPr>
              <a:t>The situation is similar but the wavelength is increased, so the minus sign become a plus sign.</a:t>
            </a:r>
            <a:endParaRPr lang="en-US" sz="3000" dirty="0"/>
          </a:p>
        </p:txBody>
      </p:sp>
      <mc:AlternateContent xmlns:mc="http://schemas.openxmlformats.org/markup-compatibility/2006" xmlns:a14="http://schemas.microsoft.com/office/drawing/2010/main">
        <mc:Choice Requires="a14">
          <p:sp>
            <p:nvSpPr>
              <p:cNvPr id="4" name="Rectangle 3"/>
              <p:cNvSpPr/>
              <p:nvPr/>
            </p:nvSpPr>
            <p:spPr>
              <a:xfrm>
                <a:off x="3352800" y="2133600"/>
                <a:ext cx="2147704" cy="751296"/>
              </a:xfrm>
              <a:prstGeom prst="rect">
                <a:avLst/>
              </a:prstGeom>
            </p:spPr>
            <p:txBody>
              <a:bodyPr wrap="none">
                <a:spAutoFit/>
              </a:bodyPr>
              <a:lstStyle/>
              <a:p>
                <a14:m>
                  <m:oMath xmlns:m="http://schemas.openxmlformats.org/officeDocument/2006/math">
                    <m:r>
                      <a:rPr lang="en-US" sz="3200" i="1" smtClean="0">
                        <a:solidFill>
                          <a:srgbClr val="FFFF00"/>
                        </a:solidFill>
                        <a:latin typeface="Cambria Math"/>
                        <a:ea typeface="Cambria Math" pitchFamily="18" charset="0"/>
                      </a:rPr>
                      <m:t>𝑓</m:t>
                    </m:r>
                  </m:oMath>
                </a14:m>
                <a:r>
                  <a:rPr lang="en-US" sz="3200" i="1" dirty="0">
                    <a:solidFill>
                      <a:srgbClr val="FFFF00"/>
                    </a:solidFill>
                    <a:latin typeface="Cambria Math" pitchFamily="18" charset="0"/>
                    <a:ea typeface="Cambria Math" pitchFamily="18" charset="0"/>
                  </a:rPr>
                  <a:t>`</a:t>
                </a:r>
                <a14:m>
                  <m:oMath xmlns:m="http://schemas.openxmlformats.org/officeDocument/2006/math">
                    <m:r>
                      <a:rPr lang="en-US" sz="3200" b="0" i="1" smtClean="0">
                        <a:solidFill>
                          <a:srgbClr val="FFFF00"/>
                        </a:solidFill>
                        <a:latin typeface="Cambria Math"/>
                      </a:rPr>
                      <m:t> </m:t>
                    </m:r>
                    <m:r>
                      <a:rPr lang="en-US" sz="3200" i="1">
                        <a:solidFill>
                          <a:srgbClr val="FFFF00"/>
                        </a:solidFill>
                        <a:latin typeface="Cambria Math"/>
                      </a:rPr>
                      <m:t>=</m:t>
                    </m:r>
                    <m:r>
                      <a:rPr lang="en-US" sz="3200" i="1">
                        <a:solidFill>
                          <a:srgbClr val="FFFF00"/>
                        </a:solidFill>
                        <a:latin typeface="Cambria Math"/>
                      </a:rPr>
                      <m:t>𝑓</m:t>
                    </m:r>
                    <m:f>
                      <m:fPr>
                        <m:ctrlPr>
                          <a:rPr lang="en-US" sz="3200" i="1">
                            <a:solidFill>
                              <a:srgbClr val="FFFF00"/>
                            </a:solidFill>
                            <a:latin typeface="Cambria Math"/>
                          </a:rPr>
                        </m:ctrlPr>
                      </m:fPr>
                      <m:num>
                        <m:r>
                          <a:rPr lang="en-US" sz="3200" i="1">
                            <a:solidFill>
                              <a:srgbClr val="FFFF00"/>
                            </a:solidFill>
                            <a:latin typeface="Cambria Math"/>
                          </a:rPr>
                          <m:t>𝑐</m:t>
                        </m:r>
                      </m:num>
                      <m:den>
                        <m:r>
                          <a:rPr lang="en-US" sz="3200" i="1">
                            <a:solidFill>
                              <a:srgbClr val="FFFF00"/>
                            </a:solidFill>
                            <a:latin typeface="Cambria Math"/>
                          </a:rPr>
                          <m:t>𝑐</m:t>
                        </m:r>
                        <m:r>
                          <a:rPr lang="en-US" sz="3200" b="0" i="1" smtClean="0">
                            <a:solidFill>
                              <a:srgbClr val="FFFF00"/>
                            </a:solidFill>
                            <a:latin typeface="Cambria Math"/>
                          </a:rPr>
                          <m:t>+</m:t>
                        </m:r>
                        <m:r>
                          <a:rPr lang="en-US" sz="3200" i="1">
                            <a:solidFill>
                              <a:srgbClr val="FFFF00"/>
                            </a:solidFill>
                            <a:latin typeface="Cambria Math"/>
                          </a:rPr>
                          <m:t>𝑣𝑠</m:t>
                        </m:r>
                      </m:den>
                    </m:f>
                  </m:oMath>
                </a14:m>
                <a:endParaRPr lang="en-US" sz="3200" i="1" dirty="0">
                  <a:solidFill>
                    <a:srgbClr val="FFFF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352800" y="2133600"/>
                <a:ext cx="2147704" cy="751296"/>
              </a:xfrm>
              <a:prstGeom prst="rect">
                <a:avLst/>
              </a:prstGeom>
              <a:blipFill rotWithShape="1">
                <a:blip r:embed="rId2"/>
                <a:stretch>
                  <a:fillRect t="-4065" b="-10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498148" y="3709134"/>
                <a:ext cx="2645468" cy="950004"/>
              </a:xfrm>
              <a:prstGeom prst="rect">
                <a:avLst/>
              </a:prstGeom>
            </p:spPr>
            <p:txBody>
              <a:bodyPr wrap="none">
                <a:spAutoFit/>
              </a:bodyPr>
              <a:lstStyle/>
              <a:p>
                <a14:m>
                  <m:oMath xmlns:m="http://schemas.openxmlformats.org/officeDocument/2006/math">
                    <m:r>
                      <a:rPr lang="en-US" sz="4000" b="1" i="1" smtClean="0">
                        <a:solidFill>
                          <a:srgbClr val="FFFF00"/>
                        </a:solidFill>
                        <a:latin typeface="Cambria Math"/>
                        <a:ea typeface="Cambria Math" pitchFamily="18" charset="0"/>
                      </a:rPr>
                      <m:t>𝒇</m:t>
                    </m:r>
                  </m:oMath>
                </a14:m>
                <a:r>
                  <a:rPr lang="en-US" sz="4000" b="1" i="1" dirty="0">
                    <a:solidFill>
                      <a:srgbClr val="FFFF00"/>
                    </a:solidFill>
                    <a:latin typeface="Cambria Math" pitchFamily="18" charset="0"/>
                    <a:ea typeface="Cambria Math" pitchFamily="18" charset="0"/>
                  </a:rPr>
                  <a:t>`</a:t>
                </a:r>
                <a14:m>
                  <m:oMath xmlns:m="http://schemas.openxmlformats.org/officeDocument/2006/math">
                    <m:r>
                      <a:rPr lang="en-US" sz="4000" b="1" i="1" smtClean="0">
                        <a:solidFill>
                          <a:srgbClr val="FFFF00"/>
                        </a:solidFill>
                        <a:latin typeface="Cambria Math"/>
                      </a:rPr>
                      <m:t> </m:t>
                    </m:r>
                    <m:r>
                      <a:rPr lang="en-US" sz="4000" b="1" i="1">
                        <a:solidFill>
                          <a:srgbClr val="FFFF00"/>
                        </a:solidFill>
                        <a:latin typeface="Cambria Math"/>
                      </a:rPr>
                      <m:t>=</m:t>
                    </m:r>
                    <m:r>
                      <a:rPr lang="en-US" sz="4000" b="1" i="1">
                        <a:solidFill>
                          <a:srgbClr val="FFFF00"/>
                        </a:solidFill>
                        <a:latin typeface="Cambria Math"/>
                      </a:rPr>
                      <m:t>𝒇</m:t>
                    </m:r>
                    <m:f>
                      <m:fPr>
                        <m:ctrlPr>
                          <a:rPr lang="en-US" sz="4000" b="1" i="1">
                            <a:solidFill>
                              <a:srgbClr val="FFFF00"/>
                            </a:solidFill>
                            <a:latin typeface="Cambria Math"/>
                          </a:rPr>
                        </m:ctrlPr>
                      </m:fPr>
                      <m:num>
                        <m:r>
                          <a:rPr lang="en-US" sz="4000" b="1" i="1">
                            <a:solidFill>
                              <a:srgbClr val="FFFF00"/>
                            </a:solidFill>
                            <a:latin typeface="Cambria Math"/>
                          </a:rPr>
                          <m:t>𝒄</m:t>
                        </m:r>
                      </m:num>
                      <m:den>
                        <m:r>
                          <a:rPr lang="en-US" sz="4000" b="1" i="1">
                            <a:solidFill>
                              <a:srgbClr val="FFFF00"/>
                            </a:solidFill>
                            <a:latin typeface="Cambria Math"/>
                          </a:rPr>
                          <m:t>𝒄</m:t>
                        </m:r>
                        <m:r>
                          <a:rPr lang="en-US" sz="4000" b="1" i="1" smtClean="0">
                            <a:solidFill>
                              <a:srgbClr val="FFFF00"/>
                            </a:solidFill>
                            <a:latin typeface="Cambria Math"/>
                          </a:rPr>
                          <m:t>±</m:t>
                        </m:r>
                        <m:r>
                          <a:rPr lang="en-US" sz="4000" b="1" i="1">
                            <a:solidFill>
                              <a:srgbClr val="FFFF00"/>
                            </a:solidFill>
                            <a:latin typeface="Cambria Math"/>
                          </a:rPr>
                          <m:t>𝒗𝒔</m:t>
                        </m:r>
                      </m:den>
                    </m:f>
                  </m:oMath>
                </a14:m>
                <a:endParaRPr lang="en-US" sz="4000" b="1" i="1" dirty="0">
                  <a:solidFill>
                    <a:srgbClr val="FFFF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498148" y="3709134"/>
                <a:ext cx="2645468" cy="950004"/>
              </a:xfrm>
              <a:prstGeom prst="rect">
                <a:avLst/>
              </a:prstGeom>
              <a:blipFill rotWithShape="1">
                <a:blip r:embed="rId3"/>
                <a:stretch>
                  <a:fillRect t="-5128" b="-7692"/>
                </a:stretch>
              </a:blipFill>
            </p:spPr>
            <p:txBody>
              <a:bodyPr/>
              <a:lstStyle/>
              <a:p>
                <a:r>
                  <a:rPr lang="en-US">
                    <a:noFill/>
                  </a:rPr>
                  <a:t> </a:t>
                </a:r>
              </a:p>
            </p:txBody>
          </p:sp>
        </mc:Fallback>
      </mc:AlternateContent>
      <p:sp>
        <p:nvSpPr>
          <p:cNvPr id="6" name="Rectangle 5"/>
          <p:cNvSpPr/>
          <p:nvPr/>
        </p:nvSpPr>
        <p:spPr>
          <a:xfrm>
            <a:off x="35916" y="2921002"/>
            <a:ext cx="3595343" cy="769441"/>
          </a:xfrm>
          <a:prstGeom prst="rect">
            <a:avLst/>
          </a:prstGeom>
        </p:spPr>
        <p:txBody>
          <a:bodyPr wrap="none">
            <a:spAutoFit/>
          </a:bodyPr>
          <a:lstStyle/>
          <a:p>
            <a:r>
              <a:rPr lang="en-US" altLang="en-US" sz="4400" b="1" dirty="0" smtClean="0">
                <a:solidFill>
                  <a:srgbClr val="00B050"/>
                </a:solidFill>
                <a:latin typeface="Times New Roman" pitchFamily="18" charset="0"/>
                <a:cs typeface="Times New Roman" pitchFamily="18" charset="0"/>
              </a:rPr>
              <a:t>To summarize</a:t>
            </a:r>
            <a:endParaRPr lang="en-US" sz="4400" dirty="0"/>
          </a:p>
        </p:txBody>
      </p:sp>
      <p:sp>
        <p:nvSpPr>
          <p:cNvPr id="7" name="Rectangle 6"/>
          <p:cNvSpPr/>
          <p:nvPr/>
        </p:nvSpPr>
        <p:spPr>
          <a:xfrm>
            <a:off x="0" y="4540240"/>
            <a:ext cx="9144000" cy="1015663"/>
          </a:xfrm>
          <a:prstGeom prst="rect">
            <a:avLst/>
          </a:prstGeom>
        </p:spPr>
        <p:txBody>
          <a:bodyPr wrap="square">
            <a:spAutoFit/>
          </a:bodyPr>
          <a:lstStyle/>
          <a:p>
            <a:r>
              <a:rPr lang="en-US" altLang="en-US" sz="3000" b="1" dirty="0" smtClean="0">
                <a:solidFill>
                  <a:srgbClr val="FFFF00"/>
                </a:solidFill>
                <a:latin typeface="Times New Roman" pitchFamily="18" charset="0"/>
                <a:cs typeface="Times New Roman" pitchFamily="18" charset="0"/>
              </a:rPr>
              <a:t>Where the minus sign for an approaching sound source and plus sign for retreating source.</a:t>
            </a:r>
            <a:endParaRPr lang="en-US" sz="30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38625134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0"/>
            <a:ext cx="8229600" cy="914400"/>
          </a:xfrm>
        </p:spPr>
        <p:txBody>
          <a:bodyPr>
            <a:normAutofit fontScale="90000"/>
          </a:bodyPr>
          <a:lstStyle/>
          <a:p>
            <a:r>
              <a:rPr lang="en-US" altLang="en-US" b="1" dirty="0">
                <a:solidFill>
                  <a:srgbClr val="00B050"/>
                </a:solidFill>
                <a:latin typeface="Times New Roman" pitchFamily="18" charset="0"/>
                <a:cs typeface="Times New Roman" pitchFamily="18" charset="0"/>
              </a:rPr>
              <a:t>2- Fixed Source, Moving Observer</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8305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11416352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0"/>
            <a:ext cx="9144000" cy="190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en-US" altLang="en-US" sz="3000" b="1" dirty="0" smtClean="0">
                <a:solidFill>
                  <a:srgbClr val="00B050"/>
                </a:solidFill>
                <a:latin typeface="Times New Roman" pitchFamily="18" charset="0"/>
                <a:cs typeface="Times New Roman" pitchFamily="18" charset="0"/>
              </a:rPr>
              <a:t>A- </a:t>
            </a:r>
            <a:r>
              <a:rPr lang="en-US" sz="3000" b="1" dirty="0" smtClean="0">
                <a:solidFill>
                  <a:srgbClr val="FFFF00"/>
                </a:solidFill>
                <a:latin typeface="Times New Roman" pitchFamily="18" charset="0"/>
                <a:cs typeface="Times New Roman" pitchFamily="18" charset="0"/>
              </a:rPr>
              <a:t>For a moving observer, the time between successive peaks in the sound waves will be decreased when moving towards the source at speed v</a:t>
            </a:r>
            <a:r>
              <a:rPr lang="en-US" sz="3000" b="1" baseline="-25000" dirty="0" smtClean="0">
                <a:solidFill>
                  <a:srgbClr val="FFFF00"/>
                </a:solidFill>
                <a:latin typeface="Times New Roman" pitchFamily="18" charset="0"/>
                <a:cs typeface="Times New Roman" pitchFamily="18" charset="0"/>
              </a:rPr>
              <a:t>D</a:t>
            </a:r>
            <a:r>
              <a:rPr lang="en-US" sz="3000" b="1" dirty="0" smtClean="0">
                <a:solidFill>
                  <a:srgbClr val="FFFF00"/>
                </a:solidFill>
                <a:latin typeface="Times New Roman" pitchFamily="18" charset="0"/>
                <a:cs typeface="Times New Roman" pitchFamily="18" charset="0"/>
              </a:rPr>
              <a:t>. The new period, T ` , will be shortened</a:t>
            </a:r>
            <a:endParaRPr lang="en-US" sz="3000" dirty="0" smtClean="0">
              <a:solidFill>
                <a:srgbClr val="FFFF00"/>
              </a:solidFill>
            </a:endParaRPr>
          </a:p>
        </p:txBody>
      </p:sp>
      <mc:AlternateContent xmlns:mc="http://schemas.openxmlformats.org/markup-compatibility/2006" xmlns:a14="http://schemas.microsoft.com/office/drawing/2010/main">
        <mc:Choice Requires="a14">
          <p:sp>
            <p:nvSpPr>
              <p:cNvPr id="4" name="TextBox 3"/>
              <p:cNvSpPr txBox="1"/>
              <p:nvPr/>
            </p:nvSpPr>
            <p:spPr>
              <a:xfrm>
                <a:off x="2743200" y="2209800"/>
                <a:ext cx="1173335" cy="886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FF00"/>
                          </a:solidFill>
                          <a:latin typeface="Cambria Math"/>
                          <a:ea typeface="Cambria Math" pitchFamily="18" charset="0"/>
                        </a:rPr>
                        <m:t>𝑇</m:t>
                      </m:r>
                      <m:r>
                        <a:rPr lang="en-US" sz="3200" i="1" smtClean="0">
                          <a:solidFill>
                            <a:srgbClr val="FFFF00"/>
                          </a:solidFill>
                          <a:latin typeface="Cambria Math" pitchFamily="18" charset="0"/>
                          <a:ea typeface="Cambria Math" pitchFamily="18" charset="0"/>
                        </a:rPr>
                        <m:t>=</m:t>
                      </m:r>
                      <m:f>
                        <m:fPr>
                          <m:ctrlPr>
                            <a:rPr lang="en-US" sz="3200" i="1" smtClean="0">
                              <a:solidFill>
                                <a:srgbClr val="FFFF00"/>
                              </a:solidFill>
                              <a:latin typeface="Cambria Math"/>
                              <a:ea typeface="Cambria Math" pitchFamily="18" charset="0"/>
                            </a:rPr>
                          </m:ctrlPr>
                        </m:fPr>
                        <m:num>
                          <m:r>
                            <a:rPr lang="en-US" sz="3200" i="1" smtClean="0">
                              <a:solidFill>
                                <a:srgbClr val="FFFF00"/>
                              </a:solidFill>
                              <a:latin typeface="Cambria Math" pitchFamily="18" charset="0"/>
                              <a:ea typeface="Cambria Math" pitchFamily="18" charset="0"/>
                              <a:sym typeface="Symbol"/>
                            </a:rPr>
                            <m:t></m:t>
                          </m:r>
                        </m:num>
                        <m:den>
                          <m:r>
                            <a:rPr lang="en-US" sz="3200" b="0" i="1" smtClean="0">
                              <a:solidFill>
                                <a:srgbClr val="FFFF00"/>
                              </a:solidFill>
                              <a:latin typeface="Cambria Math"/>
                              <a:ea typeface="Cambria Math" pitchFamily="18" charset="0"/>
                              <a:sym typeface="Symbol"/>
                            </a:rPr>
                            <m:t>𝑐</m:t>
                          </m:r>
                        </m:den>
                      </m:f>
                    </m:oMath>
                  </m:oMathPara>
                </a14:m>
                <a:endParaRPr lang="en-US" sz="3200" i="1" dirty="0" smtClean="0">
                  <a:solidFill>
                    <a:srgbClr val="FFFF00"/>
                  </a:solidFill>
                  <a:latin typeface="Cambria Math" pitchFamily="18" charset="0"/>
                  <a:ea typeface="Cambria Math"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743200" y="2209800"/>
                <a:ext cx="1173335" cy="886909"/>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90800" y="3139667"/>
                <a:ext cx="2381806" cy="10339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FF00"/>
                          </a:solidFill>
                          <a:latin typeface="Cambria Math"/>
                          <a:ea typeface="Cambria Math" pitchFamily="18" charset="0"/>
                        </a:rPr>
                        <m:t>𝑇</m:t>
                      </m:r>
                      <m:r>
                        <a:rPr lang="en-US" sz="3200" b="0" i="1" smtClean="0">
                          <a:solidFill>
                            <a:srgbClr val="FFFF00"/>
                          </a:solidFill>
                          <a:latin typeface="Cambria Math"/>
                          <a:ea typeface="Cambria Math" pitchFamily="18" charset="0"/>
                        </a:rPr>
                        <m:t>`</m:t>
                      </m:r>
                      <m:r>
                        <a:rPr lang="en-US" sz="3200" b="0" i="1" smtClean="0">
                          <a:solidFill>
                            <a:srgbClr val="FFFF00"/>
                          </a:solidFill>
                          <a:latin typeface="Cambria Math"/>
                          <a:ea typeface="Cambria Math" pitchFamily="18" charset="0"/>
                        </a:rPr>
                        <m:t>=</m:t>
                      </m:r>
                      <m:f>
                        <m:fPr>
                          <m:ctrlPr>
                            <a:rPr lang="en-US" sz="3200" i="1">
                              <a:solidFill>
                                <a:srgbClr val="FFFF00"/>
                              </a:solidFill>
                              <a:latin typeface="Cambria Math"/>
                              <a:ea typeface="Cambria Math" pitchFamily="18" charset="0"/>
                            </a:rPr>
                          </m:ctrlPr>
                        </m:fPr>
                        <m:num>
                          <m:r>
                            <a:rPr lang="en-US" sz="3200" i="1">
                              <a:solidFill>
                                <a:srgbClr val="FFFF00"/>
                              </a:solidFill>
                              <a:latin typeface="Cambria Math" pitchFamily="18" charset="0"/>
                              <a:ea typeface="Cambria Math" pitchFamily="18" charset="0"/>
                              <a:sym typeface="Symbol"/>
                            </a:rPr>
                            <m:t></m:t>
                          </m:r>
                        </m:num>
                        <m:den>
                          <m:r>
                            <a:rPr lang="en-US" sz="3200" b="0" i="1" smtClean="0">
                              <a:solidFill>
                                <a:srgbClr val="FFFF00"/>
                              </a:solidFill>
                              <a:latin typeface="Cambria Math"/>
                              <a:ea typeface="Cambria Math" pitchFamily="18" charset="0"/>
                            </a:rPr>
                            <m:t>𝑐</m:t>
                          </m:r>
                          <m:r>
                            <a:rPr lang="en-US" sz="3200" b="0" i="1" smtClean="0">
                              <a:solidFill>
                                <a:srgbClr val="FFFF00"/>
                              </a:solidFill>
                              <a:latin typeface="Cambria Math"/>
                              <a:ea typeface="Cambria Math" pitchFamily="18" charset="0"/>
                            </a:rPr>
                            <m:t>+</m:t>
                          </m:r>
                          <m:r>
                            <a:rPr lang="en-US" sz="3200" i="1">
                              <a:solidFill>
                                <a:srgbClr val="FFFF00"/>
                              </a:solidFill>
                              <a:latin typeface="Cambria Math" pitchFamily="18" charset="0"/>
                              <a:ea typeface="Cambria Math" pitchFamily="18" charset="0"/>
                            </a:rPr>
                            <m:t>𝑣𝐷</m:t>
                          </m:r>
                        </m:den>
                      </m:f>
                    </m:oMath>
                  </m:oMathPara>
                </a14:m>
                <a:endParaRPr lang="en-US" sz="3200" dirty="0"/>
              </a:p>
            </p:txBody>
          </p:sp>
        </mc:Choice>
        <mc:Fallback xmlns="">
          <p:sp>
            <p:nvSpPr>
              <p:cNvPr id="5" name="Rectangle 4"/>
              <p:cNvSpPr>
                <a:spLocks noRot="1" noChangeAspect="1" noMove="1" noResize="1" noEditPoints="1" noAdjustHandles="1" noChangeArrowheads="1" noChangeShapeType="1" noTextEdit="1"/>
              </p:cNvSpPr>
              <p:nvPr/>
            </p:nvSpPr>
            <p:spPr>
              <a:xfrm>
                <a:off x="2590800" y="3139667"/>
                <a:ext cx="2381806" cy="103393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133600" y="4573790"/>
                <a:ext cx="3886200" cy="10259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FF00"/>
                          </a:solidFill>
                          <a:latin typeface="Cambria Math"/>
                          <a:ea typeface="Cambria Math" pitchFamily="18" charset="0"/>
                        </a:rPr>
                        <m:t>𝑓</m:t>
                      </m:r>
                      <m:r>
                        <a:rPr lang="en-US" sz="3200" b="0" i="1" smtClean="0">
                          <a:solidFill>
                            <a:srgbClr val="FFFF00"/>
                          </a:solidFill>
                          <a:latin typeface="Cambria Math"/>
                          <a:ea typeface="Cambria Math" pitchFamily="18" charset="0"/>
                        </a:rPr>
                        <m:t>`</m:t>
                      </m:r>
                      <m:r>
                        <a:rPr lang="en-US" sz="3200" b="0" i="1" smtClean="0">
                          <a:solidFill>
                            <a:srgbClr val="FFFF00"/>
                          </a:solidFill>
                          <a:latin typeface="Cambria Math"/>
                          <a:ea typeface="Cambria Math" pitchFamily="18" charset="0"/>
                        </a:rPr>
                        <m:t>=</m:t>
                      </m:r>
                      <m:f>
                        <m:fPr>
                          <m:ctrlPr>
                            <a:rPr lang="en-US" sz="3200" i="1">
                              <a:solidFill>
                                <a:srgbClr val="FFFF00"/>
                              </a:solidFill>
                              <a:latin typeface="Cambria Math"/>
                              <a:ea typeface="Cambria Math" pitchFamily="18" charset="0"/>
                            </a:rPr>
                          </m:ctrlPr>
                        </m:fPr>
                        <m:num>
                          <m:r>
                            <a:rPr lang="en-US" sz="3200" b="0" i="1" smtClean="0">
                              <a:solidFill>
                                <a:srgbClr val="FFFF00"/>
                              </a:solidFill>
                              <a:latin typeface="Cambria Math"/>
                              <a:ea typeface="Cambria Math" pitchFamily="18" charset="0"/>
                            </a:rPr>
                            <m:t>1</m:t>
                          </m:r>
                        </m:num>
                        <m:den>
                          <m:r>
                            <a:rPr lang="en-US" sz="3200" i="1">
                              <a:solidFill>
                                <a:srgbClr val="FFFF00"/>
                              </a:solidFill>
                              <a:latin typeface="Cambria Math"/>
                              <a:ea typeface="Cambria Math" pitchFamily="18" charset="0"/>
                            </a:rPr>
                            <m:t>𝑇</m:t>
                          </m:r>
                          <m:r>
                            <a:rPr lang="en-US" sz="3200" i="1">
                              <a:solidFill>
                                <a:srgbClr val="FFFF00"/>
                              </a:solidFill>
                              <a:latin typeface="Cambria Math"/>
                              <a:ea typeface="Cambria Math" pitchFamily="18" charset="0"/>
                            </a:rPr>
                            <m:t>`</m:t>
                          </m:r>
                        </m:den>
                      </m:f>
                      <m:r>
                        <a:rPr lang="en-US" sz="3200" b="0" i="1" smtClean="0">
                          <a:solidFill>
                            <a:srgbClr val="FFFF00"/>
                          </a:solidFill>
                          <a:latin typeface="Cambria Math"/>
                          <a:ea typeface="Cambria Math" pitchFamily="18" charset="0"/>
                        </a:rPr>
                        <m:t>=</m:t>
                      </m:r>
                      <m:f>
                        <m:fPr>
                          <m:ctrlPr>
                            <a:rPr lang="en-US" sz="3200" i="1">
                              <a:solidFill>
                                <a:srgbClr val="FFFF00"/>
                              </a:solidFill>
                              <a:latin typeface="Cambria Math"/>
                              <a:ea typeface="Cambria Math" pitchFamily="18" charset="0"/>
                            </a:rPr>
                          </m:ctrlPr>
                        </m:fPr>
                        <m:num>
                          <m:r>
                            <a:rPr lang="en-US" sz="3200" i="1">
                              <a:solidFill>
                                <a:srgbClr val="FFFF00"/>
                              </a:solidFill>
                              <a:latin typeface="Cambria Math"/>
                              <a:ea typeface="Cambria Math" pitchFamily="18" charset="0"/>
                            </a:rPr>
                            <m:t>𝑐</m:t>
                          </m:r>
                          <m:r>
                            <a:rPr lang="en-US" sz="3200" b="0" i="1" smtClean="0">
                              <a:solidFill>
                                <a:srgbClr val="FFFF00"/>
                              </a:solidFill>
                              <a:latin typeface="Cambria Math"/>
                              <a:ea typeface="Cambria Math" pitchFamily="18" charset="0"/>
                            </a:rPr>
                            <m:t>+</m:t>
                          </m:r>
                          <m:r>
                            <a:rPr lang="en-US" sz="3200" i="1">
                              <a:solidFill>
                                <a:srgbClr val="FFFF00"/>
                              </a:solidFill>
                              <a:latin typeface="Cambria Math" pitchFamily="18" charset="0"/>
                              <a:ea typeface="Cambria Math" pitchFamily="18" charset="0"/>
                            </a:rPr>
                            <m:t>𝑣</m:t>
                          </m:r>
                          <m:r>
                            <a:rPr lang="en-US" sz="3200" i="1" baseline="-25000">
                              <a:solidFill>
                                <a:srgbClr val="FFFF00"/>
                              </a:solidFill>
                              <a:latin typeface="Cambria Math" pitchFamily="18" charset="0"/>
                              <a:ea typeface="Cambria Math" pitchFamily="18" charset="0"/>
                            </a:rPr>
                            <m:t>𝐷</m:t>
                          </m:r>
                        </m:num>
                        <m:den>
                          <m:r>
                            <a:rPr lang="en-US" sz="3200" i="1">
                              <a:solidFill>
                                <a:srgbClr val="FFFF00"/>
                              </a:solidFill>
                              <a:latin typeface="Cambria Math" pitchFamily="18" charset="0"/>
                              <a:ea typeface="Cambria Math" pitchFamily="18" charset="0"/>
                              <a:sym typeface="Symbol"/>
                            </a:rPr>
                            <m:t></m:t>
                          </m:r>
                        </m:den>
                      </m:f>
                    </m:oMath>
                  </m:oMathPara>
                </a14:m>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2133600" y="4573790"/>
                <a:ext cx="3886200" cy="102592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303395" y="5622588"/>
                <a:ext cx="3886200" cy="10259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FFFF00"/>
                          </a:solidFill>
                          <a:latin typeface="Cambria Math"/>
                          <a:ea typeface="Cambria Math" pitchFamily="18" charset="0"/>
                        </a:rPr>
                        <m:t>𝒇</m:t>
                      </m:r>
                      <m:r>
                        <a:rPr lang="en-US" sz="3200" b="1" i="1" smtClean="0">
                          <a:solidFill>
                            <a:srgbClr val="FFFF00"/>
                          </a:solidFill>
                          <a:latin typeface="Cambria Math"/>
                          <a:ea typeface="Cambria Math" pitchFamily="18" charset="0"/>
                        </a:rPr>
                        <m:t>`=</m:t>
                      </m:r>
                      <m:r>
                        <a:rPr lang="en-US" sz="3200" b="1" i="1" smtClean="0">
                          <a:solidFill>
                            <a:srgbClr val="FFFF00"/>
                          </a:solidFill>
                          <a:latin typeface="Cambria Math"/>
                          <a:ea typeface="Cambria Math" pitchFamily="18" charset="0"/>
                        </a:rPr>
                        <m:t>𝒇</m:t>
                      </m:r>
                      <m:f>
                        <m:fPr>
                          <m:ctrlPr>
                            <a:rPr lang="en-US" sz="3200" b="1" i="1">
                              <a:solidFill>
                                <a:srgbClr val="FFFF00"/>
                              </a:solidFill>
                              <a:latin typeface="Cambria Math"/>
                              <a:ea typeface="Cambria Math" pitchFamily="18" charset="0"/>
                            </a:rPr>
                          </m:ctrlPr>
                        </m:fPr>
                        <m:num>
                          <m:r>
                            <a:rPr lang="en-US" sz="3200" b="1" i="1">
                              <a:solidFill>
                                <a:srgbClr val="FFFF00"/>
                              </a:solidFill>
                              <a:latin typeface="Cambria Math"/>
                              <a:ea typeface="Cambria Math" pitchFamily="18" charset="0"/>
                            </a:rPr>
                            <m:t>𝒄</m:t>
                          </m:r>
                          <m:r>
                            <a:rPr lang="en-US" sz="3200" b="1" i="1" smtClean="0">
                              <a:solidFill>
                                <a:srgbClr val="FFFF00"/>
                              </a:solidFill>
                              <a:latin typeface="Cambria Math"/>
                              <a:ea typeface="Cambria Math" pitchFamily="18" charset="0"/>
                            </a:rPr>
                            <m:t>+</m:t>
                          </m:r>
                          <m:r>
                            <a:rPr lang="en-US" sz="3200" b="1" i="1">
                              <a:solidFill>
                                <a:srgbClr val="FFFF00"/>
                              </a:solidFill>
                              <a:latin typeface="Cambria Math" pitchFamily="18" charset="0"/>
                              <a:ea typeface="Cambria Math" pitchFamily="18" charset="0"/>
                            </a:rPr>
                            <m:t>𝒗</m:t>
                          </m:r>
                          <m:r>
                            <a:rPr lang="en-US" sz="3200" b="1" i="1" baseline="-25000">
                              <a:solidFill>
                                <a:srgbClr val="FFFF00"/>
                              </a:solidFill>
                              <a:latin typeface="Cambria Math" pitchFamily="18" charset="0"/>
                              <a:ea typeface="Cambria Math" pitchFamily="18" charset="0"/>
                            </a:rPr>
                            <m:t>𝑫</m:t>
                          </m:r>
                        </m:num>
                        <m:den>
                          <m:r>
                            <a:rPr lang="en-US" sz="3200" b="1" i="1" smtClean="0">
                              <a:solidFill>
                                <a:srgbClr val="FFFF00"/>
                              </a:solidFill>
                              <a:latin typeface="Cambria Math"/>
                              <a:ea typeface="Cambria Math" pitchFamily="18" charset="0"/>
                              <a:sym typeface="Symbol"/>
                            </a:rPr>
                            <m:t>𝒄</m:t>
                          </m:r>
                        </m:den>
                      </m:f>
                    </m:oMath>
                  </m:oMathPara>
                </a14:m>
                <a:endParaRPr lang="en-US" sz="3200" b="1" dirty="0"/>
              </a:p>
            </p:txBody>
          </p:sp>
        </mc:Choice>
        <mc:Fallback xmlns="">
          <p:sp>
            <p:nvSpPr>
              <p:cNvPr id="7" name="Rectangle 6"/>
              <p:cNvSpPr>
                <a:spLocks noRot="1" noChangeAspect="1" noMove="1" noResize="1" noEditPoints="1" noAdjustHandles="1" noChangeArrowheads="1" noChangeShapeType="1" noTextEdit="1"/>
              </p:cNvSpPr>
              <p:nvPr/>
            </p:nvSpPr>
            <p:spPr>
              <a:xfrm>
                <a:off x="2303395" y="5622588"/>
                <a:ext cx="3886200" cy="1025922"/>
              </a:xfrm>
              <a:prstGeom prst="rect">
                <a:avLst/>
              </a:prstGeom>
              <a:blipFill rotWithShape="1">
                <a:blip r:embed="rId5"/>
                <a:stretch>
                  <a:fillRect/>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3862513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43262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000" b="1" dirty="0" smtClean="0">
                <a:ln w="11430"/>
                <a:solidFill>
                  <a:srgbClr val="FF9900"/>
                </a:solidFill>
                <a:effectLst>
                  <a:outerShdw blurRad="80000" dist="40000" dir="5040000" algn="tl">
                    <a:srgbClr val="000000">
                      <a:alpha val="30000"/>
                    </a:srgbClr>
                  </a:outerShdw>
                </a:effectLst>
                <a:latin typeface="Stencil" pitchFamily="82" charset="0"/>
              </a:rPr>
              <a:t>1- Introduction</a:t>
            </a:r>
            <a:endParaRPr lang="en-US" sz="4000" b="1" dirty="0">
              <a:ln w="11430"/>
              <a:solidFill>
                <a:srgbClr val="FF9900"/>
              </a:solidFill>
              <a:effectLst>
                <a:outerShdw blurRad="80000" dist="40000" dir="5040000" algn="tl">
                  <a:srgbClr val="000000">
                    <a:alpha val="30000"/>
                  </a:srgbClr>
                </a:outerShdw>
              </a:effectLst>
              <a:latin typeface="Stencil" pitchFamily="82" charset="0"/>
            </a:endParaRPr>
          </a:p>
        </p:txBody>
      </p:sp>
      <p:sp>
        <p:nvSpPr>
          <p:cNvPr id="7" name="Rectangle 6"/>
          <p:cNvSpPr/>
          <p:nvPr/>
        </p:nvSpPr>
        <p:spPr>
          <a:xfrm>
            <a:off x="0" y="762000"/>
            <a:ext cx="9144000" cy="2554545"/>
          </a:xfrm>
          <a:prstGeom prst="rect">
            <a:avLst/>
          </a:prstGeom>
        </p:spPr>
        <p:txBody>
          <a:bodyPr wrap="square">
            <a:spAutoFit/>
          </a:bodyPr>
          <a:lstStyle/>
          <a:p>
            <a:pPr algn="just"/>
            <a:r>
              <a:rPr lang="en-US" sz="3200" dirty="0" smtClean="0">
                <a:solidFill>
                  <a:schemeClr val="bg1"/>
                </a:solidFill>
                <a:latin typeface="Times New Roman" pitchFamily="18" charset="0"/>
                <a:cs typeface="Times New Roman" pitchFamily="18" charset="0"/>
              </a:rPr>
              <a:t>	</a:t>
            </a:r>
            <a:r>
              <a:rPr lang="en-US" sz="3200" dirty="0" smtClean="0">
                <a:solidFill>
                  <a:srgbClr val="FFFF00"/>
                </a:solidFill>
                <a:latin typeface="Times New Roman" pitchFamily="18" charset="0"/>
                <a:cs typeface="Times New Roman" pitchFamily="18" charset="0"/>
              </a:rPr>
              <a:t>In this chapter we will investigate the nature of wave. Normally, but not always, waves travel as a disturbance in some medium. We will show that wave motion is deeply connected to oscillations in the medium which the wave propagates.</a:t>
            </a:r>
            <a:endParaRPr lang="en-US" sz="3200" dirty="0">
              <a:solidFill>
                <a:srgbClr val="FFFF00"/>
              </a:solidFill>
              <a:latin typeface="Times New Roman" pitchFamily="18" charset="0"/>
              <a:cs typeface="Times New Roman" pitchFamily="18" charset="0"/>
            </a:endParaRPr>
          </a:p>
        </p:txBody>
      </p:sp>
      <p:sp>
        <p:nvSpPr>
          <p:cNvPr id="8" name="Rectangle 7"/>
          <p:cNvSpPr/>
          <p:nvPr/>
        </p:nvSpPr>
        <p:spPr>
          <a:xfrm>
            <a:off x="0" y="3441680"/>
            <a:ext cx="9144000" cy="2554545"/>
          </a:xfrm>
          <a:prstGeom prst="rect">
            <a:avLst/>
          </a:prstGeom>
        </p:spPr>
        <p:txBody>
          <a:bodyPr wrap="square">
            <a:spAutoFit/>
          </a:bodyPr>
          <a:lstStyle/>
          <a:p>
            <a:pPr algn="just"/>
            <a:r>
              <a:rPr lang="en-US" sz="3200" dirty="0" smtClean="0">
                <a:solidFill>
                  <a:schemeClr val="bg1"/>
                </a:solidFill>
                <a:latin typeface="Times New Roman" pitchFamily="18" charset="0"/>
                <a:cs typeface="Times New Roman" pitchFamily="18" charset="0"/>
              </a:rPr>
              <a:t>	</a:t>
            </a:r>
            <a:r>
              <a:rPr lang="en-US" sz="3200" dirty="0" smtClean="0">
                <a:solidFill>
                  <a:srgbClr val="FFFF00"/>
                </a:solidFill>
                <a:latin typeface="Times New Roman" pitchFamily="18" charset="0"/>
                <a:cs typeface="Times New Roman" pitchFamily="18" charset="0"/>
              </a:rPr>
              <a:t>Also, we will investigate the properties  of  sound wave, how the human ear detects sounds, and give an overview of the function of the human vocal organs. Lastly, a brief overview of the Doppler effect is given and the uses of sound in diagnostic medicine</a:t>
            </a:r>
            <a:r>
              <a:rPr lang="en-US" sz="3200" dirty="0" smtClean="0">
                <a:solidFill>
                  <a:schemeClr val="bg1"/>
                </a:solidFill>
                <a:latin typeface="Times New Roman" pitchFamily="18" charset="0"/>
                <a:cs typeface="Times New Roman" pitchFamily="18" charset="0"/>
              </a:rPr>
              <a:t>.</a:t>
            </a:r>
            <a:endParaRPr lang="en-US" sz="3200" dirty="0">
              <a:solidFill>
                <a:schemeClr val="bg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4101084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4831"/>
            <a:ext cx="9144000" cy="1477328"/>
          </a:xfrm>
          <a:prstGeom prst="rect">
            <a:avLst/>
          </a:prstGeom>
        </p:spPr>
        <p:txBody>
          <a:bodyPr wrap="square">
            <a:spAutoFit/>
          </a:bodyPr>
          <a:lstStyle/>
          <a:p>
            <a:r>
              <a:rPr lang="en-US" altLang="en-US" sz="3000" b="1" dirty="0" smtClean="0">
                <a:solidFill>
                  <a:srgbClr val="00B050"/>
                </a:solidFill>
                <a:latin typeface="Times New Roman" pitchFamily="18" charset="0"/>
                <a:cs typeface="Times New Roman" pitchFamily="18" charset="0"/>
              </a:rPr>
              <a:t>B- </a:t>
            </a:r>
            <a:r>
              <a:rPr lang="en-US" altLang="en-US" sz="3000" b="1" dirty="0" smtClean="0">
                <a:solidFill>
                  <a:srgbClr val="FFFF00"/>
                </a:solidFill>
                <a:latin typeface="Times New Roman" pitchFamily="18" charset="0"/>
                <a:cs typeface="Times New Roman" pitchFamily="18" charset="0"/>
              </a:rPr>
              <a:t>Once again, if the observer is moving in the other direction (away from </a:t>
            </a:r>
            <a:r>
              <a:rPr lang="en-US" altLang="en-US" sz="3000" b="1" dirty="0">
                <a:solidFill>
                  <a:srgbClr val="FFFF00"/>
                </a:solidFill>
                <a:latin typeface="Times New Roman" pitchFamily="18" charset="0"/>
                <a:cs typeface="Times New Roman" pitchFamily="18" charset="0"/>
              </a:rPr>
              <a:t>the </a:t>
            </a:r>
            <a:r>
              <a:rPr lang="en-US" altLang="en-US" sz="3000" b="1" dirty="0" smtClean="0">
                <a:solidFill>
                  <a:srgbClr val="FFFF00"/>
                </a:solidFill>
                <a:latin typeface="Times New Roman" pitchFamily="18" charset="0"/>
                <a:cs typeface="Times New Roman" pitchFamily="18" charset="0"/>
              </a:rPr>
              <a:t>source) the sign is reversed,</a:t>
            </a:r>
          </a:p>
          <a:p>
            <a:endParaRPr lang="en-US" sz="3000" dirty="0"/>
          </a:p>
        </p:txBody>
      </p:sp>
      <mc:AlternateContent xmlns:mc="http://schemas.openxmlformats.org/markup-compatibility/2006" xmlns:a14="http://schemas.microsoft.com/office/drawing/2010/main">
        <mc:Choice Requires="a14">
          <p:sp>
            <p:nvSpPr>
              <p:cNvPr id="4" name="Rectangle 3"/>
              <p:cNvSpPr/>
              <p:nvPr/>
            </p:nvSpPr>
            <p:spPr>
              <a:xfrm>
                <a:off x="2628900" y="1569752"/>
                <a:ext cx="3886200" cy="9367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FF00"/>
                          </a:solidFill>
                          <a:latin typeface="Cambria Math"/>
                          <a:ea typeface="Cambria Math" pitchFamily="18" charset="0"/>
                        </a:rPr>
                        <m:t>𝑓</m:t>
                      </m:r>
                      <m:r>
                        <a:rPr lang="en-US" sz="3200" b="0" i="1" smtClean="0">
                          <a:solidFill>
                            <a:srgbClr val="FFFF00"/>
                          </a:solidFill>
                          <a:latin typeface="Cambria Math"/>
                          <a:ea typeface="Cambria Math" pitchFamily="18" charset="0"/>
                        </a:rPr>
                        <m:t>`=</m:t>
                      </m:r>
                      <m:r>
                        <a:rPr lang="en-US" sz="3200" b="0" i="1" smtClean="0">
                          <a:solidFill>
                            <a:srgbClr val="FFFF00"/>
                          </a:solidFill>
                          <a:latin typeface="Cambria Math"/>
                          <a:ea typeface="Cambria Math" pitchFamily="18" charset="0"/>
                        </a:rPr>
                        <m:t>𝑓</m:t>
                      </m:r>
                      <m:f>
                        <m:fPr>
                          <m:ctrlPr>
                            <a:rPr lang="en-US" sz="3200" i="1">
                              <a:solidFill>
                                <a:srgbClr val="FFFF00"/>
                              </a:solidFill>
                              <a:latin typeface="Cambria Math"/>
                              <a:ea typeface="Cambria Math" pitchFamily="18" charset="0"/>
                            </a:rPr>
                          </m:ctrlPr>
                        </m:fPr>
                        <m:num>
                          <m:r>
                            <a:rPr lang="en-US" sz="3200" i="1">
                              <a:solidFill>
                                <a:srgbClr val="FFFF00"/>
                              </a:solidFill>
                              <a:latin typeface="Cambria Math"/>
                              <a:ea typeface="Cambria Math" pitchFamily="18" charset="0"/>
                            </a:rPr>
                            <m:t>𝑐</m:t>
                          </m:r>
                          <m:r>
                            <a:rPr lang="en-US" sz="3200" b="0" i="1" smtClean="0">
                              <a:solidFill>
                                <a:srgbClr val="FFFF00"/>
                              </a:solidFill>
                              <a:latin typeface="Cambria Math"/>
                              <a:ea typeface="Cambria Math" pitchFamily="18" charset="0"/>
                            </a:rPr>
                            <m:t>−</m:t>
                          </m:r>
                          <m:r>
                            <a:rPr lang="en-US" sz="3200" i="1">
                              <a:solidFill>
                                <a:srgbClr val="FFFF00"/>
                              </a:solidFill>
                              <a:latin typeface="Cambria Math" pitchFamily="18" charset="0"/>
                              <a:ea typeface="Cambria Math" pitchFamily="18" charset="0"/>
                            </a:rPr>
                            <m:t>𝑣</m:t>
                          </m:r>
                          <m:r>
                            <a:rPr lang="en-US" sz="3200" i="1" baseline="-25000">
                              <a:solidFill>
                                <a:srgbClr val="FFFF00"/>
                              </a:solidFill>
                              <a:latin typeface="Cambria Math" pitchFamily="18" charset="0"/>
                              <a:ea typeface="Cambria Math" pitchFamily="18" charset="0"/>
                            </a:rPr>
                            <m:t>𝐷</m:t>
                          </m:r>
                        </m:num>
                        <m:den>
                          <m:r>
                            <a:rPr lang="en-US" sz="3200" b="0" i="1" smtClean="0">
                              <a:solidFill>
                                <a:srgbClr val="FFFF00"/>
                              </a:solidFill>
                              <a:latin typeface="Cambria Math"/>
                              <a:ea typeface="Cambria Math" pitchFamily="18" charset="0"/>
                              <a:sym typeface="Symbol"/>
                            </a:rPr>
                            <m:t>𝑐</m:t>
                          </m:r>
                        </m:den>
                      </m:f>
                    </m:oMath>
                  </m:oMathPara>
                </a14:m>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2628900" y="1569752"/>
                <a:ext cx="3886200" cy="936731"/>
              </a:xfrm>
              <a:prstGeom prst="rect">
                <a:avLst/>
              </a:prstGeom>
              <a:blipFill rotWithShape="1">
                <a:blip r:embed="rId2"/>
                <a:stretch>
                  <a:fillRect/>
                </a:stretch>
              </a:blipFill>
            </p:spPr>
            <p:txBody>
              <a:bodyPr/>
              <a:lstStyle/>
              <a:p>
                <a:r>
                  <a:rPr lang="en-US">
                    <a:noFill/>
                  </a:rPr>
                  <a:t> </a:t>
                </a:r>
              </a:p>
            </p:txBody>
          </p:sp>
        </mc:Fallback>
      </mc:AlternateContent>
      <p:sp>
        <p:nvSpPr>
          <p:cNvPr id="5" name="Rectangle 4"/>
          <p:cNvSpPr/>
          <p:nvPr/>
        </p:nvSpPr>
        <p:spPr>
          <a:xfrm>
            <a:off x="35916" y="2921002"/>
            <a:ext cx="3595343" cy="769441"/>
          </a:xfrm>
          <a:prstGeom prst="rect">
            <a:avLst/>
          </a:prstGeom>
        </p:spPr>
        <p:txBody>
          <a:bodyPr wrap="none">
            <a:spAutoFit/>
          </a:bodyPr>
          <a:lstStyle/>
          <a:p>
            <a:r>
              <a:rPr lang="en-US" altLang="en-US" sz="4400" b="1" dirty="0" smtClean="0">
                <a:solidFill>
                  <a:srgbClr val="00B050"/>
                </a:solidFill>
                <a:latin typeface="Times New Roman" pitchFamily="18" charset="0"/>
                <a:cs typeface="Times New Roman" pitchFamily="18" charset="0"/>
              </a:rPr>
              <a:t>To summarize</a:t>
            </a:r>
            <a:endParaRPr lang="en-US" sz="4400" dirty="0"/>
          </a:p>
        </p:txBody>
      </p:sp>
      <mc:AlternateContent xmlns:mc="http://schemas.openxmlformats.org/markup-compatibility/2006" xmlns:a14="http://schemas.microsoft.com/office/drawing/2010/main">
        <mc:Choice Requires="a14">
          <p:sp>
            <p:nvSpPr>
              <p:cNvPr id="6" name="Rectangle 5"/>
              <p:cNvSpPr/>
              <p:nvPr/>
            </p:nvSpPr>
            <p:spPr>
              <a:xfrm>
                <a:off x="3048000" y="3886200"/>
                <a:ext cx="3886200" cy="13550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FFFF00"/>
                          </a:solidFill>
                          <a:latin typeface="Cambria Math"/>
                          <a:ea typeface="Cambria Math" pitchFamily="18" charset="0"/>
                        </a:rPr>
                        <m:t>𝒇</m:t>
                      </m:r>
                      <m:r>
                        <a:rPr lang="en-US" sz="4400" b="1" i="1" smtClean="0">
                          <a:solidFill>
                            <a:srgbClr val="FFFF00"/>
                          </a:solidFill>
                          <a:latin typeface="Cambria Math"/>
                          <a:ea typeface="Cambria Math" pitchFamily="18" charset="0"/>
                        </a:rPr>
                        <m:t>`=</m:t>
                      </m:r>
                      <m:r>
                        <a:rPr lang="en-US" sz="4400" b="1" i="1" smtClean="0">
                          <a:solidFill>
                            <a:srgbClr val="FFFF00"/>
                          </a:solidFill>
                          <a:latin typeface="Cambria Math"/>
                          <a:ea typeface="Cambria Math" pitchFamily="18" charset="0"/>
                        </a:rPr>
                        <m:t>𝒇</m:t>
                      </m:r>
                      <m:f>
                        <m:fPr>
                          <m:ctrlPr>
                            <a:rPr lang="en-US" sz="4400" b="1" i="1">
                              <a:solidFill>
                                <a:srgbClr val="FFFF00"/>
                              </a:solidFill>
                              <a:latin typeface="Cambria Math"/>
                              <a:ea typeface="Cambria Math" pitchFamily="18" charset="0"/>
                            </a:rPr>
                          </m:ctrlPr>
                        </m:fPr>
                        <m:num>
                          <m:r>
                            <a:rPr lang="en-US" sz="4400" b="1" i="1">
                              <a:solidFill>
                                <a:srgbClr val="FFFF00"/>
                              </a:solidFill>
                              <a:latin typeface="Cambria Math"/>
                              <a:ea typeface="Cambria Math" pitchFamily="18" charset="0"/>
                            </a:rPr>
                            <m:t>𝒄</m:t>
                          </m:r>
                          <m:r>
                            <a:rPr lang="en-US" sz="4400" b="1" i="1" smtClean="0">
                              <a:solidFill>
                                <a:srgbClr val="FFFF00"/>
                              </a:solidFill>
                              <a:latin typeface="Cambria Math"/>
                              <a:ea typeface="Cambria Math" pitchFamily="18" charset="0"/>
                            </a:rPr>
                            <m:t>±</m:t>
                          </m:r>
                          <m:r>
                            <a:rPr lang="en-US" sz="4400" b="1" i="1">
                              <a:solidFill>
                                <a:srgbClr val="FFFF00"/>
                              </a:solidFill>
                              <a:latin typeface="Cambria Math" pitchFamily="18" charset="0"/>
                              <a:ea typeface="Cambria Math" pitchFamily="18" charset="0"/>
                            </a:rPr>
                            <m:t>𝒗</m:t>
                          </m:r>
                          <m:r>
                            <a:rPr lang="en-US" sz="4400" b="1" i="1" baseline="-25000">
                              <a:solidFill>
                                <a:srgbClr val="FFFF00"/>
                              </a:solidFill>
                              <a:latin typeface="Cambria Math" pitchFamily="18" charset="0"/>
                              <a:ea typeface="Cambria Math" pitchFamily="18" charset="0"/>
                            </a:rPr>
                            <m:t>𝑫</m:t>
                          </m:r>
                        </m:num>
                        <m:den>
                          <m:r>
                            <a:rPr lang="en-US" sz="4400" b="1" i="1" smtClean="0">
                              <a:solidFill>
                                <a:srgbClr val="FFFF00"/>
                              </a:solidFill>
                              <a:latin typeface="Cambria Math"/>
                              <a:ea typeface="Cambria Math" pitchFamily="18" charset="0"/>
                              <a:sym typeface="Symbol"/>
                            </a:rPr>
                            <m:t>𝒄</m:t>
                          </m:r>
                        </m:den>
                      </m:f>
                    </m:oMath>
                  </m:oMathPara>
                </a14:m>
                <a:endParaRPr lang="en-US" sz="4400" b="1" dirty="0"/>
              </a:p>
            </p:txBody>
          </p:sp>
        </mc:Choice>
        <mc:Fallback xmlns="">
          <p:sp>
            <p:nvSpPr>
              <p:cNvPr id="6" name="Rectangle 5"/>
              <p:cNvSpPr>
                <a:spLocks noRot="1" noChangeAspect="1" noMove="1" noResize="1" noEditPoints="1" noAdjustHandles="1" noChangeArrowheads="1" noChangeShapeType="1" noTextEdit="1"/>
              </p:cNvSpPr>
              <p:nvPr/>
            </p:nvSpPr>
            <p:spPr>
              <a:xfrm>
                <a:off x="3048000" y="3886200"/>
                <a:ext cx="3886200" cy="1355051"/>
              </a:xfrm>
              <a:prstGeom prst="rect">
                <a:avLst/>
              </a:prstGeom>
              <a:blipFill rotWithShape="1">
                <a:blip r:embed="rId3"/>
                <a:stretch>
                  <a:fillRect/>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38625134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4"/>
          <p:cNvSpPr txBox="1">
            <a:spLocks noChangeArrowheads="1"/>
          </p:cNvSpPr>
          <p:nvPr/>
        </p:nvSpPr>
        <p:spPr bwMode="auto">
          <a:xfrm>
            <a:off x="142875" y="1000125"/>
            <a:ext cx="8929688" cy="1077913"/>
          </a:xfrm>
          <a:prstGeom prst="rect">
            <a:avLst/>
          </a:prstGeom>
          <a:noFill/>
          <a:ln w="9525">
            <a:noFill/>
            <a:miter lim="800000"/>
            <a:headEnd/>
            <a:tailEnd/>
          </a:ln>
        </p:spPr>
        <p:txBody>
          <a:bodyPr>
            <a:spAutoFit/>
          </a:bodyPr>
          <a:lstStyle/>
          <a:p>
            <a:pPr algn="just"/>
            <a:r>
              <a:rPr lang="en-US" altLang="en-US" sz="3200" i="1" dirty="0">
                <a:solidFill>
                  <a:schemeClr val="bg1"/>
                </a:solidFill>
              </a:rPr>
              <a:t>Is a device used for measuring blood flow rate i.e. Q value.</a:t>
            </a:r>
          </a:p>
        </p:txBody>
      </p:sp>
      <p:pic>
        <p:nvPicPr>
          <p:cNvPr id="62466" name="Picture 2" descr="D:\User Data\Mansour\Desktop\power point pictures\nw0654-n.gif"/>
          <p:cNvPicPr>
            <a:picLocks noChangeAspect="1" noChangeArrowheads="1"/>
          </p:cNvPicPr>
          <p:nvPr/>
        </p:nvPicPr>
        <p:blipFill>
          <a:blip r:embed="rId2"/>
          <a:srcRect/>
          <a:stretch>
            <a:fillRect/>
          </a:stretch>
        </p:blipFill>
        <p:spPr bwMode="auto">
          <a:xfrm>
            <a:off x="4786314" y="2500306"/>
            <a:ext cx="4143372" cy="37290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2467" name="Picture 3"/>
          <p:cNvPicPr>
            <a:picLocks noChangeAspect="1" noChangeArrowheads="1"/>
          </p:cNvPicPr>
          <p:nvPr/>
        </p:nvPicPr>
        <p:blipFill>
          <a:blip r:embed="rId3"/>
          <a:srcRect/>
          <a:stretch>
            <a:fillRect/>
          </a:stretch>
        </p:blipFill>
        <p:spPr bwMode="auto">
          <a:xfrm>
            <a:off x="197834" y="2500306"/>
            <a:ext cx="4302728" cy="3690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445" name="Rectangle 1"/>
          <p:cNvSpPr>
            <a:spLocks noChangeArrowheads="1"/>
          </p:cNvSpPr>
          <p:nvPr/>
        </p:nvSpPr>
        <p:spPr bwMode="auto">
          <a:xfrm>
            <a:off x="2224088" y="152400"/>
            <a:ext cx="4552950" cy="646113"/>
          </a:xfrm>
          <a:prstGeom prst="rect">
            <a:avLst/>
          </a:prstGeom>
          <a:noFill/>
          <a:ln w="9525">
            <a:noFill/>
            <a:miter lim="800000"/>
            <a:headEnd/>
            <a:tailEnd/>
          </a:ln>
        </p:spPr>
        <p:txBody>
          <a:bodyPr wrap="none">
            <a:spAutoFit/>
          </a:bodyPr>
          <a:lstStyle/>
          <a:p>
            <a:pPr algn="ctr"/>
            <a:r>
              <a:rPr lang="en-US" altLang="en-US" sz="3600">
                <a:solidFill>
                  <a:schemeClr val="bg1"/>
                </a:solidFill>
                <a:latin typeface="Impact" pitchFamily="34" charset="0"/>
              </a:rPr>
              <a:t>The Doppler flow meter</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0" y="0"/>
            <a:ext cx="5651675" cy="523220"/>
          </a:xfrm>
          <a:prstGeom prst="rect">
            <a:avLst/>
          </a:prstGeom>
          <a:noFill/>
          <a:ln w="9525">
            <a:noFill/>
            <a:miter lim="800000"/>
            <a:headEnd/>
            <a:tailEnd/>
          </a:ln>
        </p:spPr>
        <p:txBody>
          <a:bodyPr wrap="none">
            <a:spAutoFit/>
          </a:bodyPr>
          <a:lstStyle/>
          <a:p>
            <a:r>
              <a:rPr lang="en-US" altLang="en-US" sz="2800" i="1" dirty="0">
                <a:solidFill>
                  <a:schemeClr val="bg1"/>
                </a:solidFill>
              </a:rPr>
              <a:t>The frequency at the cells is given by: </a:t>
            </a:r>
          </a:p>
        </p:txBody>
      </p:sp>
      <p:graphicFrame>
        <p:nvGraphicFramePr>
          <p:cNvPr id="43011" name="Object 2"/>
          <p:cNvGraphicFramePr>
            <a:graphicFrameLocks noChangeAspect="1"/>
          </p:cNvGraphicFramePr>
          <p:nvPr/>
        </p:nvGraphicFramePr>
        <p:xfrm>
          <a:off x="2362200" y="838200"/>
          <a:ext cx="2686050" cy="1219200"/>
        </p:xfrm>
        <a:graphic>
          <a:graphicData uri="http://schemas.openxmlformats.org/presentationml/2006/ole">
            <mc:AlternateContent xmlns:mc="http://schemas.openxmlformats.org/markup-compatibility/2006">
              <mc:Choice xmlns:v="urn:schemas-microsoft-com:vml" Requires="v">
                <p:oleObj spid="_x0000_s72782" name="Equation" r:id="rId3" imgW="1079032" imgH="431613" progId="Equation.3">
                  <p:embed/>
                </p:oleObj>
              </mc:Choice>
              <mc:Fallback>
                <p:oleObj name="Equation" r:id="rId3" imgW="1079032" imgH="431613"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838200"/>
                        <a:ext cx="2686050" cy="1219200"/>
                      </a:xfrm>
                      <a:prstGeom prst="rect">
                        <a:avLst/>
                      </a:prstGeom>
                      <a:solidFill>
                        <a:srgbClr val="00FF00"/>
                      </a:solidFill>
                    </p:spPr>
                  </p:pic>
                </p:oleObj>
              </mc:Fallback>
            </mc:AlternateContent>
          </a:graphicData>
        </a:graphic>
      </p:graphicFrame>
      <p:grpSp>
        <p:nvGrpSpPr>
          <p:cNvPr id="2" name="Group 3"/>
          <p:cNvGrpSpPr/>
          <p:nvPr/>
        </p:nvGrpSpPr>
        <p:grpSpPr>
          <a:xfrm>
            <a:off x="0" y="2286000"/>
            <a:ext cx="9144000" cy="1285884"/>
            <a:chOff x="217480" y="1197576"/>
            <a:chExt cx="8309275" cy="1285884"/>
          </a:xfrm>
          <a:solidFill>
            <a:srgbClr val="00B0F0"/>
          </a:solidFill>
        </p:grpSpPr>
        <p:sp>
          <p:nvSpPr>
            <p:cNvPr id="5" name="Rounded Rectangle 4"/>
            <p:cNvSpPr/>
            <p:nvPr/>
          </p:nvSpPr>
          <p:spPr>
            <a:xfrm>
              <a:off x="217480" y="1197576"/>
              <a:ext cx="8286808" cy="128588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schemeClr val="tx1"/>
                </a:solidFill>
              </a:endParaRPr>
            </a:p>
          </p:txBody>
        </p:sp>
        <p:sp>
          <p:nvSpPr>
            <p:cNvPr id="6" name="Text Box 3"/>
            <p:cNvSpPr txBox="1">
              <a:spLocks noChangeArrowheads="1"/>
            </p:cNvSpPr>
            <p:nvPr/>
          </p:nvSpPr>
          <p:spPr bwMode="auto">
            <a:xfrm>
              <a:off x="381000" y="1295400"/>
              <a:ext cx="3905248" cy="523220"/>
            </a:xfrm>
            <a:prstGeom prst="rect">
              <a:avLst/>
            </a:prstGeom>
            <a:grpFill/>
            <a:ln w="9525">
              <a:noFill/>
              <a:miter lim="800000"/>
              <a:headEnd/>
              <a:tailEnd/>
            </a:ln>
          </p:spPr>
          <p:txBody>
            <a:bodyPr>
              <a:spAutoFit/>
            </a:bodyPr>
            <a:lstStyle/>
            <a:p>
              <a:pPr>
                <a:buClr>
                  <a:schemeClr val="tx1"/>
                </a:buClr>
                <a:defRPr/>
              </a:pPr>
              <a:r>
                <a:rPr lang="en-US" sz="2700" i="1" dirty="0"/>
                <a:t>f’ = frequency at the cells</a:t>
              </a:r>
            </a:p>
          </p:txBody>
        </p:sp>
        <p:sp>
          <p:nvSpPr>
            <p:cNvPr id="7" name="Text Box 4"/>
            <p:cNvSpPr txBox="1">
              <a:spLocks noChangeArrowheads="1"/>
            </p:cNvSpPr>
            <p:nvPr/>
          </p:nvSpPr>
          <p:spPr bwMode="auto">
            <a:xfrm>
              <a:off x="381000" y="1828800"/>
              <a:ext cx="3762372" cy="523220"/>
            </a:xfrm>
            <a:prstGeom prst="rect">
              <a:avLst/>
            </a:prstGeom>
            <a:grpFill/>
            <a:ln w="9525">
              <a:noFill/>
              <a:miter lim="800000"/>
              <a:headEnd/>
              <a:tailEnd/>
            </a:ln>
          </p:spPr>
          <p:txBody>
            <a:bodyPr>
              <a:spAutoFit/>
            </a:bodyPr>
            <a:lstStyle/>
            <a:p>
              <a:pPr>
                <a:buClr>
                  <a:schemeClr val="tx1"/>
                </a:buClr>
                <a:defRPr/>
              </a:pPr>
              <a:r>
                <a:rPr lang="en-US" sz="2700" i="1" dirty="0"/>
                <a:t>f = frequency from source</a:t>
              </a:r>
            </a:p>
          </p:txBody>
        </p:sp>
        <p:sp>
          <p:nvSpPr>
            <p:cNvPr id="8" name="Text Box 5"/>
            <p:cNvSpPr txBox="1">
              <a:spLocks noChangeArrowheads="1"/>
            </p:cNvSpPr>
            <p:nvPr/>
          </p:nvSpPr>
          <p:spPr bwMode="auto">
            <a:xfrm>
              <a:off x="4397550" y="1295400"/>
              <a:ext cx="4129205" cy="492443"/>
            </a:xfrm>
            <a:prstGeom prst="rect">
              <a:avLst/>
            </a:prstGeom>
            <a:grpFill/>
            <a:ln w="9525">
              <a:noFill/>
              <a:miter lim="800000"/>
              <a:headEnd/>
              <a:tailEnd/>
            </a:ln>
          </p:spPr>
          <p:txBody>
            <a:bodyPr>
              <a:spAutoFit/>
            </a:bodyPr>
            <a:lstStyle/>
            <a:p>
              <a:pPr>
                <a:buClr>
                  <a:schemeClr val="tx1"/>
                </a:buClr>
                <a:defRPr/>
              </a:pPr>
              <a:r>
                <a:rPr lang="en-US" sz="2600" i="1" u="sng" dirty="0" err="1"/>
                <a:t>v</a:t>
              </a:r>
              <a:r>
                <a:rPr lang="en-US" sz="2600" i="1" u="sng" baseline="-25000" dirty="0" err="1"/>
                <a:t>RBC</a:t>
              </a:r>
              <a:r>
                <a:rPr lang="en-US" sz="2600" i="1" u="sng" dirty="0"/>
                <a:t> = speed of red blood cells</a:t>
              </a:r>
            </a:p>
          </p:txBody>
        </p:sp>
        <p:sp>
          <p:nvSpPr>
            <p:cNvPr id="9" name="Text Box 6"/>
            <p:cNvSpPr txBox="1">
              <a:spLocks noChangeArrowheads="1"/>
            </p:cNvSpPr>
            <p:nvPr/>
          </p:nvSpPr>
          <p:spPr bwMode="auto">
            <a:xfrm>
              <a:off x="4360882" y="1828800"/>
              <a:ext cx="3965271" cy="523220"/>
            </a:xfrm>
            <a:prstGeom prst="rect">
              <a:avLst/>
            </a:prstGeom>
            <a:grpFill/>
            <a:ln w="9525">
              <a:noFill/>
              <a:miter lim="800000"/>
              <a:headEnd/>
              <a:tailEnd/>
            </a:ln>
          </p:spPr>
          <p:txBody>
            <a:bodyPr>
              <a:spAutoFit/>
            </a:bodyPr>
            <a:lstStyle/>
            <a:p>
              <a:pPr>
                <a:buClr>
                  <a:schemeClr val="tx1"/>
                </a:buClr>
                <a:defRPr/>
              </a:pPr>
              <a:r>
                <a:rPr lang="en-US" sz="2700" i="1" dirty="0"/>
                <a:t>v = speed of sound in blood</a:t>
              </a:r>
            </a:p>
          </p:txBody>
        </p:sp>
      </p:grpSp>
      <p:sp>
        <p:nvSpPr>
          <p:cNvPr id="10" name="TextBox 9"/>
          <p:cNvSpPr txBox="1">
            <a:spLocks noChangeArrowheads="1"/>
          </p:cNvSpPr>
          <p:nvPr/>
        </p:nvSpPr>
        <p:spPr bwMode="auto">
          <a:xfrm>
            <a:off x="304800" y="1524000"/>
            <a:ext cx="1204913" cy="523875"/>
          </a:xfrm>
          <a:prstGeom prst="rect">
            <a:avLst/>
          </a:prstGeom>
          <a:solidFill>
            <a:srgbClr val="FFFF00"/>
          </a:solidFill>
          <a:ln w="9525">
            <a:noFill/>
            <a:miter lim="800000"/>
            <a:headEnd/>
            <a:tailEnd/>
          </a:ln>
        </p:spPr>
        <p:txBody>
          <a:bodyPr wrap="none">
            <a:spAutoFit/>
          </a:bodyPr>
          <a:lstStyle/>
          <a:p>
            <a:r>
              <a:rPr lang="en-US" altLang="en-US" sz="2800" i="1" dirty="0"/>
              <a:t>where </a:t>
            </a:r>
          </a:p>
        </p:txBody>
      </p:sp>
      <p:pic>
        <p:nvPicPr>
          <p:cNvPr id="15" name="Picture 2" descr="D:\User Data\Mansour\Desktop\power point pictures\nw0654-n.gif"/>
          <p:cNvPicPr>
            <a:picLocks noChangeAspect="1" noChangeArrowheads="1"/>
          </p:cNvPicPr>
          <p:nvPr/>
        </p:nvPicPr>
        <p:blipFill>
          <a:blip r:embed="rId5"/>
          <a:srcRect/>
          <a:stretch>
            <a:fillRect/>
          </a:stretch>
        </p:blipFill>
        <p:spPr bwMode="auto">
          <a:xfrm>
            <a:off x="5902923" y="0"/>
            <a:ext cx="3241077" cy="24431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a:spLocks noChangeArrowheads="1"/>
          </p:cNvSpPr>
          <p:nvPr/>
        </p:nvSpPr>
        <p:spPr bwMode="auto">
          <a:xfrm>
            <a:off x="0" y="3581400"/>
            <a:ext cx="9144000" cy="1077913"/>
          </a:xfrm>
          <a:prstGeom prst="rect">
            <a:avLst/>
          </a:prstGeom>
          <a:solidFill>
            <a:srgbClr val="FFFF00"/>
          </a:solidFill>
          <a:ln w="9525">
            <a:noFill/>
            <a:miter lim="800000"/>
            <a:headEnd/>
            <a:tailEnd/>
          </a:ln>
        </p:spPr>
        <p:txBody>
          <a:bodyPr wrap="square">
            <a:spAutoFit/>
          </a:bodyPr>
          <a:lstStyle/>
          <a:p>
            <a:pPr algn="just"/>
            <a:r>
              <a:rPr lang="en-US" altLang="en-US" sz="3200" i="1" dirty="0"/>
              <a:t>The cells acting as a moving source, hence the frequency at the receiver is given by: </a:t>
            </a:r>
          </a:p>
        </p:txBody>
      </p:sp>
      <p:graphicFrame>
        <p:nvGraphicFramePr>
          <p:cNvPr id="3" name="Object 4"/>
          <p:cNvGraphicFramePr>
            <a:graphicFrameLocks noChangeAspect="1"/>
          </p:cNvGraphicFramePr>
          <p:nvPr/>
        </p:nvGraphicFramePr>
        <p:xfrm>
          <a:off x="1" y="4876800"/>
          <a:ext cx="2743200" cy="1676400"/>
        </p:xfrm>
        <a:graphic>
          <a:graphicData uri="http://schemas.openxmlformats.org/presentationml/2006/ole">
            <mc:AlternateContent xmlns:mc="http://schemas.openxmlformats.org/markup-compatibility/2006">
              <mc:Choice xmlns:v="urn:schemas-microsoft-com:vml" Requires="v">
                <p:oleObj spid="_x0000_s72783" name="Equation" r:id="rId6" imgW="1358310" imgH="812447" progId="Equation.3">
                  <p:embed/>
                </p:oleObj>
              </mc:Choice>
              <mc:Fallback>
                <p:oleObj name="Equation" r:id="rId6" imgW="1358310" imgH="812447"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4876800"/>
                        <a:ext cx="2743200" cy="1676400"/>
                      </a:xfrm>
                      <a:prstGeom prst="rect">
                        <a:avLst/>
                      </a:prstGeom>
                      <a:solidFill>
                        <a:srgbClr val="00B0F0"/>
                      </a:solidFill>
                    </p:spPr>
                  </p:pic>
                </p:oleObj>
              </mc:Fallback>
            </mc:AlternateContent>
          </a:graphicData>
        </a:graphic>
      </p:graphicFrame>
      <p:graphicFrame>
        <p:nvGraphicFramePr>
          <p:cNvPr id="4" name="Object 5"/>
          <p:cNvGraphicFramePr>
            <a:graphicFrameLocks noChangeAspect="1"/>
          </p:cNvGraphicFramePr>
          <p:nvPr/>
        </p:nvGraphicFramePr>
        <p:xfrm>
          <a:off x="2743200" y="4876800"/>
          <a:ext cx="2895600" cy="1676400"/>
        </p:xfrm>
        <a:graphic>
          <a:graphicData uri="http://schemas.openxmlformats.org/presentationml/2006/ole">
            <mc:AlternateContent xmlns:mc="http://schemas.openxmlformats.org/markup-compatibility/2006">
              <mc:Choice xmlns:v="urn:schemas-microsoft-com:vml" Requires="v">
                <p:oleObj spid="_x0000_s72784" name="معادلة" r:id="rId8" imgW="1435100" imgH="787400" progId="Equation.3">
                  <p:embed/>
                </p:oleObj>
              </mc:Choice>
              <mc:Fallback>
                <p:oleObj name="معادلة" r:id="rId8" imgW="1435100" imgH="7874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4876800"/>
                        <a:ext cx="2895600" cy="1676400"/>
                      </a:xfrm>
                      <a:prstGeom prst="rect">
                        <a:avLst/>
                      </a:prstGeom>
                      <a:solidFill>
                        <a:srgbClr val="00B0F0"/>
                      </a:solidFill>
                    </p:spPr>
                  </p:pic>
                </p:oleObj>
              </mc:Fallback>
            </mc:AlternateContent>
          </a:graphicData>
        </a:graphic>
      </p:graphicFrame>
      <p:graphicFrame>
        <p:nvGraphicFramePr>
          <p:cNvPr id="11" name="Object 6"/>
          <p:cNvGraphicFramePr>
            <a:graphicFrameLocks noChangeAspect="1"/>
          </p:cNvGraphicFramePr>
          <p:nvPr/>
        </p:nvGraphicFramePr>
        <p:xfrm>
          <a:off x="5791200" y="5105400"/>
          <a:ext cx="3352800" cy="1219200"/>
        </p:xfrm>
        <a:graphic>
          <a:graphicData uri="http://schemas.openxmlformats.org/presentationml/2006/ole">
            <mc:AlternateContent xmlns:mc="http://schemas.openxmlformats.org/markup-compatibility/2006">
              <mc:Choice xmlns:v="urn:schemas-microsoft-com:vml" Requires="v">
                <p:oleObj spid="_x0000_s72785" name="Equation" r:id="rId10" imgW="1206360" imgH="482400" progId="Equation.3">
                  <p:embed/>
                </p:oleObj>
              </mc:Choice>
              <mc:Fallback>
                <p:oleObj name="Equation" r:id="rId10" imgW="1206360" imgH="4824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5105400"/>
                        <a:ext cx="3352800" cy="1219200"/>
                      </a:xfrm>
                      <a:prstGeom prst="rect">
                        <a:avLst/>
                      </a:prstGeom>
                      <a:solidFill>
                        <a:srgbClr val="00B0F0"/>
                      </a:solidFill>
                    </p:spPr>
                  </p:pic>
                </p:oleObj>
              </mc:Fallback>
            </mc:AlternateContent>
          </a:graphicData>
        </a:graphic>
      </p:graphicFrame>
      <p:sp>
        <p:nvSpPr>
          <p:cNvPr id="13" name="Slide Number Placeholder 12"/>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sunrise"/>
          <p:cNvPicPr>
            <a:picLocks noChangeAspect="1" noChangeArrowheads="1"/>
          </p:cNvPicPr>
          <p:nvPr/>
        </p:nvPicPr>
        <p:blipFill>
          <a:blip r:embed="rId2"/>
          <a:srcRect r="8003" b="-2710"/>
          <a:stretch>
            <a:fillRect/>
          </a:stretch>
        </p:blipFill>
        <p:spPr bwMode="auto">
          <a:xfrm>
            <a:off x="-180975" y="0"/>
            <a:ext cx="9505950" cy="7100888"/>
          </a:xfrm>
          <a:prstGeom prst="rect">
            <a:avLst/>
          </a:prstGeom>
          <a:noFill/>
          <a:ln w="9525">
            <a:noFill/>
            <a:miter lim="800000"/>
            <a:headEnd/>
            <a:tailEnd/>
          </a:ln>
        </p:spPr>
      </p:pic>
      <p:sp>
        <p:nvSpPr>
          <p:cNvPr id="50181" name="Text Box 5"/>
          <p:cNvSpPr txBox="1">
            <a:spLocks noChangeArrowheads="1"/>
          </p:cNvSpPr>
          <p:nvPr/>
        </p:nvSpPr>
        <p:spPr bwMode="auto">
          <a:xfrm>
            <a:off x="1371600" y="5105400"/>
            <a:ext cx="5400675" cy="143351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spcBef>
                <a:spcPct val="50000"/>
              </a:spcBef>
            </a:pPr>
            <a:r>
              <a:rPr lang="en-US" altLang="en-US" sz="8800" dirty="0">
                <a:solidFill>
                  <a:srgbClr val="FFFFFF"/>
                </a:solidFill>
                <a:latin typeface="Bernard MT Condensed" pitchFamily="18" charset="0"/>
                <a:cs typeface="Times New Roman" pitchFamily="18" charset="0"/>
              </a:rPr>
              <a:t>Thank You</a:t>
            </a:r>
          </a:p>
        </p:txBody>
      </p:sp>
      <p:sp>
        <p:nvSpPr>
          <p:cNvPr id="50182" name="Text Box 6"/>
          <p:cNvSpPr txBox="1">
            <a:spLocks noChangeArrowheads="1"/>
          </p:cNvSpPr>
          <p:nvPr/>
        </p:nvSpPr>
        <p:spPr bwMode="auto">
          <a:xfrm>
            <a:off x="-228600" y="0"/>
            <a:ext cx="9601200" cy="2800767"/>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eaLnBrk="0" hangingPunct="0">
              <a:spcBef>
                <a:spcPct val="50000"/>
              </a:spcBef>
            </a:pPr>
            <a:r>
              <a:rPr lang="en-US" sz="8800" b="1" dirty="0" smtClean="0">
                <a:ln w="11430"/>
                <a:solidFill>
                  <a:schemeClr val="bg1"/>
                </a:solidFill>
                <a:effectLst>
                  <a:outerShdw blurRad="80000" dist="40000" dir="5040000" algn="tl">
                    <a:srgbClr val="000000">
                      <a:alpha val="30000"/>
                    </a:srgbClr>
                  </a:outerShdw>
                </a:effectLst>
                <a:latin typeface="Bernard MT Condensed" pitchFamily="18" charset="0"/>
              </a:rPr>
              <a:t>The End of the Chapter</a:t>
            </a:r>
          </a:p>
        </p:txBody>
      </p:sp>
      <p:sp>
        <p:nvSpPr>
          <p:cNvPr id="5" name="Rectangle 4"/>
          <p:cNvSpPr/>
          <p:nvPr/>
        </p:nvSpPr>
        <p:spPr>
          <a:xfrm>
            <a:off x="186099" y="2971800"/>
            <a:ext cx="8957901" cy="1446550"/>
          </a:xfrm>
          <a:prstGeom prst="rect">
            <a:avLst/>
          </a:prstGeom>
        </p:spPr>
        <p:txBody>
          <a:bodyPr wrap="none">
            <a:spAutoFit/>
          </a:bodyPr>
          <a:lstStyle/>
          <a:p>
            <a:pPr algn="ctr" eaLnBrk="0" hangingPunct="0">
              <a:spcBef>
                <a:spcPct val="50000"/>
              </a:spcBef>
            </a:pPr>
            <a:r>
              <a:rPr lang="en-US" altLang="en-US" sz="8800" b="1" dirty="0" smtClean="0">
                <a:solidFill>
                  <a:srgbClr val="FFFFFF"/>
                </a:solidFill>
                <a:latin typeface="Algerian" pitchFamily="82" charset="0"/>
                <a:cs typeface="Times New Roman" pitchFamily="18" charset="0"/>
              </a:rPr>
              <a:t>Any Questions?</a:t>
            </a:r>
            <a:endParaRPr lang="en-US" altLang="en-US" sz="8800" b="1" dirty="0">
              <a:solidFill>
                <a:srgbClr val="FFFFFF"/>
              </a:solidFill>
              <a:latin typeface="Algerian" pitchFamily="82"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182"/>
                                        </p:tgtEl>
                                        <p:attrNameLst>
                                          <p:attrName>style.visibility</p:attrName>
                                        </p:attrNameLst>
                                      </p:cBhvr>
                                      <p:to>
                                        <p:strVal val="visible"/>
                                      </p:to>
                                    </p:set>
                                    <p:anim calcmode="lin" valueType="num">
                                      <p:cBhvr>
                                        <p:cTn id="7" dur="500" fill="hold"/>
                                        <p:tgtEl>
                                          <p:spTgt spid="50182"/>
                                        </p:tgtEl>
                                        <p:attrNameLst>
                                          <p:attrName>ppt_w</p:attrName>
                                        </p:attrNameLst>
                                      </p:cBhvr>
                                      <p:tavLst>
                                        <p:tav tm="0">
                                          <p:val>
                                            <p:fltVal val="0"/>
                                          </p:val>
                                        </p:tav>
                                        <p:tav tm="100000">
                                          <p:val>
                                            <p:strVal val="#ppt_w"/>
                                          </p:val>
                                        </p:tav>
                                      </p:tavLst>
                                    </p:anim>
                                    <p:anim calcmode="lin" valueType="num">
                                      <p:cBhvr>
                                        <p:cTn id="8" dur="500" fill="hold"/>
                                        <p:tgtEl>
                                          <p:spTgt spid="501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0181"/>
                                        </p:tgtEl>
                                        <p:attrNameLst>
                                          <p:attrName>style.visibility</p:attrName>
                                        </p:attrNameLst>
                                      </p:cBhvr>
                                      <p:to>
                                        <p:strVal val="visible"/>
                                      </p:to>
                                    </p:set>
                                    <p:anim calcmode="lin" valueType="num">
                                      <p:cBhvr>
                                        <p:cTn id="21" dur="1000" fill="hold"/>
                                        <p:tgtEl>
                                          <p:spTgt spid="50181"/>
                                        </p:tgtEl>
                                        <p:attrNameLst>
                                          <p:attrName>ppt_w</p:attrName>
                                        </p:attrNameLst>
                                      </p:cBhvr>
                                      <p:tavLst>
                                        <p:tav tm="0">
                                          <p:val>
                                            <p:strVal val="#ppt_w*0.70"/>
                                          </p:val>
                                        </p:tav>
                                        <p:tav tm="100000">
                                          <p:val>
                                            <p:strVal val="#ppt_w"/>
                                          </p:val>
                                        </p:tav>
                                      </p:tavLst>
                                    </p:anim>
                                    <p:anim calcmode="lin" valueType="num">
                                      <p:cBhvr>
                                        <p:cTn id="22" dur="1000" fill="hold"/>
                                        <p:tgtEl>
                                          <p:spTgt spid="50181"/>
                                        </p:tgtEl>
                                        <p:attrNameLst>
                                          <p:attrName>ppt_h</p:attrName>
                                        </p:attrNameLst>
                                      </p:cBhvr>
                                      <p:tavLst>
                                        <p:tav tm="0">
                                          <p:val>
                                            <p:strVal val="#ppt_h"/>
                                          </p:val>
                                        </p:tav>
                                        <p:tav tm="100000">
                                          <p:val>
                                            <p:strVal val="#ppt_h"/>
                                          </p:val>
                                        </p:tav>
                                      </p:tavLst>
                                    </p:anim>
                                    <p:animEffect transition="in" filter="fade">
                                      <p:cBhvr>
                                        <p:cTn id="23" dur="10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6323" y="0"/>
            <a:ext cx="8686800" cy="1066800"/>
          </a:xfrm>
        </p:spPr>
        <p:txBody>
          <a:bodyPr>
            <a:noAutofit/>
          </a:bodyPr>
          <a:lstStyle/>
          <a:p>
            <a:r>
              <a:rPr lang="en-US" sz="4000" b="1" dirty="0">
                <a:ln w="11430"/>
                <a:solidFill>
                  <a:srgbClr val="FF9900"/>
                </a:solidFill>
                <a:effectLst>
                  <a:outerShdw blurRad="80000" dist="40000" dir="5040000" algn="tl">
                    <a:srgbClr val="000000">
                      <a:alpha val="30000"/>
                    </a:srgbClr>
                  </a:outerShdw>
                </a:effectLst>
                <a:latin typeface="Stencil" pitchFamily="82" charset="0"/>
              </a:rPr>
              <a:t>2- Waves</a:t>
            </a:r>
            <a:r>
              <a:rPr lang="en-US" sz="3200" b="1" dirty="0">
                <a:ln w="11430"/>
                <a:solidFill>
                  <a:srgbClr val="FF9900"/>
                </a:solidFill>
                <a:effectLst>
                  <a:outerShdw blurRad="80000" dist="40000" dir="5040000" algn="tl">
                    <a:srgbClr val="000000">
                      <a:alpha val="30000"/>
                    </a:srgbClr>
                  </a:outerShdw>
                </a:effectLst>
                <a:latin typeface="Stencil" pitchFamily="82" charset="0"/>
              </a:rPr>
              <a:t/>
            </a:r>
            <a:br>
              <a:rPr lang="en-US" sz="3200" b="1" dirty="0">
                <a:ln w="11430"/>
                <a:solidFill>
                  <a:srgbClr val="FF9900"/>
                </a:solidFill>
                <a:effectLst>
                  <a:outerShdw blurRad="80000" dist="40000" dir="5040000" algn="tl">
                    <a:srgbClr val="000000">
                      <a:alpha val="30000"/>
                    </a:srgbClr>
                  </a:outerShdw>
                </a:effectLst>
                <a:latin typeface="Stencil" pitchFamily="82" charset="0"/>
              </a:rPr>
            </a:br>
            <a:r>
              <a:rPr lang="en-US" sz="3200" b="1" dirty="0">
                <a:ln w="11430"/>
                <a:solidFill>
                  <a:srgbClr val="FF9900"/>
                </a:solidFill>
                <a:effectLst>
                  <a:outerShdw blurRad="80000" dist="40000" dir="5040000" algn="tl">
                    <a:srgbClr val="000000">
                      <a:alpha val="30000"/>
                    </a:srgbClr>
                  </a:outerShdw>
                </a:effectLst>
                <a:latin typeface="Stencil" pitchFamily="82" charset="0"/>
              </a:rPr>
              <a:t>Frequency, wavelength and Speed</a:t>
            </a:r>
          </a:p>
        </p:txBody>
      </p:sp>
      <p:sp>
        <p:nvSpPr>
          <p:cNvPr id="3075" name="Rectangle 3"/>
          <p:cNvSpPr>
            <a:spLocks noGrp="1" noChangeArrowheads="1"/>
          </p:cNvSpPr>
          <p:nvPr>
            <p:ph idx="1"/>
          </p:nvPr>
        </p:nvSpPr>
        <p:spPr>
          <a:xfrm>
            <a:off x="-17745" y="1143000"/>
            <a:ext cx="9144000" cy="1219200"/>
          </a:xfrm>
        </p:spPr>
        <p:txBody>
          <a:bodyPr>
            <a:normAutofit/>
          </a:bodyPr>
          <a:lstStyle/>
          <a:p>
            <a:pPr algn="l" rtl="0" eaLnBrk="1" hangingPunct="1">
              <a:buFont typeface="Wingdings 2" pitchFamily="18" charset="2"/>
              <a:buNone/>
            </a:pPr>
            <a:r>
              <a:rPr lang="en-US" dirty="0" smtClean="0">
                <a:solidFill>
                  <a:srgbClr val="FFFF00"/>
                </a:solidFill>
                <a:latin typeface="Times New Roman" pitchFamily="18" charset="0"/>
                <a:cs typeface="Times New Roman" pitchFamily="18" charset="0"/>
              </a:rPr>
              <a:t>A wave is a repeating disturbance or movement that transfers energy through matter or space</a:t>
            </a:r>
          </a:p>
        </p:txBody>
      </p:sp>
      <p:pic>
        <p:nvPicPr>
          <p:cNvPr id="23556" name="Picture 4" descr="su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725599"/>
            <a:ext cx="4800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76608323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0" y="0"/>
            <a:ext cx="556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dirty="0">
                <a:solidFill>
                  <a:srgbClr val="FFC000"/>
                </a:solidFill>
                <a:effectLst/>
                <a:latin typeface="Times New Roman" pitchFamily="18" charset="0"/>
                <a:cs typeface="Times New Roman" pitchFamily="18" charset="0"/>
              </a:rPr>
              <a:t>What is the wavelength?</a:t>
            </a:r>
          </a:p>
        </p:txBody>
      </p:sp>
      <p:pic>
        <p:nvPicPr>
          <p:cNvPr id="13317" name="Picture 5" descr="wavep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343400"/>
            <a:ext cx="441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wavepart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762000"/>
            <a:ext cx="4495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8"/>
          <p:cNvSpPr txBox="1">
            <a:spLocks noChangeArrowheads="1"/>
          </p:cNvSpPr>
          <p:nvPr/>
        </p:nvSpPr>
        <p:spPr bwMode="auto">
          <a:xfrm>
            <a:off x="0" y="274320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n-US" sz="2800" dirty="0">
                <a:solidFill>
                  <a:srgbClr val="FFFF00"/>
                </a:solidFill>
                <a:effectLst/>
                <a:latin typeface="Times New Roman" pitchFamily="18" charset="0"/>
                <a:cs typeface="Times New Roman" pitchFamily="18" charset="0"/>
              </a:rPr>
              <a:t>The wavelength is the distance from one point on the wave to the next corresponding adjacent point (between two crests or two troughs).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41819597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2667000" y="0"/>
            <a:ext cx="3581400" cy="6096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mj-lt"/>
                <a:ea typeface="+mj-ea"/>
                <a:cs typeface="+mj-cs"/>
              </a:rPr>
              <a:t>Quick quiz???</a:t>
            </a:r>
            <a:endParaRPr kumimoji="0" lang="en-US" sz="4400" b="1" i="0" u="none" strike="noStrike" kern="1200" cap="none" spc="0" normalizeH="0" baseline="0" noProof="0" dirty="0">
              <a:ln>
                <a:noFill/>
              </a:ln>
              <a:solidFill>
                <a:srgbClr val="C00000"/>
              </a:solidFill>
              <a:effectLst/>
              <a:uLnTx/>
              <a:uFillTx/>
              <a:latin typeface="+mj-lt"/>
              <a:ea typeface="+mj-ea"/>
              <a:cs typeface="+mj-cs"/>
            </a:endParaRPr>
          </a:p>
        </p:txBody>
      </p:sp>
      <p:sp>
        <p:nvSpPr>
          <p:cNvPr id="3" name="Title 5"/>
          <p:cNvSpPr txBox="1">
            <a:spLocks/>
          </p:cNvSpPr>
          <p:nvPr/>
        </p:nvSpPr>
        <p:spPr>
          <a:xfrm>
            <a:off x="0" y="609600"/>
            <a:ext cx="9144000" cy="2514600"/>
          </a:xfrm>
          <a:prstGeom prst="rect">
            <a:avLst/>
          </a:prstGeom>
        </p:spPr>
        <p:txBody>
          <a:bodyPr>
            <a:noAutofit/>
          </a:bodyPr>
          <a:lstStyle/>
          <a:p>
            <a:pPr algn="just"/>
            <a:r>
              <a:rPr lang="en-US" sz="3200" dirty="0" smtClean="0">
                <a:solidFill>
                  <a:schemeClr val="bg1"/>
                </a:solidFill>
              </a:rPr>
              <a:t>In the  figure given below the complete wave represent by letter?</a:t>
            </a:r>
          </a:p>
          <a:p>
            <a:pPr marL="514350" lvl="0" indent="-514350" algn="just">
              <a:buFont typeface="+mj-lt"/>
              <a:buAutoNum type="arabicParenR"/>
            </a:pPr>
            <a:r>
              <a:rPr lang="en-US" sz="3200" dirty="0" smtClean="0">
                <a:solidFill>
                  <a:schemeClr val="bg1"/>
                </a:solidFill>
              </a:rPr>
              <a:t>From A to E</a:t>
            </a:r>
          </a:p>
          <a:p>
            <a:pPr marL="514350" lvl="0" indent="-514350" algn="just">
              <a:buFont typeface="+mj-lt"/>
              <a:buAutoNum type="arabicParenR"/>
            </a:pPr>
            <a:r>
              <a:rPr lang="en-US" sz="3200" dirty="0" smtClean="0">
                <a:solidFill>
                  <a:schemeClr val="bg1"/>
                </a:solidFill>
              </a:rPr>
              <a:t>From B to D</a:t>
            </a:r>
          </a:p>
          <a:p>
            <a:pPr marL="514350" lvl="0" indent="-514350" algn="just">
              <a:buFont typeface="+mj-lt"/>
              <a:buAutoNum type="arabicParenR"/>
            </a:pPr>
            <a:r>
              <a:rPr lang="en-US" sz="3200" dirty="0" smtClean="0">
                <a:solidFill>
                  <a:schemeClr val="bg1"/>
                </a:solidFill>
              </a:rPr>
              <a:t>From A to C</a:t>
            </a:r>
          </a:p>
          <a:p>
            <a:pPr marL="514350" lvl="0" indent="-514350" algn="just">
              <a:buFont typeface="+mj-lt"/>
              <a:buAutoNum type="arabicParenR"/>
            </a:pPr>
            <a:r>
              <a:rPr lang="en-US" sz="3200" dirty="0" smtClean="0">
                <a:solidFill>
                  <a:schemeClr val="bg1"/>
                </a:solidFill>
              </a:rPr>
              <a:t>From C to E</a:t>
            </a:r>
          </a:p>
          <a:p>
            <a:pPr marL="514350" lvl="0" indent="-514350" algn="just">
              <a:buFont typeface="+mj-lt"/>
              <a:buAutoNum type="arabicParenR"/>
            </a:pPr>
            <a:r>
              <a:rPr lang="en-US" sz="3200" dirty="0" smtClean="0">
                <a:solidFill>
                  <a:schemeClr val="bg1"/>
                </a:solidFill>
              </a:rPr>
              <a:t>From B to F</a:t>
            </a:r>
          </a:p>
          <a:p>
            <a:pPr marL="514350" lvl="0" indent="-514350" algn="just">
              <a:buFont typeface="+mj-lt"/>
              <a:buAutoNum type="arabicParenR"/>
            </a:pPr>
            <a:r>
              <a:rPr lang="en-US" sz="3200" dirty="0" smtClean="0">
                <a:solidFill>
                  <a:schemeClr val="bg1"/>
                </a:solidFill>
              </a:rPr>
              <a:t>From E to G</a:t>
            </a:r>
          </a:p>
          <a:p>
            <a:pPr marL="514350" lvl="0" indent="-514350" algn="just">
              <a:buFont typeface="+mj-lt"/>
              <a:buAutoNum type="arabicParenR"/>
            </a:pPr>
            <a:r>
              <a:rPr lang="en-US" sz="3200" dirty="0" smtClean="0">
                <a:solidFill>
                  <a:schemeClr val="bg1"/>
                </a:solidFill>
              </a:rPr>
              <a:t>From C to G</a:t>
            </a:r>
          </a:p>
          <a:p>
            <a:pPr marL="514350" lvl="0" indent="-514350" algn="just">
              <a:buFont typeface="+mj-lt"/>
              <a:buAutoNum type="arabicParenR"/>
            </a:pPr>
            <a:r>
              <a:rPr lang="en-US" sz="3200" dirty="0" smtClean="0">
                <a:solidFill>
                  <a:schemeClr val="bg1"/>
                </a:solidFill>
              </a:rPr>
              <a:t>1,  5, and 7 are correct</a:t>
            </a:r>
          </a:p>
          <a:p>
            <a:pPr marL="514350" lvl="0" indent="-514350" algn="just">
              <a:buFont typeface="+mj-lt"/>
              <a:buAutoNum type="arabicParenR"/>
            </a:pPr>
            <a:endParaRPr lang="en-US" sz="3200" dirty="0" smtClean="0">
              <a:solidFill>
                <a:schemeClr val="bg1"/>
              </a:solidFill>
            </a:endParaRPr>
          </a:p>
        </p:txBody>
      </p:sp>
      <p:pic>
        <p:nvPicPr>
          <p:cNvPr id="4" name="Picture 3" descr="http://www.physicsclassroom.com/Class/waves/u10l2a4.gif"/>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5791200" cy="2133600"/>
          </a:xfrm>
          <a:prstGeom prst="rect">
            <a:avLst/>
          </a:prstGeom>
          <a:noFill/>
          <a:ln>
            <a:noFill/>
          </a:ln>
        </p:spPr>
      </p:pic>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physicsclassroom.com/Class/waves/u10l2a3.gif"/>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86200"/>
            <a:ext cx="8686800" cy="2362200"/>
          </a:xfrm>
          <a:prstGeom prst="rect">
            <a:avLst/>
          </a:prstGeom>
          <a:noFill/>
          <a:ln>
            <a:noFill/>
          </a:ln>
        </p:spPr>
      </p:pic>
      <p:sp>
        <p:nvSpPr>
          <p:cNvPr id="4" name="Title 5"/>
          <p:cNvSpPr txBox="1">
            <a:spLocks/>
          </p:cNvSpPr>
          <p:nvPr/>
        </p:nvSpPr>
        <p:spPr>
          <a:xfrm>
            <a:off x="2667000" y="0"/>
            <a:ext cx="3581400" cy="6096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mj-lt"/>
                <a:ea typeface="+mj-ea"/>
                <a:cs typeface="+mj-cs"/>
              </a:rPr>
              <a:t>Quick quiz???</a:t>
            </a:r>
            <a:endParaRPr kumimoji="0" lang="en-US" sz="4400" b="1" i="0" u="none" strike="noStrike" kern="1200" cap="none" spc="0" normalizeH="0" baseline="0" noProof="0" dirty="0">
              <a:ln>
                <a:noFill/>
              </a:ln>
              <a:solidFill>
                <a:srgbClr val="C00000"/>
              </a:solidFill>
              <a:effectLst/>
              <a:uLnTx/>
              <a:uFillTx/>
              <a:latin typeface="+mj-lt"/>
              <a:ea typeface="+mj-ea"/>
              <a:cs typeface="+mj-cs"/>
            </a:endParaRPr>
          </a:p>
        </p:txBody>
      </p:sp>
      <p:sp>
        <p:nvSpPr>
          <p:cNvPr id="5" name="Rectangle 4"/>
          <p:cNvSpPr/>
          <p:nvPr/>
        </p:nvSpPr>
        <p:spPr>
          <a:xfrm>
            <a:off x="0" y="457200"/>
            <a:ext cx="9144000" cy="3046988"/>
          </a:xfrm>
          <a:prstGeom prst="rect">
            <a:avLst/>
          </a:prstGeom>
        </p:spPr>
        <p:txBody>
          <a:bodyPr wrap="square">
            <a:spAutoFit/>
          </a:bodyPr>
          <a:lstStyle/>
          <a:p>
            <a:pPr lvl="0"/>
            <a:r>
              <a:rPr lang="en-US" sz="3200" dirty="0" smtClean="0">
                <a:solidFill>
                  <a:schemeClr val="bg1"/>
                </a:solidFill>
              </a:rPr>
              <a:t>In the  figure given below the wave length of wave represent by letter</a:t>
            </a:r>
          </a:p>
          <a:p>
            <a:pPr marL="342900" lvl="0" indent="-342900">
              <a:buFont typeface="+mj-lt"/>
              <a:buAutoNum type="arabicParenR"/>
            </a:pPr>
            <a:r>
              <a:rPr lang="en-US" sz="3200" dirty="0" smtClean="0">
                <a:solidFill>
                  <a:schemeClr val="bg1"/>
                </a:solidFill>
              </a:rPr>
              <a:t>A</a:t>
            </a:r>
          </a:p>
          <a:p>
            <a:pPr marL="342900" lvl="0" indent="-342900">
              <a:buFont typeface="+mj-lt"/>
              <a:buAutoNum type="arabicParenR"/>
            </a:pPr>
            <a:r>
              <a:rPr lang="en-US" sz="3200" dirty="0" smtClean="0">
                <a:solidFill>
                  <a:schemeClr val="bg1"/>
                </a:solidFill>
              </a:rPr>
              <a:t>B</a:t>
            </a:r>
          </a:p>
          <a:p>
            <a:pPr marL="342900" lvl="0" indent="-342900">
              <a:buFont typeface="+mj-lt"/>
              <a:buAutoNum type="arabicParenR"/>
            </a:pPr>
            <a:r>
              <a:rPr lang="en-US" sz="3200" dirty="0" smtClean="0">
                <a:solidFill>
                  <a:schemeClr val="bg1"/>
                </a:solidFill>
              </a:rPr>
              <a:t>C</a:t>
            </a:r>
          </a:p>
          <a:p>
            <a:pPr marL="342900" lvl="0" indent="-342900">
              <a:buFont typeface="+mj-lt"/>
              <a:buAutoNum type="arabicParenR"/>
            </a:pPr>
            <a:r>
              <a:rPr lang="en-US" sz="3200" dirty="0" smtClean="0">
                <a:solidFill>
                  <a:schemeClr val="bg1"/>
                </a:solidFill>
              </a:rPr>
              <a:t>D</a:t>
            </a:r>
            <a:endParaRPr lang="en-US" sz="3200" dirty="0">
              <a:solidFill>
                <a:schemeClr val="bg1"/>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562374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6900</TotalTime>
  <Words>2173</Words>
  <Application>Microsoft Office PowerPoint</Application>
  <PresentationFormat>On-screen Show (4:3)</PresentationFormat>
  <Paragraphs>282</Paragraphs>
  <Slides>53</Slides>
  <Notes>13</Notes>
  <HiddenSlides>0</HiddenSlides>
  <MMClips>2</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53</vt:i4>
      </vt:variant>
    </vt:vector>
  </HeadingPairs>
  <TitlesOfParts>
    <vt:vector size="57" baseType="lpstr">
      <vt:lpstr>Office Theme</vt:lpstr>
      <vt:lpstr>Equation</vt:lpstr>
      <vt:lpstr>Bitmap Image</vt:lpstr>
      <vt:lpstr>معادلة</vt:lpstr>
      <vt:lpstr>PowerPoint Presentation</vt:lpstr>
      <vt:lpstr>PowerPoint Presentation</vt:lpstr>
      <vt:lpstr>PowerPoint Presentation</vt:lpstr>
      <vt:lpstr>PowerPoint Presentation</vt:lpstr>
      <vt:lpstr>PowerPoint Presentation</vt:lpstr>
      <vt:lpstr>2- Waves Frequency, wavelength and Speed</vt:lpstr>
      <vt:lpstr>PowerPoint Presentation</vt:lpstr>
      <vt:lpstr>PowerPoint Presentation</vt:lpstr>
      <vt:lpstr>PowerPoint Presentation</vt:lpstr>
      <vt:lpstr>PowerPoint Presentation</vt:lpstr>
      <vt:lpstr>Time Period of a wave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Moving Source towards the observer, and the observer is fixed</vt:lpstr>
      <vt:lpstr>PowerPoint Presentation</vt:lpstr>
      <vt:lpstr>2- Fixed Source, Moving Observer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Thamer</dc:creator>
  <cp:lastModifiedBy>user</cp:lastModifiedBy>
  <cp:revision>139</cp:revision>
  <dcterms:created xsi:type="dcterms:W3CDTF">2006-08-16T00:00:00Z</dcterms:created>
  <dcterms:modified xsi:type="dcterms:W3CDTF">2017-12-09T11:56:41Z</dcterms:modified>
</cp:coreProperties>
</file>