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73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E3"/>
    <a:srgbClr val="C7D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2.png"/><Relationship Id="rId17" Type="http://schemas.openxmlformats.org/officeDocument/2006/relationships/hyperlink" Target="https://t.me/fatimahalsubeie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63FDD6A-E4EF-5CB1-8CE4-F327CEE87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31450">
            <a:off x="3243117" y="-243253"/>
            <a:ext cx="6557077" cy="58669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126499">
            <a:off x="8340465" y="608701"/>
            <a:ext cx="882033" cy="165993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4D050B8-4AFB-CC81-3C41-71C27EDF9051}"/>
              </a:ext>
            </a:extLst>
          </p:cNvPr>
          <p:cNvSpPr/>
          <p:nvPr/>
        </p:nvSpPr>
        <p:spPr>
          <a:xfrm>
            <a:off x="3882042" y="1816360"/>
            <a:ext cx="4738777" cy="336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الفصل التاسع</a:t>
            </a:r>
          </a:p>
          <a:p>
            <a:pPr algn="ctr"/>
            <a:endParaRPr lang="ar-SA" sz="40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الأشكال الثنائية الأبعاد</a:t>
            </a:r>
          </a:p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       والثلاثية الأبعاد</a:t>
            </a:r>
          </a:p>
          <a:p>
            <a:pPr algn="ctr"/>
            <a:endParaRPr lang="ar-SA" sz="40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  <a:p>
            <a:pPr algn="ctr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      التهيئة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95AF3B-A15A-0718-AFB9-D695AB75F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7" name="Picture 35" descr="Picture 35">
            <a:extLst>
              <a:ext uri="{FF2B5EF4-FFF2-40B4-BE49-F238E27FC236}">
                <a16:creationId xmlns:a16="http://schemas.microsoft.com/office/drawing/2014/main" id="{0BFDA032-5CED-593E-F4C4-686F8584AA2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483062" y="767016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1D893AC-BC93-9B94-BE01-1FF5B557A525}"/>
              </a:ext>
            </a:extLst>
          </p:cNvPr>
          <p:cNvSpPr/>
          <p:nvPr/>
        </p:nvSpPr>
        <p:spPr>
          <a:xfrm>
            <a:off x="5735700" y="1836594"/>
            <a:ext cx="3754179" cy="2762299"/>
          </a:xfrm>
          <a:custGeom>
            <a:avLst/>
            <a:gdLst/>
            <a:ahLst/>
            <a:cxnLst/>
            <a:rect l="l" t="t" r="r" b="b"/>
            <a:pathLst>
              <a:path w="19050000" h="19050000">
                <a:moveTo>
                  <a:pt x="0" y="0"/>
                </a:moveTo>
                <a:lnTo>
                  <a:pt x="19050000" y="0"/>
                </a:lnTo>
                <a:lnTo>
                  <a:pt x="19050000" y="19050000"/>
                </a:lnTo>
                <a:lnTo>
                  <a:pt x="0" y="1905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A0389-22FA-334A-4268-84885A4AC6EF}"/>
              </a:ext>
            </a:extLst>
          </p:cNvPr>
          <p:cNvSpPr txBox="1"/>
          <p:nvPr/>
        </p:nvSpPr>
        <p:spPr>
          <a:xfrm>
            <a:off x="6152754" y="2124423"/>
            <a:ext cx="30307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cs typeface="Mudir MT" pitchFamily="2" charset="-78"/>
              </a:rPr>
              <a:t>فكرة الدرس</a:t>
            </a:r>
          </a:p>
          <a:p>
            <a:pPr algn="ctr"/>
            <a:endParaRPr lang="ar-SA" sz="2400" b="1" dirty="0">
              <a:solidFill>
                <a:srgbClr val="C00000"/>
              </a:solidFill>
              <a:cs typeface="Mudir MT" pitchFamily="2" charset="-78"/>
            </a:endParaRPr>
          </a:p>
          <a:p>
            <a:pPr algn="ctr"/>
            <a:r>
              <a:rPr lang="ar-SA" sz="2400" b="1" dirty="0">
                <a:cs typeface="Mudir MT" pitchFamily="2" charset="-78"/>
              </a:rPr>
              <a:t>أستعمل الصيغ لإيجاد المساحات والحجوم .</a:t>
            </a:r>
          </a:p>
          <a:p>
            <a:pPr algn="ctr"/>
            <a:r>
              <a:rPr lang="ar-SA" sz="2400" b="1" dirty="0">
                <a:cs typeface="Mudir MT" pitchFamily="2" charset="-78"/>
              </a:rPr>
              <a:t>أشتق صيغة مساحة الدائرة وأستعملها .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AD4CFCD-3E15-6F85-A921-98BC8A2F0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60556">
            <a:off x="390731" y="1806781"/>
            <a:ext cx="4592269" cy="429761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547EC3E-1CB5-F3C7-7B98-C259E36CBC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590557">
            <a:off x="2374194" y="979247"/>
            <a:ext cx="2669247" cy="257241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0DB49A8-DCDF-47A7-20CA-9D228C032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19644">
            <a:off x="4784726" y="859257"/>
            <a:ext cx="786391" cy="112439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EE0F0A4-B356-78E2-9159-DD837D845189}"/>
              </a:ext>
            </a:extLst>
          </p:cNvPr>
          <p:cNvSpPr txBox="1"/>
          <p:nvPr/>
        </p:nvSpPr>
        <p:spPr>
          <a:xfrm>
            <a:off x="1271724" y="3010788"/>
            <a:ext cx="33182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cs typeface="Mudir MT" pitchFamily="2" charset="-78"/>
              </a:rPr>
              <a:t>المحيط</a:t>
            </a:r>
          </a:p>
          <a:p>
            <a:pPr algn="ctr"/>
            <a:r>
              <a:rPr lang="ar-SA" sz="2800" dirty="0">
                <a:cs typeface="Mudir MT" pitchFamily="2" charset="-78"/>
              </a:rPr>
              <a:t>الهرم</a:t>
            </a:r>
          </a:p>
          <a:p>
            <a:pPr algn="ctr"/>
            <a:r>
              <a:rPr lang="ar-SA" sz="2800" dirty="0">
                <a:cs typeface="Mudir MT" pitchFamily="2" charset="-78"/>
              </a:rPr>
              <a:t>الأسطوانة</a:t>
            </a:r>
          </a:p>
          <a:p>
            <a:pPr algn="ctr"/>
            <a:r>
              <a:rPr lang="ar-SA" sz="2800" dirty="0">
                <a:cs typeface="Mudir MT" pitchFamily="2" charset="-78"/>
              </a:rPr>
              <a:t>الحجم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7B064FD-F8F1-AF29-7362-E4D5A1655295}"/>
              </a:ext>
            </a:extLst>
          </p:cNvPr>
          <p:cNvSpPr txBox="1"/>
          <p:nvPr/>
        </p:nvSpPr>
        <p:spPr>
          <a:xfrm>
            <a:off x="2395818" y="2001530"/>
            <a:ext cx="3318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المفردات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82ED3F-CD88-09E1-D82A-D40D026EBF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665C1E89-BF50-05B1-E278-C89A93446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6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04537" y="508201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957225" y="594266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5397" y="402069"/>
            <a:ext cx="1014055" cy="11925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87E573F-84B0-0662-C51A-10D0799F7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9" name="Picture 35" descr="Picture 35">
            <a:extLst>
              <a:ext uri="{FF2B5EF4-FFF2-40B4-BE49-F238E27FC236}">
                <a16:creationId xmlns:a16="http://schemas.microsoft.com/office/drawing/2014/main" id="{A25B5800-AF23-B316-8171-6E85BE333B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D76F0A5-9A5E-A287-F302-0DE940242AD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466" t="18141" r="49228" b="37277"/>
          <a:stretch/>
        </p:blipFill>
        <p:spPr>
          <a:xfrm>
            <a:off x="6122643" y="1679682"/>
            <a:ext cx="4009588" cy="393349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40759F5-B372-8477-CDE1-912B915DF41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5969" t="19407" r="5759" b="75620"/>
          <a:stretch/>
        </p:blipFill>
        <p:spPr>
          <a:xfrm>
            <a:off x="1689506" y="1544760"/>
            <a:ext cx="4059453" cy="73667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0134A74-8CAB-9351-D899-FA62D09B8D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2916" t="24492" r="24970" b="70141"/>
          <a:stretch/>
        </p:blipFill>
        <p:spPr>
          <a:xfrm>
            <a:off x="2590190" y="3413465"/>
            <a:ext cx="2245332" cy="66317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CD024EA-9D1C-2FC1-2BAB-F4EA2401F47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636" t="24380" r="5759" b="69672"/>
          <a:stretch/>
        </p:blipFill>
        <p:spPr>
          <a:xfrm>
            <a:off x="3026806" y="2433641"/>
            <a:ext cx="2102113" cy="7860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6DFA78E-6C5C-60BA-E09B-79AE7146DDC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974" t="30328" r="5761" b="64059"/>
          <a:stretch/>
        </p:blipFill>
        <p:spPr>
          <a:xfrm>
            <a:off x="2439699" y="4295229"/>
            <a:ext cx="2559065" cy="62739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7EE8465-57A2-53D8-1E87-0925AAF4A5B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9442" t="35941" r="5759" b="57669"/>
          <a:stretch/>
        </p:blipFill>
        <p:spPr>
          <a:xfrm>
            <a:off x="2529790" y="5090465"/>
            <a:ext cx="2449593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18115" y="5029673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10586654" y="854888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1988" y="402069"/>
            <a:ext cx="1014055" cy="11925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750F69-D74B-C8A3-96E6-C3850E474B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2EE7329C-2AA6-F4C2-8F2C-0DDF7D2D10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772B42C-DA3E-E322-24C3-F71A4550028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096" t="38825" r="49040" b="28826"/>
          <a:stretch/>
        </p:blipFill>
        <p:spPr>
          <a:xfrm>
            <a:off x="6374351" y="1896896"/>
            <a:ext cx="4541106" cy="29799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5DA7CC3-0A91-C85D-0E55-8A8DB1AF3B6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678" t="38085" r="6005" b="23944"/>
          <a:stretch/>
        </p:blipFill>
        <p:spPr>
          <a:xfrm>
            <a:off x="881988" y="1780248"/>
            <a:ext cx="5312289" cy="36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8192" y="5010841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10507353" y="897754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0858" y="402069"/>
            <a:ext cx="1014055" cy="119250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A5064EA-477B-F647-4601-D913633A2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20" name="Picture 35" descr="Picture 35">
            <a:extLst>
              <a:ext uri="{FF2B5EF4-FFF2-40B4-BE49-F238E27FC236}">
                <a16:creationId xmlns:a16="http://schemas.microsoft.com/office/drawing/2014/main" id="{D263BF34-F393-0452-2DA2-B7F92D900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53610" y="402069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43E3B56-9B86-1CD9-3A9D-4E7B74D09BF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839" t="38873" r="49165" b="38685"/>
          <a:stretch/>
        </p:blipFill>
        <p:spPr>
          <a:xfrm>
            <a:off x="6534307" y="2000512"/>
            <a:ext cx="4277491" cy="217868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67FBE70-0BB5-DFCF-7C55-92230F53B6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3527" t="38788" r="6156" b="50460"/>
          <a:stretch/>
        </p:blipFill>
        <p:spPr>
          <a:xfrm>
            <a:off x="714750" y="2235725"/>
            <a:ext cx="5770122" cy="129308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37C440C-1FC5-C2E8-644A-DA8A5D2B39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247" t="50000" r="5848" b="40420"/>
          <a:stretch/>
        </p:blipFill>
        <p:spPr>
          <a:xfrm>
            <a:off x="1971656" y="3735924"/>
            <a:ext cx="3193960" cy="15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537" y="-564362"/>
            <a:ext cx="13829073" cy="7986724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8308" y="4353760"/>
            <a:ext cx="1070954" cy="1259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26499">
            <a:off x="9749904" y="1674272"/>
            <a:ext cx="882033" cy="16599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432" y="1069320"/>
            <a:ext cx="1014055" cy="11925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170325-AC1A-8B99-1A8D-A1C043CB6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" y="5720172"/>
            <a:ext cx="1266043" cy="1137828"/>
          </a:xfrm>
          <a:prstGeom prst="rect">
            <a:avLst/>
          </a:prstGeom>
        </p:spPr>
      </p:pic>
      <p:pic>
        <p:nvPicPr>
          <p:cNvPr id="16" name="Picture 35" descr="Picture 35">
            <a:extLst>
              <a:ext uri="{FF2B5EF4-FFF2-40B4-BE49-F238E27FC236}">
                <a16:creationId xmlns:a16="http://schemas.microsoft.com/office/drawing/2014/main" id="{EC9B7E7B-B703-FB46-DB43-6B334B962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1172994" y="409351"/>
            <a:ext cx="972050" cy="92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0899427-592C-4AA2-D092-745FF5BEA04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3629" b="21148"/>
          <a:stretch/>
        </p:blipFill>
        <p:spPr>
          <a:xfrm rot="2590557">
            <a:off x="7470109" y="2238130"/>
            <a:ext cx="2528526" cy="254919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834DCCF-2627-5EF6-EE95-B95C647DF394}"/>
              </a:ext>
            </a:extLst>
          </p:cNvPr>
          <p:cNvSpPr txBox="1"/>
          <p:nvPr/>
        </p:nvSpPr>
        <p:spPr>
          <a:xfrm>
            <a:off x="7075227" y="2891220"/>
            <a:ext cx="33151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الواجب</a:t>
            </a:r>
          </a:p>
          <a:p>
            <a:pPr algn="ctr"/>
            <a:r>
              <a:rPr lang="ar-SA" sz="3200" dirty="0">
                <a:solidFill>
                  <a:srgbClr val="C00000"/>
                </a:solidFill>
                <a:cs typeface="Mudir MT" pitchFamily="2" charset="-78"/>
              </a:rPr>
              <a:t>منصة مدرستي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36365F1-B8F4-7236-4770-0FF2D8B105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3443618" y="906786"/>
            <a:ext cx="4111153" cy="26137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750785-CB86-C072-1DC2-A37DD32F30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7681" b="22948"/>
          <a:stretch/>
        </p:blipFill>
        <p:spPr>
          <a:xfrm rot="360556">
            <a:off x="974714" y="3534513"/>
            <a:ext cx="4111153" cy="2626978"/>
          </a:xfrm>
          <a:prstGeom prst="rect">
            <a:avLst/>
          </a:prstGeom>
        </p:spPr>
      </p:pic>
      <p:sp>
        <p:nvSpPr>
          <p:cNvPr id="21" name="مخطط انسيابي: تخزين داخلي 20">
            <a:hlinkClick r:id="rId16"/>
            <a:extLst>
              <a:ext uri="{FF2B5EF4-FFF2-40B4-BE49-F238E27FC236}">
                <a16:creationId xmlns:a16="http://schemas.microsoft.com/office/drawing/2014/main" id="{64EBC4B3-64E4-4A24-381A-1D8E50140498}"/>
              </a:ext>
            </a:extLst>
          </p:cNvPr>
          <p:cNvSpPr/>
          <p:nvPr/>
        </p:nvSpPr>
        <p:spPr>
          <a:xfrm>
            <a:off x="3127925" y="698771"/>
            <a:ext cx="4205632" cy="2730229"/>
          </a:xfrm>
          <a:custGeom>
            <a:avLst/>
            <a:gdLst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  <a:gd name="connsiteX0" fmla="*/ 525704 w 4205632"/>
              <a:gd name="connsiteY0" fmla="*/ 0 h 2730229"/>
              <a:gd name="connsiteX1" fmla="*/ 525704 w 4205632"/>
              <a:gd name="connsiteY1" fmla="*/ 2730229 h 2730229"/>
              <a:gd name="connsiteX2" fmla="*/ 0 w 4205632"/>
              <a:gd name="connsiteY2" fmla="*/ 341278 h 2730229"/>
              <a:gd name="connsiteX3" fmla="*/ 4205632 w 4205632"/>
              <a:gd name="connsiteY3" fmla="*/ 341278 h 2730229"/>
              <a:gd name="connsiteX0" fmla="*/ 0 w 4205632"/>
              <a:gd name="connsiteY0" fmla="*/ 0 h 2730229"/>
              <a:gd name="connsiteX1" fmla="*/ 4205632 w 4205632"/>
              <a:gd name="connsiteY1" fmla="*/ 0 h 2730229"/>
              <a:gd name="connsiteX2" fmla="*/ 4205632 w 4205632"/>
              <a:gd name="connsiteY2" fmla="*/ 2730229 h 2730229"/>
              <a:gd name="connsiteX3" fmla="*/ 0 w 4205632"/>
              <a:gd name="connsiteY3" fmla="*/ 2730229 h 2730229"/>
              <a:gd name="connsiteX4" fmla="*/ 0 w 4205632"/>
              <a:gd name="connsiteY4" fmla="*/ 0 h 27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2730229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318444" y="904580"/>
                  <a:pt x="4151656" y="2419137"/>
                  <a:pt x="4205632" y="2730229"/>
                </a:cubicBezTo>
                <a:cubicBezTo>
                  <a:pt x="2358687" y="2773118"/>
                  <a:pt x="466340" y="2625223"/>
                  <a:pt x="0" y="2730229"/>
                </a:cubicBezTo>
                <a:cubicBezTo>
                  <a:pt x="-49572" y="1625022"/>
                  <a:pt x="-52360" y="1085831"/>
                  <a:pt x="0" y="0"/>
                </a:cubicBezTo>
                <a:close/>
              </a:path>
              <a:path w="4205632" h="2730229" fill="none" extrusionOk="0">
                <a:moveTo>
                  <a:pt x="525704" y="0"/>
                </a:moveTo>
                <a:cubicBezTo>
                  <a:pt x="445598" y="423318"/>
                  <a:pt x="421702" y="2443416"/>
                  <a:pt x="525704" y="2730229"/>
                </a:cubicBezTo>
                <a:moveTo>
                  <a:pt x="0" y="341278"/>
                </a:moveTo>
                <a:cubicBezTo>
                  <a:pt x="2080532" y="226207"/>
                  <a:pt x="3343794" y="338187"/>
                  <a:pt x="4205632" y="341278"/>
                </a:cubicBezTo>
              </a:path>
              <a:path w="4205632" h="2730229" fill="none" extrusionOk="0">
                <a:moveTo>
                  <a:pt x="0" y="0"/>
                </a:moveTo>
                <a:cubicBezTo>
                  <a:pt x="1814247" y="-15507"/>
                  <a:pt x="3219014" y="18295"/>
                  <a:pt x="4205632" y="0"/>
                </a:cubicBezTo>
                <a:cubicBezTo>
                  <a:pt x="4314920" y="887886"/>
                  <a:pt x="4257595" y="1929679"/>
                  <a:pt x="4205632" y="2730229"/>
                </a:cubicBezTo>
                <a:cubicBezTo>
                  <a:pt x="3261166" y="2777099"/>
                  <a:pt x="1788927" y="2721520"/>
                  <a:pt x="0" y="2730229"/>
                </a:cubicBezTo>
                <a:cubicBezTo>
                  <a:pt x="-54748" y="1769864"/>
                  <a:pt x="100903" y="49325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خطط انسيابي: تخزين داخلي 21">
            <a:hlinkClick r:id="rId17"/>
            <a:extLst>
              <a:ext uri="{FF2B5EF4-FFF2-40B4-BE49-F238E27FC236}">
                <a16:creationId xmlns:a16="http://schemas.microsoft.com/office/drawing/2014/main" id="{168AE6FA-2D05-BBE4-F7F8-6BA073EF9AB4}"/>
              </a:ext>
            </a:extLst>
          </p:cNvPr>
          <p:cNvSpPr/>
          <p:nvPr/>
        </p:nvSpPr>
        <p:spPr>
          <a:xfrm>
            <a:off x="705034" y="3543681"/>
            <a:ext cx="4069779" cy="2326544"/>
          </a:xfrm>
          <a:custGeom>
            <a:avLst/>
            <a:gdLst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  <a:gd name="connsiteX0" fmla="*/ 508722 w 4069779"/>
              <a:gd name="connsiteY0" fmla="*/ 0 h 2326544"/>
              <a:gd name="connsiteX1" fmla="*/ 508722 w 4069779"/>
              <a:gd name="connsiteY1" fmla="*/ 2326544 h 2326544"/>
              <a:gd name="connsiteX2" fmla="*/ 0 w 4069779"/>
              <a:gd name="connsiteY2" fmla="*/ 290818 h 2326544"/>
              <a:gd name="connsiteX3" fmla="*/ 4069779 w 4069779"/>
              <a:gd name="connsiteY3" fmla="*/ 290818 h 2326544"/>
              <a:gd name="connsiteX0" fmla="*/ 0 w 4069779"/>
              <a:gd name="connsiteY0" fmla="*/ 0 h 2326544"/>
              <a:gd name="connsiteX1" fmla="*/ 4069779 w 4069779"/>
              <a:gd name="connsiteY1" fmla="*/ 0 h 2326544"/>
              <a:gd name="connsiteX2" fmla="*/ 4069779 w 4069779"/>
              <a:gd name="connsiteY2" fmla="*/ 2326544 h 2326544"/>
              <a:gd name="connsiteX3" fmla="*/ 0 w 4069779"/>
              <a:gd name="connsiteY3" fmla="*/ 2326544 h 2326544"/>
              <a:gd name="connsiteX4" fmla="*/ 0 w 4069779"/>
              <a:gd name="connsiteY4" fmla="*/ 0 h 232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779" h="2326544" stroke="0" extrusionOk="0">
                <a:moveTo>
                  <a:pt x="0" y="0"/>
                </a:moveTo>
                <a:cubicBezTo>
                  <a:pt x="480191" y="131919"/>
                  <a:pt x="3103072" y="-79974"/>
                  <a:pt x="4069779" y="0"/>
                </a:cubicBezTo>
                <a:cubicBezTo>
                  <a:pt x="4182591" y="678854"/>
                  <a:pt x="4015803" y="2001745"/>
                  <a:pt x="4069779" y="2326544"/>
                </a:cubicBezTo>
                <a:cubicBezTo>
                  <a:pt x="2172267" y="2369433"/>
                  <a:pt x="918592" y="2221538"/>
                  <a:pt x="0" y="2326544"/>
                </a:cubicBezTo>
                <a:cubicBezTo>
                  <a:pt x="-49572" y="1598131"/>
                  <a:pt x="-52360" y="1143964"/>
                  <a:pt x="0" y="0"/>
                </a:cubicBezTo>
                <a:close/>
              </a:path>
              <a:path w="4069779" h="2326544" fill="none" extrusionOk="0">
                <a:moveTo>
                  <a:pt x="508722" y="0"/>
                </a:moveTo>
                <a:cubicBezTo>
                  <a:pt x="428616" y="562163"/>
                  <a:pt x="404720" y="2002948"/>
                  <a:pt x="508722" y="2326544"/>
                </a:cubicBezTo>
                <a:moveTo>
                  <a:pt x="0" y="290818"/>
                </a:moveTo>
                <a:cubicBezTo>
                  <a:pt x="1476681" y="175747"/>
                  <a:pt x="2414798" y="287727"/>
                  <a:pt x="4069779" y="290818"/>
                </a:cubicBezTo>
              </a:path>
              <a:path w="4069779" h="2326544" fill="none" extrusionOk="0">
                <a:moveTo>
                  <a:pt x="0" y="0"/>
                </a:moveTo>
                <a:cubicBezTo>
                  <a:pt x="1085450" y="-15507"/>
                  <a:pt x="3363420" y="18295"/>
                  <a:pt x="4069779" y="0"/>
                </a:cubicBezTo>
                <a:cubicBezTo>
                  <a:pt x="4179067" y="761093"/>
                  <a:pt x="4121742" y="1830436"/>
                  <a:pt x="4069779" y="2326544"/>
                </a:cubicBezTo>
                <a:cubicBezTo>
                  <a:pt x="2878292" y="2373414"/>
                  <a:pt x="1291820" y="2317835"/>
                  <a:pt x="0" y="2326544"/>
                </a:cubicBezTo>
                <a:cubicBezTo>
                  <a:pt x="-54748" y="1615088"/>
                  <a:pt x="100903" y="96372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/>
      <p:bldP spid="2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شاشة عريضة</PresentationFormat>
  <Paragraphs>22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4</cp:revision>
  <dcterms:created xsi:type="dcterms:W3CDTF">2023-03-22T18:02:01Z</dcterms:created>
  <dcterms:modified xsi:type="dcterms:W3CDTF">2023-05-02T19:45:08Z</dcterms:modified>
</cp:coreProperties>
</file>