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59" r:id="rId3"/>
    <p:sldId id="262" r:id="rId4"/>
    <p:sldId id="260" r:id="rId5"/>
    <p:sldId id="261" r:id="rId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1pPr>
    <a:lvl2pPr marL="4572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2pPr>
    <a:lvl3pPr marL="9144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3pPr>
    <a:lvl4pPr marL="13716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4pPr>
    <a:lvl5pPr marL="1828800" algn="r" rtl="1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5pPr>
    <a:lvl6pPr marL="2286000" algn="r" defTabSz="914400" rtl="1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6pPr>
    <a:lvl7pPr marL="2743200" algn="r" defTabSz="914400" rtl="1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7pPr>
    <a:lvl8pPr marL="3200400" algn="r" defTabSz="914400" rtl="1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8pPr>
    <a:lvl9pPr marL="3657600" algn="r" defTabSz="914400" rtl="1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Traditional Arabic" panose="02020603050405020304" pitchFamily="18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E0FFC1"/>
    <a:srgbClr val="B9FFE3"/>
    <a:srgbClr val="CCFF99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9" d="100"/>
          <a:sy n="69" d="100"/>
        </p:scale>
        <p:origin x="66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BF8E815-74E0-4F52-9B3A-A0BD125968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B00FE40-03F9-4B07-9578-0A3A4C7D019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EA6AA7F-4048-47B6-BC7B-EFF5909BE0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AABF6A0-A485-4D82-965A-DEE47A5A1DC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anose="020B0604020202020204" pitchFamily="34" charset="0"/>
              </a:defRPr>
            </a:lvl1pPr>
          </a:lstStyle>
          <a:p>
            <a:fld id="{3CECE15A-3DEA-4F52-8DAB-77068A65C55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1700657-A4A3-46D8-8C59-908A5735AC9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135333D-5504-41D0-AA54-5ACC21FE64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5C6C7BC-2003-4B87-AF64-E4227939D8E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768AA7D-2CB7-4AC1-88D3-166BA4A858E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C971316A-987D-4C62-B155-E57B22CCC66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cs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1823A3F2-634E-452E-A252-39E076642F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Arial" panose="020B0604020202020204" pitchFamily="34" charset="0"/>
              </a:defRPr>
            </a:lvl1pPr>
          </a:lstStyle>
          <a:p>
            <a:fld id="{63CE966F-9BA7-4ED4-8F39-80468FDF4E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CBC908-4C6B-4CCB-B2E1-95E38B206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4E1B029-3E01-44C3-8033-1C3077C76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DF0F96-6B81-4795-82BE-E92F9A18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3FAEB2-EB5D-469E-8AC2-61A78AFC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86CA1F-AA3A-4AC1-BAF7-FDAD7C9A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D1E39-3C61-4435-8E8C-6DA97CEC010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896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678100-3F06-444C-B34E-417DE77BA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4834E56-1A11-4C4E-B542-CABC78C07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6B9059-91BB-44EE-B7C0-897EC275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69C1D3D-4720-4CD9-9F81-FB7E9FDA6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CC3BFE8-CB5D-4CE5-8FB9-F900CE45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A1457-6A74-4BA2-BEE0-731DA178EC8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94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F4C77B8-8193-4B2B-9BB1-94F19F9C48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F656E68-550E-489A-9385-22CDB3D16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61E31D-AA8B-4558-9446-2BD8122F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8FAB93-C732-4317-A017-C3882913D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4BAA01D-7A2C-464D-8F31-FAE264C15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9DD3D-1BC1-4510-B8F4-22DEE612FA8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38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101D42E-BC65-40CD-BC05-7136BCE9B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80BA319-DA64-414C-A2F0-7BFFC8B14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71274B-494C-414A-8829-66B2DCC0E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F867E1-5F71-4514-A064-36B9796E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2C73DF-3ECB-406A-A6C7-76F77BD24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56ADB-8048-48C1-BA07-32D6CDAA032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484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95570A-EFDD-4171-A87F-AD09C85F6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A3E50F5-04BF-4091-BE55-4E8EA856F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7569CE2-0D82-45DC-AB25-9435942FC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AB8719-0A15-4620-B962-9804C5E1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DE731F-D9A0-4D8D-A736-39BCBC77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D8343-5946-40F0-9660-BB1A85354ED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427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AFE588-449F-47D7-A7B6-419FDF7C1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E02621-F926-4320-8FBE-62AFE04960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94F23E-AD46-4B8B-B61B-FCCDA220C7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F3B4C37-13F9-43F7-A6A0-004BDC264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179985-DE55-4060-A3A6-9921ED0DE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8111CD5-7110-4226-9A9B-D1C64EC4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CC4A0-38F0-43E4-9B63-2FFBA36160E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290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7F80AD-39A4-4A11-B4D5-210DBAAF6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E679700-5E97-415A-AA53-76A03218E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0159E44-4368-49DB-B354-72114B0BDF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1F20AFD-B96B-4CEE-84DD-548EA64F4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08E1AAB-163A-4EA1-9940-47B703C25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5698121-A2B2-4A2B-A54B-1E8CA62E3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5046152-710C-44BC-A8A2-755E91F6C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850366B-F995-4DAF-9953-9546A940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CE141-E214-44A4-B007-C227654C655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5342CD-E675-467F-A6A0-217CE966F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9B09128-BDFE-4D33-9396-C653EC44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028DE8D-1BEB-4CEB-B03B-C0014401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8F00730-CC53-4472-807D-14D79BE6D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920B9-717F-4489-9F69-F008C1CF6D5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1C4884B-15E5-4210-ADA3-D410A7354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C74334-8166-4DAB-B319-7A1C6926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518CE75-4722-4CA3-997F-2A03C59C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BBB81-C46F-4698-B9BE-A0C3E5F8D40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269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A6B482-E995-4300-9AE1-CA1324476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7D1E5D-F672-465C-871F-74B16C9DA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74A4E5E-5585-436E-87E0-117713B16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EAD7FE9-294E-4633-A310-B0651344E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0F699FB-DD41-4E2A-A1F3-C82C1EC2D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E616CC6-76AB-48D0-91B2-81F19F80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734F1-A005-42CF-B45A-EA792260393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16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31B74F-5181-4C8F-A908-D8727640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1DD5B35-9DBA-4387-810F-8BB971C089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FFD556E-A36D-4BC9-8434-CD8B9B6F4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8789821-7F3F-4D9B-B1E1-02A52373A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A36518D-65FA-4C84-BA63-610AFC39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C0B11F-B9A5-40CD-8A76-2EBF023E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8CA516-96CF-4BFD-8EF9-84CEFD567A0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903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0FFC1"/>
            </a:gs>
            <a:gs pos="100000">
              <a:srgbClr val="B9FFE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19394E1-E854-45C2-B964-8F2ACEA5A4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2C7740-6880-42D9-A0BC-6B4B88A11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804D0E1-C038-4E14-93F4-61F6D106B2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b="0"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B0FC35-2385-4115-A3FB-46400492F8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0B16FF3-6473-4C1A-A414-8D53BCE1E9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b="0">
                <a:cs typeface="+mn-cs"/>
              </a:defRPr>
            </a:lvl1pPr>
          </a:lstStyle>
          <a:p>
            <a:fld id="{968F6DA8-E242-4834-A959-192F22C23283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>
            <a:extLst>
              <a:ext uri="{FF2B5EF4-FFF2-40B4-BE49-F238E27FC236}">
                <a16:creationId xmlns:a16="http://schemas.microsoft.com/office/drawing/2014/main" id="{34C33A55-5FDD-4FBC-B287-50B49C43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42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196975"/>
            <a:ext cx="6335712" cy="482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Text Box 5">
            <a:extLst>
              <a:ext uri="{FF2B5EF4-FFF2-40B4-BE49-F238E27FC236}">
                <a16:creationId xmlns:a16="http://schemas.microsoft.com/office/drawing/2014/main" id="{D2A486EB-9C4E-49BB-853F-D1AF5C698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-1150938"/>
            <a:ext cx="2879725" cy="3140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0000" b="0">
                <a:latin typeface="Arial" panose="020B0604020202020204" pitchFamily="34" charset="0"/>
                <a:cs typeface="Arial" panose="020B0604020202020204" pitchFamily="34" charset="0"/>
                <a:sym typeface="AGA Arabesque" panose="05010101010101010101" pitchFamily="2" charset="2"/>
              </a:rPr>
              <a:t></a:t>
            </a:r>
          </a:p>
        </p:txBody>
      </p:sp>
      <p:pic>
        <p:nvPicPr>
          <p:cNvPr id="9222" name="Picture 6">
            <a:extLst>
              <a:ext uri="{FF2B5EF4-FFF2-40B4-BE49-F238E27FC236}">
                <a16:creationId xmlns:a16="http://schemas.microsoft.com/office/drawing/2014/main" id="{7D45D6B8-4D7E-44D3-93A5-9C276D00EB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73025"/>
            <a:ext cx="1800225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>
            <a:extLst>
              <a:ext uri="{FF2B5EF4-FFF2-40B4-BE49-F238E27FC236}">
                <a16:creationId xmlns:a16="http://schemas.microsoft.com/office/drawing/2014/main" id="{58438F05-5101-4C73-9280-267BA3ABE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3429000"/>
            <a:ext cx="2952750" cy="82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>
            <a:extLst>
              <a:ext uri="{FF2B5EF4-FFF2-40B4-BE49-F238E27FC236}">
                <a16:creationId xmlns:a16="http://schemas.microsoft.com/office/drawing/2014/main" id="{DD5D2A01-1CA8-49E6-A42F-FD68DBB92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420938"/>
            <a:ext cx="3367087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>
            <a:extLst>
              <a:ext uri="{FF2B5EF4-FFF2-40B4-BE49-F238E27FC236}">
                <a16:creationId xmlns:a16="http://schemas.microsoft.com/office/drawing/2014/main" id="{C09FE82E-EA5A-4BC3-8D43-1A96D39735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42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3" name="Picture 15">
            <a:extLst>
              <a:ext uri="{FF2B5EF4-FFF2-40B4-BE49-F238E27FC236}">
                <a16:creationId xmlns:a16="http://schemas.microsoft.com/office/drawing/2014/main" id="{6D89FC36-2497-4062-9AA1-D903107CD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33375"/>
            <a:ext cx="3025775" cy="827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4" name="Text Box 16">
            <a:extLst>
              <a:ext uri="{FF2B5EF4-FFF2-40B4-BE49-F238E27FC236}">
                <a16:creationId xmlns:a16="http://schemas.microsoft.com/office/drawing/2014/main" id="{E2EE6A93-511D-43BC-B397-44549396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1196975"/>
            <a:ext cx="6011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>
                <a:latin typeface="Traditional Arabic" panose="02020603050405020304" pitchFamily="18" charset="-78"/>
              </a:rPr>
              <a:t>لقد جرت عدة محاولات قديماً لمعرفة أبعاد الأرض , </a:t>
            </a:r>
            <a:endParaRPr lang="en-US" altLang="en-US" sz="3200">
              <a:latin typeface="Traditional Arabic" panose="02020603050405020304" pitchFamily="18" charset="-78"/>
            </a:endParaRP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05A6427D-D738-4191-B80A-DA8E4FCC8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85938"/>
            <a:ext cx="88566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>
                <a:latin typeface="Traditional Arabic" panose="02020603050405020304" pitchFamily="18" charset="-78"/>
              </a:rPr>
              <a:t>وكانت أولى هذه المحاولات ما قام به العالم الرياضي </a:t>
            </a:r>
            <a:r>
              <a:rPr lang="ar-SA" altLang="en-US" sz="3200"/>
              <a:t>( إيراتوستين ) الذي عاش في الإسكندرية</a:t>
            </a:r>
            <a:endParaRPr lang="en-US" altLang="en-US" sz="3200"/>
          </a:p>
        </p:txBody>
      </p:sp>
      <p:sp>
        <p:nvSpPr>
          <p:cNvPr id="12306" name="Text Box 18">
            <a:extLst>
              <a:ext uri="{FF2B5EF4-FFF2-40B4-BE49-F238E27FC236}">
                <a16:creationId xmlns:a16="http://schemas.microsoft.com/office/drawing/2014/main" id="{4691E56D-2533-47FE-8E76-ED0081F74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273300"/>
            <a:ext cx="4032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>
                <a:latin typeface="Traditional Arabic" panose="02020603050405020304" pitchFamily="18" charset="-78"/>
              </a:rPr>
              <a:t>لمعرفة محيط الكرة الأرضية ,   </a:t>
            </a:r>
            <a:endParaRPr lang="en-US" altLang="en-US" sz="3200">
              <a:latin typeface="Traditional Arabic" panose="02020603050405020304" pitchFamily="18" charset="-78"/>
            </a:endParaRPr>
          </a:p>
        </p:txBody>
      </p:sp>
      <p:sp>
        <p:nvSpPr>
          <p:cNvPr id="12307" name="Text Box 19">
            <a:extLst>
              <a:ext uri="{FF2B5EF4-FFF2-40B4-BE49-F238E27FC236}">
                <a16:creationId xmlns:a16="http://schemas.microsoft.com/office/drawing/2014/main" id="{37644540-1BA8-49A1-8CCD-6C3E2EDFE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57563"/>
            <a:ext cx="8893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>
                <a:latin typeface="Traditional Arabic" panose="02020603050405020304" pitchFamily="18" charset="-78"/>
              </a:rPr>
              <a:t>في زمن الخليفة العباسي المأمون بمحاولات اكثر دقة لمعرفة المسافة التي تفصل بين خط عرض وآخر , </a:t>
            </a:r>
            <a:endParaRPr lang="en-US" altLang="en-US" sz="3200">
              <a:latin typeface="Traditional Arabic" panose="02020603050405020304" pitchFamily="18" charset="-78"/>
            </a:endParaRPr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8C7C7A9E-26C5-4BFA-8DF8-45F55870F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37063"/>
            <a:ext cx="86772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>
                <a:latin typeface="Traditional Arabic" panose="02020603050405020304" pitchFamily="18" charset="-78"/>
              </a:rPr>
              <a:t>ولا تختلف هذه التقديرات كثيراً عن الأرقام الحالية رغم بساطة الأجهزة </a:t>
            </a:r>
            <a:r>
              <a:rPr lang="ar-SA" altLang="en-US" sz="3200"/>
              <a:t>المستخدمة في ذلك الوقت , </a:t>
            </a:r>
            <a:endParaRPr lang="en-US" altLang="en-US" sz="3200"/>
          </a:p>
        </p:txBody>
      </p:sp>
      <p:sp>
        <p:nvSpPr>
          <p:cNvPr id="12309" name="Rectangle 21">
            <a:extLst>
              <a:ext uri="{FF2B5EF4-FFF2-40B4-BE49-F238E27FC236}">
                <a16:creationId xmlns:a16="http://schemas.microsoft.com/office/drawing/2014/main" id="{5DA9709F-3D2C-40D1-98CE-C5B564BED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5445125"/>
            <a:ext cx="8667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/>
              <a:t>ولقد تم في الوقت الحاضر معرفة أبعاد الأرض بشكل دقيق وفيما يلي أهمها :  </a:t>
            </a:r>
            <a:endParaRPr lang="en-US" altLang="en-US" sz="3200"/>
          </a:p>
        </p:txBody>
      </p:sp>
      <p:sp>
        <p:nvSpPr>
          <p:cNvPr id="12310" name="Rectangle 22">
            <a:extLst>
              <a:ext uri="{FF2B5EF4-FFF2-40B4-BE49-F238E27FC236}">
                <a16:creationId xmlns:a16="http://schemas.microsoft.com/office/drawing/2014/main" id="{940ABD75-A529-4776-9920-2E88AABFA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273300"/>
            <a:ext cx="31734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3200"/>
              <a:t>في القرن الثالث قبل الميلاد </a:t>
            </a:r>
            <a:endParaRPr lang="en-US" altLang="en-US" sz="3200"/>
          </a:p>
        </p:txBody>
      </p:sp>
      <p:sp>
        <p:nvSpPr>
          <p:cNvPr id="12311" name="Rectangle 23">
            <a:extLst>
              <a:ext uri="{FF2B5EF4-FFF2-40B4-BE49-F238E27FC236}">
                <a16:creationId xmlns:a16="http://schemas.microsoft.com/office/drawing/2014/main" id="{6D4D2EE2-11AE-42A8-AC0B-5DFC0B07B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1563" y="2797175"/>
            <a:ext cx="39957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 sz="3200"/>
              <a:t>كما قام بعض العلماء المسلمين </a:t>
            </a:r>
            <a:r>
              <a:rPr lang="ar-SA" altLang="en-US" sz="2000"/>
              <a:t>( 1 )</a:t>
            </a:r>
            <a:endParaRPr lang="en-US" altLang="en-US" sz="2000"/>
          </a:p>
        </p:txBody>
      </p:sp>
      <p:sp>
        <p:nvSpPr>
          <p:cNvPr id="12312" name="Text Box 24">
            <a:extLst>
              <a:ext uri="{FF2B5EF4-FFF2-40B4-BE49-F238E27FC236}">
                <a16:creationId xmlns:a16="http://schemas.microsoft.com/office/drawing/2014/main" id="{97BB7995-F982-4ADF-86B4-8B133A43A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5876925"/>
            <a:ext cx="4751387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1800"/>
              <a:t>ــــــــــــــــ</a:t>
            </a:r>
          </a:p>
          <a:p>
            <a:pPr>
              <a:spcBef>
                <a:spcPct val="50000"/>
              </a:spcBef>
            </a:pPr>
            <a:r>
              <a:rPr lang="ar-SA" altLang="en-US" sz="1800"/>
              <a:t>( 1) محمد بن موسى وأخويه أحمد والحسن . 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5" grpId="0"/>
      <p:bldP spid="12306" grpId="0"/>
      <p:bldP spid="12307" grpId="0"/>
      <p:bldP spid="12308" grpId="0"/>
      <p:bldP spid="12309" grpId="0"/>
      <p:bldP spid="12310" grpId="0"/>
      <p:bldP spid="12311" grpId="0"/>
      <p:bldP spid="12312" grpId="0"/>
      <p:bldP spid="123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>
            <a:extLst>
              <a:ext uri="{FF2B5EF4-FFF2-40B4-BE49-F238E27FC236}">
                <a16:creationId xmlns:a16="http://schemas.microsoft.com/office/drawing/2014/main" id="{4EE0D95A-D251-4F33-B676-1ED1B3A81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42000" contrast="-6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8" name="Rectangle 8">
            <a:extLst>
              <a:ext uri="{FF2B5EF4-FFF2-40B4-BE49-F238E27FC236}">
                <a16:creationId xmlns:a16="http://schemas.microsoft.com/office/drawing/2014/main" id="{6CBA6976-7E4F-4E89-A39D-39E256B3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92075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1ـ القطر القطبي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F0C64054-93E4-43FF-8AE9-011543D5A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92075"/>
            <a:ext cx="52451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/>
              <a:t>هو خط وهمي يبدأ من القطب الشمالي , فيمر بمركز الأرض , لينتهي عند القطب الجنوبي</a:t>
            </a:r>
            <a:endParaRPr lang="en-US" altLang="en-US"/>
          </a:p>
        </p:txBody>
      </p:sp>
      <p:sp>
        <p:nvSpPr>
          <p:cNvPr id="15370" name="Rectangle 10">
            <a:extLst>
              <a:ext uri="{FF2B5EF4-FFF2-40B4-BE49-F238E27FC236}">
                <a16:creationId xmlns:a16="http://schemas.microsoft.com/office/drawing/2014/main" id="{A93E6D7C-47D6-40EB-A0E9-95EF3E2C3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8288" y="450850"/>
            <a:ext cx="2446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/>
              <a:t>ويبلغ طوله 12713 كم . </a:t>
            </a:r>
            <a:endParaRPr lang="en-US" altLang="en-US"/>
          </a:p>
        </p:txBody>
      </p:sp>
      <p:sp>
        <p:nvSpPr>
          <p:cNvPr id="15371" name="Rectangle 11">
            <a:extLst>
              <a:ext uri="{FF2B5EF4-FFF2-40B4-BE49-F238E27FC236}">
                <a16:creationId xmlns:a16="http://schemas.microsoft.com/office/drawing/2014/main" id="{49C07FD5-C521-4DE7-BF2A-25B36964D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50850"/>
            <a:ext cx="2817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انظر شكل ( 24 ) و ( 25 ) . 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5372" name="Rectangle 12">
            <a:extLst>
              <a:ext uri="{FF2B5EF4-FFF2-40B4-BE49-F238E27FC236}">
                <a16:creationId xmlns:a16="http://schemas.microsoft.com/office/drawing/2014/main" id="{8D60B1E2-92AB-461B-AA9E-20060D5E5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8813" y="981075"/>
            <a:ext cx="2073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2ـ القطر الاستوائي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5373" name="Rectangle 13">
            <a:extLst>
              <a:ext uri="{FF2B5EF4-FFF2-40B4-BE49-F238E27FC236}">
                <a16:creationId xmlns:a16="http://schemas.microsoft.com/office/drawing/2014/main" id="{FDD3B3E6-0514-4EE6-8B12-700DD9C23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13" y="981075"/>
            <a:ext cx="7140576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/>
              <a:t>هو خط وهمي يخترق الأرض من دائرة الاستواء ماراً بمركز الأرض إلى النقطة المقابله له على دائرة خط الاستواء ,  </a:t>
            </a:r>
            <a:endParaRPr lang="en-US" altLang="en-US"/>
          </a:p>
        </p:txBody>
      </p:sp>
      <p:sp>
        <p:nvSpPr>
          <p:cNvPr id="15374" name="Rectangle 14">
            <a:extLst>
              <a:ext uri="{FF2B5EF4-FFF2-40B4-BE49-F238E27FC236}">
                <a16:creationId xmlns:a16="http://schemas.microsoft.com/office/drawing/2014/main" id="{422FE471-0AAF-4776-880F-B227B4F82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1341438"/>
            <a:ext cx="2446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/>
              <a:t>ويبلغ طوله 12756 كم . </a:t>
            </a:r>
            <a:endParaRPr lang="en-US" altLang="en-US"/>
          </a:p>
        </p:txBody>
      </p:sp>
      <p:sp>
        <p:nvSpPr>
          <p:cNvPr id="15375" name="Rectangle 15">
            <a:extLst>
              <a:ext uri="{FF2B5EF4-FFF2-40B4-BE49-F238E27FC236}">
                <a16:creationId xmlns:a16="http://schemas.microsoft.com/office/drawing/2014/main" id="{7AF00F69-EE5E-4BC4-92CD-9A37BA4ED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913" y="1844675"/>
            <a:ext cx="1808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3ـ المحيط القطبي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2BA8F9DA-09D2-46C9-A0E2-A58FD2728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1844675"/>
            <a:ext cx="714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/>
              <a:t>هو الدائرة التي تحيط بالأرض مارة بنقطتي القطبين </a:t>
            </a:r>
            <a:endParaRPr lang="en-US" altLang="en-US"/>
          </a:p>
        </p:txBody>
      </p:sp>
      <p:sp>
        <p:nvSpPr>
          <p:cNvPr id="15377" name="Rectangle 17">
            <a:extLst>
              <a:ext uri="{FF2B5EF4-FFF2-40B4-BE49-F238E27FC236}">
                <a16:creationId xmlns:a16="http://schemas.microsoft.com/office/drawing/2014/main" id="{054F1CCD-D79E-4E76-BEE2-C09FEA1F8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1844675"/>
            <a:ext cx="2446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/>
              <a:t>ويبلغ طوله 40000 كم . </a:t>
            </a:r>
            <a:endParaRPr lang="en-US" altLang="en-US"/>
          </a:p>
        </p:txBody>
      </p:sp>
      <p:sp>
        <p:nvSpPr>
          <p:cNvPr id="15379" name="Rectangle 19">
            <a:extLst>
              <a:ext uri="{FF2B5EF4-FFF2-40B4-BE49-F238E27FC236}">
                <a16:creationId xmlns:a16="http://schemas.microsoft.com/office/drawing/2014/main" id="{30AB21A9-ED94-4435-8C3E-3FF2D0BDC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388" y="2365375"/>
            <a:ext cx="2071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4ـ المحيط الاستوائي</a:t>
            </a:r>
            <a:r>
              <a:rPr lang="ar-SA" altLang="en-US"/>
              <a:t> </a:t>
            </a:r>
            <a:r>
              <a:rPr lang="ar-SA" altLang="en-US">
                <a:solidFill>
                  <a:srgbClr val="FF0000"/>
                </a:solidFill>
              </a:rPr>
              <a:t>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5380" name="Rectangle 20">
            <a:extLst>
              <a:ext uri="{FF2B5EF4-FFF2-40B4-BE49-F238E27FC236}">
                <a16:creationId xmlns:a16="http://schemas.microsoft.com/office/drawing/2014/main" id="{5F1C9FDB-4180-45DB-9CDF-F59EA881C8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49500"/>
            <a:ext cx="714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/>
              <a:t>أكبر دائرة تحيط بالأرض من الشرق إلى الغرب , </a:t>
            </a:r>
            <a:endParaRPr lang="en-US" altLang="en-US"/>
          </a:p>
        </p:txBody>
      </p:sp>
      <p:sp>
        <p:nvSpPr>
          <p:cNvPr id="15381" name="Rectangle 21">
            <a:extLst>
              <a:ext uri="{FF2B5EF4-FFF2-40B4-BE49-F238E27FC236}">
                <a16:creationId xmlns:a16="http://schemas.microsoft.com/office/drawing/2014/main" id="{5E25AA72-FC89-4506-9D71-2E3009412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750" y="2324100"/>
            <a:ext cx="2719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/>
              <a:t>ويبلغ طوله 40075 كم </a:t>
            </a:r>
            <a:r>
              <a:rPr lang="ar-SA" altLang="en-US" sz="1000"/>
              <a:t>( 1 )</a:t>
            </a:r>
            <a:r>
              <a:rPr lang="ar-SA" altLang="en-US"/>
              <a:t> . </a:t>
            </a:r>
            <a:endParaRPr lang="en-US" altLang="en-US"/>
          </a:p>
        </p:txBody>
      </p:sp>
      <p:sp>
        <p:nvSpPr>
          <p:cNvPr id="15382" name="Rectangle 22">
            <a:extLst>
              <a:ext uri="{FF2B5EF4-FFF2-40B4-BE49-F238E27FC236}">
                <a16:creationId xmlns:a16="http://schemas.microsoft.com/office/drawing/2014/main" id="{2258BD79-CC36-4FB7-8692-FAB370D2F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450" y="2900363"/>
            <a:ext cx="1762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انظر شكل ( 24 )</a:t>
            </a:r>
            <a:endParaRPr lang="en-US" altLang="en-US">
              <a:solidFill>
                <a:schemeClr val="accent2"/>
              </a:solidFill>
            </a:endParaRPr>
          </a:p>
        </p:txBody>
      </p:sp>
      <p:pic>
        <p:nvPicPr>
          <p:cNvPr id="15383" name="Picture 23">
            <a:extLst>
              <a:ext uri="{FF2B5EF4-FFF2-40B4-BE49-F238E27FC236}">
                <a16:creationId xmlns:a16="http://schemas.microsoft.com/office/drawing/2014/main" id="{33F4D65B-25CB-426C-9539-782B52B02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24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0" y="2781300"/>
            <a:ext cx="3457575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86" name="Picture 26">
            <a:extLst>
              <a:ext uri="{FF2B5EF4-FFF2-40B4-BE49-F238E27FC236}">
                <a16:creationId xmlns:a16="http://schemas.microsoft.com/office/drawing/2014/main" id="{37601AFE-D6A5-4553-A493-0D962323D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24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779713"/>
            <a:ext cx="3313113" cy="403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87" name="Text Box 27">
            <a:extLst>
              <a:ext uri="{FF2B5EF4-FFF2-40B4-BE49-F238E27FC236}">
                <a16:creationId xmlns:a16="http://schemas.microsoft.com/office/drawing/2014/main" id="{68BB6F83-37E9-4C72-A545-C5DA0534A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805488"/>
            <a:ext cx="8893175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1800"/>
              <a:t>ـــــــــــــــ</a:t>
            </a:r>
          </a:p>
          <a:p>
            <a:pPr>
              <a:spcBef>
                <a:spcPct val="50000"/>
              </a:spcBef>
            </a:pPr>
            <a:r>
              <a:rPr lang="ar-SA" altLang="en-US" sz="1800"/>
              <a:t>( 1 ) لاحظ الفرق بين القطر القطبي والقطر الاستوائي البالغ 43 كم , وكذلك الفرق بين المحيط القطبي والمحيط الاستوائي البالغ 75 كم , وهذا الفارق ضئيل جداً بالنسبة لحجم الأرض الهائل , ولكنه مع هذا يعتبر دليلاً على أن الأرض ليست كرة تامة التكوير . 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8" dur="20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/>
      <p:bldP spid="15369" grpId="0"/>
      <p:bldP spid="15370" grpId="0"/>
      <p:bldP spid="15371" grpId="0"/>
      <p:bldP spid="15372" grpId="0"/>
      <p:bldP spid="15373" grpId="0"/>
      <p:bldP spid="15374" grpId="0"/>
      <p:bldP spid="15375" grpId="0"/>
      <p:bldP spid="15376" grpId="0"/>
      <p:bldP spid="15377" grpId="0"/>
      <p:bldP spid="15379" grpId="0"/>
      <p:bldP spid="15380" grpId="0"/>
      <p:bldP spid="15381" grpId="0"/>
      <p:bldP spid="15382" grpId="0"/>
      <p:bldP spid="15387" grpId="0"/>
      <p:bldP spid="1538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4" name="Rectangle 22">
            <a:extLst>
              <a:ext uri="{FF2B5EF4-FFF2-40B4-BE49-F238E27FC236}">
                <a16:creationId xmlns:a16="http://schemas.microsoft.com/office/drawing/2014/main" id="{D2FEE244-4B38-41E0-986A-78326F2769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18487" cy="703263"/>
          </a:xfrm>
          <a:solidFill>
            <a:srgbClr val="00FFFF"/>
          </a:solidFill>
          <a:ln/>
        </p:spPr>
        <p:txBody>
          <a:bodyPr/>
          <a:lstStyle/>
          <a:p>
            <a:r>
              <a:rPr lang="ar-SA" altLang="en-US" b="1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التقويم</a:t>
            </a:r>
            <a:r>
              <a:rPr lang="ar-SA" altLang="en-US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en-US" altLang="en-US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3335" name="Rectangle 23">
            <a:extLst>
              <a:ext uri="{FF2B5EF4-FFF2-40B4-BE49-F238E27FC236}">
                <a16:creationId xmlns:a16="http://schemas.microsoft.com/office/drawing/2014/main" id="{92BA5C87-8E62-428C-AE3C-9FAEA580D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1163" y="1125538"/>
            <a:ext cx="213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altLang="en-US">
                <a:solidFill>
                  <a:srgbClr val="007000"/>
                </a:solidFill>
                <a:latin typeface="Arial" panose="020B0604020202020204" pitchFamily="34" charset="0"/>
              </a:rPr>
              <a:t>س / عرف كلاً من :   </a:t>
            </a:r>
          </a:p>
        </p:txBody>
      </p:sp>
      <p:sp>
        <p:nvSpPr>
          <p:cNvPr id="13337" name="Rectangle 25">
            <a:extLst>
              <a:ext uri="{FF2B5EF4-FFF2-40B4-BE49-F238E27FC236}">
                <a16:creationId xmlns:a16="http://schemas.microsoft.com/office/drawing/2014/main" id="{11CDD102-29A1-4C5E-B2DF-F85E4BABA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250" y="1633538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1ـ القطر القطبي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3338" name="Rectangle 26">
            <a:extLst>
              <a:ext uri="{FF2B5EF4-FFF2-40B4-BE49-F238E27FC236}">
                <a16:creationId xmlns:a16="http://schemas.microsoft.com/office/drawing/2014/main" id="{B164A945-5FB6-4D3C-8BD0-C7EC59DA9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0725" y="2306638"/>
            <a:ext cx="2073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2ـ القطر الاستوائي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3339" name="Rectangle 27">
            <a:extLst>
              <a:ext uri="{FF2B5EF4-FFF2-40B4-BE49-F238E27FC236}">
                <a16:creationId xmlns:a16="http://schemas.microsoft.com/office/drawing/2014/main" id="{B30DD637-6191-4E50-A97A-C53D3622D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3" y="3170238"/>
            <a:ext cx="1808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3ـ المحيط القطبي 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EF1F7168-F1A3-472D-A466-073706217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7388" y="3890963"/>
            <a:ext cx="2071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altLang="en-US">
                <a:solidFill>
                  <a:srgbClr val="FF0000"/>
                </a:solidFill>
              </a:rPr>
              <a:t>4ـ المحيط الاستوائي</a:t>
            </a:r>
            <a:r>
              <a:rPr lang="ar-SA" altLang="en-US"/>
              <a:t> </a:t>
            </a:r>
            <a:r>
              <a:rPr lang="ar-SA" altLang="en-US">
                <a:solidFill>
                  <a:srgbClr val="FF0000"/>
                </a:solidFill>
              </a:rPr>
              <a:t>: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3350" name="Rectangle 38">
            <a:extLst>
              <a:ext uri="{FF2B5EF4-FFF2-40B4-BE49-F238E27FC236}">
                <a16:creationId xmlns:a16="http://schemas.microsoft.com/office/drawing/2014/main" id="{D5DA138E-C70A-46D5-B15E-A63380A17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1763" y="1628775"/>
            <a:ext cx="7656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هو خط وهمي يبدأ من القطب الشمالي , فيمر بمركز الأرض , لينتهي عند القطب الجنوبي .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51" name="Rectangle 39">
            <a:extLst>
              <a:ext uri="{FF2B5EF4-FFF2-40B4-BE49-F238E27FC236}">
                <a16:creationId xmlns:a16="http://schemas.microsoft.com/office/drawing/2014/main" id="{347D024B-EA8C-4EE4-9C5C-6239366C0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" y="2276475"/>
            <a:ext cx="71405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هو خط وهمي يخترق الأرض من دائرة الاستواء ماراً بمركز الأرض إلى النقطة المقابله له على دائرة خط الاستواء . 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52" name="Rectangle 40">
            <a:extLst>
              <a:ext uri="{FF2B5EF4-FFF2-40B4-BE49-F238E27FC236}">
                <a16:creationId xmlns:a16="http://schemas.microsoft.com/office/drawing/2014/main" id="{8DA14696-3598-41BE-8436-6225942EE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3170238"/>
            <a:ext cx="714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هو الدائرة التي تحيط بالأرض مارة بنقطتي القطبين .  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53" name="Rectangle 41">
            <a:extLst>
              <a:ext uri="{FF2B5EF4-FFF2-40B4-BE49-F238E27FC236}">
                <a16:creationId xmlns:a16="http://schemas.microsoft.com/office/drawing/2014/main" id="{62E0D90D-86F3-470A-9412-64BC1A6DB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" y="3860800"/>
            <a:ext cx="714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 altLang="en-US">
                <a:solidFill>
                  <a:schemeClr val="accent2"/>
                </a:solidFill>
              </a:rPr>
              <a:t>أكبر دائرة تحيط بالأرض من الشرق إلى الغرب , 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54" name="Rectangle 42">
            <a:extLst>
              <a:ext uri="{FF2B5EF4-FFF2-40B4-BE49-F238E27FC236}">
                <a16:creationId xmlns:a16="http://schemas.microsoft.com/office/drawing/2014/main" id="{8EAF6851-DA35-4CD8-9B34-31E8AF605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4724400"/>
            <a:ext cx="7689850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ar-SA" altLang="en-US">
                <a:solidFill>
                  <a:srgbClr val="007000"/>
                </a:solidFill>
                <a:latin typeface="Arial" panose="020B0604020202020204" pitchFamily="34" charset="0"/>
              </a:rPr>
              <a:t>س / كم يبلغ طول كلاً من : </a:t>
            </a:r>
          </a:p>
          <a:p>
            <a:endParaRPr lang="ar-SA" altLang="en-US" sz="1000">
              <a:solidFill>
                <a:srgbClr val="007000"/>
              </a:solidFill>
              <a:latin typeface="Arial" panose="020B0604020202020204" pitchFamily="34" charset="0"/>
            </a:endParaRPr>
          </a:p>
          <a:p>
            <a:r>
              <a:rPr lang="ar-SA" altLang="en-US">
                <a:solidFill>
                  <a:srgbClr val="007000"/>
                </a:solidFill>
                <a:latin typeface="Arial" panose="020B0604020202020204" pitchFamily="34" charset="0"/>
              </a:rPr>
              <a:t>القطر القطبي    ـ     القطر الاستوائي     ـ    المحيط القطبي    ـ    المحيط الاستوائي    </a:t>
            </a:r>
          </a:p>
        </p:txBody>
      </p:sp>
      <p:sp>
        <p:nvSpPr>
          <p:cNvPr id="13355" name="Text Box 43">
            <a:extLst>
              <a:ext uri="{FF2B5EF4-FFF2-40B4-BE49-F238E27FC236}">
                <a16:creationId xmlns:a16="http://schemas.microsoft.com/office/drawing/2014/main" id="{33F4136A-5392-471A-A0DE-A06DF0957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5949950"/>
            <a:ext cx="1655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3356" name="Text Box 44">
            <a:extLst>
              <a:ext uri="{FF2B5EF4-FFF2-40B4-BE49-F238E27FC236}">
                <a16:creationId xmlns:a16="http://schemas.microsoft.com/office/drawing/2014/main" id="{070D6E5E-5276-4DC0-AE67-8335E50CB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602138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>
                <a:solidFill>
                  <a:schemeClr val="accent2"/>
                </a:solidFill>
              </a:rPr>
              <a:t>12713 كم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75" name="Line 63">
            <a:extLst>
              <a:ext uri="{FF2B5EF4-FFF2-40B4-BE49-F238E27FC236}">
                <a16:creationId xmlns:a16="http://schemas.microsoft.com/office/drawing/2014/main" id="{B6733B4C-7828-4F3D-A0B6-38E2CF3AA6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2450" y="57340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76" name="Line 64">
            <a:extLst>
              <a:ext uri="{FF2B5EF4-FFF2-40B4-BE49-F238E27FC236}">
                <a16:creationId xmlns:a16="http://schemas.microsoft.com/office/drawing/2014/main" id="{47D61B58-07EA-4011-B515-AE580C73F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57340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77" name="Line 65">
            <a:extLst>
              <a:ext uri="{FF2B5EF4-FFF2-40B4-BE49-F238E27FC236}">
                <a16:creationId xmlns:a16="http://schemas.microsoft.com/office/drawing/2014/main" id="{7089F1CD-DEA7-4510-B617-AA4376BCB2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0" y="57340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78" name="Line 66">
            <a:extLst>
              <a:ext uri="{FF2B5EF4-FFF2-40B4-BE49-F238E27FC236}">
                <a16:creationId xmlns:a16="http://schemas.microsoft.com/office/drawing/2014/main" id="{2CEEB417-61D8-4CE2-98FD-3F6A297E3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4075" y="57340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79" name="Text Box 67">
            <a:extLst>
              <a:ext uri="{FF2B5EF4-FFF2-40B4-BE49-F238E27FC236}">
                <a16:creationId xmlns:a16="http://schemas.microsoft.com/office/drawing/2014/main" id="{8C783AA4-E866-480A-84FF-4E297A24D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602138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>
                <a:solidFill>
                  <a:schemeClr val="accent2"/>
                </a:solidFill>
              </a:rPr>
              <a:t>12756 كم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80" name="Text Box 68">
            <a:extLst>
              <a:ext uri="{FF2B5EF4-FFF2-40B4-BE49-F238E27FC236}">
                <a16:creationId xmlns:a16="http://schemas.microsoft.com/office/drawing/2014/main" id="{A3968B8C-0715-4E51-93A6-B6C11F5F0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602138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>
                <a:solidFill>
                  <a:schemeClr val="accent2"/>
                </a:solidFill>
              </a:rPr>
              <a:t>40000 كم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3381" name="Text Box 69">
            <a:extLst>
              <a:ext uri="{FF2B5EF4-FFF2-40B4-BE49-F238E27FC236}">
                <a16:creationId xmlns:a16="http://schemas.microsoft.com/office/drawing/2014/main" id="{690E70A6-8211-41B3-B0CD-F5D0F4698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788" y="6021388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>
                <a:solidFill>
                  <a:schemeClr val="accent2"/>
                </a:solidFill>
              </a:rPr>
              <a:t>40075 كم</a:t>
            </a:r>
            <a:endParaRPr lang="en-US" alt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4" grpId="0" animBg="1"/>
      <p:bldP spid="13335" grpId="0"/>
      <p:bldP spid="13337" grpId="0"/>
      <p:bldP spid="13338" grpId="0"/>
      <p:bldP spid="13339" grpId="0"/>
      <p:bldP spid="13340" grpId="0"/>
      <p:bldP spid="13350" grpId="0"/>
      <p:bldP spid="13351" grpId="0"/>
      <p:bldP spid="13352" grpId="0"/>
      <p:bldP spid="13353" grpId="0"/>
      <p:bldP spid="13354" grpId="0"/>
      <p:bldP spid="13356" grpId="0"/>
      <p:bldP spid="13379" grpId="0"/>
      <p:bldP spid="13380" grpId="0"/>
      <p:bldP spid="133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>
            <a:extLst>
              <a:ext uri="{FF2B5EF4-FFF2-40B4-BE49-F238E27FC236}">
                <a16:creationId xmlns:a16="http://schemas.microsoft.com/office/drawing/2014/main" id="{254E5E30-2870-4834-B108-5C43A6B2A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213100"/>
            <a:ext cx="2951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>
                <a:latin typeface="Arial" panose="020B0604020202020204" pitchFamily="34" charset="0"/>
              </a:rPr>
              <a:t>إعداد المعلم : محمد خضر الحارثي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36F6293F-FC11-4A42-ADF4-C8EE9D434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404813"/>
            <a:ext cx="8218487" cy="703262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ar-SA" altLang="en-US">
                <a:solidFill>
                  <a:srgbClr val="FF0000"/>
                </a:solidFill>
                <a:cs typeface="Traditional Arabic" panose="02020603050405020304" pitchFamily="18" charset="-78"/>
              </a:rPr>
              <a:t>الواجب </a:t>
            </a:r>
            <a:endParaRPr lang="en-US" altLang="en-US">
              <a:solidFill>
                <a:srgbClr val="FF0000"/>
              </a:solidFill>
              <a:cs typeface="Traditional Arabic" panose="02020603050405020304" pitchFamily="18" charset="-78"/>
            </a:endParaRP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DE9B1A19-BE6D-4B9C-BA11-AFF1AAA39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223963"/>
            <a:ext cx="4249737" cy="1389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altLang="en-US" sz="2800">
                <a:latin typeface="Arial" panose="020B0604020202020204" pitchFamily="34" charset="0"/>
              </a:rPr>
              <a:t>السؤال رقم ( 2 , 10 , 11 ) </a:t>
            </a:r>
          </a:p>
          <a:p>
            <a:pPr algn="ctr">
              <a:spcBef>
                <a:spcPct val="50000"/>
              </a:spcBef>
            </a:pPr>
            <a:endParaRPr lang="ar-SA" altLang="en-US" sz="100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ar-SA" altLang="en-US" sz="2800">
                <a:latin typeface="Arial" panose="020B0604020202020204" pitchFamily="34" charset="0"/>
              </a:rPr>
              <a:t>صفحة 26 ـ 27 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7C1E64CC-781F-4617-B0D2-0C86F6B16C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3265488"/>
            <a:ext cx="4762500" cy="210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 animBg="1"/>
      <p:bldP spid="14343" grpId="0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raditional Arabic" panose="02020603050405020304" pitchFamily="18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raditional Arabic" panose="02020603050405020304" pitchFamily="18" charset="-78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382</Words>
  <Application>Microsoft Office PowerPoint</Application>
  <PresentationFormat>عرض على الشاشة (4:3)</PresentationFormat>
  <Paragraphs>49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Times New Roman</vt:lpstr>
      <vt:lpstr>Arial</vt:lpstr>
      <vt:lpstr>AGA Arabesque</vt:lpstr>
      <vt:lpstr>Traditional Arabic</vt:lpstr>
      <vt:lpstr>تصميم افتراضي</vt:lpstr>
      <vt:lpstr>عرض تقديمي في PowerPoint</vt:lpstr>
      <vt:lpstr>عرض تقديمي في PowerPoint</vt:lpstr>
      <vt:lpstr>عرض تقديمي في PowerPoint</vt:lpstr>
      <vt:lpstr>التقويم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dc:creator/>
  <cp:lastModifiedBy/>
  <cp:revision>6</cp:revision>
  <cp:lastPrinted>1601-01-01T00:00:00Z</cp:lastPrinted>
  <dcterms:created xsi:type="dcterms:W3CDTF">1601-01-01T00:00:00Z</dcterms:created>
  <dcterms:modified xsi:type="dcterms:W3CDTF">2021-08-27T21:50:29Z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1025</vt:i4>
  </property>
</Properties>
</file>