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notesMasterIdLst>
    <p:notesMasterId r:id="rId34"/>
  </p:notesMasterIdLst>
  <p:handoutMasterIdLst>
    <p:handoutMasterId r:id="rId35"/>
  </p:handoutMasterIdLst>
  <p:sldIdLst>
    <p:sldId id="297" r:id="rId3"/>
    <p:sldId id="257" r:id="rId4"/>
    <p:sldId id="258" r:id="rId5"/>
    <p:sldId id="267" r:id="rId6"/>
    <p:sldId id="260" r:id="rId7"/>
    <p:sldId id="343" r:id="rId8"/>
    <p:sldId id="344" r:id="rId9"/>
    <p:sldId id="269" r:id="rId10"/>
    <p:sldId id="338" r:id="rId11"/>
    <p:sldId id="301" r:id="rId12"/>
    <p:sldId id="304" r:id="rId13"/>
    <p:sldId id="311" r:id="rId14"/>
    <p:sldId id="312" r:id="rId15"/>
    <p:sldId id="340" r:id="rId16"/>
    <p:sldId id="341" r:id="rId17"/>
    <p:sldId id="342" r:id="rId18"/>
    <p:sldId id="313" r:id="rId19"/>
    <p:sldId id="314" r:id="rId20"/>
    <p:sldId id="334" r:id="rId21"/>
    <p:sldId id="336" r:id="rId22"/>
    <p:sldId id="316" r:id="rId23"/>
    <p:sldId id="319" r:id="rId24"/>
    <p:sldId id="321" r:id="rId25"/>
    <p:sldId id="320" r:id="rId26"/>
    <p:sldId id="322" r:id="rId27"/>
    <p:sldId id="323" r:id="rId28"/>
    <p:sldId id="337" r:id="rId29"/>
    <p:sldId id="327" r:id="rId30"/>
    <p:sldId id="332" r:id="rId31"/>
    <p:sldId id="330" r:id="rId32"/>
    <p:sldId id="333" r:id="rId33"/>
  </p:sldIdLst>
  <p:sldSz cx="11430000" cy="7315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7F482B-68D7-4247-A3A4-8D4B91F2DA4D}">
          <p14:sldIdLst>
            <p14:sldId id="297"/>
          </p14:sldIdLst>
        </p14:section>
        <p14:section name="General inf." id="{D51175C5-80AB-45AF-A89E-C0A756EF662F}">
          <p14:sldIdLst>
            <p14:sldId id="257"/>
            <p14:sldId id="258"/>
            <p14:sldId id="267"/>
            <p14:sldId id="260"/>
            <p14:sldId id="343"/>
            <p14:sldId id="344"/>
          </p14:sldIdLst>
        </p14:section>
        <p14:section name="Chapter 1" id="{77971C66-5E72-4A6D-9D72-05D161029C04}">
          <p14:sldIdLst>
            <p14:sldId id="269"/>
            <p14:sldId id="338"/>
            <p14:sldId id="301"/>
            <p14:sldId id="304"/>
            <p14:sldId id="311"/>
            <p14:sldId id="312"/>
            <p14:sldId id="340"/>
            <p14:sldId id="341"/>
            <p14:sldId id="342"/>
            <p14:sldId id="313"/>
            <p14:sldId id="314"/>
            <p14:sldId id="334"/>
            <p14:sldId id="336"/>
            <p14:sldId id="316"/>
            <p14:sldId id="319"/>
            <p14:sldId id="321"/>
            <p14:sldId id="320"/>
          </p14:sldIdLst>
        </p14:section>
        <p14:section name="lecture 2" id="{2F06C245-B8A4-4C96-A4B1-6B44A7360E79}">
          <p14:sldIdLst>
            <p14:sldId id="322"/>
            <p14:sldId id="323"/>
            <p14:sldId id="337"/>
            <p14:sldId id="327"/>
            <p14:sldId id="332"/>
            <p14:sldId id="330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9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65EAF-C92E-4ABB-9772-9F56D13EF659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38CA0-60C9-47AA-8890-896F456EF2B9}">
      <dgm:prSet custT="1"/>
      <dgm:spPr/>
      <dgm:t>
        <a:bodyPr/>
        <a:lstStyle/>
        <a:p>
          <a:pPr algn="l" rtl="0"/>
          <a:r>
            <a:rPr lang="en-US" sz="2000" b="1" i="0" dirty="0" smtClean="0"/>
            <a:t>1- Homogenous mixture</a:t>
          </a:r>
          <a:r>
            <a:rPr lang="en-US" sz="2000" i="0" dirty="0" smtClean="0"/>
            <a:t>: </a:t>
          </a:r>
        </a:p>
        <a:p>
          <a:pPr algn="ctr" rtl="0"/>
          <a:r>
            <a:rPr lang="en-US" sz="2000" dirty="0" smtClean="0"/>
            <a:t>composition of the mixture is the same throughout.</a:t>
          </a:r>
        </a:p>
        <a:p>
          <a:pPr algn="l" rtl="0"/>
          <a:r>
            <a:rPr lang="en-US" altLang="en-US" sz="2000" b="1" dirty="0" smtClean="0"/>
            <a:t>Example</a:t>
          </a:r>
          <a:r>
            <a:rPr lang="en-US" altLang="en-US" sz="2000" dirty="0" smtClean="0"/>
            <a:t>: sugar in water</a:t>
          </a:r>
          <a:endParaRPr lang="en-US" sz="2000" dirty="0"/>
        </a:p>
      </dgm:t>
    </dgm:pt>
    <dgm:pt modelId="{2088B868-D4CF-4FF3-B1E0-63D3C2B16CC7}" type="parTrans" cxnId="{C8D66E2B-BF91-4544-B61F-062C6634786A}">
      <dgm:prSet/>
      <dgm:spPr/>
      <dgm:t>
        <a:bodyPr/>
        <a:lstStyle/>
        <a:p>
          <a:endParaRPr lang="en-US"/>
        </a:p>
      </dgm:t>
    </dgm:pt>
    <dgm:pt modelId="{77201E8D-C8D5-45F6-8EED-E6FD4B0D6E56}" type="sibTrans" cxnId="{C8D66E2B-BF91-4544-B61F-062C6634786A}">
      <dgm:prSet/>
      <dgm:spPr/>
      <dgm:t>
        <a:bodyPr/>
        <a:lstStyle/>
        <a:p>
          <a:endParaRPr lang="en-US"/>
        </a:p>
      </dgm:t>
    </dgm:pt>
    <dgm:pt modelId="{1FBC778E-6957-4333-A5CB-70F9C05EBC16}">
      <dgm:prSet custT="1"/>
      <dgm:spPr/>
      <dgm:t>
        <a:bodyPr/>
        <a:lstStyle/>
        <a:p>
          <a:pPr algn="l" rtl="0"/>
          <a:r>
            <a:rPr lang="en-US" sz="2000" b="1" i="0" dirty="0" smtClean="0"/>
            <a:t>2- Heterogeneous mixture</a:t>
          </a:r>
          <a:endParaRPr lang="en-US" sz="2000" i="0" dirty="0" smtClean="0"/>
        </a:p>
        <a:p>
          <a:pPr algn="ctr" rtl="0"/>
          <a:r>
            <a:rPr lang="en-US" sz="2000" dirty="0" smtClean="0"/>
            <a:t>composition is not uniform throughout.</a:t>
          </a:r>
        </a:p>
        <a:p>
          <a:pPr algn="l" rtl="0"/>
          <a:r>
            <a:rPr lang="en-US" altLang="en-US" sz="2000" b="1" dirty="0" smtClean="0"/>
            <a:t>Example</a:t>
          </a:r>
          <a:r>
            <a:rPr lang="en-US" altLang="en-US" sz="2000" dirty="0" smtClean="0"/>
            <a:t>: fruit salad</a:t>
          </a:r>
          <a:endParaRPr lang="en-US" sz="2000" dirty="0"/>
        </a:p>
      </dgm:t>
    </dgm:pt>
    <dgm:pt modelId="{56A0E81A-0490-45E5-846C-F697C941328F}" type="parTrans" cxnId="{7FD35A73-4308-44D8-8291-288E5E18DBE9}">
      <dgm:prSet/>
      <dgm:spPr/>
      <dgm:t>
        <a:bodyPr/>
        <a:lstStyle/>
        <a:p>
          <a:endParaRPr lang="en-US"/>
        </a:p>
      </dgm:t>
    </dgm:pt>
    <dgm:pt modelId="{EA28211C-3FE6-4EC4-BC98-508E03346958}" type="sibTrans" cxnId="{7FD35A73-4308-44D8-8291-288E5E18DBE9}">
      <dgm:prSet/>
      <dgm:spPr/>
      <dgm:t>
        <a:bodyPr/>
        <a:lstStyle/>
        <a:p>
          <a:endParaRPr lang="en-US"/>
        </a:p>
      </dgm:t>
    </dgm:pt>
    <dgm:pt modelId="{03038A6A-1D23-4AF5-AF4F-D7F6E8412618}">
      <dgm:prSet custT="1"/>
      <dgm:spPr/>
      <dgm:t>
        <a:bodyPr/>
        <a:lstStyle/>
        <a:p>
          <a:pPr rtl="0"/>
          <a:endParaRPr lang="en-US" sz="3200" dirty="0"/>
        </a:p>
      </dgm:t>
    </dgm:pt>
    <dgm:pt modelId="{F219F13A-3B30-4E6A-805B-4077CB068C82}" type="sibTrans" cxnId="{8E27B9C3-3EC6-4F82-B951-DE626D3D9EF3}">
      <dgm:prSet/>
      <dgm:spPr/>
      <dgm:t>
        <a:bodyPr/>
        <a:lstStyle/>
        <a:p>
          <a:endParaRPr lang="en-US"/>
        </a:p>
      </dgm:t>
    </dgm:pt>
    <dgm:pt modelId="{4F434A83-AA42-46C8-9BF3-256AA3B4095F}" type="parTrans" cxnId="{8E27B9C3-3EC6-4F82-B951-DE626D3D9EF3}">
      <dgm:prSet/>
      <dgm:spPr/>
      <dgm:t>
        <a:bodyPr/>
        <a:lstStyle/>
        <a:p>
          <a:endParaRPr lang="en-US"/>
        </a:p>
      </dgm:t>
    </dgm:pt>
    <dgm:pt modelId="{14EB17DF-AEAE-4414-BEBD-ECABE52985CA}" type="pres">
      <dgm:prSet presAssocID="{C7765EAF-C92E-4ABB-9772-9F56D13EF6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6278DA-3691-478C-9850-FE08034BCB8F}" type="pres">
      <dgm:prSet presAssocID="{03038A6A-1D23-4AF5-AF4F-D7F6E8412618}" presName="hierRoot1" presStyleCnt="0"/>
      <dgm:spPr/>
    </dgm:pt>
    <dgm:pt modelId="{8E87832D-7DD3-491D-85F4-65A5A6DAF2B3}" type="pres">
      <dgm:prSet presAssocID="{03038A6A-1D23-4AF5-AF4F-D7F6E8412618}" presName="composite" presStyleCnt="0"/>
      <dgm:spPr/>
    </dgm:pt>
    <dgm:pt modelId="{772A056A-F213-4B59-A07F-D3D8BA2B8AB1}" type="pres">
      <dgm:prSet presAssocID="{03038A6A-1D23-4AF5-AF4F-D7F6E8412618}" presName="image" presStyleLbl="node0" presStyleIdx="0" presStyleCnt="1"/>
      <dgm:spPr>
        <a:noFill/>
        <a:ln>
          <a:noFill/>
        </a:ln>
      </dgm:spPr>
    </dgm:pt>
    <dgm:pt modelId="{46277A82-26B4-483C-A4F8-8C94A99395AF}" type="pres">
      <dgm:prSet presAssocID="{03038A6A-1D23-4AF5-AF4F-D7F6E8412618}" presName="text" presStyleLbl="revTx" presStyleIdx="0" presStyleCnt="3" custScaleX="298542" custScaleY="3346" custLinFactNeighborX="-11863" custLinFactNeighborY="-16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B0298-9DD9-42FB-808E-7E874FEEFBB3}" type="pres">
      <dgm:prSet presAssocID="{03038A6A-1D23-4AF5-AF4F-D7F6E8412618}" presName="hierChild2" presStyleCnt="0"/>
      <dgm:spPr/>
    </dgm:pt>
    <dgm:pt modelId="{0242302C-F9ED-4972-94B5-F5DE594FB6EE}" type="pres">
      <dgm:prSet presAssocID="{2088B868-D4CF-4FF3-B1E0-63D3C2B16CC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5C9E898-782B-462A-89B0-2C3FF81A8DF2}" type="pres">
      <dgm:prSet presAssocID="{D5938CA0-60C9-47AA-8890-896F456EF2B9}" presName="hierRoot2" presStyleCnt="0"/>
      <dgm:spPr/>
    </dgm:pt>
    <dgm:pt modelId="{6B2AB69B-0C30-4621-AE0B-067924BFDC05}" type="pres">
      <dgm:prSet presAssocID="{D5938CA0-60C9-47AA-8890-896F456EF2B9}" presName="composite2" presStyleCnt="0"/>
      <dgm:spPr/>
    </dgm:pt>
    <dgm:pt modelId="{A8058642-15D3-4344-B3A0-E4CADC257C74}" type="pres">
      <dgm:prSet presAssocID="{D5938CA0-60C9-47AA-8890-896F456EF2B9}" presName="image2" presStyleLbl="node2" presStyleIdx="0" presStyleCnt="2" custScaleX="74730" custScaleY="74746" custLinFactNeighborX="40940" custLinFactNeighborY="-29491"/>
      <dgm:spPr>
        <a:blipFill dpi="0" rotWithShape="1">
          <a:blip xmlns:r="http://schemas.openxmlformats.org/officeDocument/2006/relationships" r:embed="rId1"/>
          <a:srcRect/>
          <a:stretch>
            <a:fillRect l="-33282" r="-33282"/>
          </a:stretch>
        </a:blipFill>
      </dgm:spPr>
    </dgm:pt>
    <dgm:pt modelId="{23CE9A96-8D03-46D1-AB01-7BB8B94F1D98}" type="pres">
      <dgm:prSet presAssocID="{D5938CA0-60C9-47AA-8890-896F456EF2B9}" presName="text2" presStyleLbl="revTx" presStyleIdx="1" presStyleCnt="3" custScaleX="136733" custScaleY="68916" custLinFactNeighborX="-39578" custLinFactNeighborY="38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0AD793-795B-44AE-937B-FBFE8A1B0574}" type="pres">
      <dgm:prSet presAssocID="{D5938CA0-60C9-47AA-8890-896F456EF2B9}" presName="hierChild3" presStyleCnt="0"/>
      <dgm:spPr/>
    </dgm:pt>
    <dgm:pt modelId="{7F132084-E16B-41EA-9DED-DCEF8BFB28EF}" type="pres">
      <dgm:prSet presAssocID="{56A0E81A-0490-45E5-846C-F697C941328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62AC095-9F37-4630-B9AB-BCB4F24104BA}" type="pres">
      <dgm:prSet presAssocID="{1FBC778E-6957-4333-A5CB-70F9C05EBC16}" presName="hierRoot2" presStyleCnt="0"/>
      <dgm:spPr/>
    </dgm:pt>
    <dgm:pt modelId="{4D99193E-3329-42F7-BB10-6FBFE23562DE}" type="pres">
      <dgm:prSet presAssocID="{1FBC778E-6957-4333-A5CB-70F9C05EBC16}" presName="composite2" presStyleCnt="0"/>
      <dgm:spPr/>
    </dgm:pt>
    <dgm:pt modelId="{B8A0A655-5AC3-49E1-95C2-70913AC0774D}" type="pres">
      <dgm:prSet presAssocID="{1FBC778E-6957-4333-A5CB-70F9C05EBC16}" presName="image2" presStyleLbl="node2" presStyleIdx="1" presStyleCnt="2" custScaleX="71305" custScaleY="70394" custLinFactNeighborX="64027" custLinFactNeighborY="-35551"/>
      <dgm:spPr>
        <a:blipFill dpi="0" rotWithShape="1">
          <a:blip xmlns:r="http://schemas.openxmlformats.org/officeDocument/2006/relationships" r:embed="rId2"/>
          <a:srcRect/>
          <a:stretch>
            <a:fillRect l="-2062" t="-1440" r="-2062" b="-1440"/>
          </a:stretch>
        </a:blipFill>
      </dgm:spPr>
    </dgm:pt>
    <dgm:pt modelId="{516027F6-3131-4263-A062-E85C01C89800}" type="pres">
      <dgm:prSet presAssocID="{1FBC778E-6957-4333-A5CB-70F9C05EBC16}" presName="text2" presStyleLbl="revTx" presStyleIdx="2" presStyleCnt="3" custScaleX="131303" custScaleY="74788" custLinFactNeighborX="-25597" custLinFactNeighborY="37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C49ED4-E3FC-49AC-B561-2F21C898A504}" type="pres">
      <dgm:prSet presAssocID="{1FBC778E-6957-4333-A5CB-70F9C05EBC16}" presName="hierChild3" presStyleCnt="0"/>
      <dgm:spPr/>
    </dgm:pt>
  </dgm:ptLst>
  <dgm:cxnLst>
    <dgm:cxn modelId="{83F5132D-CA53-4FCD-A505-315F0184A79D}" type="presOf" srcId="{C7765EAF-C92E-4ABB-9772-9F56D13EF659}" destId="{14EB17DF-AEAE-4414-BEBD-ECABE52985CA}" srcOrd="0" destOrd="0" presId="urn:microsoft.com/office/officeart/2009/layout/CirclePictureHierarchy"/>
    <dgm:cxn modelId="{C8D66E2B-BF91-4544-B61F-062C6634786A}" srcId="{03038A6A-1D23-4AF5-AF4F-D7F6E8412618}" destId="{D5938CA0-60C9-47AA-8890-896F456EF2B9}" srcOrd="0" destOrd="0" parTransId="{2088B868-D4CF-4FF3-B1E0-63D3C2B16CC7}" sibTransId="{77201E8D-C8D5-45F6-8EED-E6FD4B0D6E56}"/>
    <dgm:cxn modelId="{2FA71A37-236E-4D05-827C-5242F625D9A5}" type="presOf" srcId="{2088B868-D4CF-4FF3-B1E0-63D3C2B16CC7}" destId="{0242302C-F9ED-4972-94B5-F5DE594FB6EE}" srcOrd="0" destOrd="0" presId="urn:microsoft.com/office/officeart/2009/layout/CirclePictureHierarchy"/>
    <dgm:cxn modelId="{7FD35A73-4308-44D8-8291-288E5E18DBE9}" srcId="{03038A6A-1D23-4AF5-AF4F-D7F6E8412618}" destId="{1FBC778E-6957-4333-A5CB-70F9C05EBC16}" srcOrd="1" destOrd="0" parTransId="{56A0E81A-0490-45E5-846C-F697C941328F}" sibTransId="{EA28211C-3FE6-4EC4-BC98-508E03346958}"/>
    <dgm:cxn modelId="{02012456-7592-4BBF-85C9-7E1CF32B1449}" type="presOf" srcId="{1FBC778E-6957-4333-A5CB-70F9C05EBC16}" destId="{516027F6-3131-4263-A062-E85C01C89800}" srcOrd="0" destOrd="0" presId="urn:microsoft.com/office/officeart/2009/layout/CirclePictureHierarchy"/>
    <dgm:cxn modelId="{5A00D37F-F85A-43DB-95FD-8C7457287024}" type="presOf" srcId="{56A0E81A-0490-45E5-846C-F697C941328F}" destId="{7F132084-E16B-41EA-9DED-DCEF8BFB28EF}" srcOrd="0" destOrd="0" presId="urn:microsoft.com/office/officeart/2009/layout/CirclePictureHierarchy"/>
    <dgm:cxn modelId="{8E27B9C3-3EC6-4F82-B951-DE626D3D9EF3}" srcId="{C7765EAF-C92E-4ABB-9772-9F56D13EF659}" destId="{03038A6A-1D23-4AF5-AF4F-D7F6E8412618}" srcOrd="0" destOrd="0" parTransId="{4F434A83-AA42-46C8-9BF3-256AA3B4095F}" sibTransId="{F219F13A-3B30-4E6A-805B-4077CB068C82}"/>
    <dgm:cxn modelId="{D46A454E-5B11-4B98-8349-20C5E94CD2CD}" type="presOf" srcId="{03038A6A-1D23-4AF5-AF4F-D7F6E8412618}" destId="{46277A82-26B4-483C-A4F8-8C94A99395AF}" srcOrd="0" destOrd="0" presId="urn:microsoft.com/office/officeart/2009/layout/CirclePictureHierarchy"/>
    <dgm:cxn modelId="{3B6307AE-BAEC-4E26-BCAE-622191338532}" type="presOf" srcId="{D5938CA0-60C9-47AA-8890-896F456EF2B9}" destId="{23CE9A96-8D03-46D1-AB01-7BB8B94F1D98}" srcOrd="0" destOrd="0" presId="urn:microsoft.com/office/officeart/2009/layout/CirclePictureHierarchy"/>
    <dgm:cxn modelId="{F48CC23C-E02A-41B7-8F59-1E066650B42E}" type="presParOf" srcId="{14EB17DF-AEAE-4414-BEBD-ECABE52985CA}" destId="{916278DA-3691-478C-9850-FE08034BCB8F}" srcOrd="0" destOrd="0" presId="urn:microsoft.com/office/officeart/2009/layout/CirclePictureHierarchy"/>
    <dgm:cxn modelId="{271CBAAC-C47D-4E6B-BAD8-B5228F198660}" type="presParOf" srcId="{916278DA-3691-478C-9850-FE08034BCB8F}" destId="{8E87832D-7DD3-491D-85F4-65A5A6DAF2B3}" srcOrd="0" destOrd="0" presId="urn:microsoft.com/office/officeart/2009/layout/CirclePictureHierarchy"/>
    <dgm:cxn modelId="{3F44D3EE-FB4D-4ABB-9EC5-0AE3A8C8ED4F}" type="presParOf" srcId="{8E87832D-7DD3-491D-85F4-65A5A6DAF2B3}" destId="{772A056A-F213-4B59-A07F-D3D8BA2B8AB1}" srcOrd="0" destOrd="0" presId="urn:microsoft.com/office/officeart/2009/layout/CirclePictureHierarchy"/>
    <dgm:cxn modelId="{926F2DF7-804F-4C3F-A868-0C814B1E555D}" type="presParOf" srcId="{8E87832D-7DD3-491D-85F4-65A5A6DAF2B3}" destId="{46277A82-26B4-483C-A4F8-8C94A99395AF}" srcOrd="1" destOrd="0" presId="urn:microsoft.com/office/officeart/2009/layout/CirclePictureHierarchy"/>
    <dgm:cxn modelId="{F534A926-3F5C-4165-8210-A3A79466414B}" type="presParOf" srcId="{916278DA-3691-478C-9850-FE08034BCB8F}" destId="{4E4B0298-9DD9-42FB-808E-7E874FEEFBB3}" srcOrd="1" destOrd="0" presId="urn:microsoft.com/office/officeart/2009/layout/CirclePictureHierarchy"/>
    <dgm:cxn modelId="{DE526F38-54D5-4FDE-A736-EB91F853C1CB}" type="presParOf" srcId="{4E4B0298-9DD9-42FB-808E-7E874FEEFBB3}" destId="{0242302C-F9ED-4972-94B5-F5DE594FB6EE}" srcOrd="0" destOrd="0" presId="urn:microsoft.com/office/officeart/2009/layout/CirclePictureHierarchy"/>
    <dgm:cxn modelId="{E6494B53-5844-4D67-ACED-A11ECC388F7A}" type="presParOf" srcId="{4E4B0298-9DD9-42FB-808E-7E874FEEFBB3}" destId="{D5C9E898-782B-462A-89B0-2C3FF81A8DF2}" srcOrd="1" destOrd="0" presId="urn:microsoft.com/office/officeart/2009/layout/CirclePictureHierarchy"/>
    <dgm:cxn modelId="{E6AE14E2-8759-4CF9-AF54-4143FB30BA4A}" type="presParOf" srcId="{D5C9E898-782B-462A-89B0-2C3FF81A8DF2}" destId="{6B2AB69B-0C30-4621-AE0B-067924BFDC05}" srcOrd="0" destOrd="0" presId="urn:microsoft.com/office/officeart/2009/layout/CirclePictureHierarchy"/>
    <dgm:cxn modelId="{D5C44E1E-D11A-499D-8E32-B7D10B97D867}" type="presParOf" srcId="{6B2AB69B-0C30-4621-AE0B-067924BFDC05}" destId="{A8058642-15D3-4344-B3A0-E4CADC257C74}" srcOrd="0" destOrd="0" presId="urn:microsoft.com/office/officeart/2009/layout/CirclePictureHierarchy"/>
    <dgm:cxn modelId="{79A9F0BA-E0BE-4FED-B910-A87DE141A066}" type="presParOf" srcId="{6B2AB69B-0C30-4621-AE0B-067924BFDC05}" destId="{23CE9A96-8D03-46D1-AB01-7BB8B94F1D98}" srcOrd="1" destOrd="0" presId="urn:microsoft.com/office/officeart/2009/layout/CirclePictureHierarchy"/>
    <dgm:cxn modelId="{210EBF58-9695-42BF-BACD-DC93BA36B242}" type="presParOf" srcId="{D5C9E898-782B-462A-89B0-2C3FF81A8DF2}" destId="{CE0AD793-795B-44AE-937B-FBFE8A1B0574}" srcOrd="1" destOrd="0" presId="urn:microsoft.com/office/officeart/2009/layout/CirclePictureHierarchy"/>
    <dgm:cxn modelId="{DDC3DB14-399D-4468-90E4-DC6726D5112E}" type="presParOf" srcId="{4E4B0298-9DD9-42FB-808E-7E874FEEFBB3}" destId="{7F132084-E16B-41EA-9DED-DCEF8BFB28EF}" srcOrd="2" destOrd="0" presId="urn:microsoft.com/office/officeart/2009/layout/CirclePictureHierarchy"/>
    <dgm:cxn modelId="{E16AD297-6464-4694-8D1D-1590A2F568FC}" type="presParOf" srcId="{4E4B0298-9DD9-42FB-808E-7E874FEEFBB3}" destId="{C62AC095-9F37-4630-B9AB-BCB4F24104BA}" srcOrd="3" destOrd="0" presId="urn:microsoft.com/office/officeart/2009/layout/CirclePictureHierarchy"/>
    <dgm:cxn modelId="{DF7612FE-156B-4910-8ED4-2AF3B3E23C50}" type="presParOf" srcId="{C62AC095-9F37-4630-B9AB-BCB4F24104BA}" destId="{4D99193E-3329-42F7-BB10-6FBFE23562DE}" srcOrd="0" destOrd="0" presId="urn:microsoft.com/office/officeart/2009/layout/CirclePictureHierarchy"/>
    <dgm:cxn modelId="{29FA5DCD-2BD4-473F-AB81-7C0B8B3B7428}" type="presParOf" srcId="{4D99193E-3329-42F7-BB10-6FBFE23562DE}" destId="{B8A0A655-5AC3-49E1-95C2-70913AC0774D}" srcOrd="0" destOrd="0" presId="urn:microsoft.com/office/officeart/2009/layout/CirclePictureHierarchy"/>
    <dgm:cxn modelId="{2662A472-33C4-487E-B644-334845C32080}" type="presParOf" srcId="{4D99193E-3329-42F7-BB10-6FBFE23562DE}" destId="{516027F6-3131-4263-A062-E85C01C89800}" srcOrd="1" destOrd="0" presId="urn:microsoft.com/office/officeart/2009/layout/CirclePictureHierarchy"/>
    <dgm:cxn modelId="{992BEC83-020A-4C58-93F3-53F816D0109A}" type="presParOf" srcId="{C62AC095-9F37-4630-B9AB-BCB4F24104BA}" destId="{93C49ED4-E3FC-49AC-B561-2F21C898A50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3D3C0-10CC-4FED-AF16-E45F91F4064E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B6EC2-368C-46C6-87D5-3C02BF4CA3F6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400" b="1" dirty="0" smtClean="0">
              <a:solidFill>
                <a:schemeClr val="accent1"/>
              </a:solidFill>
            </a:rPr>
            <a:t>2-Pure substance: </a:t>
          </a:r>
          <a:r>
            <a:rPr lang="en-US" sz="2400" b="0" dirty="0" smtClean="0">
              <a:solidFill>
                <a:schemeClr val="tx1"/>
              </a:solidFill>
            </a:rPr>
            <a:t>i</a:t>
          </a:r>
          <a:r>
            <a:rPr lang="en-US" altLang="en-US" sz="2400" b="0" dirty="0" smtClean="0">
              <a:solidFill>
                <a:schemeClr val="tx1"/>
              </a:solidFill>
            </a:rPr>
            <a:t>s substance composed of only a single type of atom or molecule of substances.</a:t>
          </a:r>
        </a:p>
        <a:p>
          <a:pPr rtl="0"/>
          <a:r>
            <a:rPr lang="en-US" altLang="en-US" sz="2400" b="0" dirty="0" smtClean="0">
              <a:solidFill>
                <a:schemeClr val="tx1"/>
              </a:solidFill>
            </a:rPr>
            <a:t> </a:t>
          </a:r>
          <a:r>
            <a:rPr lang="en-US" altLang="en-US" sz="2400" b="1" dirty="0" smtClean="0">
              <a:solidFill>
                <a:schemeClr val="tx1"/>
              </a:solidFill>
            </a:rPr>
            <a:t>Example</a:t>
          </a:r>
          <a:r>
            <a:rPr lang="en-US" altLang="en-US" sz="2400" b="0" dirty="0" smtClean="0">
              <a:solidFill>
                <a:schemeClr val="tx1"/>
              </a:solidFill>
            </a:rPr>
            <a:t>: water , sugar and gold</a:t>
          </a:r>
          <a:r>
            <a:rPr lang="en-US" altLang="en-US" sz="2800" b="0" dirty="0" smtClean="0">
              <a:solidFill>
                <a:schemeClr val="tx1"/>
              </a:solidFill>
            </a:rPr>
            <a:t>.</a:t>
          </a:r>
          <a:endParaRPr lang="en-US" sz="2800" b="0" dirty="0">
            <a:solidFill>
              <a:schemeClr val="tx1"/>
            </a:solidFill>
          </a:endParaRPr>
        </a:p>
      </dgm:t>
    </dgm:pt>
    <dgm:pt modelId="{4EDC3A63-4155-44AC-B016-24E485A52BCF}" type="parTrans" cxnId="{1FEE48E0-4776-4788-8800-5A2DF08F89FF}">
      <dgm:prSet/>
      <dgm:spPr/>
      <dgm:t>
        <a:bodyPr/>
        <a:lstStyle/>
        <a:p>
          <a:endParaRPr lang="en-US"/>
        </a:p>
      </dgm:t>
    </dgm:pt>
    <dgm:pt modelId="{B30F956F-45F9-412B-8161-D39AAECF8E55}" type="sibTrans" cxnId="{1FEE48E0-4776-4788-8800-5A2DF08F89FF}">
      <dgm:prSet/>
      <dgm:spPr/>
      <dgm:t>
        <a:bodyPr/>
        <a:lstStyle/>
        <a:p>
          <a:endParaRPr lang="en-US"/>
        </a:p>
      </dgm:t>
    </dgm:pt>
    <dgm:pt modelId="{54061F70-8434-44D5-A5D9-B390704A2793}">
      <dgm:prSet custT="1"/>
      <dgm:spPr>
        <a:noFill/>
        <a:ln>
          <a:noFill/>
        </a:ln>
      </dgm:spPr>
      <dgm:t>
        <a:bodyPr/>
        <a:lstStyle/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r>
            <a:rPr lang="en-US" sz="2200" b="1" i="0" dirty="0" smtClean="0">
              <a:solidFill>
                <a:schemeClr val="tx1"/>
              </a:solidFill>
            </a:rPr>
            <a:t>2- Compound</a:t>
          </a:r>
          <a:r>
            <a:rPr lang="en-US" sz="2200" i="0" dirty="0" smtClean="0">
              <a:solidFill>
                <a:schemeClr val="tx1"/>
              </a:solidFill>
            </a:rPr>
            <a:t> is a substance composed of atoms of two or more </a:t>
          </a:r>
          <a:r>
            <a:rPr lang="en-US" sz="2200" b="0" i="0" dirty="0" smtClean="0">
              <a:solidFill>
                <a:schemeClr val="tx1"/>
              </a:solidFill>
            </a:rPr>
            <a:t>elements</a:t>
          </a:r>
          <a:r>
            <a:rPr lang="en-US" sz="2200" i="0" dirty="0" smtClean="0">
              <a:solidFill>
                <a:schemeClr val="tx1"/>
              </a:solidFill>
            </a:rPr>
            <a:t> chemically united in fixed proportions</a:t>
          </a:r>
        </a:p>
        <a:p>
          <a:pPr algn="ctr" rtl="0"/>
          <a:r>
            <a:rPr lang="en-US" sz="2200" i="0" dirty="0" smtClean="0">
              <a:solidFill>
                <a:schemeClr val="tx1"/>
              </a:solidFill>
            </a:rPr>
            <a:t> and </a:t>
          </a:r>
          <a:r>
            <a:rPr lang="en-US" sz="2200" i="0" u="sng" dirty="0" smtClean="0">
              <a:solidFill>
                <a:srgbClr val="FF0000"/>
              </a:solidFill>
            </a:rPr>
            <a:t>can</a:t>
          </a:r>
          <a:r>
            <a:rPr lang="en-US" sz="2200" i="0" dirty="0" smtClean="0">
              <a:solidFill>
                <a:schemeClr val="tx1"/>
              </a:solidFill>
            </a:rPr>
            <a:t> only be separated into their pure components (elements) </a:t>
          </a:r>
          <a:r>
            <a:rPr lang="en-US" sz="2200" b="0" i="0" dirty="0" smtClean="0">
              <a:solidFill>
                <a:schemeClr val="tx1"/>
              </a:solidFill>
            </a:rPr>
            <a:t>by chemical means.</a:t>
          </a:r>
        </a:p>
        <a:p>
          <a:pPr algn="ctr" rtl="0"/>
          <a:r>
            <a:rPr lang="en-US" sz="2200" b="1" i="0" dirty="0" smtClean="0">
              <a:solidFill>
                <a:schemeClr val="tx1"/>
              </a:solidFill>
            </a:rPr>
            <a:t>Example</a:t>
          </a:r>
          <a:r>
            <a:rPr lang="en-US" sz="2200" i="0" dirty="0" smtClean="0">
              <a:solidFill>
                <a:schemeClr val="tx1"/>
              </a:solidFill>
            </a:rPr>
            <a:t>: water (H</a:t>
          </a:r>
          <a:r>
            <a:rPr lang="en-US" sz="2200" i="0" baseline="-25000" dirty="0" smtClean="0">
              <a:solidFill>
                <a:schemeClr val="tx1"/>
              </a:solidFill>
            </a:rPr>
            <a:t>2</a:t>
          </a:r>
          <a:r>
            <a:rPr lang="en-US" sz="2200" i="0" dirty="0" smtClean="0">
              <a:solidFill>
                <a:schemeClr val="tx1"/>
              </a:solidFill>
            </a:rPr>
            <a:t>O).</a:t>
          </a:r>
          <a:endParaRPr lang="en-US" sz="2200" i="0" dirty="0">
            <a:solidFill>
              <a:schemeClr val="tx1"/>
            </a:solidFill>
          </a:endParaRPr>
        </a:p>
      </dgm:t>
    </dgm:pt>
    <dgm:pt modelId="{4F48E40B-70BC-413A-A7CC-3F69896A08DA}" type="parTrans" cxnId="{1931998C-D9B0-4213-97A3-263C420BB7A3}">
      <dgm:prSet/>
      <dgm:spPr/>
      <dgm:t>
        <a:bodyPr/>
        <a:lstStyle/>
        <a:p>
          <a:endParaRPr lang="en-US"/>
        </a:p>
      </dgm:t>
    </dgm:pt>
    <dgm:pt modelId="{B9E2D03D-E7E9-4F4B-B87A-D1D585435D3B}" type="sibTrans" cxnId="{1931998C-D9B0-4213-97A3-263C420BB7A3}">
      <dgm:prSet/>
      <dgm:spPr/>
      <dgm:t>
        <a:bodyPr/>
        <a:lstStyle/>
        <a:p>
          <a:endParaRPr lang="en-US"/>
        </a:p>
      </dgm:t>
    </dgm:pt>
    <dgm:pt modelId="{34872266-6BF0-439A-8D0A-903981290347}">
      <dgm:prSet custT="1"/>
      <dgm:spPr>
        <a:noFill/>
        <a:ln>
          <a:noFill/>
        </a:ln>
      </dgm:spPr>
      <dgm:t>
        <a:bodyPr/>
        <a:lstStyle/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endParaRPr lang="en-US" sz="2200" b="1" i="0" dirty="0" smtClean="0">
            <a:solidFill>
              <a:schemeClr val="tx1"/>
            </a:solidFill>
          </a:endParaRPr>
        </a:p>
        <a:p>
          <a:pPr algn="ctr" rtl="0"/>
          <a:r>
            <a:rPr lang="en-US" sz="2200" b="1" i="0" dirty="0" smtClean="0">
              <a:solidFill>
                <a:schemeClr val="tx1"/>
              </a:solidFill>
            </a:rPr>
            <a:t>1-Element:</a:t>
          </a:r>
          <a:r>
            <a:rPr lang="en-US" sz="2200" i="0" dirty="0" smtClean="0">
              <a:solidFill>
                <a:schemeClr val="tx1"/>
              </a:solidFill>
            </a:rPr>
            <a:t> is a substance that </a:t>
          </a:r>
          <a:r>
            <a:rPr lang="en-US" sz="2200" i="0" u="sng" dirty="0" smtClean="0">
              <a:solidFill>
                <a:srgbClr val="FF0000"/>
              </a:solidFill>
            </a:rPr>
            <a:t>can not</a:t>
          </a:r>
          <a:r>
            <a:rPr lang="en-US" sz="2200" i="0" dirty="0" smtClean="0">
              <a:solidFill>
                <a:srgbClr val="FF0000"/>
              </a:solidFill>
            </a:rPr>
            <a:t> </a:t>
          </a:r>
          <a:r>
            <a:rPr lang="en-US" sz="2200" i="0" dirty="0" smtClean="0">
              <a:solidFill>
                <a:schemeClr val="tx1"/>
              </a:solidFill>
            </a:rPr>
            <a:t>be separated into simpler substances by </a:t>
          </a:r>
          <a:r>
            <a:rPr lang="en-US" sz="2200" b="0" i="0" dirty="0" smtClean="0">
              <a:solidFill>
                <a:schemeClr val="tx1"/>
              </a:solidFill>
            </a:rPr>
            <a:t>chemical means</a:t>
          </a:r>
        </a:p>
        <a:p>
          <a:pPr algn="ctr" rtl="0"/>
          <a:r>
            <a:rPr lang="en-US" sz="2200" b="1" i="0" dirty="0" smtClean="0">
              <a:solidFill>
                <a:schemeClr val="tx1"/>
              </a:solidFill>
            </a:rPr>
            <a:t>Example</a:t>
          </a:r>
          <a:r>
            <a:rPr lang="en-US" sz="2200" i="0" dirty="0" smtClean="0">
              <a:solidFill>
                <a:schemeClr val="tx1"/>
              </a:solidFill>
            </a:rPr>
            <a:t>: Gold (Ag), Oxygen (O).</a:t>
          </a:r>
          <a:endParaRPr lang="en-US" sz="2200" i="0" dirty="0">
            <a:solidFill>
              <a:schemeClr val="tx1"/>
            </a:solidFill>
          </a:endParaRPr>
        </a:p>
      </dgm:t>
    </dgm:pt>
    <dgm:pt modelId="{050F3272-4385-474D-BC9F-9A711D8379BC}" type="parTrans" cxnId="{3D9C69AB-2319-462B-948C-BC2E21DC9CF9}">
      <dgm:prSet/>
      <dgm:spPr/>
      <dgm:t>
        <a:bodyPr/>
        <a:lstStyle/>
        <a:p>
          <a:endParaRPr lang="en-US"/>
        </a:p>
      </dgm:t>
    </dgm:pt>
    <dgm:pt modelId="{5281A5EF-8F9C-434E-AB31-03F819F9BE2F}" type="sibTrans" cxnId="{3D9C69AB-2319-462B-948C-BC2E21DC9CF9}">
      <dgm:prSet/>
      <dgm:spPr/>
      <dgm:t>
        <a:bodyPr/>
        <a:lstStyle/>
        <a:p>
          <a:endParaRPr lang="en-US"/>
        </a:p>
      </dgm:t>
    </dgm:pt>
    <dgm:pt modelId="{67B325F5-5C30-421D-A222-70F6D829BFA2}" type="pres">
      <dgm:prSet presAssocID="{ABC3D3C0-10CC-4FED-AF16-E45F91F406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0C5204-EFD5-42E7-9A5E-B1890AF9069D}" type="pres">
      <dgm:prSet presAssocID="{740B6EC2-368C-46C6-87D5-3C02BF4CA3F6}" presName="hierRoot1" presStyleCnt="0">
        <dgm:presLayoutVars>
          <dgm:hierBranch val="init"/>
        </dgm:presLayoutVars>
      </dgm:prSet>
      <dgm:spPr/>
    </dgm:pt>
    <dgm:pt modelId="{550A416E-6546-4EFF-8E06-578BD6CF82AA}" type="pres">
      <dgm:prSet presAssocID="{740B6EC2-368C-46C6-87D5-3C02BF4CA3F6}" presName="rootComposite1" presStyleCnt="0"/>
      <dgm:spPr/>
    </dgm:pt>
    <dgm:pt modelId="{0940B7BA-E4FB-408C-B2D9-F61023F284BF}" type="pres">
      <dgm:prSet presAssocID="{740B6EC2-368C-46C6-87D5-3C02BF4CA3F6}" presName="rootText1" presStyleLbl="node0" presStyleIdx="0" presStyleCnt="1" custScaleX="415090" custLinFactNeighborX="-17584" custLinFactNeighborY="-37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B2BB3-3142-41B5-8B94-AF318F5A64EB}" type="pres">
      <dgm:prSet presAssocID="{740B6EC2-368C-46C6-87D5-3C02BF4CA3F6}" presName="rootPict1" presStyleLbl="alignImgPlace1" presStyleIdx="0" presStyleCnt="3"/>
      <dgm:spPr>
        <a:noFill/>
        <a:ln>
          <a:noFill/>
        </a:ln>
      </dgm:spPr>
    </dgm:pt>
    <dgm:pt modelId="{F4CCED04-977B-4717-8174-130DF669DE02}" type="pres">
      <dgm:prSet presAssocID="{740B6EC2-368C-46C6-87D5-3C02BF4CA3F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51D10A-1A35-4819-BEDD-13E9FB924ED7}" type="pres">
      <dgm:prSet presAssocID="{740B6EC2-368C-46C6-87D5-3C02BF4CA3F6}" presName="hierChild2" presStyleCnt="0"/>
      <dgm:spPr/>
    </dgm:pt>
    <dgm:pt modelId="{8D8E95AA-A0D2-4B44-AA53-3A743A635E96}" type="pres">
      <dgm:prSet presAssocID="{050F3272-4385-474D-BC9F-9A711D8379B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5591960-3E46-44CD-8F35-363468954FA9}" type="pres">
      <dgm:prSet presAssocID="{34872266-6BF0-439A-8D0A-903981290347}" presName="hierRoot2" presStyleCnt="0">
        <dgm:presLayoutVars>
          <dgm:hierBranch val="init"/>
        </dgm:presLayoutVars>
      </dgm:prSet>
      <dgm:spPr/>
    </dgm:pt>
    <dgm:pt modelId="{F497016A-FCE6-446C-B05D-82E24D416040}" type="pres">
      <dgm:prSet presAssocID="{34872266-6BF0-439A-8D0A-903981290347}" presName="rootComposite" presStyleCnt="0"/>
      <dgm:spPr/>
    </dgm:pt>
    <dgm:pt modelId="{B6DB9FA4-CC4B-41A9-9E5B-C330E1DECD93}" type="pres">
      <dgm:prSet presAssocID="{34872266-6BF0-439A-8D0A-903981290347}" presName="rootText" presStyleLbl="node2" presStyleIdx="0" presStyleCnt="2" custScaleX="195555" custScaleY="129622" custLinFactNeighborX="-11500" custLinFactNeighborY="-4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D438E-43E5-4423-83CB-49B50D97E29A}" type="pres">
      <dgm:prSet presAssocID="{34872266-6BF0-439A-8D0A-903981290347}" presName="rootPict" presStyleLbl="alignImgPlace1" presStyleIdx="1" presStyleCnt="3" custScaleX="138526" custScaleY="135990" custLinFactNeighborX="69669" custLinFactNeighborY="-5094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682" t="17508" r="-10682" b="17508"/>
          </a:stretch>
        </a:blipFill>
      </dgm:spPr>
      <dgm:t>
        <a:bodyPr/>
        <a:lstStyle/>
        <a:p>
          <a:endParaRPr lang="en-US"/>
        </a:p>
      </dgm:t>
    </dgm:pt>
    <dgm:pt modelId="{FA1C5815-9253-4DDE-AA35-D4F14BD51594}" type="pres">
      <dgm:prSet presAssocID="{34872266-6BF0-439A-8D0A-903981290347}" presName="rootConnector" presStyleLbl="node2" presStyleIdx="0" presStyleCnt="2"/>
      <dgm:spPr/>
      <dgm:t>
        <a:bodyPr/>
        <a:lstStyle/>
        <a:p>
          <a:endParaRPr lang="en-US"/>
        </a:p>
      </dgm:t>
    </dgm:pt>
    <dgm:pt modelId="{067D4431-C665-4422-A258-3C4CB7CE3DCE}" type="pres">
      <dgm:prSet presAssocID="{34872266-6BF0-439A-8D0A-903981290347}" presName="hierChild4" presStyleCnt="0"/>
      <dgm:spPr/>
    </dgm:pt>
    <dgm:pt modelId="{BD3F918E-A8C7-4806-95E0-74C40ABE56C1}" type="pres">
      <dgm:prSet presAssocID="{34872266-6BF0-439A-8D0A-903981290347}" presName="hierChild5" presStyleCnt="0"/>
      <dgm:spPr/>
    </dgm:pt>
    <dgm:pt modelId="{8E73F4C8-20BC-48A3-B135-20C005BBD8BA}" type="pres">
      <dgm:prSet presAssocID="{4F48E40B-70BC-413A-A7CC-3F69896A08D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0D1C712-A336-48EA-B32B-E1C6257338FE}" type="pres">
      <dgm:prSet presAssocID="{54061F70-8434-44D5-A5D9-B390704A2793}" presName="hierRoot2" presStyleCnt="0">
        <dgm:presLayoutVars>
          <dgm:hierBranch val="init"/>
        </dgm:presLayoutVars>
      </dgm:prSet>
      <dgm:spPr/>
    </dgm:pt>
    <dgm:pt modelId="{0D6C8FFF-D23F-41F9-B29E-1D66FB29C8BF}" type="pres">
      <dgm:prSet presAssocID="{54061F70-8434-44D5-A5D9-B390704A2793}" presName="rootComposite" presStyleCnt="0"/>
      <dgm:spPr/>
    </dgm:pt>
    <dgm:pt modelId="{9AAE7B2A-4692-46BC-924A-75EC91352001}" type="pres">
      <dgm:prSet presAssocID="{54061F70-8434-44D5-A5D9-B390704A2793}" presName="rootText" presStyleLbl="node2" presStyleIdx="1" presStyleCnt="2" custScaleX="214491" custLinFactNeighborX="-18081" custLinFactNeighborY="-5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061E7-1B86-4DC1-B3E9-CBB434D86371}" type="pres">
      <dgm:prSet presAssocID="{54061F70-8434-44D5-A5D9-B390704A2793}" presName="rootPict" presStyleLbl="alignImgPlace1" presStyleIdx="2" presStyleCnt="3" custScaleX="138868" custScaleY="112305" custLinFactNeighborX="47206" custLinFactNeighborY="-3056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198" t="-20336" r="-16198" b="45862"/>
          </a:stretch>
        </a:blipFill>
      </dgm:spPr>
      <dgm:t>
        <a:bodyPr/>
        <a:lstStyle/>
        <a:p>
          <a:endParaRPr lang="en-US"/>
        </a:p>
      </dgm:t>
    </dgm:pt>
    <dgm:pt modelId="{385C804C-95CF-4A9B-94C4-8A3EB53C3CFC}" type="pres">
      <dgm:prSet presAssocID="{54061F70-8434-44D5-A5D9-B390704A2793}" presName="rootConnector" presStyleLbl="node2" presStyleIdx="1" presStyleCnt="2"/>
      <dgm:spPr/>
      <dgm:t>
        <a:bodyPr/>
        <a:lstStyle/>
        <a:p>
          <a:endParaRPr lang="en-US"/>
        </a:p>
      </dgm:t>
    </dgm:pt>
    <dgm:pt modelId="{9BBE3FD3-CFDA-4819-8436-BE5292F33E59}" type="pres">
      <dgm:prSet presAssocID="{54061F70-8434-44D5-A5D9-B390704A2793}" presName="hierChild4" presStyleCnt="0"/>
      <dgm:spPr/>
    </dgm:pt>
    <dgm:pt modelId="{451C7ADD-5A30-4BBC-B643-50378DCBFF15}" type="pres">
      <dgm:prSet presAssocID="{54061F70-8434-44D5-A5D9-B390704A2793}" presName="hierChild5" presStyleCnt="0"/>
      <dgm:spPr/>
    </dgm:pt>
    <dgm:pt modelId="{D361AE11-3155-422D-AB67-1036110AF937}" type="pres">
      <dgm:prSet presAssocID="{740B6EC2-368C-46C6-87D5-3C02BF4CA3F6}" presName="hierChild3" presStyleCnt="0"/>
      <dgm:spPr/>
    </dgm:pt>
  </dgm:ptLst>
  <dgm:cxnLst>
    <dgm:cxn modelId="{D2CC371D-773C-48AF-9C8A-878087E60C6F}" type="presOf" srcId="{740B6EC2-368C-46C6-87D5-3C02BF4CA3F6}" destId="{0940B7BA-E4FB-408C-B2D9-F61023F284BF}" srcOrd="0" destOrd="0" presId="urn:microsoft.com/office/officeart/2005/8/layout/pictureOrgChart+Icon"/>
    <dgm:cxn modelId="{614F2492-D390-42CA-B99A-A49EA92E432F}" type="presOf" srcId="{54061F70-8434-44D5-A5D9-B390704A2793}" destId="{385C804C-95CF-4A9B-94C4-8A3EB53C3CFC}" srcOrd="1" destOrd="0" presId="urn:microsoft.com/office/officeart/2005/8/layout/pictureOrgChart+Icon"/>
    <dgm:cxn modelId="{1931998C-D9B0-4213-97A3-263C420BB7A3}" srcId="{740B6EC2-368C-46C6-87D5-3C02BF4CA3F6}" destId="{54061F70-8434-44D5-A5D9-B390704A2793}" srcOrd="1" destOrd="0" parTransId="{4F48E40B-70BC-413A-A7CC-3F69896A08DA}" sibTransId="{B9E2D03D-E7E9-4F4B-B87A-D1D585435D3B}"/>
    <dgm:cxn modelId="{1FEE48E0-4776-4788-8800-5A2DF08F89FF}" srcId="{ABC3D3C0-10CC-4FED-AF16-E45F91F4064E}" destId="{740B6EC2-368C-46C6-87D5-3C02BF4CA3F6}" srcOrd="0" destOrd="0" parTransId="{4EDC3A63-4155-44AC-B016-24E485A52BCF}" sibTransId="{B30F956F-45F9-412B-8161-D39AAECF8E55}"/>
    <dgm:cxn modelId="{3D9C69AB-2319-462B-948C-BC2E21DC9CF9}" srcId="{740B6EC2-368C-46C6-87D5-3C02BF4CA3F6}" destId="{34872266-6BF0-439A-8D0A-903981290347}" srcOrd="0" destOrd="0" parTransId="{050F3272-4385-474D-BC9F-9A711D8379BC}" sibTransId="{5281A5EF-8F9C-434E-AB31-03F819F9BE2F}"/>
    <dgm:cxn modelId="{653059D0-A797-4E15-BF49-BDA589DD4D76}" type="presOf" srcId="{34872266-6BF0-439A-8D0A-903981290347}" destId="{FA1C5815-9253-4DDE-AA35-D4F14BD51594}" srcOrd="1" destOrd="0" presId="urn:microsoft.com/office/officeart/2005/8/layout/pictureOrgChart+Icon"/>
    <dgm:cxn modelId="{02953EF8-17B3-4A24-A5FB-ED49D5416CA9}" type="presOf" srcId="{4F48E40B-70BC-413A-A7CC-3F69896A08DA}" destId="{8E73F4C8-20BC-48A3-B135-20C005BBD8BA}" srcOrd="0" destOrd="0" presId="urn:microsoft.com/office/officeart/2005/8/layout/pictureOrgChart+Icon"/>
    <dgm:cxn modelId="{86E58E4C-FCAD-400F-A3E6-374ADE98B596}" type="presOf" srcId="{740B6EC2-368C-46C6-87D5-3C02BF4CA3F6}" destId="{F4CCED04-977B-4717-8174-130DF669DE02}" srcOrd="1" destOrd="0" presId="urn:microsoft.com/office/officeart/2005/8/layout/pictureOrgChart+Icon"/>
    <dgm:cxn modelId="{7B42859B-7E6B-4A8B-8EB3-ABF6C4937EE0}" type="presOf" srcId="{54061F70-8434-44D5-A5D9-B390704A2793}" destId="{9AAE7B2A-4692-46BC-924A-75EC91352001}" srcOrd="0" destOrd="0" presId="urn:microsoft.com/office/officeart/2005/8/layout/pictureOrgChart+Icon"/>
    <dgm:cxn modelId="{5D760913-DC8A-4E05-A561-33270A1502D6}" type="presOf" srcId="{34872266-6BF0-439A-8D0A-903981290347}" destId="{B6DB9FA4-CC4B-41A9-9E5B-C330E1DECD93}" srcOrd="0" destOrd="0" presId="urn:microsoft.com/office/officeart/2005/8/layout/pictureOrgChart+Icon"/>
    <dgm:cxn modelId="{758DFA83-38D0-4890-8B5E-43F95831A5CE}" type="presOf" srcId="{050F3272-4385-474D-BC9F-9A711D8379BC}" destId="{8D8E95AA-A0D2-4B44-AA53-3A743A635E96}" srcOrd="0" destOrd="0" presId="urn:microsoft.com/office/officeart/2005/8/layout/pictureOrgChart+Icon"/>
    <dgm:cxn modelId="{A3D3BA37-EDF5-45B2-8724-26A6184CA318}" type="presOf" srcId="{ABC3D3C0-10CC-4FED-AF16-E45F91F4064E}" destId="{67B325F5-5C30-421D-A222-70F6D829BFA2}" srcOrd="0" destOrd="0" presId="urn:microsoft.com/office/officeart/2005/8/layout/pictureOrgChart+Icon"/>
    <dgm:cxn modelId="{24E989BE-1540-4EDB-8BC1-751DCD71C9A2}" type="presParOf" srcId="{67B325F5-5C30-421D-A222-70F6D829BFA2}" destId="{C20C5204-EFD5-42E7-9A5E-B1890AF9069D}" srcOrd="0" destOrd="0" presId="urn:microsoft.com/office/officeart/2005/8/layout/pictureOrgChart+Icon"/>
    <dgm:cxn modelId="{026FC74D-2C80-48D4-8874-3F9434358188}" type="presParOf" srcId="{C20C5204-EFD5-42E7-9A5E-B1890AF9069D}" destId="{550A416E-6546-4EFF-8E06-578BD6CF82AA}" srcOrd="0" destOrd="0" presId="urn:microsoft.com/office/officeart/2005/8/layout/pictureOrgChart+Icon"/>
    <dgm:cxn modelId="{B0628839-B8C8-452A-A8C3-EAE354F40F25}" type="presParOf" srcId="{550A416E-6546-4EFF-8E06-578BD6CF82AA}" destId="{0940B7BA-E4FB-408C-B2D9-F61023F284BF}" srcOrd="0" destOrd="0" presId="urn:microsoft.com/office/officeart/2005/8/layout/pictureOrgChart+Icon"/>
    <dgm:cxn modelId="{226CD13A-05BD-4401-A803-046ADCB9D453}" type="presParOf" srcId="{550A416E-6546-4EFF-8E06-578BD6CF82AA}" destId="{615B2BB3-3142-41B5-8B94-AF318F5A64EB}" srcOrd="1" destOrd="0" presId="urn:microsoft.com/office/officeart/2005/8/layout/pictureOrgChart+Icon"/>
    <dgm:cxn modelId="{7D354BD7-1999-443B-AC26-FF08DBD4B250}" type="presParOf" srcId="{550A416E-6546-4EFF-8E06-578BD6CF82AA}" destId="{F4CCED04-977B-4717-8174-130DF669DE02}" srcOrd="2" destOrd="0" presId="urn:microsoft.com/office/officeart/2005/8/layout/pictureOrgChart+Icon"/>
    <dgm:cxn modelId="{99CC4BC5-E7FA-4A5C-AD68-E3656E60ED0D}" type="presParOf" srcId="{C20C5204-EFD5-42E7-9A5E-B1890AF9069D}" destId="{4C51D10A-1A35-4819-BEDD-13E9FB924ED7}" srcOrd="1" destOrd="0" presId="urn:microsoft.com/office/officeart/2005/8/layout/pictureOrgChart+Icon"/>
    <dgm:cxn modelId="{A449599C-2A42-4C84-9518-C748CD455650}" type="presParOf" srcId="{4C51D10A-1A35-4819-BEDD-13E9FB924ED7}" destId="{8D8E95AA-A0D2-4B44-AA53-3A743A635E96}" srcOrd="0" destOrd="0" presId="urn:microsoft.com/office/officeart/2005/8/layout/pictureOrgChart+Icon"/>
    <dgm:cxn modelId="{1E77B587-3BBF-4651-AB0F-C98E7EA7D162}" type="presParOf" srcId="{4C51D10A-1A35-4819-BEDD-13E9FB924ED7}" destId="{C5591960-3E46-44CD-8F35-363468954FA9}" srcOrd="1" destOrd="0" presId="urn:microsoft.com/office/officeart/2005/8/layout/pictureOrgChart+Icon"/>
    <dgm:cxn modelId="{D4447CAC-4BA4-4E6B-A096-5AA0DBE060A4}" type="presParOf" srcId="{C5591960-3E46-44CD-8F35-363468954FA9}" destId="{F497016A-FCE6-446C-B05D-82E24D416040}" srcOrd="0" destOrd="0" presId="urn:microsoft.com/office/officeart/2005/8/layout/pictureOrgChart+Icon"/>
    <dgm:cxn modelId="{7B1BD21F-9950-488F-99B1-1D7AF48218FE}" type="presParOf" srcId="{F497016A-FCE6-446C-B05D-82E24D416040}" destId="{B6DB9FA4-CC4B-41A9-9E5B-C330E1DECD93}" srcOrd="0" destOrd="0" presId="urn:microsoft.com/office/officeart/2005/8/layout/pictureOrgChart+Icon"/>
    <dgm:cxn modelId="{64E4486F-C70F-409E-91A4-9DF6FEE031E4}" type="presParOf" srcId="{F497016A-FCE6-446C-B05D-82E24D416040}" destId="{BD0D438E-43E5-4423-83CB-49B50D97E29A}" srcOrd="1" destOrd="0" presId="urn:microsoft.com/office/officeart/2005/8/layout/pictureOrgChart+Icon"/>
    <dgm:cxn modelId="{AF0F2C95-5840-4705-AE72-66CFD308F8E8}" type="presParOf" srcId="{F497016A-FCE6-446C-B05D-82E24D416040}" destId="{FA1C5815-9253-4DDE-AA35-D4F14BD51594}" srcOrd="2" destOrd="0" presId="urn:microsoft.com/office/officeart/2005/8/layout/pictureOrgChart+Icon"/>
    <dgm:cxn modelId="{9BCB3E0F-D864-4636-A968-00AEC9EA3B3A}" type="presParOf" srcId="{C5591960-3E46-44CD-8F35-363468954FA9}" destId="{067D4431-C665-4422-A258-3C4CB7CE3DCE}" srcOrd="1" destOrd="0" presId="urn:microsoft.com/office/officeart/2005/8/layout/pictureOrgChart+Icon"/>
    <dgm:cxn modelId="{CC724A3C-2174-4EA4-8486-A7F5C838B0AE}" type="presParOf" srcId="{C5591960-3E46-44CD-8F35-363468954FA9}" destId="{BD3F918E-A8C7-4806-95E0-74C40ABE56C1}" srcOrd="2" destOrd="0" presId="urn:microsoft.com/office/officeart/2005/8/layout/pictureOrgChart+Icon"/>
    <dgm:cxn modelId="{7D1BFC62-D0B1-4398-B4A9-142BB41C57C3}" type="presParOf" srcId="{4C51D10A-1A35-4819-BEDD-13E9FB924ED7}" destId="{8E73F4C8-20BC-48A3-B135-20C005BBD8BA}" srcOrd="2" destOrd="0" presId="urn:microsoft.com/office/officeart/2005/8/layout/pictureOrgChart+Icon"/>
    <dgm:cxn modelId="{7B0863B7-67F0-4B15-8465-53ABAB5D32FF}" type="presParOf" srcId="{4C51D10A-1A35-4819-BEDD-13E9FB924ED7}" destId="{90D1C712-A336-48EA-B32B-E1C6257338FE}" srcOrd="3" destOrd="0" presId="urn:microsoft.com/office/officeart/2005/8/layout/pictureOrgChart+Icon"/>
    <dgm:cxn modelId="{472D9E81-E9E0-47D3-AB9B-13CA49832665}" type="presParOf" srcId="{90D1C712-A336-48EA-B32B-E1C6257338FE}" destId="{0D6C8FFF-D23F-41F9-B29E-1D66FB29C8BF}" srcOrd="0" destOrd="0" presId="urn:microsoft.com/office/officeart/2005/8/layout/pictureOrgChart+Icon"/>
    <dgm:cxn modelId="{703E118F-C639-4061-89B4-E424BB9ED7B4}" type="presParOf" srcId="{0D6C8FFF-D23F-41F9-B29E-1D66FB29C8BF}" destId="{9AAE7B2A-4692-46BC-924A-75EC91352001}" srcOrd="0" destOrd="0" presId="urn:microsoft.com/office/officeart/2005/8/layout/pictureOrgChart+Icon"/>
    <dgm:cxn modelId="{6693EBFE-CBBC-4F90-863E-4910A676508C}" type="presParOf" srcId="{0D6C8FFF-D23F-41F9-B29E-1D66FB29C8BF}" destId="{AB4061E7-1B86-4DC1-B3E9-CBB434D86371}" srcOrd="1" destOrd="0" presId="urn:microsoft.com/office/officeart/2005/8/layout/pictureOrgChart+Icon"/>
    <dgm:cxn modelId="{56C4E9EA-FAE8-4247-AE51-07EDBEE94087}" type="presParOf" srcId="{0D6C8FFF-D23F-41F9-B29E-1D66FB29C8BF}" destId="{385C804C-95CF-4A9B-94C4-8A3EB53C3CFC}" srcOrd="2" destOrd="0" presId="urn:microsoft.com/office/officeart/2005/8/layout/pictureOrgChart+Icon"/>
    <dgm:cxn modelId="{56278EDE-3CA7-4CC5-BFE7-D89EA1173F0E}" type="presParOf" srcId="{90D1C712-A336-48EA-B32B-E1C6257338FE}" destId="{9BBE3FD3-CFDA-4819-8436-BE5292F33E59}" srcOrd="1" destOrd="0" presId="urn:microsoft.com/office/officeart/2005/8/layout/pictureOrgChart+Icon"/>
    <dgm:cxn modelId="{A4777813-D318-4ADB-B805-54E0A4B45F5F}" type="presParOf" srcId="{90D1C712-A336-48EA-B32B-E1C6257338FE}" destId="{451C7ADD-5A30-4BBC-B643-50378DCBFF15}" srcOrd="2" destOrd="0" presId="urn:microsoft.com/office/officeart/2005/8/layout/pictureOrgChart+Icon"/>
    <dgm:cxn modelId="{BB2EF5A1-F8BE-47C2-8554-98012FE6C849}" type="presParOf" srcId="{C20C5204-EFD5-42E7-9A5E-B1890AF9069D}" destId="{D361AE11-3155-422D-AB67-1036110AF937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32084-E16B-41EA-9DED-DCEF8BFB28EF}">
      <dsp:nvSpPr>
        <dsp:cNvPr id="0" name=""/>
        <dsp:cNvSpPr/>
      </dsp:nvSpPr>
      <dsp:spPr>
        <a:xfrm>
          <a:off x="2961305" y="2696765"/>
          <a:ext cx="4749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2400"/>
              </a:moveTo>
              <a:lnTo>
                <a:pt x="474970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2302C-F9ED-4972-94B5-F5DE594FB6EE}">
      <dsp:nvSpPr>
        <dsp:cNvPr id="0" name=""/>
        <dsp:cNvSpPr/>
      </dsp:nvSpPr>
      <dsp:spPr>
        <a:xfrm>
          <a:off x="1552308" y="2733446"/>
          <a:ext cx="14089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08997" y="45720"/>
              </a:moveTo>
              <a:lnTo>
                <a:pt x="0" y="45720"/>
              </a:lnTo>
              <a:lnTo>
                <a:pt x="0" y="8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A056A-F213-4B59-A07F-D3D8BA2B8AB1}">
      <dsp:nvSpPr>
        <dsp:cNvPr id="0" name=""/>
        <dsp:cNvSpPr/>
      </dsp:nvSpPr>
      <dsp:spPr>
        <a:xfrm>
          <a:off x="1972080" y="800717"/>
          <a:ext cx="1978449" cy="1978449"/>
        </a:xfrm>
        <a:prstGeom prst="ellipse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77A82-26B4-483C-A4F8-8C94A99395AF}">
      <dsp:nvSpPr>
        <dsp:cNvPr id="0" name=""/>
        <dsp:cNvSpPr/>
      </dsp:nvSpPr>
      <dsp:spPr>
        <a:xfrm>
          <a:off x="652435" y="1431347"/>
          <a:ext cx="8859752" cy="6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652435" y="1431347"/>
        <a:ext cx="8859752" cy="66198"/>
      </dsp:txXfrm>
    </dsp:sp>
    <dsp:sp modelId="{A8058642-15D3-4344-B3A0-E4CADC257C74}">
      <dsp:nvSpPr>
        <dsp:cNvPr id="0" name=""/>
        <dsp:cNvSpPr/>
      </dsp:nvSpPr>
      <dsp:spPr>
        <a:xfrm>
          <a:off x="813060" y="2813967"/>
          <a:ext cx="1478494" cy="1478811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33282" r="-332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E9A96-8D03-46D1-AB01-7BB8B94F1D98}">
      <dsp:nvSpPr>
        <dsp:cNvPr id="0" name=""/>
        <dsp:cNvSpPr/>
      </dsp:nvSpPr>
      <dsp:spPr>
        <a:xfrm>
          <a:off x="11952" y="4207408"/>
          <a:ext cx="4057789" cy="136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1- Homogenous mixture</a:t>
          </a:r>
          <a:r>
            <a:rPr lang="en-US" sz="2000" i="0" kern="1200" dirty="0" smtClean="0"/>
            <a:t>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composition of the mixture is the same throughout.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Example</a:t>
          </a:r>
          <a:r>
            <a:rPr lang="en-US" altLang="en-US" sz="2000" kern="1200" dirty="0" smtClean="0"/>
            <a:t>: sugar in water</a:t>
          </a:r>
          <a:endParaRPr lang="en-US" sz="2000" kern="1200" dirty="0"/>
        </a:p>
      </dsp:txBody>
      <dsp:txXfrm>
        <a:off x="11952" y="4207408"/>
        <a:ext cx="4057789" cy="1363467"/>
      </dsp:txXfrm>
    </dsp:sp>
    <dsp:sp modelId="{B8A0A655-5AC3-49E1-95C2-70913AC0774D}">
      <dsp:nvSpPr>
        <dsp:cNvPr id="0" name=""/>
        <dsp:cNvSpPr/>
      </dsp:nvSpPr>
      <dsp:spPr>
        <a:xfrm>
          <a:off x="7005640" y="2742485"/>
          <a:ext cx="1410733" cy="1392709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2062" t="-1440" r="-2062" b="-144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027F6-3131-4263-A062-E85C01C89800}">
      <dsp:nvSpPr>
        <dsp:cNvPr id="0" name=""/>
        <dsp:cNvSpPr/>
      </dsp:nvSpPr>
      <dsp:spPr>
        <a:xfrm>
          <a:off x="6209369" y="4133731"/>
          <a:ext cx="3896644" cy="147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2- Heterogeneous mixture</a:t>
          </a:r>
          <a:endParaRPr lang="en-US" sz="2000" i="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composition is not uniform throughout.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Example</a:t>
          </a:r>
          <a:r>
            <a:rPr lang="en-US" altLang="en-US" sz="2000" kern="1200" dirty="0" smtClean="0"/>
            <a:t>: fruit salad</a:t>
          </a:r>
          <a:endParaRPr lang="en-US" sz="2000" kern="1200" dirty="0"/>
        </a:p>
      </dsp:txBody>
      <dsp:txXfrm>
        <a:off x="6209369" y="4133731"/>
        <a:ext cx="3896644" cy="1479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3F4C8-20BC-48A3-B135-20C005BBD8BA}">
      <dsp:nvSpPr>
        <dsp:cNvPr id="0" name=""/>
        <dsp:cNvSpPr/>
      </dsp:nvSpPr>
      <dsp:spPr>
        <a:xfrm>
          <a:off x="5659229" y="1855715"/>
          <a:ext cx="2678496" cy="1004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157"/>
              </a:lnTo>
              <a:lnTo>
                <a:pt x="2678496" y="718157"/>
              </a:lnTo>
              <a:lnTo>
                <a:pt x="2678496" y="1004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E95AA-A0D2-4B44-AA53-3A743A635E96}">
      <dsp:nvSpPr>
        <dsp:cNvPr id="0" name=""/>
        <dsp:cNvSpPr/>
      </dsp:nvSpPr>
      <dsp:spPr>
        <a:xfrm>
          <a:off x="2666145" y="1855715"/>
          <a:ext cx="2993083" cy="1012646"/>
        </a:xfrm>
        <a:custGeom>
          <a:avLst/>
          <a:gdLst/>
          <a:ahLst/>
          <a:cxnLst/>
          <a:rect l="0" t="0" r="0" b="0"/>
          <a:pathLst>
            <a:path>
              <a:moveTo>
                <a:pt x="2993083" y="0"/>
              </a:moveTo>
              <a:lnTo>
                <a:pt x="2993083" y="726337"/>
              </a:lnTo>
              <a:lnTo>
                <a:pt x="0" y="726337"/>
              </a:lnTo>
              <a:lnTo>
                <a:pt x="0" y="1012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0B7BA-E4FB-408C-B2D9-F61023F284BF}">
      <dsp:nvSpPr>
        <dsp:cNvPr id="0" name=""/>
        <dsp:cNvSpPr/>
      </dsp:nvSpPr>
      <dsp:spPr>
        <a:xfrm>
          <a:off x="0" y="492341"/>
          <a:ext cx="11318458" cy="136337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033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/>
              </a:solidFill>
            </a:rPr>
            <a:t>2-Pure substance: </a:t>
          </a:r>
          <a:r>
            <a:rPr lang="en-US" sz="2400" b="0" kern="1200" dirty="0" smtClean="0">
              <a:solidFill>
                <a:schemeClr val="tx1"/>
              </a:solidFill>
            </a:rPr>
            <a:t>i</a:t>
          </a:r>
          <a:r>
            <a:rPr lang="en-US" altLang="en-US" sz="2400" b="0" kern="1200" dirty="0" smtClean="0">
              <a:solidFill>
                <a:schemeClr val="tx1"/>
              </a:solidFill>
            </a:rPr>
            <a:t>s substance composed of only a single type of atom or molecule of substances.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0" kern="1200" dirty="0" smtClean="0">
              <a:solidFill>
                <a:schemeClr val="tx1"/>
              </a:solidFill>
            </a:rPr>
            <a:t> </a:t>
          </a:r>
          <a:r>
            <a:rPr lang="en-US" altLang="en-US" sz="2400" b="1" kern="1200" dirty="0" smtClean="0">
              <a:solidFill>
                <a:schemeClr val="tx1"/>
              </a:solidFill>
            </a:rPr>
            <a:t>Example</a:t>
          </a:r>
          <a:r>
            <a:rPr lang="en-US" altLang="en-US" sz="2400" b="0" kern="1200" dirty="0" smtClean="0">
              <a:solidFill>
                <a:schemeClr val="tx1"/>
              </a:solidFill>
            </a:rPr>
            <a:t>: water , sugar and gold</a:t>
          </a:r>
          <a:r>
            <a:rPr lang="en-US" altLang="en-US" sz="2800" b="0" kern="1200" dirty="0" smtClean="0">
              <a:solidFill>
                <a:schemeClr val="tx1"/>
              </a:solidFill>
            </a:rPr>
            <a:t>.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0" y="492341"/>
        <a:ext cx="11318458" cy="1363373"/>
      </dsp:txXfrm>
    </dsp:sp>
    <dsp:sp modelId="{615B2BB3-3142-41B5-8B94-AF318F5A64EB}">
      <dsp:nvSpPr>
        <dsp:cNvPr id="0" name=""/>
        <dsp:cNvSpPr/>
      </dsp:nvSpPr>
      <dsp:spPr>
        <a:xfrm>
          <a:off x="4651257" y="1136003"/>
          <a:ext cx="818024" cy="109069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B9FA4-CC4B-41A9-9E5B-C330E1DECD93}">
      <dsp:nvSpPr>
        <dsp:cNvPr id="0" name=""/>
        <dsp:cNvSpPr/>
      </dsp:nvSpPr>
      <dsp:spPr>
        <a:xfrm>
          <a:off x="0" y="2868361"/>
          <a:ext cx="5332291" cy="176723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033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tx1"/>
              </a:solidFill>
            </a:rPr>
            <a:t>1-Element:</a:t>
          </a:r>
          <a:r>
            <a:rPr lang="en-US" sz="2200" i="0" kern="1200" dirty="0" smtClean="0">
              <a:solidFill>
                <a:schemeClr val="tx1"/>
              </a:solidFill>
            </a:rPr>
            <a:t> is a substance that </a:t>
          </a:r>
          <a:r>
            <a:rPr lang="en-US" sz="2200" i="0" u="sng" kern="1200" dirty="0" smtClean="0">
              <a:solidFill>
                <a:srgbClr val="FF0000"/>
              </a:solidFill>
            </a:rPr>
            <a:t>can not</a:t>
          </a:r>
          <a:r>
            <a:rPr lang="en-US" sz="2200" i="0" kern="1200" dirty="0" smtClean="0">
              <a:solidFill>
                <a:srgbClr val="FF0000"/>
              </a:solidFill>
            </a:rPr>
            <a:t> </a:t>
          </a:r>
          <a:r>
            <a:rPr lang="en-US" sz="2200" i="0" kern="1200" dirty="0" smtClean="0">
              <a:solidFill>
                <a:schemeClr val="tx1"/>
              </a:solidFill>
            </a:rPr>
            <a:t>be separated into simpler substances by </a:t>
          </a:r>
          <a:r>
            <a:rPr lang="en-US" sz="2200" b="0" i="0" kern="1200" dirty="0" smtClean="0">
              <a:solidFill>
                <a:schemeClr val="tx1"/>
              </a:solidFill>
            </a:rPr>
            <a:t>chemical means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tx1"/>
              </a:solidFill>
            </a:rPr>
            <a:t>Example</a:t>
          </a:r>
          <a:r>
            <a:rPr lang="en-US" sz="2200" i="0" kern="1200" dirty="0" smtClean="0">
              <a:solidFill>
                <a:schemeClr val="tx1"/>
              </a:solidFill>
            </a:rPr>
            <a:t>: Gold (Ag), Oxygen (O).</a:t>
          </a:r>
          <a:endParaRPr lang="en-US" sz="2200" i="0" kern="1200" dirty="0">
            <a:solidFill>
              <a:schemeClr val="tx1"/>
            </a:solidFill>
          </a:endParaRPr>
        </a:p>
      </dsp:txBody>
      <dsp:txXfrm>
        <a:off x="0" y="2868361"/>
        <a:ext cx="5332291" cy="1767232"/>
      </dsp:txXfrm>
    </dsp:sp>
    <dsp:sp modelId="{BD0D438E-43E5-4423-83CB-49B50D97E29A}">
      <dsp:nvSpPr>
        <dsp:cNvPr id="0" name=""/>
        <dsp:cNvSpPr/>
      </dsp:nvSpPr>
      <dsp:spPr>
        <a:xfrm>
          <a:off x="1852968" y="2522039"/>
          <a:ext cx="1133176" cy="148324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682" t="17508" r="-10682" b="1750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E7B2A-4692-46BC-924A-75EC91352001}">
      <dsp:nvSpPr>
        <dsp:cNvPr id="0" name=""/>
        <dsp:cNvSpPr/>
      </dsp:nvSpPr>
      <dsp:spPr>
        <a:xfrm>
          <a:off x="5413411" y="2860180"/>
          <a:ext cx="5848628" cy="136337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033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i="0" kern="1200" dirty="0" smtClean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tx1"/>
              </a:solidFill>
            </a:rPr>
            <a:t>2- Compound</a:t>
          </a:r>
          <a:r>
            <a:rPr lang="en-US" sz="2200" i="0" kern="1200" dirty="0" smtClean="0">
              <a:solidFill>
                <a:schemeClr val="tx1"/>
              </a:solidFill>
            </a:rPr>
            <a:t> is a substance composed of atoms of two or more </a:t>
          </a:r>
          <a:r>
            <a:rPr lang="en-US" sz="2200" b="0" i="0" kern="1200" dirty="0" smtClean="0">
              <a:solidFill>
                <a:schemeClr val="tx1"/>
              </a:solidFill>
            </a:rPr>
            <a:t>elements</a:t>
          </a:r>
          <a:r>
            <a:rPr lang="en-US" sz="2200" i="0" kern="1200" dirty="0" smtClean="0">
              <a:solidFill>
                <a:schemeClr val="tx1"/>
              </a:solidFill>
            </a:rPr>
            <a:t> chemically united in fixed proportions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0" kern="1200" dirty="0" smtClean="0">
              <a:solidFill>
                <a:schemeClr val="tx1"/>
              </a:solidFill>
            </a:rPr>
            <a:t> and </a:t>
          </a:r>
          <a:r>
            <a:rPr lang="en-US" sz="2200" i="0" u="sng" kern="1200" dirty="0" smtClean="0">
              <a:solidFill>
                <a:srgbClr val="FF0000"/>
              </a:solidFill>
            </a:rPr>
            <a:t>can</a:t>
          </a:r>
          <a:r>
            <a:rPr lang="en-US" sz="2200" i="0" kern="1200" dirty="0" smtClean="0">
              <a:solidFill>
                <a:schemeClr val="tx1"/>
              </a:solidFill>
            </a:rPr>
            <a:t> only be separated into their pure components (elements) </a:t>
          </a:r>
          <a:r>
            <a:rPr lang="en-US" sz="2200" b="0" i="0" kern="1200" dirty="0" smtClean="0">
              <a:solidFill>
                <a:schemeClr val="tx1"/>
              </a:solidFill>
            </a:rPr>
            <a:t>by chemical means.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tx1"/>
              </a:solidFill>
            </a:rPr>
            <a:t>Example</a:t>
          </a:r>
          <a:r>
            <a:rPr lang="en-US" sz="2200" i="0" kern="1200" dirty="0" smtClean="0">
              <a:solidFill>
                <a:schemeClr val="tx1"/>
              </a:solidFill>
            </a:rPr>
            <a:t>: water (H</a:t>
          </a:r>
          <a:r>
            <a:rPr lang="en-US" sz="2200" i="0" kern="1200" baseline="-25000" dirty="0" smtClean="0">
              <a:solidFill>
                <a:schemeClr val="tx1"/>
              </a:solidFill>
            </a:rPr>
            <a:t>2</a:t>
          </a:r>
          <a:r>
            <a:rPr lang="en-US" sz="2200" i="0" kern="1200" dirty="0" smtClean="0">
              <a:solidFill>
                <a:schemeClr val="tx1"/>
              </a:solidFill>
            </a:rPr>
            <a:t>O).</a:t>
          </a:r>
          <a:endParaRPr lang="en-US" sz="2200" i="0" kern="1200" dirty="0">
            <a:solidFill>
              <a:schemeClr val="tx1"/>
            </a:solidFill>
          </a:endParaRPr>
        </a:p>
      </dsp:txBody>
      <dsp:txXfrm>
        <a:off x="5413411" y="2860180"/>
        <a:ext cx="5848628" cy="1363373"/>
      </dsp:txXfrm>
    </dsp:sp>
    <dsp:sp modelId="{AB4061E7-1B86-4DC1-B3E9-CBB434D86371}">
      <dsp:nvSpPr>
        <dsp:cNvPr id="0" name=""/>
        <dsp:cNvSpPr/>
      </dsp:nvSpPr>
      <dsp:spPr>
        <a:xfrm>
          <a:off x="7830894" y="2671549"/>
          <a:ext cx="1135974" cy="122490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198" t="-20336" r="-16198" b="4586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05C9-1906-445F-B017-A25ED21CF5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ABB8-E7B4-4681-BB3F-EAB02B34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4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F499-C05A-450D-92B5-1B294BEDA4D1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3838" y="857250"/>
            <a:ext cx="36163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878A-9B86-4214-8763-1B7961D6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24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1pPr>
    <a:lvl2pPr marL="48060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2pPr>
    <a:lvl3pPr marL="961217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3pPr>
    <a:lvl4pPr marL="1441826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4pPr>
    <a:lvl5pPr marL="1922435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5pPr>
    <a:lvl6pPr marL="2403043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6pPr>
    <a:lvl7pPr marL="2883652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7pPr>
    <a:lvl8pPr marL="336426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8pPr>
    <a:lvl9pPr marL="384486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9991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22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837936-13F2-48BB-9576-4F20EB0994BC}" type="slidenum">
              <a:rPr lang="ar-SA" smtClean="0"/>
              <a:pPr>
                <a:defRPr/>
              </a:pPr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81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282" y="14367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3282" y="45863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3282" y="1583764"/>
            <a:ext cx="9584055" cy="292608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046139" y="4340185"/>
            <a:ext cx="1013348" cy="115296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527705"/>
            <a:ext cx="9344025" cy="3238195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982" y="4681728"/>
            <a:ext cx="7398068" cy="1141171"/>
          </a:xfrm>
        </p:spPr>
        <p:txBody>
          <a:bodyPr>
            <a:normAutofit/>
          </a:bodyPr>
          <a:lstStyle>
            <a:lvl1pPr marL="0" indent="0" algn="l">
              <a:buNone/>
              <a:defRPr sz="2063">
                <a:solidFill>
                  <a:schemeClr val="tx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7F42-4E56-472A-9944-6BD032AEE3DD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3187" y="4575290"/>
            <a:ext cx="1119251" cy="682752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140-B2D8-464D-B7D5-9A17AF309455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568960"/>
            <a:ext cx="2393156" cy="60147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25" y="568960"/>
            <a:ext cx="7036594" cy="60147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9BF3-B6F7-46B9-A641-6A638398869A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50240"/>
            <a:ext cx="97155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57250" y="2113280"/>
            <a:ext cx="9715500" cy="43891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664960"/>
            <a:ext cx="2381250" cy="487680"/>
          </a:xfrm>
        </p:spPr>
        <p:txBody>
          <a:bodyPr/>
          <a:lstStyle>
            <a:lvl1pPr>
              <a:defRPr/>
            </a:lvl1pPr>
          </a:lstStyle>
          <a:p>
            <a:fld id="{566E2CD2-F549-4CDE-A038-FF0F0FC22E55}" type="datetime1">
              <a:rPr lang="en-US" altLang="en-US" smtClean="0"/>
              <a:t>9/22/2017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664960"/>
            <a:ext cx="3619500" cy="48768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664960"/>
            <a:ext cx="2381250" cy="487680"/>
          </a:xfrm>
        </p:spPr>
        <p:txBody>
          <a:bodyPr/>
          <a:lstStyle>
            <a:lvl1pPr>
              <a:defRPr/>
            </a:lvl1pPr>
          </a:lstStyle>
          <a:p>
            <a:fld id="{A4BD6A17-B354-4506-9E19-9A2BAD92E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33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975360"/>
            <a:ext cx="8286750" cy="975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2032000"/>
            <a:ext cx="5048250" cy="503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2032000"/>
            <a:ext cx="5048250" cy="503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91B5-AB9C-4091-812D-182C1CB04F8F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16907-9BCF-4081-9A83-1DA26B7EB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741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1430000" cy="4876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1430000" cy="48768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5290813"/>
            <a:ext cx="7286625" cy="1560576"/>
          </a:xfrm>
        </p:spPr>
        <p:txBody>
          <a:bodyPr anchor="ctr">
            <a:normAutofit/>
          </a:bodyPr>
          <a:lstStyle>
            <a:lvl1pPr algn="r">
              <a:defRPr sz="4688" spc="18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2438" y="5290813"/>
            <a:ext cx="3000375" cy="1560576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8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8625" indent="0" algn="ctr">
              <a:buNone/>
              <a:defRPr sz="1688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688"/>
            </a:lvl4pPr>
            <a:lvl5pPr marL="1714500" indent="0" algn="ctr">
              <a:buNone/>
              <a:defRPr sz="1688"/>
            </a:lvl5pPr>
            <a:lvl6pPr marL="2143125" indent="0" algn="ctr">
              <a:buNone/>
              <a:defRPr sz="1688"/>
            </a:lvl6pPr>
            <a:lvl7pPr marL="2571750" indent="0" algn="ctr">
              <a:buNone/>
              <a:defRPr sz="1688"/>
            </a:lvl7pPr>
            <a:lvl8pPr marL="3000375" indent="0" algn="ctr">
              <a:buNone/>
              <a:defRPr sz="1688"/>
            </a:lvl8pPr>
            <a:lvl9pPr marL="3429000" indent="0" algn="ctr">
              <a:buNone/>
              <a:defRPr sz="168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CD495AF-4C76-4147-B002-399606F4B671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62665" y="5615046"/>
            <a:ext cx="0" cy="9753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6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15D2-D373-4EBC-8324-BB4409507ECC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1430000" cy="4876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1430000" cy="48768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290813"/>
            <a:ext cx="7286625" cy="1560576"/>
          </a:xfrm>
        </p:spPr>
        <p:txBody>
          <a:bodyPr anchor="ctr">
            <a:normAutofit/>
          </a:bodyPr>
          <a:lstStyle>
            <a:lvl1pPr algn="r">
              <a:defRPr sz="4688" b="0" spc="18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2438" y="5290813"/>
            <a:ext cx="3000375" cy="156057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8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6B10-4385-4B4E-A173-97367A3BBBC8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62665" y="5615046"/>
            <a:ext cx="0" cy="9753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8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624231"/>
            <a:ext cx="9112568" cy="1599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19" y="2438400"/>
            <a:ext cx="4457700" cy="42915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2438400"/>
            <a:ext cx="4457700" cy="42915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F5D9-B251-4F24-BD80-16FD19B23DB3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4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324945"/>
            <a:ext cx="4457700" cy="87782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56" b="0" cap="none" baseline="0">
                <a:solidFill>
                  <a:schemeClr val="accent1"/>
                </a:solidFill>
                <a:latin typeface="+mn-lt"/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3165641"/>
            <a:ext cx="4457700" cy="35643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6457" y="2324945"/>
            <a:ext cx="4457700" cy="87782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156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marL="0" lvl="0" indent="0" algn="l" defTabSz="857250" rtl="0" eaLnBrk="1" latinLnBrk="0" hangingPunct="1">
              <a:lnSpc>
                <a:spcPct val="90000"/>
              </a:lnSpc>
              <a:spcBef>
                <a:spcPts val="1688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6457" y="3165641"/>
            <a:ext cx="4457700" cy="35643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8F-B420-4A15-8408-1FF563BF1398}" type="datetime1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DEC7-54E8-4204-8DB4-E6EF944C76B6}" type="datetime1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B21C-E7F3-4F33-B32B-E82461AF5EB9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FA1-80E7-418D-A72D-7A758656D4E1}" type="datetime1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0120" y="502943"/>
            <a:ext cx="4114800" cy="185318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2" y="877824"/>
            <a:ext cx="5323523" cy="5530291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0" y="2408006"/>
            <a:ext cx="4114800" cy="401311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563"/>
              </a:spcBef>
              <a:buNone/>
              <a:defRPr sz="1500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FD96-519B-4203-8552-B59A27E84960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7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290814"/>
            <a:ext cx="7286625" cy="1560576"/>
          </a:xfrm>
        </p:spPr>
        <p:txBody>
          <a:bodyPr anchor="ctr">
            <a:normAutofit/>
          </a:bodyPr>
          <a:lstStyle>
            <a:lvl1pPr algn="r">
              <a:defRPr sz="4688" spc="18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1427143" cy="48768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2438" y="5290814"/>
            <a:ext cx="3000375" cy="156057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8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8B6-7090-4274-B99E-B685C42EA55B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62665" y="5615046"/>
            <a:ext cx="0" cy="9753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53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60B0-0C28-41FD-A214-5C34DAC67FE1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6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5" y="812800"/>
            <a:ext cx="2464594" cy="577088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9" y="812800"/>
            <a:ext cx="7108031" cy="57708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7EF4-D30D-41C1-815B-FC66F69A2A3D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9429750" y="122269"/>
            <a:ext cx="0" cy="8572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4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45855"/>
            <a:ext cx="11430000" cy="206934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82" y="1306982"/>
            <a:ext cx="8701088" cy="375513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13" y="5354726"/>
            <a:ext cx="8486775" cy="1137920"/>
          </a:xfrm>
        </p:spPr>
        <p:txBody>
          <a:bodyPr anchor="t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63" y="6690970"/>
            <a:ext cx="2479040" cy="389467"/>
          </a:xfrm>
        </p:spPr>
        <p:txBody>
          <a:bodyPr/>
          <a:lstStyle/>
          <a:p>
            <a:fld id="{594F3A82-C5D5-4A8A-A62A-9E811F2D4610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289" y="6690970"/>
            <a:ext cx="5932170" cy="389467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311" y="2480905"/>
            <a:ext cx="1013348" cy="115296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71" y="2673209"/>
            <a:ext cx="1114029" cy="768354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83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9EE-62C8-4AD9-B8AB-0C2BDE890AC7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25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983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58-AA9F-4EC7-BBED-4AFDB3084A0C}" type="datetime1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4CDE-8A14-4960-815E-BF6B259CADD7}" type="datetime1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B7B5-8F90-4B20-A4DC-C45E95F1723D}" type="datetime1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731520"/>
            <a:ext cx="6292215" cy="535472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DD8F-932D-4D11-A81E-8EA3A7B0D95E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784756" cy="73152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BB5-15E9-4AC9-960E-4A73AD3CB689}" type="datetime1">
              <a:rPr lang="en-US" smtClean="0"/>
              <a:t>9/22/2017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983" y="516941"/>
            <a:ext cx="9429750" cy="171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83" y="2262835"/>
            <a:ext cx="9429750" cy="432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6648" y="6690970"/>
            <a:ext cx="306895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2"/>
                </a:solidFill>
              </a:defRPr>
            </a:lvl1pPr>
          </a:lstStyle>
          <a:p>
            <a:fld id="{48A2DA3A-5DF8-4762-AD83-E677463FDBDB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128" y="6690970"/>
            <a:ext cx="59321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 b="1">
                <a:solidFill>
                  <a:srgbClr val="FFFFFF"/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61" r:id="rId12"/>
    <p:sldLayoutId id="2147483762" r:id="rId13"/>
  </p:sldLayoutIdLst>
  <p:hf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5063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1450" indent="-171450" algn="l" defTabSz="857250" rtl="0" eaLnBrk="1" latinLnBrk="0" hangingPunct="1">
        <a:lnSpc>
          <a:spcPct val="90000"/>
        </a:lnSpc>
        <a:spcBef>
          <a:spcPts val="1125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0" y="624231"/>
            <a:ext cx="9112568" cy="159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1" y="2438400"/>
            <a:ext cx="9112568" cy="429158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902084"/>
            <a:ext cx="2019509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8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30DE26-34D4-430F-9EF5-C0FA1A0DF2C1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0249" y="6902084"/>
            <a:ext cx="5532618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8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902084"/>
            <a:ext cx="912813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8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14375" y="881412"/>
            <a:ext cx="0" cy="9753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857250" rtl="0" eaLnBrk="1" latinLnBrk="0" hangingPunct="1">
        <a:lnSpc>
          <a:spcPct val="80000"/>
        </a:lnSpc>
        <a:spcBef>
          <a:spcPct val="0"/>
        </a:spcBef>
        <a:buNone/>
        <a:defRPr sz="4688" kern="1200" cap="all" spc="94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857250" rtl="0" eaLnBrk="1" latinLnBrk="0" hangingPunct="1">
        <a:lnSpc>
          <a:spcPct val="90000"/>
        </a:lnSpc>
        <a:spcBef>
          <a:spcPts val="1125"/>
        </a:spcBef>
        <a:spcAft>
          <a:spcPts val="188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63" kern="1200">
          <a:solidFill>
            <a:schemeClr val="tx1"/>
          </a:solidFill>
          <a:latin typeface="+mn-lt"/>
          <a:ea typeface="+mn-ea"/>
          <a:cs typeface="+mn-cs"/>
        </a:defRPr>
      </a:lvl1pPr>
      <a:lvl2pPr marL="24860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42005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55721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994410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14014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27730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28850" y="4866249"/>
            <a:ext cx="6858000" cy="12418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General Chemistry </a:t>
            </a:r>
            <a:r>
              <a:rPr lang="en-US" sz="3300" dirty="0" smtClean="0"/>
              <a:t>I</a:t>
            </a:r>
          </a:p>
          <a:p>
            <a:pPr algn="ctr"/>
            <a:r>
              <a:rPr lang="en-US" sz="3300" dirty="0" smtClean="0"/>
              <a:t>Chem</a:t>
            </a:r>
            <a:r>
              <a:rPr lang="en-US" sz="3300" dirty="0"/>
              <a:t>. 110</a:t>
            </a:r>
          </a:p>
          <a:p>
            <a:pPr algn="ctr"/>
            <a:endParaRPr lang="en-US" dirty="0"/>
          </a:p>
        </p:txBody>
      </p:sp>
      <p:pic>
        <p:nvPicPr>
          <p:cNvPr id="3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pic>
        <p:nvPicPr>
          <p:cNvPr id="1026" name="Picture 2" descr="نتيجة بحث الصور عن ‪chem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73" y="1721876"/>
            <a:ext cx="6770256" cy="26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FE3-9583-4E01-A5E9-0713171BBD8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8059" y="1525896"/>
            <a:ext cx="11273113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1775" indent="-231775">
              <a:buFont typeface="Courier New" panose="02070309020205020404" pitchFamily="49" charset="0"/>
              <a:buChar char="o"/>
            </a:pPr>
            <a:r>
              <a:rPr lang="en-US" altLang="en-US" b="1" dirty="0" smtClean="0">
                <a:solidFill>
                  <a:schemeClr val="accent1"/>
                </a:solidFill>
                <a:latin typeface="+mj-lt"/>
              </a:rPr>
              <a:t>Chemistry</a:t>
            </a:r>
            <a:r>
              <a:rPr lang="en-US" altLang="en-US" dirty="0" smtClean="0">
                <a:latin typeface="+mj-lt"/>
              </a:rPr>
              <a:t> the science that seeks to understand the behavior of the matter by studying the behavior of atoms and molecules.</a:t>
            </a:r>
            <a:endParaRPr lang="en-US" altLang="en-US" dirty="0">
              <a:latin typeface="+mj-lt"/>
            </a:endParaRPr>
          </a:p>
          <a:p>
            <a:pPr marL="231775" indent="-231775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dirty="0" smtClean="0">
                <a:solidFill>
                  <a:schemeClr val="accent1"/>
                </a:solidFill>
                <a:latin typeface="+mj-lt"/>
              </a:rPr>
              <a:t>Matter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is anything that occupies space and has mass</a:t>
            </a:r>
            <a:r>
              <a:rPr lang="en-US" altLang="en-US" dirty="0" smtClean="0">
                <a:latin typeface="+mj-lt"/>
              </a:rPr>
              <a:t>.</a:t>
            </a:r>
          </a:p>
          <a:p>
            <a:pPr marL="914400" indent="-568325">
              <a:spcBef>
                <a:spcPct val="50000"/>
              </a:spcBef>
              <a:tabLst>
                <a:tab pos="914400" algn="l"/>
              </a:tabLst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-Mixture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is a combination of two or more substances in which the substances retain their distinct identities.</a:t>
            </a:r>
            <a:endParaRPr lang="en-US" altLang="en-US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1267" y="1525896"/>
            <a:ext cx="10868733" cy="5677791"/>
            <a:chOff x="379141" y="1524000"/>
            <a:chExt cx="10225042" cy="5679687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1897364010"/>
                </p:ext>
              </p:extLst>
            </p:nvPr>
          </p:nvGraphicFramePr>
          <p:xfrm>
            <a:off x="379141" y="1524000"/>
            <a:ext cx="10225042" cy="5679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4933581" y="3504687"/>
              <a:ext cx="11151" cy="72482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صورة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CA0F-1910-43B0-AA00-5D8FCFBB150C}" type="slidenum">
              <a:rPr lang="en-US" altLang="en-US"/>
              <a:pPr/>
              <a:t>11</a:t>
            </a:fld>
            <a:endParaRPr lang="en-US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2434555"/>
              </p:ext>
            </p:extLst>
          </p:nvPr>
        </p:nvGraphicFramePr>
        <p:xfrm>
          <a:off x="78059" y="988414"/>
          <a:ext cx="11756589" cy="570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صورة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40171" y="1692874"/>
            <a:ext cx="8940800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413" b="1" dirty="0" smtClean="0"/>
              <a:t>1.2 Classifications </a:t>
            </a:r>
            <a:r>
              <a:rPr lang="en-US" altLang="en-US" sz="3413" b="1" dirty="0"/>
              <a:t>of Matter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67" y="2310415"/>
            <a:ext cx="11617276" cy="38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747031" y="6598904"/>
            <a:ext cx="2381250" cy="487680"/>
          </a:xfrm>
        </p:spPr>
        <p:txBody>
          <a:bodyPr/>
          <a:lstStyle/>
          <a:p>
            <a:fld id="{A4BD6A17-B354-4506-9E19-9A2BAD92E4E2}" type="slidenum">
              <a:rPr lang="en-US" altLang="en-US" smtClean="0">
                <a:solidFill>
                  <a:schemeClr val="bg1"/>
                </a:solidFill>
              </a:rPr>
              <a:pPr/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5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315960" y="5770880"/>
            <a:ext cx="2275840" cy="1544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92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395811" y="997250"/>
            <a:ext cx="24384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States of Matter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15011" y="1643997"/>
            <a:ext cx="0" cy="243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388451" y="1887837"/>
            <a:ext cx="8290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388451" y="18878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9679011" y="18878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615011" y="18878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819491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Gas</a:t>
            </a:r>
            <a:endParaRPr lang="en-GB" altLang="en-US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5046051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Liquid</a:t>
            </a:r>
            <a:endParaRPr lang="en-GB" altLang="en-US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9028771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Solid</a:t>
            </a:r>
            <a:endParaRPr lang="en-GB" altLang="en-US" sz="28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2050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1" y="5338051"/>
            <a:ext cx="1014640" cy="196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31" y="4722455"/>
            <a:ext cx="1376763" cy="257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64" y="4698274"/>
            <a:ext cx="1297093" cy="26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80269" y="2935211"/>
            <a:ext cx="336742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15888" indent="-115888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Molecules are separated by </a:t>
            </a:r>
            <a:r>
              <a:rPr lang="en-US" altLang="en-US" sz="2200" dirty="0" smtClean="0">
                <a:latin typeface="+mn-lt"/>
              </a:rPr>
              <a:t>distance. </a:t>
            </a:r>
            <a:endParaRPr lang="en-US" altLang="en-US" sz="2200" dirty="0">
              <a:latin typeface="+mn-lt"/>
            </a:endParaRPr>
          </a:p>
          <a:p>
            <a:pPr marL="115888" indent="-115888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Have no definite </a:t>
            </a:r>
            <a:r>
              <a:rPr lang="en-US" altLang="en-US" sz="2200" dirty="0" smtClean="0">
                <a:latin typeface="+mn-lt"/>
              </a:rPr>
              <a:t>shape.</a:t>
            </a:r>
            <a:endParaRPr lang="en-US" altLang="en-US" sz="2200" dirty="0">
              <a:latin typeface="+mn-lt"/>
            </a:endParaRPr>
          </a:p>
          <a:p>
            <a:pPr marL="115888" indent="-115888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Have no definite </a:t>
            </a:r>
            <a:r>
              <a:rPr lang="en-US" altLang="en-US" sz="2200" dirty="0" smtClean="0">
                <a:latin typeface="+mn-lt"/>
              </a:rPr>
              <a:t>volume. </a:t>
            </a:r>
            <a:endParaRPr lang="en-GB" altLang="en-US" sz="2200" dirty="0">
              <a:latin typeface="+mn-lt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3795343" y="2895947"/>
            <a:ext cx="392120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15888" indent="-115888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Molecules are close together but not held so rigidly in position and can move past on </a:t>
            </a:r>
            <a:r>
              <a:rPr lang="en-US" altLang="en-US" sz="2200" dirty="0" smtClean="0">
                <a:latin typeface="+mn-lt"/>
              </a:rPr>
              <a:t>another. </a:t>
            </a:r>
            <a:endParaRPr lang="en-US" altLang="en-US" sz="2200" dirty="0">
              <a:latin typeface="+mn-lt"/>
            </a:endParaRPr>
          </a:p>
          <a:p>
            <a:pPr marL="115888" indent="-115888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Have no definite </a:t>
            </a:r>
            <a:r>
              <a:rPr lang="en-US" altLang="en-US" sz="2200" dirty="0" smtClean="0">
                <a:latin typeface="+mn-lt"/>
              </a:rPr>
              <a:t>shape.</a:t>
            </a:r>
            <a:endParaRPr lang="en-US" altLang="en-US" sz="2200" dirty="0">
              <a:latin typeface="+mn-lt"/>
            </a:endParaRPr>
          </a:p>
          <a:p>
            <a:pPr marL="115888" indent="-115888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Have a definite volume </a:t>
            </a:r>
            <a:r>
              <a:rPr lang="en-US" altLang="en-US" sz="2200" dirty="0" smtClean="0">
                <a:latin typeface="+mn-lt"/>
              </a:rPr>
              <a:t>.</a:t>
            </a:r>
            <a:endParaRPr lang="en-GB" altLang="en-US" sz="2200" dirty="0">
              <a:latin typeface="+mn-lt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8064203" y="2932351"/>
            <a:ext cx="336579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68275" indent="-168275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Molecules are held close together in orderly fashion with little freedom of motion.  </a:t>
            </a:r>
          </a:p>
          <a:p>
            <a:pPr marL="168275" indent="-168275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Have a definite </a:t>
            </a:r>
            <a:r>
              <a:rPr lang="en-US" altLang="en-US" sz="2200" dirty="0" smtClean="0">
                <a:latin typeface="+mn-lt"/>
              </a:rPr>
              <a:t>shape.</a:t>
            </a:r>
            <a:endParaRPr lang="en-US" altLang="en-US" sz="2200" dirty="0">
              <a:latin typeface="+mn-lt"/>
            </a:endParaRPr>
          </a:p>
          <a:p>
            <a:pPr marL="168275" indent="-168275"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Have a definite </a:t>
            </a:r>
            <a:r>
              <a:rPr lang="en-US" altLang="en-US" sz="2200" dirty="0" smtClean="0">
                <a:latin typeface="+mn-lt"/>
              </a:rPr>
              <a:t>volume. </a:t>
            </a:r>
            <a:endParaRPr lang="en-GB" altLang="en-US" sz="2200" dirty="0">
              <a:latin typeface="+mn-lt"/>
            </a:endParaRPr>
          </a:p>
        </p:txBody>
      </p:sp>
      <p:pic>
        <p:nvPicPr>
          <p:cNvPr id="21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13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0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20497" grpId="0"/>
      <p:bldP spid="20498" grpId="0"/>
      <p:bldP spid="20509" grpId="0"/>
      <p:bldP spid="20510" grpId="0"/>
      <p:bldP spid="20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315960" y="5770880"/>
            <a:ext cx="2275840" cy="1544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92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395811" y="997250"/>
            <a:ext cx="24384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</a:rPr>
              <a:t>Solid</a:t>
            </a:r>
            <a:endParaRPr lang="en-GB" altLang="en-US" sz="2800" b="1" dirty="0">
              <a:solidFill>
                <a:srgbClr val="92D050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15011" y="1643997"/>
            <a:ext cx="0" cy="243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388451" y="1887837"/>
            <a:ext cx="8290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388451" y="18878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9679011" y="18878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819491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Amorphous</a:t>
            </a:r>
            <a:endParaRPr lang="en-GB" altLang="en-US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9028771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92D050"/>
                </a:solidFill>
                <a:latin typeface="+mn-lt"/>
              </a:rPr>
              <a:t>crystalline</a:t>
            </a:r>
            <a:endParaRPr lang="en-GB" altLang="en-US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80269" y="2935211"/>
            <a:ext cx="394519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n-lt"/>
              </a:rPr>
              <a:t>some </a:t>
            </a:r>
            <a:r>
              <a:rPr lang="en-US" sz="2200" dirty="0">
                <a:latin typeface="+mn-lt"/>
              </a:rPr>
              <a:t>solids have their particles randomly distributed without any long-range </a:t>
            </a:r>
            <a:r>
              <a:rPr lang="en-US" sz="2200" dirty="0" smtClean="0">
                <a:latin typeface="+mn-lt"/>
              </a:rPr>
              <a:t>pattern. </a:t>
            </a:r>
          </a:p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n-lt"/>
              </a:rPr>
              <a:t>e.g. plastic </a:t>
            </a:r>
            <a:r>
              <a:rPr lang="en-US" sz="2200" dirty="0">
                <a:latin typeface="+mn-lt"/>
              </a:rPr>
              <a:t>– glass – charcoal </a:t>
            </a:r>
            <a:endParaRPr lang="en-GB" altLang="en-US" sz="2200" dirty="0">
              <a:latin typeface="+mn-lt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438521" y="2660571"/>
            <a:ext cx="403071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68275" indent="-168275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smtClean="0">
                <a:latin typeface="+mn-lt"/>
              </a:rPr>
              <a:t>some </a:t>
            </a:r>
            <a:r>
              <a:rPr lang="en-US" altLang="en-US" sz="2200" dirty="0">
                <a:latin typeface="+mn-lt"/>
              </a:rPr>
              <a:t>solids have their particles arranged in an orderly geometric </a:t>
            </a:r>
            <a:r>
              <a:rPr lang="en-US" altLang="en-US" sz="2200" dirty="0" smtClean="0">
                <a:latin typeface="+mn-lt"/>
              </a:rPr>
              <a:t>pattern.</a:t>
            </a:r>
          </a:p>
          <a:p>
            <a:pPr marL="168275" indent="-168275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smtClean="0">
                <a:latin typeface="+mn-lt"/>
              </a:rPr>
              <a:t> e.g. salt </a:t>
            </a:r>
            <a:r>
              <a:rPr lang="en-US" altLang="en-US" sz="2200" dirty="0">
                <a:latin typeface="+mn-lt"/>
              </a:rPr>
              <a:t>and diamonds </a:t>
            </a:r>
            <a:endParaRPr lang="en-GB" altLang="en-US" sz="2200" dirty="0">
              <a:latin typeface="+mn-lt"/>
            </a:endParaRPr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14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01_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16363" r="-2271" b="2685"/>
          <a:stretch/>
        </p:blipFill>
        <p:spPr bwMode="auto">
          <a:xfrm>
            <a:off x="8303577" y="4319129"/>
            <a:ext cx="1723806" cy="29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01_03_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6121" r="1074" b="2369"/>
          <a:stretch/>
        </p:blipFill>
        <p:spPr bwMode="auto">
          <a:xfrm>
            <a:off x="1291374" y="4551038"/>
            <a:ext cx="1494633" cy="26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7" grpId="0"/>
      <p:bldP spid="20491" grpId="0" animBg="1"/>
      <p:bldP spid="20492" grpId="0" animBg="1"/>
      <p:bldP spid="20493" grpId="0" animBg="1"/>
      <p:bldP spid="20494" grpId="0" animBg="1"/>
      <p:bldP spid="20496" grpId="0"/>
      <p:bldP spid="20498" grpId="0"/>
      <p:bldP spid="20509" grpId="0"/>
      <p:bldP spid="20511" grpId="0"/>
      <p:bldP spid="2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315960" y="5770880"/>
            <a:ext cx="2275840" cy="1544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92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395811" y="997250"/>
            <a:ext cx="24384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</a:rPr>
              <a:t>1.3 Physical And Chemical Changes </a:t>
            </a:r>
            <a:endParaRPr lang="en-GB" altLang="en-US" sz="2800" b="1" dirty="0">
              <a:solidFill>
                <a:srgbClr val="92D050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15011" y="1643997"/>
            <a:ext cx="0" cy="243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388451" y="1887837"/>
            <a:ext cx="8290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388451" y="18878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9679011" y="18878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029698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A physical </a:t>
            </a:r>
            <a:r>
              <a:rPr lang="en-US" altLang="en-US" sz="2800" b="1" dirty="0" smtClean="0">
                <a:solidFill>
                  <a:srgbClr val="92D050"/>
                </a:solidFill>
                <a:latin typeface="+mn-lt"/>
              </a:rPr>
              <a:t>change </a:t>
            </a:r>
            <a:endParaRPr lang="en-US" altLang="en-US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9028771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A chemical </a:t>
            </a:r>
            <a:r>
              <a:rPr lang="en-US" altLang="en-US" sz="2800" b="1" dirty="0" smtClean="0">
                <a:solidFill>
                  <a:srgbClr val="92D050"/>
                </a:solidFill>
                <a:latin typeface="+mn-lt"/>
              </a:rPr>
              <a:t>change</a:t>
            </a:r>
            <a:endParaRPr lang="en-US" altLang="en-US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80269" y="2935211"/>
            <a:ext cx="394519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n-lt"/>
              </a:rPr>
              <a:t>does not change the composition or identity of a substance.</a:t>
            </a:r>
          </a:p>
          <a:p>
            <a:pPr marL="115888" indent="-115888" eaLnBrk="1" hangingPunct="1"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n-lt"/>
              </a:rPr>
              <a:t>e.g. ice melting or salt dissolving in water.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6967361" y="2781917"/>
            <a:ext cx="428051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68275" indent="-168275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changes the composition or identity of the substance/s involved.</a:t>
            </a:r>
          </a:p>
          <a:p>
            <a:pPr marL="168275" indent="-168275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>
                <a:latin typeface="+mn-lt"/>
              </a:rPr>
              <a:t>e.g. rusting of iron.</a:t>
            </a:r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15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12" y="4809527"/>
            <a:ext cx="5023539" cy="2505673"/>
          </a:xfrm>
          <a:prstGeom prst="rect">
            <a:avLst/>
          </a:prstGeom>
        </p:spPr>
      </p:pic>
      <p:pic>
        <p:nvPicPr>
          <p:cNvPr id="18" name="Picture 2" descr="نتيجة بحث الصور عن ‪rusting of iron chemical change‬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13350" r="45654" b="8336"/>
          <a:stretch/>
        </p:blipFill>
        <p:spPr bwMode="auto">
          <a:xfrm>
            <a:off x="7542865" y="4320121"/>
            <a:ext cx="2136146" cy="29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315960" y="5770880"/>
            <a:ext cx="2275840" cy="1544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92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395811" y="997250"/>
            <a:ext cx="24384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92D050"/>
                </a:solidFill>
              </a:rPr>
              <a:t>1.4 Energy</a:t>
            </a:r>
            <a:r>
              <a:rPr lang="en-US" altLang="en-US" sz="2800" b="1" dirty="0">
                <a:solidFill>
                  <a:srgbClr val="92D050"/>
                </a:solidFill>
              </a:rPr>
              <a:t>: fundamental part of </a:t>
            </a:r>
            <a:r>
              <a:rPr lang="en-US" altLang="en-US" sz="2800" b="1" dirty="0" smtClean="0">
                <a:solidFill>
                  <a:srgbClr val="92D050"/>
                </a:solidFill>
              </a:rPr>
              <a:t>physical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92D050"/>
                </a:solidFill>
              </a:rPr>
              <a:t> </a:t>
            </a:r>
            <a:r>
              <a:rPr lang="en-US" altLang="en-US" sz="2800" b="1" dirty="0">
                <a:solidFill>
                  <a:srgbClr val="92D050"/>
                </a:solidFill>
              </a:rPr>
              <a:t>and chemical change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029698" y="2294237"/>
            <a:ext cx="12192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426249" y="2028828"/>
            <a:ext cx="1052553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50000"/>
              </a:spcBef>
              <a:buFont typeface="+mj-lt"/>
              <a:buAutoNum type="arabicPeriod"/>
            </a:pPr>
            <a:endParaRPr lang="en-US" sz="2200" dirty="0">
              <a:latin typeface="+mn-lt"/>
            </a:endParaRPr>
          </a:p>
          <a:p>
            <a:pPr marL="457200" indent="-45720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accent1"/>
                </a:solidFill>
                <a:latin typeface="+mn-lt"/>
              </a:rPr>
              <a:t>The FIRST PRINCIPLE </a:t>
            </a:r>
            <a:r>
              <a:rPr lang="en-US" sz="2200" dirty="0">
                <a:latin typeface="+mn-lt"/>
              </a:rPr>
              <a:t>to note about the way energy changes as the weight falls to the ground is </a:t>
            </a:r>
            <a:r>
              <a:rPr lang="en-US" sz="2200" dirty="0" smtClean="0">
                <a:latin typeface="+mn-lt"/>
              </a:rPr>
              <a:t>that</a:t>
            </a:r>
            <a:r>
              <a:rPr lang="en-US" sz="2200" dirty="0">
                <a:latin typeface="+mn-lt"/>
              </a:rPr>
              <a:t> energy is neither created nor </a:t>
            </a:r>
            <a:r>
              <a:rPr lang="en-US" sz="2200" dirty="0" smtClean="0">
                <a:latin typeface="+mn-lt"/>
              </a:rPr>
              <a:t>destroyed.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smtClean="0">
                <a:latin typeface="+mn-lt"/>
              </a:rPr>
              <a:t>(</a:t>
            </a:r>
            <a:r>
              <a:rPr lang="en-US" sz="2200" b="1" dirty="0" smtClean="0">
                <a:latin typeface="+mn-lt"/>
              </a:rPr>
              <a:t>The </a:t>
            </a:r>
            <a:r>
              <a:rPr lang="en-US" sz="2200" b="1" dirty="0">
                <a:latin typeface="+mn-lt"/>
              </a:rPr>
              <a:t>law of conservation of energy </a:t>
            </a:r>
            <a:r>
              <a:rPr lang="en-US" sz="2200" b="1" dirty="0" smtClean="0">
                <a:latin typeface="+mn-lt"/>
              </a:rPr>
              <a:t>)</a:t>
            </a:r>
            <a:endParaRPr lang="en-US" sz="2200" dirty="0" smtClean="0">
              <a:latin typeface="+mn-lt"/>
            </a:endParaRPr>
          </a:p>
          <a:p>
            <a:pPr marL="457200" indent="-457200" algn="ctr"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en-US" sz="2200" b="1" dirty="0">
                <a:solidFill>
                  <a:schemeClr val="accent1"/>
                </a:solidFill>
                <a:latin typeface="+mn-lt"/>
              </a:rPr>
              <a:t>The SECOND PRINCIPLE </a:t>
            </a:r>
            <a:r>
              <a:rPr lang="en-US" sz="2200" dirty="0">
                <a:latin typeface="+mn-lt"/>
              </a:rPr>
              <a:t>to note </a:t>
            </a:r>
            <a:r>
              <a:rPr lang="en-US" sz="2200" dirty="0" smtClean="0">
                <a:latin typeface="+mn-lt"/>
              </a:rPr>
              <a:t>is</a:t>
            </a:r>
            <a:r>
              <a:rPr lang="en-US" sz="2200" dirty="0">
                <a:latin typeface="+mn-lt"/>
              </a:rPr>
              <a:t> the tendency of systems with HIGH potential energy to change in a way that LOWERS their potential energy</a:t>
            </a:r>
            <a:r>
              <a:rPr lang="en-US" sz="2200" dirty="0" smtClean="0">
                <a:latin typeface="+mn-lt"/>
              </a:rPr>
              <a:t>.</a:t>
            </a:r>
          </a:p>
          <a:p>
            <a:pPr marL="457200" indent="-457200" algn="ctr" eaLnBrk="1" hangingPunct="1">
              <a:spcBef>
                <a:spcPct val="50000"/>
              </a:spcBef>
              <a:buFont typeface="+mj-lt"/>
              <a:buAutoNum type="arabicPeriod" startAt="2"/>
            </a:pPr>
            <a:endParaRPr lang="en-US" sz="2200" dirty="0">
              <a:latin typeface="+mn-lt"/>
            </a:endParaRPr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16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3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20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/>
          </p:cNvSpPr>
          <p:nvPr>
            <p:ph type="body" idx="1"/>
          </p:nvPr>
        </p:nvSpPr>
        <p:spPr>
          <a:xfrm>
            <a:off x="131511" y="1991890"/>
            <a:ext cx="9429750" cy="1011729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Some properties in chemistry can be measured.</a:t>
            </a:r>
          </a:p>
          <a:p>
            <a:r>
              <a:rPr lang="en-US" altLang="en-US" sz="2400" dirty="0" smtClean="0"/>
              <a:t>Different instrument enable us to measure a substance’s properties:</a:t>
            </a:r>
            <a:endParaRPr lang="en-GB" altLang="en-US" sz="2400" dirty="0" smtClean="0"/>
          </a:p>
        </p:txBody>
      </p:sp>
      <p:pic>
        <p:nvPicPr>
          <p:cNvPr id="27659" name="Picture 11" descr="Cylinder%20Se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23" y="4140296"/>
            <a:ext cx="2325617" cy="249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KERNA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25" y="4202385"/>
            <a:ext cx="2186695" cy="25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tg3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14" y="4107287"/>
            <a:ext cx="1656599" cy="23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244600" y="6746240"/>
            <a:ext cx="2275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2000" dirty="0"/>
              <a:t>Graduated cylinder</a:t>
            </a:r>
            <a:endParaRPr lang="en-GB" altLang="en-US" sz="2000" dirty="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8179500" y="6746240"/>
            <a:ext cx="1878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2000" dirty="0"/>
              <a:t>Thermometer </a:t>
            </a:r>
            <a:endParaRPr lang="en-GB" altLang="en-US" sz="2000" dirty="0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926422" y="6746240"/>
            <a:ext cx="2275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2000" dirty="0"/>
              <a:t>Balance</a:t>
            </a:r>
            <a:endParaRPr lang="en-GB" altLang="en-US" sz="2000" dirty="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878292" y="3138213"/>
            <a:ext cx="1238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</a:rPr>
              <a:t>Volume</a:t>
            </a:r>
            <a:endParaRPr lang="en-GB" altLang="en-US" sz="1493" b="1" dirty="0">
              <a:solidFill>
                <a:schemeClr val="accent2"/>
              </a:solidFill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8179500" y="3139946"/>
            <a:ext cx="1689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</a:rPr>
              <a:t>Temperature </a:t>
            </a:r>
            <a:endParaRPr lang="en-GB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063798" y="3138213"/>
            <a:ext cx="894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</a:rPr>
              <a:t>Mass</a:t>
            </a:r>
            <a:endParaRPr lang="en-GB" altLang="en-US" sz="2000" b="1" dirty="0">
              <a:solidFill>
                <a:schemeClr val="accent2"/>
              </a:solidFill>
            </a:endParaRPr>
          </a:p>
        </p:txBody>
      </p:sp>
      <p:pic>
        <p:nvPicPr>
          <p:cNvPr id="19" name="صورة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27667" idx="2"/>
          </p:cNvCxnSpPr>
          <p:nvPr/>
        </p:nvCxnSpPr>
        <p:spPr>
          <a:xfrm>
            <a:off x="2497614" y="3538323"/>
            <a:ext cx="0" cy="457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1305" y="3552971"/>
            <a:ext cx="0" cy="457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17578" y="3491271"/>
            <a:ext cx="0" cy="457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 smtClean="0">
                <a:solidFill>
                  <a:schemeClr val="accent1"/>
                </a:solidFill>
              </a:rPr>
              <a:t>1.5 Unite of Measurement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8315960" y="5770880"/>
            <a:ext cx="2275840" cy="1544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920"/>
          </a:p>
        </p:txBody>
      </p:sp>
      <p:sp>
        <p:nvSpPr>
          <p:cNvPr id="28681" name="Rectangle 9"/>
          <p:cNvSpPr>
            <a:spLocks noGrp="1"/>
          </p:cNvSpPr>
          <p:nvPr>
            <p:ph type="body" sz="half" idx="1"/>
          </p:nvPr>
        </p:nvSpPr>
        <p:spPr>
          <a:xfrm>
            <a:off x="0" y="2043013"/>
            <a:ext cx="9615039" cy="271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 smtClean="0"/>
              <a:t>1- English system. </a:t>
            </a:r>
            <a:r>
              <a:rPr lang="en-US" altLang="en-US" sz="2200" dirty="0" err="1" smtClean="0"/>
              <a:t>e.g</a:t>
            </a:r>
            <a:r>
              <a:rPr lang="en-US" altLang="en-US" sz="2200" dirty="0" smtClean="0"/>
              <a:t> yard, inches and pounds. </a:t>
            </a:r>
          </a:p>
          <a:p>
            <a:pPr marL="0" indent="0">
              <a:buNone/>
            </a:pPr>
            <a:r>
              <a:rPr lang="en-US" altLang="en-US" sz="2200" dirty="0" smtClean="0"/>
              <a:t>2- metric system e.g.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and km.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200" dirty="0" smtClean="0"/>
              <a:t>The </a:t>
            </a:r>
            <a:r>
              <a:rPr lang="en-US" altLang="en-US" sz="2200" b="1" dirty="0"/>
              <a:t>i</a:t>
            </a:r>
            <a:r>
              <a:rPr lang="en-US" altLang="en-US" sz="2200" dirty="0"/>
              <a:t>nternational </a:t>
            </a:r>
            <a:r>
              <a:rPr lang="en-US" altLang="en-US" sz="2200" b="1" dirty="0"/>
              <a:t>s</a:t>
            </a:r>
            <a:r>
              <a:rPr lang="en-US" altLang="en-US" sz="2200" dirty="0"/>
              <a:t>ystem of </a:t>
            </a:r>
            <a:r>
              <a:rPr lang="en-US" altLang="en-US" sz="2200" dirty="0" smtClean="0"/>
              <a:t>units </a:t>
            </a:r>
            <a:r>
              <a:rPr lang="en-US" altLang="en-US" sz="2200" b="1" dirty="0"/>
              <a:t>(SI)</a:t>
            </a:r>
            <a:r>
              <a:rPr lang="en-US" altLang="en-US" sz="2200" dirty="0"/>
              <a:t> </a:t>
            </a:r>
            <a:endParaRPr lang="en-US" altLang="en-US" sz="2200" dirty="0" smtClean="0"/>
          </a:p>
          <a:p>
            <a:r>
              <a:rPr lang="en-US" altLang="en-US" sz="2200" b="1" dirty="0"/>
              <a:t>(SI)</a:t>
            </a:r>
            <a:r>
              <a:rPr lang="en-US" altLang="en-US" sz="2200" dirty="0"/>
              <a:t> is used world wide to reports result.</a:t>
            </a:r>
          </a:p>
          <a:p>
            <a:r>
              <a:rPr lang="en-US" altLang="en-US" sz="2200" dirty="0" smtClean="0"/>
              <a:t>There are </a:t>
            </a:r>
            <a:r>
              <a:rPr lang="en-US" altLang="en-US" sz="2200" b="1" dirty="0" smtClean="0"/>
              <a:t>seven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SI</a:t>
            </a:r>
            <a:r>
              <a:rPr lang="en-US" altLang="en-US" sz="2200" dirty="0" smtClean="0"/>
              <a:t> base units as following: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200" dirty="0" smtClean="0"/>
              <a:t>  </a:t>
            </a:r>
            <a:endParaRPr lang="en-GB" altLang="en-US" sz="2200" dirty="0"/>
          </a:p>
        </p:txBody>
      </p:sp>
      <p:pic>
        <p:nvPicPr>
          <p:cNvPr id="1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10" y="4235184"/>
            <a:ext cx="6455980" cy="2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6907-9BCF-4081-9A83-1DA26B7EBF72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 smtClean="0">
                <a:solidFill>
                  <a:schemeClr val="accent1"/>
                </a:solidFill>
              </a:rPr>
              <a:t>1.5 Unite of Measurement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9" name="مربع نص 18"/>
          <p:cNvSpPr txBox="1"/>
          <p:nvPr/>
        </p:nvSpPr>
        <p:spPr>
          <a:xfrm>
            <a:off x="1370172" y="2310496"/>
            <a:ext cx="7108036" cy="3877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920" dirty="0"/>
              <a:t>استخدام </a:t>
            </a:r>
            <a:r>
              <a:rPr lang="ar-SA" sz="1920" dirty="0" err="1"/>
              <a:t>البادئات </a:t>
            </a:r>
            <a:r>
              <a:rPr lang="ar-SA" sz="1920" dirty="0"/>
              <a:t>(مضاعفات أو أجزاء) هو من أجل التبسيط والاختصار للكميات </a:t>
            </a:r>
            <a:r>
              <a:rPr lang="ar-SA" sz="1920" dirty="0" err="1"/>
              <a:t>المقاسة</a:t>
            </a:r>
            <a:endParaRPr lang="ar-SA" sz="1920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34" name="مستطيل 34"/>
          <p:cNvSpPr/>
          <p:nvPr/>
        </p:nvSpPr>
        <p:spPr>
          <a:xfrm>
            <a:off x="0" y="907419"/>
            <a:ext cx="397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Prefixes used with SI Unit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228" y="1499617"/>
            <a:ext cx="9025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b="1" dirty="0"/>
              <a:t>SI </a:t>
            </a:r>
            <a:r>
              <a:rPr lang="en-US" altLang="en-US" sz="2200" dirty="0"/>
              <a:t>units are modified in decimal fashion by a series of </a:t>
            </a:r>
            <a:r>
              <a:rPr lang="en-US" altLang="en-US" sz="2200" b="1" dirty="0"/>
              <a:t>prefixes</a:t>
            </a:r>
            <a:r>
              <a:rPr lang="en-US" alt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/>
              <a:t>A prefix may be added to a unit to produce a multiple of the original unit.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203" y="3602360"/>
            <a:ext cx="276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Andalus" pitchFamily="18" charset="-78"/>
                <a:cs typeface="Andalus" pitchFamily="18" charset="-78"/>
              </a:rPr>
              <a:t>The base unit is meter (m)</a:t>
            </a:r>
            <a:endParaRPr lang="ar-SA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" name="مربع نص 1"/>
          <p:cNvSpPr txBox="1"/>
          <p:nvPr/>
        </p:nvSpPr>
        <p:spPr>
          <a:xfrm>
            <a:off x="0" y="2820674"/>
            <a:ext cx="15928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Examples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82217"/>
              </p:ext>
            </p:extLst>
          </p:nvPr>
        </p:nvGraphicFramePr>
        <p:xfrm>
          <a:off x="119063" y="4051300"/>
          <a:ext cx="4300537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Equation" r:id="rId4" imgW="2311200" imgH="965160" progId="Equation.3">
                  <p:embed/>
                </p:oleObj>
              </mc:Choice>
              <mc:Fallback>
                <p:oleObj name="Equation" r:id="rId4" imgW="2311200" imgH="965160" progId="Equation.3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4051300"/>
                        <a:ext cx="4300537" cy="18256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41000"/>
              </p:ext>
            </p:extLst>
          </p:nvPr>
        </p:nvGraphicFramePr>
        <p:xfrm>
          <a:off x="4570486" y="4050602"/>
          <a:ext cx="2921000" cy="182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6" imgW="1536480" imgH="965160" progId="Equation.3">
                  <p:embed/>
                </p:oleObj>
              </mc:Choice>
              <mc:Fallback>
                <p:oleObj name="Equation" r:id="rId6" imgW="1536480" imgH="965160" progId="Equation.3">
                  <p:embed/>
                  <p:pic>
                    <p:nvPicPr>
                      <p:cNvPr id="60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86" y="4050602"/>
                        <a:ext cx="2921000" cy="182684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98888"/>
              </p:ext>
            </p:extLst>
          </p:nvPr>
        </p:nvGraphicFramePr>
        <p:xfrm>
          <a:off x="7585421" y="4050602"/>
          <a:ext cx="3704576" cy="182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8" imgW="1574800" imgH="965200" progId="Equation.3">
                  <p:embed/>
                </p:oleObj>
              </mc:Choice>
              <mc:Fallback>
                <p:oleObj name="Equation" r:id="rId8" imgW="1574800" imgH="965200" progId="Equation.3">
                  <p:embed/>
                  <p:pic>
                    <p:nvPicPr>
                      <p:cNvPr id="604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421" y="4050602"/>
                        <a:ext cx="3704576" cy="182684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مربع نص 16"/>
          <p:cNvSpPr txBox="1"/>
          <p:nvPr/>
        </p:nvSpPr>
        <p:spPr>
          <a:xfrm>
            <a:off x="4570486" y="3583894"/>
            <a:ext cx="2799164" cy="3877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920" b="1" u="sng" dirty="0">
                <a:latin typeface="Andalus" pitchFamily="18" charset="-78"/>
                <a:cs typeface="Andalus" pitchFamily="18" charset="-78"/>
              </a:rPr>
              <a:t>The base unit is gram (g)</a:t>
            </a:r>
            <a:endParaRPr lang="ar-SA" sz="1920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5" name="مربع نص 17"/>
          <p:cNvSpPr txBox="1"/>
          <p:nvPr/>
        </p:nvSpPr>
        <p:spPr>
          <a:xfrm>
            <a:off x="7986289" y="3583894"/>
            <a:ext cx="2711383" cy="3877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920" b="1" u="sng" dirty="0">
                <a:latin typeface="Andalus" pitchFamily="18" charset="-78"/>
                <a:cs typeface="Andalus" pitchFamily="18" charset="-78"/>
              </a:rPr>
              <a:t>The base unit is liter (L)</a:t>
            </a:r>
            <a:endParaRPr lang="ar-SA" sz="1920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19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04643" y="783431"/>
            <a:ext cx="58293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/>
              <a:t>Ohoud S. Al-Qurashi</a:t>
            </a:r>
            <a:br>
              <a:rPr lang="en-US" altLang="en-US" sz="4800" dirty="0" smtClean="0"/>
            </a:br>
            <a:r>
              <a:rPr lang="en-US" altLang="en-US" sz="1400" cap="none" dirty="0" smtClean="0"/>
              <a:t>Lecturer of Physical Chemistry</a:t>
            </a:r>
            <a:endParaRPr lang="en-US" altLang="en-US" sz="1400" cap="none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69073" y="2509025"/>
            <a:ext cx="7446227" cy="3189248"/>
          </a:xfrm>
        </p:spPr>
        <p:txBody>
          <a:bodyPr>
            <a:norm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</a:rPr>
              <a:t>Where you can find </a:t>
            </a:r>
            <a:r>
              <a:rPr lang="en-US" altLang="en-US" sz="2400" dirty="0" smtClean="0">
                <a:solidFill>
                  <a:schemeClr val="accent1"/>
                </a:solidFill>
              </a:rPr>
              <a:t>me?</a:t>
            </a:r>
            <a:r>
              <a:rPr lang="ar-SA" altLang="en-US" sz="2400" dirty="0" smtClean="0">
                <a:solidFill>
                  <a:schemeClr val="accent1"/>
                </a:solidFill>
              </a:rPr>
              <a:t> 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Building 5 –Second floor </a:t>
            </a:r>
            <a:r>
              <a:rPr lang="en-US" altLang="en-US" sz="2400" dirty="0"/>
              <a:t>– Room </a:t>
            </a:r>
            <a:r>
              <a:rPr lang="en-US" altLang="en-US" sz="2400" dirty="0" smtClean="0"/>
              <a:t>309B</a:t>
            </a:r>
            <a:endParaRPr lang="ar-SA" altLang="en-US" sz="2400" dirty="0" smtClean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</a:rPr>
              <a:t>Office </a:t>
            </a:r>
            <a:r>
              <a:rPr lang="en-US" sz="2400" dirty="0" smtClean="0">
                <a:solidFill>
                  <a:schemeClr val="accent1"/>
                </a:solidFill>
              </a:rPr>
              <a:t>HOURS:…</a:t>
            </a:r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E-mail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oaqurshi@uj.edu.sa</a:t>
            </a:r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Web </a:t>
            </a:r>
            <a:r>
              <a:rPr lang="en-US" sz="2400" dirty="0">
                <a:solidFill>
                  <a:schemeClr val="accent1"/>
                </a:solidFill>
              </a:rPr>
              <a:t>site: </a:t>
            </a:r>
            <a:r>
              <a:rPr lang="en-US" sz="2400" b="1" dirty="0"/>
              <a:t>(</a:t>
            </a:r>
            <a:r>
              <a:rPr lang="en-US" sz="2400" dirty="0"/>
              <a:t>http://www.uj.edu.sa/DRS-1001177.aspx </a:t>
            </a:r>
            <a:r>
              <a:rPr lang="en-US" sz="2400" b="1" dirty="0" smtClean="0"/>
              <a:t>)   </a:t>
            </a:r>
            <a:endParaRPr lang="en-US" sz="2400" b="1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/>
          </a:p>
          <a:p>
            <a:pPr marL="0" indent="0" algn="ctr">
              <a:buNone/>
            </a:pPr>
            <a:endParaRPr lang="en-US" altLang="en-US" sz="2400" dirty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7543800" y="5029200"/>
            <a:ext cx="1600200" cy="1085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35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</a:t>
            </a:fld>
            <a:endParaRPr lang="en-US"/>
          </a:p>
        </p:txBody>
      </p:sp>
      <p:pic>
        <p:nvPicPr>
          <p:cNvPr id="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cument1 - Word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t="35776" r="28276" b="15553"/>
          <a:stretch/>
        </p:blipFill>
        <p:spPr>
          <a:xfrm>
            <a:off x="2191326" y="1828800"/>
            <a:ext cx="7262554" cy="480322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5" name="مستطيل 34"/>
          <p:cNvSpPr/>
          <p:nvPr/>
        </p:nvSpPr>
        <p:spPr>
          <a:xfrm>
            <a:off x="0" y="907419"/>
            <a:ext cx="397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Prefixes used with SI Unit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7613" y="135781"/>
            <a:ext cx="6141889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-115809" y="5248354"/>
            <a:ext cx="1756756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133" b="1" dirty="0" smtClean="0">
                <a:solidFill>
                  <a:srgbClr val="C00000"/>
                </a:solidFill>
              </a:rPr>
              <a:t>Smaller </a:t>
            </a:r>
            <a:r>
              <a:rPr lang="en-US" sz="2133" b="1" dirty="0">
                <a:solidFill>
                  <a:srgbClr val="C00000"/>
                </a:solidFill>
              </a:rPr>
              <a:t>unit</a:t>
            </a:r>
            <a:endParaRPr lang="en-GB" sz="2133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3057884"/>
            <a:ext cx="1525528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133" b="1" dirty="0">
                <a:solidFill>
                  <a:srgbClr val="00B050"/>
                </a:solidFill>
              </a:rPr>
              <a:t>Bigger unit</a:t>
            </a:r>
            <a:endParaRPr lang="en-GB" sz="2133" b="1" dirty="0">
              <a:solidFill>
                <a:srgbClr val="00B05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713692" y="4420551"/>
            <a:ext cx="547550" cy="2118185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1713692" y="2302366"/>
            <a:ext cx="547550" cy="2118185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58310" y="2445407"/>
            <a:ext cx="9672320" cy="35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pPr marL="389479" indent="-272636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sz="2987" dirty="0">
                <a:solidFill>
                  <a:srgbClr val="00B050"/>
                </a:solidFill>
              </a:rPr>
              <a:t>The SI prefixes </a:t>
            </a:r>
            <a:r>
              <a:rPr lang="en-US" sz="2987" dirty="0" err="1">
                <a:solidFill>
                  <a:srgbClr val="00B050"/>
                </a:solidFill>
              </a:rPr>
              <a:t>giga</a:t>
            </a:r>
            <a:r>
              <a:rPr lang="en-US" sz="2987" dirty="0">
                <a:solidFill>
                  <a:srgbClr val="00B050"/>
                </a:solidFill>
              </a:rPr>
              <a:t>- and micro represent, respectively: </a:t>
            </a:r>
          </a:p>
          <a:p>
            <a:pPr marL="389479" indent="-272636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sz="2987" dirty="0"/>
              <a:t>(a)	10</a:t>
            </a:r>
            <a:r>
              <a:rPr lang="en-US" sz="2987" baseline="30000" dirty="0"/>
              <a:t>-9</a:t>
            </a:r>
            <a:r>
              <a:rPr lang="en-US" sz="2987" dirty="0"/>
              <a:t> and 10</a:t>
            </a:r>
            <a:r>
              <a:rPr lang="en-US" sz="2987" baseline="30000" dirty="0"/>
              <a:t>-6</a:t>
            </a:r>
            <a:endParaRPr lang="en-US" sz="2987" dirty="0"/>
          </a:p>
          <a:p>
            <a:pPr marL="389479" indent="-272636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sz="2987" dirty="0"/>
              <a:t>(b)	10</a:t>
            </a:r>
            <a:r>
              <a:rPr lang="en-US" sz="2987" baseline="30000" dirty="0"/>
              <a:t>6</a:t>
            </a:r>
            <a:r>
              <a:rPr lang="en-US" sz="2987" dirty="0"/>
              <a:t> and 10</a:t>
            </a:r>
            <a:r>
              <a:rPr lang="en-US" sz="2987" baseline="30000" dirty="0"/>
              <a:t>-3</a:t>
            </a:r>
            <a:endParaRPr lang="en-US" sz="2987" dirty="0"/>
          </a:p>
          <a:p>
            <a:pPr marL="389479" indent="-272636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sz="2987" dirty="0"/>
              <a:t>(c)	10</a:t>
            </a:r>
            <a:r>
              <a:rPr lang="en-US" sz="2987" baseline="30000" dirty="0"/>
              <a:t>3</a:t>
            </a:r>
            <a:r>
              <a:rPr lang="en-US" sz="2987" dirty="0"/>
              <a:t> and 10</a:t>
            </a:r>
            <a:r>
              <a:rPr lang="en-US" sz="2987" baseline="30000" dirty="0"/>
              <a:t>-3</a:t>
            </a:r>
            <a:endParaRPr lang="en-US" sz="2987" dirty="0"/>
          </a:p>
          <a:p>
            <a:pPr marL="389479" indent="-272636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sz="2987" dirty="0"/>
              <a:t>(d)	10</a:t>
            </a:r>
            <a:r>
              <a:rPr lang="en-US" sz="2987" baseline="30000" dirty="0"/>
              <a:t>9</a:t>
            </a:r>
            <a:r>
              <a:rPr lang="en-US" sz="2987" dirty="0"/>
              <a:t> and 10</a:t>
            </a:r>
            <a:r>
              <a:rPr lang="en-US" sz="2987" baseline="30000" dirty="0"/>
              <a:t>-6</a:t>
            </a:r>
            <a:endParaRPr lang="en-US" sz="2987" dirty="0"/>
          </a:p>
          <a:p>
            <a:pPr marL="389479" indent="-272636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US" sz="2987" dirty="0"/>
          </a:p>
        </p:txBody>
      </p:sp>
      <p:sp>
        <p:nvSpPr>
          <p:cNvPr id="4" name="مربع نص 1"/>
          <p:cNvSpPr txBox="1"/>
          <p:nvPr/>
        </p:nvSpPr>
        <p:spPr>
          <a:xfrm>
            <a:off x="140286" y="1771523"/>
            <a:ext cx="15928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Examples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1" y="-196978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7" name="مستطيل 34"/>
          <p:cNvSpPr/>
          <p:nvPr/>
        </p:nvSpPr>
        <p:spPr>
          <a:xfrm>
            <a:off x="0" y="907419"/>
            <a:ext cx="397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Prefixes used with SI Unit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5324" y="4593021"/>
            <a:ext cx="3415862" cy="7147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21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2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34E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86449" y="2408218"/>
            <a:ext cx="8337330" cy="1976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0260" indent="-650260" algn="ctr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B050"/>
                </a:solidFill>
                <a:latin typeface="+mj-lt"/>
              </a:rPr>
              <a:t>Prefix </a:t>
            </a:r>
            <a:r>
              <a:rPr lang="ar-SA" sz="2600" dirty="0">
                <a:solidFill>
                  <a:srgbClr val="00B050"/>
                </a:solidFill>
                <a:latin typeface="+mj-lt"/>
              </a:rPr>
              <a:t>(جزء أو مضاعف</a:t>
            </a:r>
            <a:r>
              <a:rPr lang="ar-SA" sz="2600" dirty="0" err="1">
                <a:solidFill>
                  <a:srgbClr val="00B050"/>
                </a:solidFill>
                <a:latin typeface="+mj-lt"/>
              </a:rPr>
              <a:t>)</a:t>
            </a:r>
            <a:r>
              <a:rPr lang="ar-SA" sz="2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600" dirty="0">
                <a:solidFill>
                  <a:srgbClr val="00B050"/>
                </a:solidFill>
                <a:latin typeface="+mj-lt"/>
              </a:rPr>
              <a:t>→ Base Unit</a:t>
            </a:r>
            <a:r>
              <a:rPr lang="ar-SA" sz="2600" dirty="0">
                <a:solidFill>
                  <a:srgbClr val="00B050"/>
                </a:solidFill>
                <a:latin typeface="+mj-lt"/>
              </a:rPr>
              <a:t> (وحدة أساسية</a:t>
            </a:r>
            <a:r>
              <a:rPr lang="ar-SA" sz="2600" dirty="0" err="1">
                <a:solidFill>
                  <a:srgbClr val="00B050"/>
                </a:solidFill>
                <a:latin typeface="+mj-lt"/>
              </a:rPr>
              <a:t>)</a:t>
            </a:r>
            <a:r>
              <a:rPr lang="ar-SA" sz="2600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 rtl="0"/>
            <a:r>
              <a:rPr lang="en-GB" sz="2600" dirty="0">
                <a:solidFill>
                  <a:srgbClr val="0070C0"/>
                </a:solidFill>
                <a:latin typeface="+mj-lt"/>
              </a:rPr>
              <a:t>put the power sign from the table of </a:t>
            </a:r>
            <a:r>
              <a:rPr lang="en-GB" sz="2600" dirty="0" smtClean="0">
                <a:solidFill>
                  <a:srgbClr val="0070C0"/>
                </a:solidFill>
                <a:latin typeface="+mj-lt"/>
              </a:rPr>
              <a:t>prefixes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 b="1" dirty="0" smtClean="0">
                <a:solidFill>
                  <a:schemeClr val="accent1"/>
                </a:solidFill>
              </a:rPr>
              <a:t>Example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/>
              <a:t> </a:t>
            </a:r>
            <a:r>
              <a:rPr lang="en-US" altLang="en-US" sz="2600" dirty="0" smtClean="0">
                <a:solidFill>
                  <a:srgbClr val="C00000"/>
                </a:solidFill>
              </a:rPr>
              <a:t>convert </a:t>
            </a:r>
            <a:r>
              <a:rPr lang="en-US" altLang="en-US" sz="2600" dirty="0">
                <a:solidFill>
                  <a:srgbClr val="C00000"/>
                </a:solidFill>
              </a:rPr>
              <a:t>8.53 pm to meters?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 dirty="0"/>
              <a:t>Replace p with x 10</a:t>
            </a:r>
            <a:r>
              <a:rPr lang="en-US" altLang="en-US" sz="2600" baseline="30000" dirty="0"/>
              <a:t>-12</a:t>
            </a:r>
            <a:r>
              <a:rPr lang="en-US" altLang="en-US" sz="2600" dirty="0"/>
              <a:t>, therefore the answer is 8.53 x 10</a:t>
            </a:r>
            <a:r>
              <a:rPr lang="en-US" altLang="en-US" sz="2600" baseline="30000" dirty="0"/>
              <a:t>-12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m</a:t>
            </a:r>
            <a:endParaRPr lang="en-US" altLang="en-US" sz="26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7" name="مستطيل 34"/>
          <p:cNvSpPr/>
          <p:nvPr/>
        </p:nvSpPr>
        <p:spPr>
          <a:xfrm>
            <a:off x="0" y="907419"/>
            <a:ext cx="397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Prefixes used with SI Unit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6449" y="4797577"/>
            <a:ext cx="8337330" cy="1976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B050"/>
                </a:solidFill>
              </a:rPr>
              <a:t>Base Unit</a:t>
            </a:r>
            <a:r>
              <a:rPr lang="ar-SA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ar-SA" sz="2600" dirty="0">
                <a:solidFill>
                  <a:srgbClr val="00B050"/>
                </a:solidFill>
              </a:rPr>
              <a:t>(وحدة أساسية)</a:t>
            </a:r>
            <a:r>
              <a:rPr lang="en-GB" sz="2600" dirty="0">
                <a:solidFill>
                  <a:srgbClr val="00B050"/>
                </a:solidFill>
              </a:rPr>
              <a:t>→ Prefix</a:t>
            </a:r>
            <a:r>
              <a:rPr lang="ar-SA" sz="2600" dirty="0">
                <a:solidFill>
                  <a:srgbClr val="00B050"/>
                </a:solidFill>
              </a:rPr>
              <a:t>(جزء أو مضاعف) </a:t>
            </a:r>
            <a:endParaRPr lang="en-GB" sz="2600" dirty="0">
              <a:solidFill>
                <a:srgbClr val="00B050"/>
              </a:solidFill>
            </a:endParaRPr>
          </a:p>
          <a:p>
            <a:pPr algn="ctr"/>
            <a:r>
              <a:rPr lang="en-GB" sz="2600" dirty="0">
                <a:solidFill>
                  <a:srgbClr val="0070C0"/>
                </a:solidFill>
              </a:rPr>
              <a:t>reverse the power sign from the table of prefixes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C00000"/>
                </a:solidFill>
              </a:rPr>
              <a:t>Example</a:t>
            </a:r>
            <a:r>
              <a:rPr lang="en-US" altLang="en-US" sz="26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convert 0.000462 g to milligrams ?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 dirty="0"/>
              <a:t>0.000462 x 10</a:t>
            </a:r>
            <a:r>
              <a:rPr lang="en-US" altLang="en-US" sz="2600" baseline="30000" dirty="0"/>
              <a:t>3</a:t>
            </a:r>
            <a:r>
              <a:rPr lang="en-US" altLang="en-US" sz="2600" dirty="0"/>
              <a:t> mg = 0.462 mg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579" y="1533632"/>
            <a:ext cx="2333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50260" indent="-650260"/>
            <a:r>
              <a:rPr lang="en-US" altLang="en-US" sz="2400" b="1" u="sng" dirty="0">
                <a:solidFill>
                  <a:schemeClr val="accent1"/>
                </a:solidFill>
              </a:rPr>
              <a:t>Unit conversion: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0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78214"/>
              </p:ext>
            </p:extLst>
          </p:nvPr>
        </p:nvGraphicFramePr>
        <p:xfrm>
          <a:off x="-117541" y="2580127"/>
          <a:ext cx="7811113" cy="2772665"/>
        </p:xfrm>
        <a:graphic>
          <a:graphicData uri="http://schemas.openxmlformats.org/drawingml/2006/table">
            <a:tbl>
              <a:tblPr/>
              <a:tblGrid>
                <a:gridCol w="59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What is 22.6 m when converted </a:t>
                      </a:r>
                      <a:r>
                        <a:rPr lang="en-US" sz="2100" b="1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to</a:t>
                      </a:r>
                      <a:r>
                        <a:rPr lang="en-US" sz="2100" b="1" baseline="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100" b="1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decimeters</a:t>
                      </a:r>
                      <a:r>
                        <a:rPr lang="en-US" sz="2100" b="1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?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A)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0.226 dm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B)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2.26 dm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C)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226 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dm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D)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2.26 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Symbol"/>
                        </a:rPr>
                        <a:t>x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10</a:t>
                      </a:r>
                      <a:r>
                        <a:rPr lang="en-US" sz="2100" b="1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–3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1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dm</a:t>
                      </a:r>
                      <a:endParaRPr lang="en-US" sz="21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1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pic>
        <p:nvPicPr>
          <p:cNvPr id="1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26" name="مستطيل 34"/>
          <p:cNvSpPr/>
          <p:nvPr/>
        </p:nvSpPr>
        <p:spPr>
          <a:xfrm>
            <a:off x="0" y="907419"/>
            <a:ext cx="397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Prefixes used with SI Unit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ربع نص 1"/>
          <p:cNvSpPr txBox="1"/>
          <p:nvPr/>
        </p:nvSpPr>
        <p:spPr>
          <a:xfrm>
            <a:off x="140286" y="1771523"/>
            <a:ext cx="15928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Examples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83868" y="3798533"/>
            <a:ext cx="2345355" cy="2363724"/>
          </a:xfrm>
          <a:prstGeom prst="rect">
            <a:avLst/>
          </a:prstGeom>
          <a:solidFill>
            <a:srgbClr val="FFFF00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2388" algn="ctr" rtl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* في 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حالة التحويل من وحدة </a:t>
            </a:r>
            <a:r>
              <a:rPr lang="ar-SA" b="1" dirty="0">
                <a:solidFill>
                  <a:srgbClr val="0070C0"/>
                </a:solidFill>
                <a:latin typeface="Comic Sans MS" pitchFamily="66" charset="0"/>
              </a:rPr>
              <a:t>كبيرة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 إلى وحدة </a:t>
            </a:r>
            <a:r>
              <a:rPr lang="ar-SA" b="1" dirty="0">
                <a:solidFill>
                  <a:srgbClr val="0070C0"/>
                </a:solidFill>
                <a:latin typeface="Comic Sans MS" pitchFamily="66" charset="0"/>
              </a:rPr>
              <a:t>صغيرة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 نجمع </a:t>
            </a: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الأسس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ونضرب 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في معامل </a:t>
            </a:r>
            <a:r>
              <a:rPr lang="ar-SA" b="1" dirty="0">
                <a:solidFill>
                  <a:srgbClr val="0070C0"/>
                </a:solidFill>
                <a:latin typeface="Comic Sans MS" pitchFamily="66" charset="0"/>
              </a:rPr>
              <a:t>بأس </a:t>
            </a:r>
            <a:r>
              <a:rPr lang="ar-SA" b="1" dirty="0" smtClean="0">
                <a:solidFill>
                  <a:srgbClr val="0070C0"/>
                </a:solidFill>
                <a:latin typeface="Comic Sans MS" pitchFamily="66" charset="0"/>
              </a:rPr>
              <a:t>موجب</a:t>
            </a: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ar-SA" dirty="0">
              <a:solidFill>
                <a:srgbClr val="0070C0"/>
              </a:solidFill>
              <a:latin typeface="Comic Sans MS" pitchFamily="66" charset="0"/>
            </a:endParaRPr>
          </a:p>
          <a:p>
            <a:pPr marL="52388" algn="ctr" rtl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* أما 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في حالة التحويل </a:t>
            </a: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من وحدة </a:t>
            </a:r>
            <a:r>
              <a:rPr lang="ar-SA" b="1" dirty="0">
                <a:solidFill>
                  <a:srgbClr val="0070C0"/>
                </a:solidFill>
                <a:latin typeface="Comic Sans MS" pitchFamily="66" charset="0"/>
              </a:rPr>
              <a:t>صغيرة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 إلى وحدة </a:t>
            </a:r>
            <a:r>
              <a:rPr lang="ar-SA" b="1" dirty="0">
                <a:solidFill>
                  <a:srgbClr val="0070C0"/>
                </a:solidFill>
                <a:latin typeface="Comic Sans MS" pitchFamily="66" charset="0"/>
              </a:rPr>
              <a:t>كبيرة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 نجمع الأسس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ونضرب </a:t>
            </a:r>
            <a:r>
              <a:rPr lang="ar-SA" dirty="0">
                <a:solidFill>
                  <a:srgbClr val="0070C0"/>
                </a:solidFill>
                <a:latin typeface="Comic Sans MS" pitchFamily="66" charset="0"/>
              </a:rPr>
              <a:t>في معامل </a:t>
            </a:r>
            <a:r>
              <a:rPr lang="ar-SA" b="1" dirty="0">
                <a:solidFill>
                  <a:srgbClr val="0070C0"/>
                </a:solidFill>
                <a:latin typeface="Comic Sans MS" pitchFamily="66" charset="0"/>
              </a:rPr>
              <a:t>بأس </a:t>
            </a:r>
            <a:r>
              <a:rPr lang="ar-SA" b="1" dirty="0" smtClean="0">
                <a:solidFill>
                  <a:srgbClr val="0070C0"/>
                </a:solidFill>
                <a:latin typeface="Comic Sans MS" pitchFamily="66" charset="0"/>
              </a:rPr>
              <a:t>سالب</a:t>
            </a:r>
            <a:r>
              <a:rPr lang="ar-SA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ar-S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9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808747" y="3135534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09903" y="3983421"/>
            <a:ext cx="1439918" cy="3678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9903" y="6702026"/>
            <a:ext cx="1797269" cy="4288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23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903" y="4980395"/>
            <a:ext cx="74518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00B050"/>
                </a:solidFill>
              </a:rPr>
              <a:t>The diameter of an atom is approximately 1 </a:t>
            </a:r>
            <a:r>
              <a:rPr lang="en-US" altLang="en-US" sz="2200" b="1" dirty="0">
                <a:solidFill>
                  <a:srgbClr val="00B05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200" b="1" dirty="0">
                <a:solidFill>
                  <a:srgbClr val="00B050"/>
                </a:solidFill>
              </a:rPr>
              <a:t>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10</a:t>
            </a:r>
            <a:r>
              <a:rPr lang="en-US" altLang="en-US" sz="2200" b="1" baseline="30000" dirty="0" smtClean="0">
                <a:solidFill>
                  <a:srgbClr val="00B050"/>
                </a:solidFill>
              </a:rPr>
              <a:t>-7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 mm</a:t>
            </a:r>
            <a:r>
              <a:rPr lang="en-US" altLang="en-US" sz="2200" b="1" dirty="0">
                <a:solidFill>
                  <a:srgbClr val="00B050"/>
                </a:solidFill>
              </a:rPr>
              <a:t>. What is this diameter when expressed 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in nanometers</a:t>
            </a:r>
            <a:r>
              <a:rPr lang="en-US" altLang="en-US" sz="2200" b="1" dirty="0">
                <a:solidFill>
                  <a:srgbClr val="00B050"/>
                </a:solidFill>
              </a:rPr>
              <a:t>?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/>
              <a:t>(a)	1 </a:t>
            </a:r>
            <a:r>
              <a:rPr lang="en-US" altLang="en-US" sz="2200" b="1" dirty="0">
                <a:sym typeface="Symbol" panose="05050102010706020507" pitchFamily="18" charset="2"/>
              </a:rPr>
              <a:t></a:t>
            </a:r>
            <a:r>
              <a:rPr lang="en-US" altLang="en-US" sz="2200" b="1" dirty="0"/>
              <a:t> 10</a:t>
            </a:r>
            <a:r>
              <a:rPr lang="en-US" altLang="en-US" sz="2200" b="1" baseline="30000" dirty="0"/>
              <a:t>-18</a:t>
            </a:r>
            <a:r>
              <a:rPr lang="en-US" altLang="en-US" sz="2200" b="1" dirty="0"/>
              <a:t> nm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/>
              <a:t>(b) </a:t>
            </a:r>
            <a:r>
              <a:rPr lang="en-US" altLang="en-US" sz="2200" b="1" dirty="0" smtClean="0"/>
              <a:t>1 </a:t>
            </a:r>
            <a:r>
              <a:rPr lang="en-US" altLang="en-US" sz="2200" b="1" dirty="0">
                <a:sym typeface="Symbol" panose="05050102010706020507" pitchFamily="18" charset="2"/>
              </a:rPr>
              <a:t></a:t>
            </a:r>
            <a:r>
              <a:rPr lang="en-US" altLang="en-US" sz="2200" b="1" dirty="0"/>
              <a:t> 10</a:t>
            </a:r>
            <a:r>
              <a:rPr lang="en-US" altLang="en-US" sz="2200" b="1" baseline="30000" dirty="0"/>
              <a:t>-15</a:t>
            </a:r>
            <a:r>
              <a:rPr lang="en-US" altLang="en-US" sz="2200" b="1" dirty="0"/>
              <a:t> nm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/>
              <a:t>(c)	1 </a:t>
            </a:r>
            <a:r>
              <a:rPr lang="en-US" altLang="en-US" sz="2200" b="1" dirty="0">
                <a:sym typeface="Symbol" panose="05050102010706020507" pitchFamily="18" charset="2"/>
              </a:rPr>
              <a:t></a:t>
            </a:r>
            <a:r>
              <a:rPr lang="en-US" altLang="en-US" sz="2200" b="1" dirty="0"/>
              <a:t> 10</a:t>
            </a:r>
            <a:r>
              <a:rPr lang="en-US" altLang="en-US" sz="2200" b="1" baseline="30000" dirty="0"/>
              <a:t>-9</a:t>
            </a:r>
            <a:r>
              <a:rPr lang="en-US" altLang="en-US" sz="2200" b="1" dirty="0"/>
              <a:t> nm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/>
              <a:t>(d)	1 </a:t>
            </a:r>
            <a:r>
              <a:rPr lang="en-US" altLang="en-US" sz="2200" b="1" dirty="0">
                <a:sym typeface="Symbol" panose="05050102010706020507" pitchFamily="18" charset="2"/>
              </a:rPr>
              <a:t></a:t>
            </a:r>
            <a:r>
              <a:rPr lang="en-US" altLang="en-US" sz="2200" b="1" dirty="0"/>
              <a:t> 10</a:t>
            </a:r>
            <a:r>
              <a:rPr lang="en-US" altLang="en-US" sz="2200" b="1" baseline="30000" dirty="0"/>
              <a:t>-1</a:t>
            </a:r>
            <a:r>
              <a:rPr lang="en-US" altLang="en-US" sz="2200" b="1" dirty="0"/>
              <a:t> nm</a:t>
            </a:r>
          </a:p>
        </p:txBody>
      </p:sp>
    </p:spTree>
    <p:extLst>
      <p:ext uri="{BB962C8B-B14F-4D97-AF65-F5344CB8AC3E}">
        <p14:creationId xmlns:p14="http://schemas.microsoft.com/office/powerpoint/2010/main" val="6689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/>
          </p:cNvSpPr>
          <p:nvPr/>
        </p:nvSpPr>
        <p:spPr bwMode="auto">
          <a:xfrm>
            <a:off x="427596" y="2479040"/>
            <a:ext cx="877824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9479" indent="-272636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987" dirty="0">
                <a:solidFill>
                  <a:srgbClr val="00B050"/>
                </a:solidFill>
              </a:rPr>
              <a:t>Which of the following is the </a:t>
            </a:r>
            <a:r>
              <a:rPr lang="en-US" sz="2987" dirty="0" smtClean="0">
                <a:solidFill>
                  <a:srgbClr val="00B050"/>
                </a:solidFill>
              </a:rPr>
              <a:t>smallest distance</a:t>
            </a:r>
            <a:r>
              <a:rPr lang="en-US" sz="2987" dirty="0">
                <a:solidFill>
                  <a:srgbClr val="00B050"/>
                </a:solidFill>
              </a:rPr>
              <a:t>?</a:t>
            </a:r>
          </a:p>
          <a:p>
            <a:pPr marL="389479" indent="-272636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987" dirty="0"/>
              <a:t>(a)  21 m</a:t>
            </a:r>
          </a:p>
          <a:p>
            <a:pPr marL="389479" indent="-272636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l-PL" sz="2987" dirty="0"/>
              <a:t>(b)</a:t>
            </a:r>
            <a:r>
              <a:rPr lang="en-US" sz="2987" dirty="0"/>
              <a:t> </a:t>
            </a:r>
            <a:r>
              <a:rPr lang="pl-PL" sz="2987" dirty="0"/>
              <a:t> 2.1 x 10</a:t>
            </a:r>
            <a:r>
              <a:rPr lang="pl-PL" sz="2987" baseline="30000" dirty="0"/>
              <a:t>2</a:t>
            </a:r>
            <a:r>
              <a:rPr lang="pl-PL" sz="2987" dirty="0"/>
              <a:t> cm</a:t>
            </a:r>
          </a:p>
          <a:p>
            <a:pPr marL="389479" indent="-272636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987" dirty="0"/>
              <a:t>(c)  21 mm</a:t>
            </a:r>
            <a:endParaRPr lang="en-US" sz="2987" dirty="0">
              <a:solidFill>
                <a:srgbClr val="0070C0"/>
              </a:solidFill>
            </a:endParaRPr>
          </a:p>
          <a:p>
            <a:pPr marL="389479" indent="-272636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987" dirty="0"/>
              <a:t>(d) 2.1 x 10</a:t>
            </a:r>
            <a:r>
              <a:rPr lang="en-US" sz="2987" baseline="30000" dirty="0"/>
              <a:t>4</a:t>
            </a:r>
            <a:r>
              <a:rPr lang="en-US" sz="2987" dirty="0"/>
              <a:t> pm</a:t>
            </a:r>
            <a:endParaRPr lang="en-US" sz="2987" dirty="0">
              <a:solidFill>
                <a:srgbClr val="0070C0"/>
              </a:solidFill>
            </a:endParaRPr>
          </a:p>
          <a:p>
            <a:pPr marL="389479" indent="-272636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987" b="1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87467" y="3056239"/>
            <a:ext cx="1510350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87" dirty="0">
                <a:latin typeface="+mj-lt"/>
              </a:rPr>
              <a:t>→  </a:t>
            </a:r>
            <a:r>
              <a:rPr lang="en-US" sz="2987" dirty="0">
                <a:solidFill>
                  <a:srgbClr val="0070C0"/>
                </a:solidFill>
                <a:latin typeface="+mj-lt"/>
              </a:rPr>
              <a:t>21m</a:t>
            </a:r>
            <a:r>
              <a:rPr lang="en-US" sz="2987" dirty="0">
                <a:latin typeface="+mj-lt"/>
              </a:rPr>
              <a:t> </a:t>
            </a:r>
            <a:endParaRPr lang="ar-SA" sz="2987" dirty="0">
              <a:latin typeface="+mj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05991" y="3597388"/>
            <a:ext cx="1593706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87" dirty="0">
                <a:latin typeface="+mj-lt"/>
              </a:rPr>
              <a:t>→  </a:t>
            </a:r>
            <a:r>
              <a:rPr lang="en-US" sz="2987" dirty="0">
                <a:solidFill>
                  <a:srgbClr val="0070C0"/>
                </a:solidFill>
                <a:latin typeface="+mj-lt"/>
              </a:rPr>
              <a:t>2.1m</a:t>
            </a:r>
            <a:r>
              <a:rPr lang="en-US" sz="2987" dirty="0">
                <a:latin typeface="+mj-lt"/>
              </a:rPr>
              <a:t> </a:t>
            </a:r>
            <a:endParaRPr lang="ar-SA" sz="2987" dirty="0">
              <a:latin typeface="+mj-l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8649" y="4138537"/>
            <a:ext cx="2048959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87" dirty="0">
                <a:latin typeface="+mj-lt"/>
              </a:rPr>
              <a:t>→  </a:t>
            </a:r>
            <a:r>
              <a:rPr lang="en-US" sz="2987" dirty="0">
                <a:solidFill>
                  <a:srgbClr val="0070C0"/>
                </a:solidFill>
                <a:latin typeface="+mj-lt"/>
              </a:rPr>
              <a:t>0.021 m </a:t>
            </a:r>
            <a:endParaRPr lang="ar-SA" sz="2987" dirty="0">
              <a:latin typeface="+mj-l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73090" y="4690548"/>
            <a:ext cx="2618024" cy="552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87" b="1" dirty="0">
                <a:latin typeface="+mj-lt"/>
              </a:rPr>
              <a:t>→  </a:t>
            </a:r>
            <a:r>
              <a:rPr lang="en-US" sz="2987" dirty="0">
                <a:solidFill>
                  <a:srgbClr val="0070C0"/>
                </a:solidFill>
                <a:latin typeface="+mj-lt"/>
              </a:rPr>
              <a:t>2.1 x 10</a:t>
            </a:r>
            <a:r>
              <a:rPr lang="en-US" sz="2987" baseline="30000" dirty="0">
                <a:solidFill>
                  <a:srgbClr val="0070C0"/>
                </a:solidFill>
                <a:latin typeface="+mj-lt"/>
              </a:rPr>
              <a:t>-8</a:t>
            </a:r>
            <a:r>
              <a:rPr lang="en-US" sz="2987" dirty="0">
                <a:solidFill>
                  <a:srgbClr val="0070C0"/>
                </a:solidFill>
                <a:latin typeface="+mj-lt"/>
              </a:rPr>
              <a:t> m </a:t>
            </a:r>
            <a:endParaRPr lang="ar-SA" sz="2987" dirty="0"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38201" y="829183"/>
            <a:ext cx="19704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1920"/>
          </a:p>
        </p:txBody>
      </p:sp>
      <p:sp>
        <p:nvSpPr>
          <p:cNvPr id="16" name="مستطيل 34"/>
          <p:cNvSpPr/>
          <p:nvPr/>
        </p:nvSpPr>
        <p:spPr>
          <a:xfrm>
            <a:off x="0" y="907419"/>
            <a:ext cx="397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Prefixes used with SI Unit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166718" y="3798533"/>
            <a:ext cx="2162505" cy="701731"/>
          </a:xfrm>
          <a:prstGeom prst="rect">
            <a:avLst/>
          </a:prstGeom>
          <a:solidFill>
            <a:srgbClr val="FFFF00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9479" indent="-272636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Put all of them </a:t>
            </a:r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89479" indent="-272636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in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the same unit</a:t>
            </a:r>
          </a:p>
        </p:txBody>
      </p:sp>
      <p:pic>
        <p:nvPicPr>
          <p:cNvPr id="20482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808747" y="3135534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1"/>
          <p:cNvSpPr txBox="1"/>
          <p:nvPr/>
        </p:nvSpPr>
        <p:spPr>
          <a:xfrm>
            <a:off x="140286" y="1771523"/>
            <a:ext cx="15928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Examples</a:t>
            </a:r>
            <a:endParaRPr lang="ar-SA" sz="28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718" y="4652296"/>
            <a:ext cx="5110396" cy="7147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24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E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38140" y="1306842"/>
            <a:ext cx="1022393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200" b="1" u="sng" dirty="0" smtClean="0">
                <a:solidFill>
                  <a:srgbClr val="C00000"/>
                </a:solidFill>
                <a:latin typeface="+mj-lt"/>
              </a:rPr>
              <a:t>1- Mass: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>
                <a:latin typeface="+mj-lt"/>
              </a:rPr>
              <a:t>is a measure of the quantity of matter </a:t>
            </a:r>
            <a:r>
              <a:rPr lang="en-US" sz="2200" dirty="0" smtClean="0">
                <a:latin typeface="+mj-lt"/>
              </a:rPr>
              <a:t>in an object.</a:t>
            </a:r>
            <a:endParaRPr lang="en-US" sz="2200" dirty="0">
              <a:latin typeface="+mj-lt"/>
            </a:endParaRPr>
          </a:p>
          <a:p>
            <a:pPr lvl="1" algn="ctr" rtl="0">
              <a:spcBef>
                <a:spcPct val="50000"/>
              </a:spcBef>
            </a:pPr>
            <a:r>
              <a:rPr lang="en-US" sz="2200" dirty="0">
                <a:latin typeface="+mj-lt"/>
              </a:rPr>
              <a:t>SI unit of mass is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the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kilogram (kg)</a:t>
            </a:r>
          </a:p>
          <a:p>
            <a:pPr lvl="1" algn="ctr" rtl="0">
              <a:spcBef>
                <a:spcPct val="50000"/>
              </a:spcBef>
            </a:pPr>
            <a:r>
              <a:rPr lang="en-US" sz="2200" dirty="0">
                <a:latin typeface="+mj-lt"/>
              </a:rPr>
              <a:t>1 kg = 1000 g = 1 x 10</a:t>
            </a:r>
            <a:r>
              <a:rPr lang="en-US" sz="2200" baseline="30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g</a:t>
            </a:r>
          </a:p>
          <a:p>
            <a:pPr marL="0" lvl="1" rtl="0">
              <a:spcBef>
                <a:spcPct val="50000"/>
              </a:spcBef>
            </a:pPr>
            <a:r>
              <a:rPr lang="en-US" sz="2200" b="1" u="sng" dirty="0" smtClean="0">
                <a:solidFill>
                  <a:srgbClr val="C00000"/>
                </a:solidFill>
                <a:latin typeface="+mj-lt"/>
              </a:rPr>
              <a:t>2- Weight</a:t>
            </a:r>
            <a:r>
              <a:rPr lang="en-US" sz="2200" dirty="0">
                <a:latin typeface="+mj-lt"/>
              </a:rPr>
              <a:t>:</a:t>
            </a:r>
            <a:r>
              <a:rPr lang="en-US" sz="2200" dirty="0" smtClean="0">
                <a:latin typeface="+mj-lt"/>
              </a:rPr>
              <a:t> is force </a:t>
            </a:r>
            <a:r>
              <a:rPr lang="en-US" sz="2200" dirty="0">
                <a:latin typeface="+mj-lt"/>
              </a:rPr>
              <a:t>that gravity exerts on an </a:t>
            </a:r>
            <a:r>
              <a:rPr lang="en-US" sz="2200" dirty="0" smtClean="0">
                <a:latin typeface="+mj-lt"/>
              </a:rPr>
              <a:t>object.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4859" y="3377296"/>
            <a:ext cx="8035981" cy="9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n-US" sz="2200" b="1" dirty="0"/>
              <a:t>Mass</a:t>
            </a:r>
            <a:r>
              <a:rPr lang="en-US" sz="2200" dirty="0"/>
              <a:t> of an object </a:t>
            </a:r>
            <a:r>
              <a:rPr lang="en-US" sz="2200" b="1" u="sng" dirty="0">
                <a:solidFill>
                  <a:srgbClr val="C00000"/>
                </a:solidFill>
              </a:rPr>
              <a:t>does not change </a:t>
            </a:r>
            <a:r>
              <a:rPr lang="en-US" sz="2200" dirty="0"/>
              <a:t>when an object's location changes. </a:t>
            </a:r>
          </a:p>
          <a:p>
            <a:pPr marL="0" lvl="1">
              <a:spcBef>
                <a:spcPct val="50000"/>
              </a:spcBef>
            </a:pPr>
            <a:r>
              <a:rPr lang="en-US" sz="2200" b="1" dirty="0"/>
              <a:t>Weight</a:t>
            </a:r>
            <a:r>
              <a:rPr lang="en-US" sz="2200" dirty="0"/>
              <a:t>, on the other hand </a:t>
            </a:r>
            <a:r>
              <a:rPr lang="en-US" sz="2200" b="1" u="sng" dirty="0">
                <a:solidFill>
                  <a:srgbClr val="C00000"/>
                </a:solidFill>
              </a:rPr>
              <a:t>does change </a:t>
            </a:r>
            <a:r>
              <a:rPr lang="en-US" sz="2200" dirty="0"/>
              <a:t>with location.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6471" y="6643743"/>
            <a:ext cx="2162505" cy="369332"/>
          </a:xfrm>
          <a:prstGeom prst="rect">
            <a:avLst/>
          </a:prstGeom>
          <a:solidFill>
            <a:srgbClr val="FFFF00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on earth</a:t>
            </a:r>
            <a:r>
              <a:rPr lang="en-US" dirty="0" smtClean="0"/>
              <a:t>, </a:t>
            </a:r>
            <a:r>
              <a:rPr lang="en-US" dirty="0"/>
              <a:t>c = </a:t>
            </a:r>
            <a:r>
              <a:rPr lang="en-US" dirty="0" smtClean="0"/>
              <a:t>1.0</a:t>
            </a:r>
            <a:endParaRPr lang="en-US" dirty="0"/>
          </a:p>
        </p:txBody>
      </p:sp>
      <p:pic>
        <p:nvPicPr>
          <p:cNvPr id="19458" name="Picture 2" descr="صورة ذات صلة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2" t="37266" b="34601"/>
          <a:stretch/>
        </p:blipFill>
        <p:spPr bwMode="auto">
          <a:xfrm>
            <a:off x="6779173" y="5319439"/>
            <a:ext cx="1545020" cy="13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صورة ذات صلة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r="34059" b="5721"/>
          <a:stretch/>
        </p:blipFill>
        <p:spPr bwMode="auto">
          <a:xfrm>
            <a:off x="2945836" y="4979392"/>
            <a:ext cx="1670832" cy="15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523075" y="6688296"/>
            <a:ext cx="2162505" cy="369332"/>
          </a:xfrm>
          <a:prstGeom prst="rect">
            <a:avLst/>
          </a:prstGeom>
          <a:solidFill>
            <a:srgbClr val="FFFF00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on moon</a:t>
            </a:r>
            <a:r>
              <a:rPr lang="en-US" dirty="0" smtClean="0"/>
              <a:t>, </a:t>
            </a:r>
            <a:r>
              <a:rPr lang="en-US" dirty="0"/>
              <a:t>c ~ 0.1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50224" y="4568064"/>
            <a:ext cx="2162505" cy="369332"/>
          </a:xfrm>
          <a:prstGeom prst="rect">
            <a:avLst/>
          </a:prstGeom>
          <a:solidFill>
            <a:srgbClr val="FFFF00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weight = </a:t>
            </a:r>
            <a:r>
              <a:rPr lang="en-US" b="1" i="1" dirty="0"/>
              <a:t>c</a:t>
            </a:r>
            <a:r>
              <a:rPr lang="en-US" b="1" dirty="0"/>
              <a:t> x </a:t>
            </a:r>
            <a:r>
              <a:rPr lang="en-US" b="1" dirty="0" smtClean="0"/>
              <a:t>mass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 smtClean="0">
                <a:solidFill>
                  <a:schemeClr val="accent1"/>
                </a:solidFill>
              </a:rPr>
              <a:t>1.5 Unite of Measurement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47889" y="2048477"/>
            <a:ext cx="71096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200" b="1" u="sng" dirty="0" smtClean="0">
                <a:solidFill>
                  <a:schemeClr val="accent2"/>
                </a:solidFill>
                <a:latin typeface="+mj-lt"/>
              </a:rPr>
              <a:t>3-Volume</a:t>
            </a:r>
            <a:r>
              <a:rPr lang="en-US" sz="2200" u="sng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+mj-lt"/>
              </a:rPr>
              <a:t>: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SI derived unit for volume is </a:t>
            </a:r>
            <a:r>
              <a:rPr lang="en-US" sz="2200" b="1" dirty="0">
                <a:latin typeface="+mj-lt"/>
              </a:rPr>
              <a:t>cubic meter (m</a:t>
            </a:r>
            <a:r>
              <a:rPr lang="en-US" sz="2200" b="1" baseline="30000" dirty="0">
                <a:latin typeface="+mj-lt"/>
              </a:rPr>
              <a:t>3</a:t>
            </a:r>
            <a:r>
              <a:rPr lang="en-US" sz="2200" b="1" dirty="0" smtClean="0">
                <a:latin typeface="+mj-lt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+mj-lt"/>
              </a:rPr>
              <a:t>Volume = width × length × height 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+mj-lt"/>
              </a:rPr>
              <a:t>         </a:t>
            </a:r>
            <a:r>
              <a:rPr lang="en-US" sz="2200" dirty="0" smtClean="0">
                <a:latin typeface="+mj-lt"/>
              </a:rPr>
              <a:t>     = </a:t>
            </a:r>
            <a:r>
              <a:rPr lang="en-US" sz="2200" dirty="0">
                <a:latin typeface="+mj-lt"/>
              </a:rPr>
              <a:t>m × m × m = m</a:t>
            </a:r>
            <a:r>
              <a:rPr lang="en-US" sz="2200" baseline="30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 </a:t>
            </a:r>
            <a:endParaRPr lang="en-US" sz="2200" dirty="0" smtClean="0">
              <a:latin typeface="+mj-lt"/>
            </a:endParaRPr>
          </a:p>
        </p:txBody>
      </p:sp>
      <p:pic>
        <p:nvPicPr>
          <p:cNvPr id="26633" name="Picture 12"/>
          <p:cNvPicPr>
            <a:picLocks noChangeAspect="1" noChangeArrowheads="1"/>
          </p:cNvPicPr>
          <p:nvPr/>
        </p:nvPicPr>
        <p:blipFill>
          <a:blip r:embed="rId2" cstate="print"/>
          <a:srcRect l="36555" t="13747" r="21265"/>
          <a:stretch>
            <a:fillRect/>
          </a:stretch>
        </p:blipFill>
        <p:spPr bwMode="auto">
          <a:xfrm>
            <a:off x="7557533" y="860302"/>
            <a:ext cx="2332702" cy="33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 smtClean="0">
                <a:solidFill>
                  <a:schemeClr val="accent1"/>
                </a:solidFill>
              </a:rPr>
              <a:t>1.5 Unite of Measurement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722" y="4687357"/>
            <a:ext cx="6142691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Common  unit of volume is </a:t>
            </a:r>
            <a:r>
              <a:rPr lang="en-US" b="1" dirty="0">
                <a:solidFill>
                  <a:srgbClr val="FF0000"/>
                </a:solidFill>
              </a:rPr>
              <a:t>liter (L)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milliliter (mL)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1 L = 1000 mL = 1000 cm</a:t>
            </a:r>
            <a:r>
              <a:rPr lang="en-US" baseline="30000" dirty="0"/>
              <a:t>3</a:t>
            </a:r>
            <a:r>
              <a:rPr lang="en-US" dirty="0"/>
              <a:t> = 1 dm</a:t>
            </a:r>
            <a:r>
              <a:rPr lang="en-US" baseline="30000" dirty="0"/>
              <a:t>3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The relationship between (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/>
              <a:t>), (</a:t>
            </a:r>
            <a:r>
              <a:rPr lang="en-US" b="1" dirty="0">
                <a:solidFill>
                  <a:srgbClr val="FF0000"/>
                </a:solidFill>
              </a:rPr>
              <a:t>mL</a:t>
            </a:r>
            <a:r>
              <a:rPr lang="en-US" b="1" dirty="0"/>
              <a:t>) and </a:t>
            </a:r>
            <a:r>
              <a:rPr lang="en-US" b="1" dirty="0">
                <a:solidFill>
                  <a:srgbClr val="FF0000"/>
                </a:solidFill>
              </a:rPr>
              <a:t>SI: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</a:rPr>
              <a:t>1 mL = 1 cm</a:t>
            </a:r>
            <a:r>
              <a:rPr lang="en-US" b="1" baseline="30000" dirty="0">
                <a:solidFill>
                  <a:srgbClr val="00B050"/>
                </a:solidFill>
              </a:rPr>
              <a:t>3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</a:rPr>
              <a:t>1 L = 1 dm</a:t>
            </a:r>
            <a:r>
              <a:rPr lang="en-US" b="1" baseline="30000" dirty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6631" name="Picture 9"/>
          <p:cNvPicPr>
            <a:picLocks noChangeArrowheads="1"/>
          </p:cNvPicPr>
          <p:nvPr/>
        </p:nvPicPr>
        <p:blipFill>
          <a:blip r:embed="rId4" cstate="print"/>
          <a:srcRect l="61882" t="13501" r="9001"/>
          <a:stretch>
            <a:fillRect/>
          </a:stretch>
        </p:blipFill>
        <p:spPr bwMode="auto">
          <a:xfrm>
            <a:off x="6516413" y="4389226"/>
            <a:ext cx="1519965" cy="2627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1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479" y="1666210"/>
            <a:ext cx="5407762" cy="2277547"/>
            <a:chOff x="68479" y="1666210"/>
            <a:chExt cx="5407762" cy="2277547"/>
          </a:xfrm>
        </p:grpSpPr>
        <p:sp>
          <p:nvSpPr>
            <p:cNvPr id="1027" name="Text Box 2"/>
            <p:cNvSpPr txBox="1">
              <a:spLocks noChangeArrowheads="1"/>
            </p:cNvSpPr>
            <p:nvPr/>
          </p:nvSpPr>
          <p:spPr bwMode="auto">
            <a:xfrm>
              <a:off x="68479" y="1666210"/>
              <a:ext cx="5407762" cy="227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2200" b="1" u="sng" dirty="0" smtClean="0">
                  <a:solidFill>
                    <a:schemeClr val="accent2"/>
                  </a:solidFill>
                </a:rPr>
                <a:t>4-Density</a:t>
              </a:r>
              <a:r>
                <a:rPr lang="en-US" sz="2200" dirty="0">
                  <a:solidFill>
                    <a:schemeClr val="accent2"/>
                  </a:solidFill>
                </a:rPr>
                <a:t>:</a:t>
              </a:r>
              <a:r>
                <a:rPr lang="en-US" sz="2200" dirty="0" smtClean="0"/>
                <a:t> </a:t>
              </a:r>
              <a:r>
                <a:rPr lang="en-US" sz="2200" dirty="0"/>
                <a:t>SI derived unit for density is 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kg/m</a:t>
              </a:r>
              <a:r>
                <a:rPr lang="en-US" sz="2200" b="1" baseline="30000" dirty="0" smtClean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endParaRPr lang="en-US" sz="2400" dirty="0" smtClean="0"/>
            </a:p>
            <a:p>
              <a:pPr algn="ctr"/>
              <a:endParaRPr lang="en-US" sz="2400" dirty="0"/>
            </a:p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1 </a:t>
              </a:r>
              <a:r>
                <a:rPr lang="en-US" sz="2400" dirty="0"/>
                <a:t>g/cm</a:t>
              </a:r>
              <a:r>
                <a:rPr lang="en-US" sz="2400" baseline="30000" dirty="0"/>
                <a:t>3</a:t>
              </a:r>
              <a:r>
                <a:rPr lang="en-US" sz="2400" dirty="0"/>
                <a:t> = 1 g/mL = 1000 </a:t>
              </a:r>
              <a:r>
                <a:rPr lang="en-US" sz="2400" dirty="0" smtClean="0"/>
                <a:t>kg/m</a:t>
              </a:r>
              <a:r>
                <a:rPr lang="en-US" sz="2400" baseline="30000" dirty="0" smtClean="0"/>
                <a:t>3</a:t>
              </a:r>
            </a:p>
            <a:p>
              <a:pPr algn="ctr"/>
              <a:r>
                <a:rPr lang="en-US" sz="2400" dirty="0"/>
                <a:t>1 g/mL = 1</a:t>
              </a:r>
              <a:r>
                <a:rPr lang="ar-SA" sz="2400" dirty="0">
                  <a:cs typeface="Times New Roman" pitchFamily="18" charset="0"/>
                </a:rPr>
                <a:t>×</a:t>
              </a:r>
              <a:r>
                <a:rPr lang="en-US" sz="2400" dirty="0"/>
                <a:t>10</a:t>
              </a:r>
              <a:r>
                <a:rPr lang="en-US" sz="2400" baseline="30000" dirty="0"/>
                <a:t>-3</a:t>
              </a:r>
              <a:r>
                <a:rPr lang="en-US" sz="2400" dirty="0"/>
                <a:t> </a:t>
              </a:r>
              <a:r>
                <a:rPr lang="en-US" sz="2400" dirty="0" smtClean="0"/>
                <a:t>g/L</a:t>
              </a:r>
              <a:endParaRPr lang="en-US" sz="2400" dirty="0"/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1523805" y="2074332"/>
              <a:ext cx="2682242" cy="993987"/>
              <a:chOff x="2714" y="1576"/>
              <a:chExt cx="1584" cy="587"/>
            </a:xfrm>
          </p:grpSpPr>
          <p:sp>
            <p:nvSpPr>
              <p:cNvPr id="1049" name="Text Box 4"/>
              <p:cNvSpPr txBox="1">
                <a:spLocks noChangeArrowheads="1"/>
              </p:cNvSpPr>
              <p:nvPr/>
            </p:nvSpPr>
            <p:spPr bwMode="auto">
              <a:xfrm>
                <a:off x="2714" y="1771"/>
                <a:ext cx="75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en-US" sz="2200" dirty="0">
                    <a:solidFill>
                      <a:srgbClr val="FF0000"/>
                    </a:solidFill>
                  </a:rPr>
                  <a:t>density</a:t>
                </a:r>
                <a:r>
                  <a:rPr lang="en-US" sz="2200" dirty="0"/>
                  <a:t> = </a:t>
                </a:r>
              </a:p>
            </p:txBody>
          </p:sp>
          <p:sp>
            <p:nvSpPr>
              <p:cNvPr id="1050" name="Text Box 5"/>
              <p:cNvSpPr txBox="1">
                <a:spLocks noChangeArrowheads="1"/>
              </p:cNvSpPr>
              <p:nvPr/>
            </p:nvSpPr>
            <p:spPr bwMode="auto">
              <a:xfrm>
                <a:off x="3494" y="1576"/>
                <a:ext cx="70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en-US" sz="2200" dirty="0" smtClean="0"/>
                  <a:t>Mass (m)</a:t>
                </a:r>
                <a:endParaRPr lang="en-US" sz="2200" dirty="0"/>
              </a:p>
            </p:txBody>
          </p:sp>
          <p:sp>
            <p:nvSpPr>
              <p:cNvPr id="1051" name="Text Box 6"/>
              <p:cNvSpPr txBox="1">
                <a:spLocks noChangeArrowheads="1"/>
              </p:cNvSpPr>
              <p:nvPr/>
            </p:nvSpPr>
            <p:spPr bwMode="auto">
              <a:xfrm>
                <a:off x="3435" y="1909"/>
                <a:ext cx="863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en-US" sz="2200" dirty="0" smtClean="0"/>
                  <a:t>Volume (V)</a:t>
                </a:r>
                <a:endParaRPr lang="en-US" sz="2200" dirty="0"/>
              </a:p>
            </p:txBody>
          </p:sp>
          <p:sp>
            <p:nvSpPr>
              <p:cNvPr id="1052" name="Line 7"/>
              <p:cNvSpPr>
                <a:spLocks noChangeShapeType="1"/>
              </p:cNvSpPr>
              <p:nvPr/>
            </p:nvSpPr>
            <p:spPr bwMode="auto">
              <a:xfrm>
                <a:off x="3440" y="1888"/>
                <a:ext cx="8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sz="2200"/>
              </a:p>
            </p:txBody>
          </p:sp>
        </p:grpSp>
      </p:grp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26736" y="4774544"/>
            <a:ext cx="10036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200" b="1" dirty="0">
                <a:solidFill>
                  <a:srgbClr val="00B050"/>
                </a:solidFill>
                <a:latin typeface="+mj-lt"/>
              </a:rPr>
              <a:t>A piece of platinum metal with a density of 21.5 g/cm</a:t>
            </a:r>
            <a:r>
              <a:rPr lang="en-US" sz="2200" b="1" baseline="30000" dirty="0">
                <a:solidFill>
                  <a:srgbClr val="00B050"/>
                </a:solidFill>
                <a:latin typeface="+mj-lt"/>
              </a:rPr>
              <a:t>3</a:t>
            </a:r>
            <a:r>
              <a:rPr lang="en-US" sz="2200" b="1" dirty="0">
                <a:solidFill>
                  <a:srgbClr val="00B050"/>
                </a:solidFill>
                <a:latin typeface="+mj-lt"/>
              </a:rPr>
              <a:t> has a volume of 4.49 cm</a:t>
            </a:r>
            <a:r>
              <a:rPr lang="en-US" sz="2200" b="1" baseline="30000" dirty="0">
                <a:solidFill>
                  <a:srgbClr val="00B050"/>
                </a:solidFill>
                <a:latin typeface="+mj-lt"/>
              </a:rPr>
              <a:t>3</a:t>
            </a:r>
            <a:r>
              <a:rPr lang="en-US" sz="2200" b="1" dirty="0">
                <a:solidFill>
                  <a:srgbClr val="00B050"/>
                </a:solidFill>
                <a:latin typeface="+mj-lt"/>
              </a:rPr>
              <a:t>.  What is its mass?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703497" y="5513503"/>
            <a:ext cx="1402081" cy="931335"/>
            <a:chOff x="3300" y="2224"/>
            <a:chExt cx="828" cy="550"/>
          </a:xfrm>
        </p:grpSpPr>
        <p:sp>
          <p:nvSpPr>
            <p:cNvPr id="1040" name="Text Box 18"/>
            <p:cNvSpPr txBox="1">
              <a:spLocks noChangeArrowheads="1"/>
            </p:cNvSpPr>
            <p:nvPr/>
          </p:nvSpPr>
          <p:spPr bwMode="auto">
            <a:xfrm>
              <a:off x="3300" y="2345"/>
              <a:ext cx="4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2987" i="1"/>
                <a:t>d</a:t>
              </a:r>
              <a:r>
                <a:rPr lang="en-US" sz="2987"/>
                <a:t> =</a:t>
              </a:r>
              <a:endParaRPr lang="en-US" sz="2987" i="1"/>
            </a:p>
          </p:txBody>
        </p:sp>
        <p:sp>
          <p:nvSpPr>
            <p:cNvPr id="1041" name="Text Box 19"/>
            <p:cNvSpPr txBox="1">
              <a:spLocks noChangeArrowheads="1"/>
            </p:cNvSpPr>
            <p:nvPr/>
          </p:nvSpPr>
          <p:spPr bwMode="auto">
            <a:xfrm>
              <a:off x="3826" y="2224"/>
              <a:ext cx="2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2987" i="1"/>
                <a:t>m</a:t>
              </a:r>
            </a:p>
          </p:txBody>
        </p:sp>
        <p:sp>
          <p:nvSpPr>
            <p:cNvPr id="1042" name="Text Box 20"/>
            <p:cNvSpPr txBox="1">
              <a:spLocks noChangeArrowheads="1"/>
            </p:cNvSpPr>
            <p:nvPr/>
          </p:nvSpPr>
          <p:spPr bwMode="auto">
            <a:xfrm>
              <a:off x="3771" y="2448"/>
              <a:ext cx="29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2987" i="1"/>
                <a:t>V</a:t>
              </a:r>
            </a:p>
          </p:txBody>
        </p:sp>
        <p:sp>
          <p:nvSpPr>
            <p:cNvPr id="1043" name="Line 21"/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sz="1920"/>
            </a:p>
          </p:txBody>
        </p:sp>
      </p:grp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4682603" y="6441502"/>
            <a:ext cx="487680" cy="325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 sz="1920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6311463" y="6406676"/>
            <a:ext cx="487680" cy="325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ar-SA" sz="1920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24593" y="6282944"/>
            <a:ext cx="8640476" cy="55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987" i="1" dirty="0"/>
              <a:t>=&gt; m</a:t>
            </a:r>
            <a:r>
              <a:rPr lang="en-US" sz="2987" dirty="0"/>
              <a:t> = </a:t>
            </a:r>
            <a:r>
              <a:rPr lang="en-US" sz="2987" i="1" dirty="0"/>
              <a:t>d</a:t>
            </a:r>
            <a:r>
              <a:rPr lang="en-US" sz="2987" dirty="0"/>
              <a:t> x </a:t>
            </a:r>
            <a:r>
              <a:rPr lang="en-US" sz="2987" i="1" dirty="0" smtClean="0"/>
              <a:t>V</a:t>
            </a:r>
            <a:r>
              <a:rPr lang="en-US" sz="2987" dirty="0" smtClean="0"/>
              <a:t>= 21.5 g/cm</a:t>
            </a:r>
            <a:r>
              <a:rPr lang="en-US" sz="2987" baseline="30000" dirty="0" smtClean="0"/>
              <a:t>3</a:t>
            </a:r>
            <a:r>
              <a:rPr lang="en-US" sz="2987" dirty="0" smtClean="0"/>
              <a:t> x 4.49 cm</a:t>
            </a:r>
            <a:r>
              <a:rPr lang="en-US" sz="2987" baseline="30000" dirty="0" smtClean="0"/>
              <a:t>3</a:t>
            </a:r>
            <a:r>
              <a:rPr lang="en-US" sz="2987" dirty="0" smtClean="0"/>
              <a:t> = 96.5 g</a:t>
            </a:r>
            <a:endParaRPr lang="en-US" sz="2987" dirty="0"/>
          </a:p>
        </p:txBody>
      </p:sp>
      <p:pic>
        <p:nvPicPr>
          <p:cNvPr id="3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>
                <a:solidFill>
                  <a:schemeClr val="accent1"/>
                </a:solidFill>
              </a:rPr>
              <a:t>Measurement</a:t>
            </a:r>
            <a:r>
              <a:rPr lang="en-US" altLang="en-US" sz="2800" b="1" dirty="0">
                <a:solidFill>
                  <a:schemeClr val="accent1"/>
                </a:solidFill>
              </a:rPr>
              <a:t> in chemistry 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101841" y="1190526"/>
            <a:ext cx="3140257" cy="1928270"/>
            <a:chOff x="5638800" y="1219200"/>
            <a:chExt cx="2209800" cy="1251658"/>
          </a:xfrm>
        </p:grpSpPr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5638800" y="1219200"/>
              <a:ext cx="2209800" cy="1219200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ar-SA" altLang="en-US" sz="2000" b="1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>
              <a:off x="60960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2000" b="1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6781800" y="1905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sz="2000" b="1"/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6324600" y="1600776"/>
              <a:ext cx="838200" cy="25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2000" b="1" dirty="0"/>
                <a:t>Mass (g)</a:t>
              </a:r>
              <a:endParaRPr lang="en-GB" altLang="en-US" sz="2000" b="1" dirty="0"/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858000" y="2011363"/>
              <a:ext cx="762000" cy="45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2000" b="1"/>
                <a:t>Volume (ml)</a:t>
              </a:r>
              <a:endParaRPr lang="en-GB" altLang="en-US" sz="2000" b="1"/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5939467" y="2011363"/>
              <a:ext cx="914400" cy="45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2000" b="1" dirty="0"/>
                <a:t>Density (g/ml)</a:t>
              </a:r>
              <a:endParaRPr lang="en-GB" altLang="en-US" sz="20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4593" y="4287089"/>
            <a:ext cx="13789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Examples</a:t>
            </a:r>
            <a:endParaRPr lang="en-US" sz="2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27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8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 animBg="1"/>
      <p:bldP spid="17432" grpId="0" animBg="1"/>
      <p:bldP spid="1743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8409" y="1407760"/>
            <a:ext cx="3019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 u="sng" dirty="0" smtClean="0">
                <a:solidFill>
                  <a:schemeClr val="accent1"/>
                </a:solidFill>
                <a:latin typeface="+mj-lt"/>
              </a:rPr>
              <a:t>5-Temperature </a:t>
            </a:r>
            <a:r>
              <a:rPr lang="en-GB" sz="2400" b="1" u="sng" dirty="0">
                <a:solidFill>
                  <a:schemeClr val="accent1"/>
                </a:solidFill>
                <a:latin typeface="+mj-lt"/>
              </a:rPr>
              <a:t>Scales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42246" y="1869425"/>
            <a:ext cx="5623709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200" dirty="0">
                <a:latin typeface="+mj-lt"/>
              </a:rPr>
              <a:t>There are three temperature scales, their units are:</a:t>
            </a:r>
          </a:p>
          <a:p>
            <a:pPr algn="l">
              <a:spcBef>
                <a:spcPct val="50000"/>
              </a:spcBef>
            </a:pPr>
            <a:r>
              <a:rPr lang="en-GB" sz="2200" dirty="0">
                <a:solidFill>
                  <a:schemeClr val="hlink"/>
                </a:solidFill>
                <a:latin typeface="+mj-lt"/>
              </a:rPr>
              <a:t>1. Degrees Celsius </a:t>
            </a:r>
            <a:r>
              <a:rPr lang="en-GB" sz="2200" baseline="30000" dirty="0">
                <a:solidFill>
                  <a:schemeClr val="hlink"/>
                </a:solidFill>
                <a:latin typeface="+mj-lt"/>
              </a:rPr>
              <a:t>0</a:t>
            </a:r>
            <a:r>
              <a:rPr lang="en-GB" sz="2200" dirty="0">
                <a:solidFill>
                  <a:schemeClr val="hlink"/>
                </a:solidFill>
                <a:latin typeface="+mj-lt"/>
              </a:rPr>
              <a:t>C</a:t>
            </a:r>
          </a:p>
          <a:p>
            <a:pPr algn="l">
              <a:spcBef>
                <a:spcPct val="50000"/>
              </a:spcBef>
            </a:pPr>
            <a:r>
              <a:rPr lang="en-GB" sz="2200" dirty="0">
                <a:solidFill>
                  <a:srgbClr val="008000"/>
                </a:solidFill>
                <a:latin typeface="+mj-lt"/>
              </a:rPr>
              <a:t>2. Degrees Fahrenheit </a:t>
            </a:r>
            <a:r>
              <a:rPr lang="en-GB" sz="2200" baseline="30000" dirty="0">
                <a:solidFill>
                  <a:srgbClr val="008000"/>
                </a:solidFill>
                <a:latin typeface="+mj-lt"/>
              </a:rPr>
              <a:t>0</a:t>
            </a:r>
            <a:r>
              <a:rPr lang="en-GB" sz="2200" dirty="0">
                <a:solidFill>
                  <a:srgbClr val="008000"/>
                </a:solidFill>
                <a:latin typeface="+mj-lt"/>
              </a:rPr>
              <a:t>F</a:t>
            </a:r>
          </a:p>
          <a:p>
            <a:pPr algn="l">
              <a:spcBef>
                <a:spcPct val="50000"/>
              </a:spcBef>
            </a:pPr>
            <a:r>
              <a:rPr lang="en-GB" sz="2200" dirty="0">
                <a:solidFill>
                  <a:srgbClr val="0070C0"/>
                </a:solidFill>
                <a:latin typeface="+mj-lt"/>
              </a:rPr>
              <a:t>3. Kelvin </a:t>
            </a:r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K</a:t>
            </a:r>
          </a:p>
        </p:txBody>
      </p:sp>
      <p:pic>
        <p:nvPicPr>
          <p:cNvPr id="13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>
                <a:solidFill>
                  <a:schemeClr val="accent1"/>
                </a:solidFill>
              </a:rPr>
              <a:t>Measurement</a:t>
            </a:r>
            <a:r>
              <a:rPr lang="en-US" altLang="en-US" sz="2800" b="1" dirty="0">
                <a:solidFill>
                  <a:schemeClr val="accent1"/>
                </a:solidFill>
              </a:rPr>
              <a:t> in chemistry 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946" y="4370344"/>
            <a:ext cx="5554213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0070C0"/>
                </a:solidFill>
              </a:rPr>
              <a:t>Kelvin is the SI Base Unit of Temperature</a:t>
            </a: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3" cstate="print"/>
          <a:srcRect l="2812" t="6001"/>
          <a:stretch>
            <a:fillRect/>
          </a:stretch>
        </p:blipFill>
        <p:spPr bwMode="auto">
          <a:xfrm>
            <a:off x="6148552" y="2033658"/>
            <a:ext cx="5099322" cy="391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 bwMode="auto">
          <a:xfrm>
            <a:off x="3434772" y="2386705"/>
            <a:ext cx="3946306" cy="1282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fi-FI" sz="2200" b="1" dirty="0"/>
              <a:t>K </a:t>
            </a:r>
            <a:r>
              <a:rPr lang="de-DE" sz="2200" b="1" dirty="0">
                <a:solidFill>
                  <a:srgbClr val="FF0000"/>
                </a:solidFill>
              </a:rPr>
              <a:t>→ </a:t>
            </a:r>
            <a:r>
              <a:rPr lang="fi-FI" sz="2200" b="1" dirty="0"/>
              <a:t>°C </a:t>
            </a:r>
            <a:r>
              <a:rPr lang="fi-FI" sz="2200" b="1" dirty="0" smtClean="0"/>
              <a:t> </a:t>
            </a:r>
            <a:r>
              <a:rPr lang="fi-FI" sz="2200" b="1" dirty="0" smtClean="0">
                <a:solidFill>
                  <a:srgbClr val="FF0000"/>
                </a:solidFill>
              </a:rPr>
              <a:t>or </a:t>
            </a:r>
            <a:r>
              <a:rPr lang="fi-FI" sz="2200" b="1" dirty="0" smtClean="0"/>
              <a:t> </a:t>
            </a:r>
            <a:r>
              <a:rPr lang="fi-FI" sz="2200" b="1" dirty="0"/>
              <a:t>°C </a:t>
            </a:r>
            <a:r>
              <a:rPr lang="de-DE" sz="2200" b="1" dirty="0">
                <a:solidFill>
                  <a:srgbClr val="FF0000"/>
                </a:solidFill>
              </a:rPr>
              <a:t>→ </a:t>
            </a:r>
            <a:r>
              <a:rPr lang="fi-FI" sz="2200" b="1" dirty="0"/>
              <a:t>K</a:t>
            </a:r>
          </a:p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i-FI" sz="2200" b="1" dirty="0" smtClean="0"/>
              <a:t>    </a:t>
            </a:r>
            <a:r>
              <a:rPr lang="fi-FI" sz="2200" b="1" dirty="0" smtClean="0">
                <a:solidFill>
                  <a:srgbClr val="FF0000"/>
                </a:solidFill>
              </a:rPr>
              <a:t>K </a:t>
            </a:r>
            <a:r>
              <a:rPr lang="fi-FI" sz="2200" b="1" dirty="0">
                <a:solidFill>
                  <a:srgbClr val="FF0000"/>
                </a:solidFill>
              </a:rPr>
              <a:t>=</a:t>
            </a:r>
            <a:r>
              <a:rPr lang="fi-FI" sz="2200" b="1" dirty="0"/>
              <a:t> °C + 273.15 </a:t>
            </a:r>
          </a:p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i-FI" sz="2200" b="1" dirty="0" smtClean="0"/>
              <a:t>   </a:t>
            </a:r>
            <a:r>
              <a:rPr lang="fi-FI" sz="2200" b="1" dirty="0" smtClean="0">
                <a:solidFill>
                  <a:srgbClr val="FF0000"/>
                </a:solidFill>
              </a:rPr>
              <a:t>°</a:t>
            </a:r>
            <a:r>
              <a:rPr lang="fi-FI" sz="2200" b="1" dirty="0">
                <a:solidFill>
                  <a:srgbClr val="FF0000"/>
                </a:solidFill>
              </a:rPr>
              <a:t>C = </a:t>
            </a:r>
            <a:r>
              <a:rPr lang="fi-FI" sz="2200" b="1" dirty="0"/>
              <a:t>K - 273.15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07160" y="1554057"/>
            <a:ext cx="8046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u="sng" dirty="0">
                <a:solidFill>
                  <a:srgbClr val="C00000"/>
                </a:solidFill>
                <a:latin typeface="+mj-lt"/>
              </a:rPr>
              <a:t>Temperature Units Conversion</a:t>
            </a:r>
          </a:p>
        </p:txBody>
      </p:sp>
      <p:pic>
        <p:nvPicPr>
          <p:cNvPr id="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>
                <a:solidFill>
                  <a:schemeClr val="accent1"/>
                </a:solidFill>
              </a:rPr>
              <a:t>Measurement</a:t>
            </a:r>
            <a:r>
              <a:rPr lang="en-US" altLang="en-US" sz="2800" b="1" dirty="0">
                <a:solidFill>
                  <a:schemeClr val="accent1"/>
                </a:solidFill>
              </a:rPr>
              <a:t> in chemistry 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4772" y="5245785"/>
            <a:ext cx="3946306" cy="1677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fr-FR" sz="2200" b="1" u="sng" dirty="0">
                <a:solidFill>
                  <a:srgbClr val="FF0000"/>
                </a:solidFill>
              </a:rPr>
              <a:t>No </a:t>
            </a:r>
            <a:r>
              <a:rPr lang="fr-FR" sz="2200" b="1" u="sng" dirty="0" err="1">
                <a:solidFill>
                  <a:srgbClr val="FF0000"/>
                </a:solidFill>
              </a:rPr>
              <a:t>relatationship</a:t>
            </a:r>
            <a:r>
              <a:rPr lang="fr-FR" sz="2200" b="1" u="sng" dirty="0">
                <a:solidFill>
                  <a:srgbClr val="FF0000"/>
                </a:solidFill>
              </a:rPr>
              <a:t> </a:t>
            </a:r>
            <a:r>
              <a:rPr lang="fr-FR" sz="2200" b="1" dirty="0" err="1"/>
              <a:t>between</a:t>
            </a:r>
            <a:r>
              <a:rPr lang="fr-FR" sz="2200" b="1" dirty="0"/>
              <a:t> </a:t>
            </a:r>
          </a:p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r-FR" sz="2200" b="1" dirty="0"/>
              <a:t>            K </a:t>
            </a:r>
            <a:r>
              <a:rPr lang="fr-FR" sz="2200" b="1" dirty="0">
                <a:solidFill>
                  <a:srgbClr val="FF0000"/>
                </a:solidFill>
              </a:rPr>
              <a:t>→</a:t>
            </a:r>
            <a:r>
              <a:rPr lang="fr-FR" sz="2200" b="1" dirty="0"/>
              <a:t> </a:t>
            </a:r>
            <a:r>
              <a:rPr lang="de-DE" sz="2200" b="1" dirty="0"/>
              <a:t>°F   </a:t>
            </a:r>
            <a:r>
              <a:rPr lang="de-DE" sz="2200" b="1" dirty="0" smtClean="0">
                <a:solidFill>
                  <a:srgbClr val="FF0000"/>
                </a:solidFill>
              </a:rPr>
              <a:t>or</a:t>
            </a:r>
            <a:r>
              <a:rPr lang="de-DE" sz="2200" b="1" dirty="0" smtClean="0"/>
              <a:t>  </a:t>
            </a:r>
            <a:r>
              <a:rPr lang="de-DE" sz="2200" b="1" dirty="0"/>
              <a:t>°F </a:t>
            </a:r>
            <a:r>
              <a:rPr lang="fr-FR" sz="2200" b="1" dirty="0">
                <a:solidFill>
                  <a:srgbClr val="FF0000"/>
                </a:solidFill>
              </a:rPr>
              <a:t>→</a:t>
            </a:r>
            <a:r>
              <a:rPr lang="fr-FR" sz="2200" b="1" dirty="0"/>
              <a:t> K </a:t>
            </a:r>
          </a:p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r-FR" sz="2200" b="1" dirty="0" err="1"/>
              <a:t>Thus</a:t>
            </a:r>
            <a:r>
              <a:rPr lang="fr-FR" sz="2200" b="1" dirty="0"/>
              <a:t>:  K → </a:t>
            </a:r>
            <a:r>
              <a:rPr lang="fr-FR" sz="2200" b="1" baseline="30000" dirty="0"/>
              <a:t>0</a:t>
            </a:r>
            <a:r>
              <a:rPr lang="fr-FR" sz="2200" b="1" dirty="0"/>
              <a:t>C → </a:t>
            </a:r>
            <a:r>
              <a:rPr lang="fr-FR" sz="2200" b="1" baseline="30000" dirty="0"/>
              <a:t>0</a:t>
            </a:r>
            <a:r>
              <a:rPr lang="fr-FR" sz="2200" b="1" dirty="0"/>
              <a:t>F  </a:t>
            </a:r>
            <a:r>
              <a:rPr lang="en-GB" sz="2200" b="1" dirty="0"/>
              <a:t>or</a:t>
            </a:r>
            <a:r>
              <a:rPr lang="fr-FR" sz="2200" b="1" dirty="0"/>
              <a:t> </a:t>
            </a:r>
          </a:p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r-FR" sz="2200" b="1" baseline="30000" dirty="0"/>
              <a:t>             </a:t>
            </a:r>
            <a:r>
              <a:rPr lang="fr-FR" sz="2200" b="1" baseline="30000" dirty="0" smtClean="0"/>
              <a:t>     </a:t>
            </a:r>
            <a:r>
              <a:rPr lang="fr-FR" sz="2200" b="1" baseline="30000" dirty="0"/>
              <a:t>0</a:t>
            </a:r>
            <a:r>
              <a:rPr lang="fr-FR" sz="2200" b="1" dirty="0"/>
              <a:t>F → </a:t>
            </a:r>
            <a:r>
              <a:rPr lang="fr-FR" sz="2200" b="1" baseline="30000" dirty="0"/>
              <a:t>0</a:t>
            </a:r>
            <a:r>
              <a:rPr lang="fr-FR" sz="2200" b="1" dirty="0"/>
              <a:t>C → K</a:t>
            </a:r>
            <a:endParaRPr lang="de-DE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3434772" y="3826435"/>
            <a:ext cx="3946306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de-DE" sz="2200" b="1" dirty="0" smtClean="0"/>
              <a:t>°</a:t>
            </a:r>
            <a:r>
              <a:rPr lang="de-DE" sz="2200" b="1" dirty="0"/>
              <a:t>F </a:t>
            </a:r>
            <a:r>
              <a:rPr lang="de-DE" sz="2200" b="1" dirty="0">
                <a:solidFill>
                  <a:srgbClr val="FF0000"/>
                </a:solidFill>
              </a:rPr>
              <a:t>→</a:t>
            </a:r>
            <a:r>
              <a:rPr lang="de-DE" sz="2200" b="1" dirty="0"/>
              <a:t> °C   </a:t>
            </a:r>
            <a:r>
              <a:rPr lang="de-DE" sz="2200" b="1" dirty="0">
                <a:solidFill>
                  <a:srgbClr val="FF0000"/>
                </a:solidFill>
              </a:rPr>
              <a:t>or </a:t>
            </a:r>
            <a:r>
              <a:rPr lang="de-DE" sz="2200" b="1" dirty="0"/>
              <a:t> °C </a:t>
            </a:r>
            <a:r>
              <a:rPr lang="de-DE" sz="2200" b="1" dirty="0">
                <a:solidFill>
                  <a:srgbClr val="FF0000"/>
                </a:solidFill>
              </a:rPr>
              <a:t>→</a:t>
            </a:r>
            <a:r>
              <a:rPr lang="de-DE" sz="2200" b="1" dirty="0"/>
              <a:t> °F </a:t>
            </a:r>
          </a:p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de-DE" sz="2200" b="1" dirty="0"/>
              <a:t>    </a:t>
            </a:r>
            <a:r>
              <a:rPr lang="de-DE" sz="2200" b="1" dirty="0">
                <a:solidFill>
                  <a:srgbClr val="FF0000"/>
                </a:solidFill>
              </a:rPr>
              <a:t>°F = </a:t>
            </a:r>
            <a:r>
              <a:rPr lang="de-DE" sz="2200" b="1" dirty="0"/>
              <a:t>[ (9/5) × °C] + 32 </a:t>
            </a:r>
          </a:p>
          <a:p>
            <a:pPr marL="291262" indent="-291262" defTabSz="975390" fontAlgn="base"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r-FR" sz="2200" b="1" dirty="0"/>
              <a:t>    </a:t>
            </a:r>
            <a:r>
              <a:rPr lang="fr-FR" sz="2200" b="1" dirty="0">
                <a:solidFill>
                  <a:srgbClr val="FF0000"/>
                </a:solidFill>
              </a:rPr>
              <a:t>°C = </a:t>
            </a:r>
            <a:r>
              <a:rPr lang="fr-FR" sz="2200" b="1" dirty="0"/>
              <a:t>(5/9) x (°F - 32)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58644" y="982117"/>
            <a:ext cx="9011581" cy="5190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Grade:</a:t>
            </a:r>
          </a:p>
          <a:p>
            <a:pPr marL="0" indent="0">
              <a:buNone/>
            </a:pPr>
            <a:r>
              <a:rPr lang="en-US" altLang="en-US" sz="2400" dirty="0"/>
              <a:t>30% First midterm exam</a:t>
            </a:r>
          </a:p>
          <a:p>
            <a:pPr marL="0" indent="0">
              <a:buNone/>
            </a:pPr>
            <a:r>
              <a:rPr lang="en-US" altLang="en-US" sz="2400" dirty="0"/>
              <a:t>30% Second midterm exam</a:t>
            </a:r>
          </a:p>
          <a:p>
            <a:pPr marL="0" indent="0">
              <a:buNone/>
            </a:pPr>
            <a:r>
              <a:rPr lang="en-US" altLang="en-US" sz="2400" dirty="0"/>
              <a:t>40% Final exam 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Grade system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</a:t>
            </a:r>
            <a:r>
              <a:rPr lang="en-US" altLang="en-US" sz="2400" baseline="30000" dirty="0">
                <a:solidFill>
                  <a:srgbClr val="000000"/>
                </a:solidFill>
              </a:rPr>
              <a:t>+ </a:t>
            </a:r>
            <a:r>
              <a:rPr lang="en-US" altLang="en-US" sz="2400" dirty="0">
                <a:solidFill>
                  <a:srgbClr val="000000"/>
                </a:solidFill>
              </a:rPr>
              <a:t>= 100 – 95,      A = 94 – 90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B</a:t>
            </a:r>
            <a:r>
              <a:rPr lang="en-US" altLang="en-US" sz="2400" baseline="30000" dirty="0">
                <a:solidFill>
                  <a:srgbClr val="000000"/>
                </a:solidFill>
              </a:rPr>
              <a:t>+ </a:t>
            </a:r>
            <a:r>
              <a:rPr lang="en-US" altLang="en-US" sz="2400" dirty="0">
                <a:solidFill>
                  <a:srgbClr val="000000"/>
                </a:solidFill>
              </a:rPr>
              <a:t>= 89 – 85,        B = 84 – 80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+</a:t>
            </a:r>
            <a:r>
              <a:rPr lang="en-US" altLang="en-US" sz="2400" dirty="0">
                <a:solidFill>
                  <a:srgbClr val="000000"/>
                </a:solidFill>
              </a:rPr>
              <a:t> = 79 – 75,       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</a:rPr>
              <a:t>=74 – 70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D</a:t>
            </a:r>
            <a:r>
              <a:rPr lang="en-US" altLang="en-US" sz="2400" baseline="30000" dirty="0">
                <a:solidFill>
                  <a:srgbClr val="000000"/>
                </a:solidFill>
              </a:rPr>
              <a:t>+</a:t>
            </a:r>
            <a:r>
              <a:rPr lang="en-US" altLang="en-US" sz="2400" dirty="0">
                <a:solidFill>
                  <a:srgbClr val="000000"/>
                </a:solidFill>
              </a:rPr>
              <a:t> = 69 – 65,       D = 64 – 60 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F = &lt;60 FAIL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7543800" y="5086350"/>
            <a:ext cx="1600200" cy="1085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350">
              <a:latin typeface="Arial" panose="020B0604020202020204" pitchFamily="34" charset="0"/>
            </a:endParaRPr>
          </a:p>
        </p:txBody>
      </p:sp>
      <p:pic>
        <p:nvPicPr>
          <p:cNvPr id="23572" name="Picture 20" descr="ANd9GcQazNjoIuITZiyU0JRcYORUSzCPhcjq9eW9qzzkgcBxAW1XS0-FmxtpW6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19" y="1980409"/>
            <a:ext cx="3992371" cy="26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008620" y="600199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General Information</a:t>
            </a:r>
            <a:endParaRPr lang="en-GB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</a:t>
            </a:fld>
            <a:endParaRPr lang="en-US"/>
          </a:p>
        </p:txBody>
      </p:sp>
      <p:pic>
        <p:nvPicPr>
          <p:cNvPr id="13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64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721409"/>
            <a:ext cx="4177258" cy="730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dirty="0">
                <a:solidFill>
                  <a:schemeClr val="accent1"/>
                </a:solidFill>
              </a:rPr>
              <a:t>Measurement</a:t>
            </a:r>
            <a:r>
              <a:rPr lang="en-US" altLang="en-US" sz="2800" b="1" dirty="0">
                <a:solidFill>
                  <a:schemeClr val="accent1"/>
                </a:solidFill>
              </a:rPr>
              <a:t> in chemistry </a:t>
            </a:r>
            <a:endParaRPr lang="en-GB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86" y="1613437"/>
            <a:ext cx="1768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Examples 1.3</a:t>
            </a:r>
            <a:endParaRPr lang="en-US" sz="2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186" y="2044324"/>
            <a:ext cx="10959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en-US" sz="2200" dirty="0" smtClean="0">
                <a:solidFill>
                  <a:srgbClr val="00B050"/>
                </a:solidFill>
              </a:rPr>
              <a:t>Solder </a:t>
            </a:r>
            <a:r>
              <a:rPr lang="en-US" sz="2200" dirty="0">
                <a:solidFill>
                  <a:srgbClr val="00B050"/>
                </a:solidFill>
              </a:rPr>
              <a:t>is an alloy made of tin and lead that is used in electronic circuits. A </a:t>
            </a:r>
            <a:r>
              <a:rPr lang="en-US" sz="2200" dirty="0" smtClean="0">
                <a:solidFill>
                  <a:srgbClr val="00B050"/>
                </a:solidFill>
              </a:rPr>
              <a:t>certain solder </a:t>
            </a:r>
            <a:r>
              <a:rPr lang="en-US" sz="2200" dirty="0">
                <a:solidFill>
                  <a:srgbClr val="00B050"/>
                </a:solidFill>
              </a:rPr>
              <a:t>has a melting point of 224°C. What is its melting point in degrees Fahrenheit</a:t>
            </a:r>
            <a:r>
              <a:rPr lang="en-US" sz="2200" dirty="0" smtClean="0">
                <a:solidFill>
                  <a:srgbClr val="00B050"/>
                </a:solidFill>
              </a:rPr>
              <a:t>?</a:t>
            </a:r>
            <a:endParaRPr lang="en-US" sz="2200" dirty="0">
              <a:solidFill>
                <a:srgbClr val="00B050"/>
              </a:solidFill>
            </a:endParaRPr>
          </a:p>
          <a:p>
            <a:pPr defTabSz="975390" fontAlgn="base">
              <a:lnSpc>
                <a:spcPct val="90000"/>
              </a:lnSpc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de-DE" sz="2400" dirty="0"/>
              <a:t> °F = [(9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de-DE" sz="2400" dirty="0"/>
              <a:t>/5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de-DE" sz="2400" dirty="0"/>
              <a:t>) × </a:t>
            </a:r>
            <a:r>
              <a:rPr lang="de-DE" sz="2400" dirty="0">
                <a:solidFill>
                  <a:srgbClr val="C00000"/>
                </a:solidFill>
              </a:rPr>
              <a:t>°C </a:t>
            </a:r>
            <a:r>
              <a:rPr lang="de-DE" sz="2400" dirty="0"/>
              <a:t>]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/>
              <a:t>+ 32</a:t>
            </a:r>
          </a:p>
          <a:p>
            <a:pPr defTabSz="975390" fontAlgn="base">
              <a:lnSpc>
                <a:spcPct val="90000"/>
              </a:lnSpc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de-DE" sz="2400" dirty="0"/>
              <a:t>[°F = (9</a:t>
            </a:r>
            <a:r>
              <a:rPr lang="en-US" sz="2400" baseline="30000" dirty="0">
                <a:solidFill>
                  <a:srgbClr val="0070C0"/>
                </a:solidFill>
              </a:rPr>
              <a:t> 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/>
              <a:t>/5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de-DE" sz="2400" dirty="0"/>
              <a:t>) × </a:t>
            </a:r>
            <a:r>
              <a:rPr lang="de-DE" sz="2400" dirty="0">
                <a:solidFill>
                  <a:srgbClr val="C00000"/>
                </a:solidFill>
              </a:rPr>
              <a:t>224 °C</a:t>
            </a:r>
            <a:r>
              <a:rPr lang="de-DE" sz="2400" dirty="0"/>
              <a:t>] + 32 = 435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en-US" sz="2400" baseline="30000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>
                <a:solidFill>
                  <a:srgbClr val="C00000"/>
                </a:solidFill>
              </a:rPr>
              <a:t>F</a:t>
            </a:r>
          </a:p>
          <a:p>
            <a:pPr marL="291262" indent="-291262" defTabSz="975390" fontAlgn="base">
              <a:lnSpc>
                <a:spcPct val="90000"/>
              </a:lnSpc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US" sz="2200" dirty="0">
              <a:solidFill>
                <a:srgbClr val="00B050"/>
              </a:solidFill>
            </a:endParaRPr>
          </a:p>
          <a:p>
            <a:r>
              <a:rPr lang="en-US" sz="2200" dirty="0">
                <a:solidFill>
                  <a:srgbClr val="00B050"/>
                </a:solidFill>
              </a:rPr>
              <a:t>(b) Helium has the lowest boiling point of all the elements at 2452°F. Convert </a:t>
            </a:r>
            <a:r>
              <a:rPr lang="en-US" sz="2200" dirty="0" smtClean="0">
                <a:solidFill>
                  <a:srgbClr val="00B050"/>
                </a:solidFill>
              </a:rPr>
              <a:t>this temperature </a:t>
            </a:r>
            <a:r>
              <a:rPr lang="en-US" sz="2200" dirty="0">
                <a:solidFill>
                  <a:srgbClr val="00B050"/>
                </a:solidFill>
              </a:rPr>
              <a:t>to degrees Celsius. </a:t>
            </a:r>
            <a:endParaRPr lang="en-US" sz="2200" dirty="0" smtClean="0">
              <a:solidFill>
                <a:srgbClr val="00B050"/>
              </a:solidFill>
            </a:endParaRPr>
          </a:p>
          <a:p>
            <a:pPr defTabSz="975390" fontAlgn="base">
              <a:lnSpc>
                <a:spcPct val="90000"/>
              </a:lnSpc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r-FR" sz="2400" dirty="0"/>
              <a:t>°C = (5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/9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) (</a:t>
            </a:r>
            <a:r>
              <a:rPr lang="fr-FR" sz="2400" dirty="0">
                <a:solidFill>
                  <a:srgbClr val="00B050"/>
                </a:solidFill>
              </a:rPr>
              <a:t>°F </a:t>
            </a:r>
            <a:r>
              <a:rPr lang="fr-FR" sz="2400" dirty="0"/>
              <a:t>- 32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)</a:t>
            </a:r>
          </a:p>
          <a:p>
            <a:pPr defTabSz="975390" fontAlgn="base">
              <a:lnSpc>
                <a:spcPct val="90000"/>
              </a:lnSpc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fr-FR" sz="2400" dirty="0"/>
              <a:t>°C = (5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/9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) (</a:t>
            </a:r>
            <a:r>
              <a:rPr lang="en-US" sz="2400" dirty="0">
                <a:solidFill>
                  <a:srgbClr val="00B050"/>
                </a:solidFill>
              </a:rPr>
              <a:t>-452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- 32</a:t>
            </a:r>
            <a:r>
              <a:rPr lang="en-US" sz="2400" baseline="300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) = -269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aseline="30000" dirty="0">
                <a:solidFill>
                  <a:srgbClr val="C00000"/>
                </a:solidFill>
              </a:rPr>
              <a:t>0</a:t>
            </a:r>
            <a:r>
              <a:rPr lang="en-US" sz="2400" dirty="0">
                <a:solidFill>
                  <a:srgbClr val="C00000"/>
                </a:solidFill>
              </a:rPr>
              <a:t>C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291262" indent="-291262" defTabSz="975390" fontAlgn="base">
              <a:lnSpc>
                <a:spcPct val="90000"/>
              </a:lnSpc>
              <a:spcBef>
                <a:spcPts val="6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US" sz="2200" dirty="0" smtClean="0">
              <a:solidFill>
                <a:srgbClr val="00B050"/>
              </a:solidFill>
            </a:endParaRPr>
          </a:p>
          <a:p>
            <a:r>
              <a:rPr lang="en-US" sz="2200" dirty="0" smtClean="0">
                <a:solidFill>
                  <a:srgbClr val="00B050"/>
                </a:solidFill>
              </a:rPr>
              <a:t>(</a:t>
            </a:r>
            <a:r>
              <a:rPr lang="en-US" sz="2200" dirty="0">
                <a:solidFill>
                  <a:srgbClr val="00B050"/>
                </a:solidFill>
              </a:rPr>
              <a:t>c) Mercury, the only metal that exists as a liquid </a:t>
            </a:r>
            <a:r>
              <a:rPr lang="en-US" sz="2200" dirty="0" smtClean="0">
                <a:solidFill>
                  <a:srgbClr val="00B050"/>
                </a:solidFill>
              </a:rPr>
              <a:t>at room </a:t>
            </a:r>
            <a:r>
              <a:rPr lang="en-US" sz="2200" dirty="0">
                <a:solidFill>
                  <a:srgbClr val="00B050"/>
                </a:solidFill>
              </a:rPr>
              <a:t>temperature, melts at 238.9°C. Convert its melting point to kelvins</a:t>
            </a:r>
            <a:r>
              <a:rPr lang="en-US" sz="22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fr-FR" sz="2400" dirty="0" smtClean="0"/>
              <a:t>°K </a:t>
            </a:r>
            <a:r>
              <a:rPr lang="fr-FR" sz="2400" dirty="0"/>
              <a:t>= °C + 273.15 </a:t>
            </a:r>
          </a:p>
          <a:p>
            <a:r>
              <a:rPr lang="fr-FR" sz="2400" dirty="0" smtClean="0"/>
              <a:t>°</a:t>
            </a:r>
            <a:r>
              <a:rPr lang="fi-FI" sz="2400" dirty="0" smtClean="0"/>
              <a:t>K </a:t>
            </a:r>
            <a:r>
              <a:rPr lang="fi-FI" sz="2400" dirty="0"/>
              <a:t>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238.9 </a:t>
            </a:r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°C</a:t>
            </a:r>
            <a:r>
              <a:rPr lang="fi-FI" sz="2400" dirty="0">
                <a:solidFill>
                  <a:srgbClr val="00B0F0"/>
                </a:solidFill>
              </a:rPr>
              <a:t> </a:t>
            </a:r>
            <a:r>
              <a:rPr lang="fi-FI" sz="2400" dirty="0"/>
              <a:t>+ 273.15</a:t>
            </a:r>
            <a:r>
              <a:rPr lang="fi-FI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fi-FI" sz="2400" dirty="0"/>
              <a:t>= 234.3 </a:t>
            </a:r>
            <a:r>
              <a:rPr lang="fi-FI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7614" y="135781"/>
            <a:ext cx="617342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Matter and Measurements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9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1407160" y="1869440"/>
            <a:ext cx="8335930" cy="209296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3200" b="1" u="sng" dirty="0" smtClean="0">
                <a:solidFill>
                  <a:schemeClr val="accent1"/>
                </a:solidFill>
                <a:cs typeface="Arial" pitchFamily="34" charset="0"/>
              </a:rPr>
              <a:t>H.W</a:t>
            </a:r>
            <a:r>
              <a:rPr lang="en-US" sz="3200" b="1" i="1" u="sng" dirty="0" smtClean="0">
                <a:solidFill>
                  <a:schemeClr val="accent1"/>
                </a:solidFill>
                <a:cs typeface="Arial" pitchFamily="34" charset="0"/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00066"/>
                </a:solidFill>
              </a:rPr>
              <a:t>7 and 9</a:t>
            </a:r>
            <a:endParaRPr lang="en-US" sz="32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page </a:t>
            </a:r>
            <a:r>
              <a:rPr lang="en-US" sz="3200" dirty="0" smtClean="0">
                <a:solidFill>
                  <a:srgbClr val="C00000"/>
                </a:solidFill>
              </a:rPr>
              <a:t>11-12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03921" y="1068425"/>
            <a:ext cx="5143500" cy="628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sz="3000" b="1" dirty="0">
                <a:solidFill>
                  <a:srgbClr val="C00000"/>
                </a:solidFill>
              </a:rPr>
              <a:t>السياسة الواجب على الطالبة الالتزام بها</a:t>
            </a: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33815" y="1996067"/>
            <a:ext cx="11095462" cy="4672361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000" dirty="0" smtClean="0"/>
              <a:t>حضور </a:t>
            </a:r>
            <a:r>
              <a:rPr lang="ar-SA" sz="2000" dirty="0"/>
              <a:t>المحاضرة في وقتها المحدد، عدم تكرار التأخر عن المحاضرة، حضور الامتحانات في موعدها المحدد، أداء الواجبات المطلوبة.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000" dirty="0"/>
              <a:t> الطالبة التي تزيد نسبة غيابها عن 25% من مجموع المحاضرات (أي بما يعادل 8 محاضرات)، دون عذر، تحرم من دخول الامتحان النهائي. 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000" dirty="0"/>
              <a:t> الطالبة التي تتخلف عن الاختبار لن يعاد لها الاختبار (إلا في حالة الظروف </a:t>
            </a:r>
            <a:r>
              <a:rPr lang="ar-SA" sz="2000" dirty="0" smtClean="0"/>
              <a:t>القاهرة).</a:t>
            </a:r>
            <a:endParaRPr lang="ar-SA" sz="2000" dirty="0"/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000" dirty="0"/>
              <a:t>عدم ارتداء العباءة في قاعة الامتحان.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000" dirty="0"/>
              <a:t>يجب على الطالبة إحضار الأدوات التي تحتاجها في الامتحان والآلة الحاسبة الخاصة بها.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000" dirty="0"/>
              <a:t>  عدم استخدام الجوال كآلة حاسبة في الامتحان.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000" dirty="0"/>
              <a:t>  في حالة الغش تسحب ورقة الطالبة فوراً وتحرم من استكمال الاختبار وتقدم للجنة </a:t>
            </a:r>
            <a:r>
              <a:rPr lang="ar-SA" sz="2000" dirty="0" smtClean="0"/>
              <a:t>تأديبية</a:t>
            </a:r>
            <a:r>
              <a:rPr lang="en-US" sz="2000" dirty="0" smtClean="0"/>
              <a:t>.</a:t>
            </a:r>
            <a:r>
              <a:rPr lang="ar-SA" sz="2000" dirty="0"/>
              <a:t>                                       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</a:t>
            </a:fld>
            <a:endParaRPr lang="en-US"/>
          </a:p>
        </p:txBody>
      </p:sp>
      <p:pic>
        <p:nvPicPr>
          <p:cNvPr id="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</a:rPr>
              <a:t>References</a:t>
            </a:r>
            <a:endParaRPr lang="en-GB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89571" y="2553628"/>
            <a:ext cx="6411913" cy="43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/>
              <a:t>General chemistry for preparatory year students</a:t>
            </a:r>
            <a:endParaRPr lang="en-US" altLang="en-US" sz="2400" b="1" dirty="0"/>
          </a:p>
          <a:p>
            <a:r>
              <a:rPr lang="en-US" altLang="en-US" sz="2400" b="1" dirty="0"/>
              <a:t> Required chapters:</a:t>
            </a:r>
          </a:p>
          <a:p>
            <a:pPr>
              <a:buNone/>
            </a:pPr>
            <a:r>
              <a:rPr lang="en-US" altLang="en-US" sz="2000" b="1" dirty="0"/>
              <a:t>1 – 2 – 3 – 4 – 5 – 7 </a:t>
            </a:r>
            <a:endParaRPr lang="en-US" altLang="en-US" sz="2000" b="1" dirty="0"/>
          </a:p>
          <a:p>
            <a:pPr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800" b="1" dirty="0" smtClean="0"/>
              <a:t>Other useful references: </a:t>
            </a:r>
            <a:endParaRPr lang="en-US" altLang="en-US" sz="1800" b="1" dirty="0"/>
          </a:p>
          <a:p>
            <a:pPr marL="346075" indent="-346075">
              <a:buFont typeface="+mj-lt"/>
              <a:buAutoNum type="arabicPeriod"/>
            </a:pPr>
            <a:r>
              <a:rPr lang="en-US" altLang="en-US" sz="2000" dirty="0"/>
              <a:t>Chemistry by Steven S. </a:t>
            </a:r>
            <a:r>
              <a:rPr lang="en-US" altLang="en-US" sz="2000" dirty="0" err="1"/>
              <a:t>Zumdahl</a:t>
            </a:r>
            <a:r>
              <a:rPr lang="en-US" altLang="en-US" sz="2000" dirty="0"/>
              <a:t>, Sixth Edition.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Chemistry by Mortimer, Sixth Edition.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General Chemistry System by </a:t>
            </a:r>
            <a:r>
              <a:rPr lang="en-US" altLang="en-US" sz="2000" dirty="0" err="1"/>
              <a:t>Marwani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Albar</a:t>
            </a:r>
            <a:r>
              <a:rPr lang="en-US" altLang="en-US" sz="20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Any General Chemistry text book.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462308" y="2658730"/>
            <a:ext cx="964727" cy="3101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</a:t>
            </a:fld>
            <a:endParaRPr lang="en-US"/>
          </a:p>
        </p:txBody>
      </p:sp>
      <p:pic>
        <p:nvPicPr>
          <p:cNvPr id="1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"/>
            <a:ext cx="999903" cy="1427356"/>
          </a:xfrm>
          <a:prstGeom prst="rect">
            <a:avLst/>
          </a:prstGeom>
        </p:spPr>
      </p:pic>
      <p:pic>
        <p:nvPicPr>
          <p:cNvPr id="19460" name="Picture 4" descr="https://pbs.twimg.com/media/DJyTxNDXoAApuv3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4" t="61326" r="20505" b="24634"/>
          <a:stretch/>
        </p:blipFill>
        <p:spPr bwMode="auto">
          <a:xfrm>
            <a:off x="7672551" y="1444339"/>
            <a:ext cx="2154621" cy="27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33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45530"/>
              </p:ext>
            </p:extLst>
          </p:nvPr>
        </p:nvGraphicFramePr>
        <p:xfrm>
          <a:off x="0" y="1025912"/>
          <a:ext cx="11430000" cy="6139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867">
                  <a:extLst>
                    <a:ext uri="{9D8B030D-6E8A-4147-A177-3AD203B41FA5}">
                      <a16:colId xmlns:a16="http://schemas.microsoft.com/office/drawing/2014/main" val="3710223000"/>
                    </a:ext>
                  </a:extLst>
                </a:gridCol>
                <a:gridCol w="5456133">
                  <a:extLst>
                    <a:ext uri="{9D8B030D-6E8A-4147-A177-3AD203B41FA5}">
                      <a16:colId xmlns:a16="http://schemas.microsoft.com/office/drawing/2014/main" val="429312749"/>
                    </a:ext>
                  </a:extLst>
                </a:gridCol>
              </a:tblGrid>
              <a:tr h="61397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Chapter one: </a:t>
                      </a:r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Matter and Measurements:</a:t>
                      </a:r>
                      <a:r>
                        <a:rPr lang="en-US" alt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altLang="en-US" sz="2000" b="1" u="sng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115888" indent="-1158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Atom and molecules.</a:t>
                      </a:r>
                    </a:p>
                    <a:p>
                      <a:pPr marL="115888" indent="-1158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Classifications of Matter.</a:t>
                      </a:r>
                    </a:p>
                    <a:p>
                      <a:pPr marL="115888" indent="-1158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Physical And Chemical Changes. </a:t>
                      </a:r>
                    </a:p>
                    <a:p>
                      <a:pPr marL="115888" indent="-1158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Energy: fundamental part of physical and chemical change.</a:t>
                      </a:r>
                    </a:p>
                    <a:p>
                      <a:pPr marL="115888" indent="-1158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Unite of Measurement.</a:t>
                      </a:r>
                    </a:p>
                    <a:p>
                      <a:pPr marL="115888" indent="-1158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en-US" sz="180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Chapter two: </a:t>
                      </a:r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Atoms, Molecules, Ions and Periodicity: </a:t>
                      </a:r>
                      <a:endParaRPr lang="en-US" altLang="en-US" sz="2000" b="1" u="sng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aseline="0" dirty="0" smtClean="0"/>
                        <a:t> </a:t>
                      </a:r>
                      <a:r>
                        <a:rPr lang="en-US" altLang="en-US" sz="1800" dirty="0" smtClean="0"/>
                        <a:t>Subatomic particles: proton, neutrons and electrons in atom.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 Finding patterns: The periodic law and periodic table.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Atomic Mass: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dirty="0" smtClean="0"/>
                        <a:t>Avogadro’s Mass of an element’s atoms.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Molar mass.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Electron Configuration.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Periodic</a:t>
                      </a:r>
                      <a:r>
                        <a:rPr lang="en-US" altLang="en-US" sz="1800" baseline="0" dirty="0" smtClean="0"/>
                        <a:t> trends in the size of atoms. 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aseline="0" dirty="0" smtClean="0"/>
                        <a:t>Electron affinities and metallic character.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endParaRPr lang="en-US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Chapter Three: Stoichiometry: calculations with chemical formulas and equations :</a:t>
                      </a:r>
                      <a:r>
                        <a:rPr lang="en-US" alt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Representing compounds.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atomic level view of elements and compounds.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Ionic compounds.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Molecular compounds.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 and balancing chemical equation.</a:t>
                      </a:r>
                    </a:p>
                    <a:p>
                      <a:endParaRPr lang="en-US" altLang="en-US" sz="1800" b="1" u="sng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altLang="en-US" sz="1800" b="1" u="sng" dirty="0" smtClean="0">
                          <a:solidFill>
                            <a:srgbClr val="0070C0"/>
                          </a:solidFill>
                        </a:rPr>
                        <a:t>Chapter </a:t>
                      </a:r>
                      <a:r>
                        <a:rPr lang="en-US" altLang="en-US" sz="1800" b="1" u="sng" dirty="0" smtClean="0">
                          <a:solidFill>
                            <a:srgbClr val="0070C0"/>
                          </a:solidFill>
                        </a:rPr>
                        <a:t>Four: </a:t>
                      </a:r>
                      <a:r>
                        <a:rPr lang="en-US" altLang="en-US" sz="1800" b="1" u="sng" dirty="0" smtClean="0">
                          <a:solidFill>
                            <a:srgbClr val="0070C0"/>
                          </a:solidFill>
                        </a:rPr>
                        <a:t>Chemical Bonds and chemical reaction: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Concentration </a:t>
                      </a:r>
                      <a:r>
                        <a:rPr lang="en-US" altLang="en-US" sz="1800" dirty="0" smtClean="0"/>
                        <a:t>of Solutions: The Molarity</a:t>
                      </a:r>
                      <a:r>
                        <a:rPr lang="en-US" altLang="en-US" sz="1800" baseline="0" dirty="0" smtClean="0"/>
                        <a:t> </a:t>
                      </a:r>
                      <a:r>
                        <a:rPr lang="en-US" altLang="en-US" sz="1800" dirty="0" smtClean="0"/>
                        <a:t>and Dilution.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 smtClean="0"/>
                        <a:t>Limiting Reagents,</a:t>
                      </a:r>
                      <a:r>
                        <a:rPr lang="en-GB" altLang="en-US" sz="1800" baseline="0" dirty="0" smtClean="0"/>
                        <a:t> theoretical yield and </a:t>
                      </a:r>
                      <a:r>
                        <a:rPr lang="en-GB" altLang="en-US" sz="1800" dirty="0" smtClean="0"/>
                        <a:t>percent Yield.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Solutions Concentration.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Types of Chemical Bonds.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Representing valence electron with Dot.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 smtClean="0"/>
                        <a:t>Ionic bonding.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 smtClean="0"/>
                        <a:t>Covalent bonding.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 smtClean="0"/>
                        <a:t>Electronegativity and bond polarity.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endParaRPr lang="en-GB" altLang="en-US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97828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03902" y="37289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</a:rPr>
              <a:t>Curriculum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3696"/>
              </p:ext>
            </p:extLst>
          </p:nvPr>
        </p:nvGraphicFramePr>
        <p:xfrm>
          <a:off x="0" y="969264"/>
          <a:ext cx="11429999" cy="6205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7945">
                  <a:extLst>
                    <a:ext uri="{9D8B030D-6E8A-4147-A177-3AD203B41FA5}">
                      <a16:colId xmlns:a16="http://schemas.microsoft.com/office/drawing/2014/main" val="3710223000"/>
                    </a:ext>
                  </a:extLst>
                </a:gridCol>
                <a:gridCol w="4882054">
                  <a:extLst>
                    <a:ext uri="{9D8B030D-6E8A-4147-A177-3AD203B41FA5}">
                      <a16:colId xmlns:a16="http://schemas.microsoft.com/office/drawing/2014/main" val="429312749"/>
                    </a:ext>
                  </a:extLst>
                </a:gridCol>
              </a:tblGrid>
              <a:tr h="6205653">
                <a:tc>
                  <a:txBody>
                    <a:bodyPr/>
                    <a:lstStyle/>
                    <a:p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Chapter Five: Aqueous Solutions and acids-base equilibria:</a:t>
                      </a:r>
                      <a:r>
                        <a:rPr lang="en-GB" altLang="en-US" sz="2000" b="1" u="sng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The Concept of dynamic Equilibrium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The Equilibrium Constant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Expressions Equilibrium Constant.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Heterogeneous Equilibrium.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Calculating Equilibrium constant.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Le </a:t>
                      </a:r>
                      <a:r>
                        <a:rPr lang="en-US" altLang="en-US" sz="1800" dirty="0" err="1" smtClean="0"/>
                        <a:t>Chatelier’s</a:t>
                      </a:r>
                      <a:r>
                        <a:rPr lang="en-US" altLang="en-US" sz="1800" dirty="0" smtClean="0"/>
                        <a:t> principle.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The natural of Acid</a:t>
                      </a:r>
                      <a:r>
                        <a:rPr lang="en-US" altLang="en-US" sz="1800" baseline="0" dirty="0" smtClean="0"/>
                        <a:t> and </a:t>
                      </a:r>
                      <a:r>
                        <a:rPr lang="en-US" altLang="en-US" sz="1800" dirty="0" smtClean="0"/>
                        <a:t>Base.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The</a:t>
                      </a:r>
                      <a:r>
                        <a:rPr lang="en-US" altLang="en-US" sz="1800" baseline="0" dirty="0" smtClean="0"/>
                        <a:t> pH scale.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altLang="en-US" sz="1800" b="1" i="0" u="sng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en-US" sz="2000" b="1" i="0" u="sng" dirty="0" smtClean="0">
                          <a:solidFill>
                            <a:srgbClr val="0070C0"/>
                          </a:solidFill>
                        </a:rPr>
                        <a:t>Chapter </a:t>
                      </a:r>
                      <a:r>
                        <a:rPr lang="en-US" altLang="en-US" sz="2000" b="1" u="sng" dirty="0" smtClean="0">
                          <a:solidFill>
                            <a:srgbClr val="0070C0"/>
                          </a:solidFill>
                        </a:rPr>
                        <a:t>Seven</a:t>
                      </a:r>
                      <a:r>
                        <a:rPr lang="en-US" altLang="en-US" sz="2000" b="1" i="0" u="sng" dirty="0" smtClean="0">
                          <a:solidFill>
                            <a:srgbClr val="0070C0"/>
                          </a:solidFill>
                        </a:rPr>
                        <a:t>: Organic and biological Chemistry </a:t>
                      </a:r>
                    </a:p>
                    <a:p>
                      <a:pPr marL="111125" marR="0" lvl="0" indent="-111125" algn="l" defTabSz="8572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0" dirty="0" smtClean="0"/>
                        <a:t>Introduction to Hydrocarbons</a:t>
                      </a:r>
                    </a:p>
                    <a:p>
                      <a:pPr marL="111125" marR="0" lvl="0" indent="-111125" algn="l" defTabSz="8572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0" dirty="0" smtClean="0"/>
                        <a:t>Alkane, Alkene and Alkynes</a:t>
                      </a:r>
                    </a:p>
                    <a:p>
                      <a:pPr marL="111125" marR="0" lvl="0" indent="-111125" algn="l" defTabSz="8572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0" dirty="0" smtClean="0"/>
                        <a:t>Organic</a:t>
                      </a:r>
                      <a:r>
                        <a:rPr lang="en-US" altLang="en-US" sz="1800" b="0" baseline="0" dirty="0" smtClean="0"/>
                        <a:t> </a:t>
                      </a:r>
                      <a:r>
                        <a:rPr lang="en-US" altLang="en-US" sz="1800" b="0" dirty="0" smtClean="0"/>
                        <a:t>Functional Groups. </a:t>
                      </a:r>
                    </a:p>
                    <a:p>
                      <a:pPr marL="111125" marR="0" lvl="0" indent="-111125" algn="l" defTabSz="8572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0" dirty="0" smtClean="0"/>
                        <a:t>Introduction to biochemistry.</a:t>
                      </a:r>
                    </a:p>
                    <a:p>
                      <a:pPr marL="166688" indent="-1666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0" dirty="0" smtClean="0"/>
                        <a:t>Proteins.</a:t>
                      </a:r>
                    </a:p>
                    <a:p>
                      <a:pPr marL="166688" indent="-1666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0" dirty="0" smtClean="0"/>
                        <a:t>Nucleic Acids. </a:t>
                      </a:r>
                      <a:endParaRPr lang="en-US" altLang="en-US" sz="1800" b="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66688" indent="-166688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197828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03902" y="37289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b="1" dirty="0">
                <a:latin typeface="Arial" panose="020B0604020202020204" pitchFamily="34" charset="0"/>
              </a:rPr>
              <a:t>Curriculum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</a:t>
            </a:fld>
            <a:endParaRPr lang="en-US"/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8083" y="2426715"/>
            <a:ext cx="7944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</a:p>
          <a:p>
            <a:pPr algn="ctr">
              <a:lnSpc>
                <a:spcPct val="90000"/>
              </a:lnSpc>
            </a:pPr>
            <a:r>
              <a:rPr lang="en-US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and Measurements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806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36" y="982460"/>
            <a:ext cx="6620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and Measurements</a:t>
            </a: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Page:3-10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593250"/>
            <a:ext cx="87025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 smtClean="0"/>
              <a:t>1.1. Atom and molecules.</a:t>
            </a:r>
          </a:p>
          <a:p>
            <a:pPr>
              <a:lnSpc>
                <a:spcPct val="150000"/>
              </a:lnSpc>
            </a:pPr>
            <a:r>
              <a:rPr lang="en-US" altLang="en-US" sz="2600" dirty="0" smtClean="0"/>
              <a:t>1.2 </a:t>
            </a:r>
            <a:r>
              <a:rPr lang="en-US" altLang="en-US" sz="2600" dirty="0"/>
              <a:t>Classifications of </a:t>
            </a:r>
            <a:r>
              <a:rPr lang="en-US" altLang="en-US" sz="2600" dirty="0" smtClean="0"/>
              <a:t>Matter.</a:t>
            </a:r>
            <a:endParaRPr lang="en-US" altLang="en-US" sz="2600" dirty="0"/>
          </a:p>
          <a:p>
            <a:pPr>
              <a:lnSpc>
                <a:spcPct val="150000"/>
              </a:lnSpc>
            </a:pPr>
            <a:r>
              <a:rPr lang="en-US" altLang="en-US" sz="2600" dirty="0" smtClean="0"/>
              <a:t>1.3 </a:t>
            </a:r>
            <a:r>
              <a:rPr lang="en-US" altLang="en-US" sz="2600" dirty="0"/>
              <a:t>Physical And Chemical </a:t>
            </a:r>
            <a:r>
              <a:rPr lang="en-US" altLang="en-US" sz="2600" dirty="0" smtClean="0"/>
              <a:t>Changes. </a:t>
            </a:r>
            <a:endParaRPr lang="en-US" altLang="en-US" sz="2600" dirty="0"/>
          </a:p>
          <a:p>
            <a:pPr>
              <a:lnSpc>
                <a:spcPct val="150000"/>
              </a:lnSpc>
            </a:pPr>
            <a:r>
              <a:rPr lang="en-US" altLang="en-US" sz="2600" dirty="0"/>
              <a:t>1.4 Energy: fundamental part of </a:t>
            </a:r>
            <a:r>
              <a:rPr lang="en-US" altLang="en-US" sz="2600" dirty="0" smtClean="0"/>
              <a:t>physical and </a:t>
            </a:r>
            <a:r>
              <a:rPr lang="en-US" altLang="en-US" sz="2600" dirty="0"/>
              <a:t>chemical </a:t>
            </a:r>
            <a:r>
              <a:rPr lang="en-US" altLang="en-US" sz="2600" dirty="0" smtClean="0"/>
              <a:t>change.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1.5 Unite of </a:t>
            </a:r>
            <a:r>
              <a:rPr lang="en-US" altLang="en-US" sz="2600" dirty="0" smtClean="0"/>
              <a:t>Measurement.</a:t>
            </a:r>
            <a:endParaRPr lang="en-US" altLang="en-US" sz="2600" dirty="0"/>
          </a:p>
          <a:p>
            <a:pPr>
              <a:lnSpc>
                <a:spcPct val="150000"/>
              </a:lnSpc>
            </a:pPr>
            <a:endParaRPr lang="en-US" altLang="en-US" sz="2600" dirty="0"/>
          </a:p>
        </p:txBody>
      </p:sp>
      <p:pic>
        <p:nvPicPr>
          <p:cNvPr id="11" name="Picture 11" descr="Cylinder%20Set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01" y="2862171"/>
            <a:ext cx="1777522" cy="190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KERN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01" y="4892044"/>
            <a:ext cx="2082942" cy="2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|0|0.2|0.1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|0|0.2|0.1|0.1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2025</Words>
  <Application>Microsoft Office PowerPoint</Application>
  <PresentationFormat>Custom</PresentationFormat>
  <Paragraphs>366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Andalus</vt:lpstr>
      <vt:lpstr>Arial</vt:lpstr>
      <vt:lpstr>Calibri</vt:lpstr>
      <vt:lpstr>Comic Sans MS</vt:lpstr>
      <vt:lpstr>Courier New</vt:lpstr>
      <vt:lpstr>Garamond</vt:lpstr>
      <vt:lpstr>Symbol</vt:lpstr>
      <vt:lpstr>Times New Roman</vt:lpstr>
      <vt:lpstr>Tw Cen MT</vt:lpstr>
      <vt:lpstr>Tw Cen MT Condensed</vt:lpstr>
      <vt:lpstr>Wingdings</vt:lpstr>
      <vt:lpstr>Wingdings 3</vt:lpstr>
      <vt:lpstr>Wood Type</vt:lpstr>
      <vt:lpstr>Integral</vt:lpstr>
      <vt:lpstr>Equation</vt:lpstr>
      <vt:lpstr> </vt:lpstr>
      <vt:lpstr>Ohoud S. Al-Qurashi Lecturer of Physical Chemistry</vt:lpstr>
      <vt:lpstr>PowerPoint Presentation</vt:lpstr>
      <vt:lpstr>السياسة الواجب على الطالبة الالتزام بها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Ohoud Al-Qurashi</dc:creator>
  <cp:lastModifiedBy>Ohoud Al-Qurashi</cp:lastModifiedBy>
  <cp:revision>119</cp:revision>
  <dcterms:created xsi:type="dcterms:W3CDTF">2017-09-11T08:43:17Z</dcterms:created>
  <dcterms:modified xsi:type="dcterms:W3CDTF">2017-09-22T15:24:37Z</dcterms:modified>
</cp:coreProperties>
</file>