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306" r:id="rId6"/>
    <p:sldId id="307" r:id="rId7"/>
    <p:sldId id="260" r:id="rId8"/>
    <p:sldId id="261" r:id="rId9"/>
    <p:sldId id="262" r:id="rId10"/>
    <p:sldId id="305" r:id="rId11"/>
    <p:sldId id="264" r:id="rId12"/>
    <p:sldId id="265" r:id="rId13"/>
    <p:sldId id="266" r:id="rId14"/>
    <p:sldId id="267" r:id="rId15"/>
    <p:sldId id="268" r:id="rId16"/>
    <p:sldId id="269" r:id="rId17"/>
    <p:sldId id="308" r:id="rId18"/>
    <p:sldId id="270" r:id="rId19"/>
    <p:sldId id="303"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7556500" cy="10693400"/>
  <p:notesSz cx="6858000" cy="9144000"/>
  <p:embeddedFontLst>
    <p:embeddedFont>
      <p:font typeface="29LT Bukra Condensed Bold" panose="020B0604020202020204" charset="-78"/>
      <p:regular r:id="rId51"/>
    </p:embeddedFont>
    <p:embeddedFont>
      <p:font typeface="29LT Bukra Condensed Semi-Bold" panose="020B0604020202020204" charset="-78"/>
      <p:regular r:id="rId52"/>
    </p:embeddedFont>
    <p:embeddedFont>
      <p:font typeface="Adobe Arabic" panose="02040503050201020203" charset="-78"/>
      <p:regular r:id="rId53"/>
    </p:embeddedFont>
    <p:embeddedFont>
      <p:font typeface="Canva Sans Bold" panose="020B0604020202020204" charset="0"/>
      <p:regular r:id="rId54"/>
    </p:embeddedFont>
    <p:embeddedFont>
      <p:font typeface="Traditional Arabic" panose="02020603050405020304" pitchFamily="18" charset="-78"/>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946"/>
    <a:srgbClr val="339966"/>
    <a:srgbClr val="0FA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النمط المتوسط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33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صورة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4" y="5580"/>
            <a:ext cx="7556715" cy="106878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6" name="صورة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4" y="5580"/>
            <a:ext cx="7556715" cy="1068782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hyperlink" Target="https://storage2.me-qr.com/pdf/4a36d3a9-d4d0-4bcf-a8c6-984dcb7a0e35.pdf"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3.sv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5.sv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43.sv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43.sv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3.sv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1.sv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43.sv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43.sv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43.sv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8.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0.sv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995382" y="936544"/>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Freeform 8"/>
          <p:cNvSpPr/>
          <p:nvPr/>
        </p:nvSpPr>
        <p:spPr>
          <a:xfrm>
            <a:off x="-253479" y="3373153"/>
            <a:ext cx="7779376" cy="3559065"/>
          </a:xfrm>
          <a:custGeom>
            <a:avLst/>
            <a:gdLst/>
            <a:ahLst/>
            <a:cxnLst/>
            <a:rect l="l" t="t" r="r" b="b"/>
            <a:pathLst>
              <a:path w="7779376" h="3559065">
                <a:moveTo>
                  <a:pt x="0" y="0"/>
                </a:moveTo>
                <a:lnTo>
                  <a:pt x="7779376" y="0"/>
                </a:lnTo>
                <a:lnTo>
                  <a:pt x="7779376" y="3559065"/>
                </a:lnTo>
                <a:lnTo>
                  <a:pt x="0" y="35590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grpSp>
        <p:nvGrpSpPr>
          <p:cNvPr id="9" name="Group 9"/>
          <p:cNvGrpSpPr/>
          <p:nvPr/>
        </p:nvGrpSpPr>
        <p:grpSpPr>
          <a:xfrm>
            <a:off x="-792277" y="3373153"/>
            <a:ext cx="8856973" cy="1820579"/>
            <a:chOff x="0" y="0"/>
            <a:chExt cx="3174139" cy="652454"/>
          </a:xfrm>
        </p:grpSpPr>
        <p:sp>
          <p:nvSpPr>
            <p:cNvPr id="10" name="Freeform 10"/>
            <p:cNvSpPr/>
            <p:nvPr/>
          </p:nvSpPr>
          <p:spPr>
            <a:xfrm>
              <a:off x="0" y="0"/>
              <a:ext cx="3174139" cy="652454"/>
            </a:xfrm>
            <a:custGeom>
              <a:avLst/>
              <a:gdLst/>
              <a:ahLst/>
              <a:cxnLst/>
              <a:rect l="l" t="t" r="r" b="b"/>
              <a:pathLst>
                <a:path w="3174139" h="652454">
                  <a:moveTo>
                    <a:pt x="23601" y="0"/>
                  </a:moveTo>
                  <a:lnTo>
                    <a:pt x="3150538" y="0"/>
                  </a:lnTo>
                  <a:cubicBezTo>
                    <a:pt x="3156797" y="0"/>
                    <a:pt x="3162801" y="2487"/>
                    <a:pt x="3167226" y="6913"/>
                  </a:cubicBezTo>
                  <a:cubicBezTo>
                    <a:pt x="3171653" y="11339"/>
                    <a:pt x="3174139" y="17341"/>
                    <a:pt x="3174139" y="23601"/>
                  </a:cubicBezTo>
                  <a:lnTo>
                    <a:pt x="3174139" y="628854"/>
                  </a:lnTo>
                  <a:cubicBezTo>
                    <a:pt x="3174139" y="635113"/>
                    <a:pt x="3171653" y="641116"/>
                    <a:pt x="3167226" y="645542"/>
                  </a:cubicBezTo>
                  <a:cubicBezTo>
                    <a:pt x="3162801" y="649968"/>
                    <a:pt x="3156797" y="652454"/>
                    <a:pt x="3150538" y="652454"/>
                  </a:cubicBezTo>
                  <a:lnTo>
                    <a:pt x="23601" y="652454"/>
                  </a:lnTo>
                  <a:cubicBezTo>
                    <a:pt x="17341" y="652454"/>
                    <a:pt x="11339" y="649968"/>
                    <a:pt x="6913" y="645542"/>
                  </a:cubicBezTo>
                  <a:cubicBezTo>
                    <a:pt x="2487" y="641116"/>
                    <a:pt x="0" y="635113"/>
                    <a:pt x="0" y="628854"/>
                  </a:cubicBezTo>
                  <a:lnTo>
                    <a:pt x="0" y="23601"/>
                  </a:lnTo>
                  <a:cubicBezTo>
                    <a:pt x="0" y="17341"/>
                    <a:pt x="2487" y="11339"/>
                    <a:pt x="6913" y="6913"/>
                  </a:cubicBezTo>
                  <a:cubicBezTo>
                    <a:pt x="11339" y="2487"/>
                    <a:pt x="17341" y="0"/>
                    <a:pt x="23601" y="0"/>
                  </a:cubicBezTo>
                  <a:close/>
                </a:path>
              </a:pathLst>
            </a:custGeom>
            <a:solidFill>
              <a:srgbClr val="0FA596"/>
            </a:solidFill>
            <a:ln w="38100" cap="rnd">
              <a:solidFill>
                <a:srgbClr val="5C8686"/>
              </a:solidFill>
              <a:prstDash val="solid"/>
              <a:round/>
            </a:ln>
          </p:spPr>
          <p:txBody>
            <a:bodyPr/>
            <a:lstStyle/>
            <a:p>
              <a:endParaRPr lang="ar-SA"/>
            </a:p>
          </p:txBody>
        </p:sp>
        <p:sp>
          <p:nvSpPr>
            <p:cNvPr id="11" name="TextBox 11"/>
            <p:cNvSpPr txBox="1"/>
            <p:nvPr/>
          </p:nvSpPr>
          <p:spPr>
            <a:xfrm>
              <a:off x="0" y="-38100"/>
              <a:ext cx="3174139" cy="690554"/>
            </a:xfrm>
            <a:prstGeom prst="rect">
              <a:avLst/>
            </a:prstGeom>
          </p:spPr>
          <p:txBody>
            <a:bodyPr lIns="50800" tIns="50800" rIns="50800" bIns="50800" rtlCol="0" anchor="ctr"/>
            <a:lstStyle/>
            <a:p>
              <a:pPr algn="ctr">
                <a:lnSpc>
                  <a:spcPts val="2717"/>
                </a:lnSpc>
              </a:pPr>
              <a:endParaRPr/>
            </a:p>
          </p:txBody>
        </p:sp>
      </p:grpSp>
      <p:sp>
        <p:nvSpPr>
          <p:cNvPr id="12" name="Freeform 12"/>
          <p:cNvSpPr/>
          <p:nvPr/>
        </p:nvSpPr>
        <p:spPr>
          <a:xfrm rot="-745414">
            <a:off x="880913" y="2736529"/>
            <a:ext cx="2568718" cy="2718221"/>
          </a:xfrm>
          <a:custGeom>
            <a:avLst/>
            <a:gdLst/>
            <a:ahLst/>
            <a:cxnLst/>
            <a:rect l="l" t="t" r="r" b="b"/>
            <a:pathLst>
              <a:path w="2568718" h="2718221">
                <a:moveTo>
                  <a:pt x="0" y="0"/>
                </a:moveTo>
                <a:lnTo>
                  <a:pt x="2568718" y="0"/>
                </a:lnTo>
                <a:lnTo>
                  <a:pt x="2568718" y="2718221"/>
                </a:lnTo>
                <a:lnTo>
                  <a:pt x="0" y="2718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3" name="TextBox 13"/>
          <p:cNvSpPr txBox="1"/>
          <p:nvPr/>
        </p:nvSpPr>
        <p:spPr>
          <a:xfrm>
            <a:off x="3158002" y="3625367"/>
            <a:ext cx="3999582" cy="982507"/>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ملف أداء المعلم </a:t>
            </a:r>
          </a:p>
        </p:txBody>
      </p:sp>
      <p:sp>
        <p:nvSpPr>
          <p:cNvPr id="14" name="TextBox 14"/>
          <p:cNvSpPr txBox="1"/>
          <p:nvPr/>
        </p:nvSpPr>
        <p:spPr>
          <a:xfrm>
            <a:off x="1654604" y="5587552"/>
            <a:ext cx="4250791" cy="1077218"/>
          </a:xfrm>
          <a:prstGeom prst="rect">
            <a:avLst/>
          </a:prstGeom>
        </p:spPr>
        <p:txBody>
          <a:bodyPr lIns="0" tIns="0" rIns="0" bIns="0" rtlCol="0" anchor="t">
            <a:spAutoFit/>
          </a:bodyPr>
          <a:lstStyle/>
          <a:p>
            <a:pPr algn="ctr" rtl="1">
              <a:lnSpc>
                <a:spcPts val="4242"/>
              </a:lnSpc>
            </a:pPr>
            <a:r>
              <a:rPr lang="ar-EG" sz="3030" b="1" dirty="0">
                <a:solidFill>
                  <a:srgbClr val="000000"/>
                </a:solidFill>
                <a:latin typeface="29LT Bukra Condensed Bold"/>
                <a:ea typeface="29LT Bukra Condensed Bold"/>
                <a:cs typeface="29LT Bukra Condensed Bold"/>
                <a:sym typeface="29LT Bukra Condensed Bold"/>
                <a:rtl/>
              </a:rPr>
              <a:t>إعداد </a:t>
            </a:r>
          </a:p>
          <a:p>
            <a:pPr algn="ctr" rtl="1">
              <a:lnSpc>
                <a:spcPts val="4242"/>
              </a:lnSpc>
            </a:pPr>
            <a:r>
              <a:rPr lang="ar-EG" sz="3030" b="1" dirty="0">
                <a:solidFill>
                  <a:srgbClr val="000000"/>
                </a:solidFill>
                <a:latin typeface="29LT Bukra Condensed Bold"/>
                <a:ea typeface="29LT Bukra Condensed Bold"/>
                <a:cs typeface="29LT Bukra Condensed Bold"/>
                <a:sym typeface="29LT Bukra Condensed Bold"/>
                <a:rtl/>
              </a:rPr>
              <a:t>أ . </a:t>
            </a:r>
            <a:r>
              <a:rPr lang="ar-SA" sz="3030" b="1" dirty="0">
                <a:solidFill>
                  <a:srgbClr val="000000"/>
                </a:solidFill>
                <a:latin typeface="29LT Bukra Condensed Bold"/>
                <a:ea typeface="29LT Bukra Condensed Bold"/>
                <a:cs typeface="29LT Bukra Condensed Bold"/>
                <a:sym typeface="29LT Bukra Condensed Bold"/>
                <a:rtl/>
              </a:rPr>
              <a:t>..............................</a:t>
            </a:r>
            <a:r>
              <a:rPr lang="ar-EG" sz="3030" b="1" dirty="0">
                <a:solidFill>
                  <a:srgbClr val="000000"/>
                </a:solidFill>
                <a:latin typeface="29LT Bukra Condensed Bold"/>
                <a:ea typeface="29LT Bukra Condensed Bold"/>
                <a:cs typeface="29LT Bukra Condensed Bold"/>
                <a:sym typeface="29LT Bukra Condensed Bold"/>
                <a:rtl/>
              </a:rPr>
              <a:t>  </a:t>
            </a:r>
          </a:p>
        </p:txBody>
      </p:sp>
      <p:sp>
        <p:nvSpPr>
          <p:cNvPr id="15" name="TextBox 15"/>
          <p:cNvSpPr txBox="1"/>
          <p:nvPr/>
        </p:nvSpPr>
        <p:spPr>
          <a:xfrm>
            <a:off x="1654604" y="7321692"/>
            <a:ext cx="4250791" cy="1077218"/>
          </a:xfrm>
          <a:prstGeom prst="rect">
            <a:avLst/>
          </a:prstGeom>
        </p:spPr>
        <p:txBody>
          <a:bodyPr lIns="0" tIns="0" rIns="0" bIns="0" rtlCol="0" anchor="t">
            <a:spAutoFit/>
          </a:bodyPr>
          <a:lstStyle/>
          <a:p>
            <a:pPr algn="ctr" rtl="1">
              <a:lnSpc>
                <a:spcPts val="4242"/>
              </a:lnSpc>
            </a:pPr>
            <a:r>
              <a:rPr lang="ar-EG" sz="3030" b="1" dirty="0">
                <a:solidFill>
                  <a:srgbClr val="000000"/>
                </a:solidFill>
                <a:latin typeface="29LT Bukra Condensed Bold"/>
                <a:ea typeface="29LT Bukra Condensed Bold"/>
                <a:cs typeface="29LT Bukra Condensed Bold"/>
                <a:sym typeface="29LT Bukra Condensed Bold"/>
                <a:rtl/>
              </a:rPr>
              <a:t>مدير المدرسة </a:t>
            </a:r>
          </a:p>
          <a:p>
            <a:pPr algn="ctr" rtl="1">
              <a:lnSpc>
                <a:spcPts val="4242"/>
              </a:lnSpc>
            </a:pPr>
            <a:r>
              <a:rPr lang="ar-EG" sz="3030" b="1" dirty="0">
                <a:solidFill>
                  <a:srgbClr val="000000"/>
                </a:solidFill>
                <a:latin typeface="29LT Bukra Condensed Bold"/>
                <a:ea typeface="29LT Bukra Condensed Bold"/>
                <a:cs typeface="29LT Bukra Condensed Bold"/>
                <a:sym typeface="29LT Bukra Condensed Bold"/>
                <a:rtl/>
              </a:rPr>
              <a:t>أ . </a:t>
            </a:r>
            <a:r>
              <a:rPr lang="ar-SA" sz="3030" b="1" dirty="0">
                <a:solidFill>
                  <a:srgbClr val="000000"/>
                </a:solidFill>
                <a:latin typeface="29LT Bukra Condensed Bold"/>
                <a:ea typeface="29LT Bukra Condensed Bold"/>
                <a:cs typeface="29LT Bukra Condensed Bold"/>
                <a:sym typeface="29LT Bukra Condensed Bold"/>
                <a:rtl/>
              </a:rPr>
              <a:t>...............................</a:t>
            </a:r>
            <a:r>
              <a:rPr lang="ar-EG" sz="3030" b="1" dirty="0">
                <a:solidFill>
                  <a:srgbClr val="000000"/>
                </a:solidFill>
                <a:latin typeface="29LT Bukra Condensed Bold"/>
                <a:ea typeface="29LT Bukra Condensed Bold"/>
                <a:cs typeface="29LT Bukra Condensed Bold"/>
                <a:sym typeface="29LT Bukra Condensed Bold"/>
                <a:rtl/>
              </a:rPr>
              <a:t> </a:t>
            </a:r>
          </a:p>
        </p:txBody>
      </p:sp>
      <p:sp>
        <p:nvSpPr>
          <p:cNvPr id="16" name="TextBox 16"/>
          <p:cNvSpPr txBox="1"/>
          <p:nvPr/>
        </p:nvSpPr>
        <p:spPr>
          <a:xfrm>
            <a:off x="3721293" y="1119695"/>
            <a:ext cx="2872999" cy="1062755"/>
          </a:xfrm>
          <a:prstGeom prst="rect">
            <a:avLst/>
          </a:prstGeom>
        </p:spPr>
        <p:txBody>
          <a:bodyPr lIns="0" tIns="0" rIns="0" bIns="0" rtlCol="0" anchor="t">
            <a:spAutoFit/>
          </a:bodyPr>
          <a:lstStyle/>
          <a:p>
            <a:pPr algn="ctr" rtl="1">
              <a:lnSpc>
                <a:spcPts val="2014"/>
              </a:lnSpc>
            </a:pPr>
            <a:r>
              <a:rPr lang="ar-EG" sz="1439" b="1" dirty="0">
                <a:solidFill>
                  <a:srgbClr val="000000"/>
                </a:solidFill>
                <a:latin typeface="29LT Bukra Condensed Bold"/>
                <a:ea typeface="29LT Bukra Condensed Bold"/>
                <a:cs typeface="29LT Bukra Condensed Bold"/>
                <a:sym typeface="29LT Bukra Condensed Bold"/>
                <a:rtl/>
              </a:rPr>
              <a:t>المملكة العربية السعودية </a:t>
            </a:r>
          </a:p>
          <a:p>
            <a:pPr algn="ctr" rtl="1">
              <a:lnSpc>
                <a:spcPts val="2014"/>
              </a:lnSpc>
            </a:pPr>
            <a:r>
              <a:rPr lang="ar-SA" sz="1439" b="1" dirty="0">
                <a:solidFill>
                  <a:srgbClr val="000000"/>
                </a:solidFill>
                <a:latin typeface="29LT Bukra Condensed Bold"/>
                <a:ea typeface="29LT Bukra Condensed Bold"/>
                <a:cs typeface="29LT Bukra Condensed Bold"/>
                <a:sym typeface="29LT Bukra Condensed Bold"/>
                <a:rtl/>
              </a:rPr>
              <a:t>وزارة</a:t>
            </a:r>
            <a:r>
              <a:rPr lang="ar-EG" sz="1439" b="1" dirty="0">
                <a:solidFill>
                  <a:srgbClr val="000000"/>
                </a:solidFill>
                <a:latin typeface="29LT Bukra Condensed Bold"/>
                <a:ea typeface="29LT Bukra Condensed Bold"/>
                <a:cs typeface="29LT Bukra Condensed Bold"/>
                <a:sym typeface="29LT Bukra Condensed Bold"/>
                <a:rtl/>
              </a:rPr>
              <a:t> التعليم </a:t>
            </a:r>
          </a:p>
          <a:p>
            <a:pPr algn="ctr" rtl="1">
              <a:lnSpc>
                <a:spcPts val="2014"/>
              </a:lnSpc>
            </a:pPr>
            <a:r>
              <a:rPr lang="ar-EG" sz="1439" b="1" dirty="0">
                <a:solidFill>
                  <a:srgbClr val="000000"/>
                </a:solidFill>
                <a:latin typeface="29LT Bukra Condensed Bold"/>
                <a:ea typeface="29LT Bukra Condensed Bold"/>
                <a:cs typeface="29LT Bukra Condensed Bold"/>
                <a:sym typeface="29LT Bukra Condensed Bold"/>
                <a:rtl/>
              </a:rPr>
              <a:t>إدارة التعليم </a:t>
            </a:r>
            <a:r>
              <a:rPr lang="ar-SA" sz="1439" b="1" dirty="0">
                <a:solidFill>
                  <a:srgbClr val="000000"/>
                </a:solidFill>
                <a:latin typeface="29LT Bukra Condensed Bold"/>
                <a:ea typeface="29LT Bukra Condensed Bold"/>
                <a:cs typeface="29LT Bukra Condensed Bold"/>
                <a:sym typeface="29LT Bukra Condensed Bold"/>
                <a:rtl/>
              </a:rPr>
              <a:t>...........</a:t>
            </a:r>
            <a:endParaRPr lang="ar-EG" sz="1439" b="1" dirty="0">
              <a:solidFill>
                <a:srgbClr val="000000"/>
              </a:solidFill>
              <a:latin typeface="29LT Bukra Condensed Bold"/>
              <a:ea typeface="29LT Bukra Condensed Bold"/>
              <a:cs typeface="29LT Bukra Condensed Bold"/>
              <a:sym typeface="29LT Bukra Condensed Bold"/>
              <a:rtl/>
            </a:endParaRPr>
          </a:p>
          <a:p>
            <a:pPr algn="ctr" rtl="1">
              <a:lnSpc>
                <a:spcPts val="2014"/>
              </a:lnSpc>
            </a:pPr>
            <a:r>
              <a:rPr lang="ar-SA" sz="1439" b="1" dirty="0">
                <a:solidFill>
                  <a:srgbClr val="000000"/>
                </a:solidFill>
                <a:latin typeface="29LT Bukra Condensed Bold"/>
                <a:ea typeface="29LT Bukra Condensed Bold"/>
                <a:cs typeface="29LT Bukra Condensed Bold"/>
                <a:sym typeface="29LT Bukra Condensed Bold"/>
                <a:rtl/>
              </a:rPr>
              <a:t>مدرسة ..............................</a:t>
            </a:r>
            <a:endParaRPr lang="ar-EG" sz="1439" b="1" dirty="0">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2960367" y="991229"/>
            <a:ext cx="3482521" cy="1111151"/>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الأولى :</a:t>
            </a:r>
          </a:p>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 يقصد بالمصطلحات الآتية المعاني الموضحة قرين كل منها </a:t>
            </a:r>
          </a:p>
        </p:txBody>
      </p:sp>
      <p:sp>
        <p:nvSpPr>
          <p:cNvPr id="9" name="TextBox 9"/>
          <p:cNvSpPr txBox="1"/>
          <p:nvPr/>
        </p:nvSpPr>
        <p:spPr>
          <a:xfrm>
            <a:off x="890175" y="2222500"/>
            <a:ext cx="5779649" cy="2250037"/>
          </a:xfrm>
          <a:prstGeom prst="rect">
            <a:avLst/>
          </a:prstGeom>
        </p:spPr>
        <p:txBody>
          <a:bodyPr lIns="0" tIns="0" rIns="0" bIns="0" rtlCol="0" anchor="t">
            <a:spAutoFit/>
          </a:bodyPr>
          <a:lstStyle/>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أخلاقيات مهنة التعليم : السجايا الحميدة والسلوكيات الفاضلة التي يتعيَّن أن يتحلى بها العاملون في حقل التعليم العام فكراً وسلوكاً أمام الله ثم أمام ولاة الأمر وأمام أنفسهم والآخرين وتُرتب عليهم واجبات أخلاقية.</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المعلم : المعلم والمعلمة والقائمون والقائمات على العملية التربوية من مشرفين ومشرفات ومديرين ومديرات ومرشدين ومرشدات ونحوهم.</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 الطالب : الطالب والطالبة في مدارس التعليم العام وما في مستواها.</a:t>
            </a:r>
          </a:p>
        </p:txBody>
      </p:sp>
      <p:sp>
        <p:nvSpPr>
          <p:cNvPr id="10" name="TextBox 10"/>
          <p:cNvSpPr txBox="1"/>
          <p:nvPr/>
        </p:nvSpPr>
        <p:spPr>
          <a:xfrm>
            <a:off x="2033890" y="4513950"/>
            <a:ext cx="3333759" cy="406367"/>
          </a:xfrm>
          <a:prstGeom prst="rect">
            <a:avLst/>
          </a:prstGeom>
        </p:spPr>
        <p:txBody>
          <a:bodyPr lIns="0" tIns="0" rIns="0" bIns="0" rtlCol="0" anchor="t">
            <a:spAutoFit/>
          </a:bodyPr>
          <a:lstStyle/>
          <a:p>
            <a:pPr algn="ctr" rtl="1">
              <a:lnSpc>
                <a:spcPts val="2799"/>
              </a:lnSpc>
            </a:pPr>
            <a:r>
              <a:rPr lang="ar-EG" sz="1999" b="1" dirty="0">
                <a:solidFill>
                  <a:srgbClr val="0FA596"/>
                </a:solidFill>
                <a:latin typeface="29LT Bukra Condensed Bold"/>
                <a:ea typeface="29LT Bukra Condensed Bold"/>
                <a:cs typeface="29LT Bukra Condensed Bold"/>
                <a:sym typeface="29LT Bukra Condensed Bold"/>
                <a:rtl/>
              </a:rPr>
              <a:t>المادة الثانية : أهداف الميثاق .</a:t>
            </a:r>
          </a:p>
        </p:txBody>
      </p:sp>
      <p:sp>
        <p:nvSpPr>
          <p:cNvPr id="11" name="TextBox 11"/>
          <p:cNvSpPr txBox="1"/>
          <p:nvPr/>
        </p:nvSpPr>
        <p:spPr>
          <a:xfrm>
            <a:off x="864000" y="4925463"/>
            <a:ext cx="5779649" cy="2250037"/>
          </a:xfrm>
          <a:prstGeom prst="rect">
            <a:avLst/>
          </a:prstGeom>
        </p:spPr>
        <p:txBody>
          <a:bodyPr lIns="0" tIns="0" rIns="0" bIns="0" rtlCol="0" anchor="t">
            <a:spAutoFit/>
          </a:bodyPr>
          <a:lstStyle/>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يهدف الميثاق إلى تعزيز انتماء المعلم لرسالته ومهنته والارتقاء بها والإسهام في تطوير المجتمع الذي يعيش فيه </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وتقدمه وتحبيبه لطلابه وشدهم إليه</a:t>
            </a:r>
            <a:r>
              <a:rPr lang="ar-SA" sz="1800" b="1" dirty="0">
                <a:solidFill>
                  <a:srgbClr val="000000"/>
                </a:solidFill>
                <a:latin typeface="29LT Bukra Condensed Bold"/>
                <a:ea typeface="29LT Bukra Condensed Bold"/>
                <a:cs typeface="29LT Bukra Condensed Bold"/>
                <a:sym typeface="29LT Bukra Condensed Bold"/>
                <a:rtl/>
              </a:rPr>
              <a:t> </a:t>
            </a:r>
            <a:r>
              <a:rPr lang="ar-EG" sz="1800" b="1" dirty="0">
                <a:solidFill>
                  <a:srgbClr val="000000"/>
                </a:solidFill>
                <a:latin typeface="29LT Bukra Condensed Bold"/>
                <a:ea typeface="29LT Bukra Condensed Bold"/>
                <a:cs typeface="29LT Bukra Condensed Bold"/>
                <a:sym typeface="29LT Bukra Condensed Bold"/>
                <a:rtl/>
              </a:rPr>
              <a:t>والإفادة منه وذلك من خلال الآتي:</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توعية المعلم بأهمية المهنة ودورها في بناء مستقبل وطنه.</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الإسهام في تعزيز مكانة المعلم العلمية والاجتماعية.</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حفز المعلم على أن يتمثل قيم مهنته وأخلاقها سلوكاً في حياته</a:t>
            </a:r>
          </a:p>
          <a:p>
            <a:pPr algn="r" rtl="1">
              <a:lnSpc>
                <a:spcPts val="2520"/>
              </a:lnSpc>
            </a:pPr>
            <a:endParaRPr lang="ar-EG" sz="1800" b="1" dirty="0">
              <a:solidFill>
                <a:srgbClr val="000000"/>
              </a:solidFill>
              <a:latin typeface="29LT Bukra Condensed Bold"/>
              <a:ea typeface="29LT Bukra Condensed Bold"/>
              <a:cs typeface="29LT Bukra Condensed Bold"/>
              <a:sym typeface="29LT Bukra Condensed Bold"/>
              <a:rtl/>
            </a:endParaRPr>
          </a:p>
        </p:txBody>
      </p:sp>
      <p:sp>
        <p:nvSpPr>
          <p:cNvPr id="12" name="TextBox 12"/>
          <p:cNvSpPr txBox="1"/>
          <p:nvPr/>
        </p:nvSpPr>
        <p:spPr>
          <a:xfrm>
            <a:off x="2460426" y="7093975"/>
            <a:ext cx="2586798" cy="406367"/>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الثالثة : رسالة التعليم .</a:t>
            </a:r>
          </a:p>
        </p:txBody>
      </p:sp>
      <p:sp>
        <p:nvSpPr>
          <p:cNvPr id="13" name="TextBox 13"/>
          <p:cNvSpPr txBox="1"/>
          <p:nvPr/>
        </p:nvSpPr>
        <p:spPr>
          <a:xfrm>
            <a:off x="1003164" y="7473867"/>
            <a:ext cx="5640485"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التعليم رسالة تستمد أخلاقياتها من هدي شريعتنا ومبادئ حضارتنا وتوجب على القائمين بها أداء حق الانتماء إليها إخلاصاً في العمل وصدقا مع النفس والناس، وعطاء مستمرا لنشر العلم وفضائله.</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4" name="TextBox 14"/>
          <p:cNvSpPr txBox="1"/>
          <p:nvPr/>
        </p:nvSpPr>
        <p:spPr>
          <a:xfrm>
            <a:off x="1003164" y="8125949"/>
            <a:ext cx="5666661" cy="1935679"/>
          </a:xfrm>
          <a:prstGeom prst="rect">
            <a:avLst/>
          </a:prstGeom>
        </p:spPr>
        <p:txBody>
          <a:bodyPr lIns="0" tIns="0" rIns="0" bIns="0" rtlCol="0" anchor="t">
            <a:spAutoFit/>
          </a:bodyPr>
          <a:lstStyle/>
          <a:p>
            <a:pPr algn="just" rtl="1">
              <a:lnSpc>
                <a:spcPts val="2519"/>
              </a:lnSpc>
            </a:pPr>
            <a:endParaRP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المعلم صاحب رسالة يستشعر عظمتها ويؤمن بأهميتها ويؤدي حقها بمهنية عالية.</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اعتزاز المعلم بمهنته وإدراكه المستمر لرسالته يدعوانه إلى الحرص على نقاء السيرة وطهارة السريرة، حفاظاً على شرف مهنة التعليم . </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Tree>
    <p:extLst>
      <p:ext uri="{BB962C8B-B14F-4D97-AF65-F5344CB8AC3E}">
        <p14:creationId xmlns:p14="http://schemas.microsoft.com/office/powerpoint/2010/main" val="236256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2825844" y="1315112"/>
            <a:ext cx="3842935" cy="363888"/>
          </a:xfrm>
          <a:prstGeom prst="rect">
            <a:avLst/>
          </a:prstGeom>
        </p:spPr>
        <p:txBody>
          <a:bodyPr lIns="0" tIns="0" rIns="0" bIns="0" rtlCol="0" anchor="t">
            <a:spAutoFit/>
          </a:bodyPr>
          <a:lstStyle/>
          <a:p>
            <a:pPr algn="ctr" rtl="1">
              <a:lnSpc>
                <a:spcPts val="2520"/>
              </a:lnSpc>
            </a:pPr>
            <a:r>
              <a:rPr lang="ar-EG" sz="1800" b="1">
                <a:solidFill>
                  <a:srgbClr val="0FA596"/>
                </a:solidFill>
                <a:latin typeface="29LT Bukra Condensed Bold"/>
                <a:ea typeface="29LT Bukra Condensed Bold"/>
                <a:cs typeface="29LT Bukra Condensed Bold"/>
                <a:sym typeface="29LT Bukra Condensed Bold"/>
                <a:rtl/>
              </a:rPr>
              <a:t>المادة الرابعة : المعلم وأداؤه المهني .</a:t>
            </a:r>
          </a:p>
        </p:txBody>
      </p:sp>
      <p:sp>
        <p:nvSpPr>
          <p:cNvPr id="9" name="TextBox 9"/>
          <p:cNvSpPr txBox="1"/>
          <p:nvPr/>
        </p:nvSpPr>
        <p:spPr>
          <a:xfrm>
            <a:off x="946504" y="2285068"/>
            <a:ext cx="5777559" cy="2878753"/>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مثال للمسلم المعتز بدينه المتأسي برسول الله في جميع أقواله وأفعاله وسطيا في تعاملاته وأحكامه.</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يدرك أن النمو المهني واجب أساس، والثقافة الذاتية المستمرة منهج في حياته، يطور نفسه وينمي معارفه منتفعاً بكل جديد في مجال تخصصه وفنون التدريس ومهاراته.</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يدرك المعلم أن الاستقامة والصدق، والأمانة، والحلم، والحزم، والانضباط، والتسامح، وحسن المظهر، وبشاشة الوجه سمات رئيسة في تكوين شخصيته.</a:t>
            </a:r>
          </a:p>
          <a:p>
            <a:pPr algn="r"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0" name="TextBox 10"/>
          <p:cNvSpPr txBox="1"/>
          <p:nvPr/>
        </p:nvSpPr>
        <p:spPr>
          <a:xfrm>
            <a:off x="1001787" y="4841024"/>
            <a:ext cx="5722276" cy="2564395"/>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يدرك ان الرقيب الحقيقي على سلوكه، بعد الله - سبحانه وتعالى – هو ضمير يقظ وحس ناقد، وأن الرقابة الخارجية مهما تنوعت الأساليب لا ترقى إلى الرقابة الذاتية لذلك يسعى المعلم بكل وسيلة متاحة إلى بث هذه الروح بين طلابه ومجتمعه، ويضرب المثل والقدوة في التمسك بها.</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يسهم المعلم في ترسيخ مفهوم المواطنة لدى الطلاب، وغرس أهمية مبدأ الاعتدال والتسامح والتعايش بعيداً عن الغلو والتطرف.</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
        <p:nvSpPr>
          <p:cNvPr id="11" name="TextBox 11"/>
          <p:cNvSpPr txBox="1"/>
          <p:nvPr/>
        </p:nvSpPr>
        <p:spPr>
          <a:xfrm>
            <a:off x="1997519" y="7102419"/>
            <a:ext cx="3564963" cy="363888"/>
          </a:xfrm>
          <a:prstGeom prst="rect">
            <a:avLst/>
          </a:prstGeom>
        </p:spPr>
        <p:txBody>
          <a:bodyPr lIns="0" tIns="0" rIns="0" bIns="0" rtlCol="0" anchor="t">
            <a:spAutoFit/>
          </a:bodyPr>
          <a:lstStyle/>
          <a:p>
            <a:pPr algn="ctr" rtl="1">
              <a:lnSpc>
                <a:spcPts val="2520"/>
              </a:lnSpc>
            </a:pPr>
            <a:r>
              <a:rPr lang="ar-EG" sz="1800" b="1">
                <a:solidFill>
                  <a:srgbClr val="0FA596"/>
                </a:solidFill>
                <a:latin typeface="29LT Bukra Condensed Bold"/>
                <a:ea typeface="29LT Bukra Condensed Bold"/>
                <a:cs typeface="29LT Bukra Condensed Bold"/>
                <a:sym typeface="29LT Bukra Condensed Bold"/>
                <a:rtl/>
              </a:rPr>
              <a:t>المادة الخامسة : المعلم وطلابه .</a:t>
            </a:r>
          </a:p>
        </p:txBody>
      </p:sp>
      <p:sp>
        <p:nvSpPr>
          <p:cNvPr id="12" name="TextBox 12"/>
          <p:cNvSpPr txBox="1"/>
          <p:nvPr/>
        </p:nvSpPr>
        <p:spPr>
          <a:xfrm>
            <a:off x="891221" y="7456782"/>
            <a:ext cx="5777559" cy="2564395"/>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العلاقة بين المعلم وطلابه، والمعلمة وطالباتها لحمتها الرغبة في نفعهم، وسداها الشفقة عليهم والبر بهم وأساسها المودة الحانية، وحارسها الحزم الضروري، وهدفها تحقيق خيري الدنيا والآخرة للجيل المأمول للنهضة والتقدم.</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يحسن المعلم الظن بطلابه ويعلمهم أن يكونوا كذلك في حياتهم العامة والخاصة، ليلتمسوا العذر لغيرهم قبل التماس الخطأ، ويروا عيوب أنفسهم قبل رؤية عيوب الآخرين.</a:t>
            </a:r>
          </a:p>
          <a:p>
            <a:pPr algn="r"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2927941" y="865118"/>
            <a:ext cx="3796148" cy="2250037"/>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Semi-Bold"/>
                <a:ea typeface="29LT Bukra Condensed Semi-Bold"/>
                <a:cs typeface="29LT Bukra Condensed Semi-Bold"/>
                <a:sym typeface="29LT Bukra Condensed Semi-Bold"/>
                <a:rtl/>
              </a:rPr>
              <a:t>المعلم قدوة لطلابه خاصة، وللمجتمع عامة وهو حريص على أن يكون أثره في الناس حميداً باقياً لذلك فهو يستمسك بالقيم الأخلاقية والمثل العليا ويدعو إليها وينشرها بين طلابه والناس كافة ويعمل على شيوعها واحترامها ما استطاع إلى ذلك سبيلاً.</a:t>
            </a:r>
          </a:p>
          <a:p>
            <a:pPr algn="just" rtl="1">
              <a:lnSpc>
                <a:spcPts val="2519"/>
              </a:lnSpc>
            </a:pPr>
            <a:endParaRPr lang="ar-EG" sz="1799" b="1">
              <a:solidFill>
                <a:srgbClr val="000000"/>
              </a:solidFill>
              <a:latin typeface="29LT Bukra Condensed Semi-Bold"/>
              <a:ea typeface="29LT Bukra Condensed Semi-Bold"/>
              <a:cs typeface="29LT Bukra Condensed Semi-Bold"/>
              <a:sym typeface="29LT Bukra Condensed Semi-Bold"/>
              <a:rtl/>
            </a:endParaRPr>
          </a:p>
        </p:txBody>
      </p:sp>
      <p:sp>
        <p:nvSpPr>
          <p:cNvPr id="9" name="TextBox 9"/>
          <p:cNvSpPr txBox="1"/>
          <p:nvPr/>
        </p:nvSpPr>
        <p:spPr>
          <a:xfrm>
            <a:off x="1034457" y="3019905"/>
            <a:ext cx="5689632" cy="1306963"/>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أحرص الناس على نفع طلابه، يبذل جهده كله في تعليمهم، وتربيتهم، وتوجيههم، يدلهم على طريق الخير ويرغبهم فيه ويبين لهم طريق الشر ويذودهم عنه ، في رعاية متكاملة لنموهم دينياً وعلمياً وخلقياً ونفسياً واجتماعيا وصحياً.</a:t>
            </a:r>
          </a:p>
        </p:txBody>
      </p:sp>
      <p:sp>
        <p:nvSpPr>
          <p:cNvPr id="10" name="TextBox 10"/>
          <p:cNvSpPr txBox="1"/>
          <p:nvPr/>
        </p:nvSpPr>
        <p:spPr>
          <a:xfrm>
            <a:off x="1034457" y="4517013"/>
            <a:ext cx="5689632" cy="4136186"/>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المعلم يعدل بين طلابه في عطائه وتعامله ورقابته وتقويمه لأدائهم، ويصون كرامتهم، ويعي حقوقهم ويستثمر أوقاتهم بكل مفيد وهو بذلك لا يسمح باتخاذ دروسهم ساحة لغير ما يعنى بتعليمهم في مجال تخصصهم.</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أنموذج للحكمة والرفق، يمارسهما ويأمر بهما، ويتجنب العنف وينهى عنه ويعود طلابه على التفكير السليم والحوار البناء، وحسن الاستماع إلى آراء الآخرين والتسامح مع الناس والتخلق بخلق الإسلام في الحوار ونشر مبدأ الشورى.</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يعي المعلم أن الطالب ينفر من المدرسة التي يستخدم فيها العقاب البدني والنفسي، لذا فإن المربي القدير يتجنبهما وينهى عنهما</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يسعى المعلم لإكساب الطالب المهارات العقلية والعلمية التي تنمي لديه التفكير العلمي الناقد وحب التعلم الذاتي المستمر وممارسته. </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3203780" y="1148408"/>
            <a:ext cx="3186028" cy="406367"/>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السادسة : المعلم والمجتمع .</a:t>
            </a:r>
          </a:p>
        </p:txBody>
      </p:sp>
      <p:sp>
        <p:nvSpPr>
          <p:cNvPr id="9" name="TextBox 9"/>
          <p:cNvSpPr txBox="1"/>
          <p:nvPr/>
        </p:nvSpPr>
        <p:spPr>
          <a:xfrm>
            <a:off x="864000" y="3350928"/>
            <a:ext cx="5813573" cy="5393618"/>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أمين على كيان الوطن ووحدته وتعاون أبنائه، يعمل جاهداً لتسود المحبة المثمرة والاحترام الصادق بين المواطنين جميعاً وبينهم وبين أولي الأمر منهم، تحقيقاً لأمن الوطن واستقراره، وتمكيناً لنمائه وازدهاره، وحرصاً على سمعته ومكانته بين المجتمعات الإنسانية الراقية.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موضع تقدير المجتمع، واحترامه، وهو لذلك حريص على أن يكون في مستوى هذه الثقة وذلك التقدير والاحترام، ويحرص على ألا يؤثر عنه إلا ما يؤكد ثقة المجتمع به واحترامه له.</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عضو مؤثر في مجتمعه، تعلق عليه الآمال في التقدم المعرفي والارتقاء العلمي والإبداع الفكري والإسهام الحضاري ونشر هذه الشمائل الحميدة بين طلابه.</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المعلم صورة صادقة للمثقف المنتمي الى دينه ووطنه ,الأمر الذي يلزمه توسيع نطاق ثقافته وتنويع مصادرها ، ليكون قادراً على تكوين رأي ناضج مبني على العلم والمعرفة والخبرة الواسعة ُيعين به طلابه على سعة الأفق ورؤية وجهات النظر المتباينة باعتبارها مكونات ثقافية تتكامل وتتعاون في بناء الحضارة الإنسانية.</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0" name="TextBox 10"/>
          <p:cNvSpPr txBox="1"/>
          <p:nvPr/>
        </p:nvSpPr>
        <p:spPr>
          <a:xfrm>
            <a:off x="864000" y="2315263"/>
            <a:ext cx="5813573"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يعزز المعلم لدى الطلاب الإحساس بالانتماء لدينهم ووطنهم كما ينمي لديهم أهمية التفاعل الإيجابي مع الثقافات الأخرى ، فالحكمة ضالة المؤمن أنى وجدها فهو أحق الناس بها.</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2944391" y="1130494"/>
            <a:ext cx="3357363" cy="758759"/>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السابعة :المعلم والمجتمع </a:t>
            </a:r>
          </a:p>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المدرسي .</a:t>
            </a:r>
          </a:p>
        </p:txBody>
      </p:sp>
      <p:sp>
        <p:nvSpPr>
          <p:cNvPr id="9" name="TextBox 9"/>
          <p:cNvSpPr txBox="1"/>
          <p:nvPr/>
        </p:nvSpPr>
        <p:spPr>
          <a:xfrm>
            <a:off x="864000" y="3423143"/>
            <a:ext cx="5751588"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يدرك المعلم أن احترام قواعد السلوك الوظيفي والالتزام بالأنظمة والتعليمات وتنفيذها والمشاركة الإيجابية في نشاطات المدرسة وفعالياتها المختلفة أركان أساسية في تحقيق أهداف المؤسسة التعليمية.</a:t>
            </a:r>
          </a:p>
        </p:txBody>
      </p:sp>
      <p:sp>
        <p:nvSpPr>
          <p:cNvPr id="10" name="TextBox 10"/>
          <p:cNvSpPr txBox="1"/>
          <p:nvPr/>
        </p:nvSpPr>
        <p:spPr>
          <a:xfrm>
            <a:off x="864000" y="2681439"/>
            <a:ext cx="5751588" cy="992604"/>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الثقة المتبادلة والعمل بروح الفريق الواحد هما أساس العلاقة بين المعلم وزملائه وبين المعلمين والإدارة التربوية.</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1" name="TextBox 11"/>
          <p:cNvSpPr txBox="1"/>
          <p:nvPr/>
        </p:nvSpPr>
        <p:spPr>
          <a:xfrm>
            <a:off x="2379710" y="4817270"/>
            <a:ext cx="2800581" cy="406367"/>
          </a:xfrm>
          <a:prstGeom prst="rect">
            <a:avLst/>
          </a:prstGeom>
        </p:spPr>
        <p:txBody>
          <a:bodyPr lIns="0" tIns="0" rIns="0" bIns="0" rtlCol="0" anchor="t">
            <a:spAutoFit/>
          </a:bodyPr>
          <a:lstStyle/>
          <a:p>
            <a:pPr algn="ctr" rtl="1">
              <a:lnSpc>
                <a:spcPts val="2799"/>
              </a:lnSpc>
            </a:pPr>
            <a:r>
              <a:rPr lang="ar-EG" sz="1999" b="1">
                <a:solidFill>
                  <a:srgbClr val="0FA596"/>
                </a:solidFill>
                <a:latin typeface="29LT Bukra Condensed Bold"/>
                <a:ea typeface="29LT Bukra Condensed Bold"/>
                <a:cs typeface="29LT Bukra Condensed Bold"/>
                <a:sym typeface="29LT Bukra Condensed Bold"/>
                <a:rtl/>
              </a:rPr>
              <a:t>المادة الثامنة : المعلم والأسرة .</a:t>
            </a:r>
          </a:p>
        </p:txBody>
      </p:sp>
      <p:sp>
        <p:nvSpPr>
          <p:cNvPr id="12" name="TextBox 12"/>
          <p:cNvSpPr txBox="1"/>
          <p:nvPr/>
        </p:nvSpPr>
        <p:spPr>
          <a:xfrm>
            <a:off x="864000" y="5395087"/>
            <a:ext cx="5751588" cy="2878753"/>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شريك الوالدين في التربية والتنشئة ، فهو حريص على توطيد أواصر الثقة بين البيت والمدرسة.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يعي أن التشاور مع الأسرة بشأن كل أمر يهم مستقبل الطلاب أو يؤثر في مسيرتهم العلمية وفي كل تغير يطرأ على سلوكهم ، أمر بالغ النفع والأهمية.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يؤدي العاملون في مهنة التعليم واجباتهم كافة ويصبغون سلوكهم كله بروح المبادئ التي تضمنتها هذه الأخلاقيات ويعملون على نشرها وترسيخها وتأصيلها والالتزام بها بين زملائهم وفي المجتمع بوجه عام.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3780000" y="701586"/>
            <a:ext cx="2774617" cy="3506625"/>
          </a:xfrm>
          <a:custGeom>
            <a:avLst/>
            <a:gdLst/>
            <a:ahLst/>
            <a:cxnLst/>
            <a:rect l="l" t="t" r="r" b="b"/>
            <a:pathLst>
              <a:path w="2774617" h="3506625">
                <a:moveTo>
                  <a:pt x="0" y="0"/>
                </a:moveTo>
                <a:lnTo>
                  <a:pt x="2774617" y="0"/>
                </a:lnTo>
                <a:lnTo>
                  <a:pt x="2774617" y="3506625"/>
                </a:lnTo>
                <a:lnTo>
                  <a:pt x="0" y="3506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1579104" y="5325875"/>
            <a:ext cx="3111221"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بيانات </a:t>
            </a:r>
            <a:r>
              <a:rPr lang="ar-EG" sz="4830" b="1">
                <a:solidFill>
                  <a:srgbClr val="0FA596"/>
                </a:solidFill>
                <a:latin typeface="29LT Bukra Condensed Bold"/>
                <a:ea typeface="29LT Bukra Condensed Bold"/>
                <a:cs typeface="29LT Bukra Condensed Bold"/>
                <a:sym typeface="29LT Bukra Condensed Bold"/>
                <a:rtl/>
              </a:rPr>
              <a:t>عامة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pSp>
        <p:nvGrpSpPr>
          <p:cNvPr id="4" name="Group 4"/>
          <p:cNvGrpSpPr/>
          <p:nvPr/>
        </p:nvGrpSpPr>
        <p:grpSpPr>
          <a:xfrm>
            <a:off x="5606672" y="2675333"/>
            <a:ext cx="1726933" cy="683446"/>
            <a:chOff x="0" y="0"/>
            <a:chExt cx="618894" cy="244932"/>
          </a:xfrm>
        </p:grpSpPr>
        <p:sp>
          <p:nvSpPr>
            <p:cNvPr id="5" name="Freeform 5"/>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6" name="TextBox 6"/>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196246" y="2675333"/>
            <a:ext cx="5337476" cy="683446"/>
            <a:chOff x="0" y="0"/>
            <a:chExt cx="1912831" cy="244932"/>
          </a:xfrm>
        </p:grpSpPr>
        <p:sp>
          <p:nvSpPr>
            <p:cNvPr id="8" name="Freeform 8"/>
            <p:cNvSpPr/>
            <p:nvPr/>
          </p:nvSpPr>
          <p:spPr>
            <a:xfrm>
              <a:off x="0" y="0"/>
              <a:ext cx="1912831" cy="244932"/>
            </a:xfrm>
            <a:custGeom>
              <a:avLst/>
              <a:gdLst/>
              <a:ahLst/>
              <a:cxnLst/>
              <a:rect l="l" t="t" r="r" b="b"/>
              <a:pathLst>
                <a:path w="1912831" h="244932">
                  <a:moveTo>
                    <a:pt x="0" y="0"/>
                  </a:moveTo>
                  <a:lnTo>
                    <a:pt x="1912831" y="0"/>
                  </a:lnTo>
                  <a:lnTo>
                    <a:pt x="1912831"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9" name="TextBox 9"/>
            <p:cNvSpPr txBox="1"/>
            <p:nvPr/>
          </p:nvSpPr>
          <p:spPr>
            <a:xfrm>
              <a:off x="0" y="-47625"/>
              <a:ext cx="1912831" cy="292557"/>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1" name="TextBox 11"/>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2" name="TextBox 12"/>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3" name="TextBox 13"/>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ابتدائية العزيزية ومتوسطة الفيصلية </a:t>
            </a:r>
          </a:p>
        </p:txBody>
      </p:sp>
      <p:sp>
        <p:nvSpPr>
          <p:cNvPr id="14" name="TextBox 14"/>
          <p:cNvSpPr txBox="1"/>
          <p:nvPr/>
        </p:nvSpPr>
        <p:spPr>
          <a:xfrm>
            <a:off x="2654139" y="1841000"/>
            <a:ext cx="2251722" cy="712609"/>
          </a:xfrm>
          <a:prstGeom prst="rect">
            <a:avLst/>
          </a:prstGeom>
        </p:spPr>
        <p:txBody>
          <a:bodyPr lIns="0" tIns="0" rIns="0" bIns="0" rtlCol="0" anchor="t">
            <a:spAutoFit/>
          </a:bodyPr>
          <a:lstStyle/>
          <a:p>
            <a:pPr algn="ctr" rtl="1">
              <a:lnSpc>
                <a:spcPts val="4894"/>
              </a:lnSpc>
            </a:pPr>
            <a:r>
              <a:rPr lang="ar-EG" sz="3495" b="1">
                <a:solidFill>
                  <a:srgbClr val="000000"/>
                </a:solidFill>
                <a:latin typeface="29LT Bukra Condensed Bold"/>
                <a:ea typeface="29LT Bukra Condensed Bold"/>
                <a:cs typeface="29LT Bukra Condensed Bold"/>
                <a:sym typeface="29LT Bukra Condensed Bold"/>
                <a:rtl/>
              </a:rPr>
              <a:t>بيانات</a:t>
            </a:r>
            <a:r>
              <a:rPr lang="ar-EG" sz="3495" b="1">
                <a:solidFill>
                  <a:srgbClr val="0FA596"/>
                </a:solidFill>
                <a:latin typeface="29LT Bukra Condensed Bold"/>
                <a:ea typeface="29LT Bukra Condensed Bold"/>
                <a:cs typeface="29LT Bukra Condensed Bold"/>
                <a:sym typeface="29LT Bukra Condensed Bold"/>
                <a:rtl/>
              </a:rPr>
              <a:t> عـامة </a:t>
            </a:r>
          </a:p>
        </p:txBody>
      </p:sp>
      <p:sp>
        <p:nvSpPr>
          <p:cNvPr id="15" name="TextBox 15"/>
          <p:cNvSpPr txBox="1"/>
          <p:nvPr/>
        </p:nvSpPr>
        <p:spPr>
          <a:xfrm>
            <a:off x="5344278" y="2681078"/>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الاسم </a:t>
            </a:r>
          </a:p>
        </p:txBody>
      </p:sp>
      <p:grpSp>
        <p:nvGrpSpPr>
          <p:cNvPr id="16" name="Group 16"/>
          <p:cNvGrpSpPr/>
          <p:nvPr/>
        </p:nvGrpSpPr>
        <p:grpSpPr>
          <a:xfrm>
            <a:off x="5580615" y="3482605"/>
            <a:ext cx="1726933" cy="683446"/>
            <a:chOff x="0" y="0"/>
            <a:chExt cx="618894" cy="244932"/>
          </a:xfrm>
        </p:grpSpPr>
        <p:sp>
          <p:nvSpPr>
            <p:cNvPr id="17" name="Freeform 17"/>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18" name="TextBox 18"/>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19" name="Group 19"/>
          <p:cNvGrpSpPr/>
          <p:nvPr/>
        </p:nvGrpSpPr>
        <p:grpSpPr>
          <a:xfrm>
            <a:off x="5580615" y="4404176"/>
            <a:ext cx="1726933" cy="683446"/>
            <a:chOff x="0" y="0"/>
            <a:chExt cx="618894" cy="244932"/>
          </a:xfrm>
        </p:grpSpPr>
        <p:sp>
          <p:nvSpPr>
            <p:cNvPr id="20" name="Freeform 20"/>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21" name="TextBox 21"/>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22" name="Group 22"/>
          <p:cNvGrpSpPr/>
          <p:nvPr/>
        </p:nvGrpSpPr>
        <p:grpSpPr>
          <a:xfrm>
            <a:off x="5580615" y="5283491"/>
            <a:ext cx="1726933" cy="683446"/>
            <a:chOff x="0" y="0"/>
            <a:chExt cx="618894" cy="244932"/>
          </a:xfrm>
        </p:grpSpPr>
        <p:sp>
          <p:nvSpPr>
            <p:cNvPr id="23" name="Freeform 23"/>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24" name="TextBox 24"/>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25" name="Group 25"/>
          <p:cNvGrpSpPr/>
          <p:nvPr/>
        </p:nvGrpSpPr>
        <p:grpSpPr>
          <a:xfrm>
            <a:off x="3806789" y="3482605"/>
            <a:ext cx="1700875" cy="683446"/>
            <a:chOff x="0" y="0"/>
            <a:chExt cx="609555" cy="244932"/>
          </a:xfrm>
        </p:grpSpPr>
        <p:sp>
          <p:nvSpPr>
            <p:cNvPr id="26" name="Freeform 26"/>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27" name="TextBox 27"/>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28" name="Group 28"/>
          <p:cNvGrpSpPr/>
          <p:nvPr/>
        </p:nvGrpSpPr>
        <p:grpSpPr>
          <a:xfrm>
            <a:off x="3806789" y="4404176"/>
            <a:ext cx="1700875" cy="683446"/>
            <a:chOff x="0" y="0"/>
            <a:chExt cx="609555" cy="244932"/>
          </a:xfrm>
        </p:grpSpPr>
        <p:sp>
          <p:nvSpPr>
            <p:cNvPr id="29" name="Freeform 29"/>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30" name="TextBox 30"/>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31" name="Group 31"/>
          <p:cNvGrpSpPr/>
          <p:nvPr/>
        </p:nvGrpSpPr>
        <p:grpSpPr>
          <a:xfrm>
            <a:off x="3806789" y="5283491"/>
            <a:ext cx="1700875" cy="683446"/>
            <a:chOff x="0" y="0"/>
            <a:chExt cx="609555" cy="244932"/>
          </a:xfrm>
        </p:grpSpPr>
        <p:sp>
          <p:nvSpPr>
            <p:cNvPr id="32" name="Freeform 32"/>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33" name="TextBox 33"/>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sp>
        <p:nvSpPr>
          <p:cNvPr id="34" name="TextBox 34"/>
          <p:cNvSpPr txBox="1"/>
          <p:nvPr/>
        </p:nvSpPr>
        <p:spPr>
          <a:xfrm>
            <a:off x="5318220" y="3488349"/>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المؤهل </a:t>
            </a:r>
          </a:p>
        </p:txBody>
      </p:sp>
      <p:sp>
        <p:nvSpPr>
          <p:cNvPr id="35" name="TextBox 35"/>
          <p:cNvSpPr txBox="1"/>
          <p:nvPr/>
        </p:nvSpPr>
        <p:spPr>
          <a:xfrm>
            <a:off x="5318220" y="4409920"/>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الجامعة </a:t>
            </a:r>
          </a:p>
        </p:txBody>
      </p:sp>
      <p:sp>
        <p:nvSpPr>
          <p:cNvPr id="36" name="TextBox 36"/>
          <p:cNvSpPr txBox="1"/>
          <p:nvPr/>
        </p:nvSpPr>
        <p:spPr>
          <a:xfrm>
            <a:off x="5318220" y="5289235"/>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تاريخ التعيين </a:t>
            </a:r>
          </a:p>
        </p:txBody>
      </p:sp>
      <p:grpSp>
        <p:nvGrpSpPr>
          <p:cNvPr id="37" name="Group 37"/>
          <p:cNvGrpSpPr/>
          <p:nvPr/>
        </p:nvGrpSpPr>
        <p:grpSpPr>
          <a:xfrm>
            <a:off x="1970071" y="3482605"/>
            <a:ext cx="1726933" cy="683446"/>
            <a:chOff x="0" y="0"/>
            <a:chExt cx="618894" cy="244932"/>
          </a:xfrm>
        </p:grpSpPr>
        <p:sp>
          <p:nvSpPr>
            <p:cNvPr id="38" name="Freeform 38"/>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39" name="TextBox 39"/>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40" name="Group 40"/>
          <p:cNvGrpSpPr/>
          <p:nvPr/>
        </p:nvGrpSpPr>
        <p:grpSpPr>
          <a:xfrm>
            <a:off x="1970071" y="4404176"/>
            <a:ext cx="1726933" cy="683446"/>
            <a:chOff x="0" y="0"/>
            <a:chExt cx="618894" cy="244932"/>
          </a:xfrm>
        </p:grpSpPr>
        <p:sp>
          <p:nvSpPr>
            <p:cNvPr id="41" name="Freeform 41"/>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42" name="TextBox 42"/>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43" name="Group 43"/>
          <p:cNvGrpSpPr/>
          <p:nvPr/>
        </p:nvGrpSpPr>
        <p:grpSpPr>
          <a:xfrm>
            <a:off x="1970071" y="5283491"/>
            <a:ext cx="1726933" cy="683446"/>
            <a:chOff x="0" y="0"/>
            <a:chExt cx="618894" cy="244932"/>
          </a:xfrm>
        </p:grpSpPr>
        <p:sp>
          <p:nvSpPr>
            <p:cNvPr id="44" name="Freeform 44"/>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45" name="TextBox 45"/>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46" name="Group 46"/>
          <p:cNvGrpSpPr/>
          <p:nvPr/>
        </p:nvGrpSpPr>
        <p:grpSpPr>
          <a:xfrm>
            <a:off x="196246" y="3482605"/>
            <a:ext cx="1700875" cy="683446"/>
            <a:chOff x="0" y="0"/>
            <a:chExt cx="609555" cy="244932"/>
          </a:xfrm>
        </p:grpSpPr>
        <p:sp>
          <p:nvSpPr>
            <p:cNvPr id="47" name="Freeform 47"/>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48" name="TextBox 48"/>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49" name="Group 49"/>
          <p:cNvGrpSpPr/>
          <p:nvPr/>
        </p:nvGrpSpPr>
        <p:grpSpPr>
          <a:xfrm>
            <a:off x="196246" y="4404176"/>
            <a:ext cx="1700875" cy="683446"/>
            <a:chOff x="0" y="0"/>
            <a:chExt cx="609555" cy="244932"/>
          </a:xfrm>
        </p:grpSpPr>
        <p:sp>
          <p:nvSpPr>
            <p:cNvPr id="50" name="Freeform 50"/>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51" name="TextBox 51"/>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grpSp>
        <p:nvGrpSpPr>
          <p:cNvPr id="52" name="Group 52"/>
          <p:cNvGrpSpPr/>
          <p:nvPr/>
        </p:nvGrpSpPr>
        <p:grpSpPr>
          <a:xfrm>
            <a:off x="196246" y="5283491"/>
            <a:ext cx="1700875" cy="683446"/>
            <a:chOff x="0" y="0"/>
            <a:chExt cx="609555" cy="244932"/>
          </a:xfrm>
        </p:grpSpPr>
        <p:sp>
          <p:nvSpPr>
            <p:cNvPr id="53" name="Freeform 53"/>
            <p:cNvSpPr/>
            <p:nvPr/>
          </p:nvSpPr>
          <p:spPr>
            <a:xfrm>
              <a:off x="0" y="0"/>
              <a:ext cx="609555" cy="244932"/>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54" name="TextBox 54"/>
            <p:cNvSpPr txBox="1"/>
            <p:nvPr/>
          </p:nvSpPr>
          <p:spPr>
            <a:xfrm>
              <a:off x="0" y="-47625"/>
              <a:ext cx="609555" cy="292557"/>
            </a:xfrm>
            <a:prstGeom prst="rect">
              <a:avLst/>
            </a:prstGeom>
          </p:spPr>
          <p:txBody>
            <a:bodyPr lIns="50800" tIns="50800" rIns="50800" bIns="50800" rtlCol="0" anchor="ctr"/>
            <a:lstStyle/>
            <a:p>
              <a:pPr algn="ctr">
                <a:lnSpc>
                  <a:spcPts val="3359"/>
                </a:lnSpc>
              </a:pPr>
              <a:endParaRPr/>
            </a:p>
          </p:txBody>
        </p:sp>
      </p:grpSp>
      <p:sp>
        <p:nvSpPr>
          <p:cNvPr id="55" name="TextBox 55"/>
          <p:cNvSpPr txBox="1"/>
          <p:nvPr/>
        </p:nvSpPr>
        <p:spPr>
          <a:xfrm>
            <a:off x="1707676" y="3521411"/>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التخصص </a:t>
            </a:r>
          </a:p>
        </p:txBody>
      </p:sp>
      <p:sp>
        <p:nvSpPr>
          <p:cNvPr id="56" name="TextBox 56"/>
          <p:cNvSpPr txBox="1"/>
          <p:nvPr/>
        </p:nvSpPr>
        <p:spPr>
          <a:xfrm>
            <a:off x="1707676" y="4409920"/>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تاريخ التخرج </a:t>
            </a:r>
          </a:p>
        </p:txBody>
      </p:sp>
      <p:sp>
        <p:nvSpPr>
          <p:cNvPr id="57" name="TextBox 57"/>
          <p:cNvSpPr txBox="1"/>
          <p:nvPr/>
        </p:nvSpPr>
        <p:spPr>
          <a:xfrm>
            <a:off x="1707676" y="5289235"/>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تاريخ المباشرة </a:t>
            </a:r>
          </a:p>
        </p:txBody>
      </p:sp>
      <p:grpSp>
        <p:nvGrpSpPr>
          <p:cNvPr id="58" name="Group 58"/>
          <p:cNvGrpSpPr/>
          <p:nvPr/>
        </p:nvGrpSpPr>
        <p:grpSpPr>
          <a:xfrm>
            <a:off x="5606672" y="6166962"/>
            <a:ext cx="1726933" cy="683446"/>
            <a:chOff x="0" y="0"/>
            <a:chExt cx="618894" cy="244932"/>
          </a:xfrm>
        </p:grpSpPr>
        <p:sp>
          <p:nvSpPr>
            <p:cNvPr id="59" name="Freeform 59"/>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60" name="TextBox 60"/>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61" name="Group 61"/>
          <p:cNvGrpSpPr/>
          <p:nvPr/>
        </p:nvGrpSpPr>
        <p:grpSpPr>
          <a:xfrm>
            <a:off x="196246" y="6166962"/>
            <a:ext cx="5337476" cy="683446"/>
            <a:chOff x="0" y="0"/>
            <a:chExt cx="1912831" cy="244932"/>
          </a:xfrm>
        </p:grpSpPr>
        <p:sp>
          <p:nvSpPr>
            <p:cNvPr id="62" name="Freeform 62"/>
            <p:cNvSpPr/>
            <p:nvPr/>
          </p:nvSpPr>
          <p:spPr>
            <a:xfrm>
              <a:off x="0" y="0"/>
              <a:ext cx="1912831" cy="244932"/>
            </a:xfrm>
            <a:custGeom>
              <a:avLst/>
              <a:gdLst/>
              <a:ahLst/>
              <a:cxnLst/>
              <a:rect l="l" t="t" r="r" b="b"/>
              <a:pathLst>
                <a:path w="1912831" h="244932">
                  <a:moveTo>
                    <a:pt x="0" y="0"/>
                  </a:moveTo>
                  <a:lnTo>
                    <a:pt x="1912831" y="0"/>
                  </a:lnTo>
                  <a:lnTo>
                    <a:pt x="1912831"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63" name="TextBox 63"/>
            <p:cNvSpPr txBox="1"/>
            <p:nvPr/>
          </p:nvSpPr>
          <p:spPr>
            <a:xfrm>
              <a:off x="0" y="-47625"/>
              <a:ext cx="1912831" cy="292557"/>
            </a:xfrm>
            <a:prstGeom prst="rect">
              <a:avLst/>
            </a:prstGeom>
          </p:spPr>
          <p:txBody>
            <a:bodyPr lIns="50800" tIns="50800" rIns="50800" bIns="50800" rtlCol="0" anchor="ctr"/>
            <a:lstStyle/>
            <a:p>
              <a:pPr algn="ctr">
                <a:lnSpc>
                  <a:spcPts val="3359"/>
                </a:lnSpc>
              </a:pPr>
              <a:endParaRPr/>
            </a:p>
          </p:txBody>
        </p:sp>
      </p:grpSp>
      <p:sp>
        <p:nvSpPr>
          <p:cNvPr id="64" name="TextBox 64"/>
          <p:cNvSpPr txBox="1"/>
          <p:nvPr/>
        </p:nvSpPr>
        <p:spPr>
          <a:xfrm>
            <a:off x="5344278" y="6172707"/>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مواد التدريس </a:t>
            </a:r>
          </a:p>
        </p:txBody>
      </p:sp>
      <p:grpSp>
        <p:nvGrpSpPr>
          <p:cNvPr id="65" name="Group 65"/>
          <p:cNvGrpSpPr/>
          <p:nvPr/>
        </p:nvGrpSpPr>
        <p:grpSpPr>
          <a:xfrm>
            <a:off x="5606672" y="6974233"/>
            <a:ext cx="1726933" cy="683446"/>
            <a:chOff x="0" y="0"/>
            <a:chExt cx="618894" cy="244932"/>
          </a:xfrm>
        </p:grpSpPr>
        <p:sp>
          <p:nvSpPr>
            <p:cNvPr id="66" name="Freeform 66"/>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67" name="TextBox 67"/>
            <p:cNvSpPr txBox="1"/>
            <p:nvPr/>
          </p:nvSpPr>
          <p:spPr>
            <a:xfrm>
              <a:off x="0" y="-47625"/>
              <a:ext cx="618894" cy="292557"/>
            </a:xfrm>
            <a:prstGeom prst="rect">
              <a:avLst/>
            </a:prstGeom>
          </p:spPr>
          <p:txBody>
            <a:bodyPr lIns="50800" tIns="50800" rIns="50800" bIns="50800" rtlCol="0" anchor="ctr"/>
            <a:lstStyle/>
            <a:p>
              <a:pPr algn="ctr">
                <a:lnSpc>
                  <a:spcPts val="3359"/>
                </a:lnSpc>
              </a:pPr>
              <a:endParaRPr/>
            </a:p>
          </p:txBody>
        </p:sp>
      </p:grpSp>
      <p:grpSp>
        <p:nvGrpSpPr>
          <p:cNvPr id="68" name="Group 68"/>
          <p:cNvGrpSpPr/>
          <p:nvPr/>
        </p:nvGrpSpPr>
        <p:grpSpPr>
          <a:xfrm>
            <a:off x="3030843" y="6974233"/>
            <a:ext cx="2502879" cy="683446"/>
            <a:chOff x="0" y="0"/>
            <a:chExt cx="896975" cy="244932"/>
          </a:xfrm>
        </p:grpSpPr>
        <p:sp>
          <p:nvSpPr>
            <p:cNvPr id="69" name="Freeform 69"/>
            <p:cNvSpPr/>
            <p:nvPr/>
          </p:nvSpPr>
          <p:spPr>
            <a:xfrm>
              <a:off x="0" y="0"/>
              <a:ext cx="896975" cy="244932"/>
            </a:xfrm>
            <a:custGeom>
              <a:avLst/>
              <a:gdLst/>
              <a:ahLst/>
              <a:cxnLst/>
              <a:rect l="l" t="t" r="r" b="b"/>
              <a:pathLst>
                <a:path w="896975" h="244932">
                  <a:moveTo>
                    <a:pt x="0" y="0"/>
                  </a:moveTo>
                  <a:lnTo>
                    <a:pt x="896975" y="0"/>
                  </a:lnTo>
                  <a:lnTo>
                    <a:pt x="896975"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70" name="TextBox 70"/>
            <p:cNvSpPr txBox="1"/>
            <p:nvPr/>
          </p:nvSpPr>
          <p:spPr>
            <a:xfrm>
              <a:off x="0" y="-47625"/>
              <a:ext cx="896975" cy="292557"/>
            </a:xfrm>
            <a:prstGeom prst="rect">
              <a:avLst/>
            </a:prstGeom>
          </p:spPr>
          <p:txBody>
            <a:bodyPr lIns="50800" tIns="50800" rIns="50800" bIns="50800" rtlCol="0" anchor="ctr"/>
            <a:lstStyle/>
            <a:p>
              <a:pPr algn="ctr">
                <a:lnSpc>
                  <a:spcPts val="3359"/>
                </a:lnSpc>
              </a:pPr>
              <a:endParaRPr/>
            </a:p>
          </p:txBody>
        </p:sp>
      </p:grpSp>
      <p:sp>
        <p:nvSpPr>
          <p:cNvPr id="71" name="TextBox 71"/>
          <p:cNvSpPr txBox="1"/>
          <p:nvPr/>
        </p:nvSpPr>
        <p:spPr>
          <a:xfrm>
            <a:off x="5344278" y="6979978"/>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مرحلة التدريس </a:t>
            </a:r>
          </a:p>
        </p:txBody>
      </p:sp>
      <p:grpSp>
        <p:nvGrpSpPr>
          <p:cNvPr id="72" name="Group 72"/>
          <p:cNvGrpSpPr/>
          <p:nvPr/>
        </p:nvGrpSpPr>
        <p:grpSpPr>
          <a:xfrm>
            <a:off x="5616269" y="7895804"/>
            <a:ext cx="1726933" cy="683446"/>
            <a:chOff x="0" y="0"/>
            <a:chExt cx="618894" cy="244932"/>
          </a:xfrm>
        </p:grpSpPr>
        <p:sp>
          <p:nvSpPr>
            <p:cNvPr id="73" name="Freeform 73"/>
            <p:cNvSpPr/>
            <p:nvPr/>
          </p:nvSpPr>
          <p:spPr>
            <a:xfrm>
              <a:off x="0" y="0"/>
              <a:ext cx="618894" cy="244932"/>
            </a:xfrm>
            <a:custGeom>
              <a:avLst/>
              <a:gdLst/>
              <a:ahLst/>
              <a:cxnLst/>
              <a:rect l="l" t="t" r="r" b="b"/>
              <a:pathLst>
                <a:path w="618894" h="244932">
                  <a:moveTo>
                    <a:pt x="0" y="0"/>
                  </a:moveTo>
                  <a:lnTo>
                    <a:pt x="618894" y="0"/>
                  </a:lnTo>
                  <a:lnTo>
                    <a:pt x="618894" y="244932"/>
                  </a:lnTo>
                  <a:lnTo>
                    <a:pt x="0" y="244932"/>
                  </a:lnTo>
                  <a:close/>
                </a:path>
              </a:pathLst>
            </a:custGeom>
            <a:solidFill>
              <a:srgbClr val="0FA596"/>
            </a:solidFill>
          </p:spPr>
          <p:txBody>
            <a:bodyPr/>
            <a:lstStyle/>
            <a:p>
              <a:endParaRPr lang="ar-SA"/>
            </a:p>
          </p:txBody>
        </p:sp>
        <p:sp>
          <p:nvSpPr>
            <p:cNvPr id="74" name="TextBox 74"/>
            <p:cNvSpPr txBox="1"/>
            <p:nvPr/>
          </p:nvSpPr>
          <p:spPr>
            <a:xfrm>
              <a:off x="0" y="-38100"/>
              <a:ext cx="618894" cy="283032"/>
            </a:xfrm>
            <a:prstGeom prst="rect">
              <a:avLst/>
            </a:prstGeom>
          </p:spPr>
          <p:txBody>
            <a:bodyPr lIns="50800" tIns="50800" rIns="50800" bIns="50800" rtlCol="0" anchor="ctr"/>
            <a:lstStyle/>
            <a:p>
              <a:pPr algn="ctr">
                <a:lnSpc>
                  <a:spcPts val="2717"/>
                </a:lnSpc>
              </a:pPr>
              <a:endParaRPr/>
            </a:p>
          </p:txBody>
        </p:sp>
      </p:grpSp>
      <p:grpSp>
        <p:nvGrpSpPr>
          <p:cNvPr id="75" name="Group 75"/>
          <p:cNvGrpSpPr/>
          <p:nvPr/>
        </p:nvGrpSpPr>
        <p:grpSpPr>
          <a:xfrm>
            <a:off x="196246" y="7895804"/>
            <a:ext cx="5347073" cy="683446"/>
            <a:chOff x="0" y="0"/>
            <a:chExt cx="1916270" cy="244932"/>
          </a:xfrm>
        </p:grpSpPr>
        <p:sp>
          <p:nvSpPr>
            <p:cNvPr id="76" name="Freeform 76"/>
            <p:cNvSpPr/>
            <p:nvPr/>
          </p:nvSpPr>
          <p:spPr>
            <a:xfrm>
              <a:off x="0" y="0"/>
              <a:ext cx="1916270" cy="244932"/>
            </a:xfrm>
            <a:custGeom>
              <a:avLst/>
              <a:gdLst/>
              <a:ahLst/>
              <a:cxnLst/>
              <a:rect l="l" t="t" r="r" b="b"/>
              <a:pathLst>
                <a:path w="1916270" h="244932">
                  <a:moveTo>
                    <a:pt x="0" y="0"/>
                  </a:moveTo>
                  <a:lnTo>
                    <a:pt x="1916270" y="0"/>
                  </a:lnTo>
                  <a:lnTo>
                    <a:pt x="1916270"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77" name="TextBox 77"/>
            <p:cNvSpPr txBox="1"/>
            <p:nvPr/>
          </p:nvSpPr>
          <p:spPr>
            <a:xfrm>
              <a:off x="0" y="-47625"/>
              <a:ext cx="1916270" cy="292557"/>
            </a:xfrm>
            <a:prstGeom prst="rect">
              <a:avLst/>
            </a:prstGeom>
          </p:spPr>
          <p:txBody>
            <a:bodyPr lIns="50800" tIns="50800" rIns="50800" bIns="50800" rtlCol="0" anchor="ctr"/>
            <a:lstStyle/>
            <a:p>
              <a:pPr algn="ctr">
                <a:lnSpc>
                  <a:spcPts val="3359"/>
                </a:lnSpc>
              </a:pPr>
              <a:endParaRPr/>
            </a:p>
          </p:txBody>
        </p:sp>
      </p:grpSp>
      <p:sp>
        <p:nvSpPr>
          <p:cNvPr id="78" name="TextBox 78"/>
          <p:cNvSpPr txBox="1"/>
          <p:nvPr/>
        </p:nvSpPr>
        <p:spPr>
          <a:xfrm>
            <a:off x="5353874" y="7901549"/>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بيانات التواصل </a:t>
            </a:r>
          </a:p>
        </p:txBody>
      </p:sp>
      <p:grpSp>
        <p:nvGrpSpPr>
          <p:cNvPr id="79" name="Group 79"/>
          <p:cNvGrpSpPr/>
          <p:nvPr/>
        </p:nvGrpSpPr>
        <p:grpSpPr>
          <a:xfrm>
            <a:off x="1707676" y="6974233"/>
            <a:ext cx="1174790" cy="683446"/>
            <a:chOff x="0" y="0"/>
            <a:chExt cx="421018" cy="244932"/>
          </a:xfrm>
        </p:grpSpPr>
        <p:sp>
          <p:nvSpPr>
            <p:cNvPr id="80" name="Freeform 80"/>
            <p:cNvSpPr/>
            <p:nvPr/>
          </p:nvSpPr>
          <p:spPr>
            <a:xfrm>
              <a:off x="0" y="0"/>
              <a:ext cx="421018" cy="244932"/>
            </a:xfrm>
            <a:custGeom>
              <a:avLst/>
              <a:gdLst/>
              <a:ahLst/>
              <a:cxnLst/>
              <a:rect l="l" t="t" r="r" b="b"/>
              <a:pathLst>
                <a:path w="421018" h="244932">
                  <a:moveTo>
                    <a:pt x="0" y="0"/>
                  </a:moveTo>
                  <a:lnTo>
                    <a:pt x="421018" y="0"/>
                  </a:lnTo>
                  <a:lnTo>
                    <a:pt x="421018" y="244932"/>
                  </a:lnTo>
                  <a:lnTo>
                    <a:pt x="0" y="244932"/>
                  </a:lnTo>
                  <a:close/>
                </a:path>
              </a:pathLst>
            </a:custGeom>
            <a:solidFill>
              <a:srgbClr val="0FA596"/>
            </a:solidFill>
          </p:spPr>
          <p:txBody>
            <a:bodyPr/>
            <a:lstStyle/>
            <a:p>
              <a:endParaRPr lang="ar-SA"/>
            </a:p>
          </p:txBody>
        </p:sp>
        <p:sp>
          <p:nvSpPr>
            <p:cNvPr id="81" name="TextBox 81"/>
            <p:cNvSpPr txBox="1"/>
            <p:nvPr/>
          </p:nvSpPr>
          <p:spPr>
            <a:xfrm>
              <a:off x="0" y="-47625"/>
              <a:ext cx="421018" cy="292557"/>
            </a:xfrm>
            <a:prstGeom prst="rect">
              <a:avLst/>
            </a:prstGeom>
          </p:spPr>
          <p:txBody>
            <a:bodyPr lIns="50800" tIns="50800" rIns="50800" bIns="50800" rtlCol="0" anchor="ctr"/>
            <a:lstStyle/>
            <a:p>
              <a:pPr algn="ctr">
                <a:lnSpc>
                  <a:spcPts val="3359"/>
                </a:lnSpc>
              </a:pPr>
              <a:endParaRPr/>
            </a:p>
          </p:txBody>
        </p:sp>
      </p:grpSp>
      <p:grpSp>
        <p:nvGrpSpPr>
          <p:cNvPr id="82" name="Group 82"/>
          <p:cNvGrpSpPr/>
          <p:nvPr/>
        </p:nvGrpSpPr>
        <p:grpSpPr>
          <a:xfrm>
            <a:off x="196246" y="6974233"/>
            <a:ext cx="1359031" cy="683446"/>
            <a:chOff x="0" y="0"/>
            <a:chExt cx="487046" cy="244932"/>
          </a:xfrm>
        </p:grpSpPr>
        <p:sp>
          <p:nvSpPr>
            <p:cNvPr id="83" name="Freeform 83"/>
            <p:cNvSpPr/>
            <p:nvPr/>
          </p:nvSpPr>
          <p:spPr>
            <a:xfrm>
              <a:off x="0" y="0"/>
              <a:ext cx="487046" cy="244932"/>
            </a:xfrm>
            <a:custGeom>
              <a:avLst/>
              <a:gdLst/>
              <a:ahLst/>
              <a:cxnLst/>
              <a:rect l="l" t="t" r="r" b="b"/>
              <a:pathLst>
                <a:path w="487046" h="244932">
                  <a:moveTo>
                    <a:pt x="0" y="0"/>
                  </a:moveTo>
                  <a:lnTo>
                    <a:pt x="487046" y="0"/>
                  </a:lnTo>
                  <a:lnTo>
                    <a:pt x="487046" y="244932"/>
                  </a:lnTo>
                  <a:lnTo>
                    <a:pt x="0" y="244932"/>
                  </a:lnTo>
                  <a:close/>
                </a:path>
              </a:pathLst>
            </a:custGeom>
            <a:solidFill>
              <a:srgbClr val="000000">
                <a:alpha val="0"/>
              </a:srgbClr>
            </a:solidFill>
            <a:ln w="38100" cap="sq">
              <a:solidFill>
                <a:srgbClr val="0FA596"/>
              </a:solidFill>
              <a:prstDash val="solid"/>
              <a:miter/>
            </a:ln>
          </p:spPr>
          <p:txBody>
            <a:bodyPr/>
            <a:lstStyle/>
            <a:p>
              <a:endParaRPr lang="ar-SA"/>
            </a:p>
          </p:txBody>
        </p:sp>
        <p:sp>
          <p:nvSpPr>
            <p:cNvPr id="84" name="TextBox 84"/>
            <p:cNvSpPr txBox="1"/>
            <p:nvPr/>
          </p:nvSpPr>
          <p:spPr>
            <a:xfrm>
              <a:off x="0" y="-47625"/>
              <a:ext cx="487046" cy="292557"/>
            </a:xfrm>
            <a:prstGeom prst="rect">
              <a:avLst/>
            </a:prstGeom>
          </p:spPr>
          <p:txBody>
            <a:bodyPr lIns="50800" tIns="50800" rIns="50800" bIns="50800" rtlCol="0" anchor="ctr"/>
            <a:lstStyle/>
            <a:p>
              <a:pPr algn="ctr">
                <a:lnSpc>
                  <a:spcPts val="3359"/>
                </a:lnSpc>
              </a:pPr>
              <a:endParaRPr/>
            </a:p>
          </p:txBody>
        </p:sp>
      </p:grpSp>
      <p:sp>
        <p:nvSpPr>
          <p:cNvPr id="85" name="TextBox 85"/>
          <p:cNvSpPr txBox="1"/>
          <p:nvPr/>
        </p:nvSpPr>
        <p:spPr>
          <a:xfrm>
            <a:off x="1169210" y="6979978"/>
            <a:ext cx="2251722" cy="482009"/>
          </a:xfrm>
          <a:prstGeom prst="rect">
            <a:avLst/>
          </a:prstGeom>
        </p:spPr>
        <p:txBody>
          <a:bodyPr lIns="0" tIns="0" rIns="0" bIns="0" rtlCol="0" anchor="t">
            <a:spAutoFit/>
          </a:bodyPr>
          <a:lstStyle/>
          <a:p>
            <a:pPr algn="ctr" rtl="1">
              <a:lnSpc>
                <a:spcPts val="3359"/>
              </a:lnSpc>
            </a:pPr>
            <a:r>
              <a:rPr lang="ar-EG" sz="2400" b="1">
                <a:solidFill>
                  <a:srgbClr val="000000"/>
                </a:solidFill>
                <a:latin typeface="29LT Bukra Condensed Bold"/>
                <a:ea typeface="29LT Bukra Condensed Bold"/>
                <a:cs typeface="29LT Bukra Condensed Bold"/>
                <a:sym typeface="29LT Bukra Condensed Bold"/>
                <a:rtl/>
              </a:rPr>
              <a:t>النصاب </a:t>
            </a:r>
          </a:p>
        </p:txBody>
      </p:sp>
      <p:sp>
        <p:nvSpPr>
          <p:cNvPr id="86" name="TextBox 86"/>
          <p:cNvSpPr txBox="1"/>
          <p:nvPr/>
        </p:nvSpPr>
        <p:spPr>
          <a:xfrm>
            <a:off x="402417" y="2772440"/>
            <a:ext cx="5032304"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87" name="TextBox 87"/>
          <p:cNvSpPr txBox="1"/>
          <p:nvPr/>
        </p:nvSpPr>
        <p:spPr>
          <a:xfrm>
            <a:off x="3780000" y="3617105"/>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88" name="TextBox 88"/>
          <p:cNvSpPr txBox="1"/>
          <p:nvPr/>
        </p:nvSpPr>
        <p:spPr>
          <a:xfrm>
            <a:off x="3780000" y="4538676"/>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89" name="TextBox 89"/>
          <p:cNvSpPr txBox="1"/>
          <p:nvPr/>
        </p:nvSpPr>
        <p:spPr>
          <a:xfrm>
            <a:off x="3780000" y="5384930"/>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0" name="TextBox 90"/>
          <p:cNvSpPr txBox="1"/>
          <p:nvPr/>
        </p:nvSpPr>
        <p:spPr>
          <a:xfrm>
            <a:off x="196246" y="3617105"/>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1" name="TextBox 91"/>
          <p:cNvSpPr txBox="1"/>
          <p:nvPr/>
        </p:nvSpPr>
        <p:spPr>
          <a:xfrm>
            <a:off x="196246" y="4538676"/>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2" name="TextBox 92"/>
          <p:cNvSpPr txBox="1"/>
          <p:nvPr/>
        </p:nvSpPr>
        <p:spPr>
          <a:xfrm>
            <a:off x="196246" y="5384930"/>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3" name="TextBox 93"/>
          <p:cNvSpPr txBox="1"/>
          <p:nvPr/>
        </p:nvSpPr>
        <p:spPr>
          <a:xfrm>
            <a:off x="3723039" y="6205815"/>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4" name="TextBox 94"/>
          <p:cNvSpPr txBox="1"/>
          <p:nvPr/>
        </p:nvSpPr>
        <p:spPr>
          <a:xfrm>
            <a:off x="3780000" y="7001294"/>
            <a:ext cx="1621239"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5" name="TextBox 95"/>
          <p:cNvSpPr txBox="1"/>
          <p:nvPr/>
        </p:nvSpPr>
        <p:spPr>
          <a:xfrm>
            <a:off x="402417" y="7001294"/>
            <a:ext cx="991027"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
        <p:nvSpPr>
          <p:cNvPr id="96" name="TextBox 96"/>
          <p:cNvSpPr txBox="1"/>
          <p:nvPr/>
        </p:nvSpPr>
        <p:spPr>
          <a:xfrm>
            <a:off x="4129159" y="7952954"/>
            <a:ext cx="1189060" cy="397545"/>
          </a:xfrm>
          <a:prstGeom prst="rect">
            <a:avLst/>
          </a:prstGeom>
        </p:spPr>
        <p:txBody>
          <a:bodyPr lIns="0" tIns="0" rIns="0" bIns="0" rtlCol="0" anchor="t">
            <a:spAutoFit/>
          </a:bodyPr>
          <a:lstStyle/>
          <a:p>
            <a:pPr algn="r" rtl="1">
              <a:lnSpc>
                <a:spcPts val="3080"/>
              </a:lnSpc>
            </a:pPr>
            <a:r>
              <a:rPr lang="ar-SA" sz="2200" b="1" dirty="0">
                <a:solidFill>
                  <a:srgbClr val="000000"/>
                </a:solidFill>
                <a:latin typeface="29LT Bukra Condensed Bold"/>
                <a:ea typeface="29LT Bukra Condensed Bold"/>
                <a:cs typeface="29LT Bukra Condensed Bold"/>
                <a:sym typeface="29LT Bukra Condensed Bold"/>
                <a:rtl/>
              </a:rPr>
              <a:t>.........</a:t>
            </a:r>
            <a:endParaRPr lang="ar-EG" sz="2200" b="1" dirty="0">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0" name="TextBox 10"/>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1" name="TextBox 11"/>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2" name="TextBox 12"/>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3" name="TextBox 13"/>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4" name="TextBox 14"/>
          <p:cNvSpPr txBox="1"/>
          <p:nvPr/>
        </p:nvSpPr>
        <p:spPr>
          <a:xfrm>
            <a:off x="2654139" y="1841000"/>
            <a:ext cx="2251722" cy="594393"/>
          </a:xfrm>
          <a:prstGeom prst="rect">
            <a:avLst/>
          </a:prstGeom>
        </p:spPr>
        <p:txBody>
          <a:bodyPr lIns="0" tIns="0" rIns="0" bIns="0" rtlCol="0" anchor="t">
            <a:spAutoFit/>
          </a:bodyPr>
          <a:lstStyle/>
          <a:p>
            <a:pPr algn="ctr" rtl="1">
              <a:lnSpc>
                <a:spcPts val="4894"/>
              </a:lnSpc>
            </a:pPr>
            <a:r>
              <a:rPr lang="ar-SA" sz="2800" b="1" dirty="0">
                <a:solidFill>
                  <a:srgbClr val="000000"/>
                </a:solidFill>
                <a:latin typeface="29LT Bukra Condensed Bold"/>
                <a:ea typeface="29LT Bukra Condensed Bold"/>
                <a:cs typeface="29LT Bukra Condensed Bold"/>
                <a:sym typeface="29LT Bukra Condensed Bold"/>
                <a:rtl/>
              </a:rPr>
              <a:t>السيرة </a:t>
            </a:r>
            <a:r>
              <a:rPr lang="ar-SA" sz="2800" b="1" dirty="0">
                <a:solidFill>
                  <a:srgbClr val="0FA999"/>
                </a:solidFill>
                <a:latin typeface="29LT Bukra Condensed Bold"/>
                <a:ea typeface="29LT Bukra Condensed Bold"/>
                <a:cs typeface="29LT Bukra Condensed Bold"/>
                <a:sym typeface="29LT Bukra Condensed Bold"/>
                <a:rtl/>
              </a:rPr>
              <a:t>الذاتية</a:t>
            </a:r>
            <a:r>
              <a:rPr lang="ar-SA" sz="2800" b="1" dirty="0">
                <a:solidFill>
                  <a:srgbClr val="000000"/>
                </a:solidFill>
                <a:latin typeface="29LT Bukra Condensed Bold"/>
                <a:ea typeface="29LT Bukra Condensed Bold"/>
                <a:cs typeface="29LT Bukra Condensed Bold"/>
                <a:sym typeface="29LT Bukra Condensed Bold"/>
                <a:rtl/>
              </a:rPr>
              <a:t> </a:t>
            </a:r>
            <a:endParaRPr lang="ar-EG" sz="2800" b="1" dirty="0">
              <a:solidFill>
                <a:srgbClr val="0FA596"/>
              </a:solidFill>
              <a:latin typeface="29LT Bukra Condensed Bold"/>
              <a:ea typeface="29LT Bukra Condensed Bold"/>
              <a:cs typeface="29LT Bukra Condensed Bold"/>
              <a:sym typeface="29LT Bukra Condensed Bold"/>
              <a:rtl/>
            </a:endParaRPr>
          </a:p>
        </p:txBody>
      </p:sp>
      <p:graphicFrame>
        <p:nvGraphicFramePr>
          <p:cNvPr id="99" name="جدول 98"/>
          <p:cNvGraphicFramePr>
            <a:graphicFrameLocks noGrp="1"/>
          </p:cNvGraphicFramePr>
          <p:nvPr>
            <p:extLst>
              <p:ext uri="{D42A27DB-BD31-4B8C-83A1-F6EECF244321}">
                <p14:modId xmlns:p14="http://schemas.microsoft.com/office/powerpoint/2010/main" val="278258776"/>
              </p:ext>
            </p:extLst>
          </p:nvPr>
        </p:nvGraphicFramePr>
        <p:xfrm>
          <a:off x="137012" y="3547771"/>
          <a:ext cx="7238999" cy="5203699"/>
        </p:xfrm>
        <a:graphic>
          <a:graphicData uri="http://schemas.openxmlformats.org/drawingml/2006/table">
            <a:tbl>
              <a:tblPr rtl="1" firstRow="1" bandRow="1">
                <a:tableStyleId>{D7AC3CCA-C797-4891-BE02-D94E43425B78}</a:tableStyleId>
              </a:tblPr>
              <a:tblGrid>
                <a:gridCol w="1562501">
                  <a:extLst>
                    <a:ext uri="{9D8B030D-6E8A-4147-A177-3AD203B41FA5}">
                      <a16:colId xmlns:a16="http://schemas.microsoft.com/office/drawing/2014/main" val="2254431557"/>
                    </a:ext>
                  </a:extLst>
                </a:gridCol>
                <a:gridCol w="1333099">
                  <a:extLst>
                    <a:ext uri="{9D8B030D-6E8A-4147-A177-3AD203B41FA5}">
                      <a16:colId xmlns:a16="http://schemas.microsoft.com/office/drawing/2014/main" val="3280512842"/>
                    </a:ext>
                  </a:extLst>
                </a:gridCol>
                <a:gridCol w="1110649">
                  <a:extLst>
                    <a:ext uri="{9D8B030D-6E8A-4147-A177-3AD203B41FA5}">
                      <a16:colId xmlns:a16="http://schemas.microsoft.com/office/drawing/2014/main" val="2506131795"/>
                    </a:ext>
                  </a:extLst>
                </a:gridCol>
                <a:gridCol w="1243140">
                  <a:extLst>
                    <a:ext uri="{9D8B030D-6E8A-4147-A177-3AD203B41FA5}">
                      <a16:colId xmlns:a16="http://schemas.microsoft.com/office/drawing/2014/main" val="2090396851"/>
                    </a:ext>
                  </a:extLst>
                </a:gridCol>
                <a:gridCol w="1989610">
                  <a:extLst>
                    <a:ext uri="{9D8B030D-6E8A-4147-A177-3AD203B41FA5}">
                      <a16:colId xmlns:a16="http://schemas.microsoft.com/office/drawing/2014/main" val="1660181116"/>
                    </a:ext>
                  </a:extLst>
                </a:gridCol>
              </a:tblGrid>
              <a:tr h="407789">
                <a:tc gridSpan="5">
                  <a:txBody>
                    <a:bodyPr/>
                    <a:lstStyle/>
                    <a:p>
                      <a:pPr algn="r" rtl="1"/>
                      <a:r>
                        <a:rPr lang="ar-SA" sz="2400" b="1" dirty="0">
                          <a:solidFill>
                            <a:schemeClr val="bg1"/>
                          </a:solidFill>
                          <a:latin typeface="Traditional Arabic" panose="02020603050405020304" pitchFamily="18" charset="-78"/>
                          <a:cs typeface="Traditional Arabic" panose="02020603050405020304" pitchFamily="18" charset="-78"/>
                        </a:rPr>
                        <a:t>البيانات الشخصية </a:t>
                      </a:r>
                    </a:p>
                  </a:txBody>
                  <a:tcPr>
                    <a:solidFill>
                      <a:srgbClr val="0B3946"/>
                    </a:solidFill>
                  </a:tcPr>
                </a:tc>
                <a:tc hMerge="1">
                  <a:txBody>
                    <a:bodyPr/>
                    <a:lstStyle/>
                    <a:p>
                      <a:pPr rtl="1"/>
                      <a:endParaRPr lang="ar-SA" dirty="0"/>
                    </a:p>
                  </a:txBody>
                  <a:tcPr>
                    <a:solidFill>
                      <a:schemeClr val="bg1"/>
                    </a:solidFill>
                  </a:tcPr>
                </a:tc>
                <a:tc hMerge="1">
                  <a:txBody>
                    <a:bodyPr/>
                    <a:lstStyle/>
                    <a:p>
                      <a:pPr rtl="1"/>
                      <a:endParaRPr lang="ar-SA" dirty="0"/>
                    </a:p>
                  </a:txBody>
                  <a:tcPr>
                    <a:solidFill>
                      <a:schemeClr val="bg1"/>
                    </a:solidFill>
                  </a:tcPr>
                </a:tc>
                <a:tc hMerge="1">
                  <a:txBody>
                    <a:bodyPr/>
                    <a:lstStyle/>
                    <a:p>
                      <a:pPr rtl="1"/>
                      <a:endParaRPr lang="ar-SA" dirty="0"/>
                    </a:p>
                  </a:txBody>
                  <a:tcPr>
                    <a:solidFill>
                      <a:schemeClr val="bg1"/>
                    </a:solidFill>
                  </a:tcPr>
                </a:tc>
                <a:tc hMerge="1">
                  <a:txBody>
                    <a:bodyPr/>
                    <a:lstStyle/>
                    <a:p>
                      <a:pPr algn="r" rtl="1"/>
                      <a:endParaRPr lang="ar-SA" b="1" dirty="0"/>
                    </a:p>
                  </a:txBody>
                  <a:tcPr>
                    <a:solidFill>
                      <a:schemeClr val="bg1"/>
                    </a:solidFill>
                  </a:tcPr>
                </a:tc>
                <a:extLst>
                  <a:ext uri="{0D108BD9-81ED-4DB2-BD59-A6C34878D82A}">
                    <a16:rowId xmlns:a16="http://schemas.microsoft.com/office/drawing/2014/main" val="4029721985"/>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الاسم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b="1" dirty="0"/>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تاريخ الميلاد </a:t>
                      </a: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472620861"/>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رقم الهوية</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b="1" dirty="0"/>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رقم التواصل</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794025996"/>
                  </a:ext>
                </a:extLst>
              </a:tr>
              <a:tr h="569787">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بريد منصة مدرستي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b="1" dirty="0"/>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البريد الالكتروني</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1294558058"/>
                  </a:ext>
                </a:extLst>
              </a:tr>
              <a:tr h="407789">
                <a:tc gridSpan="5">
                  <a:txBody>
                    <a:bodyPr/>
                    <a:lstStyle/>
                    <a:p>
                      <a:pPr algn="r" rtl="1"/>
                      <a:r>
                        <a:rPr lang="ar-SA" sz="2400" b="1" dirty="0">
                          <a:solidFill>
                            <a:schemeClr val="bg1"/>
                          </a:solidFill>
                          <a:latin typeface="Traditional Arabic" panose="02020603050405020304" pitchFamily="18" charset="-78"/>
                          <a:cs typeface="Traditional Arabic" panose="02020603050405020304" pitchFamily="18" charset="-78"/>
                        </a:rPr>
                        <a:t>البيانات العلمية </a:t>
                      </a:r>
                    </a:p>
                  </a:txBody>
                  <a:tcPr>
                    <a:solidFill>
                      <a:srgbClr val="0B3946"/>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extLst>
                  <a:ext uri="{0D108BD9-81ED-4DB2-BD59-A6C34878D82A}">
                    <a16:rowId xmlns:a16="http://schemas.microsoft.com/office/drawing/2014/main" val="2458414007"/>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المؤهل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التقدير  </a:t>
                      </a: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3230952079"/>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جهة الإصدار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p>
                  </a:txBody>
                  <a:tcPr>
                    <a:solidFill>
                      <a:schemeClr val="bg1"/>
                    </a:solidFill>
                  </a:tcPr>
                </a:tc>
                <a:tc rowSpan="2">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تاريخ التخرج </a:t>
                      </a:r>
                    </a:p>
                  </a:txBody>
                  <a:tcPr anchor="ctr">
                    <a:solidFill>
                      <a:srgbClr val="0B3946"/>
                    </a:solidFill>
                  </a:tcPr>
                </a:tc>
                <a:tc row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3361458587"/>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التخصص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p>
                  </a:txBody>
                  <a:tcPr>
                    <a:solidFill>
                      <a:schemeClr val="bg1"/>
                    </a:solidFill>
                  </a:tcPr>
                </a:tc>
                <a:tc vMerge="1">
                  <a:txBody>
                    <a:bodyPr/>
                    <a:lstStyle/>
                    <a:p>
                      <a:endParaRPr lang="ar-SA" dirty="0"/>
                    </a:p>
                  </a:txBody>
                  <a:tcPr>
                    <a:solidFill>
                      <a:schemeClr val="bg1"/>
                    </a:solidFill>
                  </a:tcPr>
                </a:tc>
                <a:tc vMerge="1">
                  <a:txBody>
                    <a:bodyPr/>
                    <a:lstStyle/>
                    <a:p>
                      <a:endParaRPr lang="ar-SA" dirty="0"/>
                    </a:p>
                  </a:txBody>
                  <a:tcPr>
                    <a:solidFill>
                      <a:schemeClr val="bg1"/>
                    </a:solidFill>
                  </a:tcPr>
                </a:tc>
                <a:extLst>
                  <a:ext uri="{0D108BD9-81ED-4DB2-BD59-A6C34878D82A}">
                    <a16:rowId xmlns:a16="http://schemas.microsoft.com/office/drawing/2014/main" val="913864645"/>
                  </a:ext>
                </a:extLst>
              </a:tr>
              <a:tr h="407789">
                <a:tc gridSpan="5">
                  <a:txBody>
                    <a:bodyPr/>
                    <a:lstStyle/>
                    <a:p>
                      <a:pPr algn="r" rtl="1"/>
                      <a:r>
                        <a:rPr lang="ar-SA" sz="2400" b="1" dirty="0">
                          <a:solidFill>
                            <a:schemeClr val="bg1"/>
                          </a:solidFill>
                          <a:latin typeface="Traditional Arabic" panose="02020603050405020304" pitchFamily="18" charset="-78"/>
                          <a:cs typeface="Traditional Arabic" panose="02020603050405020304" pitchFamily="18" charset="-78"/>
                        </a:rPr>
                        <a:t>البيانات الوظيفية </a:t>
                      </a:r>
                    </a:p>
                  </a:txBody>
                  <a:tcPr>
                    <a:solidFill>
                      <a:srgbClr val="0B3946"/>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extLst>
                  <a:ext uri="{0D108BD9-81ED-4DB2-BD59-A6C34878D82A}">
                    <a16:rowId xmlns:a16="http://schemas.microsoft.com/office/drawing/2014/main" val="3280342161"/>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مسمى الوظيفة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solidFill>
                          <a:schemeClr val="bg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مرحلة التدريس </a:t>
                      </a: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50323465"/>
                  </a:ext>
                </a:extLst>
              </a:tr>
              <a:tr h="407789">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المستوى والدرجة </a:t>
                      </a: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مواد التدريس</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571041079"/>
                  </a:ext>
                </a:extLst>
              </a:tr>
              <a:tr h="40778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solidFill>
                            <a:schemeClr val="bg1"/>
                          </a:solidFill>
                          <a:latin typeface="Traditional Arabic" panose="02020603050405020304" pitchFamily="18" charset="-78"/>
                          <a:cs typeface="Traditional Arabic" panose="02020603050405020304" pitchFamily="18" charset="-78"/>
                        </a:rPr>
                        <a:t>تاريخ المباشرة </a:t>
                      </a:r>
                    </a:p>
                  </a:txBody>
                  <a:tcPr>
                    <a:solidFill>
                      <a:srgbClr val="0B3946"/>
                    </a:solidFill>
                  </a:tcPr>
                </a:tc>
                <a:tc gridSpan="2">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tc hMerge="1">
                  <a:txBody>
                    <a:bodyPr/>
                    <a:lstStyle/>
                    <a:p>
                      <a:pPr algn="r" rtl="1"/>
                      <a:endParaRPr lang="ar-SA" sz="1400" b="1" dirty="0">
                        <a:solidFill>
                          <a:schemeClr val="bg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r>
                        <a:rPr lang="ar-SA" sz="1800" b="1" dirty="0">
                          <a:solidFill>
                            <a:schemeClr val="bg1"/>
                          </a:solidFill>
                          <a:latin typeface="Traditional Arabic" panose="02020603050405020304" pitchFamily="18" charset="-78"/>
                          <a:cs typeface="Traditional Arabic" panose="02020603050405020304" pitchFamily="18" charset="-78"/>
                        </a:rPr>
                        <a:t>النصاب</a:t>
                      </a:r>
                      <a:r>
                        <a:rPr lang="ar-SA" sz="1800" b="1" baseline="0" dirty="0">
                          <a:solidFill>
                            <a:schemeClr val="bg1"/>
                          </a:solidFill>
                          <a:latin typeface="Traditional Arabic" panose="02020603050405020304" pitchFamily="18" charset="-78"/>
                          <a:cs typeface="Traditional Arabic" panose="02020603050405020304" pitchFamily="18" charset="-78"/>
                        </a:rPr>
                        <a:t> </a:t>
                      </a:r>
                      <a:endParaRPr lang="ar-SA" sz="1800" b="1" dirty="0">
                        <a:solidFill>
                          <a:schemeClr val="bg1"/>
                        </a:solidFill>
                        <a:latin typeface="Traditional Arabic" panose="02020603050405020304" pitchFamily="18" charset="-78"/>
                        <a:cs typeface="Traditional Arabic" panose="02020603050405020304" pitchFamily="18" charset="-78"/>
                      </a:endParaRPr>
                    </a:p>
                  </a:txBody>
                  <a:tcPr>
                    <a:solidFill>
                      <a:srgbClr val="0B3946"/>
                    </a:solidFill>
                  </a:tcPr>
                </a:tc>
                <a:tc>
                  <a:txBody>
                    <a:bodyPr/>
                    <a:lstStyle/>
                    <a:p>
                      <a:pPr algn="r" rtl="1"/>
                      <a:endParaRPr lang="ar-SA" sz="1800" b="1" dirty="0">
                        <a:solidFill>
                          <a:schemeClr val="tx1"/>
                        </a:solidFill>
                        <a:latin typeface="Traditional Arabic" panose="02020603050405020304" pitchFamily="18" charset="-78"/>
                        <a:cs typeface="Traditional Arabic" panose="02020603050405020304" pitchFamily="18" charset="-78"/>
                      </a:endParaRPr>
                    </a:p>
                  </a:txBody>
                  <a:tcPr>
                    <a:solidFill>
                      <a:schemeClr val="bg1"/>
                    </a:solidFill>
                  </a:tcPr>
                </a:tc>
                <a:extLst>
                  <a:ext uri="{0D108BD9-81ED-4DB2-BD59-A6C34878D82A}">
                    <a16:rowId xmlns:a16="http://schemas.microsoft.com/office/drawing/2014/main" val="1534864895"/>
                  </a:ext>
                </a:extLst>
              </a:tr>
            </a:tbl>
          </a:graphicData>
        </a:graphic>
      </p:graphicFrame>
      <p:pic>
        <p:nvPicPr>
          <p:cNvPr id="104" name="صورة 103"/>
          <p:cNvPicPr>
            <a:picLocks noChangeAspect="1"/>
          </p:cNvPicPr>
          <p:nvPr/>
        </p:nvPicPr>
        <p:blipFill>
          <a:blip r:embed="rId4"/>
          <a:stretch>
            <a:fillRect/>
          </a:stretch>
        </p:blipFill>
        <p:spPr>
          <a:xfrm>
            <a:off x="137012" y="1545019"/>
            <a:ext cx="1883827" cy="1865538"/>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23588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4001428" y="756000"/>
            <a:ext cx="3024000" cy="3465903"/>
          </a:xfrm>
          <a:custGeom>
            <a:avLst/>
            <a:gdLst/>
            <a:ahLst/>
            <a:cxnLst/>
            <a:rect l="l" t="t" r="r" b="b"/>
            <a:pathLst>
              <a:path w="3024000" h="3465903">
                <a:moveTo>
                  <a:pt x="0" y="0"/>
                </a:moveTo>
                <a:lnTo>
                  <a:pt x="3024000" y="0"/>
                </a:lnTo>
                <a:lnTo>
                  <a:pt x="3024000" y="3465903"/>
                </a:lnTo>
                <a:lnTo>
                  <a:pt x="0" y="3465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756000" y="5344925"/>
            <a:ext cx="4757428" cy="914157"/>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أداء الواجبات </a:t>
            </a:r>
            <a:r>
              <a:rPr lang="ar-EG" sz="4511" b="1">
                <a:solidFill>
                  <a:srgbClr val="0FA596"/>
                </a:solidFill>
                <a:latin typeface="29LT Bukra Condensed Bold"/>
                <a:ea typeface="29LT Bukra Condensed Bold"/>
                <a:cs typeface="29LT Bukra Condensed Bold"/>
                <a:sym typeface="29LT Bukra Condensed Bold"/>
                <a:rtl/>
              </a:rPr>
              <a:t>الوظيفية </a:t>
            </a:r>
          </a:p>
        </p:txBody>
      </p:sp>
      <p:sp>
        <p:nvSpPr>
          <p:cNvPr id="7" name="Freeform 7"/>
          <p:cNvSpPr/>
          <p:nvPr/>
        </p:nvSpPr>
        <p:spPr>
          <a:xfrm>
            <a:off x="1185930" y="7710885"/>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graphicFrame>
        <p:nvGraphicFramePr>
          <p:cNvPr id="5" name="Table 4"/>
          <p:cNvGraphicFramePr>
            <a:graphicFrameLocks noGrp="1"/>
          </p:cNvGraphicFramePr>
          <p:nvPr>
            <p:extLst>
              <p:ext uri="{D42A27DB-BD31-4B8C-83A1-F6EECF244321}">
                <p14:modId xmlns:p14="http://schemas.microsoft.com/office/powerpoint/2010/main" val="273875530"/>
              </p:ext>
            </p:extLst>
          </p:nvPr>
        </p:nvGraphicFramePr>
        <p:xfrm>
          <a:off x="328860" y="2516132"/>
          <a:ext cx="6902279" cy="4386749"/>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5726">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6270">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ميثاق مهنه التعليم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12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سجل الدوام الرسمي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جدول المناوبة الشهري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جدول الإشراف اليومي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خطة توزيع المنهج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سجل الانتظار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المشاركة في المناسبات الوطنية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Freeform 5"/>
          <p:cNvSpPr/>
          <p:nvPr/>
        </p:nvSpPr>
        <p:spPr>
          <a:xfrm>
            <a:off x="453074" y="7141008"/>
            <a:ext cx="1894688" cy="1894688"/>
          </a:xfrm>
          <a:custGeom>
            <a:avLst/>
            <a:gdLst/>
            <a:ahLst/>
            <a:cxnLst/>
            <a:rect l="l" t="t" r="r" b="b"/>
            <a:pathLst>
              <a:path w="1894688" h="1894688">
                <a:moveTo>
                  <a:pt x="0" y="0"/>
                </a:moveTo>
                <a:lnTo>
                  <a:pt x="1894688" y="0"/>
                </a:lnTo>
                <a:lnTo>
                  <a:pt x="1894688" y="1894689"/>
                </a:lnTo>
                <a:lnTo>
                  <a:pt x="0" y="18946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7" name="Freeform 6"/>
          <p:cNvSpPr/>
          <p:nvPr/>
        </p:nvSpPr>
        <p:spPr>
          <a:xfrm flipV="1">
            <a:off x="2667290" y="7933580"/>
            <a:ext cx="688924" cy="1583734"/>
          </a:xfrm>
          <a:custGeom>
            <a:avLst/>
            <a:gdLst/>
            <a:ahLst/>
            <a:cxnLst/>
            <a:rect l="l" t="t" r="r" b="b"/>
            <a:pathLst>
              <a:path w="688924" h="1583734">
                <a:moveTo>
                  <a:pt x="0" y="1583734"/>
                </a:moveTo>
                <a:lnTo>
                  <a:pt x="688924" y="1583734"/>
                </a:lnTo>
                <a:lnTo>
                  <a:pt x="688924" y="0"/>
                </a:lnTo>
                <a:lnTo>
                  <a:pt x="0" y="0"/>
                </a:lnTo>
                <a:lnTo>
                  <a:pt x="0" y="158373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8" name="Freeform 7">
            <a:hlinkClick r:id="rId7" tooltip="https://storage2.me-qr.com/pdf/4a36d3a9-d4d0-4bcf-a8c6-984dcb7a0e35.pdf"/>
          </p:cNvPr>
          <p:cNvSpPr/>
          <p:nvPr/>
        </p:nvSpPr>
        <p:spPr>
          <a:xfrm>
            <a:off x="640826" y="7328760"/>
            <a:ext cx="1519184" cy="1519184"/>
          </a:xfrm>
          <a:custGeom>
            <a:avLst/>
            <a:gdLst/>
            <a:ahLst/>
            <a:cxnLst/>
            <a:rect l="l" t="t" r="r" b="b"/>
            <a:pathLst>
              <a:path w="1519184" h="1519184">
                <a:moveTo>
                  <a:pt x="0" y="0"/>
                </a:moveTo>
                <a:lnTo>
                  <a:pt x="1519184" y="0"/>
                </a:lnTo>
                <a:lnTo>
                  <a:pt x="1519184" y="1519185"/>
                </a:lnTo>
                <a:lnTo>
                  <a:pt x="0" y="1519185"/>
                </a:lnTo>
                <a:lnTo>
                  <a:pt x="0" y="0"/>
                </a:lnTo>
                <a:close/>
              </a:path>
            </a:pathLst>
          </a:custGeom>
          <a:blipFill>
            <a:blip r:embed="rId8"/>
            <a:stretch>
              <a:fillRect/>
            </a:stretch>
          </a:blipFill>
        </p:spPr>
        <p:txBody>
          <a:bodyPr/>
          <a:lstStyle/>
          <a:p>
            <a:endParaRPr lang="ar-SA"/>
          </a:p>
        </p:txBody>
      </p:sp>
      <p:sp>
        <p:nvSpPr>
          <p:cNvPr id="9" name="TextBox 8"/>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0" name="TextBox 9"/>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1" name="TextBox 10"/>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2" name="TextBox 11"/>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3" name="TextBox 12"/>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الواجبات </a:t>
            </a:r>
            <a:r>
              <a:rPr lang="ar-EG" sz="2295" b="1" dirty="0">
                <a:solidFill>
                  <a:srgbClr val="0FA596"/>
                </a:solidFill>
                <a:latin typeface="29LT Bukra Condensed Bold"/>
                <a:ea typeface="29LT Bukra Condensed Bold"/>
                <a:cs typeface="29LT Bukra Condensed Bold"/>
                <a:sym typeface="29LT Bukra Condensed Bold"/>
                <a:rtl/>
              </a:rPr>
              <a:t>الوظيفية </a:t>
            </a:r>
          </a:p>
        </p:txBody>
      </p:sp>
      <p:sp>
        <p:nvSpPr>
          <p:cNvPr id="14" name="TextBox 13"/>
          <p:cNvSpPr txBox="1"/>
          <p:nvPr/>
        </p:nvSpPr>
        <p:spPr>
          <a:xfrm>
            <a:off x="66219" y="9158802"/>
            <a:ext cx="2668397" cy="574149"/>
          </a:xfrm>
          <a:prstGeom prst="rect">
            <a:avLst/>
          </a:prstGeom>
        </p:spPr>
        <p:txBody>
          <a:bodyPr lIns="0" tIns="0" rIns="0" bIns="0" rtlCol="0" anchor="t">
            <a:spAutoFit/>
          </a:bodyPr>
          <a:lstStyle/>
          <a:p>
            <a:pPr algn="ctr" rtl="1">
              <a:lnSpc>
                <a:spcPts val="3990"/>
              </a:lnSpc>
            </a:pPr>
            <a:r>
              <a:rPr lang="ar-EG" sz="2850" b="1">
                <a:solidFill>
                  <a:srgbClr val="0FA596"/>
                </a:solidFill>
                <a:latin typeface="29LT Bukra Condensed Bold"/>
                <a:ea typeface="29LT Bukra Condensed Bold"/>
                <a:cs typeface="29LT Bukra Condensed Bold"/>
                <a:sym typeface="29LT Bukra Condensed Bold"/>
                <a:rtl/>
              </a:rPr>
              <a:t>ميثاق مهنة التعليم </a:t>
            </a:r>
          </a:p>
        </p:txBody>
      </p:sp>
      <p:sp>
        <p:nvSpPr>
          <p:cNvPr id="15"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9"/>
            <a:stretch>
              <a:fillRect t="-1727960" b="-4820"/>
            </a:stretch>
          </a:blipFill>
        </p:spPr>
        <p:txBody>
          <a:bodyPr/>
          <a:lstStyle/>
          <a:p>
            <a:endParaRPr lang="ar-SA"/>
          </a:p>
        </p:txBody>
      </p:sp>
    </p:spTree>
    <p:extLst>
      <p:ext uri="{BB962C8B-B14F-4D97-AF65-F5344CB8AC3E}">
        <p14:creationId xmlns:p14="http://schemas.microsoft.com/office/powerpoint/2010/main" val="339969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grpSp>
        <p:nvGrpSpPr>
          <p:cNvPr id="8" name="Group 8"/>
          <p:cNvGrpSpPr/>
          <p:nvPr/>
        </p:nvGrpSpPr>
        <p:grpSpPr>
          <a:xfrm>
            <a:off x="2249980" y="2512332"/>
            <a:ext cx="4355426" cy="441690"/>
            <a:chOff x="0" y="0"/>
            <a:chExt cx="5807235" cy="588920"/>
          </a:xfrm>
        </p:grpSpPr>
        <p:sp>
          <p:nvSpPr>
            <p:cNvPr id="9" name="Freeform 9"/>
            <p:cNvSpPr/>
            <p:nvPr/>
          </p:nvSpPr>
          <p:spPr>
            <a:xfrm>
              <a:off x="5193777" y="0"/>
              <a:ext cx="613458"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TextBox 10"/>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بيانات عامـــة . </a:t>
              </a:r>
            </a:p>
          </p:txBody>
        </p:sp>
      </p:grpSp>
      <p:grpSp>
        <p:nvGrpSpPr>
          <p:cNvPr id="11" name="Group 11"/>
          <p:cNvGrpSpPr/>
          <p:nvPr/>
        </p:nvGrpSpPr>
        <p:grpSpPr>
          <a:xfrm>
            <a:off x="2249980" y="1994442"/>
            <a:ext cx="4355426" cy="441690"/>
            <a:chOff x="0" y="0"/>
            <a:chExt cx="5807235" cy="588920"/>
          </a:xfrm>
        </p:grpSpPr>
        <p:sp>
          <p:nvSpPr>
            <p:cNvPr id="12" name="Freeform 12"/>
            <p:cNvSpPr/>
            <p:nvPr/>
          </p:nvSpPr>
          <p:spPr>
            <a:xfrm>
              <a:off x="5193777" y="0"/>
              <a:ext cx="613458"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TextBox 13"/>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EG" sz="2400" b="1">
                  <a:solidFill>
                    <a:srgbClr val="000000"/>
                  </a:solidFill>
                  <a:latin typeface="29LT Bukra Condensed Bold"/>
                  <a:ea typeface="29LT Bukra Condensed Bold"/>
                  <a:cs typeface="29LT Bukra Condensed Bold"/>
                  <a:sym typeface="29LT Bukra Condensed Bold"/>
                  <a:rtl/>
                </a:rPr>
                <a:t>مقدمة </a:t>
              </a:r>
            </a:p>
          </p:txBody>
        </p:sp>
      </p:grpSp>
      <p:sp>
        <p:nvSpPr>
          <p:cNvPr id="14" name="Freeform 14"/>
          <p:cNvSpPr/>
          <p:nvPr/>
        </p:nvSpPr>
        <p:spPr>
          <a:xfrm>
            <a:off x="6145313" y="3108325"/>
            <a:ext cx="460093" cy="441690"/>
          </a:xfrm>
          <a:custGeom>
            <a:avLst/>
            <a:gdLst/>
            <a:ahLst/>
            <a:cxnLst/>
            <a:rect l="l" t="t" r="r" b="b"/>
            <a:pathLst>
              <a:path w="460093" h="441690">
                <a:moveTo>
                  <a:pt x="0" y="0"/>
                </a:moveTo>
                <a:lnTo>
                  <a:pt x="460093" y="0"/>
                </a:lnTo>
                <a:lnTo>
                  <a:pt x="460093" y="441690"/>
                </a:lnTo>
                <a:lnTo>
                  <a:pt x="0" y="4416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TextBox 15"/>
          <p:cNvSpPr txBox="1"/>
          <p:nvPr/>
        </p:nvSpPr>
        <p:spPr>
          <a:xfrm>
            <a:off x="2249980" y="2984500"/>
            <a:ext cx="3773722" cy="482009"/>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الشواهد للأداء </a:t>
            </a:r>
          </a:p>
        </p:txBody>
      </p:sp>
      <p:grpSp>
        <p:nvGrpSpPr>
          <p:cNvPr id="16" name="Group 16"/>
          <p:cNvGrpSpPr/>
          <p:nvPr/>
        </p:nvGrpSpPr>
        <p:grpSpPr>
          <a:xfrm>
            <a:off x="1912117" y="3539848"/>
            <a:ext cx="4172390" cy="362668"/>
            <a:chOff x="0" y="0"/>
            <a:chExt cx="5563187" cy="483557"/>
          </a:xfrm>
        </p:grpSpPr>
        <p:sp>
          <p:nvSpPr>
            <p:cNvPr id="17" name="TextBox 17"/>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أداء الواجبات الوظيفية . </a:t>
              </a:r>
            </a:p>
          </p:txBody>
        </p:sp>
        <p:sp>
          <p:nvSpPr>
            <p:cNvPr id="18" name="Freeform 18"/>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sp>
        <p:nvSpPr>
          <p:cNvPr id="19" name="TextBox 19"/>
          <p:cNvSpPr txBox="1"/>
          <p:nvPr/>
        </p:nvSpPr>
        <p:spPr>
          <a:xfrm>
            <a:off x="2714375" y="1171248"/>
            <a:ext cx="4089625" cy="594467"/>
          </a:xfrm>
          <a:prstGeom prst="rect">
            <a:avLst/>
          </a:prstGeom>
        </p:spPr>
        <p:txBody>
          <a:bodyPr lIns="0" tIns="0" rIns="0" bIns="0" rtlCol="0" anchor="t">
            <a:spAutoFit/>
          </a:bodyPr>
          <a:lstStyle/>
          <a:p>
            <a:pPr algn="ctr" rtl="1">
              <a:lnSpc>
                <a:spcPts val="4081"/>
              </a:lnSpc>
            </a:pPr>
            <a:r>
              <a:rPr lang="ar-EG" sz="2915" b="1">
                <a:solidFill>
                  <a:srgbClr val="000000"/>
                </a:solidFill>
                <a:latin typeface="29LT Bukra Condensed Bold"/>
                <a:ea typeface="29LT Bukra Condensed Bold"/>
                <a:cs typeface="29LT Bukra Condensed Bold"/>
                <a:sym typeface="29LT Bukra Condensed Bold"/>
                <a:rtl/>
              </a:rPr>
              <a:t>محتويات الملف </a:t>
            </a:r>
          </a:p>
        </p:txBody>
      </p:sp>
      <p:grpSp>
        <p:nvGrpSpPr>
          <p:cNvPr id="20" name="Group 20"/>
          <p:cNvGrpSpPr/>
          <p:nvPr/>
        </p:nvGrpSpPr>
        <p:grpSpPr>
          <a:xfrm>
            <a:off x="1903889" y="4100571"/>
            <a:ext cx="4172390" cy="362668"/>
            <a:chOff x="0" y="0"/>
            <a:chExt cx="5563187" cy="483557"/>
          </a:xfrm>
        </p:grpSpPr>
        <p:sp>
          <p:nvSpPr>
            <p:cNvPr id="21" name="TextBox 21"/>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التفاعل مع المجتمع المهني . </a:t>
              </a:r>
            </a:p>
          </p:txBody>
        </p:sp>
        <p:sp>
          <p:nvSpPr>
            <p:cNvPr id="22" name="Freeform 22"/>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23" name="Group 23"/>
          <p:cNvGrpSpPr/>
          <p:nvPr/>
        </p:nvGrpSpPr>
        <p:grpSpPr>
          <a:xfrm>
            <a:off x="1895661" y="4661293"/>
            <a:ext cx="4172390" cy="362668"/>
            <a:chOff x="0" y="0"/>
            <a:chExt cx="5563187" cy="483557"/>
          </a:xfrm>
        </p:grpSpPr>
        <p:sp>
          <p:nvSpPr>
            <p:cNvPr id="24" name="TextBox 24"/>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التفاعل مع أولياء الأمور . </a:t>
              </a:r>
            </a:p>
          </p:txBody>
        </p:sp>
        <p:sp>
          <p:nvSpPr>
            <p:cNvPr id="25" name="Freeform 25"/>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26" name="Group 26"/>
          <p:cNvGrpSpPr/>
          <p:nvPr/>
        </p:nvGrpSpPr>
        <p:grpSpPr>
          <a:xfrm>
            <a:off x="1887433" y="5222016"/>
            <a:ext cx="4172390" cy="362668"/>
            <a:chOff x="0" y="0"/>
            <a:chExt cx="5563187" cy="483557"/>
          </a:xfrm>
        </p:grpSpPr>
        <p:sp>
          <p:nvSpPr>
            <p:cNvPr id="27" name="TextBox 27"/>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التنويع في استراتيجيات التدريس . </a:t>
              </a:r>
            </a:p>
          </p:txBody>
        </p:sp>
        <p:sp>
          <p:nvSpPr>
            <p:cNvPr id="28" name="Freeform 28"/>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29" name="Group 29"/>
          <p:cNvGrpSpPr/>
          <p:nvPr/>
        </p:nvGrpSpPr>
        <p:grpSpPr>
          <a:xfrm>
            <a:off x="1879204" y="5782739"/>
            <a:ext cx="4172390" cy="362668"/>
            <a:chOff x="0" y="0"/>
            <a:chExt cx="5563187" cy="483557"/>
          </a:xfrm>
        </p:grpSpPr>
        <p:sp>
          <p:nvSpPr>
            <p:cNvPr id="30" name="TextBox 30"/>
            <p:cNvSpPr txBox="1"/>
            <p:nvPr/>
          </p:nvSpPr>
          <p:spPr>
            <a:xfrm>
              <a:off x="0" y="-64568"/>
              <a:ext cx="5031629" cy="548125"/>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تحسين نتائج التعلم . </a:t>
              </a:r>
            </a:p>
          </p:txBody>
        </p:sp>
        <p:sp>
          <p:nvSpPr>
            <p:cNvPr id="31" name="Freeform 31"/>
            <p:cNvSpPr/>
            <p:nvPr/>
          </p:nvSpPr>
          <p:spPr>
            <a:xfrm flipH="1">
              <a:off x="5079629" y="0"/>
              <a:ext cx="483557" cy="483557"/>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32" name="Group 32"/>
          <p:cNvGrpSpPr/>
          <p:nvPr/>
        </p:nvGrpSpPr>
        <p:grpSpPr>
          <a:xfrm>
            <a:off x="1862748" y="6342747"/>
            <a:ext cx="4188846" cy="364098"/>
            <a:chOff x="0" y="0"/>
            <a:chExt cx="5585129" cy="485465"/>
          </a:xfrm>
        </p:grpSpPr>
        <p:sp>
          <p:nvSpPr>
            <p:cNvPr id="33" name="TextBox 33"/>
            <p:cNvSpPr txBox="1"/>
            <p:nvPr/>
          </p:nvSpPr>
          <p:spPr>
            <a:xfrm>
              <a:off x="0" y="-64372"/>
              <a:ext cx="5051475" cy="54983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إعداد وتنفيذ خطة التعلم .</a:t>
              </a:r>
            </a:p>
          </p:txBody>
        </p:sp>
        <p:sp>
          <p:nvSpPr>
            <p:cNvPr id="34" name="Freeform 34"/>
            <p:cNvSpPr/>
            <p:nvPr/>
          </p:nvSpPr>
          <p:spPr>
            <a:xfrm flipH="1">
              <a:off x="5099664" y="0"/>
              <a:ext cx="485465" cy="485465"/>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35" name="Group 35"/>
          <p:cNvGrpSpPr/>
          <p:nvPr/>
        </p:nvGrpSpPr>
        <p:grpSpPr>
          <a:xfrm>
            <a:off x="1862748" y="7466878"/>
            <a:ext cx="4188846" cy="364098"/>
            <a:chOff x="0" y="0"/>
            <a:chExt cx="5585129" cy="485465"/>
          </a:xfrm>
        </p:grpSpPr>
        <p:sp>
          <p:nvSpPr>
            <p:cNvPr id="36" name="TextBox 36"/>
            <p:cNvSpPr txBox="1"/>
            <p:nvPr/>
          </p:nvSpPr>
          <p:spPr>
            <a:xfrm>
              <a:off x="0" y="-64372"/>
              <a:ext cx="5051475" cy="54983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تهيئة بيئة التعلم . </a:t>
              </a:r>
            </a:p>
          </p:txBody>
        </p:sp>
        <p:sp>
          <p:nvSpPr>
            <p:cNvPr id="37" name="Freeform 37"/>
            <p:cNvSpPr/>
            <p:nvPr/>
          </p:nvSpPr>
          <p:spPr>
            <a:xfrm flipH="1">
              <a:off x="5099664" y="0"/>
              <a:ext cx="485465" cy="485465"/>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grpSp>
        <p:nvGrpSpPr>
          <p:cNvPr id="38" name="Group 38"/>
          <p:cNvGrpSpPr/>
          <p:nvPr/>
        </p:nvGrpSpPr>
        <p:grpSpPr>
          <a:xfrm>
            <a:off x="1862748" y="8002427"/>
            <a:ext cx="4188846" cy="364098"/>
            <a:chOff x="0" y="0"/>
            <a:chExt cx="5585129" cy="485465"/>
          </a:xfrm>
        </p:grpSpPr>
        <p:sp>
          <p:nvSpPr>
            <p:cNvPr id="39" name="TextBox 39"/>
            <p:cNvSpPr txBox="1"/>
            <p:nvPr/>
          </p:nvSpPr>
          <p:spPr>
            <a:xfrm>
              <a:off x="0" y="-64372"/>
              <a:ext cx="5051475" cy="54983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الإدارة الصفية . </a:t>
              </a:r>
            </a:p>
          </p:txBody>
        </p:sp>
        <p:sp>
          <p:nvSpPr>
            <p:cNvPr id="40" name="Freeform 40"/>
            <p:cNvSpPr/>
            <p:nvPr/>
          </p:nvSpPr>
          <p:spPr>
            <a:xfrm flipH="1">
              <a:off x="5099664" y="0"/>
              <a:ext cx="485465" cy="485465"/>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sp>
        <p:nvSpPr>
          <p:cNvPr id="41" name="TextBox 41"/>
          <p:cNvSpPr txBox="1"/>
          <p:nvPr/>
        </p:nvSpPr>
        <p:spPr>
          <a:xfrm>
            <a:off x="966084" y="6827184"/>
            <a:ext cx="4670386" cy="439669"/>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توظيف تقنيات التعليم ووسائل التعلم المناسبة . </a:t>
            </a:r>
          </a:p>
        </p:txBody>
      </p:sp>
      <p:sp>
        <p:nvSpPr>
          <p:cNvPr id="42" name="Freeform 42"/>
          <p:cNvSpPr/>
          <p:nvPr/>
        </p:nvSpPr>
        <p:spPr>
          <a:xfrm flipH="1">
            <a:off x="5672470" y="6904185"/>
            <a:ext cx="362668" cy="362668"/>
          </a:xfrm>
          <a:custGeom>
            <a:avLst/>
            <a:gdLst/>
            <a:ahLst/>
            <a:cxnLst/>
            <a:rect l="l" t="t" r="r" b="b"/>
            <a:pathLst>
              <a:path w="362668" h="362668">
                <a:moveTo>
                  <a:pt x="362668" y="0"/>
                </a:moveTo>
                <a:lnTo>
                  <a:pt x="0" y="0"/>
                </a:lnTo>
                <a:lnTo>
                  <a:pt x="0" y="362668"/>
                </a:lnTo>
                <a:lnTo>
                  <a:pt x="362668" y="362668"/>
                </a:lnTo>
                <a:lnTo>
                  <a:pt x="36266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3" name="TextBox 43"/>
          <p:cNvSpPr txBox="1"/>
          <p:nvPr/>
        </p:nvSpPr>
        <p:spPr>
          <a:xfrm>
            <a:off x="1089795" y="8461121"/>
            <a:ext cx="4561559" cy="440952"/>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تحليل نتائج المتعلمين وتشخيص مستوياتهم . </a:t>
            </a:r>
          </a:p>
        </p:txBody>
      </p:sp>
      <p:sp>
        <p:nvSpPr>
          <p:cNvPr id="44" name="TextBox 44"/>
          <p:cNvSpPr txBox="1"/>
          <p:nvPr/>
        </p:nvSpPr>
        <p:spPr>
          <a:xfrm>
            <a:off x="1089795" y="9034770"/>
            <a:ext cx="4561559" cy="440952"/>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تنوع أساليب التقويم . </a:t>
            </a:r>
          </a:p>
        </p:txBody>
      </p:sp>
      <p:sp>
        <p:nvSpPr>
          <p:cNvPr id="45" name="Freeform 45"/>
          <p:cNvSpPr/>
          <p:nvPr/>
        </p:nvSpPr>
        <p:spPr>
          <a:xfrm flipH="1">
            <a:off x="5687496" y="8573975"/>
            <a:ext cx="364098" cy="364098"/>
          </a:xfrm>
          <a:custGeom>
            <a:avLst/>
            <a:gdLst/>
            <a:ahLst/>
            <a:cxnLst/>
            <a:rect l="l" t="t" r="r" b="b"/>
            <a:pathLst>
              <a:path w="364098" h="364098">
                <a:moveTo>
                  <a:pt x="364098" y="0"/>
                </a:moveTo>
                <a:lnTo>
                  <a:pt x="0" y="0"/>
                </a:lnTo>
                <a:lnTo>
                  <a:pt x="0" y="364099"/>
                </a:lnTo>
                <a:lnTo>
                  <a:pt x="364098" y="364099"/>
                </a:lnTo>
                <a:lnTo>
                  <a:pt x="36409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6" name="Freeform 46"/>
          <p:cNvSpPr/>
          <p:nvPr/>
        </p:nvSpPr>
        <p:spPr>
          <a:xfrm flipH="1">
            <a:off x="5687496" y="9147624"/>
            <a:ext cx="364098" cy="364098"/>
          </a:xfrm>
          <a:custGeom>
            <a:avLst/>
            <a:gdLst/>
            <a:ahLst/>
            <a:cxnLst/>
            <a:rect l="l" t="t" r="r" b="b"/>
            <a:pathLst>
              <a:path w="364098" h="364098">
                <a:moveTo>
                  <a:pt x="364098" y="0"/>
                </a:moveTo>
                <a:lnTo>
                  <a:pt x="0" y="0"/>
                </a:lnTo>
                <a:lnTo>
                  <a:pt x="0" y="364098"/>
                </a:lnTo>
                <a:lnTo>
                  <a:pt x="364098" y="364098"/>
                </a:lnTo>
                <a:lnTo>
                  <a:pt x="36409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grpSp>
        <p:nvGrpSpPr>
          <p:cNvPr id="47" name="Group 8"/>
          <p:cNvGrpSpPr/>
          <p:nvPr/>
        </p:nvGrpSpPr>
        <p:grpSpPr>
          <a:xfrm>
            <a:off x="72267" y="2419463"/>
            <a:ext cx="4355426" cy="507208"/>
            <a:chOff x="0" y="-123825"/>
            <a:chExt cx="5807235" cy="676277"/>
          </a:xfrm>
        </p:grpSpPr>
        <p:sp>
          <p:nvSpPr>
            <p:cNvPr id="48" name="Freeform 9"/>
            <p:cNvSpPr/>
            <p:nvPr/>
          </p:nvSpPr>
          <p:spPr>
            <a:xfrm>
              <a:off x="5193778" y="-36468"/>
              <a:ext cx="613457"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49" name="TextBox 10"/>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SA" sz="2400" b="1" dirty="0">
                  <a:solidFill>
                    <a:srgbClr val="000000"/>
                  </a:solidFill>
                  <a:latin typeface="29LT Bukra Condensed Bold"/>
                  <a:ea typeface="29LT Bukra Condensed Bold"/>
                  <a:cs typeface="29LT Bukra Condensed Bold"/>
                  <a:sym typeface="29LT Bukra Condensed Bold"/>
                  <a:rtl/>
                </a:rPr>
                <a:t>أهداف وميثاق التعليم </a:t>
              </a:r>
              <a:endParaRPr lang="ar-EG" sz="2400" b="1" dirty="0">
                <a:solidFill>
                  <a:srgbClr val="000000"/>
                </a:solidFill>
                <a:latin typeface="29LT Bukra Condensed Bold"/>
                <a:ea typeface="29LT Bukra Condensed Bold"/>
                <a:cs typeface="29LT Bukra Condensed Bold"/>
                <a:sym typeface="29LT Bukra Condensed Bold"/>
                <a:rt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3" name="TextBox 13"/>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4" name="TextBox 14"/>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5" name="TextBox 15"/>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6" name="TextBox 16"/>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7" name="TextBox 17"/>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الواجبات </a:t>
            </a:r>
            <a:r>
              <a:rPr lang="ar-EG" sz="2295" b="1" dirty="0">
                <a:solidFill>
                  <a:srgbClr val="0FA596"/>
                </a:solidFill>
                <a:latin typeface="29LT Bukra Condensed Bold"/>
                <a:ea typeface="29LT Bukra Condensed Bold"/>
                <a:cs typeface="29LT Bukra Condensed Bold"/>
                <a:sym typeface="29LT Bukra Condensed Bold"/>
                <a:rtl/>
              </a:rPr>
              <a:t>الوظيفية </a:t>
            </a:r>
          </a:p>
        </p:txBody>
      </p:sp>
      <p:sp>
        <p:nvSpPr>
          <p:cNvPr id="18"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0"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3" name="صورة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4" name="صورة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TextBox 6"/>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التفاعل مع المجتمع </a:t>
            </a:r>
            <a:r>
              <a:rPr lang="ar-EG" sz="4511" b="1">
                <a:solidFill>
                  <a:srgbClr val="0FA596"/>
                </a:solidFill>
                <a:latin typeface="29LT Bukra Condensed Bold"/>
                <a:ea typeface="29LT Bukra Condensed Bold"/>
                <a:cs typeface="29LT Bukra Condensed Bold"/>
                <a:sym typeface="29LT Bukra Condensed Bold"/>
                <a:rtl/>
              </a:rPr>
              <a:t>المهني </a:t>
            </a:r>
            <a:r>
              <a:rPr lang="ar-EG" sz="4511" b="1">
                <a:solidFill>
                  <a:srgbClr val="000000"/>
                </a:solidFill>
                <a:latin typeface="29LT Bukra Condensed Bold"/>
                <a:ea typeface="29LT Bukra Condensed Bold"/>
                <a:cs typeface="29LT Bukra Condensed Bold"/>
                <a:sym typeface="29LT Bukra Condensed Bold"/>
                <a:rtl/>
              </a:rPr>
              <a:t>. </a:t>
            </a:r>
          </a:p>
        </p:txBody>
      </p:sp>
      <p:sp>
        <p:nvSpPr>
          <p:cNvPr id="7" name="Freeform 7"/>
          <p:cNvSpPr/>
          <p:nvPr/>
        </p:nvSpPr>
        <p:spPr>
          <a:xfrm>
            <a:off x="1185930" y="787784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pic>
        <p:nvPicPr>
          <p:cNvPr id="8" name="صورة 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1430" t="37121" r="29282" b="32576"/>
          <a:stretch/>
        </p:blipFill>
        <p:spPr>
          <a:xfrm>
            <a:off x="3397249" y="622300"/>
            <a:ext cx="3505201" cy="304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28860" y="2516132"/>
          <a:ext cx="6902279" cy="4386749"/>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5726">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6270">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حضور المؤتمرات والندوات التعليمية.</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12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المشاركة في المجتمعات المهنية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تقديم استشارات تربوية للمعلمين الجدد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إطلاق مبادرات تعليمية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النمو المهني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دروس تطبيقية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572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تبادل الزيارات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المجتمع المهني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6" name="TextBox 1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7" name="TextBox 1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8" name="TextBox 1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9" name="TextBox 1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المجتمع </a:t>
            </a:r>
            <a:r>
              <a:rPr lang="ar-EG" sz="2295" b="1">
                <a:solidFill>
                  <a:srgbClr val="0FA596"/>
                </a:solidFill>
                <a:latin typeface="29LT Bukra Condensed Bold"/>
                <a:ea typeface="29LT Bukra Condensed Bold"/>
                <a:cs typeface="29LT Bukra Condensed Bold"/>
                <a:sym typeface="29LT Bukra Condensed Bold"/>
                <a:rtl/>
              </a:rPr>
              <a:t>المهني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987829" y="970824"/>
            <a:ext cx="2816171" cy="2700004"/>
          </a:xfrm>
          <a:custGeom>
            <a:avLst/>
            <a:gdLst/>
            <a:ahLst/>
            <a:cxnLst/>
            <a:rect l="l" t="t" r="r" b="b"/>
            <a:pathLst>
              <a:path w="2816171" h="2700004">
                <a:moveTo>
                  <a:pt x="0" y="0"/>
                </a:moveTo>
                <a:lnTo>
                  <a:pt x="2816171" y="0"/>
                </a:lnTo>
                <a:lnTo>
                  <a:pt x="2816171" y="2700004"/>
                </a:lnTo>
                <a:lnTo>
                  <a:pt x="0" y="2700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التفاعل مع أولياء </a:t>
            </a:r>
          </a:p>
          <a:p>
            <a:pPr algn="ctr" rtl="1">
              <a:lnSpc>
                <a:spcPts val="6315"/>
              </a:lnSpc>
            </a:pPr>
            <a:r>
              <a:rPr lang="ar-EG" sz="4511" b="1">
                <a:solidFill>
                  <a:srgbClr val="0FA596"/>
                </a:solidFill>
                <a:latin typeface="29LT Bukra Condensed Bold"/>
                <a:ea typeface="29LT Bukra Condensed Bold"/>
                <a:cs typeface="29LT Bukra Condensed Bold"/>
                <a:sym typeface="29LT Bukra Condensed Bold"/>
                <a:rtl/>
              </a:rPr>
              <a:t>الأمور </a:t>
            </a:r>
          </a:p>
        </p:txBody>
      </p:sp>
      <p:sp>
        <p:nvSpPr>
          <p:cNvPr id="7" name="Freeform 7"/>
          <p:cNvSpPr/>
          <p:nvPr/>
        </p:nvSpPr>
        <p:spPr>
          <a:xfrm>
            <a:off x="1185930"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28860" y="251613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خطابات إحالة الطالب إلى وكيل المدرسة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تقرير اجتماع مع ولي أمر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سجل زيارات أولياء الأمور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الخطة الأسبوعية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الجمعية العمومية واجتماع أولياء الأمور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أولياء الأمور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6" name="TextBox 1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7" name="TextBox 1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8" name="TextBox 1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19" name="TextBox 1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التفاعل مع </a:t>
            </a:r>
            <a:r>
              <a:rPr lang="ar-EG" sz="2295" b="1">
                <a:solidFill>
                  <a:srgbClr val="0FA596"/>
                </a:solidFill>
                <a:latin typeface="29LT Bukra Condensed Bold"/>
                <a:ea typeface="29LT Bukra Condensed Bold"/>
                <a:cs typeface="29LT Bukra Condensed Bold"/>
                <a:sym typeface="29LT Bukra Condensed Bold"/>
                <a:rtl/>
              </a:rPr>
              <a:t>أولياء الأمور</a:t>
            </a:r>
            <a:r>
              <a:rPr lang="ar-EG" sz="2295" b="1">
                <a:solidFill>
                  <a:srgbClr val="000000"/>
                </a:solidFill>
                <a:latin typeface="29LT Bukra Condensed Bold"/>
                <a:ea typeface="29LT Bukra Condensed Bold"/>
                <a:cs typeface="29LT Bukra Condensed Bold"/>
                <a:sym typeface="29LT Bukra Condensed Bold"/>
                <a:rtl/>
              </a:rPr>
              <a:t>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645793" y="756000"/>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التنوع في استراتجيات </a:t>
            </a:r>
            <a:r>
              <a:rPr lang="ar-EG" sz="4511" b="1">
                <a:solidFill>
                  <a:srgbClr val="0FA596"/>
                </a:solidFill>
                <a:latin typeface="29LT Bukra Condensed Bold"/>
                <a:ea typeface="29LT Bukra Condensed Bold"/>
                <a:cs typeface="29LT Bukra Condensed Bold"/>
                <a:sym typeface="29LT Bukra Condensed Bold"/>
                <a:rtl/>
              </a:rPr>
              <a:t>التعليم </a:t>
            </a:r>
          </a:p>
        </p:txBody>
      </p:sp>
      <p:sp>
        <p:nvSpPr>
          <p:cNvPr id="7" name="Freeform 7"/>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3278154"/>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تقرير تنفيذ استراتيجية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شهادة شكر وتقدير حول تفعيل الاستراتيجية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التحضير للدروس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711217" y="1812425"/>
            <a:ext cx="4191145" cy="865654"/>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التنوع في تفعيل الاستراتيجيات </a:t>
            </a:r>
            <a:r>
              <a:rPr lang="ar-EG" sz="2295" b="1">
                <a:solidFill>
                  <a:srgbClr val="0FA596"/>
                </a:solidFill>
                <a:latin typeface="29LT Bukra Condensed Bold"/>
                <a:ea typeface="29LT Bukra Condensed Bold"/>
                <a:cs typeface="29LT Bukra Condensed Bold"/>
                <a:sym typeface="29LT Bukra Condensed Bold"/>
                <a:rtl/>
              </a:rPr>
              <a:t>التعليمية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6" name="TextBox 1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7" name="TextBox 1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8" name="TextBox 1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20" name="TextBox 20"/>
          <p:cNvSpPr txBox="1"/>
          <p:nvPr/>
        </p:nvSpPr>
        <p:spPr>
          <a:xfrm>
            <a:off x="1024913" y="1812425"/>
            <a:ext cx="5506675" cy="410369"/>
          </a:xfrm>
          <a:prstGeom prst="rect">
            <a:avLst/>
          </a:prstGeom>
        </p:spPr>
        <p:txBody>
          <a:bodyPr wrap="square"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التنوع في تفعيل الاستراتيجيات </a:t>
            </a:r>
            <a:r>
              <a:rPr lang="ar-EG" sz="2295" b="1" dirty="0">
                <a:solidFill>
                  <a:srgbClr val="0FA596"/>
                </a:solidFill>
                <a:latin typeface="29LT Bukra Condensed Bold"/>
                <a:ea typeface="29LT Bukra Condensed Bold"/>
                <a:cs typeface="29LT Bukra Condensed Bold"/>
                <a:sym typeface="29LT Bukra Condensed Bold"/>
                <a:rtl/>
              </a:rPr>
              <a:t>التعليمية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618148"/>
            <a:ext cx="3167773" cy="2949702"/>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618148"/>
            <a:ext cx="3167773" cy="2949702"/>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866492"/>
            <a:ext cx="3167773" cy="2949702"/>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780000" y="785310"/>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1579104" y="5325875"/>
            <a:ext cx="3111221"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مقدمة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Freeform 6"/>
          <p:cNvSpPr/>
          <p:nvPr/>
        </p:nvSpPr>
        <p:spPr>
          <a:xfrm>
            <a:off x="3942496" y="756000"/>
            <a:ext cx="2750001" cy="3118558"/>
          </a:xfrm>
          <a:custGeom>
            <a:avLst/>
            <a:gdLst/>
            <a:ahLst/>
            <a:cxnLst/>
            <a:rect l="l" t="t" r="r" b="b"/>
            <a:pathLst>
              <a:path w="2750001" h="3118558">
                <a:moveTo>
                  <a:pt x="0" y="0"/>
                </a:moveTo>
                <a:lnTo>
                  <a:pt x="2750001" y="0"/>
                </a:lnTo>
                <a:lnTo>
                  <a:pt x="2750001" y="3118558"/>
                </a:lnTo>
                <a:lnTo>
                  <a:pt x="0" y="31185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7" name="TextBox 7"/>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تحسين نتائج </a:t>
            </a:r>
          </a:p>
          <a:p>
            <a:pPr algn="ctr" rtl="1">
              <a:lnSpc>
                <a:spcPts val="6315"/>
              </a:lnSpc>
            </a:pPr>
            <a:r>
              <a:rPr lang="ar-EG" sz="4511" b="1">
                <a:solidFill>
                  <a:srgbClr val="0FA596"/>
                </a:solidFill>
                <a:latin typeface="29LT Bukra Condensed Bold"/>
                <a:ea typeface="29LT Bukra Condensed Bold"/>
                <a:cs typeface="29LT Bukra Condensed Bold"/>
                <a:sym typeface="29LT Bukra Condensed Bold"/>
                <a:rtl/>
              </a:rPr>
              <a:t>المتعلمين</a:t>
            </a:r>
            <a:r>
              <a:rPr lang="ar-EG" sz="4511" b="1">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3278154"/>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خطط علاجية للطلاب الضعاف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خطط إثرائية للطلاب المتميزين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تكريم الطلاب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اختبار قبلي واختبار بعدي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كشف متابعة الطلاب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تحسين نتائج </a:t>
            </a:r>
            <a:r>
              <a:rPr lang="ar-EG" sz="2295" b="1">
                <a:solidFill>
                  <a:srgbClr val="0FA596"/>
                </a:solidFill>
                <a:latin typeface="29LT Bukra Condensed Bold"/>
                <a:ea typeface="29LT Bukra Condensed Bold"/>
                <a:cs typeface="29LT Bukra Condensed Bold"/>
                <a:sym typeface="29LT Bukra Condensed Bold"/>
                <a:rtl/>
              </a:rPr>
              <a:t>المتعلمين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6" name="TextBox 1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7" name="TextBox 1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8" name="TextBox 1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20" name="TextBox 20"/>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تحسين نتائج </a:t>
            </a:r>
            <a:r>
              <a:rPr lang="ar-EG" sz="2295" b="1">
                <a:solidFill>
                  <a:srgbClr val="0FA596"/>
                </a:solidFill>
                <a:latin typeface="29LT Bukra Condensed Bold"/>
                <a:ea typeface="29LT Bukra Condensed Bold"/>
                <a:cs typeface="29LT Bukra Condensed Bold"/>
                <a:sym typeface="29LT Bukra Condensed Bold"/>
                <a:rtl/>
              </a:rPr>
              <a:t>المتعلمين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Freeform 6"/>
          <p:cNvSpPr/>
          <p:nvPr/>
        </p:nvSpPr>
        <p:spPr>
          <a:xfrm>
            <a:off x="4317707" y="1006645"/>
            <a:ext cx="2391443" cy="2802675"/>
          </a:xfrm>
          <a:custGeom>
            <a:avLst/>
            <a:gdLst/>
            <a:ahLst/>
            <a:cxnLst/>
            <a:rect l="l" t="t" r="r" b="b"/>
            <a:pathLst>
              <a:path w="2391443" h="2802675">
                <a:moveTo>
                  <a:pt x="0" y="0"/>
                </a:moveTo>
                <a:lnTo>
                  <a:pt x="2391443" y="0"/>
                </a:lnTo>
                <a:lnTo>
                  <a:pt x="2391443" y="2802675"/>
                </a:lnTo>
                <a:lnTo>
                  <a:pt x="0" y="28026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7" name="TextBox 7"/>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إعداد وتنفيذ خطة</a:t>
            </a:r>
          </a:p>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 </a:t>
            </a:r>
            <a:r>
              <a:rPr lang="ar-EG" sz="4511" b="1">
                <a:solidFill>
                  <a:srgbClr val="0FA596"/>
                </a:solidFill>
                <a:latin typeface="29LT Bukra Condensed Bold"/>
                <a:ea typeface="29LT Bukra Condensed Bold"/>
                <a:cs typeface="29LT Bukra Condensed Bold"/>
                <a:sym typeface="29LT Bukra Condensed Bold"/>
                <a:rtl/>
              </a:rPr>
              <a:t>التعلم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خطة توزيع المنهج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إعداد الدروس اليومية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الواجبات والاختبارات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إعداد وتنفيذ خطة </a:t>
            </a:r>
            <a:r>
              <a:rPr lang="ar-EG" sz="2295" b="1">
                <a:solidFill>
                  <a:srgbClr val="0FA596"/>
                </a:solidFill>
                <a:latin typeface="29LT Bukra Condensed Bold"/>
                <a:ea typeface="29LT Bukra Condensed Bold"/>
                <a:cs typeface="29LT Bukra Condensed Bold"/>
                <a:sym typeface="29LT Bukra Condensed Bold"/>
                <a:rtl/>
              </a:rPr>
              <a:t>التعلم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6" name="TextBox 1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7" name="TextBox 1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8" name="TextBox 1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20" name="TextBox 20"/>
          <p:cNvSpPr txBox="1"/>
          <p:nvPr/>
        </p:nvSpPr>
        <p:spPr>
          <a:xfrm>
            <a:off x="1711217" y="1812425"/>
            <a:ext cx="4191145"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إعداد وتنفيذ خطة </a:t>
            </a:r>
            <a:r>
              <a:rPr lang="ar-EG" sz="2295" b="1">
                <a:solidFill>
                  <a:srgbClr val="0FA596"/>
                </a:solidFill>
                <a:latin typeface="29LT Bukra Condensed Bold"/>
                <a:ea typeface="29LT Bukra Condensed Bold"/>
                <a:cs typeface="29LT Bukra Condensed Bold"/>
                <a:sym typeface="29LT Bukra Condensed Bold"/>
                <a:rtl/>
              </a:rPr>
              <a:t>التعلم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TextBox 7"/>
          <p:cNvSpPr txBox="1"/>
          <p:nvPr/>
        </p:nvSpPr>
        <p:spPr>
          <a:xfrm>
            <a:off x="756000" y="4969503"/>
            <a:ext cx="4757428" cy="1714301"/>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توظيف تقنيات ووسائل </a:t>
            </a:r>
            <a:r>
              <a:rPr lang="ar-EG" sz="4511" b="1">
                <a:solidFill>
                  <a:srgbClr val="0FA596"/>
                </a:solidFill>
                <a:latin typeface="29LT Bukra Condensed Bold"/>
                <a:ea typeface="29LT Bukra Condensed Bold"/>
                <a:cs typeface="29LT Bukra Condensed Bold"/>
                <a:sym typeface="29LT Bukra Condensed Bold"/>
                <a:rtl/>
              </a:rPr>
              <a:t>التعلم المناسبة </a:t>
            </a:r>
          </a:p>
        </p:txBody>
      </p:sp>
      <p:pic>
        <p:nvPicPr>
          <p:cNvPr id="8" name="صورة 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744" t="6131" r="2968" b="63566"/>
          <a:stretch/>
        </p:blipFill>
        <p:spPr>
          <a:xfrm>
            <a:off x="3397249" y="622300"/>
            <a:ext cx="3505201" cy="304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صور من التقنية في التعليم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عروض الدروس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صور من الوسائل التعليمية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تقرير عن برنامج تقني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الاختبارات الالكترونية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206819" y="1972853"/>
            <a:ext cx="5146362"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توظيف التقنية ووسائل </a:t>
            </a:r>
            <a:r>
              <a:rPr lang="ar-EG" sz="2295" b="1">
                <a:solidFill>
                  <a:srgbClr val="0FA596"/>
                </a:solidFill>
                <a:latin typeface="29LT Bukra Condensed Bold"/>
                <a:ea typeface="29LT Bukra Condensed Bold"/>
                <a:cs typeface="29LT Bukra Condensed Bold"/>
                <a:sym typeface="29LT Bukra Condensed Bold"/>
                <a:rtl/>
              </a:rPr>
              <a:t>التعليم المناسبة</a:t>
            </a:r>
            <a:r>
              <a:rPr lang="ar-EG" sz="2295" b="1">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6" name="TextBox 1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7" name="TextBox 1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8" name="TextBox 1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20" name="TextBox 20"/>
          <p:cNvSpPr txBox="1"/>
          <p:nvPr/>
        </p:nvSpPr>
        <p:spPr>
          <a:xfrm>
            <a:off x="1206819" y="1972853"/>
            <a:ext cx="5146362" cy="465582"/>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توظيف التقنية ووسائل </a:t>
            </a:r>
            <a:r>
              <a:rPr lang="ar-EG" sz="2295" b="1">
                <a:solidFill>
                  <a:srgbClr val="0FA596"/>
                </a:solidFill>
                <a:latin typeface="29LT Bukra Condensed Bold"/>
                <a:ea typeface="29LT Bukra Condensed Bold"/>
                <a:cs typeface="29LT Bukra Condensed Bold"/>
                <a:sym typeface="29LT Bukra Condensed Bold"/>
                <a:rtl/>
              </a:rPr>
              <a:t>التعليم المناسبة</a:t>
            </a:r>
            <a:r>
              <a:rPr lang="ar-EG" sz="2295" b="1">
                <a:solidFill>
                  <a:srgbClr val="000000"/>
                </a:solidFill>
                <a:latin typeface="29LT Bukra Condensed Bold"/>
                <a:ea typeface="29LT Bukra Condensed Bold"/>
                <a:cs typeface="29LT Bukra Condensed Bold"/>
                <a:sym typeface="29LT Bukra Condensed Bold"/>
                <a:rtl/>
              </a:rPr>
              <a:t>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827913" y="492206"/>
            <a:ext cx="3371032" cy="3610208"/>
          </a:xfrm>
          <a:custGeom>
            <a:avLst/>
            <a:gdLst/>
            <a:ahLst/>
            <a:cxnLst/>
            <a:rect l="l" t="t" r="r" b="b"/>
            <a:pathLst>
              <a:path w="3371032" h="3610208">
                <a:moveTo>
                  <a:pt x="0" y="0"/>
                </a:moveTo>
                <a:lnTo>
                  <a:pt x="3371031" y="0"/>
                </a:lnTo>
                <a:lnTo>
                  <a:pt x="3371031" y="3610208"/>
                </a:lnTo>
                <a:lnTo>
                  <a:pt x="0" y="3610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756000" y="4969503"/>
            <a:ext cx="4757428" cy="1714213"/>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تهيئة البيئة </a:t>
            </a:r>
          </a:p>
          <a:p>
            <a:pPr algn="ctr" rtl="1">
              <a:lnSpc>
                <a:spcPts val="6315"/>
              </a:lnSpc>
            </a:pPr>
            <a:r>
              <a:rPr lang="ar-EG" sz="4511" b="1">
                <a:solidFill>
                  <a:srgbClr val="0FA596"/>
                </a:solidFill>
                <a:latin typeface="29LT Bukra Condensed Bold"/>
                <a:ea typeface="29LT Bukra Condensed Bold"/>
                <a:cs typeface="29LT Bukra Condensed Bold"/>
                <a:sym typeface="29LT Bukra Condensed Bold"/>
                <a:rtl/>
              </a:rPr>
              <a:t>التعليمية </a:t>
            </a:r>
          </a:p>
        </p:txBody>
      </p:sp>
      <p:grpSp>
        <p:nvGrpSpPr>
          <p:cNvPr id="7" name="Group 7"/>
          <p:cNvGrpSpPr/>
          <p:nvPr/>
        </p:nvGrpSpPr>
        <p:grpSpPr>
          <a:xfrm>
            <a:off x="890017" y="7765410"/>
            <a:ext cx="2432555" cy="2393026"/>
            <a:chOff x="0" y="0"/>
            <a:chExt cx="3243406" cy="3190701"/>
          </a:xfrm>
        </p:grpSpPr>
        <p:sp>
          <p:nvSpPr>
            <p:cNvPr id="8" name="Freeform 8"/>
            <p:cNvSpPr/>
            <p:nvPr/>
          </p:nvSpPr>
          <p:spPr>
            <a:xfrm>
              <a:off x="0" y="0"/>
              <a:ext cx="3243406" cy="3190701"/>
            </a:xfrm>
            <a:custGeom>
              <a:avLst/>
              <a:gdLst/>
              <a:ahLst/>
              <a:cxnLst/>
              <a:rect l="l" t="t" r="r" b="b"/>
              <a:pathLst>
                <a:path w="3243406" h="3190701">
                  <a:moveTo>
                    <a:pt x="0" y="0"/>
                  </a:moveTo>
                  <a:lnTo>
                    <a:pt x="3243406" y="0"/>
                  </a:lnTo>
                  <a:lnTo>
                    <a:pt x="3243406" y="3190701"/>
                  </a:lnTo>
                  <a:lnTo>
                    <a:pt x="0" y="3190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grpSp>
          <p:nvGrpSpPr>
            <p:cNvPr id="9" name="Group 9"/>
            <p:cNvGrpSpPr/>
            <p:nvPr/>
          </p:nvGrpSpPr>
          <p:grpSpPr>
            <a:xfrm>
              <a:off x="743427" y="717074"/>
              <a:ext cx="1756552" cy="175655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ar-SA"/>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717"/>
                  </a:lnSpc>
                </a:pPr>
                <a:endParaRPr/>
              </a:p>
            </p:txBody>
          </p:sp>
        </p:grpSp>
        <p:sp>
          <p:nvSpPr>
            <p:cNvPr id="12" name="TextBox 12"/>
            <p:cNvSpPr txBox="1"/>
            <p:nvPr/>
          </p:nvSpPr>
          <p:spPr>
            <a:xfrm>
              <a:off x="1008575" y="984693"/>
              <a:ext cx="1226256" cy="1116541"/>
            </a:xfrm>
            <a:prstGeom prst="rect">
              <a:avLst/>
            </a:prstGeom>
          </p:spPr>
          <p:txBody>
            <a:bodyPr lIns="0" tIns="0" rIns="0" bIns="0" rtlCol="0" anchor="t">
              <a:spAutoFit/>
            </a:bodyPr>
            <a:lstStyle/>
            <a:p>
              <a:pPr algn="ctr">
                <a:lnSpc>
                  <a:spcPts val="7000"/>
                </a:lnSpc>
              </a:pPr>
              <a:r>
                <a:rPr lang="en-US" sz="5000" b="1">
                  <a:solidFill>
                    <a:srgbClr val="0FA596"/>
                  </a:solidFill>
                  <a:latin typeface="Canva Sans Bold"/>
                  <a:ea typeface="Canva Sans Bold"/>
                  <a:cs typeface="Canva Sans Bold"/>
                  <a:sym typeface="Canva Sans Bold"/>
                </a:rPr>
                <a:t>5%</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grpSp>
        <p:nvGrpSpPr>
          <p:cNvPr id="8" name="Group 8"/>
          <p:cNvGrpSpPr/>
          <p:nvPr/>
        </p:nvGrpSpPr>
        <p:grpSpPr>
          <a:xfrm>
            <a:off x="946222" y="4056546"/>
            <a:ext cx="5574408" cy="1539745"/>
            <a:chOff x="0" y="0"/>
            <a:chExt cx="7432544" cy="2052993"/>
          </a:xfrm>
        </p:grpSpPr>
        <p:sp>
          <p:nvSpPr>
            <p:cNvPr id="9" name="TextBox 9"/>
            <p:cNvSpPr txBox="1"/>
            <p:nvPr/>
          </p:nvSpPr>
          <p:spPr>
            <a:xfrm>
              <a:off x="0" y="-161925"/>
              <a:ext cx="7432544" cy="2214918"/>
            </a:xfrm>
            <a:prstGeom prst="rect">
              <a:avLst/>
            </a:prstGeom>
          </p:spPr>
          <p:txBody>
            <a:bodyPr lIns="0" tIns="0" rIns="0" bIns="0" rtlCol="0" anchor="t">
              <a:spAutoFit/>
            </a:bodyPr>
            <a:lstStyle/>
            <a:p>
              <a:pPr algn="just" rtl="1">
                <a:lnSpc>
                  <a:spcPts val="3345"/>
                </a:lnSpc>
              </a:pPr>
              <a:r>
                <a:rPr lang="ar-EG" sz="1890" b="1">
                  <a:solidFill>
                    <a:srgbClr val="000000"/>
                  </a:solidFill>
                  <a:latin typeface="29LT Bukra Condensed Bold"/>
                  <a:ea typeface="29LT Bukra Condensed Bold"/>
                  <a:cs typeface="29LT Bukra Condensed Bold"/>
                  <a:sym typeface="29LT Bukra Condensed Bold"/>
                  <a:rtl/>
                </a:rPr>
                <a:t>وبديهي أن تستمد الأمم والمجتمعات أخلاقيات المهنة من قيمها ومقوماتها ، ونحن بفضل الله تعالى نستم أخلاقيات هذه المهنة من عقيدتنا الإسلامية المقررة في القرآن الكريم والسنة المطهرة ، ورسول الله -               - قدوتنا ومعلمنا في هذا الشأن :  </a:t>
              </a:r>
            </a:p>
          </p:txBody>
        </p:sp>
        <p:sp>
          <p:nvSpPr>
            <p:cNvPr id="10" name="Freeform 10"/>
            <p:cNvSpPr/>
            <p:nvPr/>
          </p:nvSpPr>
          <p:spPr>
            <a:xfrm>
              <a:off x="5469814" y="1516940"/>
              <a:ext cx="518799" cy="404663"/>
            </a:xfrm>
            <a:custGeom>
              <a:avLst/>
              <a:gdLst/>
              <a:ahLst/>
              <a:cxnLst/>
              <a:rect l="l" t="t" r="r" b="b"/>
              <a:pathLst>
                <a:path w="518799" h="404663">
                  <a:moveTo>
                    <a:pt x="0" y="0"/>
                  </a:moveTo>
                  <a:lnTo>
                    <a:pt x="518799" y="0"/>
                  </a:lnTo>
                  <a:lnTo>
                    <a:pt x="518799" y="404663"/>
                  </a:lnTo>
                  <a:lnTo>
                    <a:pt x="0" y="404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grpSp>
      <p:sp>
        <p:nvSpPr>
          <p:cNvPr id="11" name="TextBox 11"/>
          <p:cNvSpPr txBox="1"/>
          <p:nvPr/>
        </p:nvSpPr>
        <p:spPr>
          <a:xfrm>
            <a:off x="5538979" y="944152"/>
            <a:ext cx="981650" cy="439669"/>
          </a:xfrm>
          <a:prstGeom prst="rect">
            <a:avLst/>
          </a:prstGeom>
        </p:spPr>
        <p:txBody>
          <a:bodyPr lIns="0" tIns="0" rIns="0" bIns="0" rtlCol="0" anchor="t">
            <a:spAutoFit/>
          </a:bodyPr>
          <a:lstStyle/>
          <a:p>
            <a:pPr algn="r" rtl="1">
              <a:lnSpc>
                <a:spcPts val="3066"/>
              </a:lnSpc>
            </a:pPr>
            <a:r>
              <a:rPr lang="ar-EG" sz="2190" b="1">
                <a:solidFill>
                  <a:srgbClr val="0FA596"/>
                </a:solidFill>
                <a:latin typeface="29LT Bukra Condensed Bold"/>
                <a:ea typeface="29LT Bukra Condensed Bold"/>
                <a:cs typeface="29LT Bukra Condensed Bold"/>
                <a:sym typeface="29LT Bukra Condensed Bold"/>
                <a:rtl/>
              </a:rPr>
              <a:t>مقدمة </a:t>
            </a:r>
          </a:p>
        </p:txBody>
      </p:sp>
      <p:sp>
        <p:nvSpPr>
          <p:cNvPr id="12" name="TextBox 12"/>
          <p:cNvSpPr txBox="1"/>
          <p:nvPr/>
        </p:nvSpPr>
        <p:spPr>
          <a:xfrm>
            <a:off x="2899523" y="1382756"/>
            <a:ext cx="3621107" cy="863381"/>
          </a:xfrm>
          <a:prstGeom prst="rect">
            <a:avLst/>
          </a:prstGeom>
        </p:spPr>
        <p:txBody>
          <a:bodyPr lIns="0" tIns="0" rIns="0" bIns="0" rtlCol="0" anchor="t">
            <a:spAutoFit/>
          </a:bodyPr>
          <a:lstStyle/>
          <a:p>
            <a:pPr algn="r" rtl="1">
              <a:lnSpc>
                <a:spcPts val="3345"/>
              </a:lnSpc>
            </a:pPr>
            <a:r>
              <a:rPr lang="ar-EG" sz="1890" b="1">
                <a:solidFill>
                  <a:srgbClr val="0FA596"/>
                </a:solidFill>
                <a:latin typeface="29LT Bukra Condensed Bold"/>
                <a:ea typeface="29LT Bukra Condensed Bold"/>
                <a:cs typeface="29LT Bukra Condensed Bold"/>
                <a:sym typeface="29LT Bukra Condensed Bold"/>
                <a:rtl/>
              </a:rPr>
              <a:t>تعد </a:t>
            </a:r>
            <a:r>
              <a:rPr lang="ar-EG" sz="1890" b="1">
                <a:solidFill>
                  <a:srgbClr val="000000"/>
                </a:solidFill>
                <a:latin typeface="29LT Bukra Condensed Bold"/>
                <a:ea typeface="29LT Bukra Condensed Bold"/>
                <a:cs typeface="29LT Bukra Condensed Bold"/>
                <a:sym typeface="29LT Bukra Condensed Bold"/>
                <a:rtl/>
              </a:rPr>
              <a:t>مهنة التعليم رسالة رفيعة الشأن عالية المنزلة تحظى باهتمام الجميع ، لما لها من </a:t>
            </a:r>
          </a:p>
        </p:txBody>
      </p:sp>
      <p:sp>
        <p:nvSpPr>
          <p:cNvPr id="13" name="TextBox 13"/>
          <p:cNvSpPr txBox="1"/>
          <p:nvPr/>
        </p:nvSpPr>
        <p:spPr>
          <a:xfrm>
            <a:off x="946222" y="2221527"/>
            <a:ext cx="5574408" cy="1701670"/>
          </a:xfrm>
          <a:prstGeom prst="rect">
            <a:avLst/>
          </a:prstGeom>
        </p:spPr>
        <p:txBody>
          <a:bodyPr lIns="0" tIns="0" rIns="0" bIns="0" rtlCol="0" anchor="t">
            <a:spAutoFit/>
          </a:bodyPr>
          <a:lstStyle/>
          <a:p>
            <a:pPr algn="just" rtl="1">
              <a:lnSpc>
                <a:spcPts val="3345"/>
              </a:lnSpc>
            </a:pPr>
            <a:r>
              <a:rPr lang="ar-EG" sz="1890" b="1">
                <a:solidFill>
                  <a:srgbClr val="000000"/>
                </a:solidFill>
                <a:latin typeface="29LT Bukra Condensed Bold"/>
                <a:ea typeface="29LT Bukra Condensed Bold"/>
                <a:cs typeface="29LT Bukra Condensed Bold"/>
                <a:sym typeface="29LT Bukra Condensed Bold"/>
                <a:rtl/>
              </a:rPr>
              <a:t>تأثير عظيم في حاضر الأمة ومستقبلها ، ,يتجلى سمو هذه المهنة ورفعتها في مضمونها الأخلاقي الذي يحدد مسارها المسلكي ، ونتائجها التربوية والتعليمية وعائدها على الفرد والمجتمع والإنسانية جمعاء . </a:t>
            </a:r>
          </a:p>
        </p:txBody>
      </p:sp>
      <p:sp>
        <p:nvSpPr>
          <p:cNvPr id="14" name="TextBox 14"/>
          <p:cNvSpPr txBox="1"/>
          <p:nvPr/>
        </p:nvSpPr>
        <p:spPr>
          <a:xfrm>
            <a:off x="864000" y="5710591"/>
            <a:ext cx="5656629" cy="666421"/>
          </a:xfrm>
          <a:prstGeom prst="rect">
            <a:avLst/>
          </a:prstGeom>
        </p:spPr>
        <p:txBody>
          <a:bodyPr lIns="0" tIns="0" rIns="0" bIns="0" rtlCol="0" anchor="t">
            <a:spAutoFit/>
          </a:bodyPr>
          <a:lstStyle/>
          <a:p>
            <a:pPr algn="r" rtl="1">
              <a:lnSpc>
                <a:spcPts val="2643"/>
              </a:lnSpc>
              <a:spcBef>
                <a:spcPct val="0"/>
              </a:spcBef>
            </a:pPr>
            <a:r>
              <a:rPr lang="ar-EG" sz="1887">
                <a:solidFill>
                  <a:srgbClr val="0FA596"/>
                </a:solidFill>
                <a:latin typeface="Adobe Arabic"/>
                <a:ea typeface="Adobe Arabic"/>
                <a:cs typeface="Adobe Arabic"/>
                <a:sym typeface="Adobe Arabic"/>
                <a:rtl/>
              </a:rPr>
              <a:t>( </a:t>
            </a:r>
            <a:r>
              <a:rPr lang="ar-EG" sz="1887" b="1">
                <a:solidFill>
                  <a:srgbClr val="0FA596"/>
                </a:solidFill>
                <a:latin typeface="Adobe Arabic"/>
                <a:ea typeface="Adobe Arabic"/>
                <a:cs typeface="Adobe Arabic"/>
                <a:sym typeface="Adobe Arabic"/>
                <a:rtl/>
              </a:rPr>
              <a:t>لَّقَدْ كَانَ لَكُمْ فِي رَسُولِ اللَّهِ أُسْوَةٌ حَسَنَةٌ لِّمَن كَانَ يَرْجُو اللَّهَ وَالْيَوْمَ الْآخِرَ وَذَكَرَ اللَّهَ كَثِيرًا ) </a:t>
            </a:r>
          </a:p>
        </p:txBody>
      </p:sp>
      <p:sp>
        <p:nvSpPr>
          <p:cNvPr id="15" name="TextBox 15"/>
          <p:cNvSpPr txBox="1"/>
          <p:nvPr/>
        </p:nvSpPr>
        <p:spPr>
          <a:xfrm>
            <a:off x="992796" y="9420423"/>
            <a:ext cx="5574408" cy="285293"/>
          </a:xfrm>
          <a:prstGeom prst="rect">
            <a:avLst/>
          </a:prstGeom>
        </p:spPr>
        <p:txBody>
          <a:bodyPr lIns="0" tIns="0" rIns="0" bIns="0" rtlCol="0" anchor="t">
            <a:spAutoFit/>
          </a:bodyPr>
          <a:lstStyle/>
          <a:p>
            <a:pPr algn="just" rtl="1">
              <a:lnSpc>
                <a:spcPts val="2106"/>
              </a:lnSpc>
            </a:pPr>
            <a:r>
              <a:rPr lang="ar-EG" sz="1190" b="1">
                <a:solidFill>
                  <a:srgbClr val="000000"/>
                </a:solidFill>
                <a:latin typeface="29LT Bukra Condensed Bold"/>
                <a:ea typeface="29LT Bukra Condensed Bold"/>
                <a:cs typeface="29LT Bukra Condensed Bold"/>
                <a:sym typeface="29LT Bukra Condensed Bold"/>
                <a:rtl/>
              </a:rPr>
              <a:t>ــــــــــــــــــــــــــــــــ ميثاق أخلاقيات مهنة التعليم </a:t>
            </a:r>
            <a:r>
              <a:rPr lang="en-US" sz="1190" b="1">
                <a:solidFill>
                  <a:srgbClr val="000000"/>
                </a:solidFill>
                <a:latin typeface="29LT Bukra Condensed Bold"/>
                <a:ea typeface="29LT Bukra Condensed Bold"/>
                <a:cs typeface="29LT Bukra Condensed Bold"/>
                <a:sym typeface="29LT Bukra Condensed Bold"/>
              </a:rPr>
              <a:t>1427</a:t>
            </a:r>
            <a:r>
              <a:rPr lang="ar-EG" sz="1190" b="1">
                <a:solidFill>
                  <a:srgbClr val="000000"/>
                </a:solidFill>
                <a:latin typeface="29LT Bukra Condensed Bold"/>
                <a:ea typeface="29LT Bukra Condensed Bold"/>
                <a:cs typeface="29LT Bukra Condensed Bold"/>
                <a:sym typeface="29LT Bukra Condensed Bold"/>
                <a:rtl/>
              </a:rPr>
              <a:t> هـ    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2786553"/>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072">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86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تصنيف الطلاب حسب الأنماط التعليمية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746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كشف بحالات الطلاب الصحية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072">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التحفيز المادي والمعنوي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7072">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توفير متطلبات الدرس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تهيئة البيئة </a:t>
            </a:r>
            <a:r>
              <a:rPr lang="ar-EG" sz="2295" b="1">
                <a:solidFill>
                  <a:srgbClr val="0FA596"/>
                </a:solidFill>
                <a:latin typeface="29LT Bukra Condensed Bold"/>
                <a:ea typeface="29LT Bukra Condensed Bold"/>
                <a:cs typeface="29LT Bukra Condensed Bold"/>
                <a:sym typeface="29LT Bukra Condensed Bold"/>
                <a:rtl/>
              </a:rPr>
              <a:t>التعليمية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6" name="TextBox 1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7" name="TextBox 1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8" name="TextBox 1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20" name="TextBox 20"/>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تهيئة البيئة </a:t>
            </a:r>
            <a:r>
              <a:rPr lang="ar-EG" sz="2295" b="1">
                <a:solidFill>
                  <a:srgbClr val="0FA596"/>
                </a:solidFill>
                <a:latin typeface="29LT Bukra Condensed Bold"/>
                <a:ea typeface="29LT Bukra Condensed Bold"/>
                <a:cs typeface="29LT Bukra Condensed Bold"/>
                <a:sym typeface="29LT Bukra Condensed Bold"/>
                <a:rtl/>
              </a:rPr>
              <a:t>التعليمية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grpSp>
        <p:nvGrpSpPr>
          <p:cNvPr id="5" name="Group 5"/>
          <p:cNvGrpSpPr/>
          <p:nvPr/>
        </p:nvGrpSpPr>
        <p:grpSpPr>
          <a:xfrm>
            <a:off x="890017" y="7765410"/>
            <a:ext cx="2432555" cy="2393026"/>
            <a:chOff x="0" y="0"/>
            <a:chExt cx="3243406" cy="3190701"/>
          </a:xfrm>
        </p:grpSpPr>
        <p:sp>
          <p:nvSpPr>
            <p:cNvPr id="6" name="Freeform 6"/>
            <p:cNvSpPr/>
            <p:nvPr/>
          </p:nvSpPr>
          <p:spPr>
            <a:xfrm>
              <a:off x="0" y="0"/>
              <a:ext cx="3243406" cy="3190701"/>
            </a:xfrm>
            <a:custGeom>
              <a:avLst/>
              <a:gdLst/>
              <a:ahLst/>
              <a:cxnLst/>
              <a:rect l="l" t="t" r="r" b="b"/>
              <a:pathLst>
                <a:path w="3243406" h="3190701">
                  <a:moveTo>
                    <a:pt x="0" y="0"/>
                  </a:moveTo>
                  <a:lnTo>
                    <a:pt x="3243406" y="0"/>
                  </a:lnTo>
                  <a:lnTo>
                    <a:pt x="3243406" y="3190701"/>
                  </a:lnTo>
                  <a:lnTo>
                    <a:pt x="0" y="3190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grpSp>
          <p:nvGrpSpPr>
            <p:cNvPr id="7" name="Group 7"/>
            <p:cNvGrpSpPr/>
            <p:nvPr/>
          </p:nvGrpSpPr>
          <p:grpSpPr>
            <a:xfrm>
              <a:off x="743427" y="717074"/>
              <a:ext cx="1756552" cy="175655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ar-SA"/>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717"/>
                  </a:lnSpc>
                </a:pPr>
                <a:endParaRPr/>
              </a:p>
            </p:txBody>
          </p:sp>
        </p:grpSp>
        <p:sp>
          <p:nvSpPr>
            <p:cNvPr id="10" name="TextBox 10"/>
            <p:cNvSpPr txBox="1"/>
            <p:nvPr/>
          </p:nvSpPr>
          <p:spPr>
            <a:xfrm>
              <a:off x="1008575" y="984693"/>
              <a:ext cx="1226256" cy="1116541"/>
            </a:xfrm>
            <a:prstGeom prst="rect">
              <a:avLst/>
            </a:prstGeom>
          </p:spPr>
          <p:txBody>
            <a:bodyPr lIns="0" tIns="0" rIns="0" bIns="0" rtlCol="0" anchor="t">
              <a:spAutoFit/>
            </a:bodyPr>
            <a:lstStyle/>
            <a:p>
              <a:pPr algn="ctr">
                <a:lnSpc>
                  <a:spcPts val="7000"/>
                </a:lnSpc>
              </a:pPr>
              <a:r>
                <a:rPr lang="en-US" sz="5000" b="1">
                  <a:solidFill>
                    <a:srgbClr val="0FA596"/>
                  </a:solidFill>
                  <a:latin typeface="Canva Sans Bold"/>
                  <a:ea typeface="Canva Sans Bold"/>
                  <a:cs typeface="Canva Sans Bold"/>
                  <a:sym typeface="Canva Sans Bold"/>
                </a:rPr>
                <a:t>5%</a:t>
              </a:r>
            </a:p>
          </p:txBody>
        </p:sp>
      </p:grpSp>
      <p:sp>
        <p:nvSpPr>
          <p:cNvPr id="11" name="Freeform 11"/>
          <p:cNvSpPr/>
          <p:nvPr/>
        </p:nvSpPr>
        <p:spPr>
          <a:xfrm>
            <a:off x="3926462" y="942446"/>
            <a:ext cx="3380455" cy="2709729"/>
          </a:xfrm>
          <a:custGeom>
            <a:avLst/>
            <a:gdLst/>
            <a:ahLst/>
            <a:cxnLst/>
            <a:rect l="l" t="t" r="r" b="b"/>
            <a:pathLst>
              <a:path w="3380455" h="2709729">
                <a:moveTo>
                  <a:pt x="0" y="0"/>
                </a:moveTo>
                <a:lnTo>
                  <a:pt x="3380455" y="0"/>
                </a:lnTo>
                <a:lnTo>
                  <a:pt x="3380455" y="2709729"/>
                </a:lnTo>
                <a:lnTo>
                  <a:pt x="0" y="27097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2" name="TextBox 12"/>
          <p:cNvSpPr txBox="1"/>
          <p:nvPr/>
        </p:nvSpPr>
        <p:spPr>
          <a:xfrm>
            <a:off x="756000" y="5362556"/>
            <a:ext cx="4757428" cy="914113"/>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الإدارة </a:t>
            </a:r>
            <a:r>
              <a:rPr lang="ar-EG" sz="4511" b="1">
                <a:solidFill>
                  <a:srgbClr val="0FA596"/>
                </a:solidFill>
                <a:latin typeface="29LT Bukra Condensed Bold"/>
                <a:ea typeface="29LT Bukra Condensed Bold"/>
                <a:cs typeface="29LT Bukra Condensed Bold"/>
                <a:sym typeface="29LT Bukra Condensed Bold"/>
                <a:rtl/>
              </a:rPr>
              <a:t>الصفية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2786553"/>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072">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86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القوانين الصفية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746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كشف المتابعة اليومي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072">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لوحة تعزيز مناسبة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7072">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تكريم الطالب المثالي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الإدارة </a:t>
            </a:r>
            <a:r>
              <a:rPr lang="ar-EG" sz="2295" b="1">
                <a:solidFill>
                  <a:srgbClr val="0FA596"/>
                </a:solidFill>
                <a:latin typeface="29LT Bukra Condensed Bold"/>
                <a:ea typeface="29LT Bukra Condensed Bold"/>
                <a:cs typeface="29LT Bukra Condensed Bold"/>
                <a:sym typeface="29LT Bukra Condensed Bold"/>
                <a:rtl/>
              </a:rPr>
              <a:t>الصفية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6" name="TextBox 1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7" name="TextBox 1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8" name="TextBox 1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20" name="TextBox 20"/>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الإدارة </a:t>
            </a:r>
            <a:r>
              <a:rPr lang="ar-EG" sz="2295" b="1">
                <a:solidFill>
                  <a:srgbClr val="0FA596"/>
                </a:solidFill>
                <a:latin typeface="29LT Bukra Condensed Bold"/>
                <a:ea typeface="29LT Bukra Condensed Bold"/>
                <a:cs typeface="29LT Bukra Condensed Bold"/>
                <a:sym typeface="29LT Bukra Condensed Bold"/>
                <a:rtl/>
              </a:rPr>
              <a:t>الصفية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Freeform 6"/>
          <p:cNvSpPr/>
          <p:nvPr/>
        </p:nvSpPr>
        <p:spPr>
          <a:xfrm>
            <a:off x="3519198" y="1078093"/>
            <a:ext cx="3024000" cy="2881047"/>
          </a:xfrm>
          <a:custGeom>
            <a:avLst/>
            <a:gdLst/>
            <a:ahLst/>
            <a:cxnLst/>
            <a:rect l="l" t="t" r="r" b="b"/>
            <a:pathLst>
              <a:path w="3024000" h="2881047">
                <a:moveTo>
                  <a:pt x="0" y="0"/>
                </a:moveTo>
                <a:lnTo>
                  <a:pt x="3024000" y="0"/>
                </a:lnTo>
                <a:lnTo>
                  <a:pt x="3024000" y="2881048"/>
                </a:lnTo>
                <a:lnTo>
                  <a:pt x="0" y="28810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7" name="TextBox 7"/>
          <p:cNvSpPr txBox="1"/>
          <p:nvPr/>
        </p:nvSpPr>
        <p:spPr>
          <a:xfrm>
            <a:off x="756000" y="4969547"/>
            <a:ext cx="4757428" cy="1714213"/>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تحليل نتائج المتعلمين </a:t>
            </a:r>
            <a:r>
              <a:rPr lang="ar-EG" sz="4511" b="1">
                <a:solidFill>
                  <a:srgbClr val="0FA596"/>
                </a:solidFill>
                <a:latin typeface="29LT Bukra Condensed Bold"/>
                <a:ea typeface="29LT Bukra Condensed Bold"/>
                <a:cs typeface="29LT Bukra Condensed Bold"/>
                <a:sym typeface="29LT Bukra Condensed Bold"/>
                <a:rtl/>
              </a:rPr>
              <a:t>وتشخيص مستوياتهم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تحليل نتائج الاختبارات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معالجة الفقد التعليمي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تصنيف الطلاب حسب النتائج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تحليل نتائج </a:t>
            </a:r>
            <a:r>
              <a:rPr lang="ar-EG" sz="2295" b="1">
                <a:solidFill>
                  <a:srgbClr val="0FA596"/>
                </a:solidFill>
                <a:latin typeface="29LT Bukra Condensed Bold"/>
                <a:ea typeface="29LT Bukra Condensed Bold"/>
                <a:cs typeface="29LT Bukra Condensed Bold"/>
                <a:sym typeface="29LT Bukra Condensed Bold"/>
                <a:rtl/>
              </a:rPr>
              <a:t>المتعلمين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890017" y="7765410"/>
            <a:ext cx="2432555" cy="2393026"/>
          </a:xfrm>
          <a:custGeom>
            <a:avLst/>
            <a:gdLst/>
            <a:ahLst/>
            <a:cxnLst/>
            <a:rect l="l" t="t" r="r" b="b"/>
            <a:pathLst>
              <a:path w="2432555" h="2393026">
                <a:moveTo>
                  <a:pt x="0" y="0"/>
                </a:moveTo>
                <a:lnTo>
                  <a:pt x="2432555" y="0"/>
                </a:lnTo>
                <a:lnTo>
                  <a:pt x="2432555" y="2393026"/>
                </a:lnTo>
                <a:lnTo>
                  <a:pt x="0" y="2393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Freeform 6"/>
          <p:cNvSpPr/>
          <p:nvPr/>
        </p:nvSpPr>
        <p:spPr>
          <a:xfrm>
            <a:off x="4281223" y="805682"/>
            <a:ext cx="2106925" cy="2983257"/>
          </a:xfrm>
          <a:custGeom>
            <a:avLst/>
            <a:gdLst/>
            <a:ahLst/>
            <a:cxnLst/>
            <a:rect l="l" t="t" r="r" b="b"/>
            <a:pathLst>
              <a:path w="2106925" h="2983257">
                <a:moveTo>
                  <a:pt x="0" y="0"/>
                </a:moveTo>
                <a:lnTo>
                  <a:pt x="2106925" y="0"/>
                </a:lnTo>
                <a:lnTo>
                  <a:pt x="2106925" y="2983257"/>
                </a:lnTo>
                <a:lnTo>
                  <a:pt x="0" y="29832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7" name="TextBox 7"/>
          <p:cNvSpPr txBox="1"/>
          <p:nvPr/>
        </p:nvSpPr>
        <p:spPr>
          <a:xfrm>
            <a:off x="756000" y="5369597"/>
            <a:ext cx="4757428" cy="914113"/>
          </a:xfrm>
          <a:prstGeom prst="rect">
            <a:avLst/>
          </a:prstGeom>
        </p:spPr>
        <p:txBody>
          <a:bodyPr lIns="0" tIns="0" rIns="0" bIns="0" rtlCol="0" anchor="t">
            <a:spAutoFit/>
          </a:bodyPr>
          <a:lstStyle/>
          <a:p>
            <a:pPr algn="ctr" rtl="1">
              <a:lnSpc>
                <a:spcPts val="6315"/>
              </a:lnSpc>
            </a:pPr>
            <a:r>
              <a:rPr lang="ar-EG" sz="4511" b="1">
                <a:solidFill>
                  <a:srgbClr val="000000"/>
                </a:solidFill>
                <a:latin typeface="29LT Bukra Condensed Bold"/>
                <a:ea typeface="29LT Bukra Condensed Bold"/>
                <a:cs typeface="29LT Bukra Condensed Bold"/>
                <a:sym typeface="29LT Bukra Condensed Bold"/>
                <a:rtl/>
              </a:rPr>
              <a:t>تنوع أساليب </a:t>
            </a:r>
            <a:r>
              <a:rPr lang="ar-EG" sz="4511" b="1">
                <a:solidFill>
                  <a:srgbClr val="0FA596"/>
                </a:solidFill>
                <a:latin typeface="29LT Bukra Condensed Bold"/>
                <a:ea typeface="29LT Bukra Condensed Bold"/>
                <a:cs typeface="29LT Bukra Condensed Bold"/>
                <a:sym typeface="29LT Bukra Condensed Bold"/>
                <a:rtl/>
              </a:rPr>
              <a:t>التقويم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graphicFrame>
        <p:nvGraphicFramePr>
          <p:cNvPr id="4" name="Table 4"/>
          <p:cNvGraphicFramePr>
            <a:graphicFrameLocks noGrp="1"/>
          </p:cNvGraphicFramePr>
          <p:nvPr/>
        </p:nvGraphicFramePr>
        <p:xfrm>
          <a:off x="355650" y="287808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نوع 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غير 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متوفر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tc>
                  <a:txBody>
                    <a:bodyPr/>
                    <a:lstStyle/>
                    <a:p>
                      <a:pPr algn="ctr" rtl="1">
                        <a:lnSpc>
                          <a:spcPts val="1679"/>
                        </a:lnSpc>
                        <a:defRPr/>
                      </a:pPr>
                      <a:r>
                        <a:rPr lang="ar-EG" sz="1200" b="1">
                          <a:solidFill>
                            <a:srgbClr val="FFFFFE"/>
                          </a:solidFill>
                          <a:latin typeface="Adobe Arabic"/>
                          <a:ea typeface="Adobe Arabic"/>
                          <a:cs typeface="Adobe Arabic"/>
                          <a:sym typeface="Adobe Arabic"/>
                          <a:rtl/>
                        </a:rPr>
                        <a:t>الشاهد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B3946"/>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الاختبارات الورقية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نماذج من الاختبارات الالكترونية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ملفات إنجاز الطلاب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المهام الأدائية والمشاريع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Adobe Arabic"/>
                          <a:ea typeface="Adobe Arabic"/>
                          <a:cs typeface="Adobe Arabic"/>
                          <a:sym typeface="Adobe Arabic"/>
                          <a:rtl/>
                        </a:rPr>
                        <a:t>الواجبات اليومية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6" name="TextBox 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7" name="TextBox 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8" name="TextBox 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a:solidFill>
                  <a:srgbClr val="FFFFFE"/>
                </a:solidFill>
                <a:latin typeface="Adobe Arabic"/>
                <a:ea typeface="Adobe Arabic"/>
                <a:cs typeface="Adobe Arabic"/>
                <a:sym typeface="Adobe Arabic"/>
                <a:rtl/>
              </a:rPr>
              <a:t>ابتدائية العزيزية ومتوسطة الفيصلية </a:t>
            </a:r>
          </a:p>
        </p:txBody>
      </p:sp>
      <p:sp>
        <p:nvSpPr>
          <p:cNvPr id="9" name="TextBox 9"/>
          <p:cNvSpPr txBox="1"/>
          <p:nvPr/>
        </p:nvSpPr>
        <p:spPr>
          <a:xfrm>
            <a:off x="1206819" y="1972853"/>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تنوع أساليب </a:t>
            </a:r>
            <a:r>
              <a:rPr lang="ar-EG" sz="2295" b="1">
                <a:solidFill>
                  <a:srgbClr val="0FA596"/>
                </a:solidFill>
                <a:latin typeface="29LT Bukra Condensed Bold"/>
                <a:ea typeface="29LT Bukra Condensed Bold"/>
                <a:cs typeface="29LT Bukra Condensed Bold"/>
                <a:sym typeface="29LT Bukra Condensed Bold"/>
                <a:rtl/>
              </a:rPr>
              <a:t>التقويم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7560000" cy="1936250"/>
          </a:xfrm>
          <a:custGeom>
            <a:avLst/>
            <a:gdLst/>
            <a:ahLst/>
            <a:cxnLst/>
            <a:rect l="l" t="t" r="r" b="b"/>
            <a:pathLst>
              <a:path w="7560000" h="1936250">
                <a:moveTo>
                  <a:pt x="0" y="0"/>
                </a:moveTo>
                <a:lnTo>
                  <a:pt x="7560000" y="0"/>
                </a:lnTo>
                <a:lnTo>
                  <a:pt x="7560000" y="1936250"/>
                </a:lnTo>
                <a:lnTo>
                  <a:pt x="0" y="1936250"/>
                </a:lnTo>
                <a:lnTo>
                  <a:pt x="0" y="0"/>
                </a:lnTo>
                <a:close/>
              </a:path>
            </a:pathLst>
          </a:custGeom>
          <a:blipFill>
            <a:blip r:embed="rId2"/>
            <a:stretch>
              <a:fillRect r="-902" b="-494669"/>
            </a:stretch>
          </a:blipFill>
        </p:spPr>
        <p:txBody>
          <a:bodyPr/>
          <a:lstStyle/>
          <a:p>
            <a:endParaRPr lang="ar-SA"/>
          </a:p>
        </p:txBody>
      </p:sp>
      <p:sp>
        <p:nvSpPr>
          <p:cNvPr id="3" name="Freeform 3"/>
          <p:cNvSpPr/>
          <p:nvPr/>
        </p:nvSpPr>
        <p:spPr>
          <a:xfrm>
            <a:off x="25375" y="10099642"/>
            <a:ext cx="7192517" cy="592358"/>
          </a:xfrm>
          <a:custGeom>
            <a:avLst/>
            <a:gdLst/>
            <a:ahLst/>
            <a:cxnLst/>
            <a:rect l="l" t="t" r="r" b="b"/>
            <a:pathLst>
              <a:path w="7192517" h="592358">
                <a:moveTo>
                  <a:pt x="0" y="0"/>
                </a:moveTo>
                <a:lnTo>
                  <a:pt x="7192517" y="0"/>
                </a:lnTo>
                <a:lnTo>
                  <a:pt x="7192517" y="592358"/>
                </a:lnTo>
                <a:lnTo>
                  <a:pt x="0" y="592358"/>
                </a:lnTo>
                <a:lnTo>
                  <a:pt x="0" y="0"/>
                </a:lnTo>
                <a:close/>
              </a:path>
            </a:pathLst>
          </a:custGeom>
          <a:blipFill>
            <a:blip r:embed="rId3"/>
            <a:stretch>
              <a:fillRect t="-1727960" b="-4820"/>
            </a:stretch>
          </a:blipFill>
        </p:spPr>
        <p:txBody>
          <a:bodyPr/>
          <a:lstStyle/>
          <a:p>
            <a:endParaRPr lang="ar-SA"/>
          </a:p>
        </p:txBody>
      </p:sp>
      <p:sp>
        <p:nvSpPr>
          <p:cNvPr id="15" name="TextBox 15"/>
          <p:cNvSpPr txBox="1"/>
          <p:nvPr/>
        </p:nvSpPr>
        <p:spPr>
          <a:xfrm>
            <a:off x="2285666" y="105199"/>
            <a:ext cx="1954246"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إدارة التعليــــــــم </a:t>
            </a:r>
          </a:p>
        </p:txBody>
      </p:sp>
      <p:sp>
        <p:nvSpPr>
          <p:cNvPr id="16" name="TextBox 16"/>
          <p:cNvSpPr txBox="1"/>
          <p:nvPr/>
        </p:nvSpPr>
        <p:spPr>
          <a:xfrm>
            <a:off x="2502555" y="461789"/>
            <a:ext cx="1520469" cy="330211"/>
          </a:xfrm>
          <a:prstGeom prst="rect">
            <a:avLst/>
          </a:prstGeom>
        </p:spPr>
        <p:txBody>
          <a:bodyPr lIns="0" tIns="0" rIns="0" bIns="0" rtlCol="0" anchor="t">
            <a:spAutoFit/>
          </a:bodyPr>
          <a:lstStyle/>
          <a:p>
            <a:pPr algn="ctr" rtl="1">
              <a:lnSpc>
                <a:spcPts val="2717"/>
              </a:lnSpc>
            </a:pPr>
            <a:r>
              <a:rPr lang="ar-EG" sz="1941">
                <a:solidFill>
                  <a:srgbClr val="FFFFFE"/>
                </a:solidFill>
                <a:latin typeface="Adobe Arabic"/>
                <a:ea typeface="Adobe Arabic"/>
                <a:cs typeface="Adobe Arabic"/>
                <a:sym typeface="Adobe Arabic"/>
                <a:rtl/>
              </a:rPr>
              <a:t>بمنطقة الباحة </a:t>
            </a:r>
          </a:p>
        </p:txBody>
      </p:sp>
      <p:sp>
        <p:nvSpPr>
          <p:cNvPr id="17" name="TextBox 17"/>
          <p:cNvSpPr txBox="1"/>
          <p:nvPr/>
        </p:nvSpPr>
        <p:spPr>
          <a:xfrm>
            <a:off x="2520880" y="843564"/>
            <a:ext cx="1629062" cy="307222"/>
          </a:xfrm>
          <a:prstGeom prst="rect">
            <a:avLst/>
          </a:prstGeom>
        </p:spPr>
        <p:txBody>
          <a:bodyPr lIns="0" tIns="0" rIns="0" bIns="0" rtlCol="0" anchor="t">
            <a:spAutoFit/>
          </a:bodyPr>
          <a:lstStyle/>
          <a:p>
            <a:pPr algn="ctr" rtl="1">
              <a:lnSpc>
                <a:spcPts val="2503"/>
              </a:lnSpc>
            </a:pPr>
            <a:r>
              <a:rPr lang="ar-EG" sz="1788">
                <a:solidFill>
                  <a:srgbClr val="2A91A6"/>
                </a:solidFill>
                <a:latin typeface="Adobe Arabic"/>
                <a:ea typeface="Adobe Arabic"/>
                <a:cs typeface="Adobe Arabic"/>
                <a:sym typeface="Adobe Arabic"/>
                <a:rtl/>
              </a:rPr>
              <a:t>الإشراف التربوي </a:t>
            </a:r>
          </a:p>
        </p:txBody>
      </p:sp>
      <p:sp>
        <p:nvSpPr>
          <p:cNvPr id="18" name="TextBox 18"/>
          <p:cNvSpPr txBox="1"/>
          <p:nvPr/>
        </p:nvSpPr>
        <p:spPr>
          <a:xfrm>
            <a:off x="2077822" y="1364546"/>
            <a:ext cx="3457934" cy="292487"/>
          </a:xfrm>
          <a:prstGeom prst="rect">
            <a:avLst/>
          </a:prstGeom>
        </p:spPr>
        <p:txBody>
          <a:bodyPr lIns="0" tIns="0" rIns="0" bIns="0" rtlCol="0" anchor="t">
            <a:spAutoFit/>
          </a:bodyPr>
          <a:lstStyle/>
          <a:p>
            <a:pPr algn="ctr" rtl="1">
              <a:lnSpc>
                <a:spcPts val="2455"/>
              </a:lnSpc>
            </a:pPr>
            <a:r>
              <a:rPr lang="ar-EG" sz="1753" dirty="0">
                <a:solidFill>
                  <a:srgbClr val="FFFFFE"/>
                </a:solidFill>
                <a:latin typeface="Adobe Arabic"/>
                <a:ea typeface="Adobe Arabic"/>
                <a:cs typeface="Adobe Arabic"/>
                <a:sym typeface="Adobe Arabic"/>
                <a:rtl/>
              </a:rPr>
              <a:t>ابتدائية العزيزية ومتوسطة الفيصلية </a:t>
            </a:r>
          </a:p>
        </p:txBody>
      </p:sp>
      <p:sp>
        <p:nvSpPr>
          <p:cNvPr id="20" name="TextBox 20"/>
          <p:cNvSpPr txBox="1"/>
          <p:nvPr/>
        </p:nvSpPr>
        <p:spPr>
          <a:xfrm>
            <a:off x="1206819" y="2003656"/>
            <a:ext cx="5146362" cy="465560"/>
          </a:xfrm>
          <a:prstGeom prst="rect">
            <a:avLst/>
          </a:prstGeom>
        </p:spPr>
        <p:txBody>
          <a:bodyPr lIns="0" tIns="0" rIns="0" bIns="0" rtlCol="0" anchor="t">
            <a:spAutoFit/>
          </a:bodyPr>
          <a:lstStyle/>
          <a:p>
            <a:pPr algn="ctr" rtl="1">
              <a:lnSpc>
                <a:spcPts val="3214"/>
              </a:lnSpc>
            </a:pPr>
            <a:r>
              <a:rPr lang="ar-EG" sz="2295" b="1">
                <a:solidFill>
                  <a:srgbClr val="000000"/>
                </a:solidFill>
                <a:latin typeface="29LT Bukra Condensed Bold"/>
                <a:ea typeface="29LT Bukra Condensed Bold"/>
                <a:cs typeface="29LT Bukra Condensed Bold"/>
                <a:sym typeface="29LT Bukra Condensed Bold"/>
                <a:rtl/>
              </a:rPr>
              <a:t>شواهد من تنوع أساليب </a:t>
            </a:r>
            <a:r>
              <a:rPr lang="ar-EG" sz="2295" b="1">
                <a:solidFill>
                  <a:srgbClr val="0FA596"/>
                </a:solidFill>
                <a:latin typeface="29LT Bukra Condensed Bold"/>
                <a:ea typeface="29LT Bukra Condensed Bold"/>
                <a:cs typeface="29LT Bukra Condensed Bold"/>
                <a:sym typeface="29LT Bukra Condensed Bold"/>
                <a:rtl/>
              </a:rPr>
              <a:t>التقويم </a:t>
            </a:r>
          </a:p>
        </p:txBody>
      </p:sp>
      <p:sp>
        <p:nvSpPr>
          <p:cNvPr id="22" name="Freeform 18"/>
          <p:cNvSpPr/>
          <p:nvPr/>
        </p:nvSpPr>
        <p:spPr>
          <a:xfrm>
            <a:off x="611950" y="6377578"/>
            <a:ext cx="2363009" cy="2363009"/>
          </a:xfrm>
          <a:custGeom>
            <a:avLst/>
            <a:gdLst/>
            <a:ahLst/>
            <a:cxnLst/>
            <a:rect l="l" t="t" r="r" b="b"/>
            <a:pathLst>
              <a:path w="2363009" h="2363009">
                <a:moveTo>
                  <a:pt x="0" y="0"/>
                </a:moveTo>
                <a:lnTo>
                  <a:pt x="2363009" y="0"/>
                </a:lnTo>
                <a:lnTo>
                  <a:pt x="2363009" y="2363009"/>
                </a:lnTo>
                <a:lnTo>
                  <a:pt x="0" y="2363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19"/>
          <p:cNvSpPr/>
          <p:nvPr/>
        </p:nvSpPr>
        <p:spPr>
          <a:xfrm flipV="1">
            <a:off x="2919160" y="7613445"/>
            <a:ext cx="860840" cy="1978943"/>
          </a:xfrm>
          <a:custGeom>
            <a:avLst/>
            <a:gdLst/>
            <a:ahLst/>
            <a:cxnLst/>
            <a:rect l="l" t="t" r="r" b="b"/>
            <a:pathLst>
              <a:path w="860840" h="1978943">
                <a:moveTo>
                  <a:pt x="0" y="1978943"/>
                </a:moveTo>
                <a:lnTo>
                  <a:pt x="860840" y="1978943"/>
                </a:lnTo>
                <a:lnTo>
                  <a:pt x="860840" y="0"/>
                </a:lnTo>
                <a:lnTo>
                  <a:pt x="0" y="0"/>
                </a:lnTo>
                <a:lnTo>
                  <a:pt x="0" y="19789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TextBox 20"/>
          <p:cNvSpPr txBox="1"/>
          <p:nvPr/>
        </p:nvSpPr>
        <p:spPr>
          <a:xfrm>
            <a:off x="1036731" y="9093434"/>
            <a:ext cx="1682301" cy="498954"/>
          </a:xfrm>
          <a:prstGeom prst="rect">
            <a:avLst/>
          </a:prstGeom>
        </p:spPr>
        <p:txBody>
          <a:bodyPr lIns="0" tIns="0" rIns="0" bIns="0" rtlCol="0" anchor="t">
            <a:spAutoFit/>
          </a:bodyPr>
          <a:lstStyle/>
          <a:p>
            <a:pPr algn="ctr" rtl="1">
              <a:lnSpc>
                <a:spcPts val="3471"/>
              </a:lnSpc>
            </a:pPr>
            <a:r>
              <a:rPr lang="ar-EG" sz="2479" b="1">
                <a:solidFill>
                  <a:srgbClr val="0FA596"/>
                </a:solidFill>
                <a:latin typeface="29LT Bukra Condensed Bold"/>
                <a:ea typeface="29LT Bukra Condensed Bold"/>
                <a:cs typeface="29LT Bukra Condensed Bold"/>
                <a:sym typeface="29LT Bukra Condensed Bold"/>
                <a:rtl/>
              </a:rPr>
              <a:t>لتعرف أكثر </a:t>
            </a:r>
          </a:p>
        </p:txBody>
      </p:sp>
      <p:pic>
        <p:nvPicPr>
          <p:cNvPr id="25" name="صورة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2434234"/>
            <a:ext cx="3365284" cy="3133616"/>
          </a:xfrm>
          <a:prstGeom prst="rect">
            <a:avLst/>
          </a:prstGeom>
        </p:spPr>
      </p:pic>
      <p:pic>
        <p:nvPicPr>
          <p:cNvPr id="26" name="صورة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05" y="2434234"/>
            <a:ext cx="3365284" cy="3133616"/>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877" y="5682578"/>
            <a:ext cx="3365284" cy="313361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0" y="6647651"/>
            <a:ext cx="1847248" cy="18228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97" y="-126497"/>
            <a:ext cx="4724221" cy="4847615"/>
          </a:xfrm>
          <a:custGeom>
            <a:avLst/>
            <a:gdLst/>
            <a:ahLst/>
            <a:cxnLst/>
            <a:rect l="l" t="t" r="r" b="b"/>
            <a:pathLst>
              <a:path w="4724221" h="4847615">
                <a:moveTo>
                  <a:pt x="0" y="0"/>
                </a:moveTo>
                <a:lnTo>
                  <a:pt x="4724221" y="0"/>
                </a:lnTo>
                <a:lnTo>
                  <a:pt x="4724221" y="4847615"/>
                </a:lnTo>
                <a:lnTo>
                  <a:pt x="0" y="4847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rot="5400000" flipH="1" flipV="1">
            <a:off x="2795682" y="5977392"/>
            <a:ext cx="4724221" cy="4847615"/>
          </a:xfrm>
          <a:custGeom>
            <a:avLst/>
            <a:gdLst/>
            <a:ahLst/>
            <a:cxnLst/>
            <a:rect l="l" t="t" r="r" b="b"/>
            <a:pathLst>
              <a:path w="4724221" h="4847615">
                <a:moveTo>
                  <a:pt x="4724221" y="4847614"/>
                </a:moveTo>
                <a:lnTo>
                  <a:pt x="0" y="4847614"/>
                </a:lnTo>
                <a:lnTo>
                  <a:pt x="0" y="0"/>
                </a:lnTo>
                <a:lnTo>
                  <a:pt x="4724221" y="0"/>
                </a:lnTo>
                <a:lnTo>
                  <a:pt x="4724221" y="484761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TextBox 5"/>
          <p:cNvSpPr txBox="1"/>
          <p:nvPr/>
        </p:nvSpPr>
        <p:spPr>
          <a:xfrm>
            <a:off x="990252" y="5326022"/>
            <a:ext cx="3934325"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الرؤية </a:t>
            </a:r>
            <a:r>
              <a:rPr lang="ar-EG" sz="4830" b="1">
                <a:solidFill>
                  <a:srgbClr val="0FA596"/>
                </a:solidFill>
                <a:latin typeface="29LT Bukra Condensed Bold"/>
                <a:ea typeface="29LT Bukra Condensed Bold"/>
                <a:cs typeface="29LT Bukra Condensed Bold"/>
                <a:sym typeface="29LT Bukra Condensed Bold"/>
                <a:rtl/>
              </a:rPr>
              <a:t>والرسالة </a:t>
            </a:r>
          </a:p>
        </p:txBody>
      </p:sp>
      <p:sp>
        <p:nvSpPr>
          <p:cNvPr id="6" name="Freeform 6"/>
          <p:cNvSpPr/>
          <p:nvPr/>
        </p:nvSpPr>
        <p:spPr>
          <a:xfrm>
            <a:off x="4001428" y="639026"/>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Tree>
    <p:extLst>
      <p:ext uri="{BB962C8B-B14F-4D97-AF65-F5344CB8AC3E}">
        <p14:creationId xmlns:p14="http://schemas.microsoft.com/office/powerpoint/2010/main" val="16515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97" y="-126497"/>
            <a:ext cx="4724221" cy="4847615"/>
          </a:xfrm>
          <a:custGeom>
            <a:avLst/>
            <a:gdLst/>
            <a:ahLst/>
            <a:cxnLst/>
            <a:rect l="l" t="t" r="r" b="b"/>
            <a:pathLst>
              <a:path w="4724221" h="4847615">
                <a:moveTo>
                  <a:pt x="0" y="0"/>
                </a:moveTo>
                <a:lnTo>
                  <a:pt x="4724221" y="0"/>
                </a:lnTo>
                <a:lnTo>
                  <a:pt x="4724221" y="4847615"/>
                </a:lnTo>
                <a:lnTo>
                  <a:pt x="0" y="4847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rot="5400000" flipH="1" flipV="1">
            <a:off x="2795682" y="5977392"/>
            <a:ext cx="4724221" cy="4847615"/>
          </a:xfrm>
          <a:custGeom>
            <a:avLst/>
            <a:gdLst/>
            <a:ahLst/>
            <a:cxnLst/>
            <a:rect l="l" t="t" r="r" b="b"/>
            <a:pathLst>
              <a:path w="4724221" h="4847615">
                <a:moveTo>
                  <a:pt x="4724221" y="4847614"/>
                </a:moveTo>
                <a:lnTo>
                  <a:pt x="0" y="4847614"/>
                </a:lnTo>
                <a:lnTo>
                  <a:pt x="0" y="0"/>
                </a:lnTo>
                <a:lnTo>
                  <a:pt x="4724221" y="0"/>
                </a:lnTo>
                <a:lnTo>
                  <a:pt x="4724221" y="484761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1091144" y="1957177"/>
            <a:ext cx="5160644" cy="3388823"/>
          </a:xfrm>
          <a:custGeom>
            <a:avLst/>
            <a:gdLst/>
            <a:ahLst/>
            <a:cxnLst/>
            <a:rect l="l" t="t" r="r" b="b"/>
            <a:pathLst>
              <a:path w="5160644" h="3388823">
                <a:moveTo>
                  <a:pt x="0" y="0"/>
                </a:moveTo>
                <a:lnTo>
                  <a:pt x="5160644" y="0"/>
                </a:lnTo>
                <a:lnTo>
                  <a:pt x="5160644" y="3388823"/>
                </a:lnTo>
                <a:lnTo>
                  <a:pt x="0" y="3388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Freeform 8"/>
          <p:cNvSpPr/>
          <p:nvPr/>
        </p:nvSpPr>
        <p:spPr>
          <a:xfrm>
            <a:off x="1091144" y="5867948"/>
            <a:ext cx="5160644" cy="3388823"/>
          </a:xfrm>
          <a:custGeom>
            <a:avLst/>
            <a:gdLst/>
            <a:ahLst/>
            <a:cxnLst/>
            <a:rect l="l" t="t" r="r" b="b"/>
            <a:pathLst>
              <a:path w="5160644" h="3388823">
                <a:moveTo>
                  <a:pt x="0" y="0"/>
                </a:moveTo>
                <a:lnTo>
                  <a:pt x="5160644" y="0"/>
                </a:lnTo>
                <a:lnTo>
                  <a:pt x="5160644" y="3388823"/>
                </a:lnTo>
                <a:lnTo>
                  <a:pt x="0" y="3388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9" name="Freeform 9"/>
          <p:cNvSpPr/>
          <p:nvPr/>
        </p:nvSpPr>
        <p:spPr>
          <a:xfrm>
            <a:off x="3671466" y="1268020"/>
            <a:ext cx="2397837" cy="602457"/>
          </a:xfrm>
          <a:custGeom>
            <a:avLst/>
            <a:gdLst/>
            <a:ahLst/>
            <a:cxnLst/>
            <a:rect l="l" t="t" r="r" b="b"/>
            <a:pathLst>
              <a:path w="2397837" h="602457">
                <a:moveTo>
                  <a:pt x="0" y="0"/>
                </a:moveTo>
                <a:lnTo>
                  <a:pt x="2397837" y="0"/>
                </a:lnTo>
                <a:lnTo>
                  <a:pt x="2397837" y="602456"/>
                </a:lnTo>
                <a:lnTo>
                  <a:pt x="0" y="602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10" name="Freeform 10"/>
          <p:cNvSpPr/>
          <p:nvPr/>
        </p:nvSpPr>
        <p:spPr>
          <a:xfrm>
            <a:off x="3671466" y="5401849"/>
            <a:ext cx="2580322" cy="648306"/>
          </a:xfrm>
          <a:custGeom>
            <a:avLst/>
            <a:gdLst/>
            <a:ahLst/>
            <a:cxnLst/>
            <a:rect l="l" t="t" r="r" b="b"/>
            <a:pathLst>
              <a:path w="2580322" h="648306">
                <a:moveTo>
                  <a:pt x="0" y="0"/>
                </a:moveTo>
                <a:lnTo>
                  <a:pt x="2580322" y="0"/>
                </a:lnTo>
                <a:lnTo>
                  <a:pt x="2580322" y="648306"/>
                </a:lnTo>
                <a:lnTo>
                  <a:pt x="0" y="6483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11" name="Freeform 11"/>
          <p:cNvSpPr/>
          <p:nvPr/>
        </p:nvSpPr>
        <p:spPr>
          <a:xfrm>
            <a:off x="5186284" y="1367023"/>
            <a:ext cx="630720" cy="404449"/>
          </a:xfrm>
          <a:custGeom>
            <a:avLst/>
            <a:gdLst/>
            <a:ahLst/>
            <a:cxnLst/>
            <a:rect l="l" t="t" r="r" b="b"/>
            <a:pathLst>
              <a:path w="630720" h="404449">
                <a:moveTo>
                  <a:pt x="0" y="0"/>
                </a:moveTo>
                <a:lnTo>
                  <a:pt x="630720" y="0"/>
                </a:lnTo>
                <a:lnTo>
                  <a:pt x="630720" y="404449"/>
                </a:lnTo>
                <a:lnTo>
                  <a:pt x="0" y="4044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12" name="Freeform 12"/>
          <p:cNvSpPr/>
          <p:nvPr/>
        </p:nvSpPr>
        <p:spPr>
          <a:xfrm>
            <a:off x="5262986" y="5447699"/>
            <a:ext cx="641032" cy="574597"/>
          </a:xfrm>
          <a:custGeom>
            <a:avLst/>
            <a:gdLst/>
            <a:ahLst/>
            <a:cxnLst/>
            <a:rect l="l" t="t" r="r" b="b"/>
            <a:pathLst>
              <a:path w="641032" h="574597">
                <a:moveTo>
                  <a:pt x="0" y="0"/>
                </a:moveTo>
                <a:lnTo>
                  <a:pt x="641032" y="0"/>
                </a:lnTo>
                <a:lnTo>
                  <a:pt x="641032" y="574597"/>
                </a:lnTo>
                <a:lnTo>
                  <a:pt x="0" y="57459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3" name="TextBox 13"/>
          <p:cNvSpPr txBox="1"/>
          <p:nvPr/>
        </p:nvSpPr>
        <p:spPr>
          <a:xfrm>
            <a:off x="1525928" y="2595635"/>
            <a:ext cx="4291077" cy="1845247"/>
          </a:xfrm>
          <a:prstGeom prst="rect">
            <a:avLst/>
          </a:prstGeom>
        </p:spPr>
        <p:txBody>
          <a:bodyPr lIns="0" tIns="0" rIns="0" bIns="0" rtlCol="0" anchor="t">
            <a:spAutoFit/>
          </a:bodyPr>
          <a:lstStyle/>
          <a:p>
            <a:pPr algn="r" rtl="1">
              <a:lnSpc>
                <a:spcPts val="2897"/>
              </a:lnSpc>
            </a:pPr>
            <a:r>
              <a:rPr lang="ar-EG" sz="1833" b="1">
                <a:solidFill>
                  <a:srgbClr val="000000"/>
                </a:solidFill>
                <a:latin typeface="29LT Bukra Condensed Bold"/>
                <a:ea typeface="29LT Bukra Condensed Bold"/>
                <a:cs typeface="29LT Bukra Condensed Bold"/>
                <a:sym typeface="29LT Bukra Condensed Bold"/>
                <a:rtl/>
              </a:rPr>
              <a:t>السعي إلى تحقيق التميز والريادة في مجال التعليم وخدمة المتعلمين بما يعود عليهم بالنفع وتنمية قدراتهم اللغوية والفكرية، وبناء المجتمع المعرفي في إطار من القيم الإسلامية والثقافية والاجتماعية للمجتمع وبما يسهم في تحقيق التنمية المستدامة.</a:t>
            </a:r>
          </a:p>
        </p:txBody>
      </p:sp>
      <p:sp>
        <p:nvSpPr>
          <p:cNvPr id="14" name="TextBox 14"/>
          <p:cNvSpPr txBox="1"/>
          <p:nvPr/>
        </p:nvSpPr>
        <p:spPr>
          <a:xfrm>
            <a:off x="1525928" y="6396832"/>
            <a:ext cx="4291077" cy="2207230"/>
          </a:xfrm>
          <a:prstGeom prst="rect">
            <a:avLst/>
          </a:prstGeom>
        </p:spPr>
        <p:txBody>
          <a:bodyPr lIns="0" tIns="0" rIns="0" bIns="0" rtlCol="0" anchor="t">
            <a:spAutoFit/>
          </a:bodyPr>
          <a:lstStyle/>
          <a:p>
            <a:pPr algn="r" rtl="1">
              <a:lnSpc>
                <a:spcPts val="2897"/>
              </a:lnSpc>
            </a:pPr>
            <a:r>
              <a:rPr lang="ar-EG" sz="1833" b="1">
                <a:solidFill>
                  <a:srgbClr val="000000"/>
                </a:solidFill>
                <a:latin typeface="29LT Bukra Condensed Bold"/>
                <a:ea typeface="29LT Bukra Condensed Bold"/>
                <a:cs typeface="29LT Bukra Condensed Bold"/>
                <a:sym typeface="29LT Bukra Condensed Bold"/>
                <a:rtl/>
              </a:rPr>
              <a:t>الترسيخ لأسس المهارات والاستراتيجيات التي تعين المتعلم وتساعده على اتقان مهارة الاستماع والتحدث والقراءة والكتابة وتنمية شخصية الطالب وتزويده بالمهارات التي تجعله قادرًا على الابتكار والقيادة والتعلم الذاتي والعمل الجماعي والمنافسة محليًا  . وإقليميًا وعالميًا.</a:t>
            </a:r>
          </a:p>
        </p:txBody>
      </p:sp>
      <p:sp>
        <p:nvSpPr>
          <p:cNvPr id="15" name="TextBox 15"/>
          <p:cNvSpPr txBox="1"/>
          <p:nvPr/>
        </p:nvSpPr>
        <p:spPr>
          <a:xfrm>
            <a:off x="4154240" y="1246925"/>
            <a:ext cx="992915" cy="492245"/>
          </a:xfrm>
          <a:prstGeom prst="rect">
            <a:avLst/>
          </a:prstGeom>
        </p:spPr>
        <p:txBody>
          <a:bodyPr lIns="0" tIns="0" rIns="0" bIns="0" rtlCol="0" anchor="t">
            <a:spAutoFit/>
          </a:bodyPr>
          <a:lstStyle/>
          <a:p>
            <a:pPr algn="r" rtl="1">
              <a:lnSpc>
                <a:spcPts val="3529"/>
              </a:lnSpc>
            </a:pPr>
            <a:r>
              <a:rPr lang="ar-EG" sz="2233" b="1">
                <a:solidFill>
                  <a:srgbClr val="0FA596"/>
                </a:solidFill>
                <a:latin typeface="29LT Bukra Condensed Bold"/>
                <a:ea typeface="29LT Bukra Condensed Bold"/>
                <a:cs typeface="29LT Bukra Condensed Bold"/>
                <a:sym typeface="29LT Bukra Condensed Bold"/>
                <a:rtl/>
              </a:rPr>
              <a:t>الرؤيـــــة </a:t>
            </a:r>
          </a:p>
        </p:txBody>
      </p:sp>
      <p:sp>
        <p:nvSpPr>
          <p:cNvPr id="16" name="TextBox 16"/>
          <p:cNvSpPr txBox="1"/>
          <p:nvPr/>
        </p:nvSpPr>
        <p:spPr>
          <a:xfrm>
            <a:off x="4154240" y="5412675"/>
            <a:ext cx="992915" cy="492245"/>
          </a:xfrm>
          <a:prstGeom prst="rect">
            <a:avLst/>
          </a:prstGeom>
        </p:spPr>
        <p:txBody>
          <a:bodyPr lIns="0" tIns="0" rIns="0" bIns="0" rtlCol="0" anchor="t">
            <a:spAutoFit/>
          </a:bodyPr>
          <a:lstStyle/>
          <a:p>
            <a:pPr algn="r" rtl="1">
              <a:lnSpc>
                <a:spcPts val="3529"/>
              </a:lnSpc>
            </a:pPr>
            <a:r>
              <a:rPr lang="ar-EG" sz="2233" b="1">
                <a:solidFill>
                  <a:srgbClr val="227C7C"/>
                </a:solidFill>
                <a:latin typeface="29LT Bukra Condensed Bold"/>
                <a:ea typeface="29LT Bukra Condensed Bold"/>
                <a:cs typeface="29LT Bukra Condensed Bold"/>
                <a:sym typeface="29LT Bukra Condensed Bold"/>
                <a:rtl/>
              </a:rPr>
              <a:t>الرســـالة </a:t>
            </a:r>
          </a:p>
        </p:txBody>
      </p:sp>
    </p:spTree>
    <p:extLst>
      <p:ext uri="{BB962C8B-B14F-4D97-AF65-F5344CB8AC3E}">
        <p14:creationId xmlns:p14="http://schemas.microsoft.com/office/powerpoint/2010/main" val="23208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3645793" y="756000"/>
            <a:ext cx="3024000" cy="3016440"/>
          </a:xfrm>
          <a:custGeom>
            <a:avLst/>
            <a:gdLst/>
            <a:ahLst/>
            <a:cxnLst/>
            <a:rect l="l" t="t" r="r" b="b"/>
            <a:pathLst>
              <a:path w="3024000" h="3016440">
                <a:moveTo>
                  <a:pt x="0" y="0"/>
                </a:moveTo>
                <a:lnTo>
                  <a:pt x="3024000" y="0"/>
                </a:lnTo>
                <a:lnTo>
                  <a:pt x="3024000" y="3016440"/>
                </a:lnTo>
                <a:lnTo>
                  <a:pt x="0" y="3016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1579104" y="4897397"/>
            <a:ext cx="3111221" cy="183946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أهداف سياسة </a:t>
            </a:r>
            <a:r>
              <a:rPr lang="ar-EG" sz="4830" b="1">
                <a:solidFill>
                  <a:srgbClr val="0FA596"/>
                </a:solidFill>
                <a:latin typeface="29LT Bukra Condensed Bold"/>
                <a:ea typeface="29LT Bukra Condensed Bold"/>
                <a:cs typeface="29LT Bukra Condensed Bold"/>
                <a:sym typeface="29LT Bukra Condensed Bold"/>
                <a:rtl/>
              </a:rPr>
              <a:t>التعليم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756000"/>
            <a:ext cx="6048000" cy="9180000"/>
            <a:chOff x="0" y="0"/>
            <a:chExt cx="2167467" cy="3289905"/>
          </a:xfrm>
        </p:grpSpPr>
        <p:sp>
          <p:nvSpPr>
            <p:cNvPr id="5" name="Freeform 5"/>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6" name="TextBox 6"/>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8" name="TextBox 8"/>
          <p:cNvSpPr txBox="1"/>
          <p:nvPr/>
        </p:nvSpPr>
        <p:spPr>
          <a:xfrm>
            <a:off x="993191" y="2660543"/>
            <a:ext cx="5574013" cy="5256613"/>
          </a:xfrm>
          <a:prstGeom prst="rect">
            <a:avLst/>
          </a:prstGeom>
        </p:spPr>
        <p:txBody>
          <a:bodyPr lIns="0" tIns="0" rIns="0" bIns="0" rtlCol="0" anchor="t">
            <a:spAutoFit/>
          </a:bodyPr>
          <a:lstStyle/>
          <a:p>
            <a:pPr algn="just" rtl="1">
              <a:lnSpc>
                <a:spcPts val="3191"/>
              </a:lnSpc>
            </a:pPr>
            <a:r>
              <a:rPr lang="ar-EG" sz="2279" b="1">
                <a:solidFill>
                  <a:srgbClr val="000000"/>
                </a:solidFill>
                <a:latin typeface="29LT Bukra Condensed Bold"/>
                <a:ea typeface="29LT Bukra Condensed Bold"/>
                <a:cs typeface="29LT Bukra Condensed Bold"/>
                <a:sym typeface="29LT Bukra Condensed Bold"/>
                <a:rtl/>
              </a:rPr>
              <a:t>سياسة التعليم في أي دولة من الدول هي الإطار العام الذي يحدد الغايات والأهداف العريقة للتعليم والمصادر التي تعتمد عليها لاشتقاق تلك الأهداف، والوسائل التي ينبغي إتباعها لتحقيقها سواء أكانت خططاً أو إجراءات عامة تصف تنفيذ تلك الخطط والسياسة التعليمية في المملكة العربية السعودية تنبثق من الشريعة الإسلامية التي تدين بها الدولة وتعدها مصدراً لكل النظم المعمول بها في المملكة والمدرسة هي مؤسسة تربوية اجتماعية ذات رسالة نبيلة.. وهي أساسي بناء الفرد والمجتمع وتكوين شخصيته وتربيته وتزويده بالقيم الإسلامية وبالمثل العليا وفق ما جاء بسياسة التعليم بالمملكة ويشمل هذا الموضوع الأهداف المحددة لكل من مراحل التعليم الابتدائي والمتوسط والثانوي </a:t>
            </a:r>
          </a:p>
        </p:txBody>
      </p:sp>
      <p:sp>
        <p:nvSpPr>
          <p:cNvPr id="9" name="TextBox 9"/>
          <p:cNvSpPr txBox="1"/>
          <p:nvPr/>
        </p:nvSpPr>
        <p:spPr>
          <a:xfrm>
            <a:off x="2713365" y="1191989"/>
            <a:ext cx="4225300" cy="1045117"/>
          </a:xfrm>
          <a:prstGeom prst="rect">
            <a:avLst/>
          </a:prstGeom>
        </p:spPr>
        <p:txBody>
          <a:bodyPr lIns="0" tIns="0" rIns="0" bIns="0" rtlCol="0" anchor="t">
            <a:spAutoFit/>
          </a:bodyPr>
          <a:lstStyle/>
          <a:p>
            <a:pPr algn="ctr" rtl="1">
              <a:lnSpc>
                <a:spcPts val="3884"/>
              </a:lnSpc>
            </a:pPr>
            <a:r>
              <a:rPr lang="ar-EG" sz="2774" b="1">
                <a:solidFill>
                  <a:srgbClr val="000000"/>
                </a:solidFill>
                <a:latin typeface="29LT Bukra Condensed Bold"/>
                <a:ea typeface="29LT Bukra Condensed Bold"/>
                <a:cs typeface="29LT Bukra Condensed Bold"/>
                <a:sym typeface="29LT Bukra Condensed Bold"/>
                <a:rtl/>
              </a:rPr>
              <a:t>أهداف سياسة </a:t>
            </a:r>
          </a:p>
          <a:p>
            <a:pPr algn="ctr" rtl="1">
              <a:lnSpc>
                <a:spcPts val="3884"/>
              </a:lnSpc>
            </a:pPr>
            <a:r>
              <a:rPr lang="ar-EG" sz="2774" b="1">
                <a:solidFill>
                  <a:srgbClr val="0FA596"/>
                </a:solidFill>
                <a:latin typeface="29LT Bukra Condensed Bold"/>
                <a:ea typeface="29LT Bukra Condensed Bold"/>
                <a:cs typeface="29LT Bukra Condensed Bold"/>
                <a:sym typeface="29LT Bukra Condensed Bold"/>
                <a:rtl/>
              </a:rPr>
              <a:t>التعليم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a:off x="4001428" y="756000"/>
            <a:ext cx="3024000" cy="2978640"/>
          </a:xfrm>
          <a:custGeom>
            <a:avLst/>
            <a:gdLst/>
            <a:ahLst/>
            <a:cxnLst/>
            <a:rect l="l" t="t" r="r" b="b"/>
            <a:pathLst>
              <a:path w="3024000" h="2978640">
                <a:moveTo>
                  <a:pt x="0" y="0"/>
                </a:moveTo>
                <a:lnTo>
                  <a:pt x="3024000" y="0"/>
                </a:lnTo>
                <a:lnTo>
                  <a:pt x="3024000" y="2978640"/>
                </a:lnTo>
                <a:lnTo>
                  <a:pt x="0" y="29786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6" name="TextBox 6"/>
          <p:cNvSpPr txBox="1"/>
          <p:nvPr/>
        </p:nvSpPr>
        <p:spPr>
          <a:xfrm>
            <a:off x="990252" y="4897397"/>
            <a:ext cx="3934325" cy="183946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الميثاق الأخلاقي </a:t>
            </a:r>
            <a:r>
              <a:rPr lang="ar-EG" sz="4830" b="1">
                <a:solidFill>
                  <a:srgbClr val="0FA596"/>
                </a:solidFill>
                <a:latin typeface="29LT Bukra Condensed Bold"/>
                <a:ea typeface="29LT Bukra Condensed Bold"/>
                <a:cs typeface="29LT Bukra Condensed Bold"/>
                <a:sym typeface="29LT Bukra Condensed Bold"/>
                <a:rtl/>
              </a:rPr>
              <a:t>لمهنة التعليم</a:t>
            </a:r>
            <a:r>
              <a:rPr lang="ar-EG" sz="4830" b="1">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2060</Words>
  <Application>Microsoft Office PowerPoint</Application>
  <PresentationFormat>مخصص</PresentationFormat>
  <Paragraphs>368</Paragraphs>
  <Slides>49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49</vt:i4>
      </vt:variant>
    </vt:vector>
  </HeadingPairs>
  <TitlesOfParts>
    <vt:vector size="57" baseType="lpstr">
      <vt:lpstr>29LT Bukra Condensed Bold</vt:lpstr>
      <vt:lpstr>Traditional Arabic</vt:lpstr>
      <vt:lpstr>Arial</vt:lpstr>
      <vt:lpstr>29LT Bukra Condensed Semi-Bold</vt:lpstr>
      <vt:lpstr>Canva Sans Bold</vt:lpstr>
      <vt:lpstr>Calibri</vt:lpstr>
      <vt:lpstr>Adobe Arabic</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ملف الأداء الوظيفي للمعلمين</dc:title>
  <dc:creator>pc</dc:creator>
  <cp:lastModifiedBy>Adnan Ali</cp:lastModifiedBy>
  <cp:revision>9</cp:revision>
  <dcterms:created xsi:type="dcterms:W3CDTF">2006-08-16T00:00:00Z</dcterms:created>
  <dcterms:modified xsi:type="dcterms:W3CDTF">2025-04-24T03:23:29Z</dcterms:modified>
  <dc:identifier>DAGa2C-lA8I</dc:identifier>
</cp:coreProperties>
</file>