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5" r:id="rId3"/>
    <p:sldId id="276" r:id="rId4"/>
    <p:sldId id="277" r:id="rId5"/>
    <p:sldId id="258" r:id="rId6"/>
    <p:sldId id="27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EBDC13"/>
    <a:srgbClr val="F0E44A"/>
    <a:srgbClr val="FEAE0E"/>
    <a:srgbClr val="D44A57"/>
    <a:srgbClr val="49EB87"/>
    <a:srgbClr val="8F45C7"/>
    <a:srgbClr val="BA8CDC"/>
    <a:srgbClr val="CCFF33"/>
    <a:srgbClr val="26C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A347CB-E848-491A-B945-52673293C540}" type="doc">
      <dgm:prSet loTypeId="urn:microsoft.com/office/officeart/2005/8/layout/process1" loCatId="process" qsTypeId="urn:microsoft.com/office/officeart/2005/8/quickstyle/3d5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B2D992-08F6-42BE-AF4A-8A0E4441BDC3}">
      <dgm:prSet phldrT="[Text]" custT="1"/>
      <dgm:spPr/>
      <dgm:t>
        <a:bodyPr anchor="t" anchorCtr="0"/>
        <a:lstStyle/>
        <a:p>
          <a:pPr algn="ctr"/>
          <a:r>
            <a:rPr lang="ar-BH" sz="2400" b="1" dirty="0"/>
            <a:t>النقاط الفنية و الخطوات التعليمية </a:t>
          </a:r>
          <a:endParaRPr lang="en-US" sz="2400" b="1" dirty="0"/>
        </a:p>
      </dgm:t>
      <dgm:extLst/>
    </dgm:pt>
    <dgm:pt modelId="{7DD25EFF-FDB8-408B-996A-2C54F9AD2A20}" type="parTrans" cxnId="{0AF6BA9C-E394-4E7A-8561-7BEE5C6845AC}">
      <dgm:prSet/>
      <dgm:spPr/>
      <dgm:t>
        <a:bodyPr/>
        <a:lstStyle/>
        <a:p>
          <a:endParaRPr lang="en-US"/>
        </a:p>
      </dgm:t>
    </dgm:pt>
    <dgm:pt modelId="{CCCAC071-8B0B-46EF-986E-E8E85F3A7EB6}" type="sibTrans" cxnId="{0AF6BA9C-E394-4E7A-8561-7BEE5C6845AC}">
      <dgm:prSet/>
      <dgm:spPr/>
      <dgm:t>
        <a:bodyPr/>
        <a:lstStyle/>
        <a:p>
          <a:endParaRPr lang="en-US"/>
        </a:p>
      </dgm:t>
    </dgm:pt>
    <dgm:pt modelId="{48098F04-3055-4662-AD0D-C08BF4685395}">
      <dgm:prSet phldrT="[Text]" custT="1"/>
      <dgm:spPr/>
      <dgm:t>
        <a:bodyPr anchor="t" anchorCtr="0"/>
        <a:lstStyle/>
        <a:p>
          <a:pPr algn="ctr"/>
          <a:r>
            <a:rPr lang="ar-BH" sz="3200" b="1" dirty="0"/>
            <a:t>فيديو تعليمي</a:t>
          </a:r>
          <a:endParaRPr lang="en-US" sz="3200" b="1" dirty="0"/>
        </a:p>
      </dgm:t>
      <dgm:extLst/>
    </dgm:pt>
    <dgm:pt modelId="{936896AB-5469-4174-8AD0-A828853FD9D2}" type="parTrans" cxnId="{230CC0BB-50DB-4FA3-B5F1-FA3A604C5C95}">
      <dgm:prSet/>
      <dgm:spPr/>
      <dgm:t>
        <a:bodyPr/>
        <a:lstStyle/>
        <a:p>
          <a:endParaRPr lang="en-US"/>
        </a:p>
      </dgm:t>
    </dgm:pt>
    <dgm:pt modelId="{FE409CAC-4D59-46D6-A1D0-353A3D5B662E}" type="sibTrans" cxnId="{230CC0BB-50DB-4FA3-B5F1-FA3A604C5C95}">
      <dgm:prSet/>
      <dgm:spPr/>
      <dgm:t>
        <a:bodyPr/>
        <a:lstStyle/>
        <a:p>
          <a:endParaRPr lang="en-US"/>
        </a:p>
      </dgm:t>
    </dgm:pt>
    <dgm:pt modelId="{038F84F6-9AF2-40A1-ADCE-BE98EB6633D0}">
      <dgm:prSet phldrT="[Text]" custT="1"/>
      <dgm:spPr/>
      <dgm:t>
        <a:bodyPr anchor="t" anchorCtr="0"/>
        <a:lstStyle/>
        <a:p>
          <a:pPr algn="ctr"/>
          <a:r>
            <a:rPr lang="ar-BH" sz="2800" b="1" dirty="0" smtClean="0"/>
            <a:t>التقييم الذاتي </a:t>
          </a:r>
          <a:endParaRPr lang="en-US" sz="2800" b="1" dirty="0"/>
        </a:p>
      </dgm:t>
      <dgm:extLst/>
    </dgm:pt>
    <dgm:pt modelId="{EC5ED465-77C5-45F9-ABD4-F1E97D57E456}" type="parTrans" cxnId="{039503C6-5740-46CD-A3F8-DEDADC9B2457}">
      <dgm:prSet/>
      <dgm:spPr/>
      <dgm:t>
        <a:bodyPr/>
        <a:lstStyle/>
        <a:p>
          <a:endParaRPr lang="en-US"/>
        </a:p>
      </dgm:t>
    </dgm:pt>
    <dgm:pt modelId="{F0B9458B-44DD-450C-BAE5-E4313596D567}" type="sibTrans" cxnId="{039503C6-5740-46CD-A3F8-DEDADC9B2457}">
      <dgm:prSet/>
      <dgm:spPr/>
      <dgm:t>
        <a:bodyPr/>
        <a:lstStyle/>
        <a:p>
          <a:endParaRPr lang="en-US"/>
        </a:p>
      </dgm:t>
    </dgm:pt>
    <dgm:pt modelId="{268FDD83-63B9-49EA-B3DB-4EBF0EC8C43F}" type="pres">
      <dgm:prSet presAssocID="{E8A347CB-E848-491A-B945-52673293C54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C53F318-AA4B-443C-8BFF-41CBD39B72DF}" type="pres">
      <dgm:prSet presAssocID="{6AB2D992-08F6-42BE-AF4A-8A0E4441BDC3}" presName="node" presStyleLbl="node1" presStyleIdx="0" presStyleCnt="3" custScaleX="107876" custScaleY="1753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D56AB6-D44C-4A60-8C72-607194C1C96D}" type="pres">
      <dgm:prSet presAssocID="{CCCAC071-8B0B-46EF-986E-E8E85F3A7EB6}" presName="sibTrans" presStyleLbl="sibTrans2D1" presStyleIdx="0" presStyleCnt="2"/>
      <dgm:spPr/>
      <dgm:t>
        <a:bodyPr/>
        <a:lstStyle/>
        <a:p>
          <a:endParaRPr lang="en-US"/>
        </a:p>
      </dgm:t>
    </dgm:pt>
    <dgm:pt modelId="{A77B18F8-4B63-4AAB-8FDE-56084759FDD0}" type="pres">
      <dgm:prSet presAssocID="{CCCAC071-8B0B-46EF-986E-E8E85F3A7EB6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904C7B19-CD4C-4289-84F8-0EEB7027864D}" type="pres">
      <dgm:prSet presAssocID="{48098F04-3055-4662-AD0D-C08BF4685395}" presName="node" presStyleLbl="node1" presStyleIdx="1" presStyleCnt="3" custScaleX="108085" custScaleY="1756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A70F94-68FE-498B-86F7-BCB7D556484B}" type="pres">
      <dgm:prSet presAssocID="{FE409CAC-4D59-46D6-A1D0-353A3D5B662E}" presName="sibTrans" presStyleLbl="sibTrans2D1" presStyleIdx="1" presStyleCnt="2"/>
      <dgm:spPr/>
      <dgm:t>
        <a:bodyPr/>
        <a:lstStyle/>
        <a:p>
          <a:endParaRPr lang="en-US"/>
        </a:p>
      </dgm:t>
    </dgm:pt>
    <dgm:pt modelId="{D2A688D2-DA3F-4ED5-81BD-926CE4DED797}" type="pres">
      <dgm:prSet presAssocID="{FE409CAC-4D59-46D6-A1D0-353A3D5B662E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4AE30113-5A7F-4B52-9A3F-C4A7AD2643B0}" type="pres">
      <dgm:prSet presAssocID="{038F84F6-9AF2-40A1-ADCE-BE98EB6633D0}" presName="node" presStyleLbl="node1" presStyleIdx="2" presStyleCnt="3" custScaleX="111093" custScaleY="1768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F6BA9C-E394-4E7A-8561-7BEE5C6845AC}" srcId="{E8A347CB-E848-491A-B945-52673293C540}" destId="{6AB2D992-08F6-42BE-AF4A-8A0E4441BDC3}" srcOrd="0" destOrd="0" parTransId="{7DD25EFF-FDB8-408B-996A-2C54F9AD2A20}" sibTransId="{CCCAC071-8B0B-46EF-986E-E8E85F3A7EB6}"/>
    <dgm:cxn modelId="{230CC0BB-50DB-4FA3-B5F1-FA3A604C5C95}" srcId="{E8A347CB-E848-491A-B945-52673293C540}" destId="{48098F04-3055-4662-AD0D-C08BF4685395}" srcOrd="1" destOrd="0" parTransId="{936896AB-5469-4174-8AD0-A828853FD9D2}" sibTransId="{FE409CAC-4D59-46D6-A1D0-353A3D5B662E}"/>
    <dgm:cxn modelId="{0E867E07-3454-4243-98F7-7E6FC22599F5}" type="presOf" srcId="{48098F04-3055-4662-AD0D-C08BF4685395}" destId="{904C7B19-CD4C-4289-84F8-0EEB7027864D}" srcOrd="0" destOrd="0" presId="urn:microsoft.com/office/officeart/2005/8/layout/process1"/>
    <dgm:cxn modelId="{91C55C34-8632-49C1-98AF-18A8B66136A5}" type="presOf" srcId="{CCCAC071-8B0B-46EF-986E-E8E85F3A7EB6}" destId="{A77B18F8-4B63-4AAB-8FDE-56084759FDD0}" srcOrd="1" destOrd="0" presId="urn:microsoft.com/office/officeart/2005/8/layout/process1"/>
    <dgm:cxn modelId="{A079277A-473F-4B26-A898-E7349A94C660}" type="presOf" srcId="{FE409CAC-4D59-46D6-A1D0-353A3D5B662E}" destId="{D2A688D2-DA3F-4ED5-81BD-926CE4DED797}" srcOrd="1" destOrd="0" presId="urn:microsoft.com/office/officeart/2005/8/layout/process1"/>
    <dgm:cxn modelId="{1DC33CA0-868D-4A1B-AC6E-505CEC7D6AC2}" type="presOf" srcId="{038F84F6-9AF2-40A1-ADCE-BE98EB6633D0}" destId="{4AE30113-5A7F-4B52-9A3F-C4A7AD2643B0}" srcOrd="0" destOrd="0" presId="urn:microsoft.com/office/officeart/2005/8/layout/process1"/>
    <dgm:cxn modelId="{039503C6-5740-46CD-A3F8-DEDADC9B2457}" srcId="{E8A347CB-E848-491A-B945-52673293C540}" destId="{038F84F6-9AF2-40A1-ADCE-BE98EB6633D0}" srcOrd="2" destOrd="0" parTransId="{EC5ED465-77C5-45F9-ABD4-F1E97D57E456}" sibTransId="{F0B9458B-44DD-450C-BAE5-E4313596D567}"/>
    <dgm:cxn modelId="{917C3B82-D19B-4193-97A7-6009FEFDC1C9}" type="presOf" srcId="{CCCAC071-8B0B-46EF-986E-E8E85F3A7EB6}" destId="{47D56AB6-D44C-4A60-8C72-607194C1C96D}" srcOrd="0" destOrd="0" presId="urn:microsoft.com/office/officeart/2005/8/layout/process1"/>
    <dgm:cxn modelId="{EDA20530-B07E-466B-895B-CFA33F51034C}" type="presOf" srcId="{E8A347CB-E848-491A-B945-52673293C540}" destId="{268FDD83-63B9-49EA-B3DB-4EBF0EC8C43F}" srcOrd="0" destOrd="0" presId="urn:microsoft.com/office/officeart/2005/8/layout/process1"/>
    <dgm:cxn modelId="{3C31D20B-31A8-457E-907B-12CFEA0A3668}" type="presOf" srcId="{FE409CAC-4D59-46D6-A1D0-353A3D5B662E}" destId="{6AA70F94-68FE-498B-86F7-BCB7D556484B}" srcOrd="0" destOrd="0" presId="urn:microsoft.com/office/officeart/2005/8/layout/process1"/>
    <dgm:cxn modelId="{1ABBDB70-6678-41A6-A623-8C8A88929CA5}" type="presOf" srcId="{6AB2D992-08F6-42BE-AF4A-8A0E4441BDC3}" destId="{6C53F318-AA4B-443C-8BFF-41CBD39B72DF}" srcOrd="0" destOrd="0" presId="urn:microsoft.com/office/officeart/2005/8/layout/process1"/>
    <dgm:cxn modelId="{8C2B1711-B61D-47F6-887E-34A4225D1737}" type="presParOf" srcId="{268FDD83-63B9-49EA-B3DB-4EBF0EC8C43F}" destId="{6C53F318-AA4B-443C-8BFF-41CBD39B72DF}" srcOrd="0" destOrd="0" presId="urn:microsoft.com/office/officeart/2005/8/layout/process1"/>
    <dgm:cxn modelId="{DEBD9A1B-0FD6-4DBD-92EC-A120B2B552DD}" type="presParOf" srcId="{268FDD83-63B9-49EA-B3DB-4EBF0EC8C43F}" destId="{47D56AB6-D44C-4A60-8C72-607194C1C96D}" srcOrd="1" destOrd="0" presId="urn:microsoft.com/office/officeart/2005/8/layout/process1"/>
    <dgm:cxn modelId="{13B65055-53B1-40CF-AB82-A00F464F3196}" type="presParOf" srcId="{47D56AB6-D44C-4A60-8C72-607194C1C96D}" destId="{A77B18F8-4B63-4AAB-8FDE-56084759FDD0}" srcOrd="0" destOrd="0" presId="urn:microsoft.com/office/officeart/2005/8/layout/process1"/>
    <dgm:cxn modelId="{383F821B-07CC-4AF0-A44D-76EB14016EF0}" type="presParOf" srcId="{268FDD83-63B9-49EA-B3DB-4EBF0EC8C43F}" destId="{904C7B19-CD4C-4289-84F8-0EEB7027864D}" srcOrd="2" destOrd="0" presId="urn:microsoft.com/office/officeart/2005/8/layout/process1"/>
    <dgm:cxn modelId="{8B02A240-2A14-4CA6-8957-36290A5805B3}" type="presParOf" srcId="{268FDD83-63B9-49EA-B3DB-4EBF0EC8C43F}" destId="{6AA70F94-68FE-498B-86F7-BCB7D556484B}" srcOrd="3" destOrd="0" presId="urn:microsoft.com/office/officeart/2005/8/layout/process1"/>
    <dgm:cxn modelId="{BBC3D5C2-3A4A-4BF1-9BCD-9E54B8BE12DC}" type="presParOf" srcId="{6AA70F94-68FE-498B-86F7-BCB7D556484B}" destId="{D2A688D2-DA3F-4ED5-81BD-926CE4DED797}" srcOrd="0" destOrd="0" presId="urn:microsoft.com/office/officeart/2005/8/layout/process1"/>
    <dgm:cxn modelId="{2C6A637C-DD72-4D7B-AC2A-D26A153078E2}" type="presParOf" srcId="{268FDD83-63B9-49EA-B3DB-4EBF0EC8C43F}" destId="{4AE30113-5A7F-4B52-9A3F-C4A7AD2643B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3F318-AA4B-443C-8BFF-41CBD39B72DF}">
      <dsp:nvSpPr>
        <dsp:cNvPr id="0" name=""/>
        <dsp:cNvSpPr/>
      </dsp:nvSpPr>
      <dsp:spPr>
        <a:xfrm>
          <a:off x="903" y="742388"/>
          <a:ext cx="1891828" cy="23645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400" b="1" kern="1200" dirty="0"/>
            <a:t>النقاط الفنية و الخطوات التعليمية </a:t>
          </a:r>
          <a:endParaRPr lang="en-US" sz="2400" b="1" kern="1200" dirty="0"/>
        </a:p>
      </dsp:txBody>
      <dsp:txXfrm>
        <a:off x="56313" y="797798"/>
        <a:ext cx="1781008" cy="2253748"/>
      </dsp:txXfrm>
    </dsp:sp>
    <dsp:sp modelId="{47D56AB6-D44C-4A60-8C72-607194C1C96D}">
      <dsp:nvSpPr>
        <dsp:cNvPr id="0" name=""/>
        <dsp:cNvSpPr/>
      </dsp:nvSpPr>
      <dsp:spPr>
        <a:xfrm>
          <a:off x="2068102" y="1707212"/>
          <a:ext cx="371785" cy="4349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2068102" y="1794196"/>
        <a:ext cx="260250" cy="260951"/>
      </dsp:txXfrm>
    </dsp:sp>
    <dsp:sp modelId="{904C7B19-CD4C-4289-84F8-0EEB7027864D}">
      <dsp:nvSpPr>
        <dsp:cNvPr id="0" name=""/>
        <dsp:cNvSpPr/>
      </dsp:nvSpPr>
      <dsp:spPr>
        <a:xfrm>
          <a:off x="2594214" y="740844"/>
          <a:ext cx="1895493" cy="23676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3200" b="1" kern="1200" dirty="0"/>
            <a:t>فيديو تعليمي</a:t>
          </a:r>
          <a:endParaRPr lang="en-US" sz="3200" b="1" kern="1200" dirty="0"/>
        </a:p>
      </dsp:txBody>
      <dsp:txXfrm>
        <a:off x="2649731" y="796361"/>
        <a:ext cx="1784459" cy="2256621"/>
      </dsp:txXfrm>
    </dsp:sp>
    <dsp:sp modelId="{6AA70F94-68FE-498B-86F7-BCB7D556484B}">
      <dsp:nvSpPr>
        <dsp:cNvPr id="0" name=""/>
        <dsp:cNvSpPr/>
      </dsp:nvSpPr>
      <dsp:spPr>
        <a:xfrm>
          <a:off x="4665079" y="1707212"/>
          <a:ext cx="371785" cy="43491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4665079" y="1794196"/>
        <a:ext cx="260250" cy="260951"/>
      </dsp:txXfrm>
    </dsp:sp>
    <dsp:sp modelId="{4AE30113-5A7F-4B52-9A3F-C4A7AD2643B0}">
      <dsp:nvSpPr>
        <dsp:cNvPr id="0" name=""/>
        <dsp:cNvSpPr/>
      </dsp:nvSpPr>
      <dsp:spPr>
        <a:xfrm>
          <a:off x="5191191" y="732331"/>
          <a:ext cx="1948245" cy="238468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2800" b="1" kern="1200" dirty="0" smtClean="0"/>
            <a:t>التقييم الذاتي </a:t>
          </a:r>
          <a:endParaRPr lang="en-US" sz="2800" b="1" kern="1200" dirty="0"/>
        </a:p>
      </dsp:txBody>
      <dsp:txXfrm>
        <a:off x="5248253" y="789393"/>
        <a:ext cx="1834121" cy="22705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emf"/><Relationship Id="rId18" Type="http://schemas.microsoft.com/office/2007/relationships/diagramDrawing" Target="../diagrams/drawing1.xml"/><Relationship Id="rId3" Type="http://schemas.microsoft.com/office/2007/relationships/media" Target="../media/media4.m4a"/><Relationship Id="rId21" Type="http://schemas.openxmlformats.org/officeDocument/2006/relationships/image" Target="../media/image8.png"/><Relationship Id="rId7" Type="http://schemas.microsoft.com/office/2007/relationships/media" Target="../media/media6.m4a"/><Relationship Id="rId12" Type="http://schemas.openxmlformats.org/officeDocument/2006/relationships/slide" Target="slide3.xml"/><Relationship Id="rId1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6" Type="http://schemas.openxmlformats.org/officeDocument/2006/relationships/diagramQuickStyle" Target="../diagrams/quickStyle1.xml"/><Relationship Id="rId20" Type="http://schemas.openxmlformats.org/officeDocument/2006/relationships/image" Target="../media/image7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2.wdp"/><Relationship Id="rId5" Type="http://schemas.microsoft.com/office/2007/relationships/media" Target="../media/media5.m4a"/><Relationship Id="rId15" Type="http://schemas.openxmlformats.org/officeDocument/2006/relationships/diagramLayout" Target="../diagrams/layout1.xml"/><Relationship Id="rId10" Type="http://schemas.openxmlformats.org/officeDocument/2006/relationships/image" Target="../media/image5.png"/><Relationship Id="rId19" Type="http://schemas.openxmlformats.org/officeDocument/2006/relationships/image" Target="../media/image6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diagramData" Target="../diagrams/data1.xml"/><Relationship Id="rId2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hdphoto" Target="../media/hdphoto2.wdp"/><Relationship Id="rId5" Type="http://schemas.microsoft.com/office/2007/relationships/media" Target="../media/media11.m4a"/><Relationship Id="rId10" Type="http://schemas.openxmlformats.org/officeDocument/2006/relationships/image" Target="../media/image5.png"/><Relationship Id="rId4" Type="http://schemas.openxmlformats.org/officeDocument/2006/relationships/audio" Target="../media/media10.m4a"/><Relationship Id="rId9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0.gif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667006"/>
            <a:ext cx="12192000" cy="2739211"/>
            <a:chOff x="0" y="2267898"/>
            <a:chExt cx="12192000" cy="2739211"/>
          </a:xfrm>
        </p:grpSpPr>
        <p:sp>
          <p:nvSpPr>
            <p:cNvPr id="4" name="TextBox 3"/>
            <p:cNvSpPr txBox="1"/>
            <p:nvPr/>
          </p:nvSpPr>
          <p:spPr>
            <a:xfrm>
              <a:off x="0" y="2267898"/>
              <a:ext cx="12192000" cy="2739211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ar-BH" sz="4000" b="1" dirty="0" smtClean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                   التربية الرياضية</a:t>
              </a:r>
              <a:endParaRPr lang="en-US" sz="4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r" rtl="1"/>
              <a:r>
                <a:rPr lang="en-US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</a:t>
              </a:r>
              <a:r>
                <a:rPr lang="en-US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            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8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</a:t>
              </a:r>
            </a:p>
            <a:p>
              <a:pPr algn="r" rtl="1"/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                 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</a:t>
              </a:r>
              <a:r>
                <a:rPr lang="en-US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</a:t>
              </a:r>
              <a:r>
                <a:rPr lang="ar-BH" sz="44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الأول/الوحدة </a:t>
              </a:r>
              <a:r>
                <a:rPr lang="ar-BH" sz="44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الأولى</a:t>
              </a:r>
            </a:p>
            <a:p>
              <a:pPr algn="r" rtl="1"/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</a:t>
              </a:r>
              <a:r>
                <a:rPr lang="en-US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          </a:t>
              </a:r>
              <a:r>
                <a:rPr lang="ar-BH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en-US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</a:t>
              </a:r>
              <a:r>
                <a:rPr lang="ar-BH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 </a:t>
              </a:r>
              <a:r>
                <a:rPr lang="en-US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      </a:t>
              </a:r>
              <a:r>
                <a:rPr lang="ar-BH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المشي- </a:t>
              </a:r>
              <a:r>
                <a:rPr lang="ar-BH" sz="4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الجري- الدحرجة الأمامية </a:t>
              </a:r>
              <a:r>
                <a:rPr lang="ar-BH" sz="4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المتكورة</a:t>
              </a:r>
              <a:endParaRPr lang="en-US" sz="4000" b="1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2252" y="2380397"/>
              <a:ext cx="2658359" cy="2526383"/>
            </a:xfrm>
            <a:prstGeom prst="ellipse">
              <a:avLst/>
            </a:prstGeom>
            <a:solidFill>
              <a:srgbClr val="FEAE0E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68" y="2310444"/>
              <a:ext cx="1893378" cy="261261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20536" y="3408930"/>
              <a:ext cx="2752677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ar-BH" sz="25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الحركات الأساسية والجمباز</a:t>
              </a:r>
              <a:endParaRPr lang="ar-BH" sz="25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8" name="العنوان">
            <a:hlinkClick r:id="" action="ppaction://media"/>
            <a:extLst>
              <a:ext uri="{FF2B5EF4-FFF2-40B4-BE49-F238E27FC236}">
                <a16:creationId xmlns:a16="http://schemas.microsoft.com/office/drawing/2014/main" id="{3A955DB9-0D23-6842-BFCA-5F83D74E5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811" y="5276319"/>
            <a:ext cx="1044000" cy="1044000"/>
          </a:xfrm>
          <a:prstGeom prst="rect">
            <a:avLst/>
          </a:prstGeom>
        </p:spPr>
      </p:pic>
      <p:pic>
        <p:nvPicPr>
          <p:cNvPr id="9" name="الصف الثاني .m4a">
            <a:hlinkClick r:id="" action="ppaction://media"/>
            <a:extLst>
              <a:ext uri="{FF2B5EF4-FFF2-40B4-BE49-F238E27FC236}">
                <a16:creationId xmlns:a16="http://schemas.microsoft.com/office/drawing/2014/main" id="{2CC3BE34-A34B-3E42-8797-EFA974499C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19874" y="5276319"/>
            <a:ext cx="1044000" cy="10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A687DB-3517-434D-8BFF-1EF7CBDF84E1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20000" contrast="20000"/>
          </a:blip>
          <a:stretch>
            <a:fillRect/>
          </a:stretch>
        </p:blipFill>
        <p:spPr>
          <a:xfrm>
            <a:off x="4343040" y="4553762"/>
            <a:ext cx="3440604" cy="20821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1425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12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5" name="Group 4"/>
          <p:cNvGrpSpPr/>
          <p:nvPr/>
        </p:nvGrpSpPr>
        <p:grpSpPr>
          <a:xfrm>
            <a:off x="-42403" y="1365235"/>
            <a:ext cx="5668656" cy="1523496"/>
            <a:chOff x="229400" y="1481676"/>
            <a:chExt cx="4754880" cy="1869278"/>
          </a:xfrm>
        </p:grpSpPr>
        <p:sp>
          <p:nvSpPr>
            <p:cNvPr id="27" name="Flowchart: Alternate Process 26"/>
            <p:cNvSpPr/>
            <p:nvPr/>
          </p:nvSpPr>
          <p:spPr>
            <a:xfrm>
              <a:off x="604431" y="1550785"/>
              <a:ext cx="3989185" cy="1755833"/>
            </a:xfrm>
            <a:prstGeom prst="flowChartAlternateProcess">
              <a:avLst/>
            </a:prstGeom>
            <a:solidFill>
              <a:srgbClr val="FFFF99"/>
            </a:solidFill>
            <a:ln w="5715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9400" y="1481676"/>
              <a:ext cx="4754880" cy="1869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ar-SA" sz="100" b="1" dirty="0">
                <a:cs typeface="+mj-cs"/>
              </a:endParaRPr>
            </a:p>
            <a:p>
              <a:pPr algn="ctr" rtl="1"/>
              <a:r>
                <a:rPr lang="ar-BH" sz="3600" b="1" dirty="0"/>
                <a:t> </a:t>
              </a:r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BH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يؤدي تدريبات تنمي الحركات الأساسية </a:t>
              </a:r>
              <a:endParaRPr lang="ar-BH" sz="2800" b="1" dirty="0" smtClean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8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بطرق </a:t>
              </a:r>
              <a:r>
                <a:rPr lang="ar-BH" sz="28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مختلفة</a:t>
              </a:r>
              <a:endParaRPr lang="en-US" sz="28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BA687DB-3517-434D-8BFF-1EF7CBDF84E1}"/>
              </a:ext>
            </a:extLst>
          </p:cNvPr>
          <p:cNvPicPr>
            <a:picLocks noChangeAspect="1"/>
          </p:cNvPicPr>
          <p:nvPr/>
        </p:nvPicPr>
        <p:blipFill>
          <a:blip r:embed="rId13">
            <a:lum bright="20000" contrast="20000"/>
          </a:blip>
          <a:stretch>
            <a:fillRect/>
          </a:stretch>
        </p:blipFill>
        <p:spPr>
          <a:xfrm>
            <a:off x="674194" y="3180644"/>
            <a:ext cx="4143091" cy="26218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4935770" y="2349267"/>
            <a:ext cx="7140340" cy="3849345"/>
            <a:chOff x="4935770" y="2388456"/>
            <a:chExt cx="7140340" cy="3849345"/>
          </a:xfrm>
        </p:grpSpPr>
        <p:graphicFrame>
          <p:nvGraphicFramePr>
            <p:cNvPr id="4" name="Diagram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022442976"/>
                </p:ext>
              </p:extLst>
            </p:nvPr>
          </p:nvGraphicFramePr>
          <p:xfrm>
            <a:off x="4935770" y="2388456"/>
            <a:ext cx="7140340" cy="3849345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4" r:lo="rId15" r:qs="rId16" r:cs="rId17"/>
            </a:graphicData>
          </a:graphic>
        </p:graphicFrame>
        <p:pic>
          <p:nvPicPr>
            <p:cNvPr id="2" name="النقاط الفنية.m4a">
              <a:hlinkClick r:id="" action="ppaction://media"/>
              <a:extLst>
                <a:ext uri="{FF2B5EF4-FFF2-40B4-BE49-F238E27FC236}">
                  <a16:creationId xmlns:a16="http://schemas.microsoft.com/office/drawing/2014/main" id="{C8A5A36F-6C53-7843-BAEB-DF65DE803CDA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37477" y="4127865"/>
              <a:ext cx="1042416" cy="727389"/>
            </a:xfrm>
            <a:prstGeom prst="rect">
              <a:avLst/>
            </a:prstGeom>
          </p:spPr>
        </p:pic>
        <p:pic>
          <p:nvPicPr>
            <p:cNvPr id="19" name="فيديو تعليمي.m4a">
              <a:hlinkClick r:id="" action="ppaction://media"/>
              <a:extLst>
                <a:ext uri="{FF2B5EF4-FFF2-40B4-BE49-F238E27FC236}">
                  <a16:creationId xmlns:a16="http://schemas.microsoft.com/office/drawing/2014/main" id="{882E96FF-CEE5-9148-9B64-97387D9C97B0}"/>
                </a:ext>
              </a:extLst>
            </p:cNvPr>
            <p:cNvPicPr>
              <a:picLocks noChangeAspect="1"/>
            </p:cNvPicPr>
            <p:nvPr>
              <a:audioFile r:link="rId6"/>
              <p:extLst>
                <p:ext uri="{DAA4B4D4-6D71-4841-9C94-3DE7FCFB9230}">
                  <p14:media xmlns:p14="http://schemas.microsoft.com/office/powerpoint/2010/main" r:embed="rId5"/>
                </p:ext>
              </p:ext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9021" y="4148911"/>
              <a:ext cx="1172345" cy="961683"/>
            </a:xfrm>
            <a:prstGeom prst="rect">
              <a:avLst/>
            </a:prstGeom>
          </p:spPr>
        </p:pic>
        <p:pic>
          <p:nvPicPr>
            <p:cNvPr id="8" name="التقييم الذاتي.m4a">
              <a:hlinkClick r:id="" action="ppaction://media"/>
              <a:extLst>
                <a:ext uri="{FF2B5EF4-FFF2-40B4-BE49-F238E27FC236}">
                  <a16:creationId xmlns:a16="http://schemas.microsoft.com/office/drawing/2014/main" id="{FB8F4004-52AF-B940-B6BB-D962C53C4473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211796" y="4408493"/>
              <a:ext cx="1172344" cy="961683"/>
            </a:xfrm>
            <a:prstGeom prst="rect">
              <a:avLst/>
            </a:prstGeom>
          </p:spPr>
        </p:pic>
      </p:grpSp>
      <p:pic>
        <p:nvPicPr>
          <p:cNvPr id="3" name="الايقونات.m4a">
            <a:hlinkClick r:id="" action="ppaction://media"/>
            <a:extLst>
              <a:ext uri="{FF2B5EF4-FFF2-40B4-BE49-F238E27FC236}">
                <a16:creationId xmlns:a16="http://schemas.microsoft.com/office/drawing/2014/main" id="{9EE6249E-2393-5F47-8B82-82FD530F64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000" y="5494247"/>
            <a:ext cx="1044000" cy="1044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8682" y="182705"/>
            <a:ext cx="4228668" cy="1072749"/>
            <a:chOff x="-46633" y="287209"/>
            <a:chExt cx="4228668" cy="107274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287209"/>
              <a:ext cx="4228668" cy="1072749"/>
              <a:chOff x="136154" y="228107"/>
              <a:chExt cx="3229742" cy="82907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28107"/>
                <a:ext cx="3001921" cy="829077"/>
                <a:chOff x="363975" y="238617"/>
                <a:chExt cx="3001921" cy="829077"/>
              </a:xfrm>
            </p:grpSpPr>
            <p:sp>
              <p:nvSpPr>
                <p:cNvPr id="24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566699" y="238617"/>
                  <a:ext cx="799197" cy="8223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المشي-الجري-الدحرجة الأمامية المتكورة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287664" y="433993"/>
              <a:ext cx="791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1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TextBox 19"/>
          <p:cNvSpPr txBox="1"/>
          <p:nvPr/>
        </p:nvSpPr>
        <p:spPr>
          <a:xfrm>
            <a:off x="4281442" y="1501181"/>
            <a:ext cx="7417177" cy="4955203"/>
          </a:xfrm>
          <a:prstGeom prst="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q"/>
            </a:pPr>
            <a:r>
              <a:rPr lang="ar-BH" sz="2000" b="1" dirty="0">
                <a:cs typeface="+mj-cs"/>
              </a:rPr>
              <a:t>النقاط الفنية والتعليمية</a:t>
            </a:r>
            <a:endParaRPr lang="ar-SA" sz="2000" b="1" dirty="0">
              <a:cs typeface="+mj-cs"/>
            </a:endParaRP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BH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النقاط </a:t>
            </a:r>
            <a:r>
              <a:rPr lang="ar-SA" sz="2000" b="1" dirty="0">
                <a:solidFill>
                  <a:srgbClr val="FF0000"/>
                </a:solidFill>
                <a:cs typeface="+mj-cs"/>
              </a:rPr>
              <a:t>الفنية: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ar-BH" sz="1600" b="1" dirty="0">
                <a:solidFill>
                  <a:prstClr val="black"/>
                </a:solidFill>
                <a:cs typeface="+mj-cs"/>
              </a:rPr>
              <a:t>الذراعان باتساع الصدر، واصابع الكف تشير للأمام.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ar-BH" sz="1600" b="1" dirty="0">
                <a:solidFill>
                  <a:prstClr val="black"/>
                </a:solidFill>
                <a:cs typeface="+mj-cs"/>
              </a:rPr>
              <a:t>الدفع بالرجلين معاً في المرحلة الثانية من الدحرجة.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ar-BH" sz="1600" b="1" dirty="0">
                <a:solidFill>
                  <a:prstClr val="black"/>
                </a:solidFill>
                <a:cs typeface="+mj-cs"/>
              </a:rPr>
              <a:t>الرأس للداخل مضموم ومثني على الصدر.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ar-BH" sz="1600" b="1" dirty="0">
                <a:solidFill>
                  <a:prstClr val="black"/>
                </a:solidFill>
                <a:cs typeface="+mj-cs"/>
              </a:rPr>
              <a:t>ميل الصدر قليلاً للأمام للمساعدة في اتمام الدحرجة.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ar-BH" sz="1600" b="1" dirty="0">
                <a:solidFill>
                  <a:prstClr val="black"/>
                </a:solidFill>
                <a:cs typeface="+mj-cs"/>
              </a:rPr>
              <a:t>الكتف أول جزء في الجسم يلمس الارض عند الدوران.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ar-BH" sz="1600" b="1" dirty="0">
                <a:solidFill>
                  <a:prstClr val="black"/>
                </a:solidFill>
                <a:cs typeface="+mj-cs"/>
              </a:rPr>
              <a:t>الدوران يكون حول المحور العرضي للجسم.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ar-BH" sz="1600" b="1" dirty="0">
                <a:solidFill>
                  <a:prstClr val="black"/>
                </a:solidFill>
                <a:cs typeface="+mj-cs"/>
              </a:rPr>
              <a:t>بعد انتهاء الدوران يعود مركز ثقل الجسم فوق قاعدة الارتكاز.</a:t>
            </a:r>
          </a:p>
          <a:p>
            <a:pPr marL="457200" lvl="0" indent="-457200" algn="r" rtl="1">
              <a:buFont typeface="Arial" panose="020B0604020202020204" pitchFamily="34" charset="0"/>
              <a:buChar char="•"/>
            </a:pPr>
            <a:r>
              <a:rPr lang="ar-SA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الخطوات </a:t>
            </a:r>
            <a:r>
              <a:rPr lang="ar-BH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التعليمية</a:t>
            </a:r>
            <a:r>
              <a:rPr lang="ar-SA" sz="2000" b="1" dirty="0">
                <a:solidFill>
                  <a:srgbClr val="FF0000"/>
                </a:solidFill>
                <a:cs typeface="Times New Roman" panose="02020603050405020304" pitchFamily="18" charset="0"/>
              </a:rPr>
              <a:t>: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1600" b="1" cap="all" dirty="0">
                <a:cs typeface="+mj-cs"/>
              </a:rPr>
              <a:t>(وقوف</a:t>
            </a:r>
            <a:r>
              <a:rPr lang="en-US" sz="1600" b="1" cap="all" dirty="0">
                <a:cs typeface="+mj-cs"/>
              </a:rPr>
              <a:t> (</a:t>
            </a:r>
            <a:r>
              <a:rPr lang="ar-BH" sz="1600" b="1" cap="all" dirty="0">
                <a:cs typeface="+mj-cs"/>
              </a:rPr>
              <a:t>أداء تمرينات تمهيدية تساعد على تعلم الحركة.</a:t>
            </a:r>
            <a:endParaRPr lang="en-US" sz="1600" b="1" dirty="0">
              <a:cs typeface="+mj-cs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1600" b="1" cap="all" dirty="0">
                <a:cs typeface="+mj-cs"/>
              </a:rPr>
              <a:t>(رقود. ضم الركبتين على الصدر) مرجحة الجسم للأمام والخلف. </a:t>
            </a:r>
            <a:endParaRPr lang="en-US" sz="1600" b="1" dirty="0">
              <a:cs typeface="+mj-cs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1600" b="1" cap="all" dirty="0">
                <a:cs typeface="+mj-cs"/>
              </a:rPr>
              <a:t>(وقوف. ثني الركبتين كاملا) وضع الكفين أمام الجسم.</a:t>
            </a:r>
            <a:endParaRPr lang="en-US" sz="1600" b="1" dirty="0">
              <a:cs typeface="+mj-cs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1600" b="1" cap="all" dirty="0">
                <a:cs typeface="+mj-cs"/>
              </a:rPr>
              <a:t>(وقوف -ثني الركبتين) وضع الكفين امام الجسم، ثم ضم الرأس للصدر. </a:t>
            </a:r>
            <a:endParaRPr lang="en-US" sz="1600" b="1" dirty="0">
              <a:cs typeface="+mj-cs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1600" b="1" cap="all" dirty="0">
                <a:cs typeface="+mj-cs"/>
              </a:rPr>
              <a:t>يكرر التمرين السابق بالإضافة إلى وضع الكتفين على الأرض.</a:t>
            </a:r>
            <a:endParaRPr lang="en-US" sz="1600" b="1" dirty="0">
              <a:cs typeface="+mj-cs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1600" b="1" cap="all" dirty="0">
                <a:cs typeface="+mj-cs"/>
              </a:rPr>
              <a:t>يكرر التمرين السابق مع دفع الأرض بالقدمين للوصول إلى الجلوس الطويل.</a:t>
            </a:r>
            <a:endParaRPr lang="en-US" sz="1600" b="1" dirty="0">
              <a:cs typeface="+mj-cs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1600" b="1" cap="all" dirty="0">
                <a:cs typeface="+mj-cs"/>
              </a:rPr>
              <a:t>يكرر التمرين السابق مع الوصول إلى وضع جلوس التكور.</a:t>
            </a:r>
            <a:endParaRPr lang="en-US" sz="1600" b="1" dirty="0">
              <a:cs typeface="+mj-cs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1600" b="1" cap="all" dirty="0">
                <a:cs typeface="+mj-cs"/>
              </a:rPr>
              <a:t>(وقوف) المشي أماماً دحرجة أمامية متكورة.</a:t>
            </a:r>
            <a:endParaRPr lang="en-US" sz="1600" b="1" dirty="0">
              <a:cs typeface="+mj-cs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1600" b="1" cap="all" dirty="0">
                <a:cs typeface="+mj-cs"/>
              </a:rPr>
              <a:t>(وقوف) جري خفيف. دحرجة أمامية متكورة.</a:t>
            </a:r>
            <a:endParaRPr lang="en-US" sz="1600" b="1" dirty="0">
              <a:cs typeface="+mj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9BA687DB-3517-434D-8BFF-1EF7CBDF84E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20000" contrast="20000"/>
          </a:blip>
          <a:stretch>
            <a:fillRect/>
          </a:stretch>
        </p:blipFill>
        <p:spPr>
          <a:xfrm>
            <a:off x="578069" y="2358575"/>
            <a:ext cx="3474431" cy="281601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8" name="النقاط">
            <a:hlinkClick r:id="" action="ppaction://media"/>
            <a:extLst>
              <a:ext uri="{FF2B5EF4-FFF2-40B4-BE49-F238E27FC236}">
                <a16:creationId xmlns:a16="http://schemas.microsoft.com/office/drawing/2014/main" id="{B81FF67A-5FF4-1A4B-B629-26BA6E81D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500" y="5408306"/>
            <a:ext cx="1044000" cy="1044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46633" y="287209"/>
            <a:ext cx="4228668" cy="1072749"/>
            <a:chOff x="-46633" y="287209"/>
            <a:chExt cx="4228668" cy="107274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287209"/>
              <a:ext cx="4228668" cy="1072749"/>
              <a:chOff x="136154" y="228107"/>
              <a:chExt cx="3229742" cy="82907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28107"/>
                <a:ext cx="3001921" cy="829077"/>
                <a:chOff x="363975" y="238617"/>
                <a:chExt cx="3001921" cy="829077"/>
              </a:xfrm>
            </p:grpSpPr>
            <p:sp>
              <p:nvSpPr>
                <p:cNvPr id="24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566699" y="238617"/>
                  <a:ext cx="799197" cy="8223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المشي-الجري-الدحرجة الأمامية المتكورة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287664" y="433993"/>
              <a:ext cx="791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1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005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84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hlinkClick r:id="rId6" action="ppaction://hlinksldjump"/>
          </p:cNvPr>
          <p:cNvSpPr/>
          <p:nvPr/>
        </p:nvSpPr>
        <p:spPr>
          <a:xfrm>
            <a:off x="9627438" y="2344990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1" name="الدرس العاشر.mp4" descr="الدرس العاشر.mp4">
            <a:hlinkClick r:id="" action="ppaction://media"/>
            <a:extLst>
              <a:ext uri="{FF2B5EF4-FFF2-40B4-BE49-F238E27FC236}">
                <a16:creationId xmlns:a16="http://schemas.microsoft.com/office/drawing/2014/main" id="{30A82D75-8ABC-924F-8E4E-3BEBEBE649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924" y="1324530"/>
            <a:ext cx="11267090" cy="522602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46633" y="125845"/>
            <a:ext cx="4228668" cy="1072749"/>
            <a:chOff x="-46633" y="287209"/>
            <a:chExt cx="4228668" cy="107274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287209"/>
              <a:ext cx="4228668" cy="1072749"/>
              <a:chOff x="136154" y="228107"/>
              <a:chExt cx="3229742" cy="82907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28107"/>
                <a:ext cx="3001921" cy="829077"/>
                <a:chOff x="363975" y="238617"/>
                <a:chExt cx="3001921" cy="829077"/>
              </a:xfrm>
            </p:grpSpPr>
            <p:sp>
              <p:nvSpPr>
                <p:cNvPr id="24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566699" y="238617"/>
                  <a:ext cx="799197" cy="8223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المشي-الجري-الدحرجة الأمامية المتكورة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3287664" y="433993"/>
              <a:ext cx="791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1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907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58206" y="503495"/>
            <a:ext cx="9606318" cy="55707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just" rtl="1">
              <a:buFont typeface="Arial" panose="020B0604020202020204" pitchFamily="34" charset="0"/>
              <a:buChar char="•"/>
            </a:pPr>
            <a:endParaRPr lang="ar-SA" sz="3600" b="1" dirty="0">
              <a:ln w="0"/>
              <a:solidFill>
                <a:srgbClr val="FF0000"/>
              </a:solidFill>
              <a:cs typeface="+mj-cs"/>
            </a:endParaRPr>
          </a:p>
          <a:p>
            <a:pPr algn="just" rtl="1"/>
            <a:endParaRPr lang="ar-SA" sz="1600" b="1" dirty="0">
              <a:ln w="0"/>
              <a:solidFill>
                <a:srgbClr val="FF0000"/>
              </a:solidFill>
              <a:cs typeface="+mj-cs"/>
            </a:endParaRPr>
          </a:p>
          <a:p>
            <a:pPr marL="571500" indent="-571500" algn="just" rtl="1">
              <a:buFont typeface="Wingdings" panose="05000000000000000000" pitchFamily="2" charset="2"/>
              <a:buChar char="q"/>
            </a:pPr>
            <a:r>
              <a:rPr lang="ar-BH" sz="3600" b="1" dirty="0">
                <a:ln w="0"/>
                <a:solidFill>
                  <a:srgbClr val="FF0000"/>
                </a:solidFill>
                <a:cs typeface="+mj-cs"/>
              </a:rPr>
              <a:t>ضع دائرة حول الاجابة الصحيحة:</a:t>
            </a:r>
          </a:p>
          <a:p>
            <a:pPr algn="just" rtl="1"/>
            <a:endParaRPr lang="ar-BH" sz="1600" dirty="0">
              <a:ln w="0"/>
              <a:solidFill>
                <a:srgbClr val="FF0000"/>
              </a:solidFill>
              <a:cs typeface="+mj-cs"/>
            </a:endParaRPr>
          </a:p>
          <a:p>
            <a:pPr algn="r" rtl="1"/>
            <a:r>
              <a:rPr lang="ar-BH" sz="2800" b="1" dirty="0">
                <a:solidFill>
                  <a:prstClr val="black"/>
                </a:solidFill>
              </a:rPr>
              <a:t>1.المهارة التي تم دراستها اليوم هي ............... :</a:t>
            </a:r>
          </a:p>
          <a:p>
            <a:pPr algn="r" rtl="1"/>
            <a:r>
              <a:rPr lang="ar-BH" sz="2800" b="1" dirty="0">
                <a:solidFill>
                  <a:prstClr val="black"/>
                </a:solidFill>
              </a:rPr>
              <a:t>      أ) الدحرجة الامامية المتكورة        ب) الدحرجة الخلفية المتكورة </a:t>
            </a:r>
          </a:p>
          <a:p>
            <a:pPr algn="r" rtl="1"/>
            <a:endParaRPr lang="ar-BH" sz="1400" b="1" dirty="0">
              <a:solidFill>
                <a:prstClr val="black"/>
              </a:solidFill>
            </a:endParaRPr>
          </a:p>
          <a:p>
            <a:pPr algn="r" rtl="1"/>
            <a:r>
              <a:rPr lang="ar-BH" sz="2800" b="1" dirty="0">
                <a:solidFill>
                  <a:prstClr val="black"/>
                </a:solidFill>
              </a:rPr>
              <a:t>2.  </a:t>
            </a:r>
            <a:r>
              <a:rPr lang="ar-BH" sz="2800" b="1" dirty="0"/>
              <a:t>............ أول جزء في الجسم يلمس الارض عند الدوران :</a:t>
            </a:r>
          </a:p>
          <a:p>
            <a:pPr algn="r" rtl="1"/>
            <a:r>
              <a:rPr lang="ar-BH" sz="2800" b="1" dirty="0">
                <a:ln w="0"/>
              </a:rPr>
              <a:t>      أ) الكتف                                ب) الرأس</a:t>
            </a:r>
          </a:p>
          <a:p>
            <a:pPr lvl="0" algn="r" rtl="1"/>
            <a:endParaRPr lang="ar-BH" sz="1400" b="1" dirty="0">
              <a:ln w="0"/>
            </a:endParaRPr>
          </a:p>
          <a:p>
            <a:pPr lvl="0" algn="r" rtl="1"/>
            <a:r>
              <a:rPr lang="ar-BH" sz="2800" b="1" dirty="0">
                <a:ln w="0"/>
              </a:rPr>
              <a:t>3. </a:t>
            </a:r>
            <a:r>
              <a:rPr lang="ar-BH" sz="2800" b="1" dirty="0">
                <a:solidFill>
                  <a:prstClr val="black"/>
                </a:solidFill>
              </a:rPr>
              <a:t>الدوران يكون حول المحور ..............  للجسم :</a:t>
            </a:r>
          </a:p>
          <a:p>
            <a:pPr algn="r" rtl="1"/>
            <a:r>
              <a:rPr lang="ar-BH" sz="2800" b="1" dirty="0">
                <a:ln w="0"/>
              </a:rPr>
              <a:t>      أ) الطولي                              ب) العرضي</a:t>
            </a:r>
          </a:p>
          <a:p>
            <a:pPr algn="r" rtl="1"/>
            <a:endParaRPr lang="ar-BH" sz="2800" b="1" dirty="0">
              <a:ln w="0"/>
            </a:endParaRPr>
          </a:p>
          <a:p>
            <a:pPr lvl="0" algn="r" rtl="1"/>
            <a:endParaRPr lang="ar-BH" sz="28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65802" y="311637"/>
            <a:ext cx="125236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>
                <a:ln w="0"/>
              </a:rPr>
              <a:t>ا</a:t>
            </a:r>
            <a:r>
              <a:rPr lang="ar-SA" sz="4800" b="1" dirty="0">
                <a:ln w="0"/>
              </a:rPr>
              <a:t>لتقييم الذاتي</a:t>
            </a:r>
            <a:r>
              <a:rPr lang="ar-BH" sz="4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السؤال">
            <a:hlinkClick r:id="" action="ppaction://media"/>
            <a:extLst>
              <a:ext uri="{FF2B5EF4-FFF2-40B4-BE49-F238E27FC236}">
                <a16:creationId xmlns:a16="http://schemas.microsoft.com/office/drawing/2014/main" id="{4C2DC051-FF93-7541-84D0-BA27933BD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000" y="5513802"/>
            <a:ext cx="1044000" cy="1044000"/>
          </a:xfrm>
          <a:prstGeom prst="rect">
            <a:avLst/>
          </a:prstGeom>
        </p:spPr>
      </p:pic>
      <p:pic>
        <p:nvPicPr>
          <p:cNvPr id="5" name="١">
            <a:hlinkClick r:id="" action="ppaction://media"/>
            <a:extLst>
              <a:ext uri="{FF2B5EF4-FFF2-40B4-BE49-F238E27FC236}">
                <a16:creationId xmlns:a16="http://schemas.microsoft.com/office/drawing/2014/main" id="{69508004-CE83-414E-8765-E6D493171D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1623" y="2181772"/>
            <a:ext cx="396000" cy="396000"/>
          </a:xfrm>
          <a:prstGeom prst="rect">
            <a:avLst/>
          </a:prstGeom>
        </p:spPr>
      </p:pic>
      <p:pic>
        <p:nvPicPr>
          <p:cNvPr id="6" name="٢">
            <a:hlinkClick r:id="" action="ppaction://media"/>
            <a:extLst>
              <a:ext uri="{FF2B5EF4-FFF2-40B4-BE49-F238E27FC236}">
                <a16:creationId xmlns:a16="http://schemas.microsoft.com/office/drawing/2014/main" id="{26099188-79A3-C34E-9E9B-F9C44522B8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4524" y="3231000"/>
            <a:ext cx="396000" cy="396000"/>
          </a:xfrm>
          <a:prstGeom prst="rect">
            <a:avLst/>
          </a:prstGeom>
        </p:spPr>
      </p:pic>
      <p:pic>
        <p:nvPicPr>
          <p:cNvPr id="8" name="٣">
            <a:hlinkClick r:id="" action="ppaction://media"/>
            <a:extLst>
              <a:ext uri="{FF2B5EF4-FFF2-40B4-BE49-F238E27FC236}">
                <a16:creationId xmlns:a16="http://schemas.microsoft.com/office/drawing/2014/main" id="{85621F49-A00F-4645-8BB9-D492BE6E18D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4524" y="4336396"/>
            <a:ext cx="396000" cy="3960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-46633" y="287209"/>
            <a:ext cx="4228668" cy="1072749"/>
            <a:chOff x="-46633" y="287209"/>
            <a:chExt cx="4228668" cy="107274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287209"/>
              <a:ext cx="4228668" cy="1072749"/>
              <a:chOff x="136154" y="228107"/>
              <a:chExt cx="3229742" cy="82907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28107"/>
                <a:ext cx="3001921" cy="829077"/>
                <a:chOff x="363975" y="238617"/>
                <a:chExt cx="3001921" cy="829077"/>
              </a:xfrm>
            </p:grpSpPr>
            <p:sp>
              <p:nvSpPr>
                <p:cNvPr id="27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566699" y="238617"/>
                  <a:ext cx="799197" cy="8223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المشي-الجري-الدحرجة الأمامية المتكورة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3287664" y="433993"/>
              <a:ext cx="791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1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31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8337" y="737152"/>
            <a:ext cx="11419760" cy="54399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685800" indent="-685800" algn="ctr" rtl="1">
              <a:buFont typeface="Arial" panose="020B0604020202020204" pitchFamily="34" charset="0"/>
              <a:buChar char="•"/>
            </a:pPr>
            <a:endParaRPr lang="ar-SA" sz="3600" b="1" dirty="0">
              <a:ln w="0"/>
              <a:solidFill>
                <a:srgbClr val="FF0000"/>
              </a:solidFill>
              <a:cs typeface="+mj-cs"/>
            </a:endParaRPr>
          </a:p>
          <a:p>
            <a:pPr algn="ctr" rtl="1"/>
            <a:endParaRPr lang="ar-SA" sz="300" b="1" dirty="0">
              <a:ln w="0"/>
              <a:solidFill>
                <a:srgbClr val="FF0000"/>
              </a:solidFill>
              <a:cs typeface="+mj-cs"/>
            </a:endParaRPr>
          </a:p>
          <a:p>
            <a:pPr marL="571500" indent="-571500" algn="just" rtl="1">
              <a:buFont typeface="Wingdings" panose="05000000000000000000" pitchFamily="2" charset="2"/>
              <a:buChar char="q"/>
            </a:pPr>
            <a:r>
              <a:rPr lang="ar-BH" sz="3600" b="1" dirty="0">
                <a:ln w="0"/>
                <a:solidFill>
                  <a:srgbClr val="FF0000"/>
                </a:solidFill>
                <a:cs typeface="+mj-cs"/>
              </a:rPr>
              <a:t>ضع دائرة حول الاجابة الصحيحة:</a:t>
            </a:r>
          </a:p>
          <a:p>
            <a:pPr algn="just" rtl="1"/>
            <a:endParaRPr lang="ar-BH" sz="900" dirty="0">
              <a:ln w="0"/>
              <a:solidFill>
                <a:srgbClr val="FF0000"/>
              </a:solidFill>
            </a:endParaRPr>
          </a:p>
          <a:p>
            <a:pPr algn="r" rtl="1"/>
            <a:r>
              <a:rPr lang="ar-BH" sz="2800" b="1" dirty="0">
                <a:solidFill>
                  <a:prstClr val="black"/>
                </a:solidFill>
                <a:cs typeface="+mj-cs"/>
              </a:rPr>
              <a:t>1.المهارة التي تم دراستها اليوم هي ............... :</a:t>
            </a:r>
          </a:p>
          <a:p>
            <a:pPr algn="r" rtl="1"/>
            <a:endParaRPr lang="ar-BH" sz="1050" b="1" dirty="0">
              <a:solidFill>
                <a:prstClr val="black"/>
              </a:solidFill>
              <a:cs typeface="+mj-cs"/>
            </a:endParaRPr>
          </a:p>
          <a:p>
            <a:pPr algn="r" rtl="1"/>
            <a:r>
              <a:rPr lang="ar-BH" sz="2400" b="1" dirty="0">
                <a:solidFill>
                  <a:prstClr val="black"/>
                </a:solidFill>
                <a:cs typeface="+mj-cs"/>
              </a:rPr>
              <a:t>         أ) الدحرجة الامامية المتكورة             ب) الدحرجة الخلفية المتكورة </a:t>
            </a:r>
          </a:p>
          <a:p>
            <a:pPr algn="r" rtl="1"/>
            <a:endParaRPr lang="ar-BH" sz="1400" b="1" dirty="0">
              <a:solidFill>
                <a:prstClr val="black"/>
              </a:solidFill>
              <a:cs typeface="+mj-cs"/>
            </a:endParaRPr>
          </a:p>
          <a:p>
            <a:pPr marL="514350" indent="-514350" algn="r" rtl="1">
              <a:buAutoNum type="arabicPeriod" startAt="2"/>
            </a:pPr>
            <a:r>
              <a:rPr lang="ar-BH" sz="2800" b="1" dirty="0">
                <a:cs typeface="+mj-cs"/>
              </a:rPr>
              <a:t>............ أول جزء في الجسم يلمس الارض عند الدوران :</a:t>
            </a:r>
          </a:p>
          <a:p>
            <a:pPr algn="r" rtl="1"/>
            <a:endParaRPr lang="ar-BH" sz="1200" b="1" dirty="0">
              <a:cs typeface="+mj-cs"/>
            </a:endParaRPr>
          </a:p>
          <a:p>
            <a:pPr algn="r" rtl="1"/>
            <a:r>
              <a:rPr lang="ar-BH" sz="2400" b="1" dirty="0">
                <a:ln w="0"/>
                <a:cs typeface="+mj-cs"/>
              </a:rPr>
              <a:t>         أ) الكتف                                       ب) الرأس</a:t>
            </a:r>
          </a:p>
          <a:p>
            <a:pPr lvl="0" algn="r" rtl="1"/>
            <a:endParaRPr lang="ar-BH" sz="1400" b="1" dirty="0">
              <a:ln w="0"/>
              <a:cs typeface="+mj-cs"/>
            </a:endParaRPr>
          </a:p>
          <a:p>
            <a:pPr lvl="0" algn="r" rtl="1"/>
            <a:r>
              <a:rPr lang="ar-BH" sz="2800" b="1" dirty="0">
                <a:ln w="0"/>
                <a:cs typeface="+mj-cs"/>
              </a:rPr>
              <a:t>3. </a:t>
            </a:r>
            <a:r>
              <a:rPr lang="ar-BH" sz="2800" b="1" dirty="0">
                <a:solidFill>
                  <a:prstClr val="black"/>
                </a:solidFill>
                <a:cs typeface="+mj-cs"/>
              </a:rPr>
              <a:t>الدوران يكون حول المحور ..............  للجسم :</a:t>
            </a:r>
          </a:p>
          <a:p>
            <a:pPr lvl="0" algn="r" rtl="1"/>
            <a:endParaRPr lang="ar-BH" sz="1200" b="1" dirty="0">
              <a:solidFill>
                <a:prstClr val="black"/>
              </a:solidFill>
              <a:cs typeface="+mj-cs"/>
            </a:endParaRPr>
          </a:p>
          <a:p>
            <a:pPr algn="r" rtl="1"/>
            <a:r>
              <a:rPr lang="ar-BH" sz="2400" b="1" dirty="0">
                <a:ln w="0"/>
                <a:cs typeface="+mj-cs"/>
              </a:rPr>
              <a:t>         أ) الطولي                                      ب) العرضي</a:t>
            </a:r>
          </a:p>
          <a:p>
            <a:pPr algn="ctr" rtl="1"/>
            <a:endParaRPr lang="ar-BH" sz="3600" dirty="0">
              <a:ln w="0"/>
              <a:effectLst/>
              <a:cs typeface="+mj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65802" y="260357"/>
            <a:ext cx="125236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 smtClean="0">
                <a:ln w="0"/>
              </a:rPr>
              <a:t>الاجابة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0" name="Picture 2" descr="High Five Friends Sticker by Rylsee for iOS &amp; Android | GIPH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55" y="3892729"/>
            <a:ext cx="1856611" cy="186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8400715" y="2522451"/>
            <a:ext cx="3377382" cy="604687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9518979" y="3719392"/>
            <a:ext cx="1904253" cy="604687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262907" y="4918590"/>
            <a:ext cx="1904253" cy="604687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D67033F2-69FB-504C-8C8C-7ACB723AD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2000" y="5508905"/>
            <a:ext cx="1008000" cy="1008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46633" y="287209"/>
            <a:ext cx="4228668" cy="1072749"/>
            <a:chOff x="-46633" y="287209"/>
            <a:chExt cx="4228668" cy="1072749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287209"/>
              <a:ext cx="4228668" cy="1072749"/>
              <a:chOff x="136154" y="228107"/>
              <a:chExt cx="3229742" cy="829077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28107"/>
                <a:ext cx="3001921" cy="829077"/>
                <a:chOff x="363975" y="238617"/>
                <a:chExt cx="3001921" cy="829077"/>
              </a:xfrm>
            </p:grpSpPr>
            <p:sp>
              <p:nvSpPr>
                <p:cNvPr id="30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566699" y="238617"/>
                  <a:ext cx="799197" cy="8223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المشي-الجري-الدحرجة الأمامية المتكورة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3287664" y="433993"/>
              <a:ext cx="791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1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424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3" grpId="0"/>
      <p:bldP spid="2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979" y="1686513"/>
            <a:ext cx="6322005" cy="4058349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719156" y="1314386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6600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6600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6600" dirty="0"/>
              <a:t>لقد أنهيت الدرس بنجاح</a:t>
            </a:r>
            <a:endParaRPr lang="en-US" sz="6600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8DC5B320-43F4-6047-A41A-5E0DE590C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4175" y="5223654"/>
            <a:ext cx="1044000" cy="1044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46633" y="287209"/>
            <a:ext cx="4228668" cy="1072749"/>
            <a:chOff x="-46633" y="287209"/>
            <a:chExt cx="4228668" cy="107274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97EAB00-A46E-8A41-BCE1-4B54F2EA3B55}"/>
                </a:ext>
              </a:extLst>
            </p:cNvPr>
            <p:cNvGrpSpPr/>
            <p:nvPr/>
          </p:nvGrpSpPr>
          <p:grpSpPr>
            <a:xfrm>
              <a:off x="-46633" y="287209"/>
              <a:ext cx="4228668" cy="1072749"/>
              <a:chOff x="136154" y="228107"/>
              <a:chExt cx="3229742" cy="82907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F54DF6E-4CB6-8847-8414-0209699670C4}"/>
                  </a:ext>
                </a:extLst>
              </p:cNvPr>
              <p:cNvGrpSpPr/>
              <p:nvPr/>
            </p:nvGrpSpPr>
            <p:grpSpPr>
              <a:xfrm>
                <a:off x="363975" y="228107"/>
                <a:ext cx="3001921" cy="829077"/>
                <a:chOff x="363975" y="238617"/>
                <a:chExt cx="3001921" cy="829077"/>
              </a:xfrm>
            </p:grpSpPr>
            <p:sp>
              <p:nvSpPr>
                <p:cNvPr id="24" name="Flowchart: Alternate Process 13">
                  <a:extLst>
                    <a:ext uri="{FF2B5EF4-FFF2-40B4-BE49-F238E27FC236}">
                      <a16:creationId xmlns:a16="http://schemas.microsoft.com/office/drawing/2014/main" id="{C37E5086-40DB-D34E-9E06-B273FD74927C}"/>
                    </a:ext>
                  </a:extLst>
                </p:cNvPr>
                <p:cNvSpPr/>
                <p:nvPr/>
              </p:nvSpPr>
              <p:spPr>
                <a:xfrm>
                  <a:off x="363975" y="254894"/>
                  <a:ext cx="2364509" cy="812800"/>
                </a:xfrm>
                <a:prstGeom prst="flowChartAlternateProcess">
                  <a:avLst/>
                </a:prstGeom>
                <a:solidFill>
                  <a:srgbClr val="FFFF99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90B24326-2C16-9842-B62D-067031E3D81B}"/>
                    </a:ext>
                  </a:extLst>
                </p:cNvPr>
                <p:cNvSpPr/>
                <p:nvPr/>
              </p:nvSpPr>
              <p:spPr>
                <a:xfrm>
                  <a:off x="2566699" y="238617"/>
                  <a:ext cx="799197" cy="8223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>
                        <a:tint val="66000"/>
                        <a:satMod val="160000"/>
                      </a:srgbClr>
                    </a:gs>
                    <a:gs pos="50000">
                      <a:srgbClr val="FF0000">
                        <a:tint val="44500"/>
                        <a:satMod val="160000"/>
                      </a:srgbClr>
                    </a:gs>
                    <a:gs pos="100000">
                      <a:srgbClr val="FF0000">
                        <a:tint val="23500"/>
                        <a:satMod val="160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571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algn="ctr" defTabSz="914400" rtl="1" eaLnBrk="1" latinLnBrk="0" hangingPunct="1"/>
                  <a:endParaRPr lang="en-US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DD386B-C528-2B40-A6E8-ABDA7A9EA600}"/>
                  </a:ext>
                </a:extLst>
              </p:cNvPr>
              <p:cNvSpPr txBox="1"/>
              <p:nvPr/>
            </p:nvSpPr>
            <p:spPr>
              <a:xfrm>
                <a:off x="136154" y="257401"/>
                <a:ext cx="2718786" cy="7849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  <a:p>
                <a:pPr algn="ctr" rtl="1"/>
                <a:r>
                  <a:rPr lang="ar-BH" sz="20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الأول/الوحدة الأولى</a:t>
                </a:r>
              </a:p>
              <a:p>
                <a:pPr algn="ctr" rtl="1"/>
                <a:r>
                  <a:rPr lang="ar-BH" sz="2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المشي-الجري-الدحرجة الأمامية المتكورة</a:t>
                </a:r>
                <a:endParaRPr lang="en-US" sz="20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287664" y="433993"/>
              <a:ext cx="7913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الدرس </a:t>
              </a:r>
            </a:p>
            <a:p>
              <a:pPr algn="ctr"/>
              <a:r>
                <a:rPr lang="ar-BH" sz="22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1</a:t>
              </a:r>
              <a:endParaRPr lang="en-US" sz="2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Calibri Light"/>
        <a:ea typeface=""/>
        <a:cs typeface="Sakkal Majalla"/>
      </a:majorFont>
      <a:minorFont>
        <a:latin typeface="Calibri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2023</TotalTime>
  <Words>410</Words>
  <Application>Microsoft Office PowerPoint</Application>
  <PresentationFormat>Widescreen</PresentationFormat>
  <Paragraphs>93</Paragraphs>
  <Slides>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Sakkal Majalla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om3isa alamer</cp:lastModifiedBy>
  <cp:revision>114</cp:revision>
  <dcterms:created xsi:type="dcterms:W3CDTF">2020-03-04T10:47:58Z</dcterms:created>
  <dcterms:modified xsi:type="dcterms:W3CDTF">2020-08-13T07:51:12Z</dcterms:modified>
</cp:coreProperties>
</file>