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79" r:id="rId3"/>
    <p:sldId id="258" r:id="rId4"/>
    <p:sldId id="278" r:id="rId5"/>
    <p:sldId id="259" r:id="rId6"/>
    <p:sldId id="280" r:id="rId7"/>
    <p:sldId id="281" r:id="rId8"/>
    <p:sldId id="282" r:id="rId9"/>
    <p:sldId id="283" r:id="rId10"/>
    <p:sldId id="284" r:id="rId11"/>
    <p:sldId id="287" r:id="rId12"/>
    <p:sldId id="286" r:id="rId13"/>
    <p:sldId id="288" r:id="rId14"/>
    <p:sldId id="290" r:id="rId15"/>
    <p:sldId id="291" r:id="rId16"/>
    <p:sldId id="260" r:id="rId17"/>
    <p:sldId id="261" r:id="rId18"/>
    <p:sldId id="262" r:id="rId19"/>
    <p:sldId id="263" r:id="rId20"/>
    <p:sldId id="264" r:id="rId21"/>
    <p:sldId id="292" r:id="rId22"/>
    <p:sldId id="293" r:id="rId23"/>
    <p:sldId id="271" r:id="rId24"/>
    <p:sldId id="294" r:id="rId25"/>
    <p:sldId id="295" r:id="rId26"/>
    <p:sldId id="296" r:id="rId27"/>
    <p:sldId id="272" r:id="rId28"/>
    <p:sldId id="273" r:id="rId29"/>
    <p:sldId id="274" r:id="rId30"/>
    <p:sldId id="275" r:id="rId31"/>
    <p:sldId id="276" r:id="rId32"/>
    <p:sldId id="277" r:id="rId33"/>
    <p:sldId id="298" r:id="rId34"/>
    <p:sldId id="299" r:id="rId35"/>
  </p:sldIdLst>
  <p:sldSz cx="9144000" cy="6858000" type="screen4x3"/>
  <p:notesSz cx="6858000" cy="9144000"/>
  <p:defaultTextStyle>
    <a:defPPr>
      <a:defRPr lang="ar-SA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44A9B-C185-4C21-9A45-84E470F975FA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5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E9127-AA42-4E22-B625-6073D49549A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54F79-953F-40E1-87D8-9B285D889D95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01F0C-01D8-473A-95BA-9BF9C369539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57140-5957-44B6-BF98-00540FEF6F4F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302B-A3C5-4AC7-B20B-3A2A077C21D8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CAE4D-3D4C-4CD6-AE18-6AC37D6295CF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5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64592-CAED-49ED-8F33-DC4D49B8BC9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93467-D9AC-4669-AC49-E49A7039660E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85DFD-6FCC-4789-AC52-084498BF4CA7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7CF14-C280-473D-95D7-F7F9BCA15CDF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E78D2-939D-4B42-805D-5D64D7A6650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FE315-33E4-4F3C-9628-FE27865FD857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8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A5B97-1A0C-4F2C-AB7C-FEFEC8FDA9B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163D9-2568-4E81-95E1-212BEC8E3C9F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4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9F3D-0B32-45C9-AD1D-F5ED2A93287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92813-8670-42FE-A7A7-A602CE210740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3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D4598-3743-407B-8641-56906821BDA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DB4F5-3479-4491-B2A7-FDBEFE5966ED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6" name="عنصر نائب للتذييل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4341B-F29E-459C-A67D-C955C1DD9DE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ذو زاوية واحدة مخدوشة ودائرية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مثلث قائم الزاوية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شكل حر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ar-SA" noProof="0" smtClean="0"/>
              <a:t>انقر فوق الرمز لإضافة صورة</a:t>
            </a:r>
            <a:endParaRPr lang="en-US" noProof="0" dirty="0"/>
          </a:p>
        </p:txBody>
      </p:sp>
      <p:sp>
        <p:nvSpPr>
          <p:cNvPr id="9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C0C73-87DA-4315-9168-2B4635C11C08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10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1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E56CA-8CAB-41E4-A71E-7EEA5015163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rtl="0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2" name="عنصر نائب للعنوان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</a:p>
        </p:txBody>
      </p:sp>
      <p:sp>
        <p:nvSpPr>
          <p:cNvPr id="2053" name="عنصر نائب للنص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A5CD5D1-25CA-48BC-8A05-E3E97A8E1054}" type="datetimeFigureOut">
              <a:rPr lang="ar-SA"/>
              <a:pPr>
                <a:defRPr/>
              </a:pPr>
              <a:t>30/11/1441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4743F90-A73B-48DE-A71D-32E93E5B282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  <p:grpSp>
        <p:nvGrpSpPr>
          <p:cNvPr id="2057" name="مجموعة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9" r:id="rId2"/>
    <p:sldLayoutId id="2147483698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9" r:id="rId9"/>
    <p:sldLayoutId id="2147483695" r:id="rId10"/>
    <p:sldLayoutId id="2147483696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Traditional Arabic" pitchFamily="2" charset="-78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Majalla UI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Majalla UI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Majalla UI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Majalla UI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071678"/>
            <a:ext cx="7772400" cy="1928826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ar-SA" sz="5300" dirty="0" smtClean="0">
                <a:solidFill>
                  <a:srgbClr val="0070C0"/>
                </a:solidFill>
              </a:rPr>
              <a:t>طرق إدخال الدواء</a:t>
            </a:r>
            <a:r>
              <a:rPr lang="en-US" dirty="0" smtClean="0">
                <a:solidFill>
                  <a:srgbClr val="C00000"/>
                </a:solidFill>
              </a:rPr>
              <a:t/>
            </a:r>
            <a:br>
              <a:rPr lang="en-US" dirty="0" smtClean="0">
                <a:solidFill>
                  <a:srgbClr val="C00000"/>
                </a:solidFill>
              </a:rPr>
            </a:b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Routes of drug administration</a:t>
            </a:r>
            <a:endParaRPr lang="ar-SA" sz="4400" dirty="0">
              <a:solidFill>
                <a:srgbClr val="0070C0"/>
              </a:solidFill>
              <a:latin typeface="Arial" pitchFamily="34" charset="0"/>
            </a:endParaRPr>
          </a:p>
        </p:txBody>
      </p:sp>
      <p:sp>
        <p:nvSpPr>
          <p:cNvPr id="6147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4857750"/>
            <a:ext cx="6400800" cy="1285875"/>
          </a:xfrm>
        </p:spPr>
        <p:txBody>
          <a:bodyPr/>
          <a:lstStyle/>
          <a:p>
            <a:pPr marR="0" algn="ctr" eaLnBrk="1" hangingPunct="1"/>
            <a:r>
              <a:rPr lang="ar-SY" smtClean="0">
                <a:solidFill>
                  <a:srgbClr val="0070C0"/>
                </a:solidFill>
              </a:rPr>
              <a:t>علم الأدوية - السنة الثالثة</a:t>
            </a:r>
          </a:p>
          <a:p>
            <a:pPr marR="0" algn="ctr" eaLnBrk="1" hangingPunct="1"/>
            <a:r>
              <a:rPr lang="ar-SY" smtClean="0">
                <a:solidFill>
                  <a:srgbClr val="0070C0"/>
                </a:solidFill>
              </a:rPr>
              <a:t>د∙ سفير حبيب</a:t>
            </a:r>
            <a:endParaRPr lang="ar-SA" smtClean="0">
              <a:solidFill>
                <a:srgbClr val="0070C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143500" y="428625"/>
            <a:ext cx="3643313" cy="1485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جامعة دمشق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كلية الطب البشري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Y" sz="28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قسم الأدوية والمداواة</a:t>
            </a:r>
            <a:endParaRPr lang="ar-SA" sz="28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صر نائب لرقم الشريحة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ED053C-C655-4AF5-996E-03371BC7543F}" type="slidenum">
              <a:rPr lang="en-CA" smtClean="0"/>
              <a:pPr>
                <a:defRPr/>
              </a:pPr>
              <a:t>10</a:t>
            </a:fld>
            <a:endParaRPr lang="en-CA" smtClean="0"/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8600"/>
            <a:ext cx="6705600" cy="655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AutoShape 5"/>
          <p:cNvSpPr>
            <a:spLocks noChangeArrowheads="1"/>
          </p:cNvSpPr>
          <p:nvPr/>
        </p:nvSpPr>
        <p:spPr bwMode="auto">
          <a:xfrm rot="2289203">
            <a:off x="3733800" y="4114800"/>
            <a:ext cx="685800" cy="7620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Y"/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7522541">
            <a:off x="3695700" y="1409700"/>
            <a:ext cx="685800" cy="762000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ar-SY"/>
          </a:p>
        </p:txBody>
      </p:sp>
      <p:sp>
        <p:nvSpPr>
          <p:cNvPr id="15366" name="Rectangle 8"/>
          <p:cNvSpPr>
            <a:spLocks noChangeArrowheads="1"/>
          </p:cNvSpPr>
          <p:nvPr/>
        </p:nvSpPr>
        <p:spPr bwMode="auto">
          <a:xfrm>
            <a:off x="0" y="933450"/>
            <a:ext cx="2438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</a:rPr>
              <a:t>First-pass effect: Inactivates many drugs</a:t>
            </a:r>
            <a:endParaRPr lang="en-CA" sz="2000" b="1">
              <a:solidFill>
                <a:srgbClr val="FF0000"/>
              </a:solidFill>
            </a:endParaRPr>
          </a:p>
        </p:txBody>
      </p:sp>
      <p:sp>
        <p:nvSpPr>
          <p:cNvPr id="15367" name="Rectangle 9"/>
          <p:cNvSpPr>
            <a:spLocks noChangeArrowheads="1"/>
          </p:cNvSpPr>
          <p:nvPr/>
        </p:nvSpPr>
        <p:spPr bwMode="auto">
          <a:xfrm>
            <a:off x="161925" y="2790825"/>
            <a:ext cx="1981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>
                <a:solidFill>
                  <a:srgbClr val="FF0000"/>
                </a:solidFill>
              </a:rPr>
              <a:t>Alternatives:</a:t>
            </a:r>
          </a:p>
          <a:p>
            <a:pPr algn="l"/>
            <a:r>
              <a:rPr lang="en-US" sz="2000" b="1">
                <a:solidFill>
                  <a:srgbClr val="FF0000"/>
                </a:solidFill>
              </a:rPr>
              <a:t>Rectal or</a:t>
            </a:r>
          </a:p>
          <a:p>
            <a:pPr algn="l"/>
            <a:r>
              <a:rPr lang="en-US" sz="2000" b="1">
                <a:solidFill>
                  <a:srgbClr val="FF0000"/>
                </a:solidFill>
              </a:rPr>
              <a:t>sublingual</a:t>
            </a:r>
            <a:endParaRPr lang="en-CA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تحت اللسان </a:t>
            </a:r>
            <a:r>
              <a:rPr lang="en-US" sz="4400" b="1" dirty="0" smtClean="0">
                <a:solidFill>
                  <a:srgbClr val="C00000"/>
                </a:solidFill>
              </a:rPr>
              <a:t>Sublingual route </a:t>
            </a:r>
            <a:endParaRPr lang="ar-SA" sz="4400" b="1" dirty="0"/>
          </a:p>
        </p:txBody>
      </p:sp>
      <p:sp>
        <p:nvSpPr>
          <p:cNvPr id="20483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285875"/>
            <a:ext cx="8643938" cy="52149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يتم امتصاص المادة المطبقة تحت اللسان عبر مخاطية</a:t>
            </a:r>
            <a:r>
              <a:rPr lang="ar-SA" b="1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تحت اللسان عن طريق الأوعية الدموية تحت اللسان. </a:t>
            </a:r>
            <a:endParaRPr lang="en-US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يمتاز هذا الطريق بسرعة وشدة التأثير (</a:t>
            </a:r>
            <a:r>
              <a:rPr lang="en-US" dirty="0" smtClean="0">
                <a:latin typeface="Arial" pitchFamily="34" charset="0"/>
                <a:ea typeface="+mn-ea"/>
                <a:cs typeface="Arial" pitchFamily="34" charset="0"/>
              </a:rPr>
              <a:t> 3-2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دقائق)، </a:t>
            </a:r>
            <a:r>
              <a:rPr lang="ar-SA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ويتجنّب العبور الكبدي الأولي 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لأن أوعية تحت اللسان تصب مباشرة في الوريد </a:t>
            </a:r>
            <a:r>
              <a:rPr lang="ar-SA" dirty="0" err="1" smtClean="0">
                <a:latin typeface="Arial" pitchFamily="34" charset="0"/>
                <a:ea typeface="+mn-ea"/>
                <a:cs typeface="Arial" pitchFamily="34" charset="0"/>
              </a:rPr>
              <a:t>الوداجي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 الوحشي </a:t>
            </a:r>
            <a:r>
              <a:rPr lang="en-US" dirty="0" smtClean="0">
                <a:latin typeface="Arial" pitchFamily="34" charset="0"/>
                <a:ea typeface="+mn-ea"/>
                <a:cs typeface="Arial" pitchFamily="34" charset="0"/>
              </a:rPr>
              <a:t>lateral jugular vein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. </a:t>
            </a:r>
            <a:endParaRPr lang="en-US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مساوئ طريق </a:t>
            </a:r>
            <a:r>
              <a:rPr lang="ar-SY" dirty="0" smtClean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تحت اللسان: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Y" sz="2800" dirty="0" smtClean="0">
                <a:latin typeface="Arial" pitchFamily="34" charset="0"/>
                <a:ea typeface="+mn-ea"/>
                <a:cs typeface="Arial" pitchFamily="34" charset="0"/>
              </a:rPr>
              <a:t>   </a:t>
            </a: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ـ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إمكانية ضياع المادة الدوائية بسبب بلعها</a:t>
            </a:r>
            <a:endParaRPr lang="ar-SY" sz="2400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   ـ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لا يمكن استعمال هذا الطريق عند المصابين بسبات</a:t>
            </a:r>
            <a:r>
              <a:rPr lang="en-US" sz="2400" dirty="0" smtClean="0">
                <a:latin typeface="Arial" pitchFamily="34" charset="0"/>
                <a:ea typeface="+mn-ea"/>
                <a:cs typeface="Arial" pitchFamily="34" charset="0"/>
              </a:rPr>
              <a:t>coma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 أو الأطفال الصغار أو </a:t>
            </a: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المرضى النفسيين أو عصب</a:t>
            </a: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ي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ي المزاج</a:t>
            </a:r>
            <a:endParaRPr lang="ar-SY" sz="2400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   ـ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عدم التحكم في الجرعة</a:t>
            </a:r>
            <a:r>
              <a:rPr lang="en-US" sz="2400" dirty="0" smtClean="0">
                <a:latin typeface="Arial" pitchFamily="34" charset="0"/>
                <a:ea typeface="+mn-ea"/>
                <a:cs typeface="Arial" pitchFamily="34" charset="0"/>
              </a:rPr>
              <a:t>dose 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lang="ar-SY" sz="2400" dirty="0" smtClean="0">
                <a:latin typeface="Arial" pitchFamily="34" charset="0"/>
                <a:ea typeface="+mn-ea"/>
                <a:cs typeface="Arial" pitchFamily="34" charset="0"/>
              </a:rPr>
              <a:t>بالمقارنة مع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 الطرق </a:t>
            </a:r>
            <a:r>
              <a:rPr lang="ar-SA" sz="2400" dirty="0" err="1" smtClean="0">
                <a:latin typeface="Arial" pitchFamily="34" charset="0"/>
                <a:ea typeface="+mn-ea"/>
                <a:cs typeface="Arial" pitchFamily="34" charset="0"/>
              </a:rPr>
              <a:t>الخلالية</a:t>
            </a:r>
            <a:r>
              <a:rPr lang="ar-SA" sz="2400" dirty="0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ar-SY" sz="2400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يستعمل بهذا الطريق </a:t>
            </a:r>
            <a:r>
              <a:rPr lang="ar-SA" dirty="0" err="1" smtClean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اللسينات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 (مضغوطة تحت اللسان) ومحاليل مائية أو كحولية ضمن محفظة تحت اللسان (تثقب وتضغط) أو بشكل </a:t>
            </a:r>
            <a:r>
              <a:rPr lang="ar-SA" dirty="0" err="1" smtClean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بخاخ</a:t>
            </a:r>
            <a:r>
              <a:rPr lang="ar-SA" dirty="0" smtClean="0">
                <a:latin typeface="Arial" pitchFamily="34" charset="0"/>
                <a:ea typeface="+mn-ea"/>
                <a:cs typeface="Arial" pitchFamily="34" charset="0"/>
              </a:rPr>
              <a:t>.</a:t>
            </a:r>
            <a:endParaRPr lang="en-US" dirty="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ar-SY" dirty="0" smtClean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61CDCD-E161-4668-85C0-37EBF15D83C0}" type="slidenum">
              <a:rPr lang="ar-SA"/>
              <a:pPr>
                <a:defRPr/>
              </a:pPr>
              <a:t>11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عنصر نائب لرقم الشريحة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94800A9-9A12-4197-BE08-5C16693F3170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graphicFrame>
        <p:nvGraphicFramePr>
          <p:cNvPr id="1026" name="Object 1024"/>
          <p:cNvGraphicFramePr>
            <a:graphicFrameLocks noChangeAspect="1"/>
          </p:cNvGraphicFramePr>
          <p:nvPr/>
        </p:nvGraphicFramePr>
        <p:xfrm>
          <a:off x="928688" y="1600200"/>
          <a:ext cx="7620000" cy="4972050"/>
        </p:xfrm>
        <a:graphic>
          <a:graphicData uri="http://schemas.openxmlformats.org/presentationml/2006/ole">
            <p:oleObj spid="_x0000_s1026" name="مخطط" r:id="rId3" imgW="3533851" imgH="2305202" progId="MSGraph.Chart.8">
              <p:embed/>
            </p:oleObj>
          </a:graphicData>
        </a:graphic>
      </p:graphicFrame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762000" y="609600"/>
            <a:ext cx="78581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C00000"/>
                </a:solidFill>
              </a:rPr>
              <a:t>Isosorbide concentrations after a 5 mg oral or sublingual dose.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الشرج </a:t>
            </a:r>
            <a:r>
              <a:rPr lang="en-US" sz="4400" b="1" dirty="0" smtClean="0">
                <a:solidFill>
                  <a:srgbClr val="C00000"/>
                </a:solidFill>
              </a:rPr>
              <a:t>Rectal route </a:t>
            </a:r>
            <a:endParaRPr lang="ar-SA" sz="4400" b="1" dirty="0"/>
          </a:p>
        </p:txBody>
      </p:sp>
      <p:sp>
        <p:nvSpPr>
          <p:cNvPr id="17411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143000"/>
            <a:ext cx="8643938" cy="5429250"/>
          </a:xfrm>
        </p:spPr>
        <p:txBody>
          <a:bodyPr/>
          <a:lstStyle/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يلحق هذا الطريق أحياناً بالطريق الفموي باعتباره نهاية الجهاز الهضمي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يتم امتصاص المادة الدوائية المطبقة في الشرج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عبر المخاطية عن طريق الأوعية الباسورية</a:t>
            </a:r>
            <a:r>
              <a:rPr lang="ar-SA" b="1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mtClean="0">
                <a:latin typeface="Arial" pitchFamily="34" charset="0"/>
                <a:cs typeface="Arial" pitchFamily="34" charset="0"/>
              </a:rPr>
              <a:t>(قسم منها يصب في الوريد البابي</a:t>
            </a:r>
            <a:r>
              <a:rPr lang="en-US" smtClean="0">
                <a:latin typeface="Arial" pitchFamily="34" charset="0"/>
                <a:cs typeface="Arial" pitchFamily="34" charset="0"/>
              </a:rPr>
              <a:t>portal vein </a:t>
            </a:r>
            <a:r>
              <a:rPr lang="ar-SA" smtClean="0">
                <a:latin typeface="Arial" pitchFamily="34" charset="0"/>
                <a:cs typeface="Arial" pitchFamily="34" charset="0"/>
              </a:rPr>
              <a:t>) </a:t>
            </a:r>
            <a:endParaRPr lang="ar-SY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يمتاز هذا الطريق بأنه سريع (</a:t>
            </a:r>
            <a:r>
              <a:rPr lang="en-US" smtClean="0">
                <a:latin typeface="Arial" pitchFamily="34" charset="0"/>
                <a:cs typeface="Arial" pitchFamily="34" charset="0"/>
              </a:rPr>
              <a:t>20-15</a:t>
            </a:r>
            <a:r>
              <a:rPr lang="ar-SA" smtClean="0">
                <a:latin typeface="Arial" pitchFamily="34" charset="0"/>
                <a:cs typeface="Arial" pitchFamily="34" charset="0"/>
              </a:rPr>
              <a:t> دقيقة) ولا تتأثر المادة الدوائية بعصارات الهضم</a:t>
            </a:r>
            <a:endParaRPr lang="ar-SY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كثير الاستعمال عند الأطفال والمصابين بإقياءات أو سبات</a:t>
            </a:r>
            <a:r>
              <a:rPr lang="en-US" smtClean="0">
                <a:latin typeface="Arial" pitchFamily="34" charset="0"/>
                <a:cs typeface="Arial" pitchFamily="34" charset="0"/>
              </a:rPr>
              <a:t>coma </a:t>
            </a: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endParaRPr lang="ar-SY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يمكن هنا تطبيق المواد ذات الطعم الكريه والرائحة الكريهة</a:t>
            </a:r>
            <a:endParaRPr lang="ar-SY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مساوئ هذا الطريق</a:t>
            </a:r>
            <a:r>
              <a:rPr lang="ar-SY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Arial" pitchFamily="34" charset="0"/>
                <a:cs typeface="Arial" pitchFamily="34" charset="0"/>
              </a:rPr>
              <a:t>   ـ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 ضياع قسم من المادة الدوائية بسبب العبور الكبدي الأولي</a:t>
            </a:r>
            <a:endParaRPr lang="ar-SY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Arial" pitchFamily="34" charset="0"/>
                <a:cs typeface="Arial" pitchFamily="34" charset="0"/>
              </a:rPr>
              <a:t>   ـ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لا يمكن استعمال المواد الدوائية المخرشة للمخاطية الشرجية </a:t>
            </a:r>
            <a:endParaRPr lang="ar-SY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Arial" pitchFamily="34" charset="0"/>
                <a:cs typeface="Arial" pitchFamily="34" charset="0"/>
              </a:rPr>
              <a:t>   ـ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الامتصاص غير منتظم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 ـ </a:t>
            </a:r>
            <a:r>
              <a:rPr lang="ar-SA" sz="2400" b="1" smtClean="0">
                <a:latin typeface="Arial" pitchFamily="34" charset="0"/>
                <a:cs typeface="Arial" pitchFamily="34" charset="0"/>
              </a:rPr>
              <a:t>لا يمكن استعمال هذا الطريق عند المصابين بالإسهال</a:t>
            </a:r>
            <a:endParaRPr lang="en-US" sz="2400" b="1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Y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574450-36FA-4925-88E7-458964FD6B65}" type="slidenum">
              <a:rPr lang="ar-SA"/>
              <a:pPr>
                <a:defRPr/>
              </a:pPr>
              <a:t>13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الاستنشاق </a:t>
            </a:r>
            <a:r>
              <a:rPr lang="en-US" sz="4900" b="1" dirty="0" smtClean="0">
                <a:solidFill>
                  <a:srgbClr val="C00000"/>
                </a:solidFill>
              </a:rPr>
              <a:t>Inh</a:t>
            </a:r>
            <a:r>
              <a:rPr lang="en-US" sz="4400" b="1" dirty="0" smtClean="0">
                <a:solidFill>
                  <a:srgbClr val="C00000"/>
                </a:solidFill>
              </a:rPr>
              <a:t>alation route </a:t>
            </a:r>
            <a:endParaRPr lang="ar-SA" sz="4400" b="1" dirty="0"/>
          </a:p>
        </p:txBody>
      </p:sp>
      <p:sp>
        <p:nvSpPr>
          <p:cNvPr id="18435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714500"/>
            <a:ext cx="8643938" cy="4572000"/>
          </a:xfrm>
        </p:spPr>
        <p:txBody>
          <a:bodyPr/>
          <a:lstStyle/>
          <a:p>
            <a:pPr eaLnBrk="1" hangingPunct="1"/>
            <a:r>
              <a:rPr lang="ar-SA" sz="2800" smtClean="0">
                <a:latin typeface="Arial" pitchFamily="34" charset="0"/>
                <a:cs typeface="Arial" pitchFamily="34" charset="0"/>
              </a:rPr>
              <a:t>يسمح هذا الطريق بالحصول على تراكيز دموية ونسيجية مرتفعة بالنسبة لبعض المواد الدوائية (مخدرات عامة غازية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gas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وسائلة طيارة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volatile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...)</a:t>
            </a:r>
            <a:endParaRPr lang="ar-SY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Y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تتأثر سرعة امتصاص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absorption 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الدواء ڊ :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   ـ قدرته على الانحلال في الدم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   ـ التهوية الرئوية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   ـ تركيز الدواء في هواء الشهيق </a:t>
            </a:r>
            <a:endParaRPr lang="ar-SY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latin typeface="Arial" pitchFamily="34" charset="0"/>
                <a:cs typeface="Arial" pitchFamily="34" charset="0"/>
              </a:rPr>
              <a:t>يتصف هذا الطريق بسرعة امتصاص الدواء واطراحه الذي يتم عبر المخاطية الرئوية، فالدواء لا يمر عبر الكبد هنا 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D33C40-2FE4-477F-BEB5-79ED82739AC9}" type="slidenum">
              <a:rPr lang="ar-SA"/>
              <a:pPr>
                <a:defRPr/>
              </a:pPr>
              <a:t>14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14950" y="1000125"/>
            <a:ext cx="3686175" cy="2500313"/>
          </a:xfrm>
        </p:spPr>
        <p:txBody>
          <a:bodyPr/>
          <a:lstStyle/>
          <a:p>
            <a:pPr algn="ctr" eaLnBrk="1" hangingPunct="1"/>
            <a:r>
              <a:rPr lang="ar-SA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الطرق</a:t>
            </a:r>
            <a:r>
              <a:rPr lang="ar-SY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الخلالية</a:t>
            </a:r>
            <a:r>
              <a:rPr lang="ar-SA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Parenteral</a:t>
            </a:r>
            <a:r>
              <a:rPr lang="ar-SY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SY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ar-SY" sz="36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(طرق الحقن)</a:t>
            </a:r>
            <a:endParaRPr lang="en-AU" sz="360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9" name="Picture 8" descr="drug route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625" y="709613"/>
            <a:ext cx="4429125" cy="5791200"/>
          </a:xfrm>
          <a:noFill/>
        </p:spPr>
      </p:pic>
      <p:pic>
        <p:nvPicPr>
          <p:cNvPr id="19460" name="Picture 7" descr="inject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3505200"/>
            <a:ext cx="15240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428625"/>
            <a:ext cx="8229600" cy="10715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الطرق </a:t>
            </a:r>
            <a:r>
              <a:rPr lang="ar-SY" sz="4900" b="1" dirty="0" err="1" smtClean="0">
                <a:solidFill>
                  <a:srgbClr val="C00000"/>
                </a:solidFill>
              </a:rPr>
              <a:t>الخلالية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</a:rPr>
              <a:t>Parenteral</a:t>
            </a:r>
            <a:r>
              <a:rPr lang="en-US" sz="4400" b="1" dirty="0" smtClean="0">
                <a:solidFill>
                  <a:srgbClr val="C00000"/>
                </a:solidFill>
              </a:rPr>
              <a:t> routes</a:t>
            </a:r>
            <a:endParaRPr lang="ar-SA" sz="4400" b="1" dirty="0"/>
          </a:p>
        </p:txBody>
      </p:sp>
      <p:sp>
        <p:nvSpPr>
          <p:cNvPr id="20483" name="عنصر نائب للمحتوى 2"/>
          <p:cNvSpPr>
            <a:spLocks noGrp="1"/>
          </p:cNvSpPr>
          <p:nvPr>
            <p:ph idx="1"/>
          </p:nvPr>
        </p:nvSpPr>
        <p:spPr>
          <a:xfrm>
            <a:off x="357188" y="1863725"/>
            <a:ext cx="8501062" cy="4279900"/>
          </a:xfrm>
        </p:spPr>
        <p:txBody>
          <a:bodyPr/>
          <a:lstStyle/>
          <a:p>
            <a:pPr eaLnBrk="1" hangingPunct="1"/>
            <a:r>
              <a:rPr lang="ar-SA" sz="2800" smtClean="0">
                <a:latin typeface="Arial" pitchFamily="34" charset="0"/>
                <a:cs typeface="Arial" pitchFamily="34" charset="0"/>
              </a:rPr>
              <a:t>يجب أن تكون المادة الدوائية المستعملة للإدخال في الطرق العامة الخلالية </a:t>
            </a:r>
            <a:r>
              <a:rPr lang="ar-SA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عقيمة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sterile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وقليلة التخريش</a:t>
            </a:r>
          </a:p>
          <a:p>
            <a:pPr eaLnBrk="1" hangingPunct="1">
              <a:buFont typeface="Wingdings 2" pitchFamily="18" charset="2"/>
              <a:buNone/>
            </a:pPr>
            <a:endParaRPr lang="ar-SA" sz="120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latin typeface="Arial" pitchFamily="34" charset="0"/>
                <a:cs typeface="Arial" pitchFamily="34" charset="0"/>
              </a:rPr>
              <a:t>تكون المادة الدوائية بشكل سائل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liquid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، أو 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يجب حلها قبل الاستعمال إذا كانت بشكل صلب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solid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</a:t>
            </a:r>
            <a:endParaRPr lang="ar-SA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A" sz="12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latin typeface="Arial" pitchFamily="34" charset="0"/>
                <a:cs typeface="Arial" pitchFamily="34" charset="0"/>
              </a:rPr>
              <a:t>تحل عادة بالماء المعقم أو بالـ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ethanol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الممدد (نادر الاستعمال) أو بالـ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propylene glycol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أو بالزيوت المعتدلة (زيت الزيتون) 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Y" sz="1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622D57-44AF-4B36-84C1-15F3943F9E22}" type="slidenum">
              <a:rPr lang="ar-SA"/>
              <a:pPr>
                <a:defRPr/>
              </a:pPr>
              <a:t>16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الطريق الوريدي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Intravenous route</a:t>
            </a:r>
            <a:endParaRPr lang="ar-SA" sz="4400" b="1" dirty="0"/>
          </a:p>
        </p:txBody>
      </p:sp>
      <p:sp>
        <p:nvSpPr>
          <p:cNvPr id="21507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357313"/>
            <a:ext cx="8572500" cy="5143500"/>
          </a:xfrm>
        </p:spPr>
        <p:txBody>
          <a:bodyPr/>
          <a:lstStyle/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يتم حقن المادة الدوائية إما دفعة واحدة أو بالتسريب المستمر.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تتمتع الأدوية المحقونة في الوريد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بجاهزية حيوية كاملة</a:t>
            </a:r>
            <a:r>
              <a:rPr lang="en-US" smtClean="0">
                <a:latin typeface="Arial" pitchFamily="34" charset="0"/>
                <a:cs typeface="Arial" pitchFamily="34" charset="0"/>
              </a:rPr>
              <a:t>bioavailability </a:t>
            </a:r>
            <a:endParaRPr lang="ar-SA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يمكن حقن محاليل ذات حجم كبير (التسريب المستمر)</a:t>
            </a: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يمنع حقن السوائل الزيتية والمواد غير المنحلة، لكن يمكن حقن المواد المخرشة وغير المعتدلة التي يمنع استعمالها في العضل</a:t>
            </a:r>
            <a:r>
              <a:rPr lang="en-US" smtClean="0">
                <a:latin typeface="Arial" pitchFamily="34" charset="0"/>
                <a:cs typeface="Arial" pitchFamily="34" charset="0"/>
              </a:rPr>
              <a:t>IM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أو تحت الجلد</a:t>
            </a:r>
            <a:r>
              <a:rPr lang="en-US" smtClean="0">
                <a:latin typeface="Arial" pitchFamily="34" charset="0"/>
                <a:cs typeface="Arial" pitchFamily="34" charset="0"/>
              </a:rPr>
              <a:t>SC </a:t>
            </a: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يمتاز طريق الوريد بأنه إسعافي وسريع، ولكنه يعرض إلى أخطار: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ـ صمة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embolus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 غازية أو زيتية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400" smtClean="0">
                <a:latin typeface="Arial" pitchFamily="34" charset="0"/>
                <a:cs typeface="Arial" pitchFamily="34" charset="0"/>
              </a:rPr>
              <a:t>  ـ تنخر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necrosis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 موضعي عندما لا يتم الحقن في الوريد</a:t>
            </a: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يخشى أيضاً من حدوث ارتكاسات تحسسية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allergic 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وحرورية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febrile 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وإنتانية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infectious </a:t>
            </a:r>
            <a:endParaRPr lang="ar-SA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يجب ألا يكون الحقن سريعاً أو بطيئاً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Y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C7F83-B5F1-40F2-87F3-72F35C9E810D}" type="slidenum">
              <a:rPr lang="ar-SA"/>
              <a:pPr>
                <a:defRPr/>
              </a:pPr>
              <a:t>17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الطريق </a:t>
            </a:r>
            <a:r>
              <a:rPr lang="ar-SY" sz="4900" b="1" dirty="0" err="1" smtClean="0">
                <a:solidFill>
                  <a:srgbClr val="C00000"/>
                </a:solidFill>
              </a:rPr>
              <a:t>ال</a:t>
            </a:r>
            <a:r>
              <a:rPr lang="ar-SA" sz="4900" b="1" dirty="0" smtClean="0">
                <a:solidFill>
                  <a:srgbClr val="C00000"/>
                </a:solidFill>
              </a:rPr>
              <a:t>عضل</a:t>
            </a:r>
            <a:r>
              <a:rPr lang="ar-SY" sz="4900" b="1" dirty="0" smtClean="0">
                <a:solidFill>
                  <a:srgbClr val="C00000"/>
                </a:solidFill>
              </a:rPr>
              <a:t>ي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Intramuscular route</a:t>
            </a:r>
            <a:endParaRPr lang="ar-SA" sz="4400" b="1" dirty="0"/>
          </a:p>
        </p:txBody>
      </p:sp>
      <p:sp>
        <p:nvSpPr>
          <p:cNvPr id="22531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214438"/>
            <a:ext cx="8643938" cy="5429250"/>
          </a:xfrm>
        </p:spPr>
        <p:txBody>
          <a:bodyPr/>
          <a:lstStyle/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تحقن المادة الدوائية ضمن العضلة ويتم امتصاصها بواسطة الأوعية الشعرية الدموية (الجزيئات الصغيرة) والأوعية اللمفاوية (الجزيئات الكبيرة)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تتراوح سرعة امتصاص المادة المحقونة في العضل بين </a:t>
            </a:r>
            <a:r>
              <a:rPr lang="en-US" smtClean="0">
                <a:latin typeface="Arial" pitchFamily="34" charset="0"/>
                <a:cs typeface="Arial" pitchFamily="34" charset="0"/>
              </a:rPr>
              <a:t>30-10</a:t>
            </a:r>
            <a:r>
              <a:rPr lang="ar-SA" smtClean="0">
                <a:latin typeface="Arial" pitchFamily="34" charset="0"/>
                <a:cs typeface="Arial" pitchFamily="34" charset="0"/>
              </a:rPr>
              <a:t> دقيقة</a:t>
            </a: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يتصف الحقن العضلي بأنه مؤلم ويجب ألاّ يتجاوز حجم المادة المحقونة </a:t>
            </a:r>
            <a:r>
              <a:rPr lang="en-US" smtClean="0">
                <a:latin typeface="Arial" pitchFamily="34" charset="0"/>
                <a:cs typeface="Arial" pitchFamily="34" charset="0"/>
              </a:rPr>
              <a:t>10</a:t>
            </a:r>
            <a:r>
              <a:rPr lang="ar-SA" smtClean="0">
                <a:latin typeface="Arial" pitchFamily="34" charset="0"/>
                <a:cs typeface="Arial" pitchFamily="34" charset="0"/>
              </a:rPr>
              <a:t> مل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تحقن في العضل المحاليل المائية والزيتية والمعلقات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ويجب أن يتم الحقن في العضلة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وليس في الأوعية وبعيداً عن الأعصاب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يمنع استعمال هذا الطريق عند المرضى الذين يستعملون مضادات التخثر </a:t>
            </a:r>
            <a:endParaRPr lang="en-US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لا يمكن استعمال المواد أو المحاليل المخرشة في هذا الطريق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تتوفر حالياً بعض المستحضرات الدوائية المديدة التأثير التي تتحرر منها المادة الدوائية تدريجياً خلال أسبوع إلى عدة أسابيع (الهرمونات الجنسية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sex hormones</a:t>
            </a:r>
            <a:r>
              <a:rPr lang="ar-SA" smtClean="0">
                <a:latin typeface="Arial" pitchFamily="34" charset="0"/>
                <a:cs typeface="Arial" pitchFamily="34" charset="0"/>
              </a:rPr>
              <a:t>، المنعشات العصبية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neuroleptics </a:t>
            </a:r>
            <a:r>
              <a:rPr lang="ar-SA" smtClean="0">
                <a:latin typeface="Arial" pitchFamily="34" charset="0"/>
                <a:cs typeface="Arial" pitchFamily="34" charset="0"/>
              </a:rPr>
              <a:t>..) </a:t>
            </a:r>
          </a:p>
          <a:p>
            <a:pPr eaLnBrk="1" hangingPunct="1"/>
            <a:r>
              <a:rPr lang="ar-SA" sz="2800" smtClean="0">
                <a:latin typeface="Arial" pitchFamily="34" charset="0"/>
              </a:rPr>
              <a:t>يفضل الحقن في الربع العلوي الوحشي من الإلية</a:t>
            </a:r>
            <a:endParaRPr lang="en-US" sz="2800" smtClean="0">
              <a:latin typeface="Arial" pitchFamily="34" charset="0"/>
              <a:cs typeface="Majalla UI"/>
            </a:endParaRPr>
          </a:p>
          <a:p>
            <a:pPr eaLnBrk="1" hangingPunct="1"/>
            <a:endParaRPr lang="ar-SY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94199A-A7E6-4A01-9466-586A1CCB5270}" type="slidenum">
              <a:rPr lang="ar-SA"/>
              <a:pPr>
                <a:defRPr/>
              </a:pPr>
              <a:t>18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</a:t>
            </a:r>
            <a:r>
              <a:rPr lang="ar-SA" sz="4900" b="1" dirty="0" smtClean="0">
                <a:solidFill>
                  <a:srgbClr val="C00000"/>
                </a:solidFill>
              </a:rPr>
              <a:t>تحت </a:t>
            </a:r>
            <a:r>
              <a:rPr lang="ar-SY" sz="4900" b="1" dirty="0" err="1" smtClean="0">
                <a:solidFill>
                  <a:srgbClr val="C00000"/>
                </a:solidFill>
              </a:rPr>
              <a:t>ال</a:t>
            </a:r>
            <a:r>
              <a:rPr lang="ar-SA" sz="4900" b="1" dirty="0" smtClean="0">
                <a:solidFill>
                  <a:srgbClr val="C00000"/>
                </a:solidFill>
              </a:rPr>
              <a:t>جلد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Subcutaneous route</a:t>
            </a:r>
            <a:endParaRPr lang="ar-SA" sz="4400" b="1" dirty="0"/>
          </a:p>
        </p:txBody>
      </p:sp>
      <p:sp>
        <p:nvSpPr>
          <p:cNvPr id="23555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500188"/>
            <a:ext cx="8643938" cy="5000625"/>
          </a:xfrm>
        </p:spPr>
        <p:txBody>
          <a:bodyPr/>
          <a:lstStyle/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يتم امتصاص المادة الدوائية المحقونة تحت الجلد</a:t>
            </a:r>
            <a:r>
              <a:rPr lang="en-US" smtClean="0">
                <a:latin typeface="Arial" pitchFamily="34" charset="0"/>
                <a:cs typeface="Arial" pitchFamily="34" charset="0"/>
              </a:rPr>
              <a:t>SC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بعد انتشارها في النسج تحت الجلد، حيث تمر عبر البطانة الوعائية الدموية أو اللمفاوية</a:t>
            </a: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يتصف هذا الطريق بأنه مؤلم ويجب ألاّ يتجاوز حجم المادة المحقونة </a:t>
            </a:r>
            <a:r>
              <a:rPr lang="en-US" smtClean="0">
                <a:latin typeface="Arial" pitchFamily="34" charset="0"/>
                <a:cs typeface="Arial" pitchFamily="34" charset="0"/>
              </a:rPr>
              <a:t>2</a:t>
            </a:r>
            <a:r>
              <a:rPr lang="ar-SA" smtClean="0">
                <a:latin typeface="Arial" pitchFamily="34" charset="0"/>
                <a:cs typeface="Arial" pitchFamily="34" charset="0"/>
              </a:rPr>
              <a:t> مل</a:t>
            </a: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يتأثر امتصاص المادة المحقونة تحت الجلد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بدرجة انحلال المادة الدوائية 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solubility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ودرجة التوعية الموضعية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blood flow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mtClean="0">
                <a:latin typeface="Arial" pitchFamily="34" charset="0"/>
                <a:cs typeface="Arial" pitchFamily="34" charset="0"/>
              </a:rPr>
              <a:t>في المنطقة المحقونة </a:t>
            </a: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تتصف سرعة امتصاص المادة الدوائية هنا بأنها غير منتظمة </a:t>
            </a:r>
            <a:r>
              <a:rPr lang="ar-SA" smtClean="0">
                <a:latin typeface="Arial" pitchFamily="34" charset="0"/>
                <a:cs typeface="Arial" pitchFamily="34" charset="0"/>
              </a:rPr>
              <a:t>وأبطأ من سرعة امتصاص المادة المحقونة في العضل</a:t>
            </a:r>
            <a:r>
              <a:rPr lang="en-US" smtClean="0">
                <a:latin typeface="Arial" pitchFamily="34" charset="0"/>
                <a:cs typeface="Arial" pitchFamily="34" charset="0"/>
              </a:rPr>
              <a:t>IM </a:t>
            </a:r>
            <a:endParaRPr lang="ar-SA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A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يمكن حقن المعلقات</a:t>
            </a:r>
            <a:r>
              <a:rPr lang="en-US" smtClean="0">
                <a:latin typeface="Arial" pitchFamily="34" charset="0"/>
                <a:cs typeface="Arial" pitchFamily="34" charset="0"/>
              </a:rPr>
              <a:t>suspensions 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والمواد غير المنحلة تماماً، كذلك المواد المحلولة في الزيوت ويجب أن تكون جميعها غير مخرشة </a:t>
            </a:r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BA6442-0474-40F4-9912-700DFCF8DB1C}" type="slidenum">
              <a:rPr lang="ar-SA"/>
              <a:pPr>
                <a:defRPr/>
              </a:pPr>
              <a:t>19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587375"/>
            <a:ext cx="8305800" cy="119856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A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طرق إدخال الدواء إلى العضوية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(1)</a:t>
            </a:r>
            <a:r>
              <a:rPr lang="en-U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Routes of Drugs Administration</a:t>
            </a:r>
            <a:endParaRPr lang="en-US" sz="3200" dirty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914400" y="2133600"/>
            <a:ext cx="7772400" cy="4222750"/>
          </a:xfrm>
        </p:spPr>
        <p:txBody>
          <a:bodyPr>
            <a:no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ar-SA" sz="2800" b="1" cap="small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تعتمد طرق إدخال الدواء إلى العضوية على :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خصائص الدواء </a:t>
            </a:r>
            <a:r>
              <a:rPr lang="ar-SA" b="1" cap="small" dirty="0" err="1" smtClean="0">
                <a:latin typeface="Arial" pitchFamily="34" charset="0"/>
                <a:cs typeface="Arial" pitchFamily="34" charset="0"/>
              </a:rPr>
              <a:t>الفيزيوكيميائية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 (الانحلال بالدسم أو الماء، درجة التشرد </a:t>
            </a:r>
            <a:r>
              <a:rPr lang="ar-SA" b="1" cap="small" dirty="0" err="1" smtClean="0">
                <a:latin typeface="Arial" pitchFamily="34" charset="0"/>
                <a:cs typeface="Arial" pitchFamily="34" charset="0"/>
              </a:rPr>
              <a:t>و</a:t>
            </a:r>
            <a:r>
              <a:rPr lang="ar-SY" b="1" cap="small" dirty="0" err="1" smtClean="0">
                <a:latin typeface="Arial" pitchFamily="34" charset="0"/>
                <a:cs typeface="Arial" pitchFamily="34" charset="0"/>
              </a:rPr>
              <a:t>ال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شكل الصيدلاني </a:t>
            </a:r>
            <a:r>
              <a:rPr lang="ar-SA" b="1" dirty="0" smtClean="0">
                <a:latin typeface="Arial" pitchFamily="34" charset="0"/>
                <a:cs typeface="Arial" pitchFamily="34" charset="0"/>
              </a:rPr>
              <a:t>....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) </a:t>
            </a:r>
            <a:endParaRPr lang="ar-SY" b="1" cap="small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1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الأهداف العلاجية من حيث الحصول على</a:t>
            </a: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سرعة</a:t>
            </a: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 بدء </a:t>
            </a:r>
            <a:r>
              <a:rPr lang="ar-SA" b="1" cap="small" dirty="0" smtClean="0">
                <a:latin typeface="Arial" pitchFamily="34" charset="0"/>
                <a:cs typeface="Arial" pitchFamily="34" charset="0"/>
              </a:rPr>
              <a:t>التأثير الدوائي</a:t>
            </a:r>
            <a:endParaRPr lang="ar-SY" b="1" cap="small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     - فترة التأثير الدوائي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ar-SY" b="1" cap="small" dirty="0" smtClean="0">
                <a:latin typeface="Arial" pitchFamily="34" charset="0"/>
                <a:cs typeface="Arial" pitchFamily="34" charset="0"/>
              </a:rPr>
              <a:t>     - شدة التأثير الدوائي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4900" b="1" dirty="0" err="1" smtClean="0">
                <a:solidFill>
                  <a:srgbClr val="C00000"/>
                </a:solidFill>
              </a:rPr>
              <a:t>الح</a:t>
            </a:r>
            <a:r>
              <a:rPr lang="ar-SY" sz="4900" b="1" dirty="0" smtClean="0">
                <a:solidFill>
                  <a:srgbClr val="C00000"/>
                </a:solidFill>
              </a:rPr>
              <a:t>ق</a:t>
            </a:r>
            <a:r>
              <a:rPr lang="ar-SA" sz="4900" b="1" dirty="0" smtClean="0">
                <a:solidFill>
                  <a:srgbClr val="C00000"/>
                </a:solidFill>
              </a:rPr>
              <a:t>ن ضمن الشريان</a:t>
            </a:r>
            <a:r>
              <a:rPr lang="en-US" sz="4900" b="1" dirty="0" smtClean="0">
                <a:solidFill>
                  <a:srgbClr val="C00000"/>
                </a:solidFill>
              </a:rPr>
              <a:t> IA </a:t>
            </a:r>
            <a:r>
              <a:rPr lang="ar-SA" sz="4900" b="1" dirty="0" smtClean="0">
                <a:solidFill>
                  <a:srgbClr val="C00000"/>
                </a:solidFill>
              </a:rPr>
              <a:t>أو ضمن القلب</a:t>
            </a:r>
            <a:r>
              <a:rPr lang="ar-SY" sz="4900" b="1" dirty="0" smtClean="0">
                <a:solidFill>
                  <a:srgbClr val="C00000"/>
                </a:solidFill>
              </a:rPr>
              <a:t> </a:t>
            </a:r>
            <a:r>
              <a:rPr lang="en-US" sz="4900" b="1" dirty="0" smtClean="0">
                <a:solidFill>
                  <a:srgbClr val="C00000"/>
                </a:solidFill>
              </a:rPr>
              <a:t>IC</a:t>
            </a:r>
            <a:endParaRPr lang="ar-SA" sz="4400" b="1" dirty="0"/>
          </a:p>
        </p:txBody>
      </p:sp>
      <p:sp>
        <p:nvSpPr>
          <p:cNvPr id="24579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571625"/>
            <a:ext cx="8643938" cy="4714875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طريق الشريان 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(IA)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يتم هنا حقن المادة الدوائية ضمن الشريان، وهو طريق قليل الاستعمال، نلجأ إليه فقط في بعض الحالات الخاصة (حقن موسعات أوعية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vasodilators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في التهاب الشريان، وحالات الخثرات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fibrinolytics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لحل الخثرة ومواد مضادة للسرطان في المعالجات الموضعية للورم..) </a:t>
            </a:r>
          </a:p>
          <a:p>
            <a:pPr eaLnBrk="1" hangingPunct="1">
              <a:buFont typeface="Wingdings 2" pitchFamily="18" charset="2"/>
              <a:buNone/>
            </a:pPr>
            <a:endParaRPr lang="en-US" sz="12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طريق القلب 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(IC)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طريق نادر الاستعمال يلجأ إليه في الحالات الميؤوس منها فيتم حقن المادة الدوائية ضمن القلب 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530351-AF21-4622-AE33-EEB4B9B69FCD}" type="slidenum">
              <a:rPr lang="ar-SA"/>
              <a:pPr>
                <a:defRPr/>
              </a:pPr>
              <a:t>20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57166"/>
            <a:ext cx="77724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ar-SA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مقارنة بين طرق الإدخال المختلفة</a:t>
            </a:r>
            <a:endParaRPr lang="en-GB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3" name="Picture 3"/>
          <p:cNvPicPr>
            <a:picLocks noChangeArrowheads="1"/>
          </p:cNvPicPr>
          <p:nvPr/>
        </p:nvPicPr>
        <p:blipFill>
          <a:blip r:embed="rId2">
            <a:lum contrast="6000"/>
          </a:blip>
          <a:srcRect/>
          <a:stretch>
            <a:fillRect/>
          </a:stretch>
        </p:blipFill>
        <p:spPr bwMode="auto">
          <a:xfrm>
            <a:off x="998538" y="1857375"/>
            <a:ext cx="7073900" cy="441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عنوان 1"/>
          <p:cNvSpPr>
            <a:spLocks noGrp="1"/>
          </p:cNvSpPr>
          <p:nvPr>
            <p:ph type="title"/>
          </p:nvPr>
        </p:nvSpPr>
        <p:spPr>
          <a:xfrm>
            <a:off x="914400" y="285750"/>
            <a:ext cx="7772400" cy="1069975"/>
          </a:xfrm>
        </p:spPr>
        <p:txBody>
          <a:bodyPr/>
          <a:lstStyle/>
          <a:p>
            <a:pPr algn="ctr" eaLnBrk="1" hangingPunct="1"/>
            <a:r>
              <a:rPr lang="ar-SY" sz="4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طريق عبر الجلد</a:t>
            </a:r>
            <a:br>
              <a:rPr lang="ar-SY" sz="40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ar-SA" sz="3200" b="1" smtClean="0">
                <a:solidFill>
                  <a:srgbClr val="0070C0"/>
                </a:solidFill>
              </a:rPr>
              <a:t>اللصاقات بطريق الأدمة </a:t>
            </a:r>
            <a:r>
              <a:rPr lang="en-US" sz="3200" b="1" smtClean="0">
                <a:solidFill>
                  <a:srgbClr val="0070C0"/>
                </a:solidFill>
                <a:cs typeface="Traditional Arabic" pitchFamily="18" charset="-78"/>
              </a:rPr>
              <a:t>transdermal patches</a:t>
            </a:r>
            <a:endParaRPr lang="en-US" sz="3200" smtClean="0">
              <a:solidFill>
                <a:srgbClr val="0070C0"/>
              </a:solidFill>
              <a:cs typeface="Traditional Arabic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500188"/>
            <a:ext cx="8572500" cy="5224462"/>
          </a:xfrm>
        </p:spPr>
        <p:txBody>
          <a:bodyPr/>
          <a:lstStyle/>
          <a:p>
            <a:pPr eaLnBrk="1" hangingPunct="1">
              <a:defRPr/>
            </a:pPr>
            <a:r>
              <a:rPr lang="ar-SA" sz="2400" cap="small" dirty="0" smtClean="0">
                <a:latin typeface="Arial" pitchFamily="34" charset="0"/>
                <a:cs typeface="Arial" pitchFamily="34" charset="0"/>
              </a:rPr>
              <a:t>يحقق هذا الطريق تأثيرات </a:t>
            </a:r>
            <a:r>
              <a:rPr lang="ar-SA" sz="2400" cap="small" dirty="0" err="1" smtClean="0">
                <a:latin typeface="Arial" pitchFamily="34" charset="0"/>
                <a:cs typeface="Arial" pitchFamily="34" charset="0"/>
              </a:rPr>
              <a:t>جهازية</a:t>
            </a:r>
            <a:r>
              <a:rPr lang="ar-SA" sz="2400" cap="small" dirty="0" smtClean="0">
                <a:latin typeface="Arial" pitchFamily="34" charset="0"/>
                <a:cs typeface="Arial" pitchFamily="34" charset="0"/>
              </a:rPr>
              <a:t> عامة بتطبيق الدواء مباشرة على الجلد عادة عبر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لصاقات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cap="small" dirty="0" smtClean="0">
                <a:latin typeface="Arial" pitchFamily="34" charset="0"/>
                <a:cs typeface="Arial" pitchFamily="34" charset="0"/>
              </a:rPr>
              <a:t>بطريق الأدمة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يستعمل العديد من الأدوية على شكل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لصاقات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جلدية، بحيث تحقق تحرراً مديداً مستمراً للدواء</a:t>
            </a:r>
            <a:endParaRPr lang="ar-SY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r>
              <a:rPr lang="ar-SA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العوامل المؤثرة على امتصاص الدواء من </a:t>
            </a:r>
            <a:r>
              <a:rPr lang="ar-SA" sz="2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اللصاقات</a:t>
            </a:r>
            <a:r>
              <a:rPr lang="ar-SA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جلدية:</a:t>
            </a:r>
            <a:endParaRPr lang="en-US" sz="2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مكان تطبيق الدواء	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سماكة وسلامة الطبقة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المتقرنة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البشروِية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حجم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الجزيئة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الدوائية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نفوذية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غشاء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اللصاقات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الجلدية (نظام التحرر الدوائي)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ذوبانية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الدواء في الدسم ودرجة حموضته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ادخارية الدواء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Depot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في الجلد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ar-SA" sz="2400" dirty="0" smtClean="0">
                <a:latin typeface="Arial" pitchFamily="34" charset="0"/>
                <a:cs typeface="Arial" pitchFamily="34" charset="0"/>
              </a:rPr>
              <a:t>    ـ تبدل </a:t>
            </a:r>
            <a:r>
              <a:rPr lang="ar-SA" sz="2400" dirty="0" err="1" smtClean="0">
                <a:latin typeface="Arial" pitchFamily="34" charset="0"/>
                <a:cs typeface="Arial" pitchFamily="34" charset="0"/>
              </a:rPr>
              <a:t>الصبيب</a:t>
            </a:r>
            <a:r>
              <a:rPr lang="ar-SA" sz="2400" dirty="0" smtClean="0">
                <a:latin typeface="Arial" pitchFamily="34" charset="0"/>
                <a:cs typeface="Arial" pitchFamily="34" charset="0"/>
              </a:rPr>
              <a:t> الدموي للجلد، وتبدل حرارة الجسم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defRPr/>
            </a:pPr>
            <a:endParaRPr lang="en-US" sz="2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0001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الطرق الموضعية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Local routes</a:t>
            </a:r>
            <a:endParaRPr lang="ar-SA" sz="4400" b="1" dirty="0"/>
          </a:p>
        </p:txBody>
      </p:sp>
      <p:sp>
        <p:nvSpPr>
          <p:cNvPr id="27651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85938"/>
            <a:ext cx="8229600" cy="4429125"/>
          </a:xfrm>
        </p:spPr>
        <p:txBody>
          <a:bodyPr/>
          <a:lstStyle/>
          <a:p>
            <a:pPr eaLnBrk="1" hangingPunct="1"/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التطبيق على الجلد: </a:t>
            </a:r>
            <a:r>
              <a:rPr lang="ar-SY" sz="2800" smtClean="0">
                <a:latin typeface="Arial" pitchFamily="34" charset="0"/>
                <a:cs typeface="Arial" pitchFamily="34" charset="0"/>
              </a:rPr>
              <a:t>المراهم، الكريمات، الهلام، المحاليل</a:t>
            </a:r>
          </a:p>
          <a:p>
            <a:pPr eaLnBrk="1" hangingPunct="1"/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التطبيق على المخاطيات : </a:t>
            </a:r>
            <a:r>
              <a:rPr lang="ar-SY" sz="2800" smtClean="0">
                <a:latin typeface="Arial" pitchFamily="34" charset="0"/>
                <a:cs typeface="Arial" pitchFamily="34" charset="0"/>
              </a:rPr>
              <a:t>العين، الأذن، الأنف، الشرج، المهبل، المثانة، الرئة</a:t>
            </a:r>
          </a:p>
          <a:p>
            <a:pPr eaLnBrk="1" hangingPunct="1"/>
            <a:r>
              <a:rPr lang="ar-SY" sz="2800" smtClean="0">
                <a:latin typeface="Arial" pitchFamily="34" charset="0"/>
                <a:cs typeface="Arial" pitchFamily="34" charset="0"/>
              </a:rPr>
              <a:t>الحقن للحصول على تأثير موضعي</a:t>
            </a:r>
          </a:p>
          <a:p>
            <a:pPr eaLnBrk="1" hangingPunct="1">
              <a:buFont typeface="Wingdings 2" pitchFamily="18" charset="2"/>
              <a:buNone/>
            </a:pPr>
            <a:endParaRPr lang="ar-SY" sz="1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10A358-27BB-4F16-8682-FE0EA64D44A0}" type="slidenum">
              <a:rPr lang="ar-SA"/>
              <a:pPr>
                <a:defRPr/>
              </a:pPr>
              <a:t>23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8382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ar-SY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SY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ar-SA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التطبيق على الجلد</a:t>
            </a:r>
            <a:r>
              <a:rPr lang="ar-SA" sz="4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عنصر نائب للمحتوى 2"/>
          <p:cNvSpPr>
            <a:spLocks noGrp="1"/>
          </p:cNvSpPr>
          <p:nvPr>
            <p:ph idx="1"/>
          </p:nvPr>
        </p:nvSpPr>
        <p:spPr>
          <a:xfrm>
            <a:off x="214313" y="1143000"/>
            <a:ext cx="8643937" cy="1500188"/>
          </a:xfrm>
        </p:spPr>
        <p:txBody>
          <a:bodyPr/>
          <a:lstStyle/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تستعمل المراهم، الكريمات والمحاليل بهذا الطريق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لا تسمح البشرة بعبور الماء أو المحاليل المائية، ويتم امتصاص المواد المنحلة بالدسم </a:t>
            </a:r>
            <a:r>
              <a:rPr lang="ar-SY" sz="2400" smtClean="0">
                <a:latin typeface="Arial" pitchFamily="34" charset="0"/>
                <a:cs typeface="Arial" pitchFamily="34" charset="0"/>
              </a:rPr>
              <a:t>فقط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عبر الجريبات الشعرية والغدد الدهنية الملحقة في الأدمة</a:t>
            </a:r>
            <a:endParaRPr lang="en-US" sz="2000" b="1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6" name="Picture 8" descr="07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2714625"/>
            <a:ext cx="8534400" cy="407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وان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772400" cy="914400"/>
          </a:xfrm>
        </p:spPr>
        <p:txBody>
          <a:bodyPr/>
          <a:lstStyle/>
          <a:p>
            <a:pPr algn="ctr" eaLnBrk="1" hangingPunct="1"/>
            <a:r>
              <a:rPr lang="ar-SA" sz="4000" b="1" smtClean="0">
                <a:solidFill>
                  <a:srgbClr val="C00000"/>
                </a:solidFill>
              </a:rPr>
              <a:t>التطبيق على المخاطيات</a:t>
            </a:r>
            <a:endParaRPr lang="en-US" sz="4000" smtClean="0">
              <a:solidFill>
                <a:srgbClr val="C00000"/>
              </a:solidFill>
              <a:cs typeface="Traditional Arabic" pitchFamily="18" charset="-78"/>
            </a:endParaRPr>
          </a:p>
        </p:txBody>
      </p:sp>
      <p:sp>
        <p:nvSpPr>
          <p:cNvPr id="29699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066800"/>
            <a:ext cx="8258175" cy="1933575"/>
          </a:xfrm>
        </p:spPr>
        <p:txBody>
          <a:bodyPr/>
          <a:lstStyle/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تطبق الأدوية على مخاطية العين، الأذن، الأنف، المهبل، والشرج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الأشكال الصيدلانية المستعملة: 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القطرات، المراهم والكريمات، غسول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يستعمل هذا الطريق للحصول على التأثير الموضعي للدواء، ولكن يجب مراعاة مضادات الاستعمال لأنه هذا الطريق قد يسبب تأثيرات غير مرغوبة جهازية 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00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00" name="Picture 6" descr="0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3214688"/>
            <a:ext cx="3752850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6" descr="MAD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3286125"/>
            <a:ext cx="434340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صر نائب للمحتوى 2"/>
          <p:cNvSpPr>
            <a:spLocks noGrp="1"/>
          </p:cNvSpPr>
          <p:nvPr>
            <p:ph idx="1"/>
          </p:nvPr>
        </p:nvSpPr>
        <p:spPr>
          <a:xfrm>
            <a:off x="381000" y="592138"/>
            <a:ext cx="8305800" cy="5765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ar-SA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الطريق المهبلي</a:t>
            </a:r>
            <a:endParaRPr lang="ar-SY" sz="2800" b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يستخدم في الحالات الالتهابية الانتانية، ونقص تصنع المهبل أو موانع الحمل الميكانيكية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الأشكال الصيدلانية المستعملة: البويضات، التحاميل المهبلية والمضغوطات المهبلية، الكريمات والمراهم والغسولات</a:t>
            </a:r>
            <a:endParaRPr lang="ar-SY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1200" b="1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ar-SA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الطريق البولي التناسلي</a:t>
            </a:r>
            <a:endParaRPr lang="ar-SY" sz="2800" b="1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الإحليلي المثاني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يستخدم لإجراء غسيل المثانة</a:t>
            </a:r>
            <a:endParaRPr lang="ar-SY" sz="24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ar-SY" sz="1200" b="1" smtClean="0">
              <a:latin typeface="Arial" pitchFamily="34" charset="0"/>
              <a:cs typeface="Arial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ar-SY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ال</a:t>
            </a:r>
            <a:r>
              <a:rPr lang="ar-SA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طريق التنفسي (القصبي الرئوي)</a:t>
            </a:r>
            <a:endParaRPr lang="en-US" sz="280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400" smtClean="0">
                <a:latin typeface="Arial" pitchFamily="34" charset="0"/>
                <a:cs typeface="Arial" pitchFamily="34" charset="0"/>
              </a:rPr>
              <a:t>يستعمل هذا الطريق للتأثير الموضعي كما في استعمال مميعات القشع وحالات المخاط</a:t>
            </a:r>
            <a:r>
              <a:rPr lang="ar-SY" sz="2400" smtClean="0">
                <a:latin typeface="Arial" pitchFamily="34" charset="0"/>
                <a:cs typeface="Arial" pitchFamily="34" charset="0"/>
              </a:rPr>
              <a:t> وفي معالجة الربو</a:t>
            </a:r>
            <a:r>
              <a:rPr lang="ar-SA" sz="2400" smtClean="0">
                <a:latin typeface="Arial" pitchFamily="34" charset="0"/>
                <a:cs typeface="Arial" pitchFamily="34" charset="0"/>
              </a:rPr>
              <a:t> </a:t>
            </a:r>
            <a:r>
              <a:rPr lang="ar-SY" sz="2400" smtClean="0">
                <a:latin typeface="Arial" pitchFamily="34" charset="0"/>
                <a:cs typeface="Arial" pitchFamily="34" charset="0"/>
              </a:rPr>
              <a:t>(منبهات بيتا) من ميزاته أن التأثيرات غير المرغوبة أقل </a:t>
            </a:r>
            <a:endParaRPr lang="en-US" sz="24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200" b="1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200" b="1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285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400" b="1" dirty="0" smtClean="0">
                <a:solidFill>
                  <a:srgbClr val="C00000"/>
                </a:solidFill>
              </a:rPr>
              <a:t>الحقن للتأثير الموضعي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</a:rPr>
              <a:t>(1)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ar-SA" sz="4400" b="1" dirty="0" smtClean="0">
                <a:solidFill>
                  <a:srgbClr val="C00000"/>
                </a:solidFill>
              </a:rPr>
              <a:t/>
            </a:r>
            <a:br>
              <a:rPr lang="ar-SA" sz="44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 Injection for local effect</a:t>
            </a:r>
            <a:endParaRPr lang="ar-SA" sz="4000" b="1" dirty="0"/>
          </a:p>
        </p:txBody>
      </p:sp>
      <p:sp>
        <p:nvSpPr>
          <p:cNvPr id="31747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643063"/>
            <a:ext cx="8643938" cy="4714875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الحقن ضمن النخاع الشوكي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Intramedullary </a:t>
            </a:r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mtClean="0">
                <a:latin typeface="Arial" pitchFamily="34" charset="0"/>
                <a:cs typeface="Arial" pitchFamily="34" charset="0"/>
              </a:rPr>
              <a:t>  ـ ت</a:t>
            </a:r>
            <a:r>
              <a:rPr lang="ar-SA" smtClean="0">
                <a:latin typeface="Arial" pitchFamily="34" charset="0"/>
                <a:cs typeface="Arial" pitchFamily="34" charset="0"/>
              </a:rPr>
              <a:t>حقن المادة مباشرة </a:t>
            </a:r>
            <a:r>
              <a:rPr lang="ar-SY" smtClean="0">
                <a:latin typeface="Arial" pitchFamily="34" charset="0"/>
                <a:cs typeface="Arial" pitchFamily="34" charset="0"/>
              </a:rPr>
              <a:t>في</a:t>
            </a:r>
            <a:r>
              <a:rPr lang="ar-SA" smtClean="0">
                <a:latin typeface="Arial" pitchFamily="34" charset="0"/>
                <a:cs typeface="Arial" pitchFamily="34" charset="0"/>
              </a:rPr>
              <a:t> السائل الدماغي الشوكي</a:t>
            </a:r>
            <a:r>
              <a:rPr lang="en-US" smtClean="0">
                <a:latin typeface="Arial" pitchFamily="34" charset="0"/>
                <a:cs typeface="Arial" pitchFamily="34" charset="0"/>
              </a:rPr>
              <a:t>CSF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بعد بزل مقدار مساو في الحجم للمادة الدوائية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ـ انتشار المادة المطبقة هنا بطيء بسبب بطء دوران السائل الدماغي</a:t>
            </a:r>
            <a:r>
              <a:rPr lang="ar-SY" smtClean="0">
                <a:latin typeface="Arial" pitchFamily="34" charset="0"/>
                <a:cs typeface="Arial" pitchFamily="34" charset="0"/>
              </a:rPr>
              <a:t> الشوكي</a:t>
            </a: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Y" smtClean="0">
                <a:latin typeface="Arial" pitchFamily="34" charset="0"/>
                <a:cs typeface="Arial" pitchFamily="34" charset="0"/>
              </a:rPr>
              <a:t>  </a:t>
            </a:r>
            <a:r>
              <a:rPr lang="ar-SA" smtClean="0">
                <a:latin typeface="Arial" pitchFamily="34" charset="0"/>
                <a:cs typeface="Arial" pitchFamily="34" charset="0"/>
              </a:rPr>
              <a:t>ـ يستعمل هذا الطريق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للمعالجات الموضعية </a:t>
            </a:r>
            <a:r>
              <a:rPr lang="ar-SA" smtClean="0">
                <a:latin typeface="Arial" pitchFamily="34" charset="0"/>
                <a:cs typeface="Arial" pitchFamily="34" charset="0"/>
              </a:rPr>
              <a:t>(التهاب السحايا</a:t>
            </a:r>
            <a:r>
              <a:rPr lang="en-US" smtClean="0">
                <a:latin typeface="Arial" pitchFamily="34" charset="0"/>
                <a:cs typeface="Arial" pitchFamily="34" charset="0"/>
              </a:rPr>
              <a:t>Meningitis </a:t>
            </a:r>
            <a:r>
              <a:rPr lang="ar-SA" smtClean="0">
                <a:latin typeface="Arial" pitchFamily="34" charset="0"/>
                <a:cs typeface="Arial" pitchFamily="34" charset="0"/>
              </a:rPr>
              <a:t>) أو لإجراء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التخدير القطني</a:t>
            </a:r>
            <a:r>
              <a:rPr lang="en-US" smtClean="0">
                <a:latin typeface="Arial" pitchFamily="34" charset="0"/>
                <a:cs typeface="Arial" pitchFamily="34" charset="0"/>
              </a:rPr>
              <a:t>lumbar anesthesia </a:t>
            </a:r>
            <a:endParaRPr lang="ar-SA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ـ يتم حقن المادة الدوائية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ضمن القناة النخاعية </a:t>
            </a:r>
            <a:r>
              <a:rPr lang="ar-SA" smtClean="0">
                <a:latin typeface="Arial" pitchFamily="34" charset="0"/>
                <a:cs typeface="Arial" pitchFamily="34" charset="0"/>
              </a:rPr>
              <a:t>(التخدير القطني) أو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بين الأم الجافية وجدار القناة النخاعية</a:t>
            </a: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latin typeface="Arial" pitchFamily="34" charset="0"/>
                <a:cs typeface="Arial" pitchFamily="34" charset="0"/>
              </a:rPr>
              <a:t>(epidural)</a:t>
            </a: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ـ لا يستعمل هذا الطريق إلا من قبل مختصين ويجب التشديد على ضرورة التعقيم. </a:t>
            </a:r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5C3A7-DAE7-4236-8EE8-11C2A7075D1A}" type="slidenum">
              <a:rPr lang="ar-SA"/>
              <a:pPr>
                <a:defRPr/>
              </a:pPr>
              <a:t>27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400" b="1" dirty="0" smtClean="0">
                <a:solidFill>
                  <a:srgbClr val="C00000"/>
                </a:solidFill>
              </a:rPr>
              <a:t>الحقن للتأثير الموضعي</a:t>
            </a:r>
            <a:r>
              <a:rPr lang="en-US" sz="3600" b="1" dirty="0" smtClean="0">
                <a:solidFill>
                  <a:srgbClr val="C00000"/>
                </a:solidFill>
              </a:rPr>
              <a:t>(2)</a:t>
            </a:r>
            <a:r>
              <a:rPr lang="en-US" sz="4400" b="1" dirty="0" smtClean="0">
                <a:solidFill>
                  <a:srgbClr val="C00000"/>
                </a:solidFill>
              </a:rPr>
              <a:t> </a:t>
            </a:r>
            <a:r>
              <a:rPr lang="ar-SA" sz="4400" b="1" dirty="0" smtClean="0">
                <a:solidFill>
                  <a:srgbClr val="C00000"/>
                </a:solidFill>
              </a:rPr>
              <a:t/>
            </a:r>
            <a:br>
              <a:rPr lang="ar-SA" sz="4400" b="1" dirty="0" smtClean="0">
                <a:solidFill>
                  <a:srgbClr val="C00000"/>
                </a:solidFill>
              </a:rPr>
            </a:br>
            <a:r>
              <a:rPr lang="en-US" sz="4000" b="1" dirty="0" smtClean="0">
                <a:solidFill>
                  <a:srgbClr val="C00000"/>
                </a:solidFill>
              </a:rPr>
              <a:t>Injection for local effect</a:t>
            </a:r>
            <a:endParaRPr lang="ar-SA" sz="4000" b="1" dirty="0"/>
          </a:p>
        </p:txBody>
      </p:sp>
      <p:sp>
        <p:nvSpPr>
          <p:cNvPr id="32771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643063"/>
            <a:ext cx="8643938" cy="4786312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الحقن داخل المفصل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intra-articular 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الحقن ضمن الجنب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Intra-pleural </a:t>
            </a:r>
            <a:endParaRPr lang="ar-SY" sz="2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الحقن تحت الجلد</a:t>
            </a:r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يمكن أن يستعمل هذا الطريق للتأثير الموضعي وذلك</a:t>
            </a:r>
            <a:r>
              <a:rPr lang="ar-SY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بإضافة مواد مقبضة للأوعية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vasoconstrictor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إلى المخدرات الموضعية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local anesthetics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لإجراء التخدير الموضعي</a:t>
            </a:r>
            <a:endParaRPr lang="ar-SY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الحقن في الوريد</a:t>
            </a:r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تستعمل المخدرات الموضعية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أحياناً حقناً في الوريد</a:t>
            </a:r>
            <a:r>
              <a:rPr lang="ar-SY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للتخدير الموضعي شريطة ربط أعلى مكان الحقن برباط ضاغط لفترة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20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دقيقة</a:t>
            </a:r>
            <a:r>
              <a:rPr lang="ar-SY" sz="280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بعد استعمال المادة (تستعمل هذه الطريقة لتخدير الأطراف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limbs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والأصابع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fingers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)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E0EAB7-5E3D-428A-AF0D-2AAB32FBC0B6}" type="slidenum">
              <a:rPr lang="ar-SA"/>
              <a:pPr>
                <a:defRPr/>
              </a:pPr>
              <a:t>28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7858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4900" b="1" dirty="0" smtClean="0">
                <a:solidFill>
                  <a:srgbClr val="C00000"/>
                </a:solidFill>
              </a:rPr>
              <a:t>أسس اختيار طريق </a:t>
            </a:r>
            <a:r>
              <a:rPr lang="ar-SA" sz="4900" b="1" dirty="0" err="1" smtClean="0">
                <a:solidFill>
                  <a:srgbClr val="C00000"/>
                </a:solidFill>
              </a:rPr>
              <a:t>الاعطاء</a:t>
            </a:r>
            <a:r>
              <a:rPr lang="ar-SA" sz="4900" b="1" dirty="0" smtClean="0">
                <a:solidFill>
                  <a:srgbClr val="C00000"/>
                </a:solidFill>
              </a:rPr>
              <a:t> (</a:t>
            </a:r>
            <a:r>
              <a:rPr lang="en-US" sz="4900" b="1" dirty="0" smtClean="0">
                <a:solidFill>
                  <a:srgbClr val="C00000"/>
                </a:solidFill>
              </a:rPr>
              <a:t>1</a:t>
            </a:r>
            <a:r>
              <a:rPr lang="ar-SA" sz="4900" b="1" dirty="0" smtClean="0">
                <a:solidFill>
                  <a:srgbClr val="C00000"/>
                </a:solidFill>
              </a:rPr>
              <a:t>)</a:t>
            </a:r>
            <a:endParaRPr lang="ar-SA" sz="4400" b="1" dirty="0">
              <a:solidFill>
                <a:srgbClr val="C00000"/>
              </a:solidFill>
            </a:endParaRPr>
          </a:p>
        </p:txBody>
      </p:sp>
      <p:sp>
        <p:nvSpPr>
          <p:cNvPr id="33795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85938"/>
            <a:ext cx="8358188" cy="4572000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يتعلق اختيار طريق إدخال الدواء إلى العضوية بعدة عوامل: </a:t>
            </a:r>
            <a:endParaRPr lang="en-US" sz="280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  آ- عوامل تتعلق بالدواء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 ب- عوامل تتعلق بالمريض وحالته الصحية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 ج- عوامل متفرقة</a:t>
            </a:r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15BFA-F686-4DD2-8C54-9B9E3A6E4182}" type="slidenum">
              <a:rPr lang="ar-SA"/>
              <a:pPr>
                <a:defRPr/>
              </a:pPr>
              <a:t>29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357188"/>
            <a:ext cx="8229600" cy="12858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طرق إدخال الدواء إلى العضوية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(2) </a:t>
            </a:r>
            <a:r>
              <a:rPr lang="ar-SA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ar-SA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ar-SY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Routes of drug administration</a:t>
            </a:r>
            <a:endParaRPr lang="ar-SA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عنصر نائب للمحتوى 2"/>
          <p:cNvSpPr>
            <a:spLocks noGrp="1"/>
          </p:cNvSpPr>
          <p:nvPr>
            <p:ph idx="1"/>
          </p:nvPr>
        </p:nvSpPr>
        <p:spPr>
          <a:xfrm>
            <a:off x="357188" y="1714500"/>
            <a:ext cx="8372475" cy="4500563"/>
          </a:xfrm>
        </p:spPr>
        <p:txBody>
          <a:bodyPr/>
          <a:lstStyle/>
          <a:p>
            <a:pPr eaLnBrk="1" hangingPunct="1"/>
            <a:r>
              <a:rPr lang="ar-SY" sz="280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نميز مجموعتين كبيرتين من طرق إدخال الدواء إلى العضوية: </a:t>
            </a:r>
            <a:endParaRPr lang="en-US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الطرق العامة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General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SA" smtClean="0">
                <a:latin typeface="Arial" pitchFamily="34" charset="0"/>
                <a:cs typeface="Arial" pitchFamily="34" charset="0"/>
              </a:rPr>
              <a:t>هي الطرق التي توصل المادة الدوائية إلى الدوران الدموي العام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نلجأ إلى الطرق العامة عندما نريد الحصول على تأثير عام</a:t>
            </a:r>
            <a:r>
              <a:rPr lang="en-US" smtClean="0">
                <a:latin typeface="Arial" pitchFamily="34" charset="0"/>
                <a:cs typeface="Arial" pitchFamily="34" charset="0"/>
              </a:rPr>
              <a:t>general effect</a:t>
            </a:r>
          </a:p>
          <a:p>
            <a:pPr eaLnBrk="1" hangingPunct="1">
              <a:buFont typeface="Wingdings 2" pitchFamily="18" charset="2"/>
              <a:buNone/>
            </a:pPr>
            <a:endParaRPr lang="en-US" sz="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 الطرق الموضعية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Topical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ar-SA" smtClean="0">
                <a:latin typeface="Arial" pitchFamily="34" charset="0"/>
                <a:cs typeface="Arial" pitchFamily="34" charset="0"/>
              </a:rPr>
              <a:t>يتم تطبيق الدواء موضعياً على الجلد</a:t>
            </a:r>
            <a:r>
              <a:rPr lang="en-US" smtClean="0">
                <a:latin typeface="Arial" pitchFamily="34" charset="0"/>
                <a:cs typeface="Arial" pitchFamily="34" charset="0"/>
              </a:rPr>
              <a:t>skin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أو على الأغشية المخاطية</a:t>
            </a:r>
            <a:r>
              <a:rPr lang="en-US" smtClean="0">
                <a:latin typeface="Arial" pitchFamily="34" charset="0"/>
                <a:cs typeface="Arial" pitchFamily="34" charset="0"/>
              </a:rPr>
              <a:t>mucosa </a:t>
            </a:r>
            <a:r>
              <a:rPr lang="ar-SA" smtClean="0">
                <a:latin typeface="Arial" pitchFamily="34" charset="0"/>
                <a:cs typeface="Arial" pitchFamily="34" charset="0"/>
              </a:rPr>
              <a:t>، أو بالحقن تحت الجلد</a:t>
            </a:r>
            <a:r>
              <a:rPr lang="en-US" smtClean="0">
                <a:latin typeface="Arial" pitchFamily="34" charset="0"/>
                <a:cs typeface="Arial" pitchFamily="34" charset="0"/>
              </a:rPr>
              <a:t>SC </a:t>
            </a:r>
            <a:r>
              <a:rPr lang="ar-SA" smtClean="0">
                <a:latin typeface="Arial" pitchFamily="34" charset="0"/>
                <a:cs typeface="Arial" pitchFamily="34" charset="0"/>
              </a:rPr>
              <a:t>، ضمن السحايا</a:t>
            </a:r>
            <a:r>
              <a:rPr lang="en-US" smtClean="0">
                <a:latin typeface="Arial" pitchFamily="34" charset="0"/>
                <a:cs typeface="Arial" pitchFamily="34" charset="0"/>
              </a:rPr>
              <a:t>intrameningeal </a:t>
            </a:r>
            <a:r>
              <a:rPr lang="ar-SA" smtClean="0">
                <a:latin typeface="Arial" pitchFamily="34" charset="0"/>
                <a:cs typeface="Arial" pitchFamily="34" charset="0"/>
              </a:rPr>
              <a:t>، في الجنب</a:t>
            </a:r>
            <a:r>
              <a:rPr lang="en-US" smtClean="0">
                <a:latin typeface="Arial" pitchFamily="34" charset="0"/>
                <a:cs typeface="Arial" pitchFamily="34" charset="0"/>
              </a:rPr>
              <a:t>intra-pleural 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وفي المفاصل</a:t>
            </a:r>
            <a:r>
              <a:rPr lang="en-US" smtClean="0">
                <a:latin typeface="Arial" pitchFamily="34" charset="0"/>
                <a:cs typeface="Arial" pitchFamily="34" charset="0"/>
              </a:rPr>
              <a:t>intra-articular </a:t>
            </a:r>
            <a:r>
              <a:rPr lang="ar-SA" smtClean="0">
                <a:latin typeface="Arial" pitchFamily="34" charset="0"/>
                <a:cs typeface="Arial" pitchFamily="34" charset="0"/>
              </a:rPr>
              <a:t>.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800" smtClean="0">
              <a:cs typeface="Majalla UI"/>
            </a:endParaRPr>
          </a:p>
          <a:p>
            <a:pPr eaLnBrk="1" hangingPunct="1"/>
            <a:endParaRPr lang="ar-SA" sz="2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0FA479-19B7-4CDF-A92D-A0C262CAA099}" type="slidenum">
              <a:rPr lang="ar-SA"/>
              <a:pPr>
                <a:defRPr/>
              </a:pPr>
              <a:t>3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7858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4900" b="1" dirty="0" smtClean="0">
                <a:solidFill>
                  <a:srgbClr val="C00000"/>
                </a:solidFill>
              </a:rPr>
              <a:t>أسس اختيار طريق </a:t>
            </a:r>
            <a:r>
              <a:rPr lang="ar-SA" sz="4900" b="1" dirty="0" err="1" smtClean="0">
                <a:solidFill>
                  <a:srgbClr val="C00000"/>
                </a:solidFill>
              </a:rPr>
              <a:t>الاعطاء</a:t>
            </a:r>
            <a:r>
              <a:rPr lang="ar-SA" sz="4900" b="1" dirty="0" smtClean="0">
                <a:solidFill>
                  <a:srgbClr val="C00000"/>
                </a:solidFill>
              </a:rPr>
              <a:t> (</a:t>
            </a:r>
            <a:r>
              <a:rPr lang="en-US" sz="4900" b="1" dirty="0" smtClean="0">
                <a:solidFill>
                  <a:srgbClr val="C00000"/>
                </a:solidFill>
              </a:rPr>
              <a:t>2</a:t>
            </a:r>
            <a:r>
              <a:rPr lang="ar-SA" sz="4900" b="1" dirty="0" smtClean="0">
                <a:solidFill>
                  <a:srgbClr val="C00000"/>
                </a:solidFill>
              </a:rPr>
              <a:t>)</a:t>
            </a:r>
            <a:endParaRPr lang="ar-SA" sz="4400" b="1" dirty="0">
              <a:solidFill>
                <a:srgbClr val="C00000"/>
              </a:solidFill>
            </a:endParaRPr>
          </a:p>
        </p:txBody>
      </p:sp>
      <p:sp>
        <p:nvSpPr>
          <p:cNvPr id="34819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85938"/>
            <a:ext cx="8358188" cy="4214812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عوامل تتعلق بالدواء: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 ـ </a:t>
            </a:r>
            <a:r>
              <a:rPr lang="ar-SA" sz="2800" smtClean="0"/>
              <a:t>الأشكال الصيدلانية المتوافرة</a:t>
            </a:r>
            <a:endParaRPr lang="en-US" sz="2800" smtClean="0">
              <a:cs typeface="Majalla UI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/>
              <a:t>   ـ خصائص الدواء الفارماكودينمائية</a:t>
            </a:r>
            <a:r>
              <a:rPr lang="en-US" sz="2800" smtClean="0">
                <a:cs typeface="Majalla UI"/>
              </a:rPr>
              <a:t>pharmacodynamics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/>
              <a:t>   ـ ثبات</a:t>
            </a:r>
            <a:r>
              <a:rPr lang="en-US" sz="2800" smtClean="0">
                <a:cs typeface="Majalla UI"/>
              </a:rPr>
              <a:t>stability </a:t>
            </a:r>
            <a:r>
              <a:rPr lang="ar-SA" sz="2800" smtClean="0"/>
              <a:t> الدواء في الوسط الهضمي</a:t>
            </a:r>
            <a:r>
              <a:rPr lang="en-US" sz="2800" smtClean="0">
                <a:cs typeface="Majalla UI"/>
              </a:rPr>
              <a:t>GIT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/>
              <a:t>   ـ حرائك الدواء الفارماكولوجية</a:t>
            </a:r>
            <a:r>
              <a:rPr lang="en-US" sz="2800" smtClean="0">
                <a:cs typeface="Majalla UI"/>
              </a:rPr>
              <a:t> pharmacokinetics </a:t>
            </a:r>
            <a:endParaRPr lang="ar-SA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9C3BBC-17A8-43FD-98E2-F20F9FCC1F0B}" type="slidenum">
              <a:rPr lang="ar-SA"/>
              <a:pPr>
                <a:defRPr/>
              </a:pPr>
              <a:t>30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7858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4900" b="1" dirty="0" smtClean="0">
                <a:solidFill>
                  <a:srgbClr val="C00000"/>
                </a:solidFill>
              </a:rPr>
              <a:t>أسس اختيار طريق </a:t>
            </a:r>
            <a:r>
              <a:rPr lang="ar-SA" sz="4900" b="1" dirty="0" err="1" smtClean="0">
                <a:solidFill>
                  <a:srgbClr val="C00000"/>
                </a:solidFill>
              </a:rPr>
              <a:t>الاعطاء</a:t>
            </a:r>
            <a:r>
              <a:rPr lang="ar-SA" sz="4900" b="1" dirty="0" smtClean="0">
                <a:solidFill>
                  <a:srgbClr val="C00000"/>
                </a:solidFill>
              </a:rPr>
              <a:t> (</a:t>
            </a:r>
            <a:r>
              <a:rPr lang="en-US" sz="4900" b="1" dirty="0" smtClean="0">
                <a:solidFill>
                  <a:srgbClr val="C00000"/>
                </a:solidFill>
              </a:rPr>
              <a:t>3</a:t>
            </a:r>
            <a:r>
              <a:rPr lang="ar-SA" sz="4900" b="1" dirty="0" smtClean="0">
                <a:solidFill>
                  <a:srgbClr val="C00000"/>
                </a:solidFill>
              </a:rPr>
              <a:t>)</a:t>
            </a:r>
            <a:endParaRPr lang="ar-SA" sz="4400" b="1" dirty="0">
              <a:solidFill>
                <a:srgbClr val="C00000"/>
              </a:solidFill>
            </a:endParaRPr>
          </a:p>
        </p:txBody>
      </p:sp>
      <p:sp>
        <p:nvSpPr>
          <p:cNvPr id="28675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85938"/>
            <a:ext cx="8358188" cy="45720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ar-SA" sz="2800" smtClean="0">
                <a:solidFill>
                  <a:srgbClr val="0070C0"/>
                </a:solidFill>
                <a:latin typeface="Arial" pitchFamily="34" charset="0"/>
                <a:ea typeface="+mn-ea"/>
                <a:cs typeface="Arial" pitchFamily="34" charset="0"/>
              </a:rPr>
              <a:t>عوامل تتعلق بالمريض وحالته الصحية: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الحالة المرضية المراد معالجتها وهل تتطلب معالجة إسعافية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سهولة استعمال وتقبل المريض لهذا الاستعمال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إمكانية مراقبة المعالجة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الحالة النفسية للمريض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الحالة الصحية العامة للمريض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إمكانية وجود حالات مرضية خاصة مرافقة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ea typeface="+mn-ea"/>
              </a:rPr>
              <a:t>  ـ منطقة توضع المرض</a:t>
            </a:r>
            <a:endParaRPr lang="en-US" sz="2800" smtClean="0">
              <a:ea typeface="+mn-ea"/>
              <a:cs typeface="Majalla UI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80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z="2800" smtClean="0">
                <a:latin typeface="Arial" pitchFamily="34" charset="0"/>
                <a:ea typeface="+mn-ea"/>
                <a:cs typeface="Arial" pitchFamily="34" charset="0"/>
              </a:rPr>
              <a:t>   </a:t>
            </a:r>
            <a:endParaRPr lang="en-US" sz="2800" smtClean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3966A1-B803-4DB5-AC3F-C9A106086134}" type="slidenum">
              <a:rPr lang="ar-SA"/>
              <a:pPr>
                <a:defRPr/>
              </a:pPr>
              <a:t>31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8229600" cy="78581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A" sz="4900" b="1" dirty="0" smtClean="0">
                <a:solidFill>
                  <a:srgbClr val="C00000"/>
                </a:solidFill>
              </a:rPr>
              <a:t>أسس اختيار طريق </a:t>
            </a:r>
            <a:r>
              <a:rPr lang="ar-SA" sz="4900" b="1" dirty="0" err="1" smtClean="0">
                <a:solidFill>
                  <a:srgbClr val="C00000"/>
                </a:solidFill>
              </a:rPr>
              <a:t>الاعطاء</a:t>
            </a:r>
            <a:r>
              <a:rPr lang="ar-SA" sz="4900" b="1" dirty="0" smtClean="0">
                <a:solidFill>
                  <a:srgbClr val="C00000"/>
                </a:solidFill>
              </a:rPr>
              <a:t> (</a:t>
            </a:r>
            <a:r>
              <a:rPr lang="en-US" sz="4900" b="1" dirty="0" smtClean="0">
                <a:solidFill>
                  <a:srgbClr val="C00000"/>
                </a:solidFill>
              </a:rPr>
              <a:t>4</a:t>
            </a:r>
            <a:r>
              <a:rPr lang="ar-SA" sz="4900" b="1" dirty="0" smtClean="0">
                <a:solidFill>
                  <a:srgbClr val="C00000"/>
                </a:solidFill>
              </a:rPr>
              <a:t>)</a:t>
            </a:r>
            <a:endParaRPr lang="ar-SA" sz="4400" b="1" dirty="0">
              <a:solidFill>
                <a:srgbClr val="C00000"/>
              </a:solidFill>
            </a:endParaRPr>
          </a:p>
        </p:txBody>
      </p:sp>
      <p:sp>
        <p:nvSpPr>
          <p:cNvPr id="36867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85938"/>
            <a:ext cx="8358188" cy="4572000"/>
          </a:xfrm>
        </p:spPr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عوامل متفرقة</a:t>
            </a:r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 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800" smtClean="0"/>
              <a:t>   ـ </a:t>
            </a:r>
            <a:r>
              <a:rPr lang="ar-SA" sz="2800" smtClean="0"/>
              <a:t>التداخلات الدوائية مع الأدوية المشاركة</a:t>
            </a:r>
            <a:r>
              <a:rPr lang="en-US" sz="2800" smtClean="0">
                <a:cs typeface="Majalla UI"/>
              </a:rPr>
              <a:t>drug interaction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800" smtClean="0"/>
              <a:t>   ـ</a:t>
            </a:r>
            <a:r>
              <a:rPr lang="ar-SA" sz="2800" smtClean="0"/>
              <a:t> وجود الأشخاص المختصين لتطبيق طريق الإدخال</a:t>
            </a:r>
            <a:endParaRPr lang="en-US" sz="2800" smtClean="0">
              <a:cs typeface="Majalla UI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Y" sz="2800" smtClean="0"/>
              <a:t>   ـ</a:t>
            </a:r>
            <a:r>
              <a:rPr lang="ar-SA" sz="2800" smtClean="0"/>
              <a:t> الناحية الاقتصادية</a:t>
            </a:r>
            <a:endParaRPr lang="en-US" sz="2800" smtClean="0">
              <a:cs typeface="Majalla UI"/>
            </a:endParaRPr>
          </a:p>
          <a:p>
            <a:pPr eaLnBrk="1" hangingPunct="1"/>
            <a:endParaRPr lang="en-US" sz="28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715E49-42A0-4516-8224-73B12E7DA807}" type="slidenum">
              <a:rPr lang="ar-SA"/>
              <a:pPr>
                <a:defRPr/>
              </a:pPr>
              <a:t>32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عنوان 4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919162"/>
          </a:xfrm>
        </p:spPr>
        <p:txBody>
          <a:bodyPr/>
          <a:lstStyle/>
          <a:p>
            <a:pPr algn="ctr" eaLnBrk="1" hangingPunct="1"/>
            <a:r>
              <a:rPr lang="ar-SA" sz="32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مقارنة سرعة بدء التأثير لطرق الادخال المختلفة</a:t>
            </a:r>
          </a:p>
        </p:txBody>
      </p:sp>
      <p:sp>
        <p:nvSpPr>
          <p:cNvPr id="37891" name="عنصر نائب للمحتوى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ar-SA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مثال: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Nitroglycerin</a:t>
            </a:r>
            <a:endParaRPr lang="ar-SA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ـ الطريق الوريدي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IV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: فوري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ـ تحت اللسان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sublingual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3-1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دقائق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z="2800" smtClean="0">
                <a:latin typeface="Arial" pitchFamily="34" charset="0"/>
                <a:cs typeface="Arial" pitchFamily="34" charset="0"/>
              </a:rPr>
              <a:t>  ـ اللصاقة عبر الأدمة 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transdermal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60-40 </a:t>
            </a:r>
            <a:r>
              <a:rPr lang="ar-SA" sz="2800" smtClean="0">
                <a:latin typeface="Arial" pitchFamily="34" charset="0"/>
                <a:cs typeface="Arial" pitchFamily="34" charset="0"/>
              </a:rPr>
              <a:t> دقيقة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i="1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US" sz="3200" i="1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n-US" sz="3200" i="1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100" b="1" smtClean="0">
              <a:cs typeface="Arial" pitchFamily="34" charset="0"/>
            </a:endParaRP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intravenous 30-60 seconds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intraosseous 30-60 seconds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endotracheal 2-3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inhalation 2-3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sublingual 3-5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intramuscular 10-20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subcutaneous 15-30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rectal 5-30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ingestion 30-90 minutes</a:t>
            </a:r>
          </a:p>
          <a:p>
            <a:pPr algn="l"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b="1" smtClean="0">
                <a:latin typeface="Arial" pitchFamily="34" charset="0"/>
                <a:cs typeface="Arial" pitchFamily="34" charset="0"/>
              </a:rPr>
              <a:t>transdermal (topical) variable (minutes to hours)</a:t>
            </a:r>
          </a:p>
          <a:p>
            <a:pPr eaLnBrk="1" hangingPunct="1">
              <a:lnSpc>
                <a:spcPct val="80000"/>
              </a:lnSpc>
            </a:pPr>
            <a:endParaRPr lang="en-US" sz="2100" b="1" smtClean="0">
              <a:cs typeface="Arial" pitchFamily="34" charset="0"/>
            </a:endParaRPr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1071563" y="533400"/>
            <a:ext cx="7315200" cy="1200150"/>
          </a:xfrm>
          <a:prstGeom prst="rect">
            <a:avLst/>
          </a:prstGeom>
          <a:noFill/>
          <a:ln w="12699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C00000"/>
                </a:solidFill>
                <a:latin typeface="Arial" charset="0"/>
                <a:cs typeface="+mn-cs"/>
              </a:rPr>
              <a:t>Route for administration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70C0"/>
                </a:solidFill>
                <a:latin typeface="Arial" charset="0"/>
                <a:cs typeface="+mn-cs"/>
              </a:rPr>
              <a:t>-Time until effect-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3058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(3)</a:t>
            </a:r>
            <a:r>
              <a:rPr lang="ar-SA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طرق إدخال الدواء إلى العضوية </a:t>
            </a:r>
            <a:r>
              <a:rPr lang="en-US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3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Routes of Drugs Administration</a:t>
            </a:r>
            <a:endParaRPr lang="en-US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pic>
        <p:nvPicPr>
          <p:cNvPr id="9219" name="Picture 4"/>
          <p:cNvPicPr>
            <a:picLocks noGr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624013"/>
            <a:ext cx="8763000" cy="4876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الطرق العامة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General routes</a:t>
            </a:r>
            <a:endParaRPr lang="ar-SA" sz="4400" b="1" dirty="0"/>
          </a:p>
        </p:txBody>
      </p:sp>
      <p:sp>
        <p:nvSpPr>
          <p:cNvPr id="10243" name="عنصر نائب للمحتوى 2"/>
          <p:cNvSpPr>
            <a:spLocks noGrp="1"/>
          </p:cNvSpPr>
          <p:nvPr>
            <p:ph idx="1"/>
          </p:nvPr>
        </p:nvSpPr>
        <p:spPr>
          <a:xfrm>
            <a:off x="428625" y="1792288"/>
            <a:ext cx="8229600" cy="4279900"/>
          </a:xfrm>
        </p:spPr>
        <p:txBody>
          <a:bodyPr/>
          <a:lstStyle/>
          <a:p>
            <a:pPr eaLnBrk="1" hangingPunct="1"/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الطرق الخلالية </a:t>
            </a:r>
            <a:r>
              <a:rPr lang="en-US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parenteral</a:t>
            </a:r>
            <a:r>
              <a:rPr lang="ar-SY" sz="28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      ـ الحقن الوريدي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IV</a:t>
            </a:r>
            <a:endParaRPr lang="ar-SY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      ـ الحقن العضلي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IM</a:t>
            </a: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      ـ الحقن تحت الجلد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SC</a:t>
            </a: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      ـ الحقن ضمن الشريان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IA</a:t>
            </a:r>
            <a:r>
              <a:rPr lang="ar-SY" sz="2400" smtClean="0">
                <a:latin typeface="Times New Roman" pitchFamily="18" charset="0"/>
                <a:cs typeface="Times New Roman" pitchFamily="18" charset="0"/>
              </a:rPr>
              <a:t> أو الحقن ضمن القلب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IC</a:t>
            </a:r>
            <a:endParaRPr lang="ar-SY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ar-SY" sz="2800" smtClean="0">
                <a:latin typeface="Arial" pitchFamily="34" charset="0"/>
                <a:cs typeface="Arial" pitchFamily="34" charset="0"/>
              </a:rPr>
              <a:t>الطريق الفموي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oral </a:t>
            </a:r>
            <a:endParaRPr lang="ar-SY" sz="2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Y" sz="2800" smtClean="0">
                <a:latin typeface="Arial" pitchFamily="34" charset="0"/>
                <a:cs typeface="Arial" pitchFamily="34" charset="0"/>
              </a:rPr>
              <a:t>طريق الشرج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rectal </a:t>
            </a:r>
            <a:endParaRPr lang="ar-SY" sz="2800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Y" sz="2800" smtClean="0">
                <a:latin typeface="Arial" pitchFamily="34" charset="0"/>
                <a:cs typeface="Arial" pitchFamily="34" charset="0"/>
              </a:rPr>
              <a:t>طريق الرئة أو الاستنشاق</a:t>
            </a:r>
            <a:r>
              <a:rPr lang="en-US" sz="2800" smtClean="0">
                <a:latin typeface="Arial" pitchFamily="34" charset="0"/>
                <a:cs typeface="Arial" pitchFamily="34" charset="0"/>
              </a:rPr>
              <a:t> inhalation </a:t>
            </a:r>
            <a:endParaRPr lang="ar-SY" sz="28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endParaRPr lang="ar-SY" sz="12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E66762-DD72-4F5D-9AD5-55E1E26573F4}" type="slidenum">
              <a:rPr lang="ar-SA"/>
              <a:pPr>
                <a:defRPr/>
              </a:pPr>
              <a:t>5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</a:t>
            </a:r>
            <a:r>
              <a:rPr lang="ar-SY" sz="4900" b="1" dirty="0" err="1" smtClean="0">
                <a:solidFill>
                  <a:srgbClr val="C00000"/>
                </a:solidFill>
              </a:rPr>
              <a:t>ال</a:t>
            </a:r>
            <a:r>
              <a:rPr lang="ar-SA" sz="4900" b="1" dirty="0" smtClean="0">
                <a:solidFill>
                  <a:srgbClr val="C00000"/>
                </a:solidFill>
              </a:rPr>
              <a:t>فم</a:t>
            </a:r>
            <a:r>
              <a:rPr lang="ar-SY" sz="4900" b="1" dirty="0" smtClean="0">
                <a:solidFill>
                  <a:srgbClr val="C00000"/>
                </a:solidFill>
              </a:rPr>
              <a:t> بلعا</a:t>
            </a:r>
            <a:r>
              <a:rPr lang="ar-SY" sz="4900" b="1" dirty="0" smtClean="0">
                <a:solidFill>
                  <a:srgbClr val="C00000"/>
                </a:solidFill>
                <a:latin typeface="Arial"/>
                <a:cs typeface="Arial"/>
              </a:rPr>
              <a:t>ً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PO</a:t>
            </a:r>
            <a:r>
              <a:rPr lang="ar-SY" sz="4400" b="1" dirty="0" smtClean="0">
                <a:solidFill>
                  <a:srgbClr val="C00000"/>
                </a:solidFill>
              </a:rPr>
              <a:t> (1)</a:t>
            </a:r>
            <a:endParaRPr lang="ar-SA" sz="4400" b="1" dirty="0"/>
          </a:p>
        </p:txBody>
      </p:sp>
      <p:sp>
        <p:nvSpPr>
          <p:cNvPr id="11267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285875"/>
            <a:ext cx="8643938" cy="5214938"/>
          </a:xfrm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هو الطريق الأكثر استعمالاً والأكثر قبولاً من المريض والأقل خطراً. </a:t>
            </a:r>
            <a:endParaRPr lang="en-US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لايستعمل في هذا الطريق المواد الدوائية التي تتخرب بالعصارات الهضمية أو المخرشة للأنبوب الهضمي ولا يعتمد على هذا الطريق عند المرضى المصابين بإقياء</a:t>
            </a:r>
            <a:r>
              <a:rPr lang="en-US" smtClean="0">
                <a:latin typeface="Arial" pitchFamily="34" charset="0"/>
                <a:cs typeface="Arial" pitchFamily="34" charset="0"/>
              </a:rPr>
              <a:t>vomiting </a:t>
            </a: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يتم امتصاص المادة الدوائية المطبقة من طريق الفم بلعاً في جميع مستويات الأنبوب الهضمي (المعدة</a:t>
            </a:r>
            <a:r>
              <a:rPr lang="en-US" smtClean="0">
                <a:latin typeface="Arial" pitchFamily="34" charset="0"/>
                <a:cs typeface="Arial" pitchFamily="34" charset="0"/>
              </a:rPr>
              <a:t>stomach </a:t>
            </a:r>
            <a:r>
              <a:rPr lang="ar-SA" smtClean="0">
                <a:latin typeface="Arial" pitchFamily="34" charset="0"/>
                <a:cs typeface="Arial" pitchFamily="34" charset="0"/>
              </a:rPr>
              <a:t>، الأمعاء الدقيقة</a:t>
            </a:r>
            <a:r>
              <a:rPr lang="en-US" smtClean="0">
                <a:latin typeface="Arial" pitchFamily="34" charset="0"/>
                <a:cs typeface="Arial" pitchFamily="34" charset="0"/>
              </a:rPr>
              <a:t>intestine </a:t>
            </a:r>
            <a:r>
              <a:rPr lang="ar-SA" smtClean="0">
                <a:latin typeface="Arial" pitchFamily="34" charset="0"/>
                <a:cs typeface="Arial" pitchFamily="34" charset="0"/>
              </a:rPr>
              <a:t>...).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يجب أن يؤخذ بالحسبان في سياق الامتصاص الهضمي للدواء </a:t>
            </a:r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عملية الاستقلاب بالعبور الكبدي الأولي</a:t>
            </a:r>
            <a:r>
              <a:rPr lang="en-US" smtClean="0">
                <a:latin typeface="Arial" pitchFamily="34" charset="0"/>
                <a:cs typeface="Arial" pitchFamily="34" charset="0"/>
              </a:rPr>
              <a:t>first-pass hepatic metabolism </a:t>
            </a:r>
            <a:r>
              <a:rPr lang="ar-SA" smtClean="0">
                <a:latin typeface="Arial" pitchFamily="34" charset="0"/>
                <a:cs typeface="Arial" pitchFamily="34" charset="0"/>
              </a:rPr>
              <a:t> وهذا ما يفسر قلة الفعالية لبعض الأدوية </a:t>
            </a:r>
            <a:r>
              <a:rPr lang="ar-SY" smtClean="0">
                <a:latin typeface="Arial" pitchFamily="34" charset="0"/>
                <a:cs typeface="Arial" pitchFamily="34" charset="0"/>
              </a:rPr>
              <a:t>خاصة </a:t>
            </a:r>
            <a:r>
              <a:rPr lang="ar-SA" smtClean="0">
                <a:latin typeface="Arial" pitchFamily="34" charset="0"/>
                <a:cs typeface="Arial" pitchFamily="34" charset="0"/>
              </a:rPr>
              <a:t>إذا استعملت بكميات قليلة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ar-SA" smtClean="0">
                <a:latin typeface="Arial" pitchFamily="34" charset="0"/>
                <a:cs typeface="Arial" pitchFamily="34" charset="0"/>
              </a:rPr>
              <a:t>يضاف إلى ذلك أن الدواء يصادف في مستوى المخاطية الهضمية 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أنزيمات قادرة على استقلابه</a:t>
            </a:r>
            <a:r>
              <a:rPr lang="ar-SA" smtClean="0">
                <a:latin typeface="Arial" pitchFamily="34" charset="0"/>
                <a:cs typeface="Arial" pitchFamily="34" charset="0"/>
              </a:rPr>
              <a:t> (مستقلبات</a:t>
            </a:r>
            <a:r>
              <a:rPr lang="en-US" smtClean="0">
                <a:latin typeface="Arial" pitchFamily="34" charset="0"/>
                <a:cs typeface="Arial" pitchFamily="34" charset="0"/>
              </a:rPr>
              <a:t>metabolites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عاطلة</a:t>
            </a:r>
            <a:r>
              <a:rPr lang="en-US" smtClean="0">
                <a:latin typeface="Arial" pitchFamily="34" charset="0"/>
                <a:cs typeface="Arial" pitchFamily="34" charset="0"/>
              </a:rPr>
              <a:t>inactive </a:t>
            </a:r>
            <a:r>
              <a:rPr lang="ar-SA" smtClean="0">
                <a:latin typeface="Arial" pitchFamily="34" charset="0"/>
                <a:cs typeface="Arial" pitchFamily="34" charset="0"/>
              </a:rPr>
              <a:t> أو فعالة..) </a:t>
            </a:r>
            <a:endParaRPr lang="en-US" smtClean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ar-SY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F37F59-8FF1-47CD-9C91-72FFBEDAF698}" type="slidenum">
              <a:rPr lang="ar-SA"/>
              <a:pPr>
                <a:defRPr/>
              </a:pPr>
              <a:t>6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</a:t>
            </a:r>
            <a:r>
              <a:rPr lang="ar-SY" sz="4900" b="1" dirty="0" err="1" smtClean="0">
                <a:solidFill>
                  <a:srgbClr val="C00000"/>
                </a:solidFill>
              </a:rPr>
              <a:t>ال</a:t>
            </a:r>
            <a:r>
              <a:rPr lang="ar-SA" sz="4900" b="1" dirty="0" smtClean="0">
                <a:solidFill>
                  <a:srgbClr val="C00000"/>
                </a:solidFill>
              </a:rPr>
              <a:t>فم</a:t>
            </a:r>
            <a:r>
              <a:rPr lang="ar-SY" sz="4900" b="1" dirty="0" smtClean="0">
                <a:solidFill>
                  <a:srgbClr val="C00000"/>
                </a:solidFill>
              </a:rPr>
              <a:t> بلعا</a:t>
            </a:r>
            <a:r>
              <a:rPr lang="ar-SY" sz="4900" b="1" dirty="0" smtClean="0">
                <a:solidFill>
                  <a:srgbClr val="C00000"/>
                </a:solidFill>
                <a:latin typeface="Arial"/>
                <a:cs typeface="Arial"/>
              </a:rPr>
              <a:t>ً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PO</a:t>
            </a:r>
            <a:r>
              <a:rPr lang="ar-SY" sz="4400" b="1" dirty="0" smtClean="0">
                <a:solidFill>
                  <a:srgbClr val="C00000"/>
                </a:solidFill>
              </a:rPr>
              <a:t> (2)</a:t>
            </a:r>
            <a:endParaRPr lang="ar-SA" sz="4400" b="1" dirty="0"/>
          </a:p>
        </p:txBody>
      </p:sp>
      <p:sp>
        <p:nvSpPr>
          <p:cNvPr id="12291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285875"/>
            <a:ext cx="8643938" cy="5214938"/>
          </a:xfrm>
        </p:spPr>
        <p:txBody>
          <a:bodyPr/>
          <a:lstStyle/>
          <a:p>
            <a:pPr eaLnBrk="1" hangingPunct="1"/>
            <a:r>
              <a:rPr lang="ar-SA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تؤثر العديد من العوامل على كمية وسرعة امتصاص الدواء :</a:t>
            </a:r>
            <a:endParaRPr lang="en-US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-عوامل تتعلق بالمادة الدوائية: </a:t>
            </a:r>
            <a:r>
              <a:rPr lang="ar-SA" smtClean="0">
                <a:latin typeface="Arial" pitchFamily="34" charset="0"/>
                <a:cs typeface="Arial" pitchFamily="34" charset="0"/>
              </a:rPr>
              <a:t>يؤدي الشكل الصيدلاني دوراً رئيسياً، فالشكل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الصيدلاني السائل يكون جاهزاً للامتصاص، بينما الشكل الصيدلاني الصلب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يتعرض لعمليات تفتيت واستحلاب قبل امتصاصه وهذا يؤدي إلى اختلاف في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التوافر الحيوي للدواء. </a:t>
            </a:r>
          </a:p>
          <a:p>
            <a:pPr eaLnBrk="1" hangingPunct="1">
              <a:buFont typeface="Wingdings 2" pitchFamily="18" charset="2"/>
              <a:buNone/>
            </a:pPr>
            <a:endParaRPr lang="ar-SA" sz="120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ـ عوامل تتعلق بالعبور الهضمي: </a:t>
            </a:r>
            <a:r>
              <a:rPr lang="ar-SA" smtClean="0">
                <a:latin typeface="Arial" pitchFamily="34" charset="0"/>
                <a:cs typeface="Arial" pitchFamily="34" charset="0"/>
              </a:rPr>
              <a:t>يمكن أن يتبدل امتصاص الدواء بوضع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الحركية الهضمية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ـ تباطؤ العبور يؤدي إلى زيادة التوافر الحيوي للدواء والعكس صحيح </a:t>
            </a:r>
          </a:p>
          <a:p>
            <a:pPr eaLnBrk="1" hangingPunct="1">
              <a:buFont typeface="Wingdings 2" pitchFamily="18" charset="2"/>
              <a:buNone/>
            </a:pPr>
            <a:r>
              <a:rPr lang="ar-SA" smtClean="0">
                <a:latin typeface="Arial" pitchFamily="34" charset="0"/>
                <a:cs typeface="Arial" pitchFamily="34" charset="0"/>
              </a:rPr>
              <a:t>   ـ المشاركات الدوائية مع أدوية يمكن أن تبدل من سرعة العبور المعوي</a:t>
            </a:r>
            <a:endParaRPr 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048E78-4BBD-4600-B456-99242D1B0ACA}" type="slidenum">
              <a:rPr lang="ar-SA"/>
              <a:pPr>
                <a:defRPr/>
              </a:pPr>
              <a:t>7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85750"/>
            <a:ext cx="8229600" cy="9286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ar-SY" sz="4900" dirty="0" smtClean="0"/>
              <a:t/>
            </a:r>
            <a:br>
              <a:rPr lang="ar-SY" sz="4900" dirty="0" smtClean="0"/>
            </a:br>
            <a:r>
              <a:rPr lang="ar-SY" sz="4900" b="1" dirty="0" smtClean="0">
                <a:solidFill>
                  <a:srgbClr val="C00000"/>
                </a:solidFill>
              </a:rPr>
              <a:t>طريق </a:t>
            </a:r>
            <a:r>
              <a:rPr lang="ar-SY" sz="4900" b="1" dirty="0" err="1" smtClean="0">
                <a:solidFill>
                  <a:srgbClr val="C00000"/>
                </a:solidFill>
              </a:rPr>
              <a:t>ال</a:t>
            </a:r>
            <a:r>
              <a:rPr lang="ar-SA" sz="4900" b="1" dirty="0" smtClean="0">
                <a:solidFill>
                  <a:srgbClr val="C00000"/>
                </a:solidFill>
              </a:rPr>
              <a:t>فم</a:t>
            </a:r>
            <a:r>
              <a:rPr lang="ar-SY" sz="4900" b="1" dirty="0" smtClean="0">
                <a:solidFill>
                  <a:srgbClr val="C00000"/>
                </a:solidFill>
              </a:rPr>
              <a:t> بلعا</a:t>
            </a:r>
            <a:r>
              <a:rPr lang="ar-SY" sz="4900" b="1" dirty="0" smtClean="0">
                <a:solidFill>
                  <a:srgbClr val="C00000"/>
                </a:solidFill>
                <a:latin typeface="Arial"/>
                <a:cs typeface="Arial"/>
              </a:rPr>
              <a:t>ً</a:t>
            </a:r>
            <a:r>
              <a:rPr lang="ar-SY" sz="4400" b="1" dirty="0" smtClean="0">
                <a:solidFill>
                  <a:srgbClr val="C00000"/>
                </a:solidFill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</a:rPr>
              <a:t>PO</a:t>
            </a:r>
            <a:r>
              <a:rPr lang="ar-SY" sz="4400" b="1" dirty="0" smtClean="0">
                <a:solidFill>
                  <a:srgbClr val="C00000"/>
                </a:solidFill>
              </a:rPr>
              <a:t> (3)</a:t>
            </a:r>
            <a:endParaRPr lang="ar-SA" sz="4400" b="1" dirty="0"/>
          </a:p>
        </p:txBody>
      </p:sp>
      <p:sp>
        <p:nvSpPr>
          <p:cNvPr id="19459" name="عنصر نائب للمحتوى 2"/>
          <p:cNvSpPr>
            <a:spLocks noGrp="1"/>
          </p:cNvSpPr>
          <p:nvPr>
            <p:ph idx="1"/>
          </p:nvPr>
        </p:nvSpPr>
        <p:spPr>
          <a:xfrm>
            <a:off x="285750" y="1285875"/>
            <a:ext cx="8643938" cy="521493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3</a:t>
            </a:r>
            <a:r>
              <a:rPr lang="ar-SA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- عوامل تتعلق بالغذاء: </a:t>
            </a: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هل يستعمل الدواء على الريق أو قبل أو أثناء الوجبة الطعامية..؟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 للرد على هذه التساؤلات يجب معرفة التبدلات التي تطرأ على التراكيز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البلاسمية بوجود الطعام أي بتعبير آخر هل تتبدل الجاهزية الحيوية بالطعام: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ـ إذا تناقصت الجاهزية بعد الطعام، هنا ينصح بأخذ الدواء قبل الطعام.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ـ إذا زادت الجاهزية الحيوية بعد الطعام هنا يفضل استعمال الدواء بعد الطعام</a:t>
            </a:r>
            <a:endParaRPr lang="ar-SA" sz="1200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أحياناً يتعلق التأثير الدوائي المرغوب بالوجبة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ـ يؤخذ الدواء الخافض للسكر الدموي قبل الوجبة مباشرة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ـ يستعمل الدواء الواقي الحافظ لمخاطية المعدة قبل الطعام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 ـ إذا كان الدواء مخرشاً للمخاطية فإنه يؤخذ في وسط الطعام أو بعده مباشرة. </a:t>
            </a:r>
            <a:endParaRPr lang="en-US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ar-SA" smtClean="0">
              <a:latin typeface="Arial" pitchFamily="34" charset="0"/>
              <a:ea typeface="+mn-ea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ar-SA" smtClean="0"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lang="en-US" smtClean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ar-SA"/>
              <a:t>25.2.2018</a:t>
            </a:r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5F1203-FCA8-47B9-93B6-2F53173013C1}" type="slidenum">
              <a:rPr lang="ar-SA"/>
              <a:pPr>
                <a:defRPr/>
              </a:pPr>
              <a:t>8</a:t>
            </a:fld>
            <a:endParaRPr lang="ar-S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4800" y="444500"/>
            <a:ext cx="8553450" cy="6127750"/>
          </a:xfrm>
        </p:spPr>
        <p:txBody>
          <a:bodyPr>
            <a:normAutofit lnSpcReduction="1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ar-SA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مزايا الطريق الهضمي</a:t>
            </a:r>
            <a:endParaRPr lang="ar-SY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طريق بسيط، وسهل الاستعمال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مقبول من قبل المريض واقتصادي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آمن وقليل الخطر (حيث يمكن إجراء غسيل معدي وتحريض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الإقياء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في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التسممات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الحادة)</a:t>
            </a:r>
          </a:p>
          <a:p>
            <a:pPr marL="41148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ar-SA" sz="1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ar-SA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مساوئ الطريق الهضمي</a:t>
            </a:r>
            <a:endParaRPr lang="ar-SY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ا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لأدوية ذات الطعم الكريه والرائحة الكريهة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الأدوية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المخرشة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للأنبوب الهضمي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الأدوية غير الثابتة في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PH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الهضم (مثل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penicillin G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الأدوية التي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تتخرب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بالإنزيمات الهاضمة (مثل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الـ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insulin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الأدوية ذات الأشكال الصيدلانية الصلبة عند الأطفال الصغار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استعمال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هذا الطريق عند الأشخاص المصابين بالسبات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ا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ستعمال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هذا الطريق عند الأشخاص المصابين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بإقياءات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شديدة</a:t>
            </a:r>
            <a:endParaRPr lang="ar-SY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لا يمكن </a:t>
            </a: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الاعتماد على هذا الطريق 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في الحالات 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ا</a:t>
            </a:r>
            <a:r>
              <a:rPr lang="ar-SY" sz="2200" b="1" dirty="0" err="1" smtClean="0">
                <a:latin typeface="Arial" pitchFamily="34" charset="0"/>
                <a:cs typeface="Arial" pitchFamily="34" charset="0"/>
              </a:rPr>
              <a:t>لإ</a:t>
            </a:r>
            <a:r>
              <a:rPr lang="ar-SA" sz="2200" b="1" dirty="0" err="1" smtClean="0">
                <a:latin typeface="Arial" pitchFamily="34" charset="0"/>
                <a:cs typeface="Arial" pitchFamily="34" charset="0"/>
              </a:rPr>
              <a:t>سعافية</a:t>
            </a:r>
            <a:r>
              <a:rPr lang="ar-SA" sz="2200" b="1" dirty="0" smtClean="0">
                <a:latin typeface="Arial" pitchFamily="34" charset="0"/>
                <a:cs typeface="Arial" pitchFamily="34" charset="0"/>
              </a:rPr>
              <a:t> 	</a:t>
            </a:r>
            <a:endParaRPr lang="ar-SY" sz="22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ar-SY" sz="2200" b="1" dirty="0" smtClean="0">
                <a:latin typeface="Arial" pitchFamily="34" charset="0"/>
                <a:cs typeface="Arial" pitchFamily="34" charset="0"/>
              </a:rPr>
              <a:t>العبور الكبدي الأولي</a:t>
            </a:r>
            <a:r>
              <a:rPr lang="ar-SA" sz="2000" b="1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تدفق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2038</Words>
  <Application>Microsoft Office PowerPoint</Application>
  <PresentationFormat>عرض على الشاشة (3:4)‏</PresentationFormat>
  <Paragraphs>282</Paragraphs>
  <Slides>34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8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34</vt:i4>
      </vt:variant>
    </vt:vector>
  </HeadingPairs>
  <TitlesOfParts>
    <vt:vector size="44" baseType="lpstr">
      <vt:lpstr>Arial</vt:lpstr>
      <vt:lpstr>Calibri</vt:lpstr>
      <vt:lpstr>Traditional Arabic</vt:lpstr>
      <vt:lpstr>Constantia</vt:lpstr>
      <vt:lpstr>Majalla UI</vt:lpstr>
      <vt:lpstr>Wingdings 2</vt:lpstr>
      <vt:lpstr>Wingdings</vt:lpstr>
      <vt:lpstr>Times New Roman</vt:lpstr>
      <vt:lpstr>تدفق</vt:lpstr>
      <vt:lpstr>Microsoft Graph Chart</vt:lpstr>
      <vt:lpstr> طرق إدخال الدواء  Routes of drug administration</vt:lpstr>
      <vt:lpstr>طرق إدخال الدواء إلى العضوية  (1) Routes of Drugs Administration</vt:lpstr>
      <vt:lpstr>  طرق إدخال الدواء إلى العضوية (2)   Routes of drug administration</vt:lpstr>
      <vt:lpstr>(3)طرق إدخال الدواء إلى العضوية  Routes of Drugs Administration</vt:lpstr>
      <vt:lpstr> الطرق العامة General routes</vt:lpstr>
      <vt:lpstr> طريق الفم بلعاً PO (1)</vt:lpstr>
      <vt:lpstr> طريق الفم بلعاً PO (2)</vt:lpstr>
      <vt:lpstr> طريق الفم بلعاً PO (3)</vt:lpstr>
      <vt:lpstr>الشريحة 9</vt:lpstr>
      <vt:lpstr>الشريحة 10</vt:lpstr>
      <vt:lpstr> طريق تحت اللسان Sublingual route </vt:lpstr>
      <vt:lpstr>الشريحة 12</vt:lpstr>
      <vt:lpstr> طريق الشرج Rectal route </vt:lpstr>
      <vt:lpstr> طريق الاستنشاق Inhalation route </vt:lpstr>
      <vt:lpstr>الطرق الخلالية Parenteral (طرق الحقن)</vt:lpstr>
      <vt:lpstr> الطرق الخلالية Parenteral routes</vt:lpstr>
      <vt:lpstr> الطريق الوريدي Intravenous route</vt:lpstr>
      <vt:lpstr> الطريق العضلي Intramuscular route</vt:lpstr>
      <vt:lpstr> طريق تحت الجلد Subcutaneous route</vt:lpstr>
      <vt:lpstr> الحقن ضمن الشريان IA أو ضمن القلب IC</vt:lpstr>
      <vt:lpstr>مقارنة بين طرق الإدخال المختلفة</vt:lpstr>
      <vt:lpstr>طريق عبر الجلد اللصاقات بطريق الأدمة transdermal patches</vt:lpstr>
      <vt:lpstr> الطرق الموضعية Local routes</vt:lpstr>
      <vt:lpstr>  التطبيق على الجلد </vt:lpstr>
      <vt:lpstr>التطبيق على المخاطيات</vt:lpstr>
      <vt:lpstr>الشريحة 26</vt:lpstr>
      <vt:lpstr> الحقن للتأثير الموضعي (1)   Injection for local effect</vt:lpstr>
      <vt:lpstr> الحقن للتأثير الموضعي(2)  Injection for local effect</vt:lpstr>
      <vt:lpstr> أسس اختيار طريق الاعطاء (1)</vt:lpstr>
      <vt:lpstr> أسس اختيار طريق الاعطاء (2)</vt:lpstr>
      <vt:lpstr> أسس اختيار طريق الاعطاء (3)</vt:lpstr>
      <vt:lpstr> أسس اختيار طريق الاعطاء (4)</vt:lpstr>
      <vt:lpstr>مقارنة سرعة بدء التأثير لطرق الادخال المختلفة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‘vrrrr</dc:title>
  <dc:creator>drsafir</dc:creator>
  <cp:lastModifiedBy>pc</cp:lastModifiedBy>
  <cp:revision>12</cp:revision>
  <dcterms:created xsi:type="dcterms:W3CDTF">2018-02-24T07:58:55Z</dcterms:created>
  <dcterms:modified xsi:type="dcterms:W3CDTF">2020-07-20T15:33:37Z</dcterms:modified>
</cp:coreProperties>
</file>