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20"/>
  </p:notesMasterIdLst>
  <p:handoutMasterIdLst>
    <p:handoutMasterId r:id="rId21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80" r:id="rId19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>
        <p:scale>
          <a:sx n="100" d="100"/>
          <a:sy n="100" d="100"/>
        </p:scale>
        <p:origin x="-13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8/3/2012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1.5  Multiplication of Real Numbers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47799"/>
            <a:ext cx="7056962" cy="4601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2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1.5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11" y="1600200"/>
            <a:ext cx="7580877" cy="4190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1.6  Division of Real Numbers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600200"/>
                <a:ext cx="8229600" cy="4525963"/>
              </a:xfrm>
            </p:spPr>
            <p:txBody>
              <a:bodyPr/>
              <a:lstStyle/>
              <a:p>
                <a:pPr marL="0" marR="0" indent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None/>
                </a:pPr>
                <a:r>
                  <a:rPr lang="en-US" sz="1800" dirty="0">
                    <a:latin typeface="Times New Roman"/>
                    <a:ea typeface="Calibri"/>
                    <a:cs typeface="Times New Roman"/>
                  </a:rPr>
                  <a:t>Page 52 #54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3</m:t>
                        </m:r>
                      </m:num>
                      <m:den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 5</m:t>
                        </m:r>
                      </m:den>
                    </m:f>
                    <m:r>
                      <a:rPr lang="en-US" sz="1800">
                        <a:solidFill>
                          <a:srgbClr val="FF000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 ÷</m:t>
                    </m:r>
                  </m:oMath>
                </a14:m>
                <a:r>
                  <a:rPr lang="en-US" sz="1800" dirty="0">
                    <a:solidFill>
                      <a:srgbClr val="FF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>
                        <a:solidFill>
                          <a:srgbClr val="0070C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(</m:t>
                    </m:r>
                    <m:f>
                      <m:fPr>
                        <m:ctrlPr>
                          <a:rPr lang="en-US" sz="1800" i="1">
                            <a:solidFill>
                              <a:srgbClr val="0070C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0070C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0070C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5</m:t>
                        </m:r>
                      </m:num>
                      <m:den>
                        <m:r>
                          <a:rPr lang="en-US" sz="1800">
                            <a:solidFill>
                              <a:srgbClr val="0070C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  8</m:t>
                        </m:r>
                      </m:den>
                    </m:f>
                    <m:r>
                      <a:rPr lang="en-US" sz="1800">
                        <a:solidFill>
                          <a:srgbClr val="0070C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rgbClr val="0070C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en-US" sz="1800" dirty="0">
                    <a:solidFill>
                      <a:srgbClr val="0000FF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Flip then multiply</a:t>
                </a:r>
                <a:endParaRPr lang="en-US" sz="1800" dirty="0">
                  <a:ea typeface="Calibri"/>
                  <a:cs typeface="Times New Roman"/>
                </a:endParaRPr>
              </a:p>
              <a:p>
                <a:pPr marL="0" marR="0" indent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None/>
                </a:pPr>
                <a:r>
                  <a:rPr lang="en-US" sz="1800" dirty="0">
                    <a:solidFill>
                      <a:srgbClr val="0070C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		</a:t>
                </a:r>
                <a14:m>
                  <m:oMath xmlns:m="http://schemas.openxmlformats.org/officeDocument/2006/math">
                    <m:r>
                      <a:rPr lang="en-US" sz="1800">
                        <a:solidFill>
                          <a:srgbClr val="0070C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    </m:t>
                    </m:r>
                    <m:f>
                      <m:f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3</m:t>
                        </m:r>
                      </m:num>
                      <m:den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  5</m:t>
                        </m:r>
                      </m:den>
                    </m:f>
                    <m:r>
                      <a:rPr lang="en-US" sz="1800" i="1">
                        <a:solidFill>
                          <a:srgbClr val="FF000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∗</m:t>
                    </m:r>
                  </m:oMath>
                </a14:m>
                <a:r>
                  <a:rPr lang="en-US" sz="1800" dirty="0">
                    <a:solidFill>
                      <a:srgbClr val="FF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  8</m:t>
                        </m:r>
                      </m:num>
                      <m:den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5</m:t>
                        </m:r>
                      </m:den>
                    </m:f>
                    <m:r>
                      <a:rPr lang="en-US" sz="1800">
                        <a:solidFill>
                          <a:srgbClr val="00B05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= </m:t>
                    </m:r>
                    <m:f>
                      <m:fPr>
                        <m:ctrlPr>
                          <a:rPr lang="en-US" sz="1800" i="1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3 ∙ 8</m:t>
                        </m:r>
                      </m:num>
                      <m:den>
                        <m:r>
                          <a:rPr lang="en-US" sz="1800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5 ∙ </m:t>
                        </m:r>
                        <m:r>
                          <a:rPr lang="en-US" sz="1800" i="1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5</m:t>
                        </m:r>
                      </m:den>
                    </m:f>
                    <m:r>
                      <a:rPr lang="en-US" sz="1800">
                        <a:solidFill>
                          <a:srgbClr val="00B05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 </m:t>
                    </m:r>
                  </m:oMath>
                </a14:m>
                <a:r>
                  <a:rPr lang="en-US" sz="1800" dirty="0">
                    <a:solidFill>
                      <a:srgbClr val="00B05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24</m:t>
                        </m:r>
                      </m:num>
                      <m:den>
                        <m:r>
                          <a:rPr lang="en-US" sz="1800" i="1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1800" dirty="0">
                    <a:solidFill>
                      <a:srgbClr val="00B05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24</m:t>
                        </m:r>
                      </m:num>
                      <m:den>
                        <m:r>
                          <a:rPr lang="en-US" sz="1800">
                            <a:solidFill>
                              <a:srgbClr val="00B05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25</m:t>
                        </m:r>
                      </m:den>
                    </m:f>
                    <m:r>
                      <a:rPr lang="en-US" sz="1800">
                        <a:solidFill>
                          <a:srgbClr val="00B05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 </m:t>
                    </m:r>
                  </m:oMath>
                </a14:m>
                <a:endParaRPr lang="en-US" sz="1800" dirty="0">
                  <a:ea typeface="Calibri"/>
                  <a:cs typeface="Times New Roman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600200"/>
                <a:ext cx="8229600" cy="4525963"/>
              </a:xfrm>
              <a:blipFill rotWithShape="1">
                <a:blip r:embed="rId2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61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1.7  Properties of Real Numbers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061" y="1295400"/>
            <a:ext cx="5917304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378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1.8  Simplifying Expressions:  Order of Operations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71600"/>
            <a:ext cx="5851876" cy="5217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156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dirty="0"/>
              <a:t>Section </a:t>
            </a:r>
            <a:r>
              <a:rPr lang="en-US" sz="2800" b="1"/>
              <a:t>1.1 </a:t>
            </a:r>
            <a:r>
              <a:rPr lang="en-US" sz="2800" b="1" smtClean="0"/>
              <a:t> Introduction </a:t>
            </a:r>
            <a:r>
              <a:rPr lang="en-US" sz="2800" b="1" dirty="0"/>
              <a:t>to Algebra</a:t>
            </a:r>
            <a:endParaRPr lang="en-US" sz="2800" dirty="0"/>
          </a:p>
          <a:p>
            <a:r>
              <a:rPr lang="en-US" sz="2800" b="1" dirty="0"/>
              <a:t>Section 1.2  The Real Numbers</a:t>
            </a:r>
            <a:endParaRPr lang="en-US" sz="2800" dirty="0"/>
          </a:p>
          <a:p>
            <a:r>
              <a:rPr lang="en-US" sz="2800" b="1" dirty="0"/>
              <a:t>Section 1.3  Addition of Real Numbers</a:t>
            </a:r>
            <a:endParaRPr lang="en-US" sz="2800" dirty="0"/>
          </a:p>
          <a:p>
            <a:r>
              <a:rPr lang="en-US" sz="2800" b="1" dirty="0"/>
              <a:t>Section 1.4  Subtraction of Real </a:t>
            </a:r>
            <a:r>
              <a:rPr lang="en-US" sz="2800" b="1" dirty="0" smtClean="0"/>
              <a:t>Numbers</a:t>
            </a:r>
          </a:p>
          <a:p>
            <a:r>
              <a:rPr lang="en-US" sz="2800" b="1" dirty="0"/>
              <a:t>Section 1.5  Multiplication of Real Numbers</a:t>
            </a:r>
            <a:endParaRPr lang="en-US" sz="2800" dirty="0"/>
          </a:p>
          <a:p>
            <a:r>
              <a:rPr lang="en-US" sz="2800" b="1" dirty="0"/>
              <a:t>Section 1.6  Division of Real </a:t>
            </a:r>
            <a:r>
              <a:rPr lang="en-US" sz="2800" b="1" dirty="0" smtClean="0"/>
              <a:t>Numbers</a:t>
            </a:r>
          </a:p>
          <a:p>
            <a:r>
              <a:rPr lang="en-US" sz="2800" b="1" dirty="0"/>
              <a:t>Section 1.7  Properties of Real Numbers</a:t>
            </a:r>
            <a:endParaRPr lang="en-US" sz="2800" dirty="0"/>
          </a:p>
          <a:p>
            <a:r>
              <a:rPr lang="en-US" sz="2800" b="1" dirty="0"/>
              <a:t>Section 1.8  Simplifying Expressions:  Order of </a:t>
            </a:r>
            <a:r>
              <a:rPr lang="en-US" sz="2800" b="1" dirty="0" smtClean="0"/>
              <a:t>Operations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1.1 Introduction to Algebra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904999"/>
            <a:ext cx="7319896" cy="3613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1.1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6882936" cy="4412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09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1.2  The Real Numbers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00200"/>
            <a:ext cx="7348883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1.2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0"/>
            <a:ext cx="6844872" cy="419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1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1.2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1600200"/>
            <a:ext cx="7150762" cy="417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6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1.3  Addition of Real Numbers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marR="0" indent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None/>
                </a:pPr>
                <a:r>
                  <a:rPr lang="en-US" sz="1800" dirty="0">
                    <a:latin typeface="Times New Roman"/>
                    <a:ea typeface="Calibri"/>
                    <a:cs typeface="Times New Roman"/>
                  </a:rPr>
                  <a:t>Page 26,  #43         </a:t>
                </a:r>
                <a14:m>
                  <m:oMath xmlns:m="http://schemas.openxmlformats.org/officeDocument/2006/math">
                    <m:r>
                      <a:rPr lang="en-US" sz="1800">
                        <a:effectLst/>
                        <a:latin typeface="Cambria Math"/>
                        <a:ea typeface="Calibri"/>
                        <a:cs typeface="Times New Roman"/>
                      </a:rPr>
                      <m:t>  </m:t>
                    </m:r>
                    <m:f>
                      <m:fPr>
                        <m:ctrlPr>
                          <a:rPr lang="en-US" sz="18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3</m:t>
                        </m:r>
                      </m:num>
                      <m:den>
                        <m:r>
                          <a:rPr lang="en-US" sz="180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   8</m:t>
                        </m:r>
                      </m:den>
                    </m:f>
                  </m:oMath>
                </a14:m>
                <a:r>
                  <a:rPr lang="en-US" sz="1800" dirty="0">
                    <a:effectLst/>
                    <a:latin typeface="Times New Roman"/>
                    <a:ea typeface="Times New Roman"/>
                    <a:cs typeface="Times New Roman"/>
                  </a:rPr>
                  <a:t> 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5</m:t>
                        </m:r>
                      </m:num>
                      <m:den>
                        <m:r>
                          <a:rPr lang="en-US" sz="180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12</m:t>
                        </m:r>
                      </m:den>
                    </m:f>
                  </m:oMath>
                </a14:m>
                <a:endParaRPr lang="en-US" sz="1800" dirty="0">
                  <a:ea typeface="Calibri"/>
                  <a:cs typeface="Times New Roman"/>
                </a:endParaRPr>
              </a:p>
              <a:p>
                <a:pPr marL="0" marR="0" indent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None/>
                </a:pPr>
                <a:r>
                  <a:rPr lang="en-US" sz="1800" dirty="0">
                    <a:effectLst/>
                    <a:latin typeface="Times New Roman"/>
                    <a:ea typeface="Calibri"/>
                    <a:cs typeface="Times New Roman"/>
                  </a:rPr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9</m:t>
                        </m:r>
                      </m:num>
                      <m:den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24</m:t>
                        </m:r>
                      </m:den>
                    </m:f>
                    <m:r>
                      <a:rPr lang="en-US" sz="1800">
                        <a:solidFill>
                          <a:srgbClr val="FF0000"/>
                        </a:solidFill>
                        <a:effectLst/>
                        <a:latin typeface="Cambria Math"/>
                        <a:ea typeface="Calibri"/>
                        <a:cs typeface="Times New Roman"/>
                      </a:rPr>
                      <m:t> </m:t>
                    </m:r>
                  </m:oMath>
                </a14:m>
                <a:r>
                  <a:rPr lang="en-US" sz="1800" dirty="0">
                    <a:solidFill>
                      <a:srgbClr val="FF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10</m:t>
                        </m:r>
                      </m:num>
                      <m:den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1800" dirty="0">
                    <a:solidFill>
                      <a:srgbClr val="FF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</a:t>
                </a:r>
                <a:r>
                  <a:rPr lang="en-US" sz="1800" baseline="-25000" dirty="0">
                    <a:solidFill>
                      <a:srgbClr val="FF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= </a:t>
                </a:r>
                <a:r>
                  <a:rPr lang="en-US" sz="1800" baseline="-25000" dirty="0">
                    <a:solidFill>
                      <a:srgbClr val="FF0000"/>
                    </a:solidFill>
                    <a:effectLst/>
                    <a:latin typeface="Times New Roman"/>
                    <a:ea typeface="Calibri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9+ 10</m:t>
                        </m:r>
                      </m:num>
                      <m:den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1800" dirty="0">
                    <a:solidFill>
                      <a:srgbClr val="FF0000"/>
                    </a:solidFill>
                    <a:effectLst/>
                    <a:latin typeface="Times New Roman"/>
                    <a:ea typeface="Times New Roman"/>
                    <a:cs typeface="Times New Roman"/>
                  </a:rPr>
                  <a:t>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1</m:t>
                        </m:r>
                      </m:num>
                      <m:den>
                        <m:r>
                          <a:rPr lang="en-US" sz="1800">
                            <a:solidFill>
                              <a:srgbClr val="FF0000"/>
                            </a:solidFill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24</m:t>
                        </m:r>
                      </m:den>
                    </m:f>
                  </m:oMath>
                </a14:m>
                <a:endParaRPr lang="en-US" sz="1800" dirty="0">
                  <a:ea typeface="Calibri"/>
                  <a:cs typeface="Times New Roman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3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1.4  Subtraction of Real Numbers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006" y="1600200"/>
            <a:ext cx="7952994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3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6637</TotalTime>
  <Words>182</Words>
  <Application>Microsoft Office PowerPoint</Application>
  <PresentationFormat>On-screen Show (4:3)</PresentationFormat>
  <Paragraphs>45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1.1 Introduction to Algebra</vt:lpstr>
      <vt:lpstr>Section 1.1 (continued)</vt:lpstr>
      <vt:lpstr>Section 1.2  The Real Numbers</vt:lpstr>
      <vt:lpstr>Section 1.2 (continued)</vt:lpstr>
      <vt:lpstr>Section 1.2 (continued)</vt:lpstr>
      <vt:lpstr>Section 1.3  Addition of Real Numbers</vt:lpstr>
      <vt:lpstr>Section 1.4  Subtraction of Real Numbers</vt:lpstr>
      <vt:lpstr>Section 1.5  Multiplication of Real Numbers</vt:lpstr>
      <vt:lpstr>Section 1.5 (continued)</vt:lpstr>
      <vt:lpstr>Section 1.6  Division of Real Numbers</vt:lpstr>
      <vt:lpstr>Section 1.7  Properties of Real Numbers</vt:lpstr>
      <vt:lpstr>Section 1.8  Simplifying Expressions:  Order of Operations</vt:lpstr>
      <vt:lpstr>General Q &amp; A</vt:lpstr>
    </vt:vector>
  </TitlesOfParts>
  <Company>Manifest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Laurie Crawford</cp:lastModifiedBy>
  <cp:revision>609</cp:revision>
  <dcterms:created xsi:type="dcterms:W3CDTF">2006-09-11T22:09:20Z</dcterms:created>
  <dcterms:modified xsi:type="dcterms:W3CDTF">2012-08-03T19:28:58Z</dcterms:modified>
</cp:coreProperties>
</file>