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0" r:id="rId2"/>
    <p:sldId id="275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1" r:id="rId16"/>
  </p:sldIdLst>
  <p:sldSz cx="10693400" cy="7556500"/>
  <p:notesSz cx="6858000" cy="9144000"/>
  <p:embeddedFontLst>
    <p:embeddedFont>
      <p:font typeface="Akhbar MT" pitchFamily="2" charset="-78"/>
      <p:regular r:id="rId18"/>
      <p:bold r:id="rId19"/>
    </p:embeddedFont>
    <p:embeddedFont>
      <p:font typeface="Aldhabi" panose="01000000000000000000" pitchFamily="2" charset="-78"/>
      <p:regular r:id="rId20"/>
    </p:embeddedFont>
    <p:embeddedFont>
      <p:font typeface="Arabic Typesetting" panose="03020402040406030203" pitchFamily="66" charset="-78"/>
      <p:regular r:id="rId21"/>
    </p:embeddedFont>
    <p:embeddedFont>
      <p:font typeface="DecoType Naskh" panose="02010400000000000000" pitchFamily="2" charset="-78"/>
      <p:regular r:id="rId22"/>
    </p:embeddedFont>
    <p:embeddedFont>
      <p:font typeface="Simplified Arabic" panose="02020603050405020304" pitchFamily="18" charset="-78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3BA"/>
    <a:srgbClr val="A56F93"/>
    <a:srgbClr val="9FC1A4"/>
    <a:srgbClr val="B4D1D4"/>
    <a:srgbClr val="F9F2EA"/>
    <a:srgbClr val="907A86"/>
    <a:srgbClr val="3D7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17" autoAdjust="0"/>
  </p:normalViewPr>
  <p:slideViewPr>
    <p:cSldViewPr>
      <p:cViewPr varScale="1">
        <p:scale>
          <a:sx n="75" d="100"/>
          <a:sy n="75" d="100"/>
        </p:scale>
        <p:origin x="1282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76D5FB-677E-46F7-ADE9-4B7B522DDF23}" type="datetimeFigureOut">
              <a:rPr lang="ar-SA" smtClean="0"/>
              <a:t>01/09/46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D5297D-13E1-45D1-9CFD-48E45DBE4A1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811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04A5214-E2EE-E388-5620-D4C93795D95B}"/>
              </a:ext>
            </a:extLst>
          </p:cNvPr>
          <p:cNvSpPr txBox="1"/>
          <p:nvPr/>
        </p:nvSpPr>
        <p:spPr>
          <a:xfrm>
            <a:off x="469900" y="1492250"/>
            <a:ext cx="9601200" cy="433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هذا العمل مقدم مجانًا لوجه الخير والعلم، وغير قابل للاستخدام التجاري أو البيع ولا أسمح بذلك. الرجاء احترام الجهد المبذول وعدم استغلاله بطرق غير مشروعة</a:t>
            </a:r>
            <a:endParaRPr kumimoji="0" lang="ar-EG" sz="5400" b="1" i="0" u="none" strike="noStrike" kern="0" cap="none" spc="0" normalizeH="0" baseline="0" noProof="0" dirty="0">
              <a:ln>
                <a:noFill/>
              </a:ln>
              <a:solidFill>
                <a:srgbClr val="3A70A6"/>
              </a:solidFill>
              <a:effectLst/>
              <a:uLnTx/>
              <a:uFillTx/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63180"/>
              </p:ext>
            </p:extLst>
          </p:nvPr>
        </p:nvGraphicFramePr>
        <p:xfrm>
          <a:off x="708748" y="1493243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6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6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الثامن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82722"/>
              </p:ext>
            </p:extLst>
          </p:nvPr>
        </p:nvGraphicFramePr>
        <p:xfrm>
          <a:off x="724754" y="1052396"/>
          <a:ext cx="914595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653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923911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173395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6 - 10 / 7 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456162" y="2347742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9808" y="2997552"/>
            <a:ext cx="930053" cy="930053"/>
          </a:xfrm>
          <a:prstGeom prst="rect">
            <a:avLst/>
          </a:prstGeom>
        </p:spPr>
      </p:pic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2290072" y="6256581"/>
            <a:ext cx="7773240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 : </a:t>
            </a:r>
            <a:r>
              <a:rPr lang="ar-SA" sz="18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e_AlArabiya"/>
              </a:rPr>
              <a:t>نصيحة</a:t>
            </a:r>
            <a:r>
              <a:rPr lang="ar-SA" sz="1800" dirty="0">
                <a:effectLst/>
                <a:ea typeface="Calibri" panose="020F0502020204030204" pitchFamily="34" charset="0"/>
                <a:cs typeface="ae_AlArabiya"/>
              </a:rPr>
              <a:t>:</a:t>
            </a:r>
            <a:r>
              <a:rPr lang="ar-SA" sz="18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18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خطط ليومك «تنظيم الوقت مفتاح النجاح»</a:t>
            </a: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99" name="TextBox 86">
            <a:extLst>
              <a:ext uri="{FF2B5EF4-FFF2-40B4-BE49-F238E27FC236}">
                <a16:creationId xmlns:a16="http://schemas.microsoft.com/office/drawing/2014/main" id="{31DF32F5-CCDA-01DA-E6E7-8F554AE45D80}"/>
              </a:ext>
            </a:extLst>
          </p:cNvPr>
          <p:cNvSpPr txBox="1"/>
          <p:nvPr/>
        </p:nvSpPr>
        <p:spPr>
          <a:xfrm>
            <a:off x="6907787" y="4927447"/>
            <a:ext cx="1375690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الهجرة إلى المدينة 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15" name="فقاعة التفكير: على شكل سحابة 114">
            <a:extLst>
              <a:ext uri="{FF2B5EF4-FFF2-40B4-BE49-F238E27FC236}">
                <a16:creationId xmlns:a16="http://schemas.microsoft.com/office/drawing/2014/main" id="{74E02D40-EF3F-59A0-5A34-0315C0947E4C}"/>
              </a:ext>
            </a:extLst>
          </p:cNvPr>
          <p:cNvSpPr/>
          <p:nvPr/>
        </p:nvSpPr>
        <p:spPr>
          <a:xfrm>
            <a:off x="2961719" y="4451431"/>
            <a:ext cx="734586" cy="430766"/>
          </a:xfrm>
          <a:prstGeom prst="cloudCallout">
            <a:avLst>
              <a:gd name="adj1" fmla="val -50688"/>
              <a:gd name="adj2" fmla="val 7925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04" name="TextBox 75">
            <a:extLst>
              <a:ext uri="{FF2B5EF4-FFF2-40B4-BE49-F238E27FC236}">
                <a16:creationId xmlns:a16="http://schemas.microsoft.com/office/drawing/2014/main" id="{02EF338F-E4C0-4C16-2A96-A9AA783C4D1B}"/>
              </a:ext>
            </a:extLst>
          </p:cNvPr>
          <p:cNvSpPr txBox="1"/>
          <p:nvPr/>
        </p:nvSpPr>
        <p:spPr>
          <a:xfrm>
            <a:off x="3649936" y="2527248"/>
            <a:ext cx="3134663" cy="174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marR="0" lvl="1" indent="-118746" algn="r" defTabSz="914400" rtl="1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معجزة الاسراء والمعراج.</a:t>
            </a: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هجرة النبي صلى الله عليه وسلم إلى المدينة.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تحدد أهم معالم المدينة المنورة.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.</a:t>
            </a:r>
          </a:p>
          <a:p>
            <a:pPr marL="118746" lvl="1" algn="r" rtl="1">
              <a:lnSpc>
                <a:spcPts val="2750"/>
              </a:lnSpc>
            </a:pP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1" name="TextBox 88">
            <a:extLst>
              <a:ext uri="{FF2B5EF4-FFF2-40B4-BE49-F238E27FC236}">
                <a16:creationId xmlns:a16="http://schemas.microsoft.com/office/drawing/2014/main" id="{796F257B-07D9-9E8E-0096-682993E6DADA}"/>
              </a:ext>
            </a:extLst>
          </p:cNvPr>
          <p:cNvSpPr txBox="1"/>
          <p:nvPr/>
        </p:nvSpPr>
        <p:spPr>
          <a:xfrm>
            <a:off x="948129" y="4879420"/>
            <a:ext cx="2611854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SA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اختاري أحد المهمتين </a:t>
            </a:r>
          </a:p>
          <a:p>
            <a:pPr algn="ctr" rtl="1">
              <a:lnSpc>
                <a:spcPts val="1680"/>
              </a:lnSpc>
            </a:pPr>
            <a:r>
              <a:rPr lang="ar-SA" sz="1400" b="1" dirty="0">
                <a:solidFill>
                  <a:srgbClr val="F072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جمع صور من مصادر التعلم الموثوقة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عن غار حراء ومكة المكرمة</a:t>
            </a:r>
          </a:p>
          <a:p>
            <a:pPr algn="ctr" rtl="1">
              <a:lnSpc>
                <a:spcPts val="1680"/>
              </a:lnSpc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أو </a:t>
            </a:r>
            <a:r>
              <a:rPr lang="ar-SA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جمع صور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للمدينة المنورة قديما وحديثا </a:t>
            </a:r>
            <a:endParaRPr lang="ar-EG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A35A80F-6F46-0BD7-0DD2-BFCA68DC7F03}"/>
              </a:ext>
            </a:extLst>
          </p:cNvPr>
          <p:cNvSpPr txBox="1"/>
          <p:nvPr/>
        </p:nvSpPr>
        <p:spPr>
          <a:xfrm>
            <a:off x="869513" y="3685159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DBD363D3-E4A6-67F6-57AA-1C026B9C2CF3}"/>
              </a:ext>
            </a:extLst>
          </p:cNvPr>
          <p:cNvSpPr txBox="1"/>
          <p:nvPr/>
        </p:nvSpPr>
        <p:spPr>
          <a:xfrm>
            <a:off x="2339479" y="6660681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4B08A74-0E47-5604-5709-600925098ED5}"/>
              </a:ext>
            </a:extLst>
          </p:cNvPr>
          <p:cNvSpPr txBox="1"/>
          <p:nvPr/>
        </p:nvSpPr>
        <p:spPr>
          <a:xfrm>
            <a:off x="837690" y="2417153"/>
            <a:ext cx="2909365" cy="33207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أنشطة الدرس في الكتاب صفحة 213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86">
            <a:extLst>
              <a:ext uri="{FF2B5EF4-FFF2-40B4-BE49-F238E27FC236}">
                <a16:creationId xmlns:a16="http://schemas.microsoft.com/office/drawing/2014/main" id="{99F0D8A4-9156-3574-AC86-B015BFC3B0B0}"/>
              </a:ext>
            </a:extLst>
          </p:cNvPr>
          <p:cNvSpPr txBox="1"/>
          <p:nvPr/>
        </p:nvSpPr>
        <p:spPr>
          <a:xfrm>
            <a:off x="6835428" y="2824669"/>
            <a:ext cx="1375690" cy="24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إجازة مطولة</a:t>
            </a:r>
            <a:endParaRPr lang="ar-EG" sz="1600" b="1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7" name="TextBox 86">
            <a:extLst>
              <a:ext uri="{FF2B5EF4-FFF2-40B4-BE49-F238E27FC236}">
                <a16:creationId xmlns:a16="http://schemas.microsoft.com/office/drawing/2014/main" id="{2962761D-0D33-63B3-2504-33F8D9C267DC}"/>
              </a:ext>
            </a:extLst>
          </p:cNvPr>
          <p:cNvSpPr txBox="1"/>
          <p:nvPr/>
        </p:nvSpPr>
        <p:spPr>
          <a:xfrm>
            <a:off x="6888602" y="3784521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 درس بعثة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النبي محمد صلى الله عليه وسلم 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22" name="صورة 121">
            <a:extLst>
              <a:ext uri="{FF2B5EF4-FFF2-40B4-BE49-F238E27FC236}">
                <a16:creationId xmlns:a16="http://schemas.microsoft.com/office/drawing/2014/main" id="{DB4908AD-E489-9B2F-DD6B-235DDBDECB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6757" y="4291687"/>
            <a:ext cx="2717432" cy="14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7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28100"/>
              </p:ext>
            </p:extLst>
          </p:nvPr>
        </p:nvGraphicFramePr>
        <p:xfrm>
          <a:off x="708748" y="1493243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التاسع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88623"/>
              </p:ext>
            </p:extLst>
          </p:nvPr>
        </p:nvGraphicFramePr>
        <p:xfrm>
          <a:off x="724754" y="1052396"/>
          <a:ext cx="914595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653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923911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173395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13- 17 / 11 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456162" y="2347742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0369" y="3065080"/>
            <a:ext cx="817970" cy="817970"/>
          </a:xfrm>
          <a:prstGeom prst="rect">
            <a:avLst/>
          </a:prstGeom>
        </p:spPr>
      </p:pic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-520700" y="6311955"/>
            <a:ext cx="1109571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 </a:t>
            </a:r>
            <a:r>
              <a:rPr lang="ar-SA" sz="1600" b="1" dirty="0"/>
              <a:t>اجعلي اجتهادكِ في الدراسة سلاحكِ، وثقي أن المثابرة تقودكِ دائمًا إلى القمة!</a:t>
            </a:r>
            <a:r>
              <a:rPr lang="ar-SA" sz="1600" dirty="0"/>
              <a:t> 💪📚✨</a:t>
            </a:r>
            <a:endParaRPr lang="ar-SA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15" name="فقاعة التفكير: على شكل سحابة 114">
            <a:extLst>
              <a:ext uri="{FF2B5EF4-FFF2-40B4-BE49-F238E27FC236}">
                <a16:creationId xmlns:a16="http://schemas.microsoft.com/office/drawing/2014/main" id="{74E02D40-EF3F-59A0-5A34-0315C0947E4C}"/>
              </a:ext>
            </a:extLst>
          </p:cNvPr>
          <p:cNvSpPr/>
          <p:nvPr/>
        </p:nvSpPr>
        <p:spPr>
          <a:xfrm>
            <a:off x="2969157" y="4495496"/>
            <a:ext cx="734586" cy="430766"/>
          </a:xfrm>
          <a:prstGeom prst="cloudCallout">
            <a:avLst>
              <a:gd name="adj1" fmla="val -36240"/>
              <a:gd name="adj2" fmla="val 830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06" name="TextBox 75">
            <a:extLst>
              <a:ext uri="{FF2B5EF4-FFF2-40B4-BE49-F238E27FC236}">
                <a16:creationId xmlns:a16="http://schemas.microsoft.com/office/drawing/2014/main" id="{B67B3EA6-029F-F13C-95CE-0EFC5C8B39BF}"/>
              </a:ext>
            </a:extLst>
          </p:cNvPr>
          <p:cNvSpPr txBox="1"/>
          <p:nvPr/>
        </p:nvSpPr>
        <p:spPr>
          <a:xfrm>
            <a:off x="3747055" y="2550357"/>
            <a:ext cx="3133561" cy="1079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تعدد الأعمال التي قام بها النبي صلى الله عليه وسلم التي تؤسس الدولة عندما قدم للمدينة المنورة.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تفرق بين المهاجرون والأنصار.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وثيقة المدينة.</a:t>
            </a:r>
          </a:p>
        </p:txBody>
      </p:sp>
      <p:sp>
        <p:nvSpPr>
          <p:cNvPr id="107" name="TextBox 88">
            <a:extLst>
              <a:ext uri="{FF2B5EF4-FFF2-40B4-BE49-F238E27FC236}">
                <a16:creationId xmlns:a16="http://schemas.microsoft.com/office/drawing/2014/main" id="{2349CA27-12C1-83CE-79D0-8C083B6A28D4}"/>
              </a:ext>
            </a:extLst>
          </p:cNvPr>
          <p:cNvSpPr txBox="1"/>
          <p:nvPr/>
        </p:nvSpPr>
        <p:spPr>
          <a:xfrm>
            <a:off x="1134542" y="5124220"/>
            <a:ext cx="2409873" cy="646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تصميم خارطة مفاهيم للأعمال التي قام بها النبي صلى الله عليه وسلم عندما قدم للمدينة.</a:t>
            </a:r>
            <a:endParaRPr lang="ar-EG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721B8E14-8BEA-3C52-C266-2E3E37273D4C}"/>
              </a:ext>
            </a:extLst>
          </p:cNvPr>
          <p:cNvSpPr txBox="1"/>
          <p:nvPr/>
        </p:nvSpPr>
        <p:spPr>
          <a:xfrm>
            <a:off x="988450" y="3625897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D36629FC-13A9-A74E-56E4-9DC238ECB31A}"/>
              </a:ext>
            </a:extLst>
          </p:cNvPr>
          <p:cNvSpPr txBox="1"/>
          <p:nvPr/>
        </p:nvSpPr>
        <p:spPr>
          <a:xfrm>
            <a:off x="2339479" y="6660681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5CAF643D-916D-7CCA-37AE-FF89DA045E23}"/>
              </a:ext>
            </a:extLst>
          </p:cNvPr>
          <p:cNvSpPr txBox="1"/>
          <p:nvPr/>
        </p:nvSpPr>
        <p:spPr>
          <a:xfrm>
            <a:off x="837690" y="2417153"/>
            <a:ext cx="2909365" cy="5885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أنشطة الدرس في الكتاب بالإضافة لورقة العمل 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86">
            <a:extLst>
              <a:ext uri="{FF2B5EF4-FFF2-40B4-BE49-F238E27FC236}">
                <a16:creationId xmlns:a16="http://schemas.microsoft.com/office/drawing/2014/main" id="{56F959BF-5A69-8C8E-ABF2-82CC778CBE69}"/>
              </a:ext>
            </a:extLst>
          </p:cNvPr>
          <p:cNvSpPr txBox="1"/>
          <p:nvPr/>
        </p:nvSpPr>
        <p:spPr>
          <a:xfrm>
            <a:off x="6877977" y="2417153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 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الهجرة إلى المدينة 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99" name="TextBox 86">
            <a:extLst>
              <a:ext uri="{FF2B5EF4-FFF2-40B4-BE49-F238E27FC236}">
                <a16:creationId xmlns:a16="http://schemas.microsoft.com/office/drawing/2014/main" id="{057FDA63-9339-7D2C-FD11-FCB8AAAC95FA}"/>
              </a:ext>
            </a:extLst>
          </p:cNvPr>
          <p:cNvSpPr txBox="1"/>
          <p:nvPr/>
        </p:nvSpPr>
        <p:spPr>
          <a:xfrm>
            <a:off x="6926366" y="4544679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غزوات 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النبي محمد صلى الله عليه وسلم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0" name="TextBox 82">
            <a:extLst>
              <a:ext uri="{FF2B5EF4-FFF2-40B4-BE49-F238E27FC236}">
                <a16:creationId xmlns:a16="http://schemas.microsoft.com/office/drawing/2014/main" id="{8459DBA1-1F6F-804D-F193-C83EE383C5FD}"/>
              </a:ext>
            </a:extLst>
          </p:cNvPr>
          <p:cNvSpPr txBox="1"/>
          <p:nvPr/>
        </p:nvSpPr>
        <p:spPr>
          <a:xfrm>
            <a:off x="5258330" y="4537898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sp>
        <p:nvSpPr>
          <p:cNvPr id="105" name="TextBox 75">
            <a:extLst>
              <a:ext uri="{FF2B5EF4-FFF2-40B4-BE49-F238E27FC236}">
                <a16:creationId xmlns:a16="http://schemas.microsoft.com/office/drawing/2014/main" id="{E26FCEB6-21D6-F4C7-93D5-52C42532E673}"/>
              </a:ext>
            </a:extLst>
          </p:cNvPr>
          <p:cNvSpPr txBox="1"/>
          <p:nvPr/>
        </p:nvSpPr>
        <p:spPr>
          <a:xfrm>
            <a:off x="3744416" y="4757038"/>
            <a:ext cx="3133561" cy="802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غزوات النبي محمد صلى الله عليه وسلم.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تذكر أسباب غزوة بدر.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تستنتج سبب خسارة المسلمين في غزوة أحد.</a:t>
            </a:r>
          </a:p>
        </p:txBody>
      </p:sp>
    </p:spTree>
    <p:extLst>
      <p:ext uri="{BB962C8B-B14F-4D97-AF65-F5344CB8AC3E}">
        <p14:creationId xmlns:p14="http://schemas.microsoft.com/office/powerpoint/2010/main" val="422304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84974"/>
              </p:ext>
            </p:extLst>
          </p:nvPr>
        </p:nvGraphicFramePr>
        <p:xfrm>
          <a:off x="708748" y="1493243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546100" y="5963215"/>
            <a:ext cx="9375143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546100" y="6316089"/>
            <a:ext cx="9367418" cy="925351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العاشر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61790"/>
              </p:ext>
            </p:extLst>
          </p:nvPr>
        </p:nvGraphicFramePr>
        <p:xfrm>
          <a:off x="724754" y="1052396"/>
          <a:ext cx="914595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653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923911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173395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20- 24 / 11 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456162" y="2347742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4300890" y="688085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487942" y="6389227"/>
            <a:ext cx="1162292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 : </a:t>
            </a:r>
            <a:r>
              <a:rPr lang="ar-SA" sz="1600" b="1" dirty="0"/>
              <a:t>تعلمي من غزوات النبي ﷺ أن النجاح لا يأتي إلا بالصبر والإصرار،</a:t>
            </a:r>
            <a:r>
              <a:rPr lang="ar-SA" sz="1600" dirty="0"/>
              <a:t> </a:t>
            </a:r>
            <a:r>
              <a:rPr lang="ar-SA" sz="1600" b="1" dirty="0"/>
              <a:t>اجتهدي، ثابري، وكوني دائمًا على يقين بأن الجهد الصادق يؤتي ثماره! 💪📖🌟</a:t>
            </a:r>
            <a:r>
              <a:rPr lang="ar-SA" b="1" dirty="0"/>
              <a:t>" </a:t>
            </a: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15" name="فقاعة التفكير: على شكل سحابة 114">
            <a:extLst>
              <a:ext uri="{FF2B5EF4-FFF2-40B4-BE49-F238E27FC236}">
                <a16:creationId xmlns:a16="http://schemas.microsoft.com/office/drawing/2014/main" id="{74E02D40-EF3F-59A0-5A34-0315C0947E4C}"/>
              </a:ext>
            </a:extLst>
          </p:cNvPr>
          <p:cNvSpPr/>
          <p:nvPr/>
        </p:nvSpPr>
        <p:spPr>
          <a:xfrm>
            <a:off x="3046677" y="4550789"/>
            <a:ext cx="734586" cy="430766"/>
          </a:xfrm>
          <a:prstGeom prst="cloudCallout">
            <a:avLst>
              <a:gd name="adj1" fmla="val -49712"/>
              <a:gd name="adj2" fmla="val 695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04" name="TextBox 75">
            <a:extLst>
              <a:ext uri="{FF2B5EF4-FFF2-40B4-BE49-F238E27FC236}">
                <a16:creationId xmlns:a16="http://schemas.microsoft.com/office/drawing/2014/main" id="{4591E5A3-E9EB-66D8-69A9-7F8366AD0762}"/>
              </a:ext>
            </a:extLst>
          </p:cNvPr>
          <p:cNvSpPr txBox="1"/>
          <p:nvPr/>
        </p:nvSpPr>
        <p:spPr>
          <a:xfrm>
            <a:off x="4550056" y="2471140"/>
            <a:ext cx="2331771" cy="2464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تسمي الصحابي الجليل الذي أشار على النبي صلى الله عليه وسلم بحفر الخندق.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تعلل تسمي غزوة الأحزاب والخندق بهذا الاسم.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صلح الحديبية.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تناقش زميلاتها نتائج فتح مكة.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ترتب غزوات النبي محمد صلى الله عليه وسلم وفق تسلسلها التاريخي.</a:t>
            </a:r>
          </a:p>
          <a:p>
            <a:pPr marL="118746" lvl="1" algn="r" rtl="1">
              <a:lnSpc>
                <a:spcPct val="150000"/>
              </a:lnSpc>
            </a:pP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5" name="TextBox 88">
            <a:extLst>
              <a:ext uri="{FF2B5EF4-FFF2-40B4-BE49-F238E27FC236}">
                <a16:creationId xmlns:a16="http://schemas.microsoft.com/office/drawing/2014/main" id="{72809E79-D4A2-0DDF-2CEC-A7EBC03172C4}"/>
              </a:ext>
            </a:extLst>
          </p:cNvPr>
          <p:cNvSpPr txBox="1"/>
          <p:nvPr/>
        </p:nvSpPr>
        <p:spPr>
          <a:xfrm>
            <a:off x="899860" y="5091124"/>
            <a:ext cx="2214202" cy="646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تصميم خط زمني لترتيب غزوات النبي صلى الله عليه وسلم وفق التسلسل التاريخي بشكل ابداعي</a:t>
            </a:r>
            <a:endParaRPr lang="ar-EG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0668" y="3120492"/>
            <a:ext cx="837621" cy="837621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755B087-F8D6-E0CF-37F3-01599EED68F0}"/>
              </a:ext>
            </a:extLst>
          </p:cNvPr>
          <p:cNvSpPr txBox="1"/>
          <p:nvPr/>
        </p:nvSpPr>
        <p:spPr>
          <a:xfrm>
            <a:off x="899860" y="3735962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6F599984-178B-6A40-3F8B-2DEEC1E57F62}"/>
              </a:ext>
            </a:extLst>
          </p:cNvPr>
          <p:cNvSpPr txBox="1"/>
          <p:nvPr/>
        </p:nvSpPr>
        <p:spPr>
          <a:xfrm>
            <a:off x="1886113" y="6888815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741A2AED-6726-D525-11F7-0E365DE1DA87}"/>
              </a:ext>
            </a:extLst>
          </p:cNvPr>
          <p:cNvSpPr txBox="1"/>
          <p:nvPr/>
        </p:nvSpPr>
        <p:spPr>
          <a:xfrm>
            <a:off x="837690" y="2417153"/>
            <a:ext cx="2909365" cy="5885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أنشطة الدرس في الكتاب بالإضافة لورقة العمل 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86">
            <a:extLst>
              <a:ext uri="{FF2B5EF4-FFF2-40B4-BE49-F238E27FC236}">
                <a16:creationId xmlns:a16="http://schemas.microsoft.com/office/drawing/2014/main" id="{57F3E232-F715-321D-734F-CA38550C8517}"/>
              </a:ext>
            </a:extLst>
          </p:cNvPr>
          <p:cNvSpPr txBox="1"/>
          <p:nvPr/>
        </p:nvSpPr>
        <p:spPr>
          <a:xfrm>
            <a:off x="6945398" y="2389899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 غزوات 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النبي محمد صلى الله عليه وسلم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33" name="TextBox 86">
            <a:extLst>
              <a:ext uri="{FF2B5EF4-FFF2-40B4-BE49-F238E27FC236}">
                <a16:creationId xmlns:a16="http://schemas.microsoft.com/office/drawing/2014/main" id="{71209C88-FEFA-E718-FABD-660B590975E3}"/>
              </a:ext>
            </a:extLst>
          </p:cNvPr>
          <p:cNvSpPr txBox="1"/>
          <p:nvPr/>
        </p:nvSpPr>
        <p:spPr>
          <a:xfrm>
            <a:off x="6964627" y="4527517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 غزوات 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النبي محمد صلى الله عليه وسلم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39772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4A978-CDAF-BCAD-CCED-2560BE4C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8374C64-6096-B7ED-38BA-2153FCADB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15987"/>
              </p:ext>
            </p:extLst>
          </p:nvPr>
        </p:nvGraphicFramePr>
        <p:xfrm>
          <a:off x="708748" y="1493243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1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D99034A-53A1-9BC1-6ED4-BF394D571614}"/>
              </a:ext>
            </a:extLst>
          </p:cNvPr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61F07FE-B4F2-B0C1-B0C2-A8E26BDD1600}"/>
                </a:ext>
              </a:extLst>
            </p:cNvPr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E31819B-9077-F7D1-F892-BF80913F3D1B}"/>
                </a:ext>
              </a:extLst>
            </p:cNvPr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A8DF89B-DF22-F0AF-19CB-E5F56A37C78E}"/>
                </a:ext>
              </a:extLst>
            </p:cNvPr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BDD5F4-02B2-191D-232B-64EEE649BD4C}"/>
                </a:ext>
              </a:extLst>
            </p:cNvPr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63BC3B1-69C9-C231-512D-620B9DE1DE37}"/>
                </a:ext>
              </a:extLst>
            </p:cNvPr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825D8E0-9A73-5462-0406-F6AE4D618759}"/>
                </a:ext>
              </a:extLst>
            </p:cNvPr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F136B3B-AF80-D9EE-1916-2596D59A9970}"/>
                </a:ext>
              </a:extLst>
            </p:cNvPr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B3BC0D3-1B5E-7438-AEA7-E70F5F38DA8F}"/>
                </a:ext>
              </a:extLst>
            </p:cNvPr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4694CB2-52BC-381C-53A2-3D400FB2BB20}"/>
                </a:ext>
              </a:extLst>
            </p:cNvPr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78CB8D2-44D0-279E-4760-FA155FA1DF60}"/>
                </a:ext>
              </a:extLst>
            </p:cNvPr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F764AE0-1D04-ADE4-A665-FF79210FA0BC}"/>
                </a:ext>
              </a:extLst>
            </p:cNvPr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47994D5-442C-0195-B16C-1C437A41C375}"/>
                </a:ext>
              </a:extLst>
            </p:cNvPr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5380DC8-3CA9-13BF-A770-31457FEF4D58}"/>
                </a:ext>
              </a:extLst>
            </p:cNvPr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AA6B6AC-B8AC-F155-40C4-422538382120}"/>
                </a:ext>
              </a:extLst>
            </p:cNvPr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2A274CC-D3FB-4999-DC00-2DFDC8C22C29}"/>
                </a:ext>
              </a:extLst>
            </p:cNvPr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04AC9EF-30AA-4F5E-8E25-5FDA1986FF6B}"/>
                </a:ext>
              </a:extLst>
            </p:cNvPr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9EDA387-FB5B-A24C-DE47-0E750BB3F854}"/>
                </a:ext>
              </a:extLst>
            </p:cNvPr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258B076-5F74-FE7B-FE9C-7F36768C3BE1}"/>
                </a:ext>
              </a:extLst>
            </p:cNvPr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C090A83-BFF1-995D-18B3-C786606EB70C}"/>
                </a:ext>
              </a:extLst>
            </p:cNvPr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502B319-63B3-5F60-C41B-5B2B993B3E9D}"/>
                </a:ext>
              </a:extLst>
            </p:cNvPr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816C8E3-E4BD-9A07-7C76-CB06F9A624DF}"/>
                </a:ext>
              </a:extLst>
            </p:cNvPr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44D76C2-5DBA-BBD9-0871-DD6363AA7A70}"/>
                </a:ext>
              </a:extLst>
            </p:cNvPr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A4B785F-E6F3-F8E8-DC2E-86D2A3EA17D0}"/>
                </a:ext>
              </a:extLst>
            </p:cNvPr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E653FA4-B54A-662A-C765-6DDE37075923}"/>
                </a:ext>
              </a:extLst>
            </p:cNvPr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5262922-2E8D-A5D1-BB4C-F60CD8A81045}"/>
                </a:ext>
              </a:extLst>
            </p:cNvPr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283F41-EDF6-C530-CDAD-D625B09312D2}"/>
                </a:ext>
              </a:extLst>
            </p:cNvPr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3A66B64-E64B-0CA4-43DE-8186A15B8E5E}"/>
                </a:ext>
              </a:extLst>
            </p:cNvPr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F2B6325-1AA0-A0EE-736E-54AC01C2EC8B}"/>
                </a:ext>
              </a:extLst>
            </p:cNvPr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86F121D-79B3-404F-6E7E-967BB5B711DB}"/>
                </a:ext>
              </a:extLst>
            </p:cNvPr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A4E14713-51E0-D7DE-8D39-88182903DC1B}"/>
              </a:ext>
            </a:extLst>
          </p:cNvPr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0128391-30DF-E4DE-045D-A94D6B409967}"/>
                </a:ext>
              </a:extLst>
            </p:cNvPr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58AA583-6ADA-E8F6-2243-7EA99CA03D12}"/>
                </a:ext>
              </a:extLst>
            </p:cNvPr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804EDC9-DBD9-E0F3-EF2E-1855F53238E0}"/>
                </a:ext>
              </a:extLst>
            </p:cNvPr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820AF40-C3B0-7361-B1B3-280CC31C7C4F}"/>
                </a:ext>
              </a:extLst>
            </p:cNvPr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FE07B23-16C1-4A7C-CA5D-A885516F13D2}"/>
                </a:ext>
              </a:extLst>
            </p:cNvPr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67C9CCF7-4FA8-6771-E5D4-77A544E70AF8}"/>
                </a:ext>
              </a:extLst>
            </p:cNvPr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4BE68FD-2E81-E1A1-0211-9176F74AE761}"/>
                </a:ext>
              </a:extLst>
            </p:cNvPr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A2AEC95F-3186-39FD-D8FF-9368ED4D7EE3}"/>
                </a:ext>
              </a:extLst>
            </p:cNvPr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5D487E40-71CC-DAA9-F676-1A29A50CDD4B}"/>
                </a:ext>
              </a:extLst>
            </p:cNvPr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5DD60204-9B6F-E30F-9FE4-A6457304CE1B}"/>
                </a:ext>
              </a:extLst>
            </p:cNvPr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0D1D6722-FE2A-8155-0994-AE7737BC935C}"/>
                </a:ext>
              </a:extLst>
            </p:cNvPr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C9DAF77-B64F-4133-856B-638C919E41AB}"/>
                </a:ext>
              </a:extLst>
            </p:cNvPr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829F059-23AA-1838-5607-4F9C7A37B6C2}"/>
                </a:ext>
              </a:extLst>
            </p:cNvPr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735A0DFF-2D44-E66A-4E5C-8035EE4A3D3B}"/>
                </a:ext>
              </a:extLst>
            </p:cNvPr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C545B5A-4554-FE67-356A-7E6F4E9B6C55}"/>
                </a:ext>
              </a:extLst>
            </p:cNvPr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235EB736-3C45-F395-0228-F58B787CBABF}"/>
                </a:ext>
              </a:extLst>
            </p:cNvPr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BF558AF8-FED9-5941-1356-EB414ABD4D26}"/>
                </a:ext>
              </a:extLst>
            </p:cNvPr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D1E6B238-2032-F36E-DF6E-5E865BE8919F}"/>
                </a:ext>
              </a:extLst>
            </p:cNvPr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39898AE6-7FF5-D795-235E-45A7917ACD48}"/>
                </a:ext>
              </a:extLst>
            </p:cNvPr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A5E593AC-63C6-63FC-2D2F-4DF1290A67DC}"/>
                </a:ext>
              </a:extLst>
            </p:cNvPr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D0F26D3D-FA7B-3D3E-B4DA-497044D5DABC}"/>
                </a:ext>
              </a:extLst>
            </p:cNvPr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0600C8FE-4041-FFE6-C9E8-D2B5B2DB3DB5}"/>
                </a:ext>
              </a:extLst>
            </p:cNvPr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65486EB0-E3D8-792C-30D8-7B2E8F77CEBA}"/>
                </a:ext>
              </a:extLst>
            </p:cNvPr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C0A1117D-6B39-90E8-D6CC-36BB75C34102}"/>
                </a:ext>
              </a:extLst>
            </p:cNvPr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25A32EE-273C-AC80-D706-42AEC05141A4}"/>
                </a:ext>
              </a:extLst>
            </p:cNvPr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2060DBC0-1F24-A863-354D-492F2C2DDFE7}"/>
                </a:ext>
              </a:extLst>
            </p:cNvPr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3B25513-DFCC-442F-4911-C3A43706D8BE}"/>
                </a:ext>
              </a:extLst>
            </p:cNvPr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71BC59A-27BA-20A8-0C8C-FD14B925D213}"/>
                </a:ext>
              </a:extLst>
            </p:cNvPr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F736F892-AE2A-30CF-CE6A-20AF0BFE396F}"/>
                </a:ext>
              </a:extLst>
            </p:cNvPr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8D53103B-D26D-FFE1-AA44-C9B83FC9F27A}"/>
              </a:ext>
            </a:extLst>
          </p:cNvPr>
          <p:cNvGrpSpPr/>
          <p:nvPr/>
        </p:nvGrpSpPr>
        <p:grpSpPr>
          <a:xfrm>
            <a:off x="-619399" y="419767"/>
            <a:ext cx="830731" cy="6568236"/>
            <a:chOff x="0" y="0"/>
            <a:chExt cx="1107641" cy="8757647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A4847BED-DDDC-9B09-8DBA-9A430864D151}"/>
                </a:ext>
              </a:extLst>
            </p:cNvPr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BEC2433E-F140-B5E8-108F-A4273F3D8DEF}"/>
                </a:ext>
              </a:extLst>
            </p:cNvPr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A1075D76-C46E-1A6A-6976-76C7CACE4A85}"/>
                </a:ext>
              </a:extLst>
            </p:cNvPr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92C6FD54-D5B9-7C39-FAD1-F9041272FDB3}"/>
                </a:ext>
              </a:extLst>
            </p:cNvPr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61939A2D-B0DC-B298-290F-C5DB8AFF15A4}"/>
                </a:ext>
              </a:extLst>
            </p:cNvPr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6427FED2-6985-5808-2BCD-AA93407DE4C6}"/>
                </a:ext>
              </a:extLst>
            </p:cNvPr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C0F63E1C-B4DC-D6BA-6BEA-C7902D1C017F}"/>
                </a:ext>
              </a:extLst>
            </p:cNvPr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5BA41AFA-7250-6519-D671-08297CFC97A5}"/>
                </a:ext>
              </a:extLst>
            </p:cNvPr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9CC1000D-5A78-A415-9FDD-5D65CED64ECD}"/>
                </a:ext>
              </a:extLst>
            </p:cNvPr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B810A410-BFC2-F624-AA05-EA8073833EE0}"/>
                </a:ext>
              </a:extLst>
            </p:cNvPr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04480B7C-5294-616A-1239-9F3375DF2862}"/>
                </a:ext>
              </a:extLst>
            </p:cNvPr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4E97F2D9-0320-3B13-3A78-37F25F880EE1}"/>
                </a:ext>
              </a:extLst>
            </p:cNvPr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96408FD0-0406-33A6-1F2C-96B4BE0BC101}"/>
                </a:ext>
              </a:extLst>
            </p:cNvPr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65A74CD8-4309-357B-216C-C8CDA6B45113}"/>
                </a:ext>
              </a:extLst>
            </p:cNvPr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FC6238BA-8E7C-7904-C7E7-296ED1531B02}"/>
                </a:ext>
              </a:extLst>
            </p:cNvPr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FF903653-B1A0-F54B-31C6-FE57E8261306}"/>
                </a:ext>
              </a:extLst>
            </p:cNvPr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>
            <a:extLst>
              <a:ext uri="{FF2B5EF4-FFF2-40B4-BE49-F238E27FC236}">
                <a16:creationId xmlns:a16="http://schemas.microsoft.com/office/drawing/2014/main" id="{D49A2341-6F31-DDF3-3A10-15F2F5185EE6}"/>
              </a:ext>
            </a:extLst>
          </p:cNvPr>
          <p:cNvGrpSpPr/>
          <p:nvPr/>
        </p:nvGrpSpPr>
        <p:grpSpPr>
          <a:xfrm rot="10800000">
            <a:off x="10285886" y="415120"/>
            <a:ext cx="830731" cy="6568236"/>
            <a:chOff x="0" y="0"/>
            <a:chExt cx="1107641" cy="8757647"/>
          </a:xfrm>
        </p:grpSpPr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55C0B3D8-A017-2D89-ABB1-5CF451557E55}"/>
                </a:ext>
              </a:extLst>
            </p:cNvPr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4DF2E864-E764-FCD9-12EA-F58D16261B06}"/>
                </a:ext>
              </a:extLst>
            </p:cNvPr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BAB91A7D-B625-8750-1365-EB58F33A153C}"/>
                </a:ext>
              </a:extLst>
            </p:cNvPr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4A0431AA-523E-2348-4FA7-7DF6CF1BA99E}"/>
                </a:ext>
              </a:extLst>
            </p:cNvPr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4926DCBC-AFA4-9945-BEEB-2C103A77F2CC}"/>
                </a:ext>
              </a:extLst>
            </p:cNvPr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B96C92DF-0D4F-D769-219E-E96D74F9BC45}"/>
                </a:ext>
              </a:extLst>
            </p:cNvPr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7EA9B28D-D28C-90CD-8213-4920AABE0146}"/>
                </a:ext>
              </a:extLst>
            </p:cNvPr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FB0217B9-7CC9-71F7-64E4-139006308459}"/>
                </a:ext>
              </a:extLst>
            </p:cNvPr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28AB267A-70AF-D1E3-4499-9B7E123F6E24}"/>
                </a:ext>
              </a:extLst>
            </p:cNvPr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86CD0023-62F3-E1E0-8F1B-FD78C17F4A9D}"/>
                </a:ext>
              </a:extLst>
            </p:cNvPr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80A080D2-440E-563E-036C-A4013F73DC6A}"/>
                </a:ext>
              </a:extLst>
            </p:cNvPr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B94D1C0C-BA84-5E00-184D-0C883CF736FD}"/>
                </a:ext>
              </a:extLst>
            </p:cNvPr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024ACC71-AD09-0025-361C-0722D9AC6180}"/>
                </a:ext>
              </a:extLst>
            </p:cNvPr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F6B28DD1-695B-DCFB-3424-FEE3127678E5}"/>
                </a:ext>
              </a:extLst>
            </p:cNvPr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8972265C-0F47-0416-A6D5-994E51FF5F29}"/>
                </a:ext>
              </a:extLst>
            </p:cNvPr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0F6CAEA3-FB64-0758-21E3-7F2B6C806175}"/>
                </a:ext>
              </a:extLst>
            </p:cNvPr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>
            <a:extLst>
              <a:ext uri="{FF2B5EF4-FFF2-40B4-BE49-F238E27FC236}">
                <a16:creationId xmlns:a16="http://schemas.microsoft.com/office/drawing/2014/main" id="{30AD3297-6B22-090A-D585-DF3A0CD7CD5E}"/>
              </a:ext>
            </a:extLst>
          </p:cNvPr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DDAF26C-CFB2-151E-9CCF-D444B7B5E7B2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8024CD00-BBB1-3CA1-B803-7EC3A21D25B0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A4B5EE8-E866-52C3-84FD-9E7C143B74AF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4DC1E2F4-329B-BB7C-8793-587C7EC45CC7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2092F113-DC01-8A5F-501C-4D4182C44A30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D143FD2D-E566-81F6-BDEB-53862B27986A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200E1A01-9ADA-FB03-B249-C1E0A57B0651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0B310E20-86AC-6DDF-BF4D-C73FC98A13F6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B0557D38-AA13-DD45-E052-AA4EF7846AD0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50805673-1DEB-352D-E741-A14EEFC2CBFA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الحادي عشر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7" name="TextBox 82">
            <a:extLst>
              <a:ext uri="{FF2B5EF4-FFF2-40B4-BE49-F238E27FC236}">
                <a16:creationId xmlns:a16="http://schemas.microsoft.com/office/drawing/2014/main" id="{445D715F-3638-DD8C-A502-B292AFDD69C7}"/>
              </a:ext>
            </a:extLst>
          </p:cNvPr>
          <p:cNvSpPr txBox="1"/>
          <p:nvPr/>
        </p:nvSpPr>
        <p:spPr>
          <a:xfrm>
            <a:off x="5456162" y="2347742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E813C037-18F6-0FE4-D825-667D9038CD82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وإكمال حل أنشطة الدرس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C42EAF68-E932-9D1F-2258-A7ADD08B8B46}"/>
              </a:ext>
            </a:extLst>
          </p:cNvPr>
          <p:cNvSpPr txBox="1"/>
          <p:nvPr/>
        </p:nvSpPr>
        <p:spPr>
          <a:xfrm>
            <a:off x="8166099" y="6319913"/>
            <a:ext cx="3571033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 :</a:t>
            </a: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pic>
        <p:nvPicPr>
          <p:cNvPr id="105" name="صورة 104">
            <a:extLst>
              <a:ext uri="{FF2B5EF4-FFF2-40B4-BE49-F238E27FC236}">
                <a16:creationId xmlns:a16="http://schemas.microsoft.com/office/drawing/2014/main" id="{38D7A606-A8BE-BAD9-B311-54AC2D233F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1538" y="4447153"/>
            <a:ext cx="1831967" cy="1372960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A0629D7C-35E4-4FD9-D98E-8539D7B7E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66963"/>
              </p:ext>
            </p:extLst>
          </p:nvPr>
        </p:nvGraphicFramePr>
        <p:xfrm>
          <a:off x="241299" y="1052396"/>
          <a:ext cx="98298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754007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799193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27/  11/ 1446هـ   2/ 12 /1446ه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pic>
        <p:nvPicPr>
          <p:cNvPr id="99" name="صورة 98">
            <a:extLst>
              <a:ext uri="{FF2B5EF4-FFF2-40B4-BE49-F238E27FC236}">
                <a16:creationId xmlns:a16="http://schemas.microsoft.com/office/drawing/2014/main" id="{D2D0BD08-531C-008B-F73C-8A70A39C1A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77016" y="3397097"/>
            <a:ext cx="1598862" cy="1384538"/>
          </a:xfrm>
          <a:prstGeom prst="rect">
            <a:avLst/>
          </a:prstGeom>
        </p:spPr>
      </p:pic>
      <p:sp>
        <p:nvSpPr>
          <p:cNvPr id="107" name="TextBox 75">
            <a:extLst>
              <a:ext uri="{FF2B5EF4-FFF2-40B4-BE49-F238E27FC236}">
                <a16:creationId xmlns:a16="http://schemas.microsoft.com/office/drawing/2014/main" id="{11DB708E-A1CA-A80B-5E17-06E0EB3F4D32}"/>
              </a:ext>
            </a:extLst>
          </p:cNvPr>
          <p:cNvSpPr txBox="1"/>
          <p:nvPr/>
        </p:nvSpPr>
        <p:spPr>
          <a:xfrm>
            <a:off x="2786691" y="2490259"/>
            <a:ext cx="4048737" cy="2125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ترسيخ المعلومات الأساسية.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تعزيز الثقة والتهيئة النفسية .</a:t>
            </a:r>
            <a:endParaRPr lang="ar-EG" sz="1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مراجعة المفاهيم الأساسية.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تعزيز الفهم العميق للمقرر.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حل أسئلة متنوعة.</a:t>
            </a:r>
          </a:p>
          <a:p>
            <a:pPr marL="118746" lvl="1" algn="r" rtl="1">
              <a:lnSpc>
                <a:spcPts val="2750"/>
              </a:lnSpc>
            </a:pPr>
            <a:endParaRPr lang="ar-SA" sz="1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223ADF5B-5D1D-D58C-0FC0-D60C6F4054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6060" y="4510087"/>
            <a:ext cx="960203" cy="1124809"/>
          </a:xfrm>
          <a:prstGeom prst="rect">
            <a:avLst/>
          </a:prstGeom>
        </p:spPr>
      </p:pic>
      <p:sp>
        <p:nvSpPr>
          <p:cNvPr id="122" name="TextBox 88">
            <a:extLst>
              <a:ext uri="{FF2B5EF4-FFF2-40B4-BE49-F238E27FC236}">
                <a16:creationId xmlns:a16="http://schemas.microsoft.com/office/drawing/2014/main" id="{31E6A5BB-9C0D-0F70-B2AF-4D5955117A3C}"/>
              </a:ext>
            </a:extLst>
          </p:cNvPr>
          <p:cNvSpPr txBox="1"/>
          <p:nvPr/>
        </p:nvSpPr>
        <p:spPr>
          <a:xfrm>
            <a:off x="708748" y="3030624"/>
            <a:ext cx="305166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Akhbar MT" pitchFamily="2" charset="-78"/>
                <a:sym typeface="Tajawal Bold"/>
                <a:rtl/>
              </a:rPr>
              <a:t>مسابقات تفاعلية 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Akhbar MT" pitchFamily="2" charset="-78"/>
                <a:sym typeface="Tajawal Bold"/>
                <a:rtl/>
              </a:rPr>
              <a:t>ألعاب تعليمية 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Akhbar MT" pitchFamily="2" charset="-78"/>
                <a:sym typeface="Tajawal Bold"/>
                <a:rtl/>
              </a:rPr>
              <a:t>أنشطة اثرائية .</a:t>
            </a:r>
            <a:endParaRPr lang="ar-EG" sz="2000" b="1" dirty="0">
              <a:solidFill>
                <a:srgbClr val="000000"/>
              </a:solidFill>
              <a:ea typeface="Calibri" panose="020F0502020204030204" pitchFamily="34" charset="0"/>
              <a:cs typeface="Akhbar MT" pitchFamily="2" charset="-78"/>
              <a:sym typeface="Tajawal Bold"/>
              <a:rtl/>
            </a:endParaRPr>
          </a:p>
        </p:txBody>
      </p:sp>
      <p:sp>
        <p:nvSpPr>
          <p:cNvPr id="123" name="TextBox 2">
            <a:extLst>
              <a:ext uri="{FF2B5EF4-FFF2-40B4-BE49-F238E27FC236}">
                <a16:creationId xmlns:a16="http://schemas.microsoft.com/office/drawing/2014/main" id="{19348C31-5545-669E-CBE6-32EFDCB2FEE2}"/>
              </a:ext>
            </a:extLst>
          </p:cNvPr>
          <p:cNvSpPr txBox="1"/>
          <p:nvPr/>
        </p:nvSpPr>
        <p:spPr>
          <a:xfrm>
            <a:off x="1752648" y="6313667"/>
            <a:ext cx="7924800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  <a:cs typeface="Akhbar MT" pitchFamily="2" charset="-78"/>
              </a:rPr>
              <a:t>المراجعة الذكية هي مفتاح  التفوق، فراجعي بتركيز وثقة لتتميزي في الاختبار </a:t>
            </a:r>
          </a:p>
        </p:txBody>
      </p:sp>
    </p:spTree>
    <p:extLst>
      <p:ext uri="{BB962C8B-B14F-4D97-AF65-F5344CB8AC3E}">
        <p14:creationId xmlns:p14="http://schemas.microsoft.com/office/powerpoint/2010/main" val="419999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4EE83-6C19-5C8C-C6F3-128633BE2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CE2ED3-12AB-8337-5E27-7595A2FF6DF9}"/>
              </a:ext>
            </a:extLst>
          </p:cNvPr>
          <p:cNvGraphicFramePr>
            <a:graphicFrameLocks noGrp="1"/>
          </p:cNvGraphicFramePr>
          <p:nvPr/>
        </p:nvGraphicFramePr>
        <p:xfrm>
          <a:off x="708748" y="1493243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1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5F85181-485F-BB0C-41EB-0C9722637FF0}"/>
              </a:ext>
            </a:extLst>
          </p:cNvPr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06ED903-EEBB-34CB-3D7F-9D78C25E80FD}"/>
                </a:ext>
              </a:extLst>
            </p:cNvPr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B493F76-D3D3-7889-2E73-B5EDB2073321}"/>
                </a:ext>
              </a:extLst>
            </p:cNvPr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854E12B-E1EB-EB2B-869C-ED6A7A64E79E}"/>
                </a:ext>
              </a:extLst>
            </p:cNvPr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4D4E2B6-4E53-9F13-64B7-5ADE8A17174C}"/>
                </a:ext>
              </a:extLst>
            </p:cNvPr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610C727-FC5D-C182-A47F-24426BF31934}"/>
                </a:ext>
              </a:extLst>
            </p:cNvPr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7F41FB0-7567-9690-2679-BE10F39169F5}"/>
                </a:ext>
              </a:extLst>
            </p:cNvPr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EB39056-FA99-6794-4D83-809FD8C52F51}"/>
                </a:ext>
              </a:extLst>
            </p:cNvPr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3B94DE2-FDF9-10D8-F65E-AE6FCF1C10C7}"/>
                </a:ext>
              </a:extLst>
            </p:cNvPr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7B28477-0447-3490-D236-D7FE861EF8DC}"/>
                </a:ext>
              </a:extLst>
            </p:cNvPr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737A5CC-C65D-8BFC-68F5-1C7CDC64F56D}"/>
                </a:ext>
              </a:extLst>
            </p:cNvPr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2F6C4C9-F72E-3CFA-E366-49786EB6071C}"/>
                </a:ext>
              </a:extLst>
            </p:cNvPr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98D7A25-B1E0-B46B-6B21-89112F58C67C}"/>
                </a:ext>
              </a:extLst>
            </p:cNvPr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BA83AD9-22E3-5C95-C212-4BE544C77B71}"/>
                </a:ext>
              </a:extLst>
            </p:cNvPr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5DA7485-84C0-6760-90DE-E2D8C67F55D2}"/>
                </a:ext>
              </a:extLst>
            </p:cNvPr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ECE7A3E-EED7-1B23-4FE5-BF527B5F1245}"/>
                </a:ext>
              </a:extLst>
            </p:cNvPr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45F0CC9-AED8-0B0B-708A-E078A103DDB5}"/>
                </a:ext>
              </a:extLst>
            </p:cNvPr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9A6783A-C3BB-4DA2-DAAF-A29951550B22}"/>
                </a:ext>
              </a:extLst>
            </p:cNvPr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62F83EF-D8AB-5A9F-9397-DC6AAB84DEAE}"/>
                </a:ext>
              </a:extLst>
            </p:cNvPr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EDAD5EA-FB64-34CC-FFC1-C97EAF9BD85C}"/>
                </a:ext>
              </a:extLst>
            </p:cNvPr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1D2E363-7730-0F5C-DC4D-D379BD5F31A6}"/>
                </a:ext>
              </a:extLst>
            </p:cNvPr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E1E00DC-6B06-2BCE-0709-64A1D6E026A7}"/>
                </a:ext>
              </a:extLst>
            </p:cNvPr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EE588F8-3CC0-FC55-9B5B-F6C5CA0448F1}"/>
                </a:ext>
              </a:extLst>
            </p:cNvPr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780F25E-909F-3D23-9BE5-9C727D101F14}"/>
                </a:ext>
              </a:extLst>
            </p:cNvPr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E6D1088-0384-40ED-94F4-AA86C62761E7}"/>
                </a:ext>
              </a:extLst>
            </p:cNvPr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1EBEB60-F020-0C69-A07A-2DF0F49889C6}"/>
                </a:ext>
              </a:extLst>
            </p:cNvPr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C588D05-BFAF-7C29-2828-6DB635BB8E9E}"/>
                </a:ext>
              </a:extLst>
            </p:cNvPr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599DE6B-1701-0354-084B-65346DA7E2E1}"/>
                </a:ext>
              </a:extLst>
            </p:cNvPr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AD2119E-A1E7-C1AB-DF8E-DE2D3910A55E}"/>
                </a:ext>
              </a:extLst>
            </p:cNvPr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AF139CE-0A62-5A32-2938-A83784E31CF9}"/>
                </a:ext>
              </a:extLst>
            </p:cNvPr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405E70D-AE5D-FB3B-C072-C677641BDE4C}"/>
              </a:ext>
            </a:extLst>
          </p:cNvPr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EE6303C-BD15-9898-705B-F07426F358F0}"/>
                </a:ext>
              </a:extLst>
            </p:cNvPr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D934AE-F16D-E876-A577-D5402FFE1A6B}"/>
                </a:ext>
              </a:extLst>
            </p:cNvPr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B2DF215-0577-6839-801C-3D162A89811C}"/>
                </a:ext>
              </a:extLst>
            </p:cNvPr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D21851C-A3AC-E283-E212-8E3111A3412A}"/>
                </a:ext>
              </a:extLst>
            </p:cNvPr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C09FD08-3446-FCA8-E770-5D436CECD095}"/>
                </a:ext>
              </a:extLst>
            </p:cNvPr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039AEA5C-E850-7FF8-6692-A7A03A3CEAF1}"/>
                </a:ext>
              </a:extLst>
            </p:cNvPr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B624102-B030-920C-A464-A5ED052EA5DC}"/>
                </a:ext>
              </a:extLst>
            </p:cNvPr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81789CFF-E1FE-97F3-9C73-4BC9F291DB2A}"/>
                </a:ext>
              </a:extLst>
            </p:cNvPr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C5CCCA74-972A-01EF-42FF-23FC75EFD76C}"/>
                </a:ext>
              </a:extLst>
            </p:cNvPr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D3C0C27F-8F75-749C-A4C6-DAE2555AD2AD}"/>
                </a:ext>
              </a:extLst>
            </p:cNvPr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C0044947-D40C-1AEB-F899-735F8C2BBC4C}"/>
                </a:ext>
              </a:extLst>
            </p:cNvPr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87D9341-7B7F-8C25-0020-0722C812F20C}"/>
                </a:ext>
              </a:extLst>
            </p:cNvPr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51380DF9-1150-CF5F-CA6D-DFCE4A6B57B6}"/>
                </a:ext>
              </a:extLst>
            </p:cNvPr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1964A773-158A-A894-21C3-C9F62A7A3C3B}"/>
                </a:ext>
              </a:extLst>
            </p:cNvPr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430A89F-FB7F-E754-F3D0-DDCDD7E004E4}"/>
                </a:ext>
              </a:extLst>
            </p:cNvPr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F8F9151-437A-98D7-887F-36988DD8154D}"/>
                </a:ext>
              </a:extLst>
            </p:cNvPr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A9F9F67-64D2-FA0A-D888-725E78CDBE5C}"/>
                </a:ext>
              </a:extLst>
            </p:cNvPr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55DF62DA-3222-728C-E97F-EB056F078626}"/>
                </a:ext>
              </a:extLst>
            </p:cNvPr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DABCDE22-7253-9F94-C593-E45617A0048E}"/>
                </a:ext>
              </a:extLst>
            </p:cNvPr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6BD85688-8F37-BDDF-A7AB-30618A3D6E75}"/>
                </a:ext>
              </a:extLst>
            </p:cNvPr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B3003C4E-EED6-BC20-A51C-8E723D9BEE30}"/>
                </a:ext>
              </a:extLst>
            </p:cNvPr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AF9ECACE-E12A-AD77-06B5-08013EFE7FF5}"/>
                </a:ext>
              </a:extLst>
            </p:cNvPr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C765A514-E7F2-64C4-FE30-226012F96C31}"/>
                </a:ext>
              </a:extLst>
            </p:cNvPr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F2CA8945-ABD4-C6E3-75D1-7E0BA5329899}"/>
                </a:ext>
              </a:extLst>
            </p:cNvPr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33167492-B358-A206-E1E8-8FCAE9CB5D54}"/>
                </a:ext>
              </a:extLst>
            </p:cNvPr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739CA5C8-9D85-853C-745A-22BBB2C41EA4}"/>
                </a:ext>
              </a:extLst>
            </p:cNvPr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A5E8BAC9-B577-B7DF-4629-E020C5200726}"/>
                </a:ext>
              </a:extLst>
            </p:cNvPr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2952F00-618C-49C2-A66E-8ED4D509BCB3}"/>
                </a:ext>
              </a:extLst>
            </p:cNvPr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7C61946B-0323-3FAC-B77A-2136B5C79E49}"/>
                </a:ext>
              </a:extLst>
            </p:cNvPr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27106DC-D035-8532-3D39-C09AC70EDAAD}"/>
              </a:ext>
            </a:extLst>
          </p:cNvPr>
          <p:cNvGrpSpPr/>
          <p:nvPr/>
        </p:nvGrpSpPr>
        <p:grpSpPr>
          <a:xfrm>
            <a:off x="-619399" y="419767"/>
            <a:ext cx="830731" cy="6568236"/>
            <a:chOff x="0" y="0"/>
            <a:chExt cx="1107641" cy="8757647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EBB7339-8563-62D4-2559-7A577A54FB84}"/>
                </a:ext>
              </a:extLst>
            </p:cNvPr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93D08945-8F1D-C310-7CD9-841F6166A5D0}"/>
                </a:ext>
              </a:extLst>
            </p:cNvPr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EF85F0B9-5904-AC6D-3FF2-DA9D514150CC}"/>
                </a:ext>
              </a:extLst>
            </p:cNvPr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6FD81C7A-3711-FDC1-9763-6532490D8777}"/>
                </a:ext>
              </a:extLst>
            </p:cNvPr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161BC6B4-1C58-85C6-08E8-C311484039DB}"/>
                </a:ext>
              </a:extLst>
            </p:cNvPr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6D3F128F-A22A-4FE7-2689-6BD2672F3346}"/>
                </a:ext>
              </a:extLst>
            </p:cNvPr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CD004A73-8C7D-1A39-2D9C-3A3D462E95E3}"/>
                </a:ext>
              </a:extLst>
            </p:cNvPr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3B68C68E-E648-C0AA-4651-7F132FC31FCF}"/>
                </a:ext>
              </a:extLst>
            </p:cNvPr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3F8D1913-E781-C632-F520-2E812B82FBB5}"/>
                </a:ext>
              </a:extLst>
            </p:cNvPr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CA25298-E9BE-9FF4-D6D5-63DD550C1287}"/>
                </a:ext>
              </a:extLst>
            </p:cNvPr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F847D883-BE4C-F253-538B-B346FA54E742}"/>
                </a:ext>
              </a:extLst>
            </p:cNvPr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B03D3EE-D9CB-F0D1-39AA-0CBE5574F86E}"/>
                </a:ext>
              </a:extLst>
            </p:cNvPr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2CC896E3-96C2-9A5D-EC6A-BBA074F5ACD2}"/>
                </a:ext>
              </a:extLst>
            </p:cNvPr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6A330D64-591F-3469-1F4C-9D450C4D7800}"/>
                </a:ext>
              </a:extLst>
            </p:cNvPr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DAC6C566-4BE5-9CCE-8DD1-B36DA6302E0E}"/>
                </a:ext>
              </a:extLst>
            </p:cNvPr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F935E59F-7CDC-81CC-A414-A1BEA801DAFE}"/>
                </a:ext>
              </a:extLst>
            </p:cNvPr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>
            <a:extLst>
              <a:ext uri="{FF2B5EF4-FFF2-40B4-BE49-F238E27FC236}">
                <a16:creationId xmlns:a16="http://schemas.microsoft.com/office/drawing/2014/main" id="{1AC319A5-0D8E-897C-5114-C4DB60681584}"/>
              </a:ext>
            </a:extLst>
          </p:cNvPr>
          <p:cNvGrpSpPr/>
          <p:nvPr/>
        </p:nvGrpSpPr>
        <p:grpSpPr>
          <a:xfrm rot="10800000">
            <a:off x="10285886" y="415120"/>
            <a:ext cx="830731" cy="6568236"/>
            <a:chOff x="0" y="0"/>
            <a:chExt cx="1107641" cy="8757647"/>
          </a:xfrm>
        </p:grpSpPr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496DF5B4-B36C-18AE-EE6C-335B4B81CA54}"/>
                </a:ext>
              </a:extLst>
            </p:cNvPr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CF170662-CD32-B10C-DC01-3E62D85666AC}"/>
                </a:ext>
              </a:extLst>
            </p:cNvPr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B4237BBA-478B-18EA-D208-4B44F056B8C7}"/>
                </a:ext>
              </a:extLst>
            </p:cNvPr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CF469F68-FC02-564E-1C08-A5DFBB183FE3}"/>
                </a:ext>
              </a:extLst>
            </p:cNvPr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DEF0CED6-34F2-7548-5183-2D682D9A6F60}"/>
                </a:ext>
              </a:extLst>
            </p:cNvPr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38564531-0E80-E55F-45CC-87E05CF3A758}"/>
                </a:ext>
              </a:extLst>
            </p:cNvPr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7ED7E2B7-2AB5-F575-EAF5-6BD2032DC52B}"/>
                </a:ext>
              </a:extLst>
            </p:cNvPr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2DDB8CBD-78E4-D065-B39C-6C02B7C7CC2C}"/>
                </a:ext>
              </a:extLst>
            </p:cNvPr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B2FAB879-AF1A-4545-5840-D2DA2074490C}"/>
                </a:ext>
              </a:extLst>
            </p:cNvPr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2D8AF514-BB3F-8431-3C04-10BFC1369BEE}"/>
                </a:ext>
              </a:extLst>
            </p:cNvPr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83D9C227-21E7-1B80-6A68-32DE86E5D268}"/>
                </a:ext>
              </a:extLst>
            </p:cNvPr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7F1EA95C-144A-B0C9-34EF-567456B95571}"/>
                </a:ext>
              </a:extLst>
            </p:cNvPr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8F39D6F5-E373-6510-8659-7966DBBE12E9}"/>
                </a:ext>
              </a:extLst>
            </p:cNvPr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7419BFD9-D00D-EC44-3913-BD3ACA9C6A35}"/>
                </a:ext>
              </a:extLst>
            </p:cNvPr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CAB7BDD7-A579-C6FE-0FD3-A86021745AAC}"/>
                </a:ext>
              </a:extLst>
            </p:cNvPr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E02EF2A7-3F72-E613-3912-57EACB621ACA}"/>
                </a:ext>
              </a:extLst>
            </p:cNvPr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>
            <a:extLst>
              <a:ext uri="{FF2B5EF4-FFF2-40B4-BE49-F238E27FC236}">
                <a16:creationId xmlns:a16="http://schemas.microsoft.com/office/drawing/2014/main" id="{7115A8F9-C90C-8825-E40F-8C6670AD6B65}"/>
              </a:ext>
            </a:extLst>
          </p:cNvPr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3194143-7E85-3BEA-F339-A579973149A6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4E4BFE5C-50D5-8DAE-4644-807264BE5474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18B7AAC5-4E2D-33C5-05EB-B470E5376A24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64C1E1E6-83AB-34A6-FCAB-F55166C42A1B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54B7DF51-0F6A-5E65-98C3-4A4B895D4807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22195F76-0FF9-95E8-B379-10A0A56644E9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747AE315-D39E-FAA6-94F8-F2B0C76C185C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9BD7CD5F-B1F5-C183-9402-FB401B99BE1D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B2556112-F981-0E6E-651D-F4AF66409BD1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A5D210A4-6B83-306C-8192-B6103787C4D1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الثاني عشر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7" name="TextBox 82">
            <a:extLst>
              <a:ext uri="{FF2B5EF4-FFF2-40B4-BE49-F238E27FC236}">
                <a16:creationId xmlns:a16="http://schemas.microsoft.com/office/drawing/2014/main" id="{9CE3B5E5-AEE5-FFF0-322F-07C9FD3AA28D}"/>
              </a:ext>
            </a:extLst>
          </p:cNvPr>
          <p:cNvSpPr txBox="1"/>
          <p:nvPr/>
        </p:nvSpPr>
        <p:spPr>
          <a:xfrm>
            <a:off x="5456162" y="2347742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FC0B594F-075B-4DD5-2BBA-83A48AECFAB9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وإكمال حل أنشطة الدرس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E6D142ED-B628-1C12-1F09-C9A573091AB9}"/>
              </a:ext>
            </a:extLst>
          </p:cNvPr>
          <p:cNvSpPr txBox="1"/>
          <p:nvPr/>
        </p:nvSpPr>
        <p:spPr>
          <a:xfrm>
            <a:off x="8166099" y="6319913"/>
            <a:ext cx="3571033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 :</a:t>
            </a: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pic>
        <p:nvPicPr>
          <p:cNvPr id="105" name="صورة 104">
            <a:extLst>
              <a:ext uri="{FF2B5EF4-FFF2-40B4-BE49-F238E27FC236}">
                <a16:creationId xmlns:a16="http://schemas.microsoft.com/office/drawing/2014/main" id="{7CC65B1A-C15E-312E-E8EA-8D8EF08C71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1538" y="4447153"/>
            <a:ext cx="1831967" cy="1372960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B6A4ED71-1405-EC5B-4093-6A878E5FD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94684"/>
              </p:ext>
            </p:extLst>
          </p:nvPr>
        </p:nvGraphicFramePr>
        <p:xfrm>
          <a:off x="622299" y="1052396"/>
          <a:ext cx="944879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647262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651937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19/  12/ 1446هـ   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pic>
        <p:nvPicPr>
          <p:cNvPr id="99" name="صورة 98">
            <a:extLst>
              <a:ext uri="{FF2B5EF4-FFF2-40B4-BE49-F238E27FC236}">
                <a16:creationId xmlns:a16="http://schemas.microsoft.com/office/drawing/2014/main" id="{7C8E1279-4C36-FC9D-5791-2C9D268F68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1455" y="2634287"/>
            <a:ext cx="1598862" cy="1384538"/>
          </a:xfrm>
          <a:prstGeom prst="rect">
            <a:avLst/>
          </a:prstGeom>
        </p:spPr>
      </p:pic>
      <p:sp>
        <p:nvSpPr>
          <p:cNvPr id="107" name="TextBox 75">
            <a:extLst>
              <a:ext uri="{FF2B5EF4-FFF2-40B4-BE49-F238E27FC236}">
                <a16:creationId xmlns:a16="http://schemas.microsoft.com/office/drawing/2014/main" id="{EA82B44B-2532-D3FB-E906-4B07C0BA3727}"/>
              </a:ext>
            </a:extLst>
          </p:cNvPr>
          <p:cNvSpPr txBox="1"/>
          <p:nvPr/>
        </p:nvSpPr>
        <p:spPr>
          <a:xfrm>
            <a:off x="2786691" y="2490259"/>
            <a:ext cx="4048737" cy="2125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ترسيخ المعلومات الأساسية.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تعزيز الثقة والتهيئة النفسية .</a:t>
            </a:r>
            <a:endParaRPr lang="ar-EG" sz="1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مراجعة المفاهيم الأساسية.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تعزيز الفهم العميق للمقرر.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حل أسئلة متنوعة.</a:t>
            </a:r>
          </a:p>
          <a:p>
            <a:pPr marL="118746" lvl="1" algn="r" rtl="1">
              <a:lnSpc>
                <a:spcPts val="2750"/>
              </a:lnSpc>
            </a:pPr>
            <a:endParaRPr lang="ar-SA" sz="1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BBDDED42-745F-CE56-3F64-C67551668D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6060" y="4510087"/>
            <a:ext cx="960203" cy="1124809"/>
          </a:xfrm>
          <a:prstGeom prst="rect">
            <a:avLst/>
          </a:prstGeom>
        </p:spPr>
      </p:pic>
      <p:sp>
        <p:nvSpPr>
          <p:cNvPr id="122" name="TextBox 88">
            <a:extLst>
              <a:ext uri="{FF2B5EF4-FFF2-40B4-BE49-F238E27FC236}">
                <a16:creationId xmlns:a16="http://schemas.microsoft.com/office/drawing/2014/main" id="{66B68643-7E47-2EDF-1A09-46EC070B10A6}"/>
              </a:ext>
            </a:extLst>
          </p:cNvPr>
          <p:cNvSpPr txBox="1"/>
          <p:nvPr/>
        </p:nvSpPr>
        <p:spPr>
          <a:xfrm>
            <a:off x="708748" y="3030624"/>
            <a:ext cx="305166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Akhbar MT" pitchFamily="2" charset="-78"/>
                <a:sym typeface="Tajawal Bold"/>
                <a:rtl/>
              </a:rPr>
              <a:t>مسابقات تفاعلية 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Akhbar MT" pitchFamily="2" charset="-78"/>
                <a:sym typeface="Tajawal Bold"/>
                <a:rtl/>
              </a:rPr>
              <a:t>ألعاب تعليمية 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Akhbar MT" pitchFamily="2" charset="-78"/>
                <a:sym typeface="Tajawal Bold"/>
                <a:rtl/>
              </a:rPr>
              <a:t>أنشطة اثرائية .</a:t>
            </a:r>
            <a:endParaRPr lang="ar-EG" sz="2000" b="1" dirty="0">
              <a:solidFill>
                <a:srgbClr val="000000"/>
              </a:solidFill>
              <a:ea typeface="Calibri" panose="020F0502020204030204" pitchFamily="34" charset="0"/>
              <a:cs typeface="Akhbar MT" pitchFamily="2" charset="-78"/>
              <a:sym typeface="Tajawal Bold"/>
              <a:rtl/>
            </a:endParaRPr>
          </a:p>
        </p:txBody>
      </p:sp>
      <p:sp>
        <p:nvSpPr>
          <p:cNvPr id="123" name="TextBox 2">
            <a:extLst>
              <a:ext uri="{FF2B5EF4-FFF2-40B4-BE49-F238E27FC236}">
                <a16:creationId xmlns:a16="http://schemas.microsoft.com/office/drawing/2014/main" id="{09C0A527-6DD5-0D7A-31FB-BEBF531D45D6}"/>
              </a:ext>
            </a:extLst>
          </p:cNvPr>
          <p:cNvSpPr txBox="1"/>
          <p:nvPr/>
        </p:nvSpPr>
        <p:spPr>
          <a:xfrm>
            <a:off x="1752648" y="6313667"/>
            <a:ext cx="7924800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  <a:cs typeface="Akhbar MT" pitchFamily="2" charset="-78"/>
              </a:rPr>
              <a:t>المراجعة الذكية هي مفتاح  التفوق، فراجعي بتركيز وثقة لتتميزي في الاختبار </a:t>
            </a:r>
          </a:p>
        </p:txBody>
      </p:sp>
      <p:sp>
        <p:nvSpPr>
          <p:cNvPr id="34" name="TextBox 86">
            <a:extLst>
              <a:ext uri="{FF2B5EF4-FFF2-40B4-BE49-F238E27FC236}">
                <a16:creationId xmlns:a16="http://schemas.microsoft.com/office/drawing/2014/main" id="{EB5A8108-2B0B-4ED9-A57E-678410DE3492}"/>
              </a:ext>
            </a:extLst>
          </p:cNvPr>
          <p:cNvSpPr txBox="1"/>
          <p:nvPr/>
        </p:nvSpPr>
        <p:spPr>
          <a:xfrm>
            <a:off x="6902373" y="4510087"/>
            <a:ext cx="1375690" cy="502958"/>
          </a:xfrm>
          <a:prstGeom prst="rect">
            <a:avLst/>
          </a:prstGeom>
          <a:solidFill>
            <a:srgbClr val="C5A3BA"/>
          </a:solidFill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الاختبارات الشفهية التحريرية</a:t>
            </a:r>
            <a:endParaRPr lang="ar-EG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120271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33720"/>
              </p:ext>
            </p:extLst>
          </p:nvPr>
        </p:nvGraphicFramePr>
        <p:xfrm>
          <a:off x="708748" y="1493243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611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2488518" y="1693238"/>
            <a:ext cx="2681126" cy="36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توجيهات ونصائح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الثالث عشر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39060"/>
              </p:ext>
            </p:extLst>
          </p:nvPr>
        </p:nvGraphicFramePr>
        <p:xfrm>
          <a:off x="724754" y="1052396"/>
          <a:ext cx="914595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653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923911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173395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26 / 12  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666792" y="6560803"/>
            <a:ext cx="91993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ولي الأمر فترة الاختبارات فترة مهمة في مسيرة ابنتك الدراسية  فكون الداعم القوي لها من خلال التشجيع والتحفيز ولكم جزيل الشكر.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6DC16F9-D9EB-B3A3-91F9-58256CA846C5}"/>
              </a:ext>
            </a:extLst>
          </p:cNvPr>
          <p:cNvSpPr txBox="1"/>
          <p:nvPr/>
        </p:nvSpPr>
        <p:spPr>
          <a:xfrm>
            <a:off x="6834223" y="3386047"/>
            <a:ext cx="1527739" cy="105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الاختبارات النهائية للفصل الدراسي الثاني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A77DDFA2-4367-EEB9-9468-4951F50020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6701" y="2460894"/>
            <a:ext cx="4572000" cy="3124378"/>
          </a:xfrm>
          <a:prstGeom prst="rect">
            <a:avLst/>
          </a:prstGeom>
        </p:spPr>
      </p:pic>
      <p:sp>
        <p:nvSpPr>
          <p:cNvPr id="104" name="TextBox 102">
            <a:extLst>
              <a:ext uri="{FF2B5EF4-FFF2-40B4-BE49-F238E27FC236}">
                <a16:creationId xmlns:a16="http://schemas.microsoft.com/office/drawing/2014/main" id="{59373017-E6EA-2C3F-71EC-493603E316B1}"/>
              </a:ext>
            </a:extLst>
          </p:cNvPr>
          <p:cNvSpPr txBox="1"/>
          <p:nvPr/>
        </p:nvSpPr>
        <p:spPr>
          <a:xfrm>
            <a:off x="3173555" y="2530369"/>
            <a:ext cx="1772160" cy="682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تنظيم الوقت وتجنب السهر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21" name="TextBox 102">
            <a:extLst>
              <a:ext uri="{FF2B5EF4-FFF2-40B4-BE49-F238E27FC236}">
                <a16:creationId xmlns:a16="http://schemas.microsoft.com/office/drawing/2014/main" id="{53788976-6308-EE4A-8EED-C60C2E993995}"/>
              </a:ext>
            </a:extLst>
          </p:cNvPr>
          <p:cNvSpPr txBox="1"/>
          <p:nvPr/>
        </p:nvSpPr>
        <p:spPr>
          <a:xfrm>
            <a:off x="2717857" y="4876874"/>
            <a:ext cx="1936990" cy="682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التوكل على الله والاستعانة به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22" name="TextBox 102">
            <a:extLst>
              <a:ext uri="{FF2B5EF4-FFF2-40B4-BE49-F238E27FC236}">
                <a16:creationId xmlns:a16="http://schemas.microsoft.com/office/drawing/2014/main" id="{3A7C6B77-F0F5-12DF-7F9F-2E3F8C2F2F02}"/>
              </a:ext>
            </a:extLst>
          </p:cNvPr>
          <p:cNvSpPr txBox="1"/>
          <p:nvPr/>
        </p:nvSpPr>
        <p:spPr>
          <a:xfrm>
            <a:off x="3262021" y="4199408"/>
            <a:ext cx="1527739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الغذاء الصحي الجيد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24" name="TextBox 102">
            <a:extLst>
              <a:ext uri="{FF2B5EF4-FFF2-40B4-BE49-F238E27FC236}">
                <a16:creationId xmlns:a16="http://schemas.microsoft.com/office/drawing/2014/main" id="{2350EA75-0F27-B3DA-6F0B-DCA212B4CF0F}"/>
              </a:ext>
            </a:extLst>
          </p:cNvPr>
          <p:cNvSpPr txBox="1"/>
          <p:nvPr/>
        </p:nvSpPr>
        <p:spPr>
          <a:xfrm>
            <a:off x="2797909" y="3414655"/>
            <a:ext cx="2147806" cy="323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اختيار مكان مناسب للاستذكار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DCBA9A94-E5BE-AE42-1D5F-34D2B9301277}"/>
              </a:ext>
            </a:extLst>
          </p:cNvPr>
          <p:cNvSpPr/>
          <p:nvPr/>
        </p:nvSpPr>
        <p:spPr>
          <a:xfrm>
            <a:off x="5300978" y="4904847"/>
            <a:ext cx="426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8" name="مستطيل 127">
            <a:extLst>
              <a:ext uri="{FF2B5EF4-FFF2-40B4-BE49-F238E27FC236}">
                <a16:creationId xmlns:a16="http://schemas.microsoft.com/office/drawing/2014/main" id="{0AB250B3-93A5-E049-12D3-E2940BFBD5B0}"/>
              </a:ext>
            </a:extLst>
          </p:cNvPr>
          <p:cNvSpPr/>
          <p:nvPr/>
        </p:nvSpPr>
        <p:spPr>
          <a:xfrm>
            <a:off x="1863353" y="4142818"/>
            <a:ext cx="426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0" name="مستطيل 129">
            <a:extLst>
              <a:ext uri="{FF2B5EF4-FFF2-40B4-BE49-F238E27FC236}">
                <a16:creationId xmlns:a16="http://schemas.microsoft.com/office/drawing/2014/main" id="{6BA52EBD-C219-120D-C01E-373F6398B912}"/>
              </a:ext>
            </a:extLst>
          </p:cNvPr>
          <p:cNvSpPr/>
          <p:nvPr/>
        </p:nvSpPr>
        <p:spPr>
          <a:xfrm>
            <a:off x="5321709" y="3378250"/>
            <a:ext cx="426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BC4AA8E0-FF36-3A14-0F75-F9A817F9C194}"/>
              </a:ext>
            </a:extLst>
          </p:cNvPr>
          <p:cNvSpPr/>
          <p:nvPr/>
        </p:nvSpPr>
        <p:spPr>
          <a:xfrm>
            <a:off x="1904972" y="2566533"/>
            <a:ext cx="426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135" name="صورة 134">
            <a:extLst>
              <a:ext uri="{FF2B5EF4-FFF2-40B4-BE49-F238E27FC236}">
                <a16:creationId xmlns:a16="http://schemas.microsoft.com/office/drawing/2014/main" id="{FBA226F9-F092-F202-9D72-9BB276C301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576" y="4570465"/>
            <a:ext cx="1260926" cy="1745898"/>
          </a:xfrm>
          <a:prstGeom prst="rect">
            <a:avLst/>
          </a:prstGeom>
        </p:spPr>
      </p:pic>
      <p:pic>
        <p:nvPicPr>
          <p:cNvPr id="136" name="صورة 135">
            <a:extLst>
              <a:ext uri="{FF2B5EF4-FFF2-40B4-BE49-F238E27FC236}">
                <a16:creationId xmlns:a16="http://schemas.microsoft.com/office/drawing/2014/main" id="{D6B8B3AB-69CC-CFD1-EC55-7CB98EF895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6723" y="2367465"/>
            <a:ext cx="734007" cy="734007"/>
          </a:xfrm>
          <a:prstGeom prst="rect">
            <a:avLst/>
          </a:prstGeom>
        </p:spPr>
      </p:pic>
      <p:pic>
        <p:nvPicPr>
          <p:cNvPr id="137" name="صورة 136">
            <a:extLst>
              <a:ext uri="{FF2B5EF4-FFF2-40B4-BE49-F238E27FC236}">
                <a16:creationId xmlns:a16="http://schemas.microsoft.com/office/drawing/2014/main" id="{87A0D240-0C4B-3B73-4BCD-1AD857E388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1772" y="4082032"/>
            <a:ext cx="809352" cy="6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4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AA788-B21A-6C9E-5848-B284B2F6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4345E50-5927-6BA5-2637-9B5C88B5A237}"/>
              </a:ext>
            </a:extLst>
          </p:cNvPr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4D19FCB-DC33-3237-1487-4E380C58C98A}"/>
                </a:ext>
              </a:extLst>
            </p:cNvPr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7926D0C-5AB1-4205-307D-54AF009DC000}"/>
                </a:ext>
              </a:extLst>
            </p:cNvPr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758FF45-61ED-8D33-AB61-BBFBD2BAD59F}"/>
                </a:ext>
              </a:extLst>
            </p:cNvPr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25447AC-B3FA-CB94-59FB-5DF0EA6FFE70}"/>
                </a:ext>
              </a:extLst>
            </p:cNvPr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221F8F-6F08-035C-B726-D167BDE6751B}"/>
                </a:ext>
              </a:extLst>
            </p:cNvPr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5816CEA-EF1D-C530-63EC-1BAE7558F1E0}"/>
                </a:ext>
              </a:extLst>
            </p:cNvPr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E0E220E-DE0D-93CD-E5AF-CC974E270B96}"/>
                </a:ext>
              </a:extLst>
            </p:cNvPr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CC84CE1-F8A6-D960-5404-12BA043848F0}"/>
                </a:ext>
              </a:extLst>
            </p:cNvPr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EFC6287-D7BD-99F0-40F6-4CFC94C5E5C5}"/>
                </a:ext>
              </a:extLst>
            </p:cNvPr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D5D04DB-7987-E9C1-C5F9-9551A01A15DA}"/>
                </a:ext>
              </a:extLst>
            </p:cNvPr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3186C66-3B04-761A-DB3C-2C2689AE60CD}"/>
                </a:ext>
              </a:extLst>
            </p:cNvPr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DFFB674-9B5C-4909-319F-AFB96CF34527}"/>
                </a:ext>
              </a:extLst>
            </p:cNvPr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AB77684-1F73-F41B-D7CF-9974C7BF4B61}"/>
                </a:ext>
              </a:extLst>
            </p:cNvPr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99B77A5-0124-2494-CA62-9379B88F497D}"/>
                </a:ext>
              </a:extLst>
            </p:cNvPr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A15C3D5-51FA-5F6D-B0D7-78E766A5BB1E}"/>
                </a:ext>
              </a:extLst>
            </p:cNvPr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09FEB66-0300-648F-033F-F4E00CA8E755}"/>
                </a:ext>
              </a:extLst>
            </p:cNvPr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9A402E1-DB2B-C170-EEAF-1EA947B164B3}"/>
                </a:ext>
              </a:extLst>
            </p:cNvPr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0B337DA-F13D-BE99-AB94-62A3FC7E5BDD}"/>
                </a:ext>
              </a:extLst>
            </p:cNvPr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73E9FED-DA2E-8268-36A6-C5714B1D9C84}"/>
                </a:ext>
              </a:extLst>
            </p:cNvPr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0144F55-F9E8-1491-1AC8-7DDEA4A2C715}"/>
                </a:ext>
              </a:extLst>
            </p:cNvPr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11C1562-D45A-35D5-BD22-96BAFA391C1F}"/>
                </a:ext>
              </a:extLst>
            </p:cNvPr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E0A0B05-D125-7C9C-6DB1-2D2A15181261}"/>
                </a:ext>
              </a:extLst>
            </p:cNvPr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10AD9F9-3DE6-BDE4-9EAB-3620582AB663}"/>
                </a:ext>
              </a:extLst>
            </p:cNvPr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E337EDE-20FA-5361-9E60-4A3F6BFBF2AB}"/>
                </a:ext>
              </a:extLst>
            </p:cNvPr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241CA6D-459E-53D6-5ED7-51D128A0E98D}"/>
                </a:ext>
              </a:extLst>
            </p:cNvPr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606C490-8278-15A1-5DA8-1788F6FD23FE}"/>
                </a:ext>
              </a:extLst>
            </p:cNvPr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9DC8641-D8BB-F97B-B1CC-DC17A0731B61}"/>
                </a:ext>
              </a:extLst>
            </p:cNvPr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F9F5952-04FB-EE81-66DA-17CF711DD14B}"/>
                </a:ext>
              </a:extLst>
            </p:cNvPr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C19C753-0E85-3BA8-D416-A4EEE0EE4621}"/>
                </a:ext>
              </a:extLst>
            </p:cNvPr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D19E1FB-89BE-B193-9B83-5049F1C293B8}"/>
              </a:ext>
            </a:extLst>
          </p:cNvPr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3932250-0524-3829-9BD2-429228949A9F}"/>
                </a:ext>
              </a:extLst>
            </p:cNvPr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6F5D1CF9-A3D3-B525-451A-92648D391167}"/>
                </a:ext>
              </a:extLst>
            </p:cNvPr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D685B58-6FCB-9B30-A900-B0F3F46F4570}"/>
                </a:ext>
              </a:extLst>
            </p:cNvPr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C34B9B6-50E0-EDF3-5A06-A68A64CBD473}"/>
                </a:ext>
              </a:extLst>
            </p:cNvPr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6AED011-56B1-B74C-A07F-760CAC73F303}"/>
                </a:ext>
              </a:extLst>
            </p:cNvPr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FCA06E1-4D1A-1923-46EF-D3DAD404893C}"/>
                </a:ext>
              </a:extLst>
            </p:cNvPr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239921F-97A0-D677-9C8D-1763EBC2E0C5}"/>
                </a:ext>
              </a:extLst>
            </p:cNvPr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74273700-76C4-8403-9FEB-742DBF13A074}"/>
                </a:ext>
              </a:extLst>
            </p:cNvPr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DB338BAB-B0D2-8505-3ECE-CB980D234F77}"/>
                </a:ext>
              </a:extLst>
            </p:cNvPr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8911268D-B4D7-C0DA-CDED-7E0B35C04268}"/>
                </a:ext>
              </a:extLst>
            </p:cNvPr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3B9F053-32ED-1B0A-BEE9-00253FA14F9D}"/>
                </a:ext>
              </a:extLst>
            </p:cNvPr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E91AD6D-4D58-DDB4-A09B-DD187D6C2D40}"/>
                </a:ext>
              </a:extLst>
            </p:cNvPr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01ADC379-3D06-FBDA-E052-532C1F385EEE}"/>
                </a:ext>
              </a:extLst>
            </p:cNvPr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EBBD3EAC-0687-C462-5105-891C5AAB089F}"/>
                </a:ext>
              </a:extLst>
            </p:cNvPr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920A157-0222-09F4-27CD-D6EC75DEBCB9}"/>
                </a:ext>
              </a:extLst>
            </p:cNvPr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73CEA2C3-F694-BC05-BA70-BD989F6E80F7}"/>
                </a:ext>
              </a:extLst>
            </p:cNvPr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3945E103-5482-2EFF-554D-21EF690F526D}"/>
                </a:ext>
              </a:extLst>
            </p:cNvPr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5B01F9C5-7892-3ACF-9875-4BF11BDB1CBF}"/>
                </a:ext>
              </a:extLst>
            </p:cNvPr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50F0394-1F19-F4E8-3A23-B78946EAE8BD}"/>
                </a:ext>
              </a:extLst>
            </p:cNvPr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893754F7-F473-BFD0-C8BB-899FD03F5586}"/>
                </a:ext>
              </a:extLst>
            </p:cNvPr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CDD78E2E-D1A9-4937-DB3B-594E584F118A}"/>
                </a:ext>
              </a:extLst>
            </p:cNvPr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90F05109-22F0-E3C9-B0B8-4372AA6F8DC7}"/>
                </a:ext>
              </a:extLst>
            </p:cNvPr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95BF4766-C125-A882-2B5D-665FEF4D9086}"/>
                </a:ext>
              </a:extLst>
            </p:cNvPr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D928832A-C7F4-00CC-B210-5DEE6560CE69}"/>
                </a:ext>
              </a:extLst>
            </p:cNvPr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D3BF9F65-0D45-7C05-5136-A7E550C1A1F5}"/>
                </a:ext>
              </a:extLst>
            </p:cNvPr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FA79386B-413A-2BB5-AE64-AB134FD82DC1}"/>
                </a:ext>
              </a:extLst>
            </p:cNvPr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5B2CDFFA-B509-F38A-B8D4-F863F3D36716}"/>
                </a:ext>
              </a:extLst>
            </p:cNvPr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CB97803-9DE1-87DD-514E-656B2AEFCA13}"/>
                </a:ext>
              </a:extLst>
            </p:cNvPr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E4FF0E78-4C46-D980-F206-0615D45D7073}"/>
                </a:ext>
              </a:extLst>
            </p:cNvPr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C17DE049-2A93-7925-F19A-A187EA8E5829}"/>
              </a:ext>
            </a:extLst>
          </p:cNvPr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479871C-A7AA-0F4A-7996-79D8A18FBFFB}"/>
                </a:ext>
              </a:extLst>
            </p:cNvPr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3FB85F98-52B1-21EE-72EA-71DD2A11B56C}"/>
                </a:ext>
              </a:extLst>
            </p:cNvPr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42E54CA-2F8F-2449-41A5-EEAC95729D28}"/>
                </a:ext>
              </a:extLst>
            </p:cNvPr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BE294457-13D9-8A27-469D-E0D0D3154744}"/>
                </a:ext>
              </a:extLst>
            </p:cNvPr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C118B019-4A51-2678-7A9A-238FB7766DE7}"/>
                </a:ext>
              </a:extLst>
            </p:cNvPr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51AF1DCD-2699-4B5F-1035-387F0A968FFF}"/>
                </a:ext>
              </a:extLst>
            </p:cNvPr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065660A5-9574-AC0E-CE57-0B123151A880}"/>
                </a:ext>
              </a:extLst>
            </p:cNvPr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36178A88-41BD-D137-ED8C-DB6B01352EAE}"/>
                </a:ext>
              </a:extLst>
            </p:cNvPr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4CA0F00F-4FC6-AF84-627A-066B6FC33945}"/>
                </a:ext>
              </a:extLst>
            </p:cNvPr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48254D78-FDE9-16F5-EA48-EA7170BDB1D9}"/>
                </a:ext>
              </a:extLst>
            </p:cNvPr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4FE14B7D-6264-8CB2-F842-3B10BF3E0C81}"/>
                </a:ext>
              </a:extLst>
            </p:cNvPr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1074FE4F-8C08-5EE1-549F-C90627666FF6}"/>
                </a:ext>
              </a:extLst>
            </p:cNvPr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A755CBD3-5CAE-1678-F8F0-22D28B072E2A}"/>
                </a:ext>
              </a:extLst>
            </p:cNvPr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4A1AA5A7-3642-A027-AA52-4BD15D17724F}"/>
                </a:ext>
              </a:extLst>
            </p:cNvPr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022B5A28-EF5A-15CA-F236-E6F356C1C4F6}"/>
                </a:ext>
              </a:extLst>
            </p:cNvPr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356D2AAA-0918-FAF7-0C62-BEE743D3261E}"/>
                </a:ext>
              </a:extLst>
            </p:cNvPr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>
            <a:extLst>
              <a:ext uri="{FF2B5EF4-FFF2-40B4-BE49-F238E27FC236}">
                <a16:creationId xmlns:a16="http://schemas.microsoft.com/office/drawing/2014/main" id="{BEC4C221-3039-CE18-427F-DD68928E8E7E}"/>
              </a:ext>
            </a:extLst>
          </p:cNvPr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1BD354BA-73BC-146F-22D8-776D0D396E77}"/>
                </a:ext>
              </a:extLst>
            </p:cNvPr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F59CD6C4-5679-6F46-80C0-B0B0E0442846}"/>
                </a:ext>
              </a:extLst>
            </p:cNvPr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99D95055-16C9-AE22-0993-D5D11C358D52}"/>
                </a:ext>
              </a:extLst>
            </p:cNvPr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0DE2D17B-83BF-02C3-2A01-CCC4B40793AB}"/>
                </a:ext>
              </a:extLst>
            </p:cNvPr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E7CFD74F-C9C1-DC06-598E-52147D936DE1}"/>
                </a:ext>
              </a:extLst>
            </p:cNvPr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D937E85F-45B6-AED5-45F5-098A5E9DD087}"/>
                </a:ext>
              </a:extLst>
            </p:cNvPr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2F90CBE5-6F3C-280D-3944-603E5100A424}"/>
                </a:ext>
              </a:extLst>
            </p:cNvPr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A85688C5-2F0D-5E8C-D1A6-780D0A4DD5FF}"/>
                </a:ext>
              </a:extLst>
            </p:cNvPr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7E2AE841-8404-7F11-4BC8-5A30B3419DD0}"/>
                </a:ext>
              </a:extLst>
            </p:cNvPr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44935131-FF78-5CB3-0A1A-5D55812DFC08}"/>
                </a:ext>
              </a:extLst>
            </p:cNvPr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7A3F3918-B52C-966F-4E22-648E18F77990}"/>
                </a:ext>
              </a:extLst>
            </p:cNvPr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C6BD6BF7-C74C-96D0-8EF4-0467D20DE4BD}"/>
                </a:ext>
              </a:extLst>
            </p:cNvPr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8456F21D-FB3C-433D-EA1E-8B5E36B85C56}"/>
                </a:ext>
              </a:extLst>
            </p:cNvPr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C4534192-D5BF-E669-0179-D6F7E78319ED}"/>
                </a:ext>
              </a:extLst>
            </p:cNvPr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AF0C3010-6FD9-4113-A5D4-A72134419FBA}"/>
                </a:ext>
              </a:extLst>
            </p:cNvPr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955114D3-58B4-E248-B8D8-1F36D570B9B1}"/>
                </a:ext>
              </a:extLst>
            </p:cNvPr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5304B7B0-D379-2EFF-F87B-84AA6EE25266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CBE73AD-8118-5934-DD6D-7A1B5E7B8B75}"/>
              </a:ext>
            </a:extLst>
          </p:cNvPr>
          <p:cNvGraphicFramePr>
            <a:graphicFrameLocks noGrp="1"/>
          </p:cNvGraphicFramePr>
          <p:nvPr/>
        </p:nvGraphicFramePr>
        <p:xfrm>
          <a:off x="671300" y="6584070"/>
          <a:ext cx="9177564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9188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3059188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059188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Calibri" panose="020F0502020204030204" pitchFamily="34" charset="0"/>
                          <a:cs typeface="Arabic Typesetting" panose="03020402040406030203" pitchFamily="66" charset="-78"/>
                        </a:rPr>
                        <a:t>معلمة المادة 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24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Calibri" panose="020F0502020204030204" pitchFamily="34" charset="0"/>
                          <a:cs typeface="Arabic Typesetting" panose="03020402040406030203" pitchFamily="66" charset="-78"/>
                        </a:rPr>
                        <a:t>مديرة المدرسة 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35" name="TextBox 2">
            <a:extLst>
              <a:ext uri="{FF2B5EF4-FFF2-40B4-BE49-F238E27FC236}">
                <a16:creationId xmlns:a16="http://schemas.microsoft.com/office/drawing/2014/main" id="{74B897E3-7DD4-BB0A-57C4-1431DE9464BE}"/>
              </a:ext>
            </a:extLst>
          </p:cNvPr>
          <p:cNvSpPr txBox="1"/>
          <p:nvPr/>
        </p:nvSpPr>
        <p:spPr>
          <a:xfrm>
            <a:off x="1489599" y="2054833"/>
            <a:ext cx="7416804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chemeClr val="accent4">
                    <a:lumMod val="75000"/>
                  </a:schemeClr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الخطة الأسبوعية  لمـــادة الدراسات الاجتماعية</a:t>
            </a: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chemeClr val="accent4">
                    <a:lumMod val="75000"/>
                  </a:schemeClr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الفصل الدراسي الثالث</a:t>
            </a: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3D7590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الصف الرابع الابتدائي</a:t>
            </a:r>
            <a:endParaRPr lang="ar-EG" sz="4800" b="1" dirty="0">
              <a:solidFill>
                <a:srgbClr val="3D7590"/>
              </a:solidFill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36" name="TextBox 2">
            <a:extLst>
              <a:ext uri="{FF2B5EF4-FFF2-40B4-BE49-F238E27FC236}">
                <a16:creationId xmlns:a16="http://schemas.microsoft.com/office/drawing/2014/main" id="{FD3D9668-802D-3D4F-4013-28417C188592}"/>
              </a:ext>
            </a:extLst>
          </p:cNvPr>
          <p:cNvSpPr txBox="1"/>
          <p:nvPr/>
        </p:nvSpPr>
        <p:spPr>
          <a:xfrm>
            <a:off x="1750794" y="5058512"/>
            <a:ext cx="664623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لعـــــام 1446هــ</a:t>
            </a:r>
            <a:endParaRPr lang="ar-EG" sz="4800" b="1" dirty="0">
              <a:solidFill>
                <a:srgbClr val="DE4A74"/>
              </a:solidFill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E89DB6AD-ADEA-4BC3-969B-D266F7F4F7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18275" y="-295226"/>
            <a:ext cx="5170716" cy="2909820"/>
          </a:xfrm>
          <a:prstGeom prst="rect">
            <a:avLst/>
          </a:prstGeom>
        </p:spPr>
      </p:pic>
      <p:sp>
        <p:nvSpPr>
          <p:cNvPr id="139" name="مستطيل 138">
            <a:extLst>
              <a:ext uri="{FF2B5EF4-FFF2-40B4-BE49-F238E27FC236}">
                <a16:creationId xmlns:a16="http://schemas.microsoft.com/office/drawing/2014/main" id="{F8D46ED2-E016-FF92-388E-8C2D11AB5E82}"/>
              </a:ext>
            </a:extLst>
          </p:cNvPr>
          <p:cNvSpPr/>
          <p:nvPr/>
        </p:nvSpPr>
        <p:spPr>
          <a:xfrm>
            <a:off x="7887793" y="386501"/>
            <a:ext cx="237917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anose="02010400000000000000" pitchFamily="2" charset="-78"/>
              </a:rPr>
              <a:t>المملكة العربية السعودية </a:t>
            </a:r>
          </a:p>
          <a:p>
            <a:pPr algn="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anose="02010400000000000000" pitchFamily="2" charset="-78"/>
              </a:rPr>
              <a:t>وزارة التعليم</a:t>
            </a:r>
          </a:p>
          <a:p>
            <a:pPr algn="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anose="02010400000000000000" pitchFamily="2" charset="-78"/>
              </a:rPr>
              <a:t>إدارة التعليم بمنطقة</a:t>
            </a:r>
          </a:p>
          <a:p>
            <a:pPr algn="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anose="02010400000000000000" pitchFamily="2" charset="-78"/>
              </a:rPr>
              <a:t>الابتدائية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37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49305"/>
              </p:ext>
            </p:extLst>
          </p:nvPr>
        </p:nvGraphicFramePr>
        <p:xfrm>
          <a:off x="688056" y="1481360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واجب الدرس في منصة مدرستي وإكماله قبل انتهاء الموعد المحدد.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136749" y="6063874"/>
            <a:ext cx="2571483" cy="23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الأول</a:t>
            </a: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366"/>
              </p:ext>
            </p:extLst>
          </p:nvPr>
        </p:nvGraphicFramePr>
        <p:xfrm>
          <a:off x="693149" y="1052396"/>
          <a:ext cx="917756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9188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3059188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059188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2- 6 / 9/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2" name="TextBox 86">
            <a:extLst>
              <a:ext uri="{FF2B5EF4-FFF2-40B4-BE49-F238E27FC236}">
                <a16:creationId xmlns:a16="http://schemas.microsoft.com/office/drawing/2014/main" id="{782FC6FA-0E62-DD93-54AE-49DCB97F726A}"/>
              </a:ext>
            </a:extLst>
          </p:cNvPr>
          <p:cNvSpPr txBox="1"/>
          <p:nvPr/>
        </p:nvSpPr>
        <p:spPr>
          <a:xfrm>
            <a:off x="6879588" y="2467509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الوحـدة السابعة 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شبه الجزيرة العربية الموقع والحضارة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5" name="TextBox 86">
            <a:extLst>
              <a:ext uri="{FF2B5EF4-FFF2-40B4-BE49-F238E27FC236}">
                <a16:creationId xmlns:a16="http://schemas.microsoft.com/office/drawing/2014/main" id="{542B9E19-99EA-EF2F-3AD9-D84C13C6BF1B}"/>
              </a:ext>
            </a:extLst>
          </p:cNvPr>
          <p:cNvSpPr txBox="1"/>
          <p:nvPr/>
        </p:nvSpPr>
        <p:spPr>
          <a:xfrm>
            <a:off x="3760893" y="2585417"/>
            <a:ext cx="3068016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400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التهيئة والتعريف بمحتويات دروس الفصل الثالث</a:t>
            </a:r>
            <a:endParaRPr lang="ar-EG" sz="1400" b="1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390337" y="2347989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0366" y="2757547"/>
            <a:ext cx="907379" cy="907379"/>
          </a:xfrm>
          <a:prstGeom prst="rect">
            <a:avLst/>
          </a:prstGeom>
        </p:spPr>
      </p:pic>
      <p:sp>
        <p:nvSpPr>
          <p:cNvPr id="130" name="TextBox 88">
            <a:extLst>
              <a:ext uri="{FF2B5EF4-FFF2-40B4-BE49-F238E27FC236}">
                <a16:creationId xmlns:a16="http://schemas.microsoft.com/office/drawing/2014/main" id="{FC75505E-AF7E-90E5-25F2-8D33F539ED2A}"/>
              </a:ext>
            </a:extLst>
          </p:cNvPr>
          <p:cNvSpPr txBox="1"/>
          <p:nvPr/>
        </p:nvSpPr>
        <p:spPr>
          <a:xfrm>
            <a:off x="994269" y="4746158"/>
            <a:ext cx="2256104" cy="98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تصميم </a:t>
            </a:r>
          </a:p>
          <a:p>
            <a:pPr algn="ctr" rtl="1">
              <a:lnSpc>
                <a:spcPct val="150000"/>
              </a:lnSpc>
            </a:pP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خارطة مفاهيم لأهم الحضارات شبه الجزيرة العربية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32" name="فقاعة التفكير: على شكل سحابة 131">
            <a:extLst>
              <a:ext uri="{FF2B5EF4-FFF2-40B4-BE49-F238E27FC236}">
                <a16:creationId xmlns:a16="http://schemas.microsoft.com/office/drawing/2014/main" id="{6AEC7C0D-BFA0-5B79-4FE2-81CFAF00C34F}"/>
              </a:ext>
            </a:extLst>
          </p:cNvPr>
          <p:cNvSpPr/>
          <p:nvPr/>
        </p:nvSpPr>
        <p:spPr>
          <a:xfrm>
            <a:off x="2914204" y="4296387"/>
            <a:ext cx="734586" cy="430766"/>
          </a:xfrm>
          <a:prstGeom prst="cloudCallout">
            <a:avLst>
              <a:gd name="adj1" fmla="val -73752"/>
              <a:gd name="adj2" fmla="val 678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33" name="TextBox 2">
            <a:extLst>
              <a:ext uri="{FF2B5EF4-FFF2-40B4-BE49-F238E27FC236}">
                <a16:creationId xmlns:a16="http://schemas.microsoft.com/office/drawing/2014/main" id="{EA7B728B-2125-43F4-8AF7-948BA8CA8544}"/>
              </a:ext>
            </a:extLst>
          </p:cNvPr>
          <p:cNvSpPr txBox="1"/>
          <p:nvPr/>
        </p:nvSpPr>
        <p:spPr>
          <a:xfrm>
            <a:off x="-139700" y="6312047"/>
            <a:ext cx="11887200" cy="1119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</a:t>
            </a:r>
            <a:r>
              <a:rPr lang="ar-SA" sz="1600" b="1" dirty="0"/>
              <a:t>كما جعل موقع شبه الجزيرة العربية منها مركزًا مميزًا للحضارة والتقدم، اجعلي علمكِ واجتهادكِ طريقًا للتميز للتفوق! 📚✨</a:t>
            </a:r>
            <a:endParaRPr lang="ar-SA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SA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EG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12095566-DA41-5B85-5C48-410172726ABC}"/>
              </a:ext>
            </a:extLst>
          </p:cNvPr>
          <p:cNvSpPr txBox="1"/>
          <p:nvPr/>
        </p:nvSpPr>
        <p:spPr>
          <a:xfrm>
            <a:off x="3259183" y="6681026"/>
            <a:ext cx="6667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وإكمال حل أنشطة الدرس . مراجعة الدروس بشكل دائم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00" name="TextBox 75">
            <a:extLst>
              <a:ext uri="{FF2B5EF4-FFF2-40B4-BE49-F238E27FC236}">
                <a16:creationId xmlns:a16="http://schemas.microsoft.com/office/drawing/2014/main" id="{9A9AAD36-A4BB-E19C-87B9-8EBA4227D2C9}"/>
              </a:ext>
            </a:extLst>
          </p:cNvPr>
          <p:cNvSpPr txBox="1"/>
          <p:nvPr/>
        </p:nvSpPr>
        <p:spPr>
          <a:xfrm>
            <a:off x="4485586" y="2910429"/>
            <a:ext cx="2299052" cy="1633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تحدد موقع الجزيرة العربية.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تتعرف على حدود شبه الجزيرة العربية.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تبين أهمية شبه الجزيرة العربية تاريخياً</a:t>
            </a:r>
            <a:r>
              <a:rPr lang="ar-EG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تمثل لحضارات قامت على أرض شبه الجزيرة العربية.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تحدد مكان نشوء اللغة العربية .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F127376-B709-0836-9602-FB3A04BC02FB}"/>
              </a:ext>
            </a:extLst>
          </p:cNvPr>
          <p:cNvSpPr txBox="1"/>
          <p:nvPr/>
        </p:nvSpPr>
        <p:spPr>
          <a:xfrm>
            <a:off x="837690" y="2417153"/>
            <a:ext cx="2909365" cy="5885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أنشطة الدرس في الكتاب صفحة 167بالاضافة لسؤال رقم 7 صفحة 185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86">
            <a:extLst>
              <a:ext uri="{FF2B5EF4-FFF2-40B4-BE49-F238E27FC236}">
                <a16:creationId xmlns:a16="http://schemas.microsoft.com/office/drawing/2014/main" id="{716B2D8B-B51A-DFEE-531A-FFF147551D3F}"/>
              </a:ext>
            </a:extLst>
          </p:cNvPr>
          <p:cNvSpPr txBox="1"/>
          <p:nvPr/>
        </p:nvSpPr>
        <p:spPr>
          <a:xfrm>
            <a:off x="6919200" y="4746158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شبه الجزيرة العربية الموقع والحضارة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E9C408D8-66A0-1821-4DB8-4815D000D7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2516" y="3597807"/>
            <a:ext cx="1483801" cy="1001096"/>
          </a:xfrm>
          <a:prstGeom prst="rect">
            <a:avLst/>
          </a:prstGeom>
        </p:spPr>
      </p:pic>
      <p:pic>
        <p:nvPicPr>
          <p:cNvPr id="105" name="صورة 104">
            <a:extLst>
              <a:ext uri="{FF2B5EF4-FFF2-40B4-BE49-F238E27FC236}">
                <a16:creationId xmlns:a16="http://schemas.microsoft.com/office/drawing/2014/main" id="{01B25E1A-FF47-8AA7-0822-F24551BF28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4058" y="4591339"/>
            <a:ext cx="2299052" cy="119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69943"/>
              </p:ext>
            </p:extLst>
          </p:nvPr>
        </p:nvGraphicFramePr>
        <p:xfrm>
          <a:off x="688056" y="1481360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الثاني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23847"/>
              </p:ext>
            </p:extLst>
          </p:nvPr>
        </p:nvGraphicFramePr>
        <p:xfrm>
          <a:off x="693149" y="1052396"/>
          <a:ext cx="917756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9188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3059188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059188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9- 13 / 9/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390337" y="2347989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49858" y="3029772"/>
            <a:ext cx="890107" cy="890107"/>
          </a:xfrm>
          <a:prstGeom prst="rect">
            <a:avLst/>
          </a:prstGeom>
        </p:spPr>
      </p:pic>
      <p:sp>
        <p:nvSpPr>
          <p:cNvPr id="130" name="TextBox 88">
            <a:extLst>
              <a:ext uri="{FF2B5EF4-FFF2-40B4-BE49-F238E27FC236}">
                <a16:creationId xmlns:a16="http://schemas.microsoft.com/office/drawing/2014/main" id="{FC75505E-AF7E-90E5-25F2-8D33F539ED2A}"/>
              </a:ext>
            </a:extLst>
          </p:cNvPr>
          <p:cNvSpPr txBox="1"/>
          <p:nvPr/>
        </p:nvSpPr>
        <p:spPr>
          <a:xfrm>
            <a:off x="825343" y="5119206"/>
            <a:ext cx="2628999" cy="612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400" b="1" dirty="0">
                <a:solidFill>
                  <a:srgbClr val="F072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كتابة تقرير  عن إبراز 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جهود  حكومة المملكة في توسعة الحرمين الشريفين   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32" name="فقاعة التفكير: على شكل سحابة 131">
            <a:extLst>
              <a:ext uri="{FF2B5EF4-FFF2-40B4-BE49-F238E27FC236}">
                <a16:creationId xmlns:a16="http://schemas.microsoft.com/office/drawing/2014/main" id="{6AEC7C0D-BFA0-5B79-4FE2-81CFAF00C34F}"/>
              </a:ext>
            </a:extLst>
          </p:cNvPr>
          <p:cNvSpPr/>
          <p:nvPr/>
        </p:nvSpPr>
        <p:spPr>
          <a:xfrm>
            <a:off x="2875473" y="4664998"/>
            <a:ext cx="734586" cy="430766"/>
          </a:xfrm>
          <a:prstGeom prst="cloudCallout">
            <a:avLst>
              <a:gd name="adj1" fmla="val -73752"/>
              <a:gd name="adj2" fmla="val 678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00" name="TextBox 75">
            <a:extLst>
              <a:ext uri="{FF2B5EF4-FFF2-40B4-BE49-F238E27FC236}">
                <a16:creationId xmlns:a16="http://schemas.microsoft.com/office/drawing/2014/main" id="{38EE6C6F-BC9F-DD1C-447C-175599BA013A}"/>
              </a:ext>
            </a:extLst>
          </p:cNvPr>
          <p:cNvSpPr txBox="1"/>
          <p:nvPr/>
        </p:nvSpPr>
        <p:spPr>
          <a:xfrm>
            <a:off x="3870333" y="2577432"/>
            <a:ext cx="2952733" cy="3295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سكان شبه الجزيرة قديماَ.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تعدد الديانات السائدة قبل الإسلام في شبه الجزيرة العربية.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تصف الحالة السياسية والاجتماعية في شبه الجزيرة العربية قبل الإسلام.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تلخص الحياة الاقتصادية في شبه الجزيرة العربية قبل الإسلام.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تبين أهمية مكة المكرمة والمدينة المنورة في وطني.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تحدد أول قبلة للمسلمين.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تعلل تسمية مسجد القبلتين بهذا الاسم.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766364" y="6248577"/>
            <a:ext cx="11057335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</a:t>
            </a:r>
            <a:r>
              <a:rPr lang="ar-SA" b="1" dirty="0"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: </a:t>
            </a:r>
            <a:r>
              <a:rPr lang="ar-SA" b="1" dirty="0">
                <a:latin typeface="Aldhabi" panose="01000000000000000000" pitchFamily="2" charset="-78"/>
                <a:ea typeface="Cascadia Code" panose="020B0609020000020004" pitchFamily="49" charset="0"/>
                <a:cs typeface="Akhbar MT" pitchFamily="2" charset="-78"/>
                <a:sym typeface="Tajawal Bold"/>
                <a:rtl/>
              </a:rPr>
              <a:t>خدمة ضيوف </a:t>
            </a:r>
            <a:r>
              <a:rPr lang="ar-SA" sz="1600" b="1" dirty="0">
                <a:latin typeface="Aldhabi" panose="01000000000000000000" pitchFamily="2" charset="-78"/>
                <a:ea typeface="Cascadia Code" panose="020B0609020000020004" pitchFamily="49" charset="0"/>
                <a:cs typeface="Akhbar MT" pitchFamily="2" charset="-78"/>
                <a:sym typeface="Tajawal Bold"/>
                <a:rtl/>
              </a:rPr>
              <a:t>الرحمن</a:t>
            </a:r>
            <a:r>
              <a:rPr lang="ar-SA" b="1" dirty="0">
                <a:latin typeface="Aldhabi" panose="01000000000000000000" pitchFamily="2" charset="-78"/>
                <a:ea typeface="Cascadia Code" panose="020B0609020000020004" pitchFamily="49" charset="0"/>
                <a:cs typeface="Akhbar MT" pitchFamily="2" charset="-78"/>
                <a:sym typeface="Tajawal Bold"/>
                <a:rtl/>
              </a:rPr>
              <a:t> ، شرف عظيم وواجب ديني ووطني  </a:t>
            </a:r>
            <a:r>
              <a:rPr lang="ar-SA" b="1" dirty="0">
                <a:cs typeface="Akhbar MT" pitchFamily="2" charset="-78"/>
              </a:rPr>
              <a:t>فكوني دائمًا سفيرةً للقيم النبيلة التي تعكس كرم وأصالة هذا الوطن. </a:t>
            </a: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Akhbar MT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EG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4A649C54-0444-6433-F024-6AFA84898E05}"/>
              </a:ext>
            </a:extLst>
          </p:cNvPr>
          <p:cNvSpPr txBox="1"/>
          <p:nvPr/>
        </p:nvSpPr>
        <p:spPr>
          <a:xfrm>
            <a:off x="841533" y="3785815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26FCFD2F-E269-726E-D3C8-260403A399B1}"/>
              </a:ext>
            </a:extLst>
          </p:cNvPr>
          <p:cNvSpPr txBox="1"/>
          <p:nvPr/>
        </p:nvSpPr>
        <p:spPr>
          <a:xfrm>
            <a:off x="1935079" y="6668545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المدرسي والاطلاع على </a:t>
            </a: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98889E0-A1D1-0C51-1442-37DED53906C0}"/>
              </a:ext>
            </a:extLst>
          </p:cNvPr>
          <p:cNvSpPr txBox="1"/>
          <p:nvPr/>
        </p:nvSpPr>
        <p:spPr>
          <a:xfrm>
            <a:off x="837690" y="2417153"/>
            <a:ext cx="2909365" cy="33207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سؤال 6 صفحة 184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86">
            <a:extLst>
              <a:ext uri="{FF2B5EF4-FFF2-40B4-BE49-F238E27FC236}">
                <a16:creationId xmlns:a16="http://schemas.microsoft.com/office/drawing/2014/main" id="{6B24EC1C-FE56-9CAB-5E3A-7516D6AA38AA}"/>
              </a:ext>
            </a:extLst>
          </p:cNvPr>
          <p:cNvSpPr txBox="1"/>
          <p:nvPr/>
        </p:nvSpPr>
        <p:spPr>
          <a:xfrm>
            <a:off x="6879588" y="2467509"/>
            <a:ext cx="1375690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شبه الجزيرة العربية السكان وأحوالهم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3" name="TextBox 86">
            <a:extLst>
              <a:ext uri="{FF2B5EF4-FFF2-40B4-BE49-F238E27FC236}">
                <a16:creationId xmlns:a16="http://schemas.microsoft.com/office/drawing/2014/main" id="{74926739-DBDB-D024-5FAF-1F3F60AFBB22}"/>
              </a:ext>
            </a:extLst>
          </p:cNvPr>
          <p:cNvSpPr txBox="1"/>
          <p:nvPr/>
        </p:nvSpPr>
        <p:spPr>
          <a:xfrm>
            <a:off x="6900978" y="4218564"/>
            <a:ext cx="1375690" cy="24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قبلة المسلمين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ED37CCE2-6AF7-2928-2343-2583C367F4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31224" y="3067856"/>
            <a:ext cx="1307834" cy="936372"/>
          </a:xfrm>
          <a:prstGeom prst="rect">
            <a:avLst/>
          </a:prstGeom>
        </p:spPr>
      </p:pic>
      <p:pic>
        <p:nvPicPr>
          <p:cNvPr id="105" name="صورة 104">
            <a:extLst>
              <a:ext uri="{FF2B5EF4-FFF2-40B4-BE49-F238E27FC236}">
                <a16:creationId xmlns:a16="http://schemas.microsoft.com/office/drawing/2014/main" id="{5EB86896-B803-576A-0DBA-B8C7886FDC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3945" y="4652354"/>
            <a:ext cx="1146976" cy="11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26320"/>
              </p:ext>
            </p:extLst>
          </p:nvPr>
        </p:nvGraphicFramePr>
        <p:xfrm>
          <a:off x="680621" y="1503441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1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الثالث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25654"/>
              </p:ext>
            </p:extLst>
          </p:nvPr>
        </p:nvGraphicFramePr>
        <p:xfrm>
          <a:off x="693149" y="1052396"/>
          <a:ext cx="917756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9188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557025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561351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16 -20 / 9/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390337" y="2347989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47759" y="2932286"/>
            <a:ext cx="901201" cy="901201"/>
          </a:xfrm>
          <a:prstGeom prst="rect">
            <a:avLst/>
          </a:prstGeom>
        </p:spPr>
      </p:pic>
      <p:sp>
        <p:nvSpPr>
          <p:cNvPr id="132" name="فقاعة التفكير: على شكل سحابة 131">
            <a:extLst>
              <a:ext uri="{FF2B5EF4-FFF2-40B4-BE49-F238E27FC236}">
                <a16:creationId xmlns:a16="http://schemas.microsoft.com/office/drawing/2014/main" id="{6AEC7C0D-BFA0-5B79-4FE2-81CFAF00C34F}"/>
              </a:ext>
            </a:extLst>
          </p:cNvPr>
          <p:cNvSpPr/>
          <p:nvPr/>
        </p:nvSpPr>
        <p:spPr>
          <a:xfrm>
            <a:off x="2756859" y="4472573"/>
            <a:ext cx="734586" cy="430766"/>
          </a:xfrm>
          <a:prstGeom prst="cloudCallout">
            <a:avLst>
              <a:gd name="adj1" fmla="val -73752"/>
              <a:gd name="adj2" fmla="val 678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33" name="TextBox 86">
            <a:extLst>
              <a:ext uri="{FF2B5EF4-FFF2-40B4-BE49-F238E27FC236}">
                <a16:creationId xmlns:a16="http://schemas.microsoft.com/office/drawing/2014/main" id="{B8065FF2-0577-8260-49DD-1B4BB7C63674}"/>
              </a:ext>
            </a:extLst>
          </p:cNvPr>
          <p:cNvSpPr txBox="1"/>
          <p:nvPr/>
        </p:nvSpPr>
        <p:spPr>
          <a:xfrm>
            <a:off x="6888602" y="2778749"/>
            <a:ext cx="1375690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الآثار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1460500" y="6243740"/>
            <a:ext cx="9517497" cy="121187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</a:t>
            </a:r>
            <a:r>
              <a:rPr lang="ar-SA" b="1" dirty="0"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: </a:t>
            </a:r>
            <a:r>
              <a:rPr lang="ar-SA" sz="1600" b="1" dirty="0"/>
              <a:t>الآثار هي كنوز وطنية تحكي تاريخ أجدادنا، والمحافظة عليها واجب علينا جميعًا</a:t>
            </a: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>
              <a:lnSpc>
                <a:spcPct val="150000"/>
              </a:lnSpc>
            </a:pP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>
              <a:lnSpc>
                <a:spcPct val="150000"/>
              </a:lnSpc>
            </a:pPr>
            <a:endParaRPr lang="ar-EG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013F2E1D-219D-6BDE-B7C6-B866EADAAC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246" y="4526139"/>
            <a:ext cx="516783" cy="511953"/>
          </a:xfrm>
          <a:prstGeom prst="rect">
            <a:avLst/>
          </a:prstGeom>
        </p:spPr>
      </p:pic>
      <p:sp>
        <p:nvSpPr>
          <p:cNvPr id="122" name="TextBox 88">
            <a:extLst>
              <a:ext uri="{FF2B5EF4-FFF2-40B4-BE49-F238E27FC236}">
                <a16:creationId xmlns:a16="http://schemas.microsoft.com/office/drawing/2014/main" id="{DC545558-BE88-22D0-D8AC-FAAA8F4FDD7D}"/>
              </a:ext>
            </a:extLst>
          </p:cNvPr>
          <p:cNvSpPr txBox="1"/>
          <p:nvPr/>
        </p:nvSpPr>
        <p:spPr>
          <a:xfrm>
            <a:off x="987637" y="5043131"/>
            <a:ext cx="2503808" cy="646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sz="1400" b="1" dirty="0">
                <a:solidFill>
                  <a:srgbClr val="F072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شارك ابنتك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إعداد بحث مبسط عن أحد المواقع الأثرية في الدرس من حيث الموقع الجغرافي واهميته الحضارية وتاريخه </a:t>
            </a:r>
            <a:endParaRPr lang="ar-EG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AFCA86B-22B2-B121-7A6E-D8E9A87C9B7B}"/>
              </a:ext>
            </a:extLst>
          </p:cNvPr>
          <p:cNvSpPr txBox="1"/>
          <p:nvPr/>
        </p:nvSpPr>
        <p:spPr>
          <a:xfrm>
            <a:off x="863844" y="3541285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86">
            <a:extLst>
              <a:ext uri="{FF2B5EF4-FFF2-40B4-BE49-F238E27FC236}">
                <a16:creationId xmlns:a16="http://schemas.microsoft.com/office/drawing/2014/main" id="{3017234F-456F-1356-6757-6E05555B4409}"/>
              </a:ext>
            </a:extLst>
          </p:cNvPr>
          <p:cNvSpPr txBox="1"/>
          <p:nvPr/>
        </p:nvSpPr>
        <p:spPr>
          <a:xfrm>
            <a:off x="6835428" y="4968506"/>
            <a:ext cx="1375690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الآثــار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6EB13B0A-6D68-47CA-9273-F1A865C7CA06}"/>
              </a:ext>
            </a:extLst>
          </p:cNvPr>
          <p:cNvSpPr txBox="1"/>
          <p:nvPr/>
        </p:nvSpPr>
        <p:spPr>
          <a:xfrm>
            <a:off x="2231745" y="6665637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75">
            <a:extLst>
              <a:ext uri="{FF2B5EF4-FFF2-40B4-BE49-F238E27FC236}">
                <a16:creationId xmlns:a16="http://schemas.microsoft.com/office/drawing/2014/main" id="{AE271D1E-88F7-B6D6-DED7-E0BD5ACE6663}"/>
              </a:ext>
            </a:extLst>
          </p:cNvPr>
          <p:cNvSpPr txBox="1"/>
          <p:nvPr/>
        </p:nvSpPr>
        <p:spPr>
          <a:xfrm>
            <a:off x="3867073" y="2488186"/>
            <a:ext cx="2952733" cy="174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مفهوم الآثار.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تذكـر أهم الآثــار التاريخية في وطني المملكة العربية السعودية.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مفهوم المتاحف في وطني 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تعدد أهم المتاحف في وطني.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F5CC9397-BA75-B3D6-9FAD-33F490DC1B6F}"/>
              </a:ext>
            </a:extLst>
          </p:cNvPr>
          <p:cNvSpPr txBox="1"/>
          <p:nvPr/>
        </p:nvSpPr>
        <p:spPr>
          <a:xfrm>
            <a:off x="393076" y="2406771"/>
            <a:ext cx="2909365" cy="33207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سؤال 1 و2 و4 صفحة 183 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6F6805B2-BC8C-C1A0-DE0D-C051F1E507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60125" y="3462256"/>
            <a:ext cx="1404167" cy="1203571"/>
          </a:xfrm>
          <a:prstGeom prst="rect">
            <a:avLst/>
          </a:prstGeom>
        </p:spPr>
      </p:pic>
      <p:pic>
        <p:nvPicPr>
          <p:cNvPr id="107" name="صورة 106">
            <a:extLst>
              <a:ext uri="{FF2B5EF4-FFF2-40B4-BE49-F238E27FC236}">
                <a16:creationId xmlns:a16="http://schemas.microsoft.com/office/drawing/2014/main" id="{F47C0478-AE6E-85AB-53B1-FAE12707C9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75197" y="4255658"/>
            <a:ext cx="2273463" cy="15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54643"/>
              </p:ext>
            </p:extLst>
          </p:nvPr>
        </p:nvGraphicFramePr>
        <p:xfrm>
          <a:off x="730006" y="1521626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3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Akhbar MT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3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Akhbar MT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3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Akhbar MT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3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Akhbar MT" pitchFamily="2" charset="-78"/>
                      </a:endParaRPr>
                    </a:p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77475" y="5922399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الرابع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71713"/>
              </p:ext>
            </p:extLst>
          </p:nvPr>
        </p:nvGraphicFramePr>
        <p:xfrm>
          <a:off x="693149" y="1052396"/>
          <a:ext cx="917756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59188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3062351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056025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8- 12 / 10/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390337" y="2347989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9333" y="3150500"/>
            <a:ext cx="909444" cy="909444"/>
          </a:xfrm>
          <a:prstGeom prst="rect">
            <a:avLst/>
          </a:prstGeom>
        </p:spPr>
      </p:pic>
      <p:sp>
        <p:nvSpPr>
          <p:cNvPr id="132" name="فقاعة التفكير: على شكل سحابة 131">
            <a:extLst>
              <a:ext uri="{FF2B5EF4-FFF2-40B4-BE49-F238E27FC236}">
                <a16:creationId xmlns:a16="http://schemas.microsoft.com/office/drawing/2014/main" id="{6AEC7C0D-BFA0-5B79-4FE2-81CFAF00C34F}"/>
              </a:ext>
            </a:extLst>
          </p:cNvPr>
          <p:cNvSpPr/>
          <p:nvPr/>
        </p:nvSpPr>
        <p:spPr>
          <a:xfrm>
            <a:off x="2915604" y="4553983"/>
            <a:ext cx="734586" cy="430766"/>
          </a:xfrm>
          <a:prstGeom prst="cloudCallout">
            <a:avLst>
              <a:gd name="adj1" fmla="val -73752"/>
              <a:gd name="adj2" fmla="val 678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2458270" y="6689275"/>
            <a:ext cx="74942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  <a:endParaRPr lang="ar-SA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622300" y="6313856"/>
            <a:ext cx="11008274" cy="7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</a:t>
            </a:r>
            <a:r>
              <a:rPr lang="ar-SA" b="1" dirty="0"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: </a:t>
            </a:r>
            <a:r>
              <a:rPr lang="ar-SA" sz="1600" b="1" dirty="0"/>
              <a:t>بالصبر والعزيمة والاجتهاد في المذاكرة، تفتحين أبواب النجاح وتصلين إلى أحلامك بثقة وإصرار</a:t>
            </a:r>
            <a:endParaRPr lang="ar-SA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EG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99" name="TextBox 75">
            <a:extLst>
              <a:ext uri="{FF2B5EF4-FFF2-40B4-BE49-F238E27FC236}">
                <a16:creationId xmlns:a16="http://schemas.microsoft.com/office/drawing/2014/main" id="{4952D3FD-337D-3712-9EFF-62238D1C0B9F}"/>
              </a:ext>
            </a:extLst>
          </p:cNvPr>
          <p:cNvSpPr txBox="1"/>
          <p:nvPr/>
        </p:nvSpPr>
        <p:spPr>
          <a:xfrm>
            <a:off x="4136961" y="2520106"/>
            <a:ext cx="2675889" cy="102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سيرة آدم عليه السلام.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سيرة نوح عليه السلام.</a:t>
            </a:r>
          </a:p>
          <a:p>
            <a:pPr marL="237492" lvl="1" indent="-118746" algn="r" rtl="1">
              <a:lnSpc>
                <a:spcPts val="275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تعدد صفات الأنبياء عليهم السلام.</a:t>
            </a:r>
          </a:p>
        </p:txBody>
      </p:sp>
      <p:sp>
        <p:nvSpPr>
          <p:cNvPr id="103" name="TextBox 88">
            <a:extLst>
              <a:ext uri="{FF2B5EF4-FFF2-40B4-BE49-F238E27FC236}">
                <a16:creationId xmlns:a16="http://schemas.microsoft.com/office/drawing/2014/main" id="{8C237742-2D2A-0FDD-6FB2-32000B36B8FB}"/>
              </a:ext>
            </a:extLst>
          </p:cNvPr>
          <p:cNvSpPr txBox="1"/>
          <p:nvPr/>
        </p:nvSpPr>
        <p:spPr>
          <a:xfrm>
            <a:off x="902160" y="5164030"/>
            <a:ext cx="2780423" cy="612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رسم سفينة رسماً ابداعياً وتدوني عليها أهم معلومات الدرس</a:t>
            </a:r>
            <a:endParaRPr lang="ar-EG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7709F033-8183-A5C3-B7CF-D5412ADACA06}"/>
              </a:ext>
            </a:extLst>
          </p:cNvPr>
          <p:cNvSpPr txBox="1"/>
          <p:nvPr/>
        </p:nvSpPr>
        <p:spPr>
          <a:xfrm>
            <a:off x="863844" y="3782812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CDEAEDA5-8A58-DD9E-F1B8-8261EE24B1D5}"/>
              </a:ext>
            </a:extLst>
          </p:cNvPr>
          <p:cNvSpPr txBox="1"/>
          <p:nvPr/>
        </p:nvSpPr>
        <p:spPr>
          <a:xfrm>
            <a:off x="2335404" y="6664661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86">
            <a:extLst>
              <a:ext uri="{FF2B5EF4-FFF2-40B4-BE49-F238E27FC236}">
                <a16:creationId xmlns:a16="http://schemas.microsoft.com/office/drawing/2014/main" id="{4746923D-5EB7-03AA-14C3-567154150717}"/>
              </a:ext>
            </a:extLst>
          </p:cNvPr>
          <p:cNvSpPr txBox="1"/>
          <p:nvPr/>
        </p:nvSpPr>
        <p:spPr>
          <a:xfrm>
            <a:off x="6856593" y="2593040"/>
            <a:ext cx="1375690" cy="101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الوحدة الثامنة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الأنبياء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آدم ونوح عليهم السلام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07" name="صورة 106">
            <a:extLst>
              <a:ext uri="{FF2B5EF4-FFF2-40B4-BE49-F238E27FC236}">
                <a16:creationId xmlns:a16="http://schemas.microsoft.com/office/drawing/2014/main" id="{B66B61DC-4543-FE2C-AEAA-EE7990767F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919" y="6358548"/>
            <a:ext cx="399435" cy="418114"/>
          </a:xfrm>
          <a:prstGeom prst="rect">
            <a:avLst/>
          </a:prstGeom>
        </p:spPr>
      </p:pic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7B803D7E-AEBA-A56F-EA60-4123CBDFB827}"/>
              </a:ext>
            </a:extLst>
          </p:cNvPr>
          <p:cNvSpPr txBox="1"/>
          <p:nvPr/>
        </p:nvSpPr>
        <p:spPr>
          <a:xfrm>
            <a:off x="837690" y="2417153"/>
            <a:ext cx="2909365" cy="5885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أنشطة الدرس في الكتاب صفحة 190 بالإضافة لسؤال رقم 1 و4 صفحة 201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86">
            <a:extLst>
              <a:ext uri="{FF2B5EF4-FFF2-40B4-BE49-F238E27FC236}">
                <a16:creationId xmlns:a16="http://schemas.microsoft.com/office/drawing/2014/main" id="{87791873-4248-CA10-F387-2EA9D427FC2B}"/>
              </a:ext>
            </a:extLst>
          </p:cNvPr>
          <p:cNvSpPr txBox="1"/>
          <p:nvPr/>
        </p:nvSpPr>
        <p:spPr>
          <a:xfrm>
            <a:off x="6888602" y="4563177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آدم ونوح عليهم السلام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43255EAD-4101-9214-805C-551BAEE597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29794" y="4084855"/>
            <a:ext cx="2780423" cy="15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51029"/>
              </p:ext>
            </p:extLst>
          </p:nvPr>
        </p:nvGraphicFramePr>
        <p:xfrm>
          <a:off x="730006" y="1521626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89"/>
            <a:ext cx="9229344" cy="963467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الخامس 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89761"/>
              </p:ext>
            </p:extLst>
          </p:nvPr>
        </p:nvGraphicFramePr>
        <p:xfrm>
          <a:off x="724754" y="1052396"/>
          <a:ext cx="914595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653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923911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173395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15- 19 / 10/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390337" y="2347989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8156" y="2965855"/>
            <a:ext cx="796958" cy="796958"/>
          </a:xfrm>
          <a:prstGeom prst="rect">
            <a:avLst/>
          </a:prstGeom>
        </p:spPr>
      </p:pic>
      <p:sp>
        <p:nvSpPr>
          <p:cNvPr id="132" name="فقاعة التفكير: على شكل سحابة 131">
            <a:extLst>
              <a:ext uri="{FF2B5EF4-FFF2-40B4-BE49-F238E27FC236}">
                <a16:creationId xmlns:a16="http://schemas.microsoft.com/office/drawing/2014/main" id="{6AEC7C0D-BFA0-5B79-4FE2-81CFAF00C34F}"/>
              </a:ext>
            </a:extLst>
          </p:cNvPr>
          <p:cNvSpPr/>
          <p:nvPr/>
        </p:nvSpPr>
        <p:spPr>
          <a:xfrm>
            <a:off x="3085679" y="4240805"/>
            <a:ext cx="734586" cy="430766"/>
          </a:xfrm>
          <a:prstGeom prst="cloudCallout">
            <a:avLst>
              <a:gd name="adj1" fmla="val -73752"/>
              <a:gd name="adj2" fmla="val 678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8610359" y="6889312"/>
            <a:ext cx="12275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241300" y="6275190"/>
            <a:ext cx="117347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</a:t>
            </a:r>
            <a:r>
              <a:rPr lang="ar-SA" sz="1600" b="1" dirty="0"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: </a:t>
            </a:r>
            <a:r>
              <a:rPr lang="ar-SA" sz="1600" b="1" dirty="0"/>
              <a:t>اجعلي القرآن رفيق دربك، فهو نور لقلبك وسكينة لنفسك، خصصي له وقتًا يوميًا، فبه تحلو الحياة، وتُفتح لكِ أبواب </a:t>
            </a:r>
          </a:p>
          <a:p>
            <a:pPr algn="ctr" rtl="1">
              <a:lnSpc>
                <a:spcPct val="150000"/>
              </a:lnSpc>
            </a:pPr>
            <a:r>
              <a:rPr lang="ar-SA" sz="1600" b="1" dirty="0"/>
              <a:t>الخير والنجاح.</a:t>
            </a:r>
            <a:endParaRPr lang="ar-SA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EG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04" name="TextBox 88">
            <a:extLst>
              <a:ext uri="{FF2B5EF4-FFF2-40B4-BE49-F238E27FC236}">
                <a16:creationId xmlns:a16="http://schemas.microsoft.com/office/drawing/2014/main" id="{7351029A-EECE-B733-3B66-8A3365CE7B1B}"/>
              </a:ext>
            </a:extLst>
          </p:cNvPr>
          <p:cNvSpPr txBox="1"/>
          <p:nvPr/>
        </p:nvSpPr>
        <p:spPr>
          <a:xfrm>
            <a:off x="1092438" y="5159379"/>
            <a:ext cx="2411799" cy="428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SA" sz="1400" b="1" dirty="0">
                <a:solidFill>
                  <a:srgbClr val="F072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مجلة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صور ومعلومات عن مجمع الملك فهد لطباعة المصحف الشريف  </a:t>
            </a:r>
            <a:endParaRPr lang="ar-EG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6" name="TextBox 75">
            <a:extLst>
              <a:ext uri="{FF2B5EF4-FFF2-40B4-BE49-F238E27FC236}">
                <a16:creationId xmlns:a16="http://schemas.microsoft.com/office/drawing/2014/main" id="{D34C9BDD-61BC-20B0-10F3-BE1441C4315A}"/>
              </a:ext>
            </a:extLst>
          </p:cNvPr>
          <p:cNvSpPr txBox="1"/>
          <p:nvPr/>
        </p:nvSpPr>
        <p:spPr>
          <a:xfrm>
            <a:off x="4136545" y="2499092"/>
            <a:ext cx="2742975" cy="1633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تسمي أولو العزم من الرسل عليهم السلام.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تعلل إرسال الله الأنبياء والمرسلين.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سيرة إبراهيم عليه السلام وبناء الكعبة.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تحدد الكتب السماوية التي نزلت على كلا من موسى وعيسى عليهما السلام ومحمد صلى الله عليه وسلم.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057B329-3680-12CD-06FC-7D319A723A6A}"/>
              </a:ext>
            </a:extLst>
          </p:cNvPr>
          <p:cNvSpPr txBox="1"/>
          <p:nvPr/>
        </p:nvSpPr>
        <p:spPr>
          <a:xfrm>
            <a:off x="908127" y="3499701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86">
            <a:extLst>
              <a:ext uri="{FF2B5EF4-FFF2-40B4-BE49-F238E27FC236}">
                <a16:creationId xmlns:a16="http://schemas.microsoft.com/office/drawing/2014/main" id="{FB7728EF-59E5-9574-F8B3-05B8FF0FC162}"/>
              </a:ext>
            </a:extLst>
          </p:cNvPr>
          <p:cNvSpPr txBox="1"/>
          <p:nvPr/>
        </p:nvSpPr>
        <p:spPr>
          <a:xfrm>
            <a:off x="6950627" y="4715377"/>
            <a:ext cx="1375690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أولو العزم من الرسل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2C585E37-5259-1075-2391-A8537899C8FC}"/>
              </a:ext>
            </a:extLst>
          </p:cNvPr>
          <p:cNvSpPr txBox="1"/>
          <p:nvPr/>
        </p:nvSpPr>
        <p:spPr>
          <a:xfrm>
            <a:off x="2056690" y="6909143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82A32920-28A2-47E9-23B4-91085BDAF581}"/>
              </a:ext>
            </a:extLst>
          </p:cNvPr>
          <p:cNvSpPr txBox="1"/>
          <p:nvPr/>
        </p:nvSpPr>
        <p:spPr>
          <a:xfrm>
            <a:off x="908127" y="2408728"/>
            <a:ext cx="2909365" cy="33207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سؤال 6 و  7 صفحة 202في الكتاب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86">
            <a:extLst>
              <a:ext uri="{FF2B5EF4-FFF2-40B4-BE49-F238E27FC236}">
                <a16:creationId xmlns:a16="http://schemas.microsoft.com/office/drawing/2014/main" id="{99626250-EED2-BBE6-4A72-09001B88105D}"/>
              </a:ext>
            </a:extLst>
          </p:cNvPr>
          <p:cNvSpPr txBox="1"/>
          <p:nvPr/>
        </p:nvSpPr>
        <p:spPr>
          <a:xfrm>
            <a:off x="6892049" y="2573684"/>
            <a:ext cx="1375690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أولو العزم من الرسل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E540E58F-892A-F2BC-020F-C694C86F97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2926" y="3935322"/>
            <a:ext cx="1957148" cy="19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6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69046"/>
              </p:ext>
            </p:extLst>
          </p:nvPr>
        </p:nvGraphicFramePr>
        <p:xfrm>
          <a:off x="730006" y="1521626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السادس 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09643"/>
              </p:ext>
            </p:extLst>
          </p:nvPr>
        </p:nvGraphicFramePr>
        <p:xfrm>
          <a:off x="724754" y="1052396"/>
          <a:ext cx="914595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653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923911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173395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22-26 / 10 / 1446هـ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422900" y="2424694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3405" y="2831832"/>
            <a:ext cx="854464" cy="854464"/>
          </a:xfrm>
          <a:prstGeom prst="rect">
            <a:avLst/>
          </a:prstGeom>
        </p:spPr>
      </p:pic>
      <p:sp>
        <p:nvSpPr>
          <p:cNvPr id="132" name="فقاعة التفكير: على شكل سحابة 131">
            <a:extLst>
              <a:ext uri="{FF2B5EF4-FFF2-40B4-BE49-F238E27FC236}">
                <a16:creationId xmlns:a16="http://schemas.microsoft.com/office/drawing/2014/main" id="{6AEC7C0D-BFA0-5B79-4FE2-81CFAF00C34F}"/>
              </a:ext>
            </a:extLst>
          </p:cNvPr>
          <p:cNvSpPr/>
          <p:nvPr/>
        </p:nvSpPr>
        <p:spPr>
          <a:xfrm>
            <a:off x="3012469" y="4186479"/>
            <a:ext cx="734586" cy="430766"/>
          </a:xfrm>
          <a:prstGeom prst="cloudCallout">
            <a:avLst>
              <a:gd name="adj1" fmla="val -73752"/>
              <a:gd name="adj2" fmla="val 678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1528683" y="6267630"/>
            <a:ext cx="10266569" cy="7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</a:t>
            </a:r>
            <a:r>
              <a:rPr lang="ar-SA" b="1" dirty="0"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:   </a:t>
            </a:r>
            <a:r>
              <a:rPr lang="ar-SA" sz="1600" b="1" dirty="0"/>
              <a:t>تذكري الصلاة على النبي صلى الله عليه وسلم نور للقلب، وسبب في مغفرة الذنوب، ورفع الدرجات</a:t>
            </a:r>
            <a:endParaRPr lang="ar-SA" sz="1600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EG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04" name="TextBox 88">
            <a:extLst>
              <a:ext uri="{FF2B5EF4-FFF2-40B4-BE49-F238E27FC236}">
                <a16:creationId xmlns:a16="http://schemas.microsoft.com/office/drawing/2014/main" id="{7351029A-EECE-B733-3B66-8A3365CE7B1B}"/>
              </a:ext>
            </a:extLst>
          </p:cNvPr>
          <p:cNvSpPr txBox="1"/>
          <p:nvPr/>
        </p:nvSpPr>
        <p:spPr>
          <a:xfrm>
            <a:off x="933058" y="4748277"/>
            <a:ext cx="2718627" cy="93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400" b="1" dirty="0">
                <a:solidFill>
                  <a:srgbClr val="F072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شارك ابنتك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في تصميم جدول مقارنة بين النبي موسى وعيسى عليهما السلام من حيث اسمه واللقب ومكان ولادته و معجزاته</a:t>
            </a:r>
            <a:endParaRPr lang="ar-EG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4" name="TextBox 75">
            <a:extLst>
              <a:ext uri="{FF2B5EF4-FFF2-40B4-BE49-F238E27FC236}">
                <a16:creationId xmlns:a16="http://schemas.microsoft.com/office/drawing/2014/main" id="{14D9D12A-8E4E-948F-3E61-E902CCC32D55}"/>
              </a:ext>
            </a:extLst>
          </p:cNvPr>
          <p:cNvSpPr txBox="1"/>
          <p:nvPr/>
        </p:nvSpPr>
        <p:spPr>
          <a:xfrm>
            <a:off x="4203700" y="2528950"/>
            <a:ext cx="2714073" cy="3064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marR="0" lvl="1" indent="-118746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سيرة موسى عليه السلام و معجزاته.</a:t>
            </a:r>
            <a:endParaRPr kumimoji="0" lang="ar-EG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marR="0" lvl="1" indent="-118746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EG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وضح سيرة عيسى عليه السلام و معجزاته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.</a:t>
            </a: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118746" lvl="1" algn="r" rtl="1">
              <a:lnSpc>
                <a:spcPct val="150000"/>
              </a:lnSpc>
            </a:pP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118746" lvl="1" algn="r" rtl="1">
              <a:lnSpc>
                <a:spcPct val="150000"/>
              </a:lnSpc>
            </a:pP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marR="0" lvl="1" indent="-118746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تذكر نسب النبي محمد صلى الله عليه وسلم من جهة والديه.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مولد النبي صلى 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الله عليه وسلم.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نشأة النبي 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محمد صلى الله عليه وسلم.</a:t>
            </a:r>
          </a:p>
          <a:p>
            <a:pPr marL="118746" lvl="1" algn="r" rtl="1">
              <a:lnSpc>
                <a:spcPct val="150000"/>
              </a:lnSpc>
            </a:pP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58A5BE5-41CF-47BF-47AB-E9B5357D6243}"/>
              </a:ext>
            </a:extLst>
          </p:cNvPr>
          <p:cNvSpPr txBox="1"/>
          <p:nvPr/>
        </p:nvSpPr>
        <p:spPr>
          <a:xfrm>
            <a:off x="950425" y="3441975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C6A1B55-FDB7-DF6B-D8E5-008812092978}"/>
              </a:ext>
            </a:extLst>
          </p:cNvPr>
          <p:cNvSpPr txBox="1"/>
          <p:nvPr/>
        </p:nvSpPr>
        <p:spPr>
          <a:xfrm>
            <a:off x="1913405" y="6665637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5AC5B165-DB18-47E3-3A88-6ECB8E424457}"/>
              </a:ext>
            </a:extLst>
          </p:cNvPr>
          <p:cNvSpPr txBox="1"/>
          <p:nvPr/>
        </p:nvSpPr>
        <p:spPr>
          <a:xfrm>
            <a:off x="837690" y="2417153"/>
            <a:ext cx="2909365" cy="5885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حل سؤال 5 صفحة  202وسؤال رقم 8 صفحة في الكتاب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203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86">
            <a:extLst>
              <a:ext uri="{FF2B5EF4-FFF2-40B4-BE49-F238E27FC236}">
                <a16:creationId xmlns:a16="http://schemas.microsoft.com/office/drawing/2014/main" id="{C8FCB417-0404-7D93-1285-5BE33998F25B}"/>
              </a:ext>
            </a:extLst>
          </p:cNvPr>
          <p:cNvSpPr txBox="1"/>
          <p:nvPr/>
        </p:nvSpPr>
        <p:spPr>
          <a:xfrm>
            <a:off x="6977073" y="2499775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أولو العزم من الرسل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3" name="TextBox 86">
            <a:extLst>
              <a:ext uri="{FF2B5EF4-FFF2-40B4-BE49-F238E27FC236}">
                <a16:creationId xmlns:a16="http://schemas.microsoft.com/office/drawing/2014/main" id="{96FC4FFF-812F-1D1C-19F7-347941F849B1}"/>
              </a:ext>
            </a:extLst>
          </p:cNvPr>
          <p:cNvSpPr txBox="1"/>
          <p:nvPr/>
        </p:nvSpPr>
        <p:spPr>
          <a:xfrm>
            <a:off x="6978357" y="4411967"/>
            <a:ext cx="1375690" cy="127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الوحدة التاسعة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السيرة النبوية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نسب محمد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صلى الله عليه وسلم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33" name="TextBox 82">
            <a:extLst>
              <a:ext uri="{FF2B5EF4-FFF2-40B4-BE49-F238E27FC236}">
                <a16:creationId xmlns:a16="http://schemas.microsoft.com/office/drawing/2014/main" id="{71E43804-F587-7369-52CA-12E6E88C9857}"/>
              </a:ext>
            </a:extLst>
          </p:cNvPr>
          <p:cNvSpPr txBox="1"/>
          <p:nvPr/>
        </p:nvSpPr>
        <p:spPr>
          <a:xfrm>
            <a:off x="5419830" y="3235229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10289D67-FEDC-39F2-C3EF-C9EC2DA348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9763" y="3930650"/>
            <a:ext cx="1375691" cy="18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5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67782"/>
              </p:ext>
            </p:extLst>
          </p:nvPr>
        </p:nvGraphicFramePr>
        <p:xfrm>
          <a:off x="708748" y="1493243"/>
          <a:ext cx="9180000" cy="437001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1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02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98">
                <a:tc rowSpan="5"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الأثنين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الإربعاء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98"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ar-SA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  <a:endPara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1925" marR="161925" marT="161925" marB="161925" anchor="ctr">
                    <a:lnL w="9525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3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53F5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30789" y="-843145"/>
            <a:ext cx="11287303" cy="1166518"/>
            <a:chOff x="0" y="0"/>
            <a:chExt cx="15049737" cy="1555357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 rot="8762047">
              <a:off x="665724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67835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33986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" name="Freeform 8"/>
            <p:cNvSpPr/>
            <p:nvPr/>
          </p:nvSpPr>
          <p:spPr>
            <a:xfrm rot="-10800000">
              <a:off x="2027162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" name="Freeform 9"/>
            <p:cNvSpPr/>
            <p:nvPr/>
          </p:nvSpPr>
          <p:spPr>
            <a:xfrm rot="8762047">
              <a:off x="2692886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0" y="0"/>
                  </a:lnTo>
                  <a:lnTo>
                    <a:pt x="735280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2705513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6114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2" name="Freeform 12"/>
            <p:cNvSpPr/>
            <p:nvPr/>
          </p:nvSpPr>
          <p:spPr>
            <a:xfrm rot="-10800000">
              <a:off x="4054324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3" name="Freeform 13"/>
            <p:cNvSpPr/>
            <p:nvPr/>
          </p:nvSpPr>
          <p:spPr>
            <a:xfrm rot="8762047">
              <a:off x="4720047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4732675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88310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6" name="Freeform 16"/>
            <p:cNvSpPr/>
            <p:nvPr/>
          </p:nvSpPr>
          <p:spPr>
            <a:xfrm rot="-10800000">
              <a:off x="6081486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Freeform 17"/>
            <p:cNvSpPr/>
            <p:nvPr/>
          </p:nvSpPr>
          <p:spPr>
            <a:xfrm rot="8762047">
              <a:off x="6747209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6759837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415472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8108648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 rot="8762047">
              <a:off x="8774371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8786999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442634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10135810" y="419673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5" name="Freeform 25"/>
            <p:cNvSpPr/>
            <p:nvPr/>
          </p:nvSpPr>
          <p:spPr>
            <a:xfrm rot="8762047">
              <a:off x="10801533" y="138219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0814161" y="662742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591328" y="31191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2202058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9" name="Freeform 29"/>
            <p:cNvSpPr/>
            <p:nvPr/>
          </p:nvSpPr>
          <p:spPr>
            <a:xfrm rot="8762047">
              <a:off x="12867781" y="150937"/>
              <a:ext cx="735281" cy="787450"/>
            </a:xfrm>
            <a:custGeom>
              <a:avLst/>
              <a:gdLst/>
              <a:ahLst/>
              <a:cxnLst/>
              <a:rect l="l" t="t" r="r" b="b"/>
              <a:pathLst>
                <a:path w="735281" h="787450">
                  <a:moveTo>
                    <a:pt x="0" y="0"/>
                  </a:moveTo>
                  <a:lnTo>
                    <a:pt x="735281" y="0"/>
                  </a:lnTo>
                  <a:lnTo>
                    <a:pt x="735281" y="787450"/>
                  </a:lnTo>
                  <a:lnTo>
                    <a:pt x="0" y="78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12880408" y="67546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4"/>
                  </a:lnTo>
                  <a:lnTo>
                    <a:pt x="0" y="9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3536044" y="324632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14229220" y="432391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262758" y="7196120"/>
            <a:ext cx="11287303" cy="956178"/>
            <a:chOff x="0" y="0"/>
            <a:chExt cx="15049737" cy="1274903"/>
          </a:xfrm>
        </p:grpSpPr>
        <p:sp>
          <p:nvSpPr>
            <p:cNvPr id="36" name="Freeform 36"/>
            <p:cNvSpPr/>
            <p:nvPr/>
          </p:nvSpPr>
          <p:spPr>
            <a:xfrm rot="-10800000">
              <a:off x="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7" name="Freeform 37"/>
            <p:cNvSpPr/>
            <p:nvPr/>
          </p:nvSpPr>
          <p:spPr>
            <a:xfrm rot="-5400000">
              <a:off x="67835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33986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2027162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0" name="Freeform 40"/>
            <p:cNvSpPr/>
            <p:nvPr/>
          </p:nvSpPr>
          <p:spPr>
            <a:xfrm rot="-5400000">
              <a:off x="2705513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36114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2" name="Freeform 42"/>
            <p:cNvSpPr/>
            <p:nvPr/>
          </p:nvSpPr>
          <p:spPr>
            <a:xfrm rot="-10800000">
              <a:off x="4054324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4732675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388310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5" name="Freeform 45"/>
            <p:cNvSpPr/>
            <p:nvPr/>
          </p:nvSpPr>
          <p:spPr>
            <a:xfrm rot="-10800000">
              <a:off x="6081486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6" name="Freeform 46"/>
            <p:cNvSpPr/>
            <p:nvPr/>
          </p:nvSpPr>
          <p:spPr>
            <a:xfrm rot="-5400000">
              <a:off x="6759837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415472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8" name="Freeform 48"/>
            <p:cNvSpPr/>
            <p:nvPr/>
          </p:nvSpPr>
          <p:spPr>
            <a:xfrm rot="-10800000">
              <a:off x="8108648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9" name="Freeform 49"/>
            <p:cNvSpPr/>
            <p:nvPr/>
          </p:nvSpPr>
          <p:spPr>
            <a:xfrm rot="-5400000">
              <a:off x="8786999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442634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10135810" y="139220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8" y="0"/>
                  </a:lnTo>
                  <a:lnTo>
                    <a:pt x="820518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10814161" y="382288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89" y="0"/>
                  </a:lnTo>
                  <a:lnTo>
                    <a:pt x="833789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1591328" y="3146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12202058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12880408" y="39500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0" y="0"/>
                  </a:moveTo>
                  <a:lnTo>
                    <a:pt x="833790" y="0"/>
                  </a:lnTo>
                  <a:lnTo>
                    <a:pt x="833790" y="926005"/>
                  </a:lnTo>
                  <a:lnTo>
                    <a:pt x="0" y="9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3536044" y="44178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39" y="0"/>
                  </a:lnTo>
                  <a:lnTo>
                    <a:pt x="686939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7" name="Freeform 57"/>
            <p:cNvSpPr/>
            <p:nvPr/>
          </p:nvSpPr>
          <p:spPr>
            <a:xfrm rot="-10800000">
              <a:off x="14229220" y="151938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690000" y="26874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2704777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472890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6756070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8758081" y="-32987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10848228" y="-20269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12945591" y="-15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3" y="0"/>
                  </a:lnTo>
                  <a:lnTo>
                    <a:pt x="503583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-559023" y="192922"/>
            <a:ext cx="830731" cy="6568236"/>
            <a:chOff x="0" y="0"/>
            <a:chExt cx="1107641" cy="8757647"/>
          </a:xfrm>
        </p:grpSpPr>
        <p:sp>
          <p:nvSpPr>
            <p:cNvPr id="66" name="Freeform 66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7" name="Freeform 67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1" name="Freeform 71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5" name="Freeform 75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9" name="Freeform 79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82" name="Group 82"/>
          <p:cNvGrpSpPr/>
          <p:nvPr/>
        </p:nvGrpSpPr>
        <p:grpSpPr>
          <a:xfrm rot="10800000">
            <a:off x="10387700" y="307607"/>
            <a:ext cx="830731" cy="6568236"/>
            <a:chOff x="0" y="0"/>
            <a:chExt cx="1107641" cy="8757647"/>
          </a:xfrm>
        </p:grpSpPr>
        <p:sp>
          <p:nvSpPr>
            <p:cNvPr id="83" name="Freeform 83"/>
            <p:cNvSpPr/>
            <p:nvPr/>
          </p:nvSpPr>
          <p:spPr>
            <a:xfrm>
              <a:off x="287124" y="52248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4" name="Freeform 84"/>
            <p:cNvSpPr/>
            <p:nvPr/>
          </p:nvSpPr>
          <p:spPr>
            <a:xfrm rot="5400000" flipH="1">
              <a:off x="86689" y="123567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5" name="Freeform 85"/>
            <p:cNvSpPr/>
            <p:nvPr/>
          </p:nvSpPr>
          <p:spPr>
            <a:xfrm rot="-5400000">
              <a:off x="292048" y="-128654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71222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87124" y="2734939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2"/>
                  </a:lnTo>
                  <a:lnTo>
                    <a:pt x="0" y="949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8" name="Freeform 88"/>
            <p:cNvSpPr/>
            <p:nvPr/>
          </p:nvSpPr>
          <p:spPr>
            <a:xfrm rot="5400000" flipH="1">
              <a:off x="86689" y="3448126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92048" y="2083797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6"/>
                  </a:lnTo>
                  <a:lnTo>
                    <a:pt x="0" y="9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2924676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8"/>
                  </a:lnTo>
                  <a:lnTo>
                    <a:pt x="0" y="56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287124" y="495211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2" name="Freeform 92"/>
            <p:cNvSpPr/>
            <p:nvPr/>
          </p:nvSpPr>
          <p:spPr>
            <a:xfrm rot="5400000" flipH="1">
              <a:off x="86689" y="566530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292048" y="430097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514185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87124" y="7164562"/>
              <a:ext cx="820518" cy="949032"/>
            </a:xfrm>
            <a:custGeom>
              <a:avLst/>
              <a:gdLst/>
              <a:ahLst/>
              <a:cxnLst/>
              <a:rect l="l" t="t" r="r" b="b"/>
              <a:pathLst>
                <a:path w="820518" h="949032">
                  <a:moveTo>
                    <a:pt x="0" y="0"/>
                  </a:moveTo>
                  <a:lnTo>
                    <a:pt x="820517" y="0"/>
                  </a:lnTo>
                  <a:lnTo>
                    <a:pt x="820517" y="949033"/>
                  </a:lnTo>
                  <a:lnTo>
                    <a:pt x="0" y="94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6" name="Freeform 96"/>
            <p:cNvSpPr/>
            <p:nvPr/>
          </p:nvSpPr>
          <p:spPr>
            <a:xfrm rot="5400000" flipH="1">
              <a:off x="86689" y="7877750"/>
              <a:ext cx="833790" cy="926005"/>
            </a:xfrm>
            <a:custGeom>
              <a:avLst/>
              <a:gdLst/>
              <a:ahLst/>
              <a:cxnLst/>
              <a:rect l="l" t="t" r="r" b="b"/>
              <a:pathLst>
                <a:path w="833790" h="926005">
                  <a:moveTo>
                    <a:pt x="833790" y="0"/>
                  </a:moveTo>
                  <a:lnTo>
                    <a:pt x="0" y="0"/>
                  </a:lnTo>
                  <a:lnTo>
                    <a:pt x="0" y="926005"/>
                  </a:lnTo>
                  <a:lnTo>
                    <a:pt x="833790" y="926005"/>
                  </a:lnTo>
                  <a:lnTo>
                    <a:pt x="83379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7" name="Freeform 97"/>
            <p:cNvSpPr/>
            <p:nvPr/>
          </p:nvSpPr>
          <p:spPr>
            <a:xfrm rot="-5400000">
              <a:off x="292048" y="6513420"/>
              <a:ext cx="686939" cy="944247"/>
            </a:xfrm>
            <a:custGeom>
              <a:avLst/>
              <a:gdLst/>
              <a:ahLst/>
              <a:cxnLst/>
              <a:rect l="l" t="t" r="r" b="b"/>
              <a:pathLst>
                <a:path w="686939" h="944247">
                  <a:moveTo>
                    <a:pt x="0" y="0"/>
                  </a:moveTo>
                  <a:lnTo>
                    <a:pt x="686940" y="0"/>
                  </a:lnTo>
                  <a:lnTo>
                    <a:pt x="686940" y="944247"/>
                  </a:lnTo>
                  <a:lnTo>
                    <a:pt x="0" y="9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7354300"/>
              <a:ext cx="503584" cy="569558"/>
            </a:xfrm>
            <a:custGeom>
              <a:avLst/>
              <a:gdLst/>
              <a:ahLst/>
              <a:cxnLst/>
              <a:rect l="l" t="t" r="r" b="b"/>
              <a:pathLst>
                <a:path w="503584" h="569558">
                  <a:moveTo>
                    <a:pt x="0" y="0"/>
                  </a:moveTo>
                  <a:lnTo>
                    <a:pt x="503584" y="0"/>
                  </a:lnTo>
                  <a:lnTo>
                    <a:pt x="503584" y="569557"/>
                  </a:lnTo>
                  <a:lnTo>
                    <a:pt x="0" y="56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8326317" y="17057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اليوم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5A5E36B6-263A-DD1C-E3AC-15EFD20BE360}"/>
              </a:ext>
            </a:extLst>
          </p:cNvPr>
          <p:cNvSpPr txBox="1"/>
          <p:nvPr/>
        </p:nvSpPr>
        <p:spPr>
          <a:xfrm>
            <a:off x="4479177" y="1719696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أهـداف التعلم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id="{BA13143A-E76E-6283-2958-99C9C67BF8B7}"/>
              </a:ext>
            </a:extLst>
          </p:cNvPr>
          <p:cNvSpPr txBox="1"/>
          <p:nvPr/>
        </p:nvSpPr>
        <p:spPr>
          <a:xfrm>
            <a:off x="6812578" y="1707371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عنوان الدرس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sp>
        <p:nvSpPr>
          <p:cNvPr id="110" name="TextBox 102">
            <a:extLst>
              <a:ext uri="{FF2B5EF4-FFF2-40B4-BE49-F238E27FC236}">
                <a16:creationId xmlns:a16="http://schemas.microsoft.com/office/drawing/2014/main" id="{64A63556-6F59-681C-7E08-BD9B7EE95A57}"/>
              </a:ext>
            </a:extLst>
          </p:cNvPr>
          <p:cNvSpPr txBox="1"/>
          <p:nvPr/>
        </p:nvSpPr>
        <p:spPr>
          <a:xfrm>
            <a:off x="1371476" y="1684358"/>
            <a:ext cx="15277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G Primary Penmanship"/>
              </a:rPr>
              <a:t>الواجبات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G Primary Penmanship"/>
            </a:endParaRPr>
          </a:p>
        </p:txBody>
      </p:sp>
      <p:grpSp>
        <p:nvGrpSpPr>
          <p:cNvPr id="111" name="Group 27">
            <a:extLst>
              <a:ext uri="{FF2B5EF4-FFF2-40B4-BE49-F238E27FC236}">
                <a16:creationId xmlns:a16="http://schemas.microsoft.com/office/drawing/2014/main" id="{9D1034A6-3C57-3F97-A964-B34E2F509980}"/>
              </a:ext>
            </a:extLst>
          </p:cNvPr>
          <p:cNvGrpSpPr/>
          <p:nvPr/>
        </p:nvGrpSpPr>
        <p:grpSpPr>
          <a:xfrm>
            <a:off x="693148" y="5963215"/>
            <a:ext cx="9228095" cy="488948"/>
            <a:chOff x="0" y="0"/>
            <a:chExt cx="11318720" cy="915056"/>
          </a:xfrm>
        </p:grpSpPr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C032D17-7454-38E4-2487-B86F71139F5D}"/>
                </a:ext>
              </a:extLst>
            </p:cNvPr>
            <p:cNvSpPr/>
            <p:nvPr/>
          </p:nvSpPr>
          <p:spPr>
            <a:xfrm>
              <a:off x="0" y="0"/>
              <a:ext cx="11318721" cy="915057"/>
            </a:xfrm>
            <a:custGeom>
              <a:avLst/>
              <a:gdLst/>
              <a:ahLst/>
              <a:cxnLst/>
              <a:rect l="l" t="t" r="r" b="b"/>
              <a:pathLst>
                <a:path w="11318721" h="915057">
                  <a:moveTo>
                    <a:pt x="11194260" y="915056"/>
                  </a:moveTo>
                  <a:lnTo>
                    <a:pt x="124460" y="915056"/>
                  </a:lnTo>
                  <a:cubicBezTo>
                    <a:pt x="55880" y="915056"/>
                    <a:pt x="0" y="859176"/>
                    <a:pt x="0" y="790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790597"/>
                  </a:lnTo>
                  <a:cubicBezTo>
                    <a:pt x="11318721" y="859176"/>
                    <a:pt x="11262840" y="915057"/>
                    <a:pt x="11194260" y="915057"/>
                  </a:cubicBezTo>
                  <a:close/>
                </a:path>
              </a:pathLst>
            </a:custGeom>
            <a:solidFill>
              <a:srgbClr val="D5C0DB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113" name="Group 29">
            <a:extLst>
              <a:ext uri="{FF2B5EF4-FFF2-40B4-BE49-F238E27FC236}">
                <a16:creationId xmlns:a16="http://schemas.microsoft.com/office/drawing/2014/main" id="{3C5A3F09-8713-3297-3257-DC8713E397CD}"/>
              </a:ext>
            </a:extLst>
          </p:cNvPr>
          <p:cNvGrpSpPr/>
          <p:nvPr/>
        </p:nvGrpSpPr>
        <p:grpSpPr>
          <a:xfrm>
            <a:off x="684174" y="6316090"/>
            <a:ext cx="9229344" cy="759116"/>
            <a:chOff x="0" y="0"/>
            <a:chExt cx="11318720" cy="2610458"/>
          </a:xfrm>
        </p:grpSpPr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B6FE60A2-46C8-BB2C-5BB9-0A9CC732123A}"/>
                </a:ext>
              </a:extLst>
            </p:cNvPr>
            <p:cNvSpPr/>
            <p:nvPr/>
          </p:nvSpPr>
          <p:spPr>
            <a:xfrm>
              <a:off x="0" y="0"/>
              <a:ext cx="11318721" cy="2610458"/>
            </a:xfrm>
            <a:custGeom>
              <a:avLst/>
              <a:gdLst/>
              <a:ahLst/>
              <a:cxnLst/>
              <a:rect l="l" t="t" r="r" b="b"/>
              <a:pathLst>
                <a:path w="11318721" h="2610458">
                  <a:moveTo>
                    <a:pt x="11194260" y="2610458"/>
                  </a:moveTo>
                  <a:lnTo>
                    <a:pt x="124460" y="2610458"/>
                  </a:lnTo>
                  <a:cubicBezTo>
                    <a:pt x="55880" y="2610458"/>
                    <a:pt x="0" y="2554578"/>
                    <a:pt x="0" y="24859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94260" y="0"/>
                  </a:lnTo>
                  <a:cubicBezTo>
                    <a:pt x="11262840" y="0"/>
                    <a:pt x="11318721" y="55880"/>
                    <a:pt x="11318721" y="124460"/>
                  </a:cubicBezTo>
                  <a:lnTo>
                    <a:pt x="11318721" y="2485998"/>
                  </a:lnTo>
                  <a:cubicBezTo>
                    <a:pt x="11318721" y="2554578"/>
                    <a:pt x="11262840" y="2610458"/>
                    <a:pt x="11194260" y="2610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16" name="Freeform 65">
            <a:extLst>
              <a:ext uri="{FF2B5EF4-FFF2-40B4-BE49-F238E27FC236}">
                <a16:creationId xmlns:a16="http://schemas.microsoft.com/office/drawing/2014/main" id="{1E383025-3CF2-7F9F-D5C8-7950854CDF5F}"/>
              </a:ext>
            </a:extLst>
          </p:cNvPr>
          <p:cNvSpPr/>
          <p:nvPr/>
        </p:nvSpPr>
        <p:spPr>
          <a:xfrm rot="-9019516" flipH="1">
            <a:off x="9105139" y="6999053"/>
            <a:ext cx="342019" cy="1051708"/>
          </a:xfrm>
          <a:custGeom>
            <a:avLst/>
            <a:gdLst/>
            <a:ahLst/>
            <a:cxnLst/>
            <a:rect l="l" t="t" r="r" b="b"/>
            <a:pathLst>
              <a:path w="342019" h="1051708">
                <a:moveTo>
                  <a:pt x="342019" y="0"/>
                </a:moveTo>
                <a:lnTo>
                  <a:pt x="0" y="0"/>
                </a:lnTo>
                <a:lnTo>
                  <a:pt x="0" y="1051708"/>
                </a:lnTo>
                <a:lnTo>
                  <a:pt x="342019" y="1051708"/>
                </a:lnTo>
                <a:lnTo>
                  <a:pt x="34201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8" name="TextBox 81">
            <a:extLst>
              <a:ext uri="{FF2B5EF4-FFF2-40B4-BE49-F238E27FC236}">
                <a16:creationId xmlns:a16="http://schemas.microsoft.com/office/drawing/2014/main" id="{C7C2EEA8-5D59-5289-A329-B586A18A8007}"/>
              </a:ext>
            </a:extLst>
          </p:cNvPr>
          <p:cNvSpPr txBox="1"/>
          <p:nvPr/>
        </p:nvSpPr>
        <p:spPr>
          <a:xfrm>
            <a:off x="4263945" y="6024625"/>
            <a:ext cx="2571483" cy="22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EG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ملاحظات المعلمة </a:t>
            </a:r>
          </a:p>
        </p:txBody>
      </p:sp>
      <p:sp>
        <p:nvSpPr>
          <p:cNvPr id="119" name="TextBox 2">
            <a:extLst>
              <a:ext uri="{FF2B5EF4-FFF2-40B4-BE49-F238E27FC236}">
                <a16:creationId xmlns:a16="http://schemas.microsoft.com/office/drawing/2014/main" id="{0AA28BC7-F3A3-EFCE-EF43-F4FEFDDE1D0C}"/>
              </a:ext>
            </a:extLst>
          </p:cNvPr>
          <p:cNvSpPr txBox="1"/>
          <p:nvPr/>
        </p:nvSpPr>
        <p:spPr>
          <a:xfrm>
            <a:off x="2254056" y="367096"/>
            <a:ext cx="6048000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EG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خطة الأسبوع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السابع </a:t>
            </a:r>
            <a:endParaRPr lang="ar-EG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graphicFrame>
        <p:nvGraphicFramePr>
          <p:cNvPr id="120" name="جدول 119">
            <a:extLst>
              <a:ext uri="{FF2B5EF4-FFF2-40B4-BE49-F238E27FC236}">
                <a16:creationId xmlns:a16="http://schemas.microsoft.com/office/drawing/2014/main" id="{B94B298E-EE38-88B3-0E90-047E0ABF0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90245"/>
              </p:ext>
            </p:extLst>
          </p:nvPr>
        </p:nvGraphicFramePr>
        <p:xfrm>
          <a:off x="241299" y="1052396"/>
          <a:ext cx="98298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4014573374"/>
                    </a:ext>
                  </a:extLst>
                </a:gridCol>
                <a:gridCol w="2754007">
                  <a:extLst>
                    <a:ext uri="{9D8B030D-6E8A-4147-A177-3AD203B41FA5}">
                      <a16:colId xmlns:a16="http://schemas.microsoft.com/office/drawing/2014/main" val="1177381941"/>
                    </a:ext>
                  </a:extLst>
                </a:gridCol>
                <a:gridCol w="3799193">
                  <a:extLst>
                    <a:ext uri="{9D8B030D-6E8A-4147-A177-3AD203B41FA5}">
                      <a16:colId xmlns:a16="http://schemas.microsoft.com/office/drawing/2014/main" val="83255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 : الرابع الابتدائي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: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3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 : 29/  10/ 1446هـ   3/ 11 /1446ه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7845"/>
                  </a:ext>
                </a:extLst>
              </a:tr>
            </a:tbl>
          </a:graphicData>
        </a:graphic>
      </p:graphicFrame>
      <p:sp>
        <p:nvSpPr>
          <p:cNvPr id="127" name="TextBox 82">
            <a:extLst>
              <a:ext uri="{FF2B5EF4-FFF2-40B4-BE49-F238E27FC236}">
                <a16:creationId xmlns:a16="http://schemas.microsoft.com/office/drawing/2014/main" id="{2A8E648B-8527-F910-E41B-DE4892515059}"/>
              </a:ext>
            </a:extLst>
          </p:cNvPr>
          <p:cNvSpPr txBox="1"/>
          <p:nvPr/>
        </p:nvSpPr>
        <p:spPr>
          <a:xfrm>
            <a:off x="5456162" y="2347742"/>
            <a:ext cx="168648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40"/>
              </a:lnSpc>
            </a:pPr>
            <a:r>
              <a:rPr lang="ar-SA" sz="1400" b="1" dirty="0">
                <a:solidFill>
                  <a:srgbClr val="DE4A74"/>
                </a:solidFill>
                <a:latin typeface="Simplified Arabic" panose="02020603050405020304" pitchFamily="18" charset="-78"/>
                <a:ea typeface="Tajawal Bold"/>
                <a:cs typeface="Simplified Arabic" panose="02020603050405020304" pitchFamily="18" charset="-78"/>
                <a:sym typeface="Tajawal Bold"/>
                <a:rtl/>
              </a:rPr>
              <a:t>ستتعلم الطالبة :</a:t>
            </a:r>
            <a:endParaRPr lang="ar-EG" sz="1400" b="1" dirty="0">
              <a:solidFill>
                <a:srgbClr val="DE4A74"/>
              </a:solidFill>
              <a:latin typeface="Simplified Arabic" panose="02020603050405020304" pitchFamily="18" charset="-78"/>
              <a:ea typeface="Tajawal Bold"/>
              <a:cs typeface="Simplified Arabic" panose="02020603050405020304" pitchFamily="18" charset="-78"/>
              <a:sym typeface="Tajawal Bold"/>
              <a:rtl/>
            </a:endParaRPr>
          </a:p>
        </p:txBody>
      </p:sp>
      <p:pic>
        <p:nvPicPr>
          <p:cNvPr id="129" name="صورة 128">
            <a:extLst>
              <a:ext uri="{FF2B5EF4-FFF2-40B4-BE49-F238E27FC236}">
                <a16:creationId xmlns:a16="http://schemas.microsoft.com/office/drawing/2014/main" id="{A1B84BB4-6344-0C01-D442-5FA574CE9A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5050" y="2966913"/>
            <a:ext cx="939017" cy="939017"/>
          </a:xfrm>
          <a:prstGeom prst="rect">
            <a:avLst/>
          </a:prstGeom>
        </p:spPr>
      </p:pic>
      <p:sp>
        <p:nvSpPr>
          <p:cNvPr id="132" name="فقاعة التفكير: على شكل سحابة 131">
            <a:extLst>
              <a:ext uri="{FF2B5EF4-FFF2-40B4-BE49-F238E27FC236}">
                <a16:creationId xmlns:a16="http://schemas.microsoft.com/office/drawing/2014/main" id="{6AEC7C0D-BFA0-5B79-4FE2-81CFAF00C34F}"/>
              </a:ext>
            </a:extLst>
          </p:cNvPr>
          <p:cNvSpPr/>
          <p:nvPr/>
        </p:nvSpPr>
        <p:spPr>
          <a:xfrm>
            <a:off x="2845793" y="4459030"/>
            <a:ext cx="734586" cy="430766"/>
          </a:xfrm>
          <a:prstGeom prst="cloudCallout">
            <a:avLst>
              <a:gd name="adj1" fmla="val -63660"/>
              <a:gd name="adj2" fmla="val 721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المهمة الادائية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A85B3AE3-7727-21FF-18C7-33E9FACFFC34}"/>
              </a:ext>
            </a:extLst>
          </p:cNvPr>
          <p:cNvSpPr txBox="1"/>
          <p:nvPr/>
        </p:nvSpPr>
        <p:spPr>
          <a:xfrm>
            <a:off x="4638020" y="6681026"/>
            <a:ext cx="52890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ملاحظات هـامة :</a:t>
            </a:r>
          </a:p>
        </p:txBody>
      </p:sp>
      <p:sp>
        <p:nvSpPr>
          <p:cNvPr id="126" name="TextBox 2">
            <a:extLst>
              <a:ext uri="{FF2B5EF4-FFF2-40B4-BE49-F238E27FC236}">
                <a16:creationId xmlns:a16="http://schemas.microsoft.com/office/drawing/2014/main" id="{2E918A13-E6BC-4FC3-779C-CD592E264211}"/>
              </a:ext>
            </a:extLst>
          </p:cNvPr>
          <p:cNvSpPr txBox="1"/>
          <p:nvPr/>
        </p:nvSpPr>
        <p:spPr>
          <a:xfrm>
            <a:off x="3516624" y="6303438"/>
            <a:ext cx="6444001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srgbClr val="DE4A74"/>
                </a:solidFill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                                                                               طالبتي الجميلة </a:t>
            </a:r>
            <a:r>
              <a:rPr lang="ar-SA" b="1" dirty="0">
                <a:latin typeface="Aldhabi" panose="01000000000000000000" pitchFamily="2" charset="-78"/>
                <a:ea typeface="Cascadia Code" panose="020B0609020000020004" pitchFamily="49" charset="0"/>
                <a:cs typeface="DecoType Naskh Variants" panose="02010400000000000000" pitchFamily="2" charset="-78"/>
                <a:sym typeface="Tajawal Bold"/>
                <a:rtl/>
              </a:rPr>
              <a:t>: النجاح هو نتيجة العمل الجاد والإصرار والمثابرة </a:t>
            </a:r>
          </a:p>
          <a:p>
            <a:pPr algn="ctr" rtl="1">
              <a:lnSpc>
                <a:spcPct val="150000"/>
              </a:lnSpc>
            </a:pPr>
            <a:endParaRPr lang="ar-SA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  <a:p>
            <a:pPr algn="ctr" rtl="1">
              <a:lnSpc>
                <a:spcPct val="150000"/>
              </a:lnSpc>
            </a:pPr>
            <a:endParaRPr lang="ar-EG" b="1" dirty="0">
              <a:latin typeface="Aldhabi" panose="01000000000000000000" pitchFamily="2" charset="-78"/>
              <a:ea typeface="Cascadia Code" panose="020B0609020000020004" pitchFamily="49" charset="0"/>
              <a:cs typeface="DecoType Naskh Variants" panose="02010400000000000000" pitchFamily="2" charset="-78"/>
              <a:sym typeface="Tajawal Bold"/>
              <a:rtl/>
            </a:endParaRPr>
          </a:p>
        </p:txBody>
      </p:sp>
      <p:sp>
        <p:nvSpPr>
          <p:cNvPr id="103" name="TextBox 88">
            <a:extLst>
              <a:ext uri="{FF2B5EF4-FFF2-40B4-BE49-F238E27FC236}">
                <a16:creationId xmlns:a16="http://schemas.microsoft.com/office/drawing/2014/main" id="{0FDFC420-990E-DE56-51B8-68DC404ACD03}"/>
              </a:ext>
            </a:extLst>
          </p:cNvPr>
          <p:cNvSpPr txBox="1"/>
          <p:nvPr/>
        </p:nvSpPr>
        <p:spPr>
          <a:xfrm>
            <a:off x="863844" y="5162079"/>
            <a:ext cx="2421908" cy="428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680"/>
              </a:lnSpc>
            </a:pPr>
            <a:r>
              <a:rPr lang="ar-SA" sz="1400" b="1" dirty="0">
                <a:solidFill>
                  <a:srgbClr val="F072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رسم شجري وتلوينها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لأسرة النبي محمد صلى الله عليه وسلم</a:t>
            </a:r>
            <a:endParaRPr lang="ar-EG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5DCE052B-456F-EECC-D850-13382DA0FED1}"/>
              </a:ext>
            </a:extLst>
          </p:cNvPr>
          <p:cNvSpPr txBox="1"/>
          <p:nvPr/>
        </p:nvSpPr>
        <p:spPr>
          <a:xfrm>
            <a:off x="863844" y="3575151"/>
            <a:ext cx="2780423" cy="7052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واجب الدرس في منصة مدرستي وإكماله قبل انتهاء الموعد المحدد.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86">
            <a:extLst>
              <a:ext uri="{FF2B5EF4-FFF2-40B4-BE49-F238E27FC236}">
                <a16:creationId xmlns:a16="http://schemas.microsoft.com/office/drawing/2014/main" id="{45F084AC-BE24-9A4F-0135-1A5C53ABF9F6}"/>
              </a:ext>
            </a:extLst>
          </p:cNvPr>
          <p:cNvSpPr txBox="1"/>
          <p:nvPr/>
        </p:nvSpPr>
        <p:spPr>
          <a:xfrm>
            <a:off x="6862840" y="4728939"/>
            <a:ext cx="1375690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بعثة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النبي محمد صلى الله عليه وسلم 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89E32D91-D8E3-0BD9-05F8-DF502C5A2F70}"/>
              </a:ext>
            </a:extLst>
          </p:cNvPr>
          <p:cNvSpPr txBox="1"/>
          <p:nvPr/>
        </p:nvSpPr>
        <p:spPr>
          <a:xfrm>
            <a:off x="2339479" y="6660681"/>
            <a:ext cx="68232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الكتاب المدرسي والاطلاع على مشاهدة محتويات الدرس في منصة مدرستي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75">
            <a:extLst>
              <a:ext uri="{FF2B5EF4-FFF2-40B4-BE49-F238E27FC236}">
                <a16:creationId xmlns:a16="http://schemas.microsoft.com/office/drawing/2014/main" id="{56770453-814A-BDFA-0358-7EF60912775C}"/>
              </a:ext>
            </a:extLst>
          </p:cNvPr>
          <p:cNvSpPr txBox="1"/>
          <p:nvPr/>
        </p:nvSpPr>
        <p:spPr>
          <a:xfrm>
            <a:off x="4164608" y="2469392"/>
            <a:ext cx="2714073" cy="2464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تحدد صفات النبي محمد صلى الله عليه وسلم التي لقبه قومه بها .</a:t>
            </a:r>
            <a:endParaRPr lang="ar-EG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زواج النبي صلى الله عليه وسلم وأولاده.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تبين كيفية بدء نزول الوحي على النبي صلى الله عليه وسلم.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كيفية بدء دعوة النبي صلى الله عليه وسلم وأول المؤمنين به.</a:t>
            </a:r>
          </a:p>
          <a:p>
            <a:pPr marL="237492" lvl="1" indent="-118746" algn="r" rtl="1">
              <a:lnSpc>
                <a:spcPct val="150000"/>
              </a:lnSpc>
              <a:buFont typeface="Arial"/>
              <a:buChar char="•"/>
            </a:pPr>
            <a:r>
              <a:rPr 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توضح أحداث الهجرة إلى الحبشة.</a:t>
            </a:r>
          </a:p>
          <a:p>
            <a:pPr marL="118746" lvl="1" algn="r" rtl="1">
              <a:lnSpc>
                <a:spcPct val="150000"/>
              </a:lnSpc>
            </a:pPr>
            <a:endParaRPr lang="ar-SA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E7D373AC-06A9-CBEC-795F-B25A0E8AF969}"/>
              </a:ext>
            </a:extLst>
          </p:cNvPr>
          <p:cNvSpPr txBox="1"/>
          <p:nvPr/>
        </p:nvSpPr>
        <p:spPr>
          <a:xfrm>
            <a:off x="837690" y="2417153"/>
            <a:ext cx="2909365" cy="33207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أنشطة الدرس في الكتاب صفحة 209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86">
            <a:extLst>
              <a:ext uri="{FF2B5EF4-FFF2-40B4-BE49-F238E27FC236}">
                <a16:creationId xmlns:a16="http://schemas.microsoft.com/office/drawing/2014/main" id="{1523ECCF-EF87-8594-8051-10E18CFE5B02}"/>
              </a:ext>
            </a:extLst>
          </p:cNvPr>
          <p:cNvSpPr txBox="1"/>
          <p:nvPr/>
        </p:nvSpPr>
        <p:spPr>
          <a:xfrm>
            <a:off x="6835428" y="2312124"/>
            <a:ext cx="1375690" cy="101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تابع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درس نسب محمد</a:t>
            </a:r>
          </a:p>
          <a:p>
            <a:pPr algn="ctr" rtl="1">
              <a:lnSpc>
                <a:spcPts val="1960"/>
              </a:lnSpc>
            </a:pPr>
            <a:r>
              <a:rPr lang="ar-SA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jawal Bold"/>
                <a:rtl/>
              </a:rPr>
              <a:t>صلى الله عليه وسلم</a:t>
            </a:r>
            <a:endParaRPr lang="ar-EG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ajawal Bold"/>
              <a:rtl/>
            </a:endParaRPr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3E6C729F-8850-5FEB-AF7A-70E0E977E6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21582" y="4616451"/>
            <a:ext cx="2526599" cy="12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8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1902</Words>
  <Application>Microsoft Office PowerPoint</Application>
  <PresentationFormat>مخصص</PresentationFormat>
  <Paragraphs>409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5" baseType="lpstr">
      <vt:lpstr>Calibri</vt:lpstr>
      <vt:lpstr>Akhbar MT</vt:lpstr>
      <vt:lpstr>Simplified Arabic</vt:lpstr>
      <vt:lpstr>Courier New</vt:lpstr>
      <vt:lpstr>Aptos</vt:lpstr>
      <vt:lpstr>Aldhabi</vt:lpstr>
      <vt:lpstr>Arabic Typesetting</vt:lpstr>
      <vt:lpstr>DecoType Naskh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Aesthetic Flower Weekly Planner</dc:title>
  <cp:lastModifiedBy>Hanan ALharbi</cp:lastModifiedBy>
  <cp:revision>49</cp:revision>
  <dcterms:created xsi:type="dcterms:W3CDTF">2006-08-16T00:00:00Z</dcterms:created>
  <dcterms:modified xsi:type="dcterms:W3CDTF">2025-02-28T12:02:55Z</dcterms:modified>
  <dc:identifier>DAGN368s4sE</dc:identifier>
</cp:coreProperties>
</file>