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56"/>
  </p:notesMasterIdLst>
  <p:handoutMasterIdLst>
    <p:handoutMasterId r:id="rId57"/>
  </p:handoutMasterIdLst>
  <p:sldIdLst>
    <p:sldId id="381" r:id="rId3"/>
    <p:sldId id="382" r:id="rId4"/>
    <p:sldId id="334" r:id="rId5"/>
    <p:sldId id="360" r:id="rId6"/>
    <p:sldId id="336" r:id="rId7"/>
    <p:sldId id="337" r:id="rId8"/>
    <p:sldId id="338" r:id="rId9"/>
    <p:sldId id="427" r:id="rId10"/>
    <p:sldId id="339" r:id="rId11"/>
    <p:sldId id="348" r:id="rId12"/>
    <p:sldId id="345" r:id="rId13"/>
    <p:sldId id="404" r:id="rId14"/>
    <p:sldId id="409" r:id="rId15"/>
    <p:sldId id="428" r:id="rId16"/>
    <p:sldId id="410" r:id="rId17"/>
    <p:sldId id="411" r:id="rId18"/>
    <p:sldId id="403" r:id="rId19"/>
    <p:sldId id="413" r:id="rId20"/>
    <p:sldId id="421" r:id="rId21"/>
    <p:sldId id="415" r:id="rId22"/>
    <p:sldId id="416" r:id="rId23"/>
    <p:sldId id="418" r:id="rId24"/>
    <p:sldId id="419" r:id="rId25"/>
    <p:sldId id="420" r:id="rId26"/>
    <p:sldId id="429" r:id="rId27"/>
    <p:sldId id="430" r:id="rId28"/>
    <p:sldId id="432" r:id="rId29"/>
    <p:sldId id="434" r:id="rId30"/>
    <p:sldId id="435" r:id="rId31"/>
    <p:sldId id="436" r:id="rId32"/>
    <p:sldId id="437" r:id="rId33"/>
    <p:sldId id="438" r:id="rId34"/>
    <p:sldId id="406" r:id="rId35"/>
    <p:sldId id="439" r:id="rId36"/>
    <p:sldId id="440" r:id="rId37"/>
    <p:sldId id="441" r:id="rId38"/>
    <p:sldId id="442" r:id="rId39"/>
    <p:sldId id="443" r:id="rId40"/>
    <p:sldId id="444" r:id="rId41"/>
    <p:sldId id="445" r:id="rId42"/>
    <p:sldId id="446" r:id="rId43"/>
    <p:sldId id="447" r:id="rId44"/>
    <p:sldId id="448" r:id="rId45"/>
    <p:sldId id="449" r:id="rId46"/>
    <p:sldId id="450" r:id="rId47"/>
    <p:sldId id="451" r:id="rId48"/>
    <p:sldId id="452" r:id="rId49"/>
    <p:sldId id="453" r:id="rId50"/>
    <p:sldId id="454" r:id="rId51"/>
    <p:sldId id="455" r:id="rId52"/>
    <p:sldId id="456" r:id="rId53"/>
    <p:sldId id="408" r:id="rId54"/>
    <p:sldId id="395" r:id="rId55"/>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89165" autoAdjust="0"/>
  </p:normalViewPr>
  <p:slideViewPr>
    <p:cSldViewPr snapToObjects="1">
      <p:cViewPr>
        <p:scale>
          <a:sx n="66" d="100"/>
          <a:sy n="66" d="100"/>
        </p:scale>
        <p:origin x="-150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charset="0"/>
              </a:defRPr>
            </a:lvl1pPr>
          </a:lstStyle>
          <a:p>
            <a:pPr>
              <a:defRPr/>
            </a:pPr>
            <a:endParaRPr lang="en-GB"/>
          </a:p>
        </p:txBody>
      </p:sp>
      <p:sp>
        <p:nvSpPr>
          <p:cNvPr id="368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08C32CA0-C0B9-420A-9F2F-CD14AFBF5AF4}" type="datetime1">
              <a:rPr lang="en-GB"/>
              <a:pPr>
                <a:defRPr/>
              </a:pPr>
              <a:t>08/05/2014</a:t>
            </a:fld>
            <a:endParaRPr lang="en-GB"/>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charset="0"/>
              </a:defRPr>
            </a:lvl1pPr>
          </a:lstStyle>
          <a:p>
            <a:pPr>
              <a:defRPr/>
            </a:pPr>
            <a:endParaRPr lang="en-GB"/>
          </a:p>
        </p:txBody>
      </p:sp>
      <p:sp>
        <p:nvSpPr>
          <p:cNvPr id="368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99984A02-C7A8-4CA0-96E6-89E3E33C1ADD}" type="slidenum">
              <a:rPr lang="en-GB"/>
              <a:pPr>
                <a:defRPr/>
              </a:pPr>
              <a:t>‹#›</a:t>
            </a:fld>
            <a:endParaRPr lang="en-GB"/>
          </a:p>
        </p:txBody>
      </p:sp>
    </p:spTree>
    <p:extLst>
      <p:ext uri="{BB962C8B-B14F-4D97-AF65-F5344CB8AC3E}">
        <p14:creationId xmlns:p14="http://schemas.microsoft.com/office/powerpoint/2010/main" val="2847758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charset="0"/>
              </a:defRPr>
            </a:lvl1pPr>
          </a:lstStyle>
          <a:p>
            <a:pPr>
              <a:defRPr/>
            </a:pPr>
            <a:endParaRPr lang="en-GB"/>
          </a:p>
        </p:txBody>
      </p:sp>
      <p:sp>
        <p:nvSpPr>
          <p:cNvPr id="3" name="Segnaposto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2248C3CB-4141-4FDE-AD4C-89734BBC731E}" type="datetime1">
              <a:rPr lang="it-IT"/>
              <a:pPr>
                <a:defRPr/>
              </a:pPr>
              <a:t>08/05/2014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charset="0"/>
              </a:defRPr>
            </a:lvl1pPr>
          </a:lstStyle>
          <a:p>
            <a:pPr>
              <a:defRPr/>
            </a:pPr>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CCA461C6-7AC5-4177-8FC7-948A7AADBAFE}" type="slidenum">
              <a:rPr lang="it-IT"/>
              <a:pPr>
                <a:defRPr/>
              </a:pPr>
              <a:t>‹#›</a:t>
            </a:fld>
            <a:endParaRPr lang="it-IT"/>
          </a:p>
        </p:txBody>
      </p:sp>
    </p:spTree>
    <p:extLst>
      <p:ext uri="{BB962C8B-B14F-4D97-AF65-F5344CB8AC3E}">
        <p14:creationId xmlns:p14="http://schemas.microsoft.com/office/powerpoint/2010/main" val="10402467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A48C15C-57B1-463A-90DC-B6A46E821643}" type="slidenum">
              <a:rPr lang="en-GB" smtClean="0"/>
              <a:pPr/>
              <a:t>1</a:t>
            </a:fld>
            <a:endParaRPr lang="en-GB" dirty="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0FE5FF3-8271-4A2F-AEA3-B0FD531FF966}" type="slidenum">
              <a:rPr lang="es-ES"/>
              <a:pPr/>
              <a:t>10</a:t>
            </a:fld>
            <a:endParaRPr lang="es-ES"/>
          </a:p>
        </p:txBody>
      </p:sp>
      <p:sp>
        <p:nvSpPr>
          <p:cNvPr id="31745" name="Rectangle 1"/>
          <p:cNvSpPr txBox="1">
            <a:spLocks noGrp="1" noRot="1" noChangeAspect="1" noChangeArrowheads="1"/>
          </p:cNvSpPr>
          <p:nvPr>
            <p:ph type="sldImg"/>
          </p:nvPr>
        </p:nvSpPr>
        <p:spPr bwMode="auto">
          <a:xfrm>
            <a:off x="1143000" y="695325"/>
            <a:ext cx="4565650" cy="3424238"/>
          </a:xfrm>
          <a:prstGeom prst="rect">
            <a:avLst/>
          </a:prstGeom>
          <a:solidFill>
            <a:srgbClr val="FFFFFF"/>
          </a:solidFill>
          <a:ln>
            <a:solidFill>
              <a:srgbClr val="000000"/>
            </a:solidFill>
            <a:miter lim="800000"/>
            <a:headEnd/>
            <a:tailEnd/>
          </a:ln>
        </p:spPr>
      </p:sp>
      <p:sp>
        <p:nvSpPr>
          <p:cNvPr id="31746" name="Rectangle 2"/>
          <p:cNvSpPr txBox="1">
            <a:spLocks noGrp="1" noChangeArrowheads="1"/>
          </p:cNvSpPr>
          <p:nvPr>
            <p:ph type="body" idx="1"/>
          </p:nvPr>
        </p:nvSpPr>
        <p:spPr bwMode="auto">
          <a:xfrm>
            <a:off x="685512" y="4343231"/>
            <a:ext cx="5482656" cy="4111066"/>
          </a:xfrm>
          <a:prstGeom prst="rect">
            <a:avLst/>
          </a:prstGeom>
          <a:noFill/>
          <a:ln>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CC57938-FF31-440F-9FCB-A3D1BE98F2C1}" type="slidenum">
              <a:rPr lang="es-ES"/>
              <a:pPr/>
              <a:t>11</a:t>
            </a:fld>
            <a:endParaRPr lang="es-ES"/>
          </a:p>
        </p:txBody>
      </p:sp>
      <p:sp>
        <p:nvSpPr>
          <p:cNvPr id="23553" name="Rectangle 1"/>
          <p:cNvSpPr txBox="1">
            <a:spLocks noGrp="1" noRot="1" noChangeAspect="1" noChangeArrowheads="1"/>
          </p:cNvSpPr>
          <p:nvPr>
            <p:ph type="sldImg"/>
          </p:nvPr>
        </p:nvSpPr>
        <p:spPr bwMode="auto">
          <a:xfrm>
            <a:off x="1143000" y="695325"/>
            <a:ext cx="4568825" cy="3425825"/>
          </a:xfrm>
          <a:prstGeom prst="rect">
            <a:avLst/>
          </a:prstGeom>
          <a:solidFill>
            <a:srgbClr val="FFFFFF"/>
          </a:solidFill>
          <a:ln>
            <a:solidFill>
              <a:srgbClr val="000000"/>
            </a:solidFill>
            <a:miter lim="800000"/>
            <a:headEnd/>
            <a:tailEnd/>
          </a:ln>
        </p:spPr>
      </p:sp>
      <p:sp>
        <p:nvSpPr>
          <p:cNvPr id="23554" name="Rectangle 2"/>
          <p:cNvSpPr txBox="1">
            <a:spLocks noGrp="1" noChangeArrowheads="1"/>
          </p:cNvSpPr>
          <p:nvPr>
            <p:ph type="body" idx="1"/>
          </p:nvPr>
        </p:nvSpPr>
        <p:spPr bwMode="auto">
          <a:xfrm>
            <a:off x="685512" y="4343231"/>
            <a:ext cx="5485536" cy="4113782"/>
          </a:xfrm>
          <a:prstGeom prst="rect">
            <a:avLst/>
          </a:prstGeom>
          <a:noFill/>
          <a:ln>
            <a:round/>
            <a:headEnd/>
            <a:tailEnd/>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20</a:t>
            </a:fld>
            <a:endParaRPr lang="it-IT"/>
          </a:p>
        </p:txBody>
      </p:sp>
    </p:spTree>
    <p:extLst>
      <p:ext uri="{BB962C8B-B14F-4D97-AF65-F5344CB8AC3E}">
        <p14:creationId xmlns:p14="http://schemas.microsoft.com/office/powerpoint/2010/main" val="7383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a:t>
            </a:r>
            <a:r>
              <a:rPr lang="en-GB" dirty="0" smtClean="0"/>
              <a:t>workbook wordlists have star system to indicate frequency of words</a:t>
            </a:r>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26</a:t>
            </a:fld>
            <a:endParaRPr lang="it-IT"/>
          </a:p>
        </p:txBody>
      </p:sp>
    </p:spTree>
    <p:extLst>
      <p:ext uri="{BB962C8B-B14F-4D97-AF65-F5344CB8AC3E}">
        <p14:creationId xmlns:p14="http://schemas.microsoft.com/office/powerpoint/2010/main" val="1057342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lgn="r" eaLnBrk="1" hangingPunct="1"/>
            <a:fld id="{7DDF1F15-E9FE-48A9-AC4C-984CFCF2A846}" type="slidenum">
              <a:rPr lang="en-GB" sz="1200">
                <a:latin typeface="Arial" charset="0"/>
                <a:cs typeface="Arial" charset="0"/>
              </a:rPr>
              <a:pPr algn="r" eaLnBrk="1" hangingPunct="1"/>
              <a:t>27</a:t>
            </a:fld>
            <a:endParaRPr lang="en-GB" sz="1200">
              <a:latin typeface="Arial" charset="0"/>
              <a:cs typeface="Arial" charset="0"/>
            </a:endParaRPr>
          </a:p>
        </p:txBody>
      </p:sp>
      <p:sp>
        <p:nvSpPr>
          <p:cNvPr id="53251" name="Rectangle 2"/>
          <p:cNvSpPr>
            <a:spLocks noGrp="1" noRot="1" noChangeAspect="1" noChangeArrowheads="1" noTextEdit="1"/>
          </p:cNvSpPr>
          <p:nvPr>
            <p:ph type="sldImg"/>
          </p:nvPr>
        </p:nvSpPr>
        <p:spPr>
          <a:xfrm>
            <a:off x="1146175" y="685800"/>
            <a:ext cx="4570413" cy="3427413"/>
          </a:xfrm>
          <a:ln/>
        </p:spPr>
      </p:sp>
      <p:sp>
        <p:nvSpPr>
          <p:cNvPr id="53252" name="Rectangle 3"/>
          <p:cNvSpPr>
            <a:spLocks noGrp="1" noChangeArrowheads="1"/>
          </p:cNvSpPr>
          <p:nvPr>
            <p:ph type="body" idx="1"/>
          </p:nvPr>
        </p:nvSpPr>
        <p:spPr>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Ask participants to guess what these numbers might refer to when talking about vocabulary</a:t>
            </a:r>
          </a:p>
          <a:p>
            <a:pPr eaLnBrk="1" hangingPunct="1"/>
            <a:r>
              <a:rPr lang="en-US" dirty="0" smtClean="0"/>
              <a:t>Answers:</a:t>
            </a:r>
          </a:p>
          <a:p>
            <a:pPr eaLnBrk="1" hangingPunct="1"/>
            <a:r>
              <a:rPr lang="en-US" dirty="0" smtClean="0"/>
              <a:t>1 million+ Number </a:t>
            </a:r>
            <a:r>
              <a:rPr lang="en-US" dirty="0" smtClean="0"/>
              <a:t>of words in English language</a:t>
            </a:r>
          </a:p>
          <a:p>
            <a:pPr eaLnBrk="1" hangingPunct="1"/>
            <a:r>
              <a:rPr lang="en-US" dirty="0" smtClean="0"/>
              <a:t>45,000 Number </a:t>
            </a:r>
            <a:r>
              <a:rPr lang="en-US" dirty="0" smtClean="0"/>
              <a:t>of words </a:t>
            </a:r>
            <a:r>
              <a:rPr lang="en-US" dirty="0" err="1" smtClean="0"/>
              <a:t>recognised</a:t>
            </a:r>
            <a:r>
              <a:rPr lang="en-US" baseline="0" dirty="0" smtClean="0"/>
              <a:t> by an educated native speaker</a:t>
            </a:r>
          </a:p>
          <a:p>
            <a:pPr eaLnBrk="1" hangingPunct="1"/>
            <a:r>
              <a:rPr lang="en-US" baseline="0" dirty="0" smtClean="0"/>
              <a:t>2,500 most frequent words account </a:t>
            </a:r>
            <a:r>
              <a:rPr lang="en-US" baseline="0" dirty="0" smtClean="0"/>
              <a:t>for 80% of most texts</a:t>
            </a:r>
          </a:p>
          <a:p>
            <a:pPr eaLnBrk="1" hangingPunct="1"/>
            <a:r>
              <a:rPr lang="en-US" baseline="0" dirty="0" smtClean="0"/>
              <a:t>7,500 most frequent words account </a:t>
            </a:r>
            <a:r>
              <a:rPr lang="en-US" baseline="0" dirty="0" smtClean="0"/>
              <a:t>for 90% of most texts</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28</a:t>
            </a:fld>
            <a:endParaRPr lang="it-IT"/>
          </a:p>
        </p:txBody>
      </p:sp>
    </p:spTree>
    <p:extLst>
      <p:ext uri="{BB962C8B-B14F-4D97-AF65-F5344CB8AC3E}">
        <p14:creationId xmlns:p14="http://schemas.microsoft.com/office/powerpoint/2010/main" val="264893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lapses; etiquette; penning; missive</a:t>
            </a:r>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29</a:t>
            </a:fld>
            <a:endParaRPr lang="it-IT"/>
          </a:p>
        </p:txBody>
      </p:sp>
    </p:spTree>
    <p:extLst>
      <p:ext uri="{BB962C8B-B14F-4D97-AF65-F5344CB8AC3E}">
        <p14:creationId xmlns:p14="http://schemas.microsoft.com/office/powerpoint/2010/main" val="428039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a:t>
            </a:r>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32</a:t>
            </a:fld>
            <a:endParaRPr lang="it-IT"/>
          </a:p>
        </p:txBody>
      </p:sp>
    </p:spTree>
    <p:extLst>
      <p:ext uri="{BB962C8B-B14F-4D97-AF65-F5344CB8AC3E}">
        <p14:creationId xmlns:p14="http://schemas.microsoft.com/office/powerpoint/2010/main" val="316859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92171-06C1-4639-8D2F-7E4A70AAC46B}" type="slidenum">
              <a:rPr lang="en-US"/>
              <a:pPr/>
              <a:t>33</a:t>
            </a:fld>
            <a:endParaRPr 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Mapping to Saudi curriculum</a:t>
            </a:r>
            <a:endParaRPr lang="en-GB" dirty="0"/>
          </a:p>
        </p:txBody>
      </p:sp>
      <p:sp>
        <p:nvSpPr>
          <p:cNvPr id="4" name="Slide Number Placeholder 3"/>
          <p:cNvSpPr>
            <a:spLocks noGrp="1"/>
          </p:cNvSpPr>
          <p:nvPr>
            <p:ph type="sldNum" sz="quarter" idx="10"/>
          </p:nvPr>
        </p:nvSpPr>
        <p:spPr/>
        <p:txBody>
          <a:bodyPr/>
          <a:lstStyle/>
          <a:p>
            <a:pPr>
              <a:defRPr/>
            </a:pPr>
            <a:fld id="{CCA461C6-7AC5-4177-8FC7-948A7AADBAFE}" type="slidenum">
              <a:rPr lang="it-IT" smtClean="0"/>
              <a:pPr>
                <a:defRPr/>
              </a:pPr>
              <a:t>35</a:t>
            </a:fld>
            <a:endParaRPr lang="it-IT"/>
          </a:p>
        </p:txBody>
      </p:sp>
    </p:spTree>
    <p:extLst>
      <p:ext uri="{BB962C8B-B14F-4D97-AF65-F5344CB8AC3E}">
        <p14:creationId xmlns:p14="http://schemas.microsoft.com/office/powerpoint/2010/main" val="18891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29D294A2-F1A4-480B-BC72-A8357012BB7D}" type="slidenum">
              <a:rPr lang="en-GB" smtClean="0"/>
              <a:pPr>
                <a:defRPr/>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CF024668-A392-4D1C-A1E7-EE01D6FC9D62}" type="slidenum">
              <a:rPr lang="en-GB" sz="1200" smtClean="0">
                <a:latin typeface="Arial" charset="0"/>
              </a:rPr>
              <a:pPr eaLnBrk="1" hangingPunct="1"/>
              <a:t>38</a:t>
            </a:fld>
            <a:endParaRPr lang="en-GB" sz="1200" smtClean="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GB" smtClean="0"/>
              <a:t>Activities that challenge student intellectually while developing learning skills, speak to this age group in a non-patronising way.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E8036308-53B6-4C52-A25F-F79726932BDE}" type="slidenum">
              <a:rPr lang="en-GB" sz="1200" smtClean="0">
                <a:latin typeface="Arial" charset="0"/>
              </a:rPr>
              <a:pPr eaLnBrk="1" hangingPunct="1"/>
              <a:t>39</a:t>
            </a:fld>
            <a:endParaRPr lang="en-GB" sz="1200" smtClean="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GB" dirty="0" smtClean="0"/>
              <a:t>FHSA</a:t>
            </a:r>
            <a:r>
              <a:rPr lang="en-GB" baseline="0" dirty="0" smtClean="0"/>
              <a:t> Plus</a:t>
            </a:r>
            <a:r>
              <a:rPr lang="en-GB" dirty="0" smtClean="0"/>
              <a:t> contains ‘meaty’ authentic texts that are longer and more weighty than in most upper secondary and young adult courses. This provides students with food for thought and opportunities to expand their horizons while giving and addressing the interests, needs and concerns of this age group.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4FD8A505-00AB-4696-8B42-E8A227C531FF}" type="slidenum">
              <a:rPr lang="en-GB" sz="1200" smtClean="0">
                <a:latin typeface="Arial" charset="0"/>
              </a:rPr>
              <a:pPr eaLnBrk="1" hangingPunct="1"/>
              <a:t>40</a:t>
            </a:fld>
            <a:endParaRPr lang="en-GB" sz="1200" smtClean="0">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GB" dirty="0" smtClean="0"/>
              <a:t>The emphasis in FHSA</a:t>
            </a:r>
            <a:r>
              <a:rPr lang="en-GB" baseline="0" dirty="0" smtClean="0"/>
              <a:t> Plus</a:t>
            </a:r>
            <a:r>
              <a:rPr lang="en-GB" dirty="0" smtClean="0"/>
              <a:t> is very much on developing and refining skills, not just testing them. Students often need more help to develop productive skills than receptive skills. These sections build students’ confidence and knowledge through step-by-step preparation for the final, exam-style task. At the back of every Student’s Book are the Speaking and Writing Banks. In these reference sections, Students can find further detailed help for Speaking and Writing that relate to the work in the relevant units.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EC144EEF-086B-4D0F-A654-F2FA3EA4DD7E}" type="slidenum">
              <a:rPr lang="en-GB" sz="1200" smtClean="0">
                <a:latin typeface="Arial" charset="0"/>
              </a:rPr>
              <a:pPr eaLnBrk="1" hangingPunct="1"/>
              <a:t>41</a:t>
            </a:fld>
            <a:endParaRPr lang="en-GB" sz="1200" smtClean="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GB" smtClean="0"/>
              <a:t>Staged speaking and writing activities and models guide students through the process of developing speaking and writing and demonstrate how to prepare and present key concepts effectively in an academic context.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58400C62-9DD5-4EF1-83E3-A7952EF5FA0E}" type="slidenum">
              <a:rPr lang="en-GB" sz="1200" smtClean="0">
                <a:latin typeface="Arial" charset="0"/>
              </a:rPr>
              <a:pPr eaLnBrk="1" hangingPunct="1"/>
              <a:t>43</a:t>
            </a:fld>
            <a:endParaRPr lang="en-GB" sz="1200" smtClean="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GB" b="1" dirty="0" smtClean="0"/>
              <a:t>Cross-curricular, Literature and International Cultural Knowledge</a:t>
            </a:r>
          </a:p>
          <a:p>
            <a:pPr eaLnBrk="1" hangingPunct="1"/>
            <a:r>
              <a:rPr lang="en-GB" dirty="0" smtClean="0"/>
              <a:t>Blending content-based, cross-curricular or literary texts together while </a:t>
            </a:r>
            <a:r>
              <a:rPr lang="en-GB" b="1" dirty="0" smtClean="0"/>
              <a:t>integrating skills practice</a:t>
            </a:r>
            <a:r>
              <a:rPr lang="en-GB" dirty="0" smtClean="0"/>
              <a:t>, means that the CLICK approach to learning is fully integrated throughout the book and clearly in line with the language objectives for the level. The topics explored in depth in these pages, will appeal to the student’s natural curiosity to explore the </a:t>
            </a:r>
            <a:r>
              <a:rPr lang="en-GB" b="1" dirty="0" smtClean="0"/>
              <a:t>world outside of the classroom</a:t>
            </a:r>
            <a:r>
              <a:rPr lang="en-GB" dirty="0" smtClean="0"/>
              <a:t>, and reflect material that they would </a:t>
            </a:r>
            <a:r>
              <a:rPr lang="en-GB" b="1" dirty="0" smtClean="0"/>
              <a:t>naturally read for pleasure</a:t>
            </a:r>
            <a:r>
              <a:rPr lang="en-GB" dirty="0" smtClean="0"/>
              <a:t> in their native language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82F94CAB-C5B1-4567-A761-98D297F67475}" type="slidenum">
              <a:rPr lang="en-GB" sz="1200" smtClean="0">
                <a:latin typeface="Arial" charset="0"/>
              </a:rPr>
              <a:pPr eaLnBrk="1" hangingPunct="1"/>
              <a:t>44</a:t>
            </a:fld>
            <a:endParaRPr lang="en-GB" sz="1200" smtClean="0">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GB" dirty="0" smtClean="0"/>
              <a:t>The target grammar in each unit is given </a:t>
            </a:r>
            <a:r>
              <a:rPr lang="en-GB" b="1" dirty="0" smtClean="0"/>
              <a:t>meaningful context</a:t>
            </a:r>
            <a:r>
              <a:rPr lang="en-GB" dirty="0" smtClean="0"/>
              <a:t> through the reading and listening texts. Using a guided discovery approach, students follow the questions to work out the use and form of the grammar in question with contextual hints to help them along.</a:t>
            </a:r>
          </a:p>
          <a:p>
            <a:pPr eaLnBrk="1" hangingPunct="1"/>
            <a:r>
              <a:rPr lang="en-GB" dirty="0" smtClean="0"/>
              <a:t>Students are directed to the </a:t>
            </a:r>
            <a:r>
              <a:rPr lang="en-GB" b="1" dirty="0" smtClean="0"/>
              <a:t>Language Reference Section at the end of every unit</a:t>
            </a:r>
            <a:r>
              <a:rPr lang="en-GB" dirty="0" smtClean="0"/>
              <a:t> to check their findings and grammatical hypotheses. These reference pages bring together all the grammar and vocabulary taught in the unit, making it much easier for student to revise and prepare for exams.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3A6EA089-0C9A-473F-A64D-828DE8B9EDF7}" type="slidenum">
              <a:rPr lang="en-GB" sz="1200" smtClean="0">
                <a:latin typeface="Arial" charset="0"/>
              </a:rPr>
              <a:pPr eaLnBrk="1" hangingPunct="1"/>
              <a:t>46</a:t>
            </a:fld>
            <a:endParaRPr lang="en-GB" sz="1200" smtClean="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GB" dirty="0" smtClean="0"/>
              <a:t>There are two Exam Success boxes in each unit. They ask student to reflect on the best way to do a specific exam task. Student can discuss their answers to the question in pairs and are then directed to a special section at the end of the book where typical strategies and tips are explained.</a:t>
            </a:r>
            <a:endParaRPr lang="en-GB" b="1" dirty="0" smtClean="0"/>
          </a:p>
          <a:p>
            <a:pPr eaLnBrk="1" hangingPunct="1"/>
            <a:r>
              <a:rPr lang="en-GB" b="1" dirty="0" smtClean="0"/>
              <a:t>Exam-style tasks</a:t>
            </a:r>
            <a:endParaRPr lang="en-GB" dirty="0" smtClean="0"/>
          </a:p>
          <a:p>
            <a:pPr eaLnBrk="1" hangingPunct="1"/>
            <a:r>
              <a:rPr lang="en-GB" dirty="0" smtClean="0"/>
              <a:t>There are a wide variety of typical exam-style tasks throughout FHSA</a:t>
            </a:r>
            <a:r>
              <a:rPr lang="en-GB" baseline="0" dirty="0" smtClean="0"/>
              <a:t> Plus</a:t>
            </a:r>
            <a:r>
              <a:rPr lang="en-GB" dirty="0" smtClean="0"/>
              <a:t>. All of which appear in typical exams, such as these examples for Listening: completing notes, matching the speakers with statements, true/false/not mentioned, correcting incorrect information in a text etc…Typical reading tasks also include exam-style exercises such as true/false statements, multiple-choice, comprehension questions, matching and inserting sentences.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EF3329A8-BCA2-4ED7-8577-763630DF64E7}" type="slidenum">
              <a:rPr lang="en-GB" sz="1200" smtClean="0">
                <a:latin typeface="Arial" charset="0"/>
              </a:rPr>
              <a:pPr eaLnBrk="1" hangingPunct="1"/>
              <a:t>47</a:t>
            </a:fld>
            <a:endParaRPr lang="en-GB" sz="1200" smtClean="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GB" dirty="0" smtClean="0"/>
              <a:t>FHSA</a:t>
            </a:r>
            <a:r>
              <a:rPr lang="en-GB" baseline="0" dirty="0" smtClean="0"/>
              <a:t> Plus</a:t>
            </a:r>
            <a:r>
              <a:rPr lang="en-GB" dirty="0" smtClean="0"/>
              <a:t> has been designed to lead teenage students to success in school leaving/university entrance examinations and to prepare them for further study and the world of work. </a:t>
            </a:r>
          </a:p>
          <a:p>
            <a:pPr eaLnBrk="1" hangingPunct="1"/>
            <a:r>
              <a:rPr lang="en-GB" dirty="0" smtClean="0"/>
              <a:t>After</a:t>
            </a:r>
            <a:r>
              <a:rPr lang="en-GB" baseline="0" dirty="0" smtClean="0"/>
              <a:t> e</a:t>
            </a:r>
            <a:r>
              <a:rPr lang="en-GB" dirty="0" smtClean="0"/>
              <a:t>very two units is a Progress</a:t>
            </a:r>
            <a:r>
              <a:rPr lang="en-GB" baseline="0" dirty="0" smtClean="0"/>
              <a:t> Test</a:t>
            </a:r>
            <a:r>
              <a:rPr lang="en-GB" dirty="0" smtClean="0"/>
              <a:t> which revises the exam techniques that students have learnt in the unit and gives them more practice in doing typical exam-style tasks. There is also a CEFR ‘can do’ progress check in every Progress</a:t>
            </a:r>
            <a:r>
              <a:rPr lang="en-GB" baseline="0" dirty="0" smtClean="0"/>
              <a:t> Test</a:t>
            </a:r>
            <a:r>
              <a:rPr lang="en-GB" dirty="0" smtClean="0"/>
              <a:t> to help encourage learners to take responsibility for their own learning. </a:t>
            </a:r>
          </a:p>
          <a:p>
            <a:pPr eaLnBrk="1" hangingPunct="1"/>
            <a:r>
              <a:rPr lang="en-GB" dirty="0" smtClean="0"/>
              <a:t>Students are also directed to the back of the Student’s Book for further step-by-step guidance on similar exam style tasks.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A9919EAA-6FF9-49FF-981D-156F0109E91F}" type="slidenum">
              <a:rPr lang="en-GB" sz="1200" smtClean="0">
                <a:latin typeface="Arial" charset="0"/>
              </a:rPr>
              <a:pPr eaLnBrk="1" hangingPunct="1"/>
              <a:t>49</a:t>
            </a:fld>
            <a:endParaRPr lang="en-GB" sz="1200" smtClean="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GB" dirty="0" smtClean="0"/>
              <a:t>Study skills and Exam success sections equip students with life-long learning skills. These tip boxes appear regularly asking students to reflect on why they should work in a particular way, which sub-skills they should use, or how they should go about a particular activity. Students are then guided to further in depth skills development at the back of the Student’s Book.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3C848C29-220E-45AA-AE71-537F34870095}" type="slidenum">
              <a:rPr lang="en-GB" sz="1200" smtClean="0">
                <a:latin typeface="Arial" charset="0"/>
              </a:rPr>
              <a:pPr eaLnBrk="1" hangingPunct="1"/>
              <a:t>50</a:t>
            </a:fld>
            <a:endParaRPr lang="en-GB" sz="1200" smtClean="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GB" dirty="0" smtClean="0"/>
              <a:t>FHSA</a:t>
            </a:r>
            <a:r>
              <a:rPr lang="en-GB" baseline="0" dirty="0" smtClean="0"/>
              <a:t> Plus</a:t>
            </a:r>
            <a:r>
              <a:rPr lang="en-GB" dirty="0" smtClean="0"/>
              <a:t> revises, extends and practises the most important lexical sets in typical school leaving exams so that students can write and talk about these with ease. The </a:t>
            </a:r>
            <a:r>
              <a:rPr lang="en-GB" b="1" dirty="0" smtClean="0"/>
              <a:t>reference and revision sections</a:t>
            </a:r>
            <a:r>
              <a:rPr lang="en-GB" dirty="0" smtClean="0"/>
              <a:t> give students the opportunity to work through carefully graded exercises which make the detailed reference points interactive and ideal for self-study or for homework practice. Students are then directed to further practice in the Workbook.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46ED6-E8D3-4CDE-BEBC-ABC738EEAF2C}" type="slidenum">
              <a:rPr lang="en-US"/>
              <a:pPr/>
              <a:t>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F9D79009-53D4-4D93-B868-CA813E2395F6}" type="slidenum">
              <a:rPr lang="en-GB" sz="1200" smtClean="0">
                <a:latin typeface="Arial" charset="0"/>
              </a:rPr>
              <a:pPr eaLnBrk="1" hangingPunct="1"/>
              <a:t>51</a:t>
            </a:fld>
            <a:endParaRPr lang="en-GB"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GB" dirty="0" smtClean="0"/>
              <a:t>Each </a:t>
            </a:r>
            <a:r>
              <a:rPr lang="en-GB" dirty="0" err="1" smtClean="0"/>
              <a:t>WorkBook</a:t>
            </a:r>
            <a:r>
              <a:rPr lang="en-GB" dirty="0" smtClean="0"/>
              <a:t> contains wordlists for the relevant units, listed by lexical set. These can be found at the back of the book and are marked with the Macmillan Dictionary star rating. The most common and useful words in English have the highest star rating, making it easy for students to practise and revise the most important and most frequently used words.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92171-06C1-4639-8D2F-7E4A70AAC46B}" type="slidenum">
              <a:rPr lang="en-US"/>
              <a:pPr/>
              <a:t>52</a:t>
            </a:fld>
            <a:endParaRPr 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GB" dirty="0" smtClean="0"/>
              <a:t>Summary of TB</a:t>
            </a:r>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92171-06C1-4639-8D2F-7E4A70AAC46B}" type="slidenum">
              <a:rPr lang="en-US">
                <a:solidFill>
                  <a:prstClr val="black"/>
                </a:solidFill>
              </a:rPr>
              <a:pPr/>
              <a:t>53</a:t>
            </a:fld>
            <a:endParaRPr lang="en-US" dirty="0">
              <a:solidFill>
                <a:prstClr val="black"/>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916716E-3960-418F-B5B0-8F98580EF295}" type="slidenum">
              <a:rPr lang="en-GB" sz="1200">
                <a:latin typeface="Calibri" pitchFamily="34" charset="0"/>
              </a:rPr>
              <a:pPr algn="r"/>
              <a:t>4</a:t>
            </a:fld>
            <a:endParaRPr lang="en-GB" sz="1200">
              <a:latin typeface="Calibri" pitchFamily="34"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a:lstStyle/>
          <a:p>
            <a:fld id="{4D29A16E-8C32-4439-8239-06CFEA5D4483}" type="slidenum">
              <a:rPr lang="en-GB"/>
              <a:pPr/>
              <a:t>5</a:t>
            </a:fld>
            <a:endParaRPr lang="en-GB"/>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a:lstStyle/>
          <a:p>
            <a:pPr eaLnBrk="1" hangingPunct="1">
              <a:spcBef>
                <a:spcPct val="0"/>
              </a:spcBef>
            </a:pPr>
            <a:r>
              <a:rPr lang="en-GB" dirty="0" smtClean="0"/>
              <a:t>Macmillan website screenshot for FHSA</a:t>
            </a:r>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F0E26752-3F80-4494-B5E6-ED73866FEE57}" type="slidenum">
              <a:rPr lang="en-GB"/>
              <a:pPr/>
              <a:t>6</a:t>
            </a:fld>
            <a:endParaRPr lang="en-GB"/>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a:lstStyle/>
          <a:p>
            <a:pPr eaLnBrk="1" hangingPunct="1">
              <a:spcBef>
                <a:spcPct val="0"/>
              </a:spcBef>
            </a:pPr>
            <a:r>
              <a:rPr lang="en-GB" dirty="0" smtClean="0"/>
              <a:t>Common European Framework for Reference B1/B2</a:t>
            </a:r>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F0E26752-3F80-4494-B5E6-ED73866FEE57}" type="slidenum">
              <a:rPr lang="en-GB"/>
              <a:pPr/>
              <a:t>7</a:t>
            </a:fld>
            <a:endParaRPr lang="en-GB"/>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a:lstStyle/>
          <a:p>
            <a:pPr eaLnBrk="1" hangingPunct="1">
              <a:spcBef>
                <a:spcPct val="0"/>
              </a:spcBef>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F0E26752-3F80-4494-B5E6-ED73866FEE57}" type="slidenum">
              <a:rPr lang="en-GB"/>
              <a:pPr/>
              <a:t>8</a:t>
            </a:fld>
            <a:endParaRPr lang="en-GB"/>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a:lstStyle/>
          <a:p>
            <a:pPr eaLnBrk="1" hangingPunct="1">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F0E26752-3F80-4494-B5E6-ED73866FEE57}" type="slidenum">
              <a:rPr lang="en-GB"/>
              <a:pPr/>
              <a:t>9</a:t>
            </a:fld>
            <a:endParaRPr lang="en-GB"/>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a:lstStyle/>
          <a:p>
            <a:pPr eaLnBrk="1" hangingPunct="1">
              <a:spcBef>
                <a:spcPct val="0"/>
              </a:spcBef>
            </a:pPr>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408505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210594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3226593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382ADFCE-D977-46E0-A9F0-BD411EB2239A}" type="slidenum">
              <a:rPr lang="en-US" smtClean="0">
                <a:solidFill>
                  <a:srgbClr val="DEF5FA">
                    <a:shade val="50000"/>
                    <a:satMod val="200000"/>
                  </a:srgbClr>
                </a:solidFill>
              </a:rPr>
              <a:pPr/>
              <a:t>‹#›</a:t>
            </a:fld>
            <a:endParaRPr lang="en-US">
              <a:solidFill>
                <a:srgbClr val="DEF5FA">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sz="2000">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sz="2000">
              <a:solidFill>
                <a:prstClr val="black"/>
              </a:solidFill>
            </a:endParaRPr>
          </a:p>
        </p:txBody>
      </p:sp>
    </p:spTree>
    <p:extLst>
      <p:ext uri="{BB962C8B-B14F-4D97-AF65-F5344CB8AC3E}">
        <p14:creationId xmlns:p14="http://schemas.microsoft.com/office/powerpoint/2010/main" val="233466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AAFC1CB2-44DF-4C94-87BE-F20FF0F27DB7}"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258977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0A9E248A-205C-4CF6-9F70-E045DB6FBA1B}" type="slidenum">
              <a:rPr lang="en-US" smtClean="0">
                <a:solidFill>
                  <a:srgbClr val="DEF5FA">
                    <a:shade val="50000"/>
                    <a:satMod val="200000"/>
                  </a:srgbClr>
                </a:solidFill>
              </a:rPr>
              <a:pPr/>
              <a:t>‹#›</a:t>
            </a:fld>
            <a:endParaRPr lang="en-US">
              <a:solidFill>
                <a:srgbClr val="DEF5FA">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sz="2000">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sz="2000">
              <a:solidFill>
                <a:prstClr val="black"/>
              </a:solidFill>
            </a:endParaRPr>
          </a:p>
        </p:txBody>
      </p:sp>
    </p:spTree>
    <p:extLst>
      <p:ext uri="{BB962C8B-B14F-4D97-AF65-F5344CB8AC3E}">
        <p14:creationId xmlns:p14="http://schemas.microsoft.com/office/powerpoint/2010/main" val="2478937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121AFD9-B1EB-4C02-BE60-3169287FCFED}"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69061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F8E56BB-A36E-4D96-B5CA-3040D38FCBBD}"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4186826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B86835D-F26D-4646-B24F-FE6E2C6BBF07}"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815247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2" name="Date Placeholder 1"/>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35600D-FDA2-48D7-873E-4672250D08BE}" type="slidenum">
              <a:rPr lang="en-US" smtClean="0">
                <a:solidFill>
                  <a:srgbClr val="DEF5FA">
                    <a:shade val="50000"/>
                    <a:satMod val="200000"/>
                  </a:srgbClr>
                </a:solidFill>
              </a:rPr>
              <a:pPr/>
              <a:t>‹#›</a:t>
            </a:fld>
            <a:endParaRPr lang="en-US">
              <a:solidFill>
                <a:srgbClr val="DEF5FA">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Tree>
    <p:extLst>
      <p:ext uri="{BB962C8B-B14F-4D97-AF65-F5344CB8AC3E}">
        <p14:creationId xmlns:p14="http://schemas.microsoft.com/office/powerpoint/2010/main" val="365938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8AC257B-AC9A-4D0A-A4B3-79AA21787EF2}"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101739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1908609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040C6B-8122-49D3-8EF4-F483A7A3189A}" type="slidenum">
              <a:rPr lang="en-US" smtClean="0">
                <a:solidFill>
                  <a:srgbClr val="DEF5FA">
                    <a:shade val="50000"/>
                    <a:satMod val="200000"/>
                  </a:srgbClr>
                </a:solidFill>
              </a:rPr>
              <a:pPr/>
              <a:t>‹#›</a:t>
            </a:fld>
            <a:endParaRPr lang="en-US">
              <a:solidFill>
                <a:srgbClr val="DEF5FA">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2DA2BF"/>
              </a:buClr>
              <a:buSzPct val="80000"/>
              <a:buFont typeface="Wingdings 2"/>
              <a:buNone/>
            </a:pPr>
            <a:endParaRPr lang="en-US" sz="3200">
              <a:solidFill>
                <a:prstClr val="black"/>
              </a:solidFill>
              <a:latin typeface="Gill Sans MT"/>
              <a:ea typeface="+mn-ea"/>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9180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37FB48E6-F341-47ED-AFC4-AB713818C9CB}"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1828462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EF5FA">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EF5FA">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8BA8E76-F10C-4046-84BC-E08AE1D755CE}" type="slidenum">
              <a:rPr lang="en-US" smtClean="0">
                <a:solidFill>
                  <a:srgbClr val="DEF5FA">
                    <a:shade val="50000"/>
                    <a:satMod val="200000"/>
                  </a:srgbClr>
                </a:solidFill>
              </a:rPr>
              <a:pPr/>
              <a:t>‹#›</a:t>
            </a:fld>
            <a:endParaRPr lang="en-US">
              <a:solidFill>
                <a:srgbClr val="DEF5FA">
                  <a:shade val="50000"/>
                  <a:satMod val="200000"/>
                </a:srgbClr>
              </a:solidFill>
            </a:endParaRPr>
          </a:p>
        </p:txBody>
      </p:sp>
    </p:spTree>
    <p:extLst>
      <p:ext uri="{BB962C8B-B14F-4D97-AF65-F5344CB8AC3E}">
        <p14:creationId xmlns:p14="http://schemas.microsoft.com/office/powerpoint/2010/main" val="26216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3145309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53946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47794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224938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106082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315038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FCE6BE0-140D-40B1-8DC3-536683B6525D}" type="datetime1">
              <a:rPr lang="it-IT" smtClean="0"/>
              <a:pPr>
                <a:defRPr/>
              </a:pPr>
              <a:t>08/05/2014</a:t>
            </a:fld>
            <a:endParaRPr lang="it-IT"/>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429251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CE6BE0-140D-40B1-8DC3-536683B6525D}" type="datetime1">
              <a:rPr lang="it-IT" smtClean="0"/>
              <a:pPr>
                <a:defRPr/>
              </a:pPr>
              <a:t>08/05/2014</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ED57775-081A-4C4A-AD39-634941221D39}" type="slidenum">
              <a:rPr lang="it-IT" smtClean="0"/>
              <a:pPr>
                <a:defRPr/>
              </a:pPr>
              <a:t>‹#›</a:t>
            </a:fld>
            <a:endParaRPr lang="it-IT"/>
          </a:p>
        </p:txBody>
      </p:sp>
    </p:spTree>
    <p:extLst>
      <p:ext uri="{BB962C8B-B14F-4D97-AF65-F5344CB8AC3E}">
        <p14:creationId xmlns:p14="http://schemas.microsoft.com/office/powerpoint/2010/main" val="4237287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endParaRPr lang="en-US">
              <a:solidFill>
                <a:srgbClr val="DEF5FA">
                  <a:shade val="50000"/>
                  <a:satMod val="200000"/>
                </a:srgbClr>
              </a:solidFill>
              <a:ea typeface="+mn-ea"/>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ctr" defTabSz="914400"/>
            <a:endParaRPr lang="en-US">
              <a:solidFill>
                <a:srgbClr val="DEF5FA">
                  <a:shade val="50000"/>
                  <a:satMod val="200000"/>
                </a:srgbClr>
              </a:solidFill>
              <a:ea typeface="+mn-ea"/>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70502EE0-68FC-4008-8EAD-D64A8E4512EF}" type="slidenum">
              <a:rPr lang="en-US" smtClean="0">
                <a:solidFill>
                  <a:srgbClr val="DEF5FA">
                    <a:shade val="50000"/>
                    <a:satMod val="200000"/>
                  </a:srgbClr>
                </a:solidFill>
                <a:ea typeface="+mn-ea"/>
              </a:rPr>
              <a:pPr defTabSz="914400"/>
              <a:t>‹#›</a:t>
            </a:fld>
            <a:endParaRPr lang="en-US">
              <a:solidFill>
                <a:srgbClr val="DEF5FA">
                  <a:shade val="50000"/>
                  <a:satMod val="200000"/>
                </a:srgbClr>
              </a:solidFill>
              <a:ea typeface="+mn-ea"/>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sz="2000">
              <a:solidFill>
                <a:prstClr val="white"/>
              </a:solidFill>
            </a:endParaRPr>
          </a:p>
        </p:txBody>
      </p:sp>
    </p:spTree>
    <p:extLst>
      <p:ext uri="{BB962C8B-B14F-4D97-AF65-F5344CB8AC3E}">
        <p14:creationId xmlns:p14="http://schemas.microsoft.com/office/powerpoint/2010/main" val="25584610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acmillanenglish.com/fhs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app.macmillanksa.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hyperlink" Target="http://www.macmillanenglish.com/fhs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3568" y="548680"/>
            <a:ext cx="7772400" cy="5220000"/>
          </a:xfrm>
        </p:spPr>
        <p:txBody>
          <a:bodyPr>
            <a:normAutofit fontScale="90000"/>
          </a:bodyPr>
          <a:lstStyle/>
          <a:p>
            <a:pPr>
              <a:tabLst>
                <a:tab pos="2867025" algn="l"/>
              </a:tabLst>
            </a:pPr>
            <a:r>
              <a:rPr lang="en-GB" sz="4000" b="1" dirty="0" smtClean="0">
                <a:latin typeface="Century Gothic" pitchFamily="34" charset="0"/>
              </a:rPr>
              <a:t>Macmillan</a:t>
            </a:r>
            <a:r>
              <a:rPr lang="en-GB" sz="4000" dirty="0" smtClean="0">
                <a:latin typeface="Century Gothic" pitchFamily="34" charset="0"/>
              </a:rPr>
              <a:t> </a:t>
            </a:r>
            <a:r>
              <a:rPr lang="en-GB" sz="4000" b="1" dirty="0" smtClean="0">
                <a:latin typeface="Century Gothic" pitchFamily="34" charset="0"/>
              </a:rPr>
              <a:t>Education</a:t>
            </a:r>
            <a:r>
              <a:rPr lang="en-GB" sz="4000" dirty="0" smtClean="0">
                <a:latin typeface="Century Gothic" pitchFamily="34" charset="0"/>
              </a:rPr>
              <a:t/>
            </a:r>
            <a:br>
              <a:rPr lang="en-GB" sz="4000" dirty="0" smtClean="0">
                <a:latin typeface="Century Gothic" pitchFamily="34" charset="0"/>
              </a:rPr>
            </a:br>
            <a:r>
              <a:rPr lang="en-GB" sz="3200" dirty="0" smtClean="0">
                <a:latin typeface="Century Gothic" pitchFamily="34" charset="0"/>
              </a:rPr>
              <a:t>English Language </a:t>
            </a:r>
            <a:br>
              <a:rPr lang="en-GB" sz="3200" dirty="0" smtClean="0">
                <a:latin typeface="Century Gothic" pitchFamily="34" charset="0"/>
              </a:rPr>
            </a:br>
            <a:r>
              <a:rPr lang="en-GB" sz="3200" dirty="0" smtClean="0">
                <a:latin typeface="Century Gothic" pitchFamily="34" charset="0"/>
              </a:rPr>
              <a:t>Teacher Training</a:t>
            </a:r>
            <a:r>
              <a:rPr lang="en-GB" sz="3200" dirty="0" smtClean="0">
                <a:latin typeface="Century Gothic" charset="0"/>
              </a:rPr>
              <a:t/>
            </a:r>
            <a:br>
              <a:rPr lang="en-GB" sz="3200" dirty="0" smtClean="0">
                <a:latin typeface="Century Gothic" charset="0"/>
              </a:rPr>
            </a:br>
            <a:r>
              <a:rPr lang="en-GB" dirty="0" smtClean="0">
                <a:latin typeface="Century Gothic" charset="0"/>
              </a:rPr>
              <a:t/>
            </a:r>
            <a:br>
              <a:rPr lang="en-GB" dirty="0" smtClean="0">
                <a:latin typeface="Century Gothic" charset="0"/>
              </a:rPr>
            </a:br>
            <a:r>
              <a:rPr lang="en-GB" sz="3100" dirty="0" smtClean="0">
                <a:latin typeface="Century Gothic" charset="0"/>
              </a:rPr>
              <a:t>Secondary: </a:t>
            </a:r>
            <a:r>
              <a:rPr lang="en-GB" dirty="0" smtClean="0">
                <a:latin typeface="Century Gothic" charset="0"/>
              </a:rPr>
              <a:t/>
            </a:r>
            <a:br>
              <a:rPr lang="en-GB" dirty="0" smtClean="0">
                <a:latin typeface="Century Gothic" charset="0"/>
              </a:rPr>
            </a:br>
            <a:r>
              <a:rPr lang="en-GB" sz="3100" b="1" dirty="0" smtClean="0">
                <a:solidFill>
                  <a:srgbClr val="0070C0"/>
                </a:solidFill>
                <a:latin typeface="Century Gothic" charset="0"/>
              </a:rPr>
              <a:t>Flying High for Saudi Arabia</a:t>
            </a:r>
            <a:br>
              <a:rPr lang="en-GB" sz="3100" b="1" dirty="0" smtClean="0">
                <a:solidFill>
                  <a:srgbClr val="0070C0"/>
                </a:solidFill>
                <a:latin typeface="Century Gothic" charset="0"/>
              </a:rPr>
            </a:br>
            <a:r>
              <a:rPr lang="en-GB" sz="3100" b="1" dirty="0" smtClean="0">
                <a:solidFill>
                  <a:srgbClr val="0070C0"/>
                </a:solidFill>
                <a:latin typeface="Century Gothic" charset="0"/>
              </a:rPr>
              <a:t>+</a:t>
            </a:r>
            <a:br>
              <a:rPr lang="en-GB" sz="3100" b="1" dirty="0" smtClean="0">
                <a:solidFill>
                  <a:srgbClr val="0070C0"/>
                </a:solidFill>
                <a:latin typeface="Century Gothic" charset="0"/>
              </a:rPr>
            </a:br>
            <a:r>
              <a:rPr lang="en-GB" sz="3100" b="1" dirty="0" smtClean="0">
                <a:solidFill>
                  <a:srgbClr val="0070C0"/>
                </a:solidFill>
                <a:latin typeface="Century Gothic" charset="0"/>
              </a:rPr>
              <a:t>Flying High for Saudi Arabia Plus</a:t>
            </a:r>
            <a:r>
              <a:rPr lang="en-GB" dirty="0">
                <a:latin typeface="Century Gothic" charset="0"/>
              </a:rPr>
              <a:t/>
            </a:r>
            <a:br>
              <a:rPr lang="en-GB" dirty="0">
                <a:latin typeface="Century Gothic" charset="0"/>
              </a:rPr>
            </a:br>
            <a:r>
              <a:rPr lang="en-GB" dirty="0">
                <a:latin typeface="Century Gothic" charset="0"/>
              </a:rPr>
              <a:t/>
            </a:r>
            <a:br>
              <a:rPr lang="en-GB" dirty="0">
                <a:latin typeface="Century Gothic" charset="0"/>
              </a:rPr>
            </a:br>
            <a:endParaRPr lang="en-GB" sz="2800" dirty="0" smtClean="0">
              <a:solidFill>
                <a:schemeClr val="tx1"/>
              </a:solidFill>
              <a:latin typeface="Century Gothic" charset="0"/>
            </a:endParaRPr>
          </a:p>
        </p:txBody>
      </p:sp>
    </p:spTree>
    <p:extLst>
      <p:ext uri="{BB962C8B-B14F-4D97-AF65-F5344CB8AC3E}">
        <p14:creationId xmlns:p14="http://schemas.microsoft.com/office/powerpoint/2010/main" val="2560271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6480" y="273629"/>
            <a:ext cx="8223840" cy="114060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4900" b="1" dirty="0">
                <a:solidFill>
                  <a:srgbClr val="004A4A"/>
                </a:solidFill>
              </a:rPr>
              <a:t>Useful websites</a:t>
            </a:r>
          </a:p>
        </p:txBody>
      </p:sp>
      <p:sp>
        <p:nvSpPr>
          <p:cNvPr id="17410" name="Rectangle 2"/>
          <p:cNvSpPr>
            <a:spLocks noGrp="1" noChangeArrowheads="1"/>
          </p:cNvSpPr>
          <p:nvPr>
            <p:ph idx="1"/>
          </p:nvPr>
        </p:nvSpPr>
        <p:spPr>
          <a:xfrm>
            <a:off x="260641" y="1604329"/>
            <a:ext cx="8687520" cy="4764020"/>
          </a:xfrm>
          <a:ln/>
        </p:spPr>
        <p:txBody>
          <a:bodyPr/>
          <a:lstStyle/>
          <a:p>
            <a:pPr indent="-309605">
              <a:lnSpc>
                <a:spcPct val="150000"/>
              </a:lnSpc>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500" dirty="0" smtClean="0">
                <a:solidFill>
                  <a:schemeClr val="hlink"/>
                </a:solidFill>
                <a:hlinkClick r:id="rId3"/>
              </a:rPr>
              <a:t>http</a:t>
            </a:r>
            <a:r>
              <a:rPr lang="en-GB" sz="2500" dirty="0">
                <a:solidFill>
                  <a:schemeClr val="hlink"/>
                </a:solidFill>
                <a:hlinkClick r:id="rId3"/>
              </a:rPr>
              <a:t>://www.macmillanenglish.com/fhsa</a:t>
            </a:r>
            <a:r>
              <a:rPr lang="en-GB" sz="2500" dirty="0" smtClean="0">
                <a:solidFill>
                  <a:schemeClr val="hlink"/>
                </a:solidFill>
                <a:hlinkClick r:id="rId3"/>
              </a:rPr>
              <a:t>/</a:t>
            </a:r>
            <a:r>
              <a:rPr lang="en-GB" sz="2500" dirty="0" smtClean="0">
                <a:solidFill>
                  <a:schemeClr val="hlink"/>
                </a:solidFill>
              </a:rPr>
              <a:t> </a:t>
            </a:r>
            <a:endParaRPr lang="en-GB" sz="2500" dirty="0">
              <a:solidFill>
                <a:schemeClr val="hlink"/>
              </a:solidFill>
            </a:endParaRPr>
          </a:p>
          <a:p>
            <a:pPr indent="-309605">
              <a:lnSpc>
                <a:spcPct val="150000"/>
              </a:lnSpc>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500" dirty="0" smtClean="0"/>
              <a:t>PASSWORD: ELDP       [Please don’t give to students!]</a:t>
            </a:r>
            <a:endParaRPr lang="en-GB" sz="2500" dirty="0"/>
          </a:p>
          <a:p>
            <a:pPr indent="-309605">
              <a:lnSpc>
                <a:spcPct val="83000"/>
              </a:lnSpc>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sz="2500" dirty="0" smtClean="0"/>
          </a:p>
          <a:p>
            <a:pPr indent="-309605">
              <a:lnSpc>
                <a:spcPct val="83000"/>
              </a:lnSpc>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sz="2500" dirty="0" smtClean="0"/>
          </a:p>
          <a:p>
            <a:pPr indent="-309605">
              <a:lnSpc>
                <a:spcPct val="83000"/>
              </a:lnSpc>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500" dirty="0" smtClean="0">
                <a:hlinkClick r:id="rId4"/>
              </a:rPr>
              <a:t>http://app.macmillanksa.com/</a:t>
            </a:r>
            <a:r>
              <a:rPr lang="en-GB" sz="2500" dirty="0" smtClean="0"/>
              <a:t> </a:t>
            </a:r>
            <a:endParaRPr lang="en-GB" sz="2500" dirty="0"/>
          </a:p>
        </p:txBody>
      </p:sp>
      <p:pic>
        <p:nvPicPr>
          <p:cNvPr id="5" name="Picture 4" descr="http://www.emery-roberts.co.uk/assets/images/Macmillan%20Logo%20small.JPG"/>
          <p:cNvPicPr/>
          <p:nvPr/>
        </p:nvPicPr>
        <p:blipFill>
          <a:blip r:embed="rId5" cstate="print"/>
          <a:srcRect/>
          <a:stretch>
            <a:fillRect/>
          </a:stretch>
        </p:blipFill>
        <p:spPr bwMode="auto">
          <a:xfrm>
            <a:off x="8208416" y="19384"/>
            <a:ext cx="914400" cy="4381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6481" y="273629"/>
            <a:ext cx="8226720" cy="114348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5400" dirty="0">
                <a:solidFill>
                  <a:srgbClr val="008000"/>
                </a:solidFill>
              </a:rPr>
              <a:t>Flying </a:t>
            </a:r>
            <a:r>
              <a:rPr lang="en-GB" sz="5400" dirty="0" smtClean="0">
                <a:solidFill>
                  <a:srgbClr val="008000"/>
                </a:solidFill>
              </a:rPr>
              <a:t>High 2013: Approach</a:t>
            </a:r>
            <a:r>
              <a:rPr lang="en-GB" dirty="0" smtClean="0"/>
              <a:t> </a:t>
            </a:r>
            <a:endParaRPr lang="en-GB" dirty="0"/>
          </a:p>
        </p:txBody>
      </p:sp>
      <p:sp>
        <p:nvSpPr>
          <p:cNvPr id="9218" name="Rectangle 2"/>
          <p:cNvSpPr>
            <a:spLocks noGrp="1" noChangeArrowheads="1"/>
          </p:cNvSpPr>
          <p:nvPr>
            <p:ph idx="1"/>
          </p:nvPr>
        </p:nvSpPr>
        <p:spPr>
          <a:xfrm>
            <a:off x="456481" y="1428478"/>
            <a:ext cx="8226720" cy="4016746"/>
          </a:xfrm>
          <a:ln/>
        </p:spPr>
        <p:txBody>
          <a:bodyPr>
            <a:normAutofit/>
          </a:bodyPr>
          <a:lstStyle/>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Aimed at young adults</a:t>
            </a:r>
            <a:endParaRPr lang="en-GB" i="1" dirty="0" smtClean="0"/>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Raised level of linguistic complexity</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New FHSA 1 + 2 = level B1 (CEFR)</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New FHSA 5 + 6 get students exam-ready = level B2+ (CEFR)</a:t>
            </a:r>
          </a:p>
          <a:p>
            <a:pPr marL="36175" indent="0">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dirty="0"/>
          </a:p>
        </p:txBody>
      </p:sp>
      <p:pic>
        <p:nvPicPr>
          <p:cNvPr id="4" name="Picture 3" descr="http://www.emery-roberts.co.uk/assets/images/Macmillan%20Logo%20small.JPG"/>
          <p:cNvPicPr/>
          <p:nvPr/>
        </p:nvPicPr>
        <p:blipFill>
          <a:blip r:embed="rId3" cstate="print"/>
          <a:srcRect/>
          <a:stretch>
            <a:fillRect/>
          </a:stretch>
        </p:blipFill>
        <p:spPr bwMode="auto">
          <a:xfrm>
            <a:off x="8208416" y="19384"/>
            <a:ext cx="914400" cy="4381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8000"/>
                </a:solidFill>
              </a:rPr>
              <a:t>Flying High 2013: Approach</a:t>
            </a:r>
            <a:r>
              <a:rPr lang="en-GB" dirty="0"/>
              <a:t> </a:t>
            </a:r>
          </a:p>
        </p:txBody>
      </p:sp>
      <p:sp>
        <p:nvSpPr>
          <p:cNvPr id="3" name="Content Placeholder 2"/>
          <p:cNvSpPr>
            <a:spLocks noGrp="1"/>
          </p:cNvSpPr>
          <p:nvPr>
            <p:ph idx="1"/>
          </p:nvPr>
        </p:nvSpPr>
        <p:spPr/>
        <p:txBody>
          <a:bodyPr/>
          <a:lstStyle/>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Integrated skills</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Lessons tend to start with speaking</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Topic-based </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No continuing characters</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t>Grammar and vocabulary strands</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More advanced </a:t>
            </a:r>
            <a:r>
              <a:rPr lang="en-GB" dirty="0"/>
              <a:t>pronunciation work</a:t>
            </a:r>
          </a:p>
          <a:p>
            <a:pPr indent="-306725">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'look</a:t>
            </a:r>
            <a:r>
              <a:rPr lang="en-GB" dirty="0"/>
              <a:t>‘ and ‘feel</a:t>
            </a:r>
            <a:r>
              <a:rPr lang="en-GB" dirty="0" smtClean="0"/>
              <a:t>’ for older students</a:t>
            </a:r>
            <a:endParaRPr lang="en-GB" dirty="0"/>
          </a:p>
          <a:p>
            <a:endParaRPr lang="en-GB" dirty="0"/>
          </a:p>
        </p:txBody>
      </p:sp>
    </p:spTree>
    <p:extLst>
      <p:ext uri="{BB962C8B-B14F-4D97-AF65-F5344CB8AC3E}">
        <p14:creationId xmlns:p14="http://schemas.microsoft.com/office/powerpoint/2010/main" val="940308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259" t="11062" r="29363" b="5605"/>
          <a:stretch/>
        </p:blipFill>
        <p:spPr bwMode="auto">
          <a:xfrm>
            <a:off x="179512" y="316739"/>
            <a:ext cx="5123543"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GB" dirty="0" smtClean="0"/>
              <a:t/>
            </a:r>
            <a:br>
              <a:rPr lang="en-GB" dirty="0" smtClean="0"/>
            </a:br>
            <a:endParaRPr lang="en-GB" dirty="0"/>
          </a:p>
        </p:txBody>
      </p:sp>
      <p:sp>
        <p:nvSpPr>
          <p:cNvPr id="3" name="Content Placeholder 2"/>
          <p:cNvSpPr>
            <a:spLocks noGrp="1"/>
          </p:cNvSpPr>
          <p:nvPr>
            <p:ph idx="1"/>
          </p:nvPr>
        </p:nvSpPr>
        <p:spPr>
          <a:xfrm>
            <a:off x="5940152" y="1600200"/>
            <a:ext cx="2746648" cy="4525963"/>
          </a:xfrm>
        </p:spPr>
        <p:txBody>
          <a:bodyPr/>
          <a:lstStyle/>
          <a:p>
            <a:pPr marL="0" indent="0">
              <a:buNone/>
            </a:pPr>
            <a:r>
              <a:rPr lang="en-GB" dirty="0" smtClean="0"/>
              <a:t>Starts with speaking focus</a:t>
            </a:r>
          </a:p>
          <a:p>
            <a:pPr marL="0" indent="0">
              <a:buNone/>
            </a:pPr>
            <a:endParaRPr lang="en-GB" dirty="0"/>
          </a:p>
          <a:p>
            <a:pPr marL="0" indent="0">
              <a:buNone/>
            </a:pPr>
            <a:endParaRPr lang="en-GB" dirty="0" smtClean="0"/>
          </a:p>
        </p:txBody>
      </p:sp>
      <p:cxnSp>
        <p:nvCxnSpPr>
          <p:cNvPr id="5" name="Straight Arrow Connector 4"/>
          <p:cNvCxnSpPr/>
          <p:nvPr/>
        </p:nvCxnSpPr>
        <p:spPr>
          <a:xfrm flipH="1" flipV="1">
            <a:off x="3851920" y="2060848"/>
            <a:ext cx="2088232"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087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58" t="10913" r="29722" b="5320"/>
          <a:stretch/>
        </p:blipFill>
        <p:spPr bwMode="auto">
          <a:xfrm>
            <a:off x="179511" y="548680"/>
            <a:ext cx="5050971" cy="612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GB" dirty="0" smtClean="0"/>
              <a:t/>
            </a:r>
            <a:br>
              <a:rPr lang="en-GB" dirty="0" smtClean="0"/>
            </a:br>
            <a:endParaRPr lang="en-GB" dirty="0"/>
          </a:p>
        </p:txBody>
      </p:sp>
      <p:sp>
        <p:nvSpPr>
          <p:cNvPr id="3" name="Content Placeholder 2"/>
          <p:cNvSpPr>
            <a:spLocks noGrp="1"/>
          </p:cNvSpPr>
          <p:nvPr>
            <p:ph idx="1"/>
          </p:nvPr>
        </p:nvSpPr>
        <p:spPr>
          <a:xfrm>
            <a:off x="5940152" y="1600200"/>
            <a:ext cx="2746648" cy="4525963"/>
          </a:xfrm>
        </p:spPr>
        <p:txBody>
          <a:bodyPr/>
          <a:lstStyle/>
          <a:p>
            <a:pPr marL="0" indent="0">
              <a:buNone/>
            </a:pPr>
            <a:endParaRPr lang="en-GB" dirty="0"/>
          </a:p>
          <a:p>
            <a:pPr marL="0" indent="0">
              <a:buNone/>
            </a:pPr>
            <a:endParaRPr lang="en-GB" dirty="0" smtClean="0"/>
          </a:p>
          <a:p>
            <a:pPr marL="0" indent="0">
              <a:buNone/>
            </a:pPr>
            <a:r>
              <a:rPr lang="en-GB" dirty="0" smtClean="0"/>
              <a:t>Pronunciation</a:t>
            </a:r>
          </a:p>
          <a:p>
            <a:pPr marL="0" indent="0">
              <a:buNone/>
            </a:pPr>
            <a:r>
              <a:rPr lang="en-GB" dirty="0" smtClean="0"/>
              <a:t>focus</a:t>
            </a:r>
            <a:endParaRPr lang="en-GB" dirty="0"/>
          </a:p>
        </p:txBody>
      </p:sp>
      <p:cxnSp>
        <p:nvCxnSpPr>
          <p:cNvPr id="7" name="Straight Arrow Connector 6"/>
          <p:cNvCxnSpPr/>
          <p:nvPr/>
        </p:nvCxnSpPr>
        <p:spPr>
          <a:xfrm flipH="1">
            <a:off x="2704996" y="3429000"/>
            <a:ext cx="3091140" cy="144016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60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00200"/>
            <a:ext cx="3178696" cy="4525963"/>
          </a:xfrm>
        </p:spPr>
        <p:txBody>
          <a:bodyPr/>
          <a:lstStyle/>
          <a:p>
            <a:pPr marL="0" indent="0">
              <a:buNone/>
            </a:pPr>
            <a:r>
              <a:rPr lang="en-GB" dirty="0" smtClean="0"/>
              <a:t>Other skills integrated</a:t>
            </a:r>
          </a:p>
          <a:p>
            <a:pPr marL="0" indent="0">
              <a:buNone/>
            </a:pPr>
            <a:endParaRPr lang="en-GB" dirty="0"/>
          </a:p>
          <a:p>
            <a:pPr marL="0" indent="0">
              <a:buNone/>
            </a:pPr>
            <a:r>
              <a:rPr lang="en-GB" dirty="0" smtClean="0"/>
              <a:t>Vocabulary building skills</a:t>
            </a:r>
          </a:p>
          <a:p>
            <a:pPr marL="0" indent="0">
              <a:buNone/>
            </a:pPr>
            <a:endParaRPr lang="en-GB" dirty="0"/>
          </a:p>
          <a:p>
            <a:pPr marL="0" indent="0">
              <a:buNone/>
            </a:pPr>
            <a:r>
              <a:rPr lang="en-GB" dirty="0" smtClean="0"/>
              <a:t>Pair and group work</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58" t="10317" r="29722" b="5515"/>
          <a:stretch/>
        </p:blipFill>
        <p:spPr bwMode="auto">
          <a:xfrm>
            <a:off x="3851920" y="274638"/>
            <a:ext cx="5050971" cy="6157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283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652120" y="1600200"/>
            <a:ext cx="3034680" cy="4525963"/>
          </a:xfrm>
        </p:spPr>
        <p:txBody>
          <a:bodyPr/>
          <a:lstStyle/>
          <a:p>
            <a:pPr marL="0" indent="0">
              <a:buNone/>
            </a:pPr>
            <a:r>
              <a:rPr lang="en-GB" dirty="0" smtClean="0"/>
              <a:t>Grammar support</a:t>
            </a:r>
            <a:endParaRPr lang="en-GB"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12" t="11111" r="29722" b="5235"/>
          <a:stretch/>
        </p:blipFill>
        <p:spPr bwMode="auto">
          <a:xfrm>
            <a:off x="179512" y="476672"/>
            <a:ext cx="4731657" cy="611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230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B050"/>
                </a:solidFill>
              </a:rPr>
              <a:t>Focus on Saudi Arabia</a:t>
            </a:r>
            <a:endParaRPr lang="en-GB" dirty="0">
              <a:solidFill>
                <a:srgbClr val="00B050"/>
              </a:solidFill>
            </a:endParaRPr>
          </a:p>
        </p:txBody>
      </p:sp>
      <p:sp>
        <p:nvSpPr>
          <p:cNvPr id="3" name="Content Placeholder 2"/>
          <p:cNvSpPr>
            <a:spLocks noGrp="1"/>
          </p:cNvSpPr>
          <p:nvPr>
            <p:ph idx="1"/>
          </p:nvPr>
        </p:nvSpPr>
        <p:spPr/>
        <p:txBody>
          <a:bodyPr>
            <a:normAutofit/>
          </a:bodyPr>
          <a:lstStyle/>
          <a:p>
            <a:pPr marL="0" indent="0">
              <a:buNone/>
            </a:pPr>
            <a:r>
              <a:rPr lang="en-GB" dirty="0" smtClean="0"/>
              <a:t>NEW lesson 4: “Saudi Arabia and the World”</a:t>
            </a:r>
          </a:p>
          <a:p>
            <a:r>
              <a:rPr lang="en-GB" dirty="0" smtClean="0"/>
              <a:t>Enrich course with Saudi culture</a:t>
            </a:r>
          </a:p>
          <a:p>
            <a:r>
              <a:rPr lang="en-GB" dirty="0" smtClean="0"/>
              <a:t>More flexible lessons</a:t>
            </a:r>
          </a:p>
          <a:p>
            <a:r>
              <a:rPr lang="en-GB" dirty="0"/>
              <a:t>Help mixed ability classes</a:t>
            </a:r>
          </a:p>
          <a:p>
            <a:pPr marL="0" indent="0">
              <a:buNone/>
            </a:pPr>
            <a:r>
              <a:rPr lang="en-GB" dirty="0" smtClean="0"/>
              <a:t>	- Extra support for weaker students</a:t>
            </a:r>
          </a:p>
          <a:p>
            <a:pPr marL="0" indent="0">
              <a:buNone/>
            </a:pPr>
            <a:r>
              <a:rPr lang="en-GB" dirty="0" smtClean="0"/>
              <a:t>	- Stretch more able students</a:t>
            </a:r>
          </a:p>
          <a:p>
            <a:pPr marL="0" indent="0">
              <a:buNone/>
            </a:pPr>
            <a:r>
              <a:rPr lang="en-GB" dirty="0"/>
              <a:t>	</a:t>
            </a:r>
            <a:r>
              <a:rPr lang="en-GB" dirty="0" smtClean="0"/>
              <a:t>- Group and individual work</a:t>
            </a:r>
          </a:p>
        </p:txBody>
      </p:sp>
    </p:spTree>
    <p:extLst>
      <p:ext uri="{BB962C8B-B14F-4D97-AF65-F5344CB8AC3E}">
        <p14:creationId xmlns:p14="http://schemas.microsoft.com/office/powerpoint/2010/main" val="111274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796136" y="1600200"/>
            <a:ext cx="2890664" cy="4525963"/>
          </a:xfrm>
        </p:spPr>
        <p:txBody>
          <a:bodyPr/>
          <a:lstStyle/>
          <a:p>
            <a:pPr marL="0" indent="0">
              <a:buNone/>
            </a:pPr>
            <a:r>
              <a:rPr lang="en-GB" dirty="0" smtClean="0"/>
              <a:t>Focus on Saudi Arabia in every unit</a:t>
            </a:r>
            <a:endParaRPr lang="en-GB"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62" t="10517" r="32176" b="5738"/>
          <a:stretch/>
        </p:blipFill>
        <p:spPr bwMode="auto">
          <a:xfrm>
            <a:off x="683568" y="1411823"/>
            <a:ext cx="3851920" cy="5128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01" t="10913" r="30726" b="5927"/>
          <a:stretch/>
        </p:blipFill>
        <p:spPr bwMode="auto">
          <a:xfrm>
            <a:off x="1710803" y="274638"/>
            <a:ext cx="3880370" cy="511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040" t="11062" r="32040" b="5491"/>
          <a:stretch/>
        </p:blipFill>
        <p:spPr bwMode="auto">
          <a:xfrm>
            <a:off x="3923927" y="274638"/>
            <a:ext cx="4004045" cy="52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2598" t="10863" r="32263" b="6117"/>
          <a:stretch/>
        </p:blipFill>
        <p:spPr bwMode="auto">
          <a:xfrm>
            <a:off x="4451575" y="539336"/>
            <a:ext cx="4572000" cy="607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0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Progress Tests</a:t>
            </a:r>
            <a:endParaRPr lang="en-GB" dirty="0"/>
          </a:p>
        </p:txBody>
      </p:sp>
      <p:sp>
        <p:nvSpPr>
          <p:cNvPr id="3" name="Content Placeholder 2"/>
          <p:cNvSpPr>
            <a:spLocks noGrp="1"/>
          </p:cNvSpPr>
          <p:nvPr>
            <p:ph idx="1"/>
          </p:nvPr>
        </p:nvSpPr>
        <p:spPr/>
        <p:txBody>
          <a:bodyPr/>
          <a:lstStyle/>
          <a:p>
            <a:r>
              <a:rPr lang="en-GB" dirty="0" smtClean="0"/>
              <a:t>After every 4 units</a:t>
            </a:r>
          </a:p>
          <a:p>
            <a:r>
              <a:rPr lang="en-GB" dirty="0" smtClean="0"/>
              <a:t>Grammar focus</a:t>
            </a:r>
          </a:p>
          <a:p>
            <a:r>
              <a:rPr lang="en-GB" dirty="0" smtClean="0"/>
              <a:t>Vocabulary focus</a:t>
            </a:r>
          </a:p>
          <a:p>
            <a:r>
              <a:rPr lang="en-GB" dirty="0" smtClean="0"/>
              <a:t>3 skills (Reading, Listening, Writing)</a:t>
            </a:r>
            <a:endParaRPr lang="en-GB" dirty="0"/>
          </a:p>
        </p:txBody>
      </p:sp>
    </p:spTree>
    <p:extLst>
      <p:ext uri="{BB962C8B-B14F-4D97-AF65-F5344CB8AC3E}">
        <p14:creationId xmlns:p14="http://schemas.microsoft.com/office/powerpoint/2010/main" val="1325339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31959" y="964930"/>
            <a:ext cx="2448272" cy="87776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tx1"/>
                </a:solidFill>
                <a:effectLst/>
                <a:uLnTx/>
                <a:uFillTx/>
                <a:latin typeface="Century Gothic" pitchFamily="34" charset="0"/>
                <a:ea typeface="+mj-ea"/>
                <a:cs typeface="+mj-cs"/>
              </a:rPr>
              <a:t>Grade 11</a:t>
            </a:r>
            <a:endParaRPr kumimoji="0" lang="en-GB" sz="3600" b="0" i="0" u="none" strike="noStrike" kern="1200" cap="none" spc="0" normalizeH="0" baseline="0" noProof="0" dirty="0">
              <a:ln>
                <a:noFill/>
              </a:ln>
              <a:solidFill>
                <a:schemeClr val="tx1"/>
              </a:solidFill>
              <a:effectLst/>
              <a:uLnTx/>
              <a:uFillTx/>
              <a:latin typeface="Century Gothic" pitchFamily="34" charset="0"/>
              <a:ea typeface="+mj-ea"/>
              <a:cs typeface="+mj-cs"/>
            </a:endParaRPr>
          </a:p>
        </p:txBody>
      </p:sp>
      <p:sp>
        <p:nvSpPr>
          <p:cNvPr id="11" name="Title 1"/>
          <p:cNvSpPr txBox="1">
            <a:spLocks/>
          </p:cNvSpPr>
          <p:nvPr/>
        </p:nvSpPr>
        <p:spPr>
          <a:xfrm>
            <a:off x="457200" y="3068960"/>
            <a:ext cx="3178696" cy="1143000"/>
          </a:xfrm>
          <a:prstGeom prst="rect">
            <a:avLst/>
          </a:prstGeom>
        </p:spPr>
        <p:txBody>
          <a:bodyPr vert="horz" lIns="91440" tIns="45720" rIns="91440" bIns="45720" rtlCol="0" anchor="ctr">
            <a:normAutofit/>
          </a:bodyPr>
          <a:lstStyle/>
          <a:p>
            <a:pPr marR="0" lvl="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tx1"/>
                </a:solidFill>
                <a:effectLst/>
                <a:uLnTx/>
                <a:uFillTx/>
                <a:latin typeface="Century Gothic" pitchFamily="34" charset="0"/>
                <a:ea typeface="+mj-ea"/>
                <a:cs typeface="+mj-cs"/>
              </a:rPr>
              <a:t>Grade 12</a:t>
            </a:r>
            <a:endParaRPr kumimoji="0" lang="en-GB" sz="3600" b="0" i="0" u="none" strike="noStrike" kern="1200" cap="none" spc="0" normalizeH="0" baseline="0" noProof="0" dirty="0">
              <a:ln>
                <a:noFill/>
              </a:ln>
              <a:solidFill>
                <a:schemeClr val="tx1"/>
              </a:solidFill>
              <a:effectLst/>
              <a:uLnTx/>
              <a:uFillTx/>
              <a:latin typeface="Century Gothic" pitchFamily="34" charset="0"/>
              <a:ea typeface="+mj-ea"/>
              <a:cs typeface="+mj-cs"/>
            </a:endParaRPr>
          </a:p>
        </p:txBody>
      </p:sp>
      <p:sp>
        <p:nvSpPr>
          <p:cNvPr id="13" name="Title 1"/>
          <p:cNvSpPr txBox="1">
            <a:spLocks/>
          </p:cNvSpPr>
          <p:nvPr/>
        </p:nvSpPr>
        <p:spPr>
          <a:xfrm>
            <a:off x="464096" y="206785"/>
            <a:ext cx="3178696" cy="8356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smtClean="0">
                <a:ln>
                  <a:noFill/>
                </a:ln>
                <a:solidFill>
                  <a:schemeClr val="tx1"/>
                </a:solidFill>
                <a:effectLst/>
                <a:uLnTx/>
                <a:uFillTx/>
                <a:latin typeface="Century Gothic" pitchFamily="34" charset="0"/>
                <a:ea typeface="+mj-ea"/>
                <a:cs typeface="+mj-cs"/>
              </a:rPr>
              <a:t>Grade 10</a:t>
            </a:r>
            <a:endParaRPr kumimoji="0" lang="en-GB" sz="3600" b="0" i="0" u="none" strike="noStrike" kern="1200" cap="none" spc="0" normalizeH="0" baseline="0" noProof="0" dirty="0">
              <a:ln>
                <a:noFill/>
              </a:ln>
              <a:solidFill>
                <a:schemeClr val="tx1"/>
              </a:solidFill>
              <a:effectLst/>
              <a:uLnTx/>
              <a:uFillTx/>
              <a:latin typeface="Century Gothic" pitchFamily="34" charset="0"/>
              <a:ea typeface="+mj-ea"/>
              <a:cs typeface="+mj-cs"/>
            </a:endParaRPr>
          </a:p>
        </p:txBody>
      </p:sp>
      <p:sp>
        <p:nvSpPr>
          <p:cNvPr id="2" name="Content Placeholder 1"/>
          <p:cNvSpPr>
            <a:spLocks noGrp="1"/>
          </p:cNvSpPr>
          <p:nvPr>
            <p:ph idx="1"/>
          </p:nvPr>
        </p:nvSpPr>
        <p:spPr>
          <a:xfrm>
            <a:off x="457200" y="4653136"/>
            <a:ext cx="8229600" cy="1473027"/>
          </a:xfrm>
        </p:spPr>
        <p:txBody>
          <a:bodyPr/>
          <a:lstStyle/>
          <a:p>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427" t="10150" r="39542" b="5734"/>
          <a:stretch/>
        </p:blipFill>
        <p:spPr bwMode="auto">
          <a:xfrm>
            <a:off x="274214" y="949673"/>
            <a:ext cx="1779230" cy="23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806" t="10612" r="39403" b="5742"/>
          <a:stretch/>
        </p:blipFill>
        <p:spPr bwMode="auto">
          <a:xfrm>
            <a:off x="2267744" y="1076030"/>
            <a:ext cx="1629295" cy="208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2457" y="164711"/>
            <a:ext cx="3384376" cy="800219"/>
          </a:xfrm>
          <a:prstGeom prst="rect">
            <a:avLst/>
          </a:prstGeom>
          <a:noFill/>
        </p:spPr>
        <p:txBody>
          <a:bodyPr wrap="square" rtlCol="0">
            <a:spAutoFit/>
          </a:bodyPr>
          <a:lstStyle/>
          <a:p>
            <a:r>
              <a:rPr lang="en-GB" dirty="0" smtClean="0"/>
              <a:t>				</a:t>
            </a:r>
            <a:r>
              <a:rPr lang="en-GB" sz="2800" b="1" dirty="0" smtClean="0">
                <a:solidFill>
                  <a:srgbClr val="FF0000"/>
                </a:solidFill>
              </a:rPr>
              <a:t>Semester 1</a:t>
            </a:r>
            <a:endParaRPr lang="en-GB" sz="2800" b="1" dirty="0">
              <a:solidFill>
                <a:srgbClr val="FF0000"/>
              </a:solidFill>
            </a:endParaRP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3805" t="9986" r="39068" b="5810"/>
          <a:stretch/>
        </p:blipFill>
        <p:spPr bwMode="auto">
          <a:xfrm>
            <a:off x="4753650" y="1880350"/>
            <a:ext cx="2004890" cy="255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3806" t="10723" r="39403" b="5373"/>
          <a:stretch/>
        </p:blipFill>
        <p:spPr bwMode="auto">
          <a:xfrm>
            <a:off x="7017389" y="2424735"/>
            <a:ext cx="1896354" cy="243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4677" t="10267" r="39291" b="6448"/>
          <a:stretch/>
        </p:blipFill>
        <p:spPr bwMode="auto">
          <a:xfrm>
            <a:off x="69935" y="3933056"/>
            <a:ext cx="2187787" cy="284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4619" t="10431" r="39292" b="5367"/>
          <a:stretch/>
        </p:blipFill>
        <p:spPr bwMode="auto">
          <a:xfrm>
            <a:off x="2610673" y="4094496"/>
            <a:ext cx="1921286"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120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537" t="10119" r="38311" b="6445"/>
          <a:stretch/>
        </p:blipFill>
        <p:spPr bwMode="auto">
          <a:xfrm>
            <a:off x="181845" y="996588"/>
            <a:ext cx="4171798" cy="512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24128" y="1600200"/>
            <a:ext cx="2962672" cy="4525963"/>
          </a:xfrm>
        </p:spPr>
        <p:txBody>
          <a:bodyPr/>
          <a:lstStyle/>
          <a:p>
            <a:pPr marL="0" indent="0">
              <a:buNone/>
            </a:pPr>
            <a:r>
              <a:rPr lang="en-GB" dirty="0" smtClean="0"/>
              <a:t>Grammar focus</a:t>
            </a:r>
            <a:endParaRPr lang="en-GB" dirty="0"/>
          </a:p>
        </p:txBody>
      </p:sp>
      <p:cxnSp>
        <p:nvCxnSpPr>
          <p:cNvPr id="5" name="Straight Arrow Connector 4"/>
          <p:cNvCxnSpPr/>
          <p:nvPr/>
        </p:nvCxnSpPr>
        <p:spPr>
          <a:xfrm flipH="1">
            <a:off x="2087724" y="1916832"/>
            <a:ext cx="3456384" cy="2752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07704" y="2269423"/>
            <a:ext cx="3816424" cy="12961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062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03" t="11706" r="38423" b="4838"/>
          <a:stretch/>
        </p:blipFill>
        <p:spPr bwMode="auto">
          <a:xfrm>
            <a:off x="3995936" y="274638"/>
            <a:ext cx="4992915" cy="610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2962672" cy="4525963"/>
          </a:xfrm>
        </p:spPr>
        <p:txBody>
          <a:bodyPr/>
          <a:lstStyle/>
          <a:p>
            <a:pPr marL="0" indent="0">
              <a:buNone/>
            </a:pPr>
            <a:r>
              <a:rPr lang="en-GB" dirty="0" smtClean="0"/>
              <a:t>Vocabulary focus</a:t>
            </a:r>
          </a:p>
          <a:p>
            <a:pPr marL="0" indent="0">
              <a:buNone/>
            </a:pPr>
            <a:endParaRPr lang="en-GB" dirty="0"/>
          </a:p>
          <a:p>
            <a:pPr marL="0" indent="0">
              <a:buNone/>
            </a:pPr>
            <a:endParaRPr lang="en-GB" dirty="0" smtClean="0"/>
          </a:p>
          <a:p>
            <a:pPr marL="0" indent="0">
              <a:buNone/>
            </a:pPr>
            <a:r>
              <a:rPr lang="en-GB" dirty="0" smtClean="0"/>
              <a:t>Skills assessment</a:t>
            </a:r>
            <a:endParaRPr lang="en-GB" dirty="0"/>
          </a:p>
        </p:txBody>
      </p:sp>
      <p:cxnSp>
        <p:nvCxnSpPr>
          <p:cNvPr id="5" name="Straight Arrow Connector 4"/>
          <p:cNvCxnSpPr/>
          <p:nvPr/>
        </p:nvCxnSpPr>
        <p:spPr>
          <a:xfrm flipV="1">
            <a:off x="2699792" y="1600200"/>
            <a:ext cx="1584176" cy="3166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195736" y="3466919"/>
            <a:ext cx="1944216" cy="682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50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37" t="11706" r="38311" b="5037"/>
          <a:stretch/>
        </p:blipFill>
        <p:spPr bwMode="auto">
          <a:xfrm>
            <a:off x="3887924" y="476672"/>
            <a:ext cx="4963886" cy="6090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3034680" cy="4525963"/>
          </a:xfrm>
        </p:spPr>
        <p:txBody>
          <a:bodyPr/>
          <a:lstStyle/>
          <a:p>
            <a:pPr marL="0" indent="0">
              <a:buNone/>
            </a:pPr>
            <a:r>
              <a:rPr lang="en-GB" dirty="0" smtClean="0"/>
              <a:t>Skills assessment</a:t>
            </a:r>
            <a:endParaRPr lang="en-GB" dirty="0"/>
          </a:p>
        </p:txBody>
      </p:sp>
      <p:cxnSp>
        <p:nvCxnSpPr>
          <p:cNvPr id="5" name="Straight Arrow Connector 4"/>
          <p:cNvCxnSpPr/>
          <p:nvPr/>
        </p:nvCxnSpPr>
        <p:spPr>
          <a:xfrm flipV="1">
            <a:off x="3635896" y="1268760"/>
            <a:ext cx="504056"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915816" y="2204864"/>
            <a:ext cx="122413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73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5724128" y="1600200"/>
            <a:ext cx="2962672" cy="4525963"/>
          </a:xfrm>
        </p:spPr>
        <p:txBody>
          <a:bodyPr/>
          <a:lstStyle/>
          <a:p>
            <a:pPr marL="0" indent="0">
              <a:buNone/>
            </a:pPr>
            <a:r>
              <a:rPr lang="en-GB" dirty="0" smtClean="0"/>
              <a:t>Learner Training activities</a:t>
            </a:r>
            <a:endParaRPr lang="en-GB"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6" t="10714" r="29722" b="5373"/>
          <a:stretch/>
        </p:blipFill>
        <p:spPr bwMode="auto">
          <a:xfrm>
            <a:off x="454518" y="276013"/>
            <a:ext cx="5065486" cy="61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784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1600200"/>
            <a:ext cx="2890664" cy="4525963"/>
          </a:xfrm>
        </p:spPr>
        <p:txBody>
          <a:bodyPr/>
          <a:lstStyle/>
          <a:p>
            <a:pPr marL="0" indent="0">
              <a:buNone/>
            </a:pPr>
            <a:r>
              <a:rPr lang="en-GB" dirty="0" smtClean="0"/>
              <a:t>Help with Spelling</a:t>
            </a:r>
            <a:endParaRPr lang="en-GB"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6" t="11111" r="29722" b="5342"/>
          <a:stretch/>
        </p:blipFill>
        <p:spPr bwMode="auto">
          <a:xfrm>
            <a:off x="3621314" y="476672"/>
            <a:ext cx="5065486" cy="611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435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Workbook</a:t>
            </a:r>
            <a:endParaRPr lang="en-GB"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23" t="10714" r="41993" b="6640"/>
          <a:stretch/>
        </p:blipFill>
        <p:spPr bwMode="auto">
          <a:xfrm>
            <a:off x="323528" y="1469303"/>
            <a:ext cx="3275721" cy="4656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490" t="9077" r="30590" b="17311"/>
          <a:stretch/>
        </p:blipFill>
        <p:spPr bwMode="auto">
          <a:xfrm>
            <a:off x="4427984" y="1564793"/>
            <a:ext cx="3798635" cy="437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60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Word lists – frequency system</a:t>
            </a:r>
            <a:endParaRPr lang="en-GB" dirty="0"/>
          </a:p>
        </p:txBody>
      </p:sp>
      <p:sp>
        <p:nvSpPr>
          <p:cNvPr id="3" name="Content Placeholder 2"/>
          <p:cNvSpPr>
            <a:spLocks noGrp="1"/>
          </p:cNvSpPr>
          <p:nvPr>
            <p:ph idx="1"/>
          </p:nvPr>
        </p:nvSpPr>
        <p:spPr/>
        <p:txBody>
          <a:bodyPr/>
          <a:lstStyle/>
          <a:p>
            <a:endParaRPr lang="en-GB"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22" t="10517" r="42551" b="7435"/>
          <a:stretch/>
        </p:blipFill>
        <p:spPr bwMode="auto">
          <a:xfrm>
            <a:off x="457200" y="1600200"/>
            <a:ext cx="2995242" cy="430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7878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611188" y="476250"/>
            <a:ext cx="799306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spcBef>
                <a:spcPct val="50000"/>
              </a:spcBef>
            </a:pPr>
            <a:endParaRPr lang="en-GB" sz="4000" b="1">
              <a:latin typeface="Comic Sans MS" pitchFamily="66" charset="0"/>
              <a:cs typeface="Arial" charset="0"/>
            </a:endParaRPr>
          </a:p>
          <a:p>
            <a:pPr eaLnBrk="1" hangingPunct="1">
              <a:spcBef>
                <a:spcPct val="50000"/>
              </a:spcBef>
            </a:pPr>
            <a:r>
              <a:rPr lang="en-GB" sz="4000">
                <a:latin typeface="Comic Sans MS" pitchFamily="66" charset="0"/>
                <a:cs typeface="Arial" charset="0"/>
              </a:rPr>
              <a:t>1,000,000+		</a:t>
            </a:r>
          </a:p>
          <a:p>
            <a:pPr eaLnBrk="1" hangingPunct="1">
              <a:spcBef>
                <a:spcPct val="50000"/>
              </a:spcBef>
            </a:pPr>
            <a:r>
              <a:rPr lang="en-GB" sz="4000">
                <a:latin typeface="Comic Sans MS" pitchFamily="66" charset="0"/>
                <a:cs typeface="Arial" charset="0"/>
              </a:rPr>
              <a:t>45,000</a:t>
            </a:r>
          </a:p>
          <a:p>
            <a:pPr eaLnBrk="1" hangingPunct="1">
              <a:spcBef>
                <a:spcPct val="50000"/>
              </a:spcBef>
            </a:pPr>
            <a:r>
              <a:rPr lang="en-GB" sz="4000">
                <a:latin typeface="Comic Sans MS" pitchFamily="66" charset="0"/>
                <a:cs typeface="Arial" charset="0"/>
              </a:rPr>
              <a:t>2,500			80%		</a:t>
            </a:r>
          </a:p>
          <a:p>
            <a:pPr eaLnBrk="1" hangingPunct="1">
              <a:spcBef>
                <a:spcPct val="50000"/>
              </a:spcBef>
            </a:pPr>
            <a:r>
              <a:rPr lang="en-GB" sz="4000">
                <a:latin typeface="Comic Sans MS" pitchFamily="66" charset="0"/>
                <a:cs typeface="Arial" charset="0"/>
              </a:rPr>
              <a:t>7,500			90%</a:t>
            </a:r>
          </a:p>
        </p:txBody>
      </p:sp>
    </p:spTree>
    <p:extLst>
      <p:ext uri="{BB962C8B-B14F-4D97-AF65-F5344CB8AC3E}">
        <p14:creationId xmlns:p14="http://schemas.microsoft.com/office/powerpoint/2010/main" val="984426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457200" y="333375"/>
            <a:ext cx="8229600" cy="706438"/>
          </a:xfrm>
        </p:spPr>
        <p:txBody>
          <a:bodyPr/>
          <a:lstStyle/>
          <a:p>
            <a:pPr eaLnBrk="1" hangingPunct="1">
              <a:defRPr/>
            </a:pPr>
            <a:endParaRPr lang="en-GB" sz="3600" dirty="0" smtClean="0">
              <a:latin typeface="Comic Sans MS" pitchFamily="66" charset="0"/>
            </a:endParaRPr>
          </a:p>
        </p:txBody>
      </p:sp>
      <p:sp>
        <p:nvSpPr>
          <p:cNvPr id="25602" name="Rectangle 3"/>
          <p:cNvSpPr>
            <a:spLocks noGrp="1" noChangeArrowheads="1"/>
          </p:cNvSpPr>
          <p:nvPr>
            <p:ph type="body" idx="4294967295"/>
          </p:nvPr>
        </p:nvSpPr>
        <p:spPr>
          <a:xfrm>
            <a:off x="457200" y="1196975"/>
            <a:ext cx="8229600" cy="4929188"/>
          </a:xfrm>
        </p:spPr>
        <p:txBody>
          <a:bodyPr/>
          <a:lstStyle/>
          <a:p>
            <a:pPr lvl="1" eaLnBrk="1" hangingPunct="1">
              <a:buFontTx/>
              <a:buNone/>
              <a:defRPr/>
            </a:pPr>
            <a:endParaRPr lang="en-GB" sz="1600" b="1" u="sng" dirty="0" smtClean="0"/>
          </a:p>
          <a:p>
            <a:pPr lvl="1" eaLnBrk="1" hangingPunct="1">
              <a:buFontTx/>
              <a:buNone/>
              <a:defRPr/>
            </a:pPr>
            <a:r>
              <a:rPr lang="en-GB" sz="1600" b="1" i="1" dirty="0" smtClean="0"/>
              <a:t>Which words do you think are NOT high frequency in the following passage?</a:t>
            </a:r>
          </a:p>
          <a:p>
            <a:pPr lvl="1" eaLnBrk="1" hangingPunct="1">
              <a:buFontTx/>
              <a:buNone/>
              <a:defRPr/>
            </a:pPr>
            <a:endParaRPr lang="en-GB" sz="1400" i="1" dirty="0" smtClean="0"/>
          </a:p>
          <a:p>
            <a:pPr eaLnBrk="1" hangingPunct="1">
              <a:buFontTx/>
              <a:buNone/>
              <a:defRPr/>
            </a:pPr>
            <a:r>
              <a:rPr lang="en-GB" dirty="0" smtClean="0">
                <a:latin typeface="Comic Sans MS" pitchFamily="66" charset="0"/>
              </a:rPr>
              <a:t>	A survey has found some shocking lapses of etiquette in the messages passed around by people under the age of 20. It found that many youngsters prefer to send e-mail rather than write a letter, and reveals that most have no conception of what counts as proper manners when penning a digital missive.</a:t>
            </a:r>
          </a:p>
        </p:txBody>
      </p:sp>
    </p:spTree>
    <p:extLst>
      <p:ext uri="{BB962C8B-B14F-4D97-AF65-F5344CB8AC3E}">
        <p14:creationId xmlns:p14="http://schemas.microsoft.com/office/powerpoint/2010/main" val="349685425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6"/>
          <p:cNvSpPr>
            <a:spLocks noGrp="1" noChangeArrowheads="1"/>
          </p:cNvSpPr>
          <p:nvPr>
            <p:ph type="body" idx="4294967295"/>
          </p:nvPr>
        </p:nvSpPr>
        <p:spPr>
          <a:xfrm>
            <a:off x="107950" y="908050"/>
            <a:ext cx="7343775" cy="7345363"/>
          </a:xfrm>
        </p:spPr>
        <p:txBody>
          <a:bodyPr/>
          <a:lstStyle/>
          <a:p>
            <a:pPr eaLnBrk="1" hangingPunct="1">
              <a:buFontTx/>
              <a:buNone/>
              <a:defRPr/>
            </a:pPr>
            <a:r>
              <a:rPr lang="en-GB" dirty="0" smtClean="0">
                <a:latin typeface="Times New Roman" pitchFamily="18" charset="0"/>
              </a:rPr>
              <a:t>   </a:t>
            </a:r>
            <a:r>
              <a:rPr lang="en-GB" dirty="0" smtClean="0">
                <a:solidFill>
                  <a:srgbClr val="FF0000"/>
                </a:solidFill>
                <a:latin typeface="Comic Sans MS" pitchFamily="66" charset="0"/>
              </a:rPr>
              <a:t>A survey has found some shocking</a:t>
            </a:r>
            <a:r>
              <a:rPr lang="en-GB" dirty="0" smtClean="0">
                <a:latin typeface="Comic Sans MS" pitchFamily="66" charset="0"/>
              </a:rPr>
              <a:t> </a:t>
            </a:r>
            <a:r>
              <a:rPr lang="en-GB" dirty="0" smtClean="0">
                <a:solidFill>
                  <a:schemeClr val="bg2"/>
                </a:solidFill>
                <a:latin typeface="Comic Sans MS" pitchFamily="66" charset="0"/>
              </a:rPr>
              <a:t>lapses</a:t>
            </a:r>
            <a:r>
              <a:rPr lang="en-GB" dirty="0" smtClean="0">
                <a:latin typeface="Comic Sans MS" pitchFamily="66" charset="0"/>
              </a:rPr>
              <a:t> </a:t>
            </a:r>
            <a:r>
              <a:rPr lang="en-GB" dirty="0" smtClean="0">
                <a:solidFill>
                  <a:srgbClr val="FF0000"/>
                </a:solidFill>
                <a:latin typeface="Comic Sans MS" pitchFamily="66" charset="0"/>
              </a:rPr>
              <a:t>of</a:t>
            </a:r>
            <a:r>
              <a:rPr lang="en-GB" dirty="0" smtClean="0">
                <a:latin typeface="Comic Sans MS" pitchFamily="66" charset="0"/>
              </a:rPr>
              <a:t> </a:t>
            </a:r>
            <a:r>
              <a:rPr lang="en-GB" dirty="0" smtClean="0">
                <a:solidFill>
                  <a:schemeClr val="bg2"/>
                </a:solidFill>
                <a:latin typeface="Comic Sans MS" pitchFamily="66" charset="0"/>
              </a:rPr>
              <a:t>etiquette</a:t>
            </a:r>
            <a:r>
              <a:rPr lang="en-GB" dirty="0" smtClean="0">
                <a:latin typeface="Comic Sans MS" pitchFamily="66" charset="0"/>
              </a:rPr>
              <a:t> </a:t>
            </a:r>
            <a:r>
              <a:rPr lang="en-GB" dirty="0" smtClean="0">
                <a:solidFill>
                  <a:srgbClr val="FF0000"/>
                </a:solidFill>
                <a:latin typeface="Comic Sans MS" pitchFamily="66" charset="0"/>
              </a:rPr>
              <a:t>in the</a:t>
            </a:r>
            <a:r>
              <a:rPr lang="en-GB" dirty="0" smtClean="0">
                <a:latin typeface="Comic Sans MS" pitchFamily="66" charset="0"/>
              </a:rPr>
              <a:t> </a:t>
            </a:r>
            <a:r>
              <a:rPr lang="en-GB" dirty="0" smtClean="0">
                <a:solidFill>
                  <a:srgbClr val="FF0000"/>
                </a:solidFill>
                <a:latin typeface="Comic Sans MS" pitchFamily="66" charset="0"/>
              </a:rPr>
              <a:t>messages passed around by people under the age of 20</a:t>
            </a:r>
            <a:r>
              <a:rPr lang="en-GB" dirty="0" smtClean="0">
                <a:latin typeface="Comic Sans MS" pitchFamily="66" charset="0"/>
              </a:rPr>
              <a:t>. </a:t>
            </a:r>
            <a:r>
              <a:rPr lang="en-GB" dirty="0" smtClean="0">
                <a:solidFill>
                  <a:srgbClr val="FF0000"/>
                </a:solidFill>
                <a:latin typeface="Comic Sans MS" pitchFamily="66" charset="0"/>
              </a:rPr>
              <a:t>It found that many youngsters prefer to send e-mail rather than write a letter, and</a:t>
            </a:r>
            <a:r>
              <a:rPr lang="en-GB" dirty="0" smtClean="0">
                <a:latin typeface="Comic Sans MS" pitchFamily="66" charset="0"/>
              </a:rPr>
              <a:t> </a:t>
            </a:r>
            <a:r>
              <a:rPr lang="en-GB" dirty="0" smtClean="0">
                <a:solidFill>
                  <a:srgbClr val="FF0000"/>
                </a:solidFill>
                <a:latin typeface="Comic Sans MS" pitchFamily="66" charset="0"/>
              </a:rPr>
              <a:t>reveals that most have no conception of what counts as proper manners when</a:t>
            </a:r>
            <a:r>
              <a:rPr lang="en-GB" dirty="0" smtClean="0">
                <a:latin typeface="Comic Sans MS" pitchFamily="66" charset="0"/>
              </a:rPr>
              <a:t> </a:t>
            </a:r>
            <a:r>
              <a:rPr lang="en-GB" dirty="0" smtClean="0">
                <a:solidFill>
                  <a:schemeClr val="bg2"/>
                </a:solidFill>
                <a:latin typeface="Comic Sans MS" pitchFamily="66" charset="0"/>
              </a:rPr>
              <a:t>penning</a:t>
            </a:r>
            <a:r>
              <a:rPr lang="en-GB" dirty="0" smtClean="0">
                <a:latin typeface="Comic Sans MS" pitchFamily="66" charset="0"/>
              </a:rPr>
              <a:t> </a:t>
            </a:r>
            <a:r>
              <a:rPr lang="en-GB" dirty="0" smtClean="0">
                <a:solidFill>
                  <a:srgbClr val="FF0000"/>
                </a:solidFill>
                <a:latin typeface="Comic Sans MS" pitchFamily="66" charset="0"/>
              </a:rPr>
              <a:t>a digital</a:t>
            </a:r>
            <a:r>
              <a:rPr lang="en-GB" dirty="0" smtClean="0">
                <a:latin typeface="Comic Sans MS" pitchFamily="66" charset="0"/>
              </a:rPr>
              <a:t> </a:t>
            </a:r>
            <a:r>
              <a:rPr lang="en-GB" dirty="0" smtClean="0">
                <a:solidFill>
                  <a:schemeClr val="bg2"/>
                </a:solidFill>
                <a:latin typeface="Comic Sans MS" pitchFamily="66" charset="0"/>
              </a:rPr>
              <a:t>missive</a:t>
            </a:r>
            <a:r>
              <a:rPr lang="en-GB" dirty="0" smtClean="0">
                <a:latin typeface="Comic Sans MS" pitchFamily="66" charset="0"/>
              </a:rPr>
              <a:t>.</a:t>
            </a:r>
          </a:p>
        </p:txBody>
      </p:sp>
    </p:spTree>
    <p:extLst>
      <p:ext uri="{BB962C8B-B14F-4D97-AF65-F5344CB8AC3E}">
        <p14:creationId xmlns:p14="http://schemas.microsoft.com/office/powerpoint/2010/main" val="397129001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5756"/>
            <a:ext cx="9144000" cy="6840000"/>
          </a:xfrm>
          <a:solidFill>
            <a:schemeClr val="accent6">
              <a:lumMod val="20000"/>
              <a:lumOff val="80000"/>
            </a:schemeClr>
          </a:solidFill>
        </p:spPr>
        <p:txBody>
          <a:bodyPr>
            <a:normAutofit/>
          </a:bodyPr>
          <a:lstStyle/>
          <a:p>
            <a:pPr marL="781050" indent="-514350">
              <a:lnSpc>
                <a:spcPct val="90000"/>
              </a:lnSpc>
              <a:buNone/>
            </a:pPr>
            <a:endParaRPr lang="en-GB" dirty="0" smtClean="0">
              <a:solidFill>
                <a:srgbClr val="0033CC"/>
              </a:solidFill>
            </a:endParaRPr>
          </a:p>
          <a:p>
            <a:pPr marL="781050" indent="-514350">
              <a:lnSpc>
                <a:spcPct val="90000"/>
              </a:lnSpc>
              <a:buNone/>
            </a:pPr>
            <a:endParaRPr lang="en-GB" dirty="0" smtClean="0">
              <a:solidFill>
                <a:schemeClr val="accent2">
                  <a:lumMod val="50000"/>
                </a:schemeClr>
              </a:solidFill>
            </a:endParaRPr>
          </a:p>
          <a:p>
            <a:endParaRPr lang="en-GB" dirty="0"/>
          </a:p>
        </p:txBody>
      </p:sp>
      <p:sp>
        <p:nvSpPr>
          <p:cNvPr id="3" name="Slide Number Placeholder 5"/>
          <p:cNvSpPr>
            <a:spLocks noGrp="1"/>
          </p:cNvSpPr>
          <p:nvPr>
            <p:ph type="sldNum" sz="quarter" idx="12"/>
          </p:nvPr>
        </p:nvSpPr>
        <p:spPr/>
        <p:txBody>
          <a:bodyPr/>
          <a:lstStyle/>
          <a:p>
            <a:fld id="{AB931504-8D14-4FA7-A580-2C3121788A7A}" type="slidenum">
              <a:rPr lang="en-US"/>
              <a:pPr/>
              <a:t>3</a:t>
            </a:fld>
            <a:endParaRPr lang="en-US"/>
          </a:p>
        </p:txBody>
      </p:sp>
      <p:pic>
        <p:nvPicPr>
          <p:cNvPr id="5" name="Picture 4" descr="http://www.emery-roberts.co.uk/assets/images/Macmillan%20Logo%20small.JPG"/>
          <p:cNvPicPr/>
          <p:nvPr/>
        </p:nvPicPr>
        <p:blipFill>
          <a:blip r:embed="rId3" cstate="print"/>
          <a:srcRect/>
          <a:stretch>
            <a:fillRect/>
          </a:stretch>
        </p:blipFill>
        <p:spPr bwMode="auto">
          <a:xfrm>
            <a:off x="8229600" y="0"/>
            <a:ext cx="914400" cy="377227"/>
          </a:xfrm>
          <a:prstGeom prst="rect">
            <a:avLst/>
          </a:prstGeom>
          <a:noFill/>
          <a:ln w="9525">
            <a:noFill/>
            <a:miter lim="800000"/>
            <a:headEnd/>
            <a:tailEnd/>
          </a:ln>
        </p:spPr>
      </p:pic>
      <p:sp>
        <p:nvSpPr>
          <p:cNvPr id="6" name="TextBox 5"/>
          <p:cNvSpPr txBox="1"/>
          <p:nvPr/>
        </p:nvSpPr>
        <p:spPr>
          <a:xfrm>
            <a:off x="1187624" y="2708920"/>
            <a:ext cx="6768000" cy="3785652"/>
          </a:xfrm>
          <a:prstGeom prst="rect">
            <a:avLst/>
          </a:prstGeom>
          <a:noFill/>
        </p:spPr>
        <p:txBody>
          <a:bodyPr wrap="square" rtlCol="0">
            <a:spAutoFit/>
          </a:bodyPr>
          <a:lstStyle/>
          <a:p>
            <a:r>
              <a:rPr lang="en-GB" sz="4000" dirty="0" smtClean="0">
                <a:latin typeface="Calibri" pitchFamily="34" charset="0"/>
              </a:rPr>
              <a:t>An overview of:</a:t>
            </a:r>
          </a:p>
          <a:p>
            <a:r>
              <a:rPr lang="en-GB" sz="4000" b="1" i="1" dirty="0" smtClean="0">
                <a:solidFill>
                  <a:schemeClr val="bg2">
                    <a:lumMod val="75000"/>
                  </a:schemeClr>
                </a:solidFill>
                <a:latin typeface="Calibri" pitchFamily="34" charset="0"/>
              </a:rPr>
              <a:t>Flying High for Saudi Arabia + FHSA Plus</a:t>
            </a:r>
            <a:endParaRPr lang="en-GB" sz="4000" dirty="0" smtClean="0">
              <a:solidFill>
                <a:srgbClr val="FF0000"/>
              </a:solidFill>
              <a:latin typeface="Calibri" pitchFamily="34" charset="0"/>
            </a:endParaRPr>
          </a:p>
          <a:p>
            <a:r>
              <a:rPr lang="en-GB" sz="4000" dirty="0" smtClean="0">
                <a:solidFill>
                  <a:srgbClr val="FF0000"/>
                </a:solidFill>
                <a:latin typeface="Calibri" pitchFamily="34" charset="0"/>
              </a:rPr>
              <a:t>       Components </a:t>
            </a:r>
          </a:p>
          <a:p>
            <a:pPr algn="ctr"/>
            <a:r>
              <a:rPr lang="en-GB" sz="4000" dirty="0" smtClean="0">
                <a:solidFill>
                  <a:schemeClr val="accent4">
                    <a:lumMod val="75000"/>
                  </a:schemeClr>
                </a:solidFill>
                <a:latin typeface="Calibri" pitchFamily="34" charset="0"/>
              </a:rPr>
              <a:t>               Approach</a:t>
            </a:r>
            <a:r>
              <a:rPr lang="en-GB" sz="4000" dirty="0" smtClean="0">
                <a:solidFill>
                  <a:srgbClr val="0070C0"/>
                </a:solidFill>
                <a:latin typeface="Calibri" pitchFamily="34" charset="0"/>
              </a:rPr>
              <a:t> </a:t>
            </a:r>
          </a:p>
          <a:p>
            <a:pPr algn="r"/>
            <a:endParaRPr lang="en-GB" sz="4000" dirty="0">
              <a:solidFill>
                <a:srgbClr val="0070C0"/>
              </a:solidFill>
              <a:latin typeface="Calibri" pitchFamily="34" charset="0"/>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427" t="10150" r="39542" b="5734"/>
          <a:stretch/>
        </p:blipFill>
        <p:spPr bwMode="auto">
          <a:xfrm>
            <a:off x="755576" y="201371"/>
            <a:ext cx="1779230" cy="23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4677" t="10267" r="39291" b="6448"/>
          <a:stretch/>
        </p:blipFill>
        <p:spPr bwMode="auto">
          <a:xfrm>
            <a:off x="6660232" y="3933056"/>
            <a:ext cx="2187787" cy="284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pPr eaLnBrk="1" hangingPunct="1">
              <a:defRPr/>
            </a:pPr>
            <a:r>
              <a:rPr lang="en-US" dirty="0" smtClean="0">
                <a:solidFill>
                  <a:schemeClr val="tx1"/>
                </a:solidFill>
                <a:latin typeface="Comic Sans MS" pitchFamily="66" charset="0"/>
              </a:rPr>
              <a:t>Stars</a:t>
            </a:r>
          </a:p>
        </p:txBody>
      </p:sp>
      <p:sp>
        <p:nvSpPr>
          <p:cNvPr id="102403" name="Rectangle 3"/>
          <p:cNvSpPr>
            <a:spLocks noGrp="1" noChangeArrowheads="1"/>
          </p:cNvSpPr>
          <p:nvPr>
            <p:ph type="body" idx="4294967295"/>
          </p:nvPr>
        </p:nvSpPr>
        <p:spPr/>
        <p:txBody>
          <a:bodyPr/>
          <a:lstStyle/>
          <a:p>
            <a:pPr eaLnBrk="1" hangingPunct="1">
              <a:defRPr/>
            </a:pPr>
            <a:r>
              <a:rPr lang="en-GB" dirty="0" smtClean="0">
                <a:latin typeface="Comic Sans MS" pitchFamily="66" charset="0"/>
              </a:rPr>
              <a:t> </a:t>
            </a:r>
            <a:r>
              <a:rPr lang="en-GB" dirty="0" smtClean="0">
                <a:solidFill>
                  <a:srgbClr val="FF0000"/>
                </a:solidFill>
                <a:latin typeface="Comic Sans MS" pitchFamily="66" charset="0"/>
              </a:rPr>
              <a:t>*** </a:t>
            </a:r>
            <a:r>
              <a:rPr lang="en-GB" dirty="0" smtClean="0">
                <a:latin typeface="Comic Sans MS" pitchFamily="66" charset="0"/>
              </a:rPr>
              <a:t>1-2500   most frequent</a:t>
            </a:r>
          </a:p>
          <a:p>
            <a:pPr eaLnBrk="1" hangingPunct="1">
              <a:buFontTx/>
              <a:buNone/>
              <a:defRPr/>
            </a:pPr>
            <a:endParaRPr lang="en-GB" dirty="0" smtClean="0">
              <a:solidFill>
                <a:srgbClr val="FF0000"/>
              </a:solidFill>
              <a:latin typeface="Comic Sans MS" pitchFamily="66" charset="0"/>
            </a:endParaRPr>
          </a:p>
          <a:p>
            <a:pPr eaLnBrk="1" hangingPunct="1">
              <a:defRPr/>
            </a:pPr>
            <a:r>
              <a:rPr lang="en-GB" dirty="0" smtClean="0">
                <a:latin typeface="Comic Sans MS" pitchFamily="66" charset="0"/>
              </a:rPr>
              <a:t> </a:t>
            </a:r>
            <a:r>
              <a:rPr lang="en-GB" dirty="0" smtClean="0">
                <a:solidFill>
                  <a:srgbClr val="FF0000"/>
                </a:solidFill>
                <a:latin typeface="Comic Sans MS" pitchFamily="66" charset="0"/>
              </a:rPr>
              <a:t>** </a:t>
            </a:r>
            <a:r>
              <a:rPr lang="en-GB" dirty="0" smtClean="0">
                <a:latin typeface="Comic Sans MS" pitchFamily="66" charset="0"/>
              </a:rPr>
              <a:t>2501-5000</a:t>
            </a:r>
          </a:p>
          <a:p>
            <a:pPr eaLnBrk="1" hangingPunct="1">
              <a:buFontTx/>
              <a:buNone/>
              <a:defRPr/>
            </a:pPr>
            <a:endParaRPr lang="en-GB" dirty="0" smtClean="0">
              <a:solidFill>
                <a:srgbClr val="FF0000"/>
              </a:solidFill>
              <a:latin typeface="Comic Sans MS" pitchFamily="66" charset="0"/>
            </a:endParaRPr>
          </a:p>
          <a:p>
            <a:pPr eaLnBrk="1" hangingPunct="1">
              <a:defRPr/>
            </a:pPr>
            <a:r>
              <a:rPr lang="en-GB" dirty="0" smtClean="0">
                <a:latin typeface="Comic Sans MS" pitchFamily="66" charset="0"/>
              </a:rPr>
              <a:t> </a:t>
            </a:r>
            <a:r>
              <a:rPr lang="en-GB" dirty="0" smtClean="0">
                <a:solidFill>
                  <a:srgbClr val="FF0000"/>
                </a:solidFill>
                <a:latin typeface="Comic Sans MS" pitchFamily="66" charset="0"/>
              </a:rPr>
              <a:t>*	</a:t>
            </a:r>
            <a:r>
              <a:rPr lang="en-GB" dirty="0" smtClean="0">
                <a:latin typeface="Comic Sans MS" pitchFamily="66" charset="0"/>
              </a:rPr>
              <a:t>5001-7500</a:t>
            </a:r>
          </a:p>
          <a:p>
            <a:pPr eaLnBrk="1" hangingPunct="1">
              <a:defRPr/>
            </a:pPr>
            <a:endParaRPr lang="en-GB" dirty="0" smtClean="0">
              <a:solidFill>
                <a:srgbClr val="FF0000"/>
              </a:solidFill>
              <a:latin typeface="Comic Sans MS" pitchFamily="66" charset="0"/>
            </a:endParaRPr>
          </a:p>
          <a:p>
            <a:pPr eaLnBrk="1" hangingPunct="1">
              <a:buFontTx/>
              <a:buNone/>
              <a:defRPr/>
            </a:pPr>
            <a:endParaRPr lang="en-US" dirty="0" smtClean="0">
              <a:solidFill>
                <a:srgbClr val="FF0000"/>
              </a:solidFill>
              <a:latin typeface="Comic Sans MS" pitchFamily="66" charset="0"/>
            </a:endParaRPr>
          </a:p>
        </p:txBody>
      </p:sp>
    </p:spTree>
    <p:extLst>
      <p:ext uri="{BB962C8B-B14F-4D97-AF65-F5344CB8AC3E}">
        <p14:creationId xmlns:p14="http://schemas.microsoft.com/office/powerpoint/2010/main" val="3029177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546100" y="304800"/>
            <a:ext cx="7961313" cy="606425"/>
          </a:xfrm>
        </p:spPr>
        <p:txBody>
          <a:bodyPr>
            <a:normAutofit fontScale="90000"/>
          </a:bodyPr>
          <a:lstStyle/>
          <a:p>
            <a:pPr eaLnBrk="1" hangingPunct="1">
              <a:defRPr/>
            </a:pPr>
            <a:r>
              <a:rPr lang="en-GB" sz="3600" dirty="0" smtClean="0">
                <a:solidFill>
                  <a:schemeClr val="tx1"/>
                </a:solidFill>
                <a:latin typeface="Comic Sans MS" pitchFamily="66" charset="0"/>
              </a:rPr>
              <a:t>Star Ratings</a:t>
            </a:r>
            <a:r>
              <a:rPr lang="en-GB" sz="4000" dirty="0" smtClean="0">
                <a:latin typeface="Comic Sans MS" pitchFamily="66" charset="0"/>
              </a:rPr>
              <a:t> </a:t>
            </a:r>
            <a:r>
              <a:rPr lang="en-GB" sz="4000" dirty="0" smtClean="0">
                <a:solidFill>
                  <a:srgbClr val="FF0000"/>
                </a:solidFill>
                <a:latin typeface="Comic Sans MS" pitchFamily="66" charset="0"/>
              </a:rPr>
              <a:t>***   **   *</a:t>
            </a:r>
          </a:p>
        </p:txBody>
      </p:sp>
      <p:sp>
        <p:nvSpPr>
          <p:cNvPr id="28674" name="Rectangle 3"/>
          <p:cNvSpPr>
            <a:spLocks noGrp="1" noChangeArrowheads="1"/>
          </p:cNvSpPr>
          <p:nvPr>
            <p:ph type="body" idx="4294967295"/>
          </p:nvPr>
        </p:nvSpPr>
        <p:spPr>
          <a:xfrm>
            <a:off x="468313" y="1989138"/>
            <a:ext cx="8229600" cy="4105275"/>
          </a:xfrm>
        </p:spPr>
        <p:txBody>
          <a:bodyPr/>
          <a:lstStyle/>
          <a:p>
            <a:pPr eaLnBrk="1" hangingPunct="1">
              <a:buFontTx/>
              <a:buNone/>
              <a:defRPr/>
            </a:pPr>
            <a:endParaRPr lang="en-GB" sz="1600" b="1" dirty="0" smtClean="0"/>
          </a:p>
          <a:p>
            <a:pPr eaLnBrk="1" hangingPunct="1">
              <a:buFontTx/>
              <a:buNone/>
              <a:defRPr/>
            </a:pPr>
            <a:r>
              <a:rPr lang="en-GB" sz="1600" b="1" i="1" dirty="0" smtClean="0"/>
              <a:t>Write 1, 2 or 3 stars next to the word to show the frequency.</a:t>
            </a:r>
          </a:p>
          <a:p>
            <a:pPr eaLnBrk="1" hangingPunct="1">
              <a:buFontTx/>
              <a:buNone/>
              <a:defRPr/>
            </a:pPr>
            <a:endParaRPr lang="en-GB" sz="1600" b="1" dirty="0" smtClean="0"/>
          </a:p>
          <a:p>
            <a:pPr eaLnBrk="1" hangingPunct="1">
              <a:buFontTx/>
              <a:buNone/>
              <a:defRPr/>
            </a:pPr>
            <a:r>
              <a:rPr lang="en-GB" sz="2800" dirty="0" smtClean="0">
                <a:latin typeface="Comic Sans MS" pitchFamily="66" charset="0"/>
              </a:rPr>
              <a:t>morning		together		officially</a:t>
            </a:r>
          </a:p>
          <a:p>
            <a:pPr eaLnBrk="1" hangingPunct="1">
              <a:defRPr/>
            </a:pPr>
            <a:endParaRPr lang="en-GB" sz="1600" dirty="0" smtClean="0">
              <a:latin typeface="Comic Sans MS" pitchFamily="66" charset="0"/>
            </a:endParaRPr>
          </a:p>
          <a:p>
            <a:pPr eaLnBrk="1" hangingPunct="1">
              <a:buFontTx/>
              <a:buNone/>
              <a:defRPr/>
            </a:pPr>
            <a:r>
              <a:rPr lang="en-GB" sz="2800" dirty="0" smtClean="0">
                <a:latin typeface="Comic Sans MS" pitchFamily="66" charset="0"/>
              </a:rPr>
              <a:t>tomorrow		charity		person</a:t>
            </a:r>
          </a:p>
          <a:p>
            <a:pPr eaLnBrk="1" hangingPunct="1">
              <a:defRPr/>
            </a:pPr>
            <a:endParaRPr lang="en-GB" sz="1600" dirty="0" smtClean="0">
              <a:latin typeface="Comic Sans MS" pitchFamily="66" charset="0"/>
            </a:endParaRPr>
          </a:p>
          <a:p>
            <a:pPr eaLnBrk="1" hangingPunct="1">
              <a:buFontTx/>
              <a:buNone/>
              <a:defRPr/>
            </a:pPr>
            <a:r>
              <a:rPr lang="en-GB" sz="2800" dirty="0" smtClean="0">
                <a:latin typeface="Comic Sans MS" pitchFamily="66" charset="0"/>
              </a:rPr>
              <a:t>religion		airline		wet</a:t>
            </a:r>
          </a:p>
          <a:p>
            <a:pPr eaLnBrk="1" hangingPunct="1">
              <a:defRPr/>
            </a:pPr>
            <a:endParaRPr lang="en-GB" sz="1600" dirty="0" smtClean="0">
              <a:latin typeface="Comic Sans MS" pitchFamily="66" charset="0"/>
            </a:endParaRPr>
          </a:p>
          <a:p>
            <a:pPr eaLnBrk="1" hangingPunct="1">
              <a:buFontTx/>
              <a:buNone/>
              <a:defRPr/>
            </a:pPr>
            <a:r>
              <a:rPr lang="en-GB" sz="2800" dirty="0" smtClean="0">
                <a:latin typeface="Comic Sans MS" pitchFamily="66" charset="0"/>
              </a:rPr>
              <a:t>arrest (n)		what			fierce</a:t>
            </a:r>
            <a:r>
              <a:rPr lang="en-GB" dirty="0" smtClean="0">
                <a:latin typeface="Comic Sans MS" pitchFamily="66" charset="0"/>
              </a:rPr>
              <a:t>	 </a:t>
            </a:r>
          </a:p>
        </p:txBody>
      </p:sp>
      <p:sp>
        <p:nvSpPr>
          <p:cNvPr id="25604" name="Text Box 4"/>
          <p:cNvSpPr txBox="1">
            <a:spLocks noChangeArrowheads="1"/>
          </p:cNvSpPr>
          <p:nvPr/>
        </p:nvSpPr>
        <p:spPr bwMode="auto">
          <a:xfrm>
            <a:off x="539750" y="1214438"/>
            <a:ext cx="7704138" cy="366712"/>
          </a:xfrm>
          <a:prstGeom prst="rect">
            <a:avLst/>
          </a:prstGeom>
          <a:gradFill rotWithShape="1">
            <a:gsLst>
              <a:gs pos="0">
                <a:srgbClr val="B4B4BF"/>
              </a:gs>
              <a:gs pos="100000">
                <a:srgbClr val="E3E3F1">
                  <a:alpha val="39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algn="ctr" eaLnBrk="1" hangingPunct="1">
              <a:spcBef>
                <a:spcPct val="50000"/>
              </a:spcBef>
            </a:pPr>
            <a:r>
              <a:rPr lang="en-GB">
                <a:solidFill>
                  <a:srgbClr val="FF0000"/>
                </a:solidFill>
                <a:latin typeface="Arial" charset="0"/>
                <a:cs typeface="Arial" charset="0"/>
              </a:rPr>
              <a:t>*** </a:t>
            </a:r>
            <a:r>
              <a:rPr lang="en-GB">
                <a:latin typeface="Arial" charset="0"/>
                <a:cs typeface="Arial" charset="0"/>
              </a:rPr>
              <a:t>1-2500  most frequent	       </a:t>
            </a:r>
            <a:r>
              <a:rPr lang="en-GB">
                <a:solidFill>
                  <a:srgbClr val="FF0000"/>
                </a:solidFill>
                <a:latin typeface="Arial" charset="0"/>
                <a:cs typeface="Arial" charset="0"/>
              </a:rPr>
              <a:t>** </a:t>
            </a:r>
            <a:r>
              <a:rPr lang="en-GB">
                <a:latin typeface="Arial" charset="0"/>
                <a:cs typeface="Arial" charset="0"/>
              </a:rPr>
              <a:t>2501-5000	           </a:t>
            </a:r>
            <a:r>
              <a:rPr lang="en-GB">
                <a:solidFill>
                  <a:srgbClr val="FF0000"/>
                </a:solidFill>
                <a:latin typeface="Arial" charset="0"/>
                <a:cs typeface="Arial" charset="0"/>
              </a:rPr>
              <a:t>*</a:t>
            </a:r>
            <a:r>
              <a:rPr lang="en-GB">
                <a:latin typeface="Arial" charset="0"/>
                <a:cs typeface="Arial" charset="0"/>
              </a:rPr>
              <a:t>5001-7500</a:t>
            </a:r>
          </a:p>
        </p:txBody>
      </p:sp>
    </p:spTree>
    <p:extLst>
      <p:ext uri="{BB962C8B-B14F-4D97-AF65-F5344CB8AC3E}">
        <p14:creationId xmlns:p14="http://schemas.microsoft.com/office/powerpoint/2010/main" val="72527004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590550" y="476250"/>
            <a:ext cx="82296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000">
              <a:solidFill>
                <a:srgbClr val="FF0000"/>
              </a:solidFill>
              <a:latin typeface="Comic Sans MS" pitchFamily="66" charset="0"/>
            </a:endParaRPr>
          </a:p>
        </p:txBody>
      </p:sp>
      <p:sp>
        <p:nvSpPr>
          <p:cNvPr id="26627" name="Rectangle 5"/>
          <p:cNvSpPr>
            <a:spLocks noChangeArrowheads="1"/>
          </p:cNvSpPr>
          <p:nvPr/>
        </p:nvSpPr>
        <p:spPr bwMode="auto">
          <a:xfrm>
            <a:off x="600075" y="1287463"/>
            <a:ext cx="8229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3200">
                <a:latin typeface="Comic Sans MS" pitchFamily="66" charset="0"/>
              </a:rPr>
              <a:t>morning</a:t>
            </a:r>
            <a:r>
              <a:rPr lang="en-GB" sz="3200">
                <a:solidFill>
                  <a:srgbClr val="FF0000"/>
                </a:solidFill>
                <a:latin typeface="Comic Sans MS" pitchFamily="66" charset="0"/>
              </a:rPr>
              <a:t>***</a:t>
            </a:r>
            <a:r>
              <a:rPr lang="en-GB" sz="3200">
                <a:latin typeface="Comic Sans MS" pitchFamily="66" charset="0"/>
              </a:rPr>
              <a:t>	together</a:t>
            </a:r>
            <a:r>
              <a:rPr lang="en-GB" sz="3200">
                <a:solidFill>
                  <a:srgbClr val="FF0000"/>
                </a:solidFill>
                <a:latin typeface="Comic Sans MS" pitchFamily="66" charset="0"/>
              </a:rPr>
              <a:t>***</a:t>
            </a:r>
            <a:r>
              <a:rPr lang="en-GB" sz="3200">
                <a:latin typeface="Comic Sans MS" pitchFamily="66" charset="0"/>
              </a:rPr>
              <a:t>	officially</a:t>
            </a:r>
            <a:r>
              <a:rPr lang="en-GB" sz="3200">
                <a:solidFill>
                  <a:srgbClr val="FF0000"/>
                </a:solidFill>
                <a:latin typeface="Comic Sans MS" pitchFamily="66" charset="0"/>
              </a:rPr>
              <a:t>**</a:t>
            </a:r>
          </a:p>
          <a:p>
            <a:pPr marL="342900" indent="-342900">
              <a:spcBef>
                <a:spcPct val="20000"/>
              </a:spcBef>
              <a:buFontTx/>
              <a:buChar char="•"/>
            </a:pPr>
            <a:endParaRPr lang="en-GB" sz="3200">
              <a:latin typeface="Comic Sans MS" pitchFamily="66" charset="0"/>
            </a:endParaRPr>
          </a:p>
          <a:p>
            <a:pPr marL="342900" indent="-342900">
              <a:spcBef>
                <a:spcPct val="20000"/>
              </a:spcBef>
            </a:pPr>
            <a:r>
              <a:rPr lang="en-GB" sz="3200">
                <a:latin typeface="Comic Sans MS" pitchFamily="66" charset="0"/>
              </a:rPr>
              <a:t>tomorrow</a:t>
            </a:r>
            <a:r>
              <a:rPr lang="en-GB" sz="3200">
                <a:solidFill>
                  <a:srgbClr val="FF0000"/>
                </a:solidFill>
                <a:latin typeface="Comic Sans MS" pitchFamily="66" charset="0"/>
              </a:rPr>
              <a:t>***</a:t>
            </a:r>
            <a:r>
              <a:rPr lang="en-GB" sz="3200">
                <a:latin typeface="Comic Sans MS" pitchFamily="66" charset="0"/>
              </a:rPr>
              <a:t>	charity</a:t>
            </a:r>
            <a:r>
              <a:rPr lang="en-GB" sz="3200">
                <a:solidFill>
                  <a:srgbClr val="FF0000"/>
                </a:solidFill>
                <a:latin typeface="Comic Sans MS" pitchFamily="66" charset="0"/>
              </a:rPr>
              <a:t>***</a:t>
            </a:r>
            <a:r>
              <a:rPr lang="en-GB" sz="3200">
                <a:latin typeface="Comic Sans MS" pitchFamily="66" charset="0"/>
              </a:rPr>
              <a:t>	person</a:t>
            </a:r>
            <a:r>
              <a:rPr lang="en-GB" sz="3200">
                <a:solidFill>
                  <a:srgbClr val="FF0000"/>
                </a:solidFill>
                <a:latin typeface="Comic Sans MS" pitchFamily="66" charset="0"/>
              </a:rPr>
              <a:t>***</a:t>
            </a:r>
          </a:p>
          <a:p>
            <a:pPr marL="342900" indent="-342900">
              <a:spcBef>
                <a:spcPct val="20000"/>
              </a:spcBef>
              <a:buFontTx/>
              <a:buChar char="•"/>
            </a:pPr>
            <a:endParaRPr lang="en-GB" sz="3200">
              <a:latin typeface="Comic Sans MS" pitchFamily="66" charset="0"/>
            </a:endParaRPr>
          </a:p>
          <a:p>
            <a:pPr marL="342900" indent="-342900">
              <a:spcBef>
                <a:spcPct val="20000"/>
              </a:spcBef>
            </a:pPr>
            <a:r>
              <a:rPr lang="en-GB" sz="3200">
                <a:latin typeface="Comic Sans MS" pitchFamily="66" charset="0"/>
              </a:rPr>
              <a:t>religion</a:t>
            </a:r>
            <a:r>
              <a:rPr lang="en-GB" sz="3200">
                <a:solidFill>
                  <a:srgbClr val="FF0000"/>
                </a:solidFill>
                <a:latin typeface="Comic Sans MS" pitchFamily="66" charset="0"/>
              </a:rPr>
              <a:t>***</a:t>
            </a:r>
            <a:r>
              <a:rPr lang="en-GB" sz="3200">
                <a:latin typeface="Comic Sans MS" pitchFamily="66" charset="0"/>
              </a:rPr>
              <a:t>	airline</a:t>
            </a:r>
            <a:r>
              <a:rPr lang="en-GB" sz="3200">
                <a:solidFill>
                  <a:srgbClr val="FF0000"/>
                </a:solidFill>
                <a:latin typeface="Comic Sans MS" pitchFamily="66" charset="0"/>
              </a:rPr>
              <a:t>**</a:t>
            </a:r>
            <a:r>
              <a:rPr lang="en-GB" sz="3200">
                <a:latin typeface="Comic Sans MS" pitchFamily="66" charset="0"/>
              </a:rPr>
              <a:t>		wet</a:t>
            </a:r>
            <a:r>
              <a:rPr lang="en-GB" sz="3200">
                <a:solidFill>
                  <a:srgbClr val="FF0000"/>
                </a:solidFill>
                <a:latin typeface="Comic Sans MS" pitchFamily="66" charset="0"/>
              </a:rPr>
              <a:t>***</a:t>
            </a:r>
          </a:p>
          <a:p>
            <a:pPr marL="342900" indent="-342900">
              <a:spcBef>
                <a:spcPct val="20000"/>
              </a:spcBef>
              <a:buFontTx/>
              <a:buChar char="•"/>
            </a:pPr>
            <a:endParaRPr lang="en-GB" sz="3200">
              <a:latin typeface="Comic Sans MS" pitchFamily="66" charset="0"/>
            </a:endParaRPr>
          </a:p>
          <a:p>
            <a:pPr marL="342900" indent="-342900">
              <a:spcBef>
                <a:spcPct val="20000"/>
              </a:spcBef>
            </a:pPr>
            <a:r>
              <a:rPr lang="en-GB" sz="3200">
                <a:latin typeface="Comic Sans MS" pitchFamily="66" charset="0"/>
              </a:rPr>
              <a:t>arrest (n)</a:t>
            </a:r>
            <a:r>
              <a:rPr lang="en-GB" sz="3200">
                <a:solidFill>
                  <a:srgbClr val="FF0000"/>
                </a:solidFill>
                <a:latin typeface="Comic Sans MS" pitchFamily="66" charset="0"/>
              </a:rPr>
              <a:t>*</a:t>
            </a:r>
            <a:r>
              <a:rPr lang="en-GB" sz="3200">
                <a:latin typeface="Comic Sans MS" pitchFamily="66" charset="0"/>
              </a:rPr>
              <a:t>	what</a:t>
            </a:r>
            <a:r>
              <a:rPr lang="en-GB" sz="3200">
                <a:solidFill>
                  <a:srgbClr val="FF0000"/>
                </a:solidFill>
                <a:latin typeface="Comic Sans MS" pitchFamily="66" charset="0"/>
              </a:rPr>
              <a:t>***</a:t>
            </a:r>
            <a:r>
              <a:rPr lang="en-GB" sz="3200">
                <a:latin typeface="Comic Sans MS" pitchFamily="66" charset="0"/>
              </a:rPr>
              <a:t>		fierce</a:t>
            </a:r>
            <a:r>
              <a:rPr lang="en-GB" sz="3200">
                <a:solidFill>
                  <a:srgbClr val="FF0000"/>
                </a:solidFill>
                <a:latin typeface="Comic Sans MS" pitchFamily="66" charset="0"/>
              </a:rPr>
              <a:t>**</a:t>
            </a:r>
            <a:r>
              <a:rPr lang="en-GB" sz="3200">
                <a:latin typeface="Comic Sans MS" pitchFamily="66" charset="0"/>
              </a:rPr>
              <a:t>		 </a:t>
            </a:r>
          </a:p>
        </p:txBody>
      </p:sp>
    </p:spTree>
    <p:extLst>
      <p:ext uri="{BB962C8B-B14F-4D97-AF65-F5344CB8AC3E}">
        <p14:creationId xmlns:p14="http://schemas.microsoft.com/office/powerpoint/2010/main" val="258089175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idx="1"/>
          </p:nvPr>
        </p:nvSpPr>
        <p:spPr>
          <a:xfrm>
            <a:off x="323528" y="190922"/>
            <a:ext cx="8501122" cy="6406430"/>
          </a:xfrm>
          <a:solidFill>
            <a:schemeClr val="accent1"/>
          </a:solidFill>
        </p:spPr>
        <p:txBody>
          <a:bodyPr>
            <a:normAutofit/>
          </a:bodyPr>
          <a:lstStyle/>
          <a:p>
            <a:pPr marL="0" indent="0">
              <a:lnSpc>
                <a:spcPct val="90000"/>
              </a:lnSpc>
              <a:buFontTx/>
              <a:buNone/>
              <a:tabLst>
                <a:tab pos="266700" algn="l"/>
              </a:tabLst>
            </a:pPr>
            <a:r>
              <a:rPr lang="en-GB" sz="4400" dirty="0" smtClean="0"/>
              <a:t>	</a:t>
            </a:r>
            <a:r>
              <a:rPr lang="en-GB" sz="3600" b="1" dirty="0" smtClean="0"/>
              <a:t>  </a:t>
            </a:r>
            <a:r>
              <a:rPr lang="en-GB" b="1" dirty="0" smtClean="0"/>
              <a:t>Understanding the teaching approach</a:t>
            </a:r>
            <a:endParaRPr lang="en-GB" b="1" dirty="0"/>
          </a:p>
          <a:p>
            <a:pPr marL="525463" indent="7938">
              <a:lnSpc>
                <a:spcPct val="90000"/>
              </a:lnSpc>
              <a:buNone/>
            </a:pPr>
            <a:r>
              <a:rPr lang="en-GB" dirty="0" smtClean="0">
                <a:solidFill>
                  <a:srgbClr val="FF0000"/>
                </a:solidFill>
              </a:rPr>
              <a:t>Differentiation in materials:</a:t>
            </a:r>
            <a:endParaRPr lang="en-GB" dirty="0" smtClean="0">
              <a:solidFill>
                <a:schemeClr val="accent2">
                  <a:lumMod val="50000"/>
                </a:schemeClr>
              </a:solidFill>
            </a:endParaRPr>
          </a:p>
          <a:p>
            <a:pPr marL="887413" indent="-354013">
              <a:lnSpc>
                <a:spcPts val="3800"/>
              </a:lnSpc>
              <a:spcBef>
                <a:spcPts val="0"/>
              </a:spcBef>
              <a:buNone/>
            </a:pPr>
            <a:r>
              <a:rPr lang="en-GB" sz="2800" dirty="0" smtClean="0"/>
              <a:t>To help teachers deal with less and more able learners within</a:t>
            </a:r>
            <a:r>
              <a:rPr lang="en-GB" sz="2800" dirty="0"/>
              <a:t> </a:t>
            </a:r>
            <a:r>
              <a:rPr lang="en-GB" sz="2800" dirty="0" smtClean="0"/>
              <a:t>their classes </a:t>
            </a:r>
          </a:p>
          <a:p>
            <a:pPr marL="887413" indent="-354013">
              <a:lnSpc>
                <a:spcPts val="3800"/>
              </a:lnSpc>
              <a:spcBef>
                <a:spcPts val="0"/>
              </a:spcBef>
              <a:buNone/>
            </a:pPr>
            <a:endParaRPr lang="en-GB" sz="2800" dirty="0" smtClean="0"/>
          </a:p>
          <a:p>
            <a:pPr marL="887413" indent="-354013">
              <a:lnSpc>
                <a:spcPts val="3800"/>
              </a:lnSpc>
              <a:spcBef>
                <a:spcPts val="0"/>
              </a:spcBef>
              <a:buNone/>
            </a:pPr>
            <a:r>
              <a:rPr lang="en-GB" sz="2800" dirty="0" smtClean="0"/>
              <a:t>-   C = </a:t>
            </a:r>
            <a:r>
              <a:rPr lang="en-GB" sz="2800" b="1" dirty="0" smtClean="0"/>
              <a:t>core materials</a:t>
            </a:r>
            <a:r>
              <a:rPr lang="en-GB" sz="2800" dirty="0" smtClean="0"/>
              <a:t>, these need to be taught in order to cover all the syllabus</a:t>
            </a:r>
          </a:p>
          <a:p>
            <a:pPr marL="887413" indent="-354013">
              <a:lnSpc>
                <a:spcPts val="3800"/>
              </a:lnSpc>
              <a:spcBef>
                <a:spcPts val="0"/>
              </a:spcBef>
              <a:buFontTx/>
              <a:buChar char="-"/>
            </a:pPr>
            <a:r>
              <a:rPr lang="en-GB" sz="2800" dirty="0" smtClean="0"/>
              <a:t>D = </a:t>
            </a:r>
            <a:r>
              <a:rPr lang="en-GB" sz="2800" b="1" dirty="0" smtClean="0"/>
              <a:t>desirable materials</a:t>
            </a:r>
            <a:r>
              <a:rPr lang="en-GB" sz="2800" dirty="0" smtClean="0"/>
              <a:t>, these could be taught in order to consolidate learning</a:t>
            </a:r>
          </a:p>
          <a:p>
            <a:pPr marL="887413" indent="-354013">
              <a:lnSpc>
                <a:spcPts val="3800"/>
              </a:lnSpc>
              <a:spcBef>
                <a:spcPts val="0"/>
              </a:spcBef>
              <a:buFontTx/>
              <a:buChar char="-"/>
            </a:pPr>
            <a:r>
              <a:rPr lang="en-GB" sz="2800" dirty="0" smtClean="0"/>
              <a:t>E = </a:t>
            </a:r>
            <a:r>
              <a:rPr lang="en-GB" sz="2800" b="1" dirty="0" smtClean="0"/>
              <a:t>extension materials</a:t>
            </a:r>
            <a:r>
              <a:rPr lang="en-GB" sz="2800" dirty="0" smtClean="0"/>
              <a:t>, these may be used for fast finishers or if the teachers finds they have a free lesson</a:t>
            </a:r>
            <a:endParaRPr lang="en-GB" dirty="0" smtClean="0"/>
          </a:p>
          <a:p>
            <a:pPr marL="887413" indent="-354013">
              <a:lnSpc>
                <a:spcPct val="90000"/>
              </a:lnSpc>
              <a:buNone/>
            </a:pPr>
            <a:endParaRPr lang="en-GB" dirty="0" smtClean="0">
              <a:solidFill>
                <a:schemeClr val="accent2">
                  <a:lumMod val="50000"/>
                </a:schemeClr>
              </a:solidFill>
            </a:endParaRPr>
          </a:p>
          <a:p>
            <a:pPr marL="87313" indent="0">
              <a:lnSpc>
                <a:spcPct val="90000"/>
              </a:lnSpc>
              <a:buFontTx/>
              <a:buNone/>
            </a:pPr>
            <a:endParaRPr lang="en-GB" dirty="0"/>
          </a:p>
        </p:txBody>
      </p:sp>
      <p:sp>
        <p:nvSpPr>
          <p:cNvPr id="3" name="Slide Number Placeholder 5"/>
          <p:cNvSpPr>
            <a:spLocks noGrp="1"/>
          </p:cNvSpPr>
          <p:nvPr>
            <p:ph type="sldNum" sz="quarter" idx="12"/>
          </p:nvPr>
        </p:nvSpPr>
        <p:spPr/>
        <p:txBody>
          <a:bodyPr/>
          <a:lstStyle/>
          <a:p>
            <a:fld id="{37B27DE9-B4A0-4C7C-B7B3-638C7F6FC351}" type="slidenum">
              <a:rPr lang="en-US"/>
              <a:pPr/>
              <a:t>33</a:t>
            </a:fld>
            <a:endParaRPr lang="en-US" dirty="0"/>
          </a:p>
        </p:txBody>
      </p:sp>
      <p:pic>
        <p:nvPicPr>
          <p:cNvPr id="4" name="Picture 3" descr="http://www.emery-roberts.co.uk/assets/images/Macmillan%20Logo%20small.JPG"/>
          <p:cNvPicPr/>
          <p:nvPr/>
        </p:nvPicPr>
        <p:blipFill>
          <a:blip r:embed="rId3" cstate="print"/>
          <a:srcRect/>
          <a:stretch>
            <a:fillRect/>
          </a:stretch>
        </p:blipFill>
        <p:spPr bwMode="auto">
          <a:xfrm>
            <a:off x="8229600" y="0"/>
            <a:ext cx="914400" cy="438150"/>
          </a:xfrm>
          <a:prstGeom prst="rect">
            <a:avLst/>
          </a:prstGeom>
          <a:noFill/>
          <a:ln w="9525">
            <a:noFill/>
            <a:miter lim="800000"/>
            <a:headEnd/>
            <a:tailEnd/>
          </a:ln>
        </p:spPr>
      </p:pic>
    </p:spTree>
    <p:extLst>
      <p:ext uri="{BB962C8B-B14F-4D97-AF65-F5344CB8AC3E}">
        <p14:creationId xmlns:p14="http://schemas.microsoft.com/office/powerpoint/2010/main" val="10480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9426">
                                            <p:txEl>
                                              <p:pRg st="5" end="5"/>
                                            </p:txEl>
                                          </p:spTgt>
                                        </p:tgtEl>
                                        <p:attrNameLst>
                                          <p:attrName>style.visibility</p:attrName>
                                        </p:attrNameLst>
                                      </p:cBhvr>
                                      <p:to>
                                        <p:strVal val="visible"/>
                                      </p:to>
                                    </p:set>
                                    <p:animEffect transition="in" filter="blinds(horizontal)">
                                      <p:cBhvr>
                                        <p:cTn id="7" dur="500"/>
                                        <p:tgtEl>
                                          <p:spTgt spid="35942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9426">
                                            <p:txEl>
                                              <p:pRg st="6" end="6"/>
                                            </p:txEl>
                                          </p:spTgt>
                                        </p:tgtEl>
                                        <p:attrNameLst>
                                          <p:attrName>style.visibility</p:attrName>
                                        </p:attrNameLst>
                                      </p:cBhvr>
                                      <p:to>
                                        <p:strVal val="visible"/>
                                      </p:to>
                                    </p:set>
                                    <p:animEffect transition="in" filter="blinds(horizontal)">
                                      <p:cBhvr>
                                        <p:cTn id="12" dur="500"/>
                                        <p:tgtEl>
                                          <p:spTgt spid="3594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Teacher’s Book</a:t>
            </a:r>
            <a:endParaRPr lang="en-GB" dirty="0"/>
          </a:p>
        </p:txBody>
      </p:sp>
      <p:sp>
        <p:nvSpPr>
          <p:cNvPr id="3" name="Content Placeholder 2"/>
          <p:cNvSpPr>
            <a:spLocks noGrp="1"/>
          </p:cNvSpPr>
          <p:nvPr>
            <p:ph idx="1"/>
          </p:nvPr>
        </p:nvSpPr>
        <p:spPr/>
        <p:txBody>
          <a:bodyPr/>
          <a:lstStyle/>
          <a:p>
            <a:endParaRPr lang="en-GB"/>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7" t="10714" r="41212" b="5658"/>
          <a:stretch/>
        </p:blipFill>
        <p:spPr bwMode="auto">
          <a:xfrm>
            <a:off x="251520" y="1268760"/>
            <a:ext cx="4110837"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905" t="11062" r="39291" b="5880"/>
          <a:stretch/>
        </p:blipFill>
        <p:spPr bwMode="auto">
          <a:xfrm>
            <a:off x="4644008" y="1268760"/>
            <a:ext cx="4232084" cy="567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6784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57" t="10714" r="38869" b="6434"/>
          <a:stretch/>
        </p:blipFill>
        <p:spPr bwMode="auto">
          <a:xfrm>
            <a:off x="2267744" y="298280"/>
            <a:ext cx="4615543" cy="606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758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Flying High for Saudi Arabia PLUS</a:t>
            </a:r>
            <a:endParaRPr lang="en-GB" dirty="0"/>
          </a:p>
        </p:txBody>
      </p:sp>
      <p:sp>
        <p:nvSpPr>
          <p:cNvPr id="3" name="Content Placeholder 2"/>
          <p:cNvSpPr>
            <a:spLocks noGrp="1"/>
          </p:cNvSpPr>
          <p:nvPr>
            <p:ph idx="1"/>
          </p:nvPr>
        </p:nvSpPr>
        <p:spPr/>
        <p:txBody>
          <a:bodyPr>
            <a:normAutofit lnSpcReduction="10000"/>
          </a:bodyPr>
          <a:lstStyle/>
          <a:p>
            <a:r>
              <a:rPr lang="en-GB" dirty="0" smtClean="0"/>
              <a:t>Third Secondary Grade (Grade 12)</a:t>
            </a:r>
          </a:p>
          <a:p>
            <a:r>
              <a:rPr lang="en-GB" dirty="0" smtClean="0"/>
              <a:t>Semesters 1 and 2</a:t>
            </a:r>
          </a:p>
          <a:p>
            <a:r>
              <a:rPr lang="en-GB" dirty="0" smtClean="0"/>
              <a:t>Extensive exam preparation</a:t>
            </a:r>
          </a:p>
          <a:p>
            <a:r>
              <a:rPr lang="en-GB" dirty="0" smtClean="0"/>
              <a:t>Academic skills focus</a:t>
            </a:r>
          </a:p>
          <a:p>
            <a:r>
              <a:rPr lang="en-GB" dirty="0" smtClean="0"/>
              <a:t>Language learning strategies and techniques</a:t>
            </a:r>
          </a:p>
          <a:p>
            <a:r>
              <a:rPr lang="en-GB" dirty="0" smtClean="0"/>
              <a:t>Focus on necessary sub-skills</a:t>
            </a:r>
          </a:p>
          <a:p>
            <a:r>
              <a:rPr lang="en-GB" dirty="0" smtClean="0"/>
              <a:t>Motivating contexts</a:t>
            </a:r>
          </a:p>
          <a:p>
            <a:r>
              <a:rPr lang="en-GB" dirty="0" smtClean="0"/>
              <a:t>Independent learning and self-assessment</a:t>
            </a:r>
            <a:endParaRPr lang="en-GB" dirty="0"/>
          </a:p>
        </p:txBody>
      </p:sp>
    </p:spTree>
    <p:extLst>
      <p:ext uri="{BB962C8B-B14F-4D97-AF65-F5344CB8AC3E}">
        <p14:creationId xmlns:p14="http://schemas.microsoft.com/office/powerpoint/2010/main" val="1479545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algn="l" eaLnBrk="1" hangingPunct="1">
              <a:defRPr/>
            </a:pPr>
            <a:r>
              <a:rPr lang="en-GB" dirty="0" smtClean="0"/>
              <a:t>Flying towards Academia…</a:t>
            </a:r>
          </a:p>
        </p:txBody>
      </p:sp>
      <p:sp>
        <p:nvSpPr>
          <p:cNvPr id="17411" name="Rectangle 3"/>
          <p:cNvSpPr>
            <a:spLocks noGrp="1" noChangeArrowheads="1"/>
          </p:cNvSpPr>
          <p:nvPr>
            <p:ph type="body" idx="1"/>
          </p:nvPr>
        </p:nvSpPr>
        <p:spPr>
          <a:xfrm>
            <a:off x="457200" y="1600200"/>
            <a:ext cx="6419850" cy="4525963"/>
          </a:xfrm>
        </p:spPr>
        <p:txBody>
          <a:bodyPr>
            <a:normAutofit lnSpcReduction="10000"/>
          </a:bodyPr>
          <a:lstStyle/>
          <a:p>
            <a:pPr marL="990600" lvl="1" indent="-533400" eaLnBrk="1" hangingPunct="1">
              <a:defRPr/>
            </a:pPr>
            <a:r>
              <a:rPr lang="en-GB" sz="2400" dirty="0" smtClean="0"/>
              <a:t>Designed to lead students to success in school exams/ university entrance exams, university level work and the world of work </a:t>
            </a:r>
          </a:p>
          <a:p>
            <a:pPr marL="990600" lvl="1" indent="-533400" eaLnBrk="1" hangingPunct="1">
              <a:buFont typeface="Wingdings" pitchFamily="2" charset="2"/>
              <a:buNone/>
              <a:defRPr/>
            </a:pPr>
            <a:endParaRPr lang="en-GB" sz="2400" dirty="0" smtClean="0"/>
          </a:p>
          <a:p>
            <a:pPr marL="990600" lvl="1" indent="-533400" eaLnBrk="1" hangingPunct="1">
              <a:defRPr/>
            </a:pPr>
            <a:r>
              <a:rPr lang="en-GB" sz="2400" dirty="0" smtClean="0"/>
              <a:t>Academically challenging content speaks to this age group without being patronising</a:t>
            </a:r>
          </a:p>
          <a:p>
            <a:pPr marL="990600" lvl="1" indent="-533400" eaLnBrk="1" hangingPunct="1">
              <a:buFont typeface="Wingdings" pitchFamily="2" charset="2"/>
              <a:buNone/>
              <a:defRPr/>
            </a:pPr>
            <a:r>
              <a:rPr lang="en-GB" sz="2400" dirty="0" smtClean="0"/>
              <a:t> </a:t>
            </a:r>
          </a:p>
          <a:p>
            <a:pPr marL="990600" lvl="1" indent="-533400" eaLnBrk="1" hangingPunct="1">
              <a:defRPr/>
            </a:pPr>
            <a:r>
              <a:rPr lang="en-GB" sz="2400" dirty="0" smtClean="0"/>
              <a:t>Many authentic texts – that are longer and more weighty than in many young adult courses</a:t>
            </a:r>
          </a:p>
          <a:p>
            <a:pPr marL="609600" indent="-609600" eaLnBrk="1" hangingPunct="1">
              <a:defRPr/>
            </a:pPr>
            <a:endParaRPr lang="en-GB" sz="2400" dirty="0" smtClean="0"/>
          </a:p>
          <a:p>
            <a:pPr marL="609600" indent="-609600" eaLnBrk="1" hangingPunct="1">
              <a:defRPr/>
            </a:pPr>
            <a:endParaRPr lang="en-GB" sz="2000" dirty="0" smtClean="0"/>
          </a:p>
        </p:txBody>
      </p:sp>
    </p:spTree>
    <p:extLst>
      <p:ext uri="{BB962C8B-B14F-4D97-AF65-F5344CB8AC3E}">
        <p14:creationId xmlns:p14="http://schemas.microsoft.com/office/powerpoint/2010/main" val="2147597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57200" y="115888"/>
            <a:ext cx="8229600" cy="865187"/>
          </a:xfrm>
        </p:spPr>
        <p:txBody>
          <a:bodyPr/>
          <a:lstStyle/>
          <a:p>
            <a:pPr algn="l" eaLnBrk="1" hangingPunct="1">
              <a:defRPr/>
            </a:pPr>
            <a:r>
              <a:rPr lang="en-GB" dirty="0" smtClean="0"/>
              <a:t>Academic enrichment</a:t>
            </a:r>
          </a:p>
        </p:txBody>
      </p:sp>
      <p:sp>
        <p:nvSpPr>
          <p:cNvPr id="19459"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sp>
        <p:nvSpPr>
          <p:cNvPr id="5125" name="AutoShape 7"/>
          <p:cNvSpPr>
            <a:spLocks noChangeArrowheads="1"/>
          </p:cNvSpPr>
          <p:nvPr/>
        </p:nvSpPr>
        <p:spPr bwMode="auto">
          <a:xfrm rot="10800000">
            <a:off x="4140200" y="1773238"/>
            <a:ext cx="976313" cy="485775"/>
          </a:xfrm>
          <a:prstGeom prst="lef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60" t="10714" r="41658" b="5670"/>
          <a:stretch/>
        </p:blipFill>
        <p:spPr bwMode="auto">
          <a:xfrm>
            <a:off x="179512" y="988084"/>
            <a:ext cx="333708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713" t="10665" r="30813" b="5406"/>
          <a:stretch/>
        </p:blipFill>
        <p:spPr bwMode="auto">
          <a:xfrm>
            <a:off x="5292080" y="988084"/>
            <a:ext cx="3571330" cy="475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822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323850" y="2060575"/>
            <a:ext cx="2459038" cy="1143000"/>
          </a:xfrm>
        </p:spPr>
        <p:txBody>
          <a:bodyPr>
            <a:normAutofit fontScale="90000"/>
          </a:bodyPr>
          <a:lstStyle/>
          <a:p>
            <a:pPr eaLnBrk="1" hangingPunct="1">
              <a:defRPr/>
            </a:pPr>
            <a:r>
              <a:rPr lang="en-GB" sz="3200" dirty="0" smtClean="0"/>
              <a:t>Substantial and authentic texts</a:t>
            </a:r>
          </a:p>
        </p:txBody>
      </p:sp>
      <p:sp>
        <p:nvSpPr>
          <p:cNvPr id="6147" name="AutoShape 5"/>
          <p:cNvSpPr>
            <a:spLocks noChangeArrowheads="1"/>
          </p:cNvSpPr>
          <p:nvPr/>
        </p:nvSpPr>
        <p:spPr bwMode="auto">
          <a:xfrm>
            <a:off x="2195513" y="3429000"/>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Content Placeholder 1"/>
          <p:cNvSpPr>
            <a:spLocks noGrp="1"/>
          </p:cNvSpPr>
          <p:nvPr>
            <p:ph idx="1"/>
          </p:nvPr>
        </p:nvSpPr>
        <p:spPr/>
        <p:txBody>
          <a:bodyPr/>
          <a:lstStyle/>
          <a:p>
            <a:pPr>
              <a:defRPr/>
            </a:pPr>
            <a:endParaRPr lang="en-GB"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15" t="10714" r="39538" b="5153"/>
          <a:stretch/>
        </p:blipFill>
        <p:spPr bwMode="auto">
          <a:xfrm>
            <a:off x="3923928" y="476672"/>
            <a:ext cx="4455886" cy="6154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02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4"/>
          <p:cNvSpPr txBox="1">
            <a:spLocks noChangeArrowheads="1"/>
          </p:cNvSpPr>
          <p:nvPr/>
        </p:nvSpPr>
        <p:spPr bwMode="auto">
          <a:xfrm>
            <a:off x="939185" y="116632"/>
            <a:ext cx="7086600" cy="1569660"/>
          </a:xfrm>
          <a:prstGeom prst="rect">
            <a:avLst/>
          </a:prstGeom>
          <a:noFill/>
          <a:ln w="9525">
            <a:noFill/>
            <a:miter lim="800000"/>
            <a:headEnd/>
            <a:tailEnd/>
          </a:ln>
        </p:spPr>
        <p:txBody>
          <a:bodyPr>
            <a:spAutoFit/>
          </a:bodyPr>
          <a:lstStyle/>
          <a:p>
            <a:r>
              <a:rPr lang="en-GB" sz="3200" b="1" dirty="0">
                <a:latin typeface="Calibri" pitchFamily="34" charset="0"/>
              </a:rPr>
              <a:t>Course components of </a:t>
            </a:r>
          </a:p>
          <a:p>
            <a:pPr algn="ctr"/>
            <a:r>
              <a:rPr lang="en-GB" sz="3200" b="1" i="1" dirty="0">
                <a:latin typeface="Calibri" pitchFamily="34" charset="0"/>
              </a:rPr>
              <a:t>Flying High for Saudi Arabia </a:t>
            </a:r>
            <a:r>
              <a:rPr lang="en-GB" sz="3200" b="1" i="1" dirty="0" smtClean="0">
                <a:latin typeface="Calibri" pitchFamily="34" charset="0"/>
              </a:rPr>
              <a:t>1-4</a:t>
            </a:r>
          </a:p>
          <a:p>
            <a:pPr algn="ctr"/>
            <a:r>
              <a:rPr lang="en-GB" sz="3200" b="1" i="1" dirty="0" smtClean="0">
                <a:latin typeface="Calibri" pitchFamily="34" charset="0"/>
              </a:rPr>
              <a:t>Flying High for Saudi Arabia Plus 5-6</a:t>
            </a:r>
            <a:endParaRPr lang="en-GB" dirty="0">
              <a:latin typeface="Calibri" pitchFamily="34" charset="0"/>
            </a:endParaRPr>
          </a:p>
        </p:txBody>
      </p:sp>
      <p:pic>
        <p:nvPicPr>
          <p:cNvPr id="116738" name="Picture 4" descr="flying high copy"/>
          <p:cNvPicPr>
            <a:picLocks noChangeAspect="1" noChangeArrowheads="1"/>
          </p:cNvPicPr>
          <p:nvPr/>
        </p:nvPicPr>
        <p:blipFill>
          <a:blip r:embed="rId3" cstate="print"/>
          <a:srcRect l="13551" r="7849" b="18736"/>
          <a:stretch>
            <a:fillRect/>
          </a:stretch>
        </p:blipFill>
        <p:spPr bwMode="auto">
          <a:xfrm>
            <a:off x="533400" y="1905000"/>
            <a:ext cx="4800600" cy="1657350"/>
          </a:xfrm>
          <a:prstGeom prst="rect">
            <a:avLst/>
          </a:prstGeom>
          <a:noFill/>
          <a:ln w="9525">
            <a:noFill/>
            <a:miter lim="800000"/>
            <a:headEnd/>
            <a:tailEnd/>
          </a:ln>
        </p:spPr>
      </p:pic>
      <p:sp>
        <p:nvSpPr>
          <p:cNvPr id="116740" name="Text Box 4"/>
          <p:cNvSpPr txBox="1">
            <a:spLocks noChangeArrowheads="1"/>
          </p:cNvSpPr>
          <p:nvPr/>
        </p:nvSpPr>
        <p:spPr bwMode="auto">
          <a:xfrm>
            <a:off x="228600" y="3810000"/>
            <a:ext cx="2057400" cy="366713"/>
          </a:xfrm>
          <a:prstGeom prst="rect">
            <a:avLst/>
          </a:prstGeom>
          <a:noFill/>
          <a:ln w="9525">
            <a:noFill/>
            <a:miter lim="800000"/>
            <a:headEnd/>
            <a:tailEnd/>
          </a:ln>
          <a:effectLst/>
        </p:spPr>
        <p:txBody>
          <a:bodyPr>
            <a:spAutoFit/>
          </a:bodyPr>
          <a:lstStyle/>
          <a:p>
            <a:pPr>
              <a:spcBef>
                <a:spcPct val="50000"/>
              </a:spcBef>
            </a:pPr>
            <a:r>
              <a:rPr lang="en-GB"/>
              <a:t>Student’s Book</a:t>
            </a:r>
          </a:p>
        </p:txBody>
      </p:sp>
      <p:sp>
        <p:nvSpPr>
          <p:cNvPr id="116741" name="Text Box 5"/>
          <p:cNvSpPr txBox="1">
            <a:spLocks noChangeArrowheads="1"/>
          </p:cNvSpPr>
          <p:nvPr/>
        </p:nvSpPr>
        <p:spPr bwMode="auto">
          <a:xfrm>
            <a:off x="6096000" y="2438400"/>
            <a:ext cx="1905000" cy="366713"/>
          </a:xfrm>
          <a:prstGeom prst="rect">
            <a:avLst/>
          </a:prstGeom>
          <a:noFill/>
          <a:ln w="9525">
            <a:noFill/>
            <a:miter lim="800000"/>
            <a:headEnd/>
            <a:tailEnd/>
          </a:ln>
          <a:effectLst/>
        </p:spPr>
        <p:txBody>
          <a:bodyPr>
            <a:spAutoFit/>
          </a:bodyPr>
          <a:lstStyle/>
          <a:p>
            <a:pPr>
              <a:spcBef>
                <a:spcPct val="50000"/>
              </a:spcBef>
            </a:pPr>
            <a:r>
              <a:rPr lang="en-GB"/>
              <a:t>Teacher’s Book</a:t>
            </a:r>
          </a:p>
        </p:txBody>
      </p:sp>
      <p:sp>
        <p:nvSpPr>
          <p:cNvPr id="116743" name="Text Box 7"/>
          <p:cNvSpPr txBox="1">
            <a:spLocks noChangeArrowheads="1"/>
          </p:cNvSpPr>
          <p:nvPr/>
        </p:nvSpPr>
        <p:spPr bwMode="auto">
          <a:xfrm>
            <a:off x="7162800" y="5043488"/>
            <a:ext cx="1295400" cy="366712"/>
          </a:xfrm>
          <a:prstGeom prst="rect">
            <a:avLst/>
          </a:prstGeom>
          <a:noFill/>
          <a:ln w="9525">
            <a:noFill/>
            <a:miter lim="800000"/>
            <a:headEnd/>
            <a:tailEnd/>
          </a:ln>
          <a:effectLst/>
        </p:spPr>
        <p:txBody>
          <a:bodyPr>
            <a:spAutoFit/>
          </a:bodyPr>
          <a:lstStyle/>
          <a:p>
            <a:pPr>
              <a:spcBef>
                <a:spcPct val="50000"/>
              </a:spcBef>
            </a:pPr>
            <a:r>
              <a:rPr lang="en-GB"/>
              <a:t>CD-ROM</a:t>
            </a:r>
          </a:p>
        </p:txBody>
      </p:sp>
      <p:sp>
        <p:nvSpPr>
          <p:cNvPr id="116744" name="Text Box 8"/>
          <p:cNvSpPr txBox="1">
            <a:spLocks noChangeArrowheads="1"/>
          </p:cNvSpPr>
          <p:nvPr/>
        </p:nvSpPr>
        <p:spPr bwMode="auto">
          <a:xfrm>
            <a:off x="1828800" y="6338888"/>
            <a:ext cx="4572000" cy="366712"/>
          </a:xfrm>
          <a:prstGeom prst="rect">
            <a:avLst/>
          </a:prstGeom>
          <a:noFill/>
          <a:ln w="9525">
            <a:noFill/>
            <a:miter lim="800000"/>
            <a:headEnd/>
            <a:tailEnd/>
          </a:ln>
          <a:effectLst/>
        </p:spPr>
        <p:txBody>
          <a:bodyPr>
            <a:spAutoFit/>
          </a:bodyPr>
          <a:lstStyle/>
          <a:p>
            <a:pPr>
              <a:spcBef>
                <a:spcPct val="50000"/>
              </a:spcBef>
            </a:pPr>
            <a:r>
              <a:rPr lang="en-GB"/>
              <a:t>Website: </a:t>
            </a:r>
            <a:r>
              <a:rPr lang="en-GB">
                <a:hlinkClick r:id="rId4"/>
              </a:rPr>
              <a:t>www.macmillanenglish.com/fhsa</a:t>
            </a:r>
            <a:endParaRPr lang="en-GB"/>
          </a:p>
        </p:txBody>
      </p:sp>
      <p:sp>
        <p:nvSpPr>
          <p:cNvPr id="116745" name="Text Box 9"/>
          <p:cNvSpPr txBox="1">
            <a:spLocks noChangeArrowheads="1"/>
          </p:cNvSpPr>
          <p:nvPr/>
        </p:nvSpPr>
        <p:spPr bwMode="auto">
          <a:xfrm>
            <a:off x="3733800" y="3810000"/>
            <a:ext cx="1447800" cy="366713"/>
          </a:xfrm>
          <a:prstGeom prst="rect">
            <a:avLst/>
          </a:prstGeom>
          <a:noFill/>
          <a:ln w="9525">
            <a:noFill/>
            <a:miter lim="800000"/>
            <a:headEnd/>
            <a:tailEnd/>
          </a:ln>
          <a:effectLst/>
        </p:spPr>
        <p:txBody>
          <a:bodyPr>
            <a:spAutoFit/>
          </a:bodyPr>
          <a:lstStyle/>
          <a:p>
            <a:pPr>
              <a:spcBef>
                <a:spcPct val="50000"/>
              </a:spcBef>
            </a:pPr>
            <a:r>
              <a:rPr lang="en-GB"/>
              <a:t>Workbook</a:t>
            </a:r>
          </a:p>
        </p:txBody>
      </p:sp>
      <p:pic>
        <p:nvPicPr>
          <p:cNvPr id="116749" name="Picture 13" descr="FH 1 CDROM onbody"/>
          <p:cNvPicPr>
            <a:picLocks noChangeAspect="1" noChangeArrowheads="1"/>
          </p:cNvPicPr>
          <p:nvPr/>
        </p:nvPicPr>
        <p:blipFill>
          <a:blip r:embed="rId5" cstate="print"/>
          <a:srcRect/>
          <a:stretch>
            <a:fillRect/>
          </a:stretch>
        </p:blipFill>
        <p:spPr bwMode="auto">
          <a:xfrm>
            <a:off x="7162800" y="5486400"/>
            <a:ext cx="1143000" cy="1143000"/>
          </a:xfrm>
          <a:prstGeom prst="rect">
            <a:avLst/>
          </a:prstGeom>
          <a:noFill/>
        </p:spPr>
      </p:pic>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427" t="10150" r="39542" b="5734"/>
          <a:stretch/>
        </p:blipFill>
        <p:spPr bwMode="auto">
          <a:xfrm>
            <a:off x="49570" y="4242544"/>
            <a:ext cx="1779230" cy="23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3806" t="10612" r="39403" b="5742"/>
          <a:stretch/>
        </p:blipFill>
        <p:spPr bwMode="auto">
          <a:xfrm>
            <a:off x="3733800" y="4238915"/>
            <a:ext cx="1447800" cy="185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3806" t="10723" r="39403" b="5373"/>
          <a:stretch/>
        </p:blipFill>
        <p:spPr bwMode="auto">
          <a:xfrm>
            <a:off x="6096000" y="3084451"/>
            <a:ext cx="1417759" cy="181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57200" y="0"/>
            <a:ext cx="8229600" cy="1125538"/>
          </a:xfrm>
        </p:spPr>
        <p:txBody>
          <a:bodyPr/>
          <a:lstStyle/>
          <a:p>
            <a:pPr algn="l" eaLnBrk="1" hangingPunct="1">
              <a:defRPr/>
            </a:pPr>
            <a:r>
              <a:rPr lang="en-GB" dirty="0" smtClean="0"/>
              <a:t>Developing Academic skills</a:t>
            </a:r>
          </a:p>
        </p:txBody>
      </p:sp>
      <p:sp>
        <p:nvSpPr>
          <p:cNvPr id="26627" name="Rectangle 3"/>
          <p:cNvSpPr>
            <a:spLocks noGrp="1" noChangeArrowheads="1"/>
          </p:cNvSpPr>
          <p:nvPr>
            <p:ph type="body" idx="1"/>
          </p:nvPr>
        </p:nvSpPr>
        <p:spPr>
          <a:xfrm>
            <a:off x="4643438" y="1600200"/>
            <a:ext cx="3168650" cy="4525963"/>
          </a:xfrm>
        </p:spPr>
        <p:txBody>
          <a:bodyPr/>
          <a:lstStyle/>
          <a:p>
            <a:pPr eaLnBrk="1" hangingPunct="1">
              <a:lnSpc>
                <a:spcPct val="90000"/>
              </a:lnSpc>
              <a:buFont typeface="Wingdings" pitchFamily="2" charset="2"/>
              <a:buNone/>
              <a:defRPr/>
            </a:pPr>
            <a:r>
              <a:rPr lang="en-GB" dirty="0" smtClean="0"/>
              <a:t>Reference banks</a:t>
            </a:r>
          </a:p>
          <a:p>
            <a:pPr eaLnBrk="1" hangingPunct="1">
              <a:lnSpc>
                <a:spcPct val="90000"/>
              </a:lnSpc>
              <a:buFont typeface="Wingdings" pitchFamily="2" charset="2"/>
              <a:buNone/>
              <a:defRPr/>
            </a:pPr>
            <a:r>
              <a:rPr lang="en-GB" sz="2800" dirty="0" smtClean="0"/>
              <a:t>-   Integrated throughout the unit</a:t>
            </a:r>
          </a:p>
          <a:p>
            <a:pPr eaLnBrk="1" hangingPunct="1">
              <a:lnSpc>
                <a:spcPct val="90000"/>
              </a:lnSpc>
              <a:buFont typeface="Wingdings" pitchFamily="2" charset="2"/>
              <a:buNone/>
              <a:defRPr/>
            </a:pPr>
            <a:r>
              <a:rPr lang="en-GB" sz="2800" dirty="0" smtClean="0"/>
              <a:t>-   Further detail in the detailed reference bank sections at the back of the Student’s Book</a:t>
            </a:r>
          </a:p>
        </p:txBody>
      </p:sp>
      <p:pic>
        <p:nvPicPr>
          <p:cNvPr id="7172" name="Picture 4" descr="B1_Developing_speaking_p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68413"/>
            <a:ext cx="34067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AutoShape 6"/>
          <p:cNvSpPr>
            <a:spLocks noChangeArrowheads="1"/>
          </p:cNvSpPr>
          <p:nvPr/>
        </p:nvSpPr>
        <p:spPr bwMode="auto">
          <a:xfrm>
            <a:off x="3851275" y="3716338"/>
            <a:ext cx="792163" cy="720725"/>
          </a:xfrm>
          <a:prstGeom prst="leftArrow">
            <a:avLst>
              <a:gd name="adj1" fmla="val 50000"/>
              <a:gd name="adj2" fmla="val 274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descr="B1_speaking_bank_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96975"/>
            <a:ext cx="691356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25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68" t="10913" r="38981" b="5449"/>
          <a:stretch/>
        </p:blipFill>
        <p:spPr bwMode="auto">
          <a:xfrm>
            <a:off x="4355976" y="304478"/>
            <a:ext cx="4586514" cy="611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Rectangle 2"/>
          <p:cNvSpPr>
            <a:spLocks noGrp="1" noRot="1" noChangeArrowheads="1"/>
          </p:cNvSpPr>
          <p:nvPr>
            <p:ph type="title"/>
          </p:nvPr>
        </p:nvSpPr>
        <p:spPr>
          <a:xfrm>
            <a:off x="457200" y="274638"/>
            <a:ext cx="8229600" cy="417512"/>
          </a:xfrm>
        </p:spPr>
        <p:txBody>
          <a:bodyPr>
            <a:normAutofit fontScale="90000"/>
          </a:bodyPr>
          <a:lstStyle/>
          <a:p>
            <a:pPr algn="l" eaLnBrk="1" hangingPunct="1">
              <a:defRPr/>
            </a:pPr>
            <a:endParaRPr lang="en-US" sz="3200" dirty="0" smtClean="0"/>
          </a:p>
        </p:txBody>
      </p:sp>
      <p:sp>
        <p:nvSpPr>
          <p:cNvPr id="24579" name="Rectangle 3"/>
          <p:cNvSpPr>
            <a:spLocks noGrp="1" noChangeArrowheads="1"/>
          </p:cNvSpPr>
          <p:nvPr>
            <p:ph type="body" idx="1"/>
          </p:nvPr>
        </p:nvSpPr>
        <p:spPr>
          <a:xfrm>
            <a:off x="457200" y="908050"/>
            <a:ext cx="2530475" cy="5218113"/>
          </a:xfrm>
        </p:spPr>
        <p:txBody>
          <a:bodyPr/>
          <a:lstStyle/>
          <a:p>
            <a:pPr eaLnBrk="1" hangingPunct="1">
              <a:buFont typeface="Wingdings" pitchFamily="2" charset="2"/>
              <a:buNone/>
              <a:defRPr/>
            </a:pPr>
            <a:r>
              <a:rPr lang="en-GB" sz="2800" dirty="0" smtClean="0"/>
              <a:t>Writing bank</a:t>
            </a:r>
          </a:p>
          <a:p>
            <a:pPr eaLnBrk="1" hangingPunct="1">
              <a:buFont typeface="Wingdings" pitchFamily="2" charset="2"/>
              <a:buNone/>
              <a:defRPr/>
            </a:pPr>
            <a:endParaRPr lang="en-GB" sz="3600" dirty="0" smtClean="0"/>
          </a:p>
          <a:p>
            <a:pPr eaLnBrk="1" hangingPunct="1">
              <a:buFont typeface="Wingdings" pitchFamily="2" charset="2"/>
              <a:buNone/>
              <a:defRPr/>
            </a:pPr>
            <a:endParaRPr lang="en-GB" sz="3600" dirty="0" smtClean="0"/>
          </a:p>
          <a:p>
            <a:pPr eaLnBrk="1" hangingPunct="1">
              <a:buFont typeface="Wingdings" pitchFamily="2" charset="2"/>
              <a:buNone/>
              <a:defRPr/>
            </a:pPr>
            <a:endParaRPr lang="en-GB" sz="2800" dirty="0" smtClean="0"/>
          </a:p>
          <a:p>
            <a:pPr eaLnBrk="1" hangingPunct="1">
              <a:buFont typeface="Wingdings" pitchFamily="2" charset="2"/>
              <a:buNone/>
              <a:defRPr/>
            </a:pPr>
            <a:endParaRPr lang="en-GB" sz="2800" dirty="0" smtClean="0"/>
          </a:p>
          <a:p>
            <a:pPr eaLnBrk="1" hangingPunct="1">
              <a:buFont typeface="Wingdings" pitchFamily="2" charset="2"/>
              <a:buNone/>
              <a:defRPr/>
            </a:pPr>
            <a:r>
              <a:rPr lang="en-GB" sz="2800" dirty="0" smtClean="0"/>
              <a:t>Writing models</a:t>
            </a:r>
          </a:p>
        </p:txBody>
      </p:sp>
      <p:sp>
        <p:nvSpPr>
          <p:cNvPr id="8197" name="AutoShape 5"/>
          <p:cNvSpPr>
            <a:spLocks noChangeArrowheads="1"/>
          </p:cNvSpPr>
          <p:nvPr/>
        </p:nvSpPr>
        <p:spPr bwMode="auto">
          <a:xfrm>
            <a:off x="3016838" y="4149080"/>
            <a:ext cx="1079500" cy="647700"/>
          </a:xfrm>
          <a:prstGeom prst="rightArrow">
            <a:avLst>
              <a:gd name="adj1" fmla="val 50000"/>
              <a:gd name="adj2"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 name="AutoShape 7"/>
          <p:cNvSpPr>
            <a:spLocks noChangeArrowheads="1"/>
          </p:cNvSpPr>
          <p:nvPr/>
        </p:nvSpPr>
        <p:spPr bwMode="auto">
          <a:xfrm rot="1230884">
            <a:off x="2975746" y="1915272"/>
            <a:ext cx="3382962" cy="576262"/>
          </a:xfrm>
          <a:prstGeom prst="rightArrow">
            <a:avLst>
              <a:gd name="adj1" fmla="val 50000"/>
              <a:gd name="adj2" fmla="val 1467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9441593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179388" y="260350"/>
            <a:ext cx="8229600" cy="1143000"/>
          </a:xfrm>
        </p:spPr>
        <p:txBody>
          <a:bodyPr/>
          <a:lstStyle/>
          <a:p>
            <a:pPr algn="l" eaLnBrk="1" hangingPunct="1">
              <a:defRPr/>
            </a:pPr>
            <a:r>
              <a:rPr lang="en-GB" dirty="0" smtClean="0"/>
              <a:t>Flying into the Real World…</a:t>
            </a:r>
          </a:p>
        </p:txBody>
      </p:sp>
      <p:sp>
        <p:nvSpPr>
          <p:cNvPr id="29699" name="Rectangle 3"/>
          <p:cNvSpPr>
            <a:spLocks noGrp="1" noChangeArrowheads="1"/>
          </p:cNvSpPr>
          <p:nvPr>
            <p:ph type="body" idx="1"/>
          </p:nvPr>
        </p:nvSpPr>
        <p:spPr>
          <a:xfrm>
            <a:off x="457200" y="1600200"/>
            <a:ext cx="6419850" cy="4525963"/>
          </a:xfrm>
        </p:spPr>
        <p:txBody>
          <a:bodyPr/>
          <a:lstStyle/>
          <a:p>
            <a:pPr marL="990600" lvl="1" indent="-533400" eaLnBrk="1" hangingPunct="1">
              <a:defRPr/>
            </a:pPr>
            <a:r>
              <a:rPr lang="en-GB" sz="2400" dirty="0" smtClean="0"/>
              <a:t>Grabs students’ attention and helps them to develop other areas of knowledge, alongside language skills</a:t>
            </a:r>
          </a:p>
          <a:p>
            <a:pPr marL="990600" lvl="1" indent="-533400" eaLnBrk="1" hangingPunct="1">
              <a:buFont typeface="Wingdings" pitchFamily="2" charset="2"/>
              <a:buNone/>
              <a:defRPr/>
            </a:pPr>
            <a:endParaRPr lang="en-GB" sz="2400" dirty="0" smtClean="0"/>
          </a:p>
          <a:p>
            <a:pPr marL="990600" lvl="1" indent="-533400" eaLnBrk="1" hangingPunct="1">
              <a:defRPr/>
            </a:pPr>
            <a:r>
              <a:rPr lang="en-GB" sz="2400" dirty="0" smtClean="0"/>
              <a:t>Blends content-based, cross-curricular or literary texts together while integrating skills practice</a:t>
            </a:r>
            <a:r>
              <a:rPr lang="en-GB" dirty="0" smtClean="0"/>
              <a:t> </a:t>
            </a:r>
            <a:endParaRPr lang="en-GB" sz="2400" dirty="0" smtClean="0"/>
          </a:p>
          <a:p>
            <a:pPr marL="990600" lvl="1" indent="-533400" eaLnBrk="1" hangingPunct="1">
              <a:defRPr/>
            </a:pPr>
            <a:endParaRPr lang="en-GB" sz="2400" dirty="0" smtClean="0"/>
          </a:p>
          <a:p>
            <a:pPr marL="990600" lvl="1" indent="-533400" eaLnBrk="1" hangingPunct="1">
              <a:defRPr/>
            </a:pPr>
            <a:r>
              <a:rPr lang="en-GB" sz="2400" dirty="0" smtClean="0"/>
              <a:t>Introduces meaningful contexts</a:t>
            </a:r>
            <a:endParaRPr lang="en-GB" sz="2000" dirty="0" smtClean="0"/>
          </a:p>
          <a:p>
            <a:pPr marL="609600" indent="-609600" eaLnBrk="1" hangingPunct="1">
              <a:defRPr/>
            </a:pPr>
            <a:endParaRPr lang="en-GB" sz="2000" dirty="0" smtClean="0"/>
          </a:p>
        </p:txBody>
      </p:sp>
    </p:spTree>
    <p:extLst>
      <p:ext uri="{BB962C8B-B14F-4D97-AF65-F5344CB8AC3E}">
        <p14:creationId xmlns:p14="http://schemas.microsoft.com/office/powerpoint/2010/main" val="1710761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250825" y="0"/>
            <a:ext cx="8229600" cy="796925"/>
          </a:xfrm>
        </p:spPr>
        <p:txBody>
          <a:bodyPr/>
          <a:lstStyle/>
          <a:p>
            <a:pPr algn="l" eaLnBrk="1" hangingPunct="1">
              <a:defRPr/>
            </a:pPr>
            <a:r>
              <a:rPr lang="en-GB" dirty="0" smtClean="0"/>
              <a:t>C.L.I.C.K.</a:t>
            </a:r>
          </a:p>
        </p:txBody>
      </p:sp>
      <p:sp>
        <p:nvSpPr>
          <p:cNvPr id="28675"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693" t="10894" r="30614" b="5317"/>
          <a:stretch/>
        </p:blipFill>
        <p:spPr bwMode="auto">
          <a:xfrm>
            <a:off x="248557" y="805738"/>
            <a:ext cx="4059989" cy="551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AutoShape 6"/>
          <p:cNvSpPr>
            <a:spLocks noChangeArrowheads="1"/>
          </p:cNvSpPr>
          <p:nvPr/>
        </p:nvSpPr>
        <p:spPr bwMode="auto">
          <a:xfrm>
            <a:off x="2987675" y="5661025"/>
            <a:ext cx="431800" cy="936625"/>
          </a:xfrm>
          <a:prstGeom prst="upArrow">
            <a:avLst>
              <a:gd name="adj1" fmla="val 50000"/>
              <a:gd name="adj2" fmla="val 542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119" t="14019" r="41745" b="9205"/>
          <a:stretch/>
        </p:blipFill>
        <p:spPr bwMode="auto">
          <a:xfrm>
            <a:off x="4499992" y="86994"/>
            <a:ext cx="4441371" cy="561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AutoShape 7"/>
          <p:cNvSpPr>
            <a:spLocks noChangeArrowheads="1"/>
          </p:cNvSpPr>
          <p:nvPr/>
        </p:nvSpPr>
        <p:spPr bwMode="auto">
          <a:xfrm>
            <a:off x="5940425" y="5661025"/>
            <a:ext cx="431800" cy="936625"/>
          </a:xfrm>
          <a:prstGeom prst="upArrow">
            <a:avLst>
              <a:gd name="adj1" fmla="val 50000"/>
              <a:gd name="adj2" fmla="val 542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48891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796" t="10894" r="31172" b="5175"/>
          <a:stretch/>
        </p:blipFill>
        <p:spPr bwMode="auto">
          <a:xfrm>
            <a:off x="9578" y="718231"/>
            <a:ext cx="4688114" cy="613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6" name="Rectangle 2"/>
          <p:cNvSpPr>
            <a:spLocks noGrp="1" noRot="1" noChangeArrowheads="1"/>
          </p:cNvSpPr>
          <p:nvPr>
            <p:ph type="title"/>
          </p:nvPr>
        </p:nvSpPr>
        <p:spPr>
          <a:xfrm>
            <a:off x="395288" y="0"/>
            <a:ext cx="8229600" cy="796925"/>
          </a:xfrm>
        </p:spPr>
        <p:txBody>
          <a:bodyPr/>
          <a:lstStyle/>
          <a:p>
            <a:pPr algn="l" eaLnBrk="1" hangingPunct="1">
              <a:defRPr/>
            </a:pPr>
            <a:r>
              <a:rPr lang="en-GB" dirty="0" smtClean="0"/>
              <a:t>Grammar in context</a:t>
            </a:r>
          </a:p>
        </p:txBody>
      </p:sp>
      <p:sp>
        <p:nvSpPr>
          <p:cNvPr id="31747" name="Rectangle 3"/>
          <p:cNvSpPr>
            <a:spLocks noGrp="1" noChangeArrowheads="1"/>
          </p:cNvSpPr>
          <p:nvPr>
            <p:ph type="body" idx="1"/>
          </p:nvPr>
        </p:nvSpPr>
        <p:spPr>
          <a:xfrm>
            <a:off x="4932363" y="836613"/>
            <a:ext cx="2592387" cy="5289550"/>
          </a:xfrm>
        </p:spPr>
        <p:txBody>
          <a:bodyPr/>
          <a:lstStyle/>
          <a:p>
            <a:pPr eaLnBrk="1" hangingPunct="1">
              <a:buFont typeface="Wingdings" pitchFamily="2" charset="2"/>
              <a:buNone/>
              <a:defRPr/>
            </a:pPr>
            <a:r>
              <a:rPr lang="en-GB" sz="2800" dirty="0" smtClean="0"/>
              <a:t>Grammar Guide</a:t>
            </a:r>
          </a:p>
          <a:p>
            <a:pPr eaLnBrk="1" hangingPunct="1">
              <a:buFont typeface="Wingdings" pitchFamily="2" charset="2"/>
              <a:buNone/>
              <a:defRPr/>
            </a:pPr>
            <a:endParaRPr lang="en-GB" sz="2800" dirty="0" smtClean="0"/>
          </a:p>
          <a:p>
            <a:pPr eaLnBrk="1" hangingPunct="1">
              <a:buFont typeface="Wingdings" pitchFamily="2" charset="2"/>
              <a:buNone/>
              <a:defRPr/>
            </a:pPr>
            <a:endParaRPr lang="en-GB" sz="2800" dirty="0" smtClean="0"/>
          </a:p>
          <a:p>
            <a:pPr eaLnBrk="1" hangingPunct="1">
              <a:buFont typeface="Wingdings" pitchFamily="2" charset="2"/>
              <a:buNone/>
              <a:defRPr/>
            </a:pPr>
            <a:endParaRPr lang="en-GB" sz="2800" dirty="0" smtClean="0"/>
          </a:p>
          <a:p>
            <a:pPr eaLnBrk="1" hangingPunct="1">
              <a:buFont typeface="Wingdings" pitchFamily="2" charset="2"/>
              <a:buNone/>
              <a:defRPr/>
            </a:pPr>
            <a:endParaRPr lang="en-GB" sz="2800" dirty="0" smtClean="0"/>
          </a:p>
          <a:p>
            <a:pPr eaLnBrk="1" hangingPunct="1">
              <a:buFont typeface="Wingdings" pitchFamily="2" charset="2"/>
              <a:buNone/>
              <a:defRPr/>
            </a:pPr>
            <a:r>
              <a:rPr lang="en-GB" sz="2800" dirty="0" smtClean="0"/>
              <a:t>Grammar in context</a:t>
            </a:r>
          </a:p>
        </p:txBody>
      </p:sp>
      <p:sp>
        <p:nvSpPr>
          <p:cNvPr id="11269" name="AutoShape 5"/>
          <p:cNvSpPr>
            <a:spLocks noChangeArrowheads="1"/>
          </p:cNvSpPr>
          <p:nvPr/>
        </p:nvSpPr>
        <p:spPr bwMode="auto">
          <a:xfrm>
            <a:off x="4500563" y="1341438"/>
            <a:ext cx="719137" cy="433387"/>
          </a:xfrm>
          <a:prstGeom prst="leftArrow">
            <a:avLst>
              <a:gd name="adj1" fmla="val 50000"/>
              <a:gd name="adj2" fmla="val 414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 name="AutoShape 6"/>
          <p:cNvSpPr>
            <a:spLocks noChangeArrowheads="1"/>
          </p:cNvSpPr>
          <p:nvPr/>
        </p:nvSpPr>
        <p:spPr bwMode="auto">
          <a:xfrm>
            <a:off x="4500563" y="4221163"/>
            <a:ext cx="720725" cy="431800"/>
          </a:xfrm>
          <a:prstGeom prst="lef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383" t="10863" r="33602" b="6200"/>
          <a:stretch/>
        </p:blipFill>
        <p:spPr bwMode="auto">
          <a:xfrm>
            <a:off x="3959019" y="718231"/>
            <a:ext cx="4165600" cy="606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6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179388" y="260350"/>
            <a:ext cx="8229600" cy="1143000"/>
          </a:xfrm>
        </p:spPr>
        <p:txBody>
          <a:bodyPr/>
          <a:lstStyle/>
          <a:p>
            <a:pPr algn="l" eaLnBrk="1" hangingPunct="1">
              <a:defRPr/>
            </a:pPr>
            <a:r>
              <a:rPr lang="en-GB" dirty="0" smtClean="0"/>
              <a:t>Flying towards </a:t>
            </a:r>
            <a:r>
              <a:rPr lang="en-GB" dirty="0"/>
              <a:t>E</a:t>
            </a:r>
            <a:r>
              <a:rPr lang="en-GB" dirty="0" smtClean="0"/>
              <a:t>xam </a:t>
            </a:r>
            <a:r>
              <a:rPr lang="en-GB" dirty="0"/>
              <a:t>S</a:t>
            </a:r>
            <a:r>
              <a:rPr lang="en-GB" dirty="0" smtClean="0"/>
              <a:t>uccess…</a:t>
            </a:r>
          </a:p>
        </p:txBody>
      </p:sp>
      <p:sp>
        <p:nvSpPr>
          <p:cNvPr id="40963" name="Rectangle 3"/>
          <p:cNvSpPr>
            <a:spLocks noGrp="1" noChangeArrowheads="1"/>
          </p:cNvSpPr>
          <p:nvPr>
            <p:ph type="body" idx="1"/>
          </p:nvPr>
        </p:nvSpPr>
        <p:spPr>
          <a:xfrm>
            <a:off x="457200" y="1600200"/>
            <a:ext cx="6419850" cy="4525963"/>
          </a:xfrm>
        </p:spPr>
        <p:txBody>
          <a:bodyPr/>
          <a:lstStyle/>
          <a:p>
            <a:pPr marL="990600" lvl="1" indent="-533400" eaLnBrk="1" hangingPunct="1">
              <a:buFont typeface="Wingdings" pitchFamily="2" charset="2"/>
              <a:buNone/>
              <a:defRPr/>
            </a:pPr>
            <a:endParaRPr lang="en-GB" dirty="0" smtClean="0"/>
          </a:p>
          <a:p>
            <a:pPr marL="990600" lvl="1" indent="-533400" eaLnBrk="1" hangingPunct="1">
              <a:defRPr/>
            </a:pPr>
            <a:r>
              <a:rPr lang="en-GB" dirty="0" smtClean="0"/>
              <a:t>Exam preparation</a:t>
            </a:r>
          </a:p>
          <a:p>
            <a:pPr marL="990600" lvl="1" indent="-533400" eaLnBrk="1" hangingPunct="1">
              <a:buFont typeface="Wingdings" pitchFamily="2" charset="2"/>
              <a:buNone/>
              <a:defRPr/>
            </a:pPr>
            <a:endParaRPr lang="en-GB" dirty="0" smtClean="0"/>
          </a:p>
          <a:p>
            <a:pPr marL="990600" lvl="1" indent="-533400" eaLnBrk="1" hangingPunct="1">
              <a:defRPr/>
            </a:pPr>
            <a:r>
              <a:rPr lang="en-GB" dirty="0" smtClean="0"/>
              <a:t>Practice of specific exam tasks</a:t>
            </a:r>
          </a:p>
          <a:p>
            <a:pPr marL="990600" lvl="1" indent="-533400" eaLnBrk="1" hangingPunct="1">
              <a:defRPr/>
            </a:pPr>
            <a:endParaRPr lang="en-GB" dirty="0" smtClean="0"/>
          </a:p>
          <a:p>
            <a:pPr marL="609600" indent="-609600" eaLnBrk="1" hangingPunct="1">
              <a:defRPr/>
            </a:pPr>
            <a:endParaRPr lang="en-GB" sz="2800" dirty="0" smtClean="0"/>
          </a:p>
        </p:txBody>
      </p:sp>
    </p:spTree>
    <p:extLst>
      <p:ext uri="{BB962C8B-B14F-4D97-AF65-F5344CB8AC3E}">
        <p14:creationId xmlns:p14="http://schemas.microsoft.com/office/powerpoint/2010/main" val="1648100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323850" y="0"/>
            <a:ext cx="8229600" cy="796925"/>
          </a:xfrm>
        </p:spPr>
        <p:txBody>
          <a:bodyPr/>
          <a:lstStyle/>
          <a:p>
            <a:pPr algn="l" eaLnBrk="1" hangingPunct="1">
              <a:defRPr/>
            </a:pPr>
            <a:r>
              <a:rPr lang="en-GB" dirty="0" smtClean="0"/>
              <a:t>Exam success</a:t>
            </a:r>
          </a:p>
        </p:txBody>
      </p:sp>
      <p:sp>
        <p:nvSpPr>
          <p:cNvPr id="41987"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sp>
        <p:nvSpPr>
          <p:cNvPr id="13317" name="AutoShape 6"/>
          <p:cNvSpPr>
            <a:spLocks noChangeArrowheads="1"/>
          </p:cNvSpPr>
          <p:nvPr/>
        </p:nvSpPr>
        <p:spPr bwMode="auto">
          <a:xfrm>
            <a:off x="2339975" y="5805488"/>
            <a:ext cx="1223963" cy="360362"/>
          </a:xfrm>
          <a:prstGeom prst="rightArrow">
            <a:avLst>
              <a:gd name="adj1" fmla="val 50000"/>
              <a:gd name="adj2" fmla="val 849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AutoShape 7"/>
          <p:cNvSpPr>
            <a:spLocks noChangeArrowheads="1"/>
          </p:cNvSpPr>
          <p:nvPr/>
        </p:nvSpPr>
        <p:spPr bwMode="auto">
          <a:xfrm>
            <a:off x="2411413" y="1196975"/>
            <a:ext cx="863600" cy="287338"/>
          </a:xfrm>
          <a:prstGeom prst="leftArrow">
            <a:avLst>
              <a:gd name="adj1" fmla="val 50000"/>
              <a:gd name="adj2" fmla="val 751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418" t="10894" r="34261" b="4841"/>
          <a:stretch/>
        </p:blipFill>
        <p:spPr bwMode="auto">
          <a:xfrm>
            <a:off x="80473" y="693851"/>
            <a:ext cx="2123621" cy="616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640" t="10665" r="39960" b="5436"/>
          <a:stretch/>
        </p:blipFill>
        <p:spPr bwMode="auto">
          <a:xfrm>
            <a:off x="3817447" y="260648"/>
            <a:ext cx="4736003" cy="613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939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468313" y="0"/>
            <a:ext cx="8229600" cy="576263"/>
          </a:xfrm>
        </p:spPr>
        <p:txBody>
          <a:bodyPr>
            <a:normAutofit fontScale="90000"/>
          </a:bodyPr>
          <a:lstStyle/>
          <a:p>
            <a:pPr algn="l" eaLnBrk="1" hangingPunct="1">
              <a:defRPr/>
            </a:pPr>
            <a:r>
              <a:rPr lang="en-GB" sz="3600" dirty="0" smtClean="0"/>
              <a:t>Progress Tests</a:t>
            </a:r>
          </a:p>
        </p:txBody>
      </p:sp>
      <p:sp>
        <p:nvSpPr>
          <p:cNvPr id="44035"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386" t="11002" r="31371" b="6124"/>
          <a:stretch/>
        </p:blipFill>
        <p:spPr bwMode="auto">
          <a:xfrm>
            <a:off x="251520" y="611174"/>
            <a:ext cx="4325257" cy="60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794" t="11002" r="18375" b="18287"/>
          <a:stretch/>
        </p:blipFill>
        <p:spPr bwMode="auto">
          <a:xfrm>
            <a:off x="611560" y="625643"/>
            <a:ext cx="8435280" cy="517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85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additive="base">
                                        <p:cTn id="13" dur="500" fill="hold"/>
                                        <p:tgtEl>
                                          <p:spTgt spid="15364"/>
                                        </p:tgtEl>
                                        <p:attrNameLst>
                                          <p:attrName>ppt_x</p:attrName>
                                        </p:attrNameLst>
                                      </p:cBhvr>
                                      <p:tavLst>
                                        <p:tav tm="0">
                                          <p:val>
                                            <p:strVal val="#ppt_x"/>
                                          </p:val>
                                        </p:tav>
                                        <p:tav tm="100000">
                                          <p:val>
                                            <p:strVal val="#ppt_x"/>
                                          </p:val>
                                        </p:tav>
                                      </p:tavLst>
                                    </p:anim>
                                    <p:anim calcmode="lin" valueType="num">
                                      <p:cBhvr additive="base">
                                        <p:cTn id="14"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179388" y="260350"/>
            <a:ext cx="8229600" cy="1143000"/>
          </a:xfrm>
        </p:spPr>
        <p:txBody>
          <a:bodyPr/>
          <a:lstStyle/>
          <a:p>
            <a:pPr algn="l" eaLnBrk="1" hangingPunct="1">
              <a:defRPr/>
            </a:pPr>
            <a:r>
              <a:rPr lang="en-GB" dirty="0" smtClean="0"/>
              <a:t>Flying towards </a:t>
            </a:r>
            <a:r>
              <a:rPr lang="en-GB" dirty="0"/>
              <a:t>I</a:t>
            </a:r>
            <a:r>
              <a:rPr lang="en-GB" dirty="0" smtClean="0"/>
              <a:t>ndependence…</a:t>
            </a:r>
          </a:p>
        </p:txBody>
      </p:sp>
      <p:sp>
        <p:nvSpPr>
          <p:cNvPr id="33795" name="Rectangle 3"/>
          <p:cNvSpPr>
            <a:spLocks noGrp="1" noChangeArrowheads="1"/>
          </p:cNvSpPr>
          <p:nvPr>
            <p:ph type="body" idx="1"/>
          </p:nvPr>
        </p:nvSpPr>
        <p:spPr>
          <a:xfrm>
            <a:off x="457200" y="1600200"/>
            <a:ext cx="6419850" cy="4525963"/>
          </a:xfrm>
        </p:spPr>
        <p:txBody>
          <a:bodyPr/>
          <a:lstStyle/>
          <a:p>
            <a:pPr marL="990600" lvl="1" indent="-533400" eaLnBrk="1" hangingPunct="1">
              <a:buFont typeface="Wingdings" pitchFamily="2" charset="2"/>
              <a:buNone/>
              <a:defRPr/>
            </a:pPr>
            <a:endParaRPr lang="en-GB" dirty="0" smtClean="0"/>
          </a:p>
          <a:p>
            <a:pPr marL="990600" lvl="1" indent="-533400" eaLnBrk="1" hangingPunct="1">
              <a:defRPr/>
            </a:pPr>
            <a:r>
              <a:rPr lang="en-GB" dirty="0" smtClean="0"/>
              <a:t>Life-long learning skills</a:t>
            </a:r>
          </a:p>
          <a:p>
            <a:pPr marL="990600" lvl="1" indent="-533400" eaLnBrk="1" hangingPunct="1">
              <a:buFont typeface="Wingdings" pitchFamily="2" charset="2"/>
              <a:buNone/>
              <a:defRPr/>
            </a:pPr>
            <a:endParaRPr lang="en-GB" dirty="0" smtClean="0"/>
          </a:p>
          <a:p>
            <a:pPr marL="990600" lvl="1" indent="-533400" eaLnBrk="1" hangingPunct="1">
              <a:defRPr/>
            </a:pPr>
            <a:r>
              <a:rPr lang="en-GB" dirty="0" smtClean="0"/>
              <a:t>Revision, extension and practice</a:t>
            </a:r>
          </a:p>
          <a:p>
            <a:pPr marL="990600" lvl="1" indent="-533400" eaLnBrk="1" hangingPunct="1">
              <a:defRPr/>
            </a:pPr>
            <a:endParaRPr lang="en-GB" dirty="0" smtClean="0"/>
          </a:p>
          <a:p>
            <a:pPr marL="990600" lvl="1" indent="-533400" eaLnBrk="1" hangingPunct="1">
              <a:defRPr/>
            </a:pPr>
            <a:r>
              <a:rPr lang="en-GB" dirty="0" smtClean="0"/>
              <a:t>Self-access to lexical sets</a:t>
            </a:r>
          </a:p>
          <a:p>
            <a:pPr marL="609600" indent="-609600" eaLnBrk="1" hangingPunct="1">
              <a:defRPr/>
            </a:pPr>
            <a:endParaRPr lang="en-GB" sz="2800" dirty="0" smtClean="0"/>
          </a:p>
        </p:txBody>
      </p:sp>
    </p:spTree>
    <p:extLst>
      <p:ext uri="{BB962C8B-B14F-4D97-AF65-F5344CB8AC3E}">
        <p14:creationId xmlns:p14="http://schemas.microsoft.com/office/powerpoint/2010/main" val="4180753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323850" y="0"/>
            <a:ext cx="8229600" cy="1143000"/>
          </a:xfrm>
        </p:spPr>
        <p:txBody>
          <a:bodyPr/>
          <a:lstStyle/>
          <a:p>
            <a:pPr algn="l" eaLnBrk="1" hangingPunct="1">
              <a:defRPr/>
            </a:pPr>
            <a:r>
              <a:rPr lang="en-GB" dirty="0" smtClean="0"/>
              <a:t>Life-long learning</a:t>
            </a:r>
          </a:p>
        </p:txBody>
      </p:sp>
      <p:sp>
        <p:nvSpPr>
          <p:cNvPr id="34819" name="Rectangle 3"/>
          <p:cNvSpPr>
            <a:spLocks noGrp="1" noChangeArrowheads="1"/>
          </p:cNvSpPr>
          <p:nvPr>
            <p:ph type="body" idx="1"/>
          </p:nvPr>
        </p:nvSpPr>
        <p:spPr/>
        <p:txBody>
          <a:bodyPr/>
          <a:lstStyle/>
          <a:p>
            <a:pPr eaLnBrk="1" hangingPunct="1">
              <a:buFont typeface="Wingdings" pitchFamily="2" charset="2"/>
              <a:buNone/>
              <a:defRPr/>
            </a:pPr>
            <a:r>
              <a:rPr lang="en-GB" dirty="0" smtClean="0"/>
              <a:t>Study Skills boxes</a:t>
            </a:r>
          </a:p>
        </p:txBody>
      </p:sp>
      <p:pic>
        <p:nvPicPr>
          <p:cNvPr id="16388" name="Picture 4" descr="B1_p76_Study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908050"/>
            <a:ext cx="2109788"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5"/>
          <p:cNvSpPr>
            <a:spLocks noChangeArrowheads="1"/>
          </p:cNvSpPr>
          <p:nvPr/>
        </p:nvSpPr>
        <p:spPr bwMode="auto">
          <a:xfrm>
            <a:off x="4284663" y="4149725"/>
            <a:ext cx="1008062" cy="358775"/>
          </a:xfrm>
          <a:prstGeom prst="rightArrow">
            <a:avLst>
              <a:gd name="adj1" fmla="val 50000"/>
              <a:gd name="adj2" fmla="val 702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822" name="Picture 6" descr="B1_page146_study_sk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133600"/>
            <a:ext cx="64817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44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txBox="1">
            <a:spLocks noChangeArrowheads="1"/>
          </p:cNvSpPr>
          <p:nvPr/>
        </p:nvSpPr>
        <p:spPr bwMode="auto">
          <a:xfrm>
            <a:off x="1908175" y="457200"/>
            <a:ext cx="6778625" cy="914400"/>
          </a:xfrm>
          <a:prstGeom prst="rect">
            <a:avLst/>
          </a:prstGeom>
          <a:noFill/>
          <a:ln w="9525">
            <a:noFill/>
            <a:miter lim="800000"/>
            <a:headEnd/>
            <a:tailEnd/>
          </a:ln>
        </p:spPr>
        <p:txBody>
          <a:bodyPr/>
          <a:lstStyle/>
          <a:p>
            <a:pPr marL="342900" indent="-342900">
              <a:spcBef>
                <a:spcPct val="20000"/>
              </a:spcBef>
            </a:pPr>
            <a:endParaRPr lang="en-GB" sz="4400">
              <a:solidFill>
                <a:schemeClr val="bg1"/>
              </a:solidFill>
              <a:latin typeface="Calibri" charset="0"/>
            </a:endParaRPr>
          </a:p>
        </p:txBody>
      </p:sp>
      <p:pic>
        <p:nvPicPr>
          <p:cNvPr id="3075" name="Picture 6"/>
          <p:cNvPicPr>
            <a:picLocks noChangeAspect="1" noChangeArrowheads="1"/>
          </p:cNvPicPr>
          <p:nvPr/>
        </p:nvPicPr>
        <p:blipFill>
          <a:blip r:embed="rId3"/>
          <a:srcRect/>
          <a:stretch>
            <a:fillRect/>
          </a:stretch>
        </p:blipFill>
        <p:spPr bwMode="auto">
          <a:xfrm>
            <a:off x="1936750" y="2060575"/>
            <a:ext cx="5410200" cy="606425"/>
          </a:xfrm>
          <a:prstGeom prst="rect">
            <a:avLst/>
          </a:prstGeom>
          <a:noFill/>
          <a:ln w="9525">
            <a:noFill/>
            <a:miter lim="800000"/>
            <a:headEnd/>
            <a:tailEnd/>
          </a:ln>
        </p:spPr>
      </p:pic>
      <p:pic>
        <p:nvPicPr>
          <p:cNvPr id="3076" name="Picture 7"/>
          <p:cNvPicPr>
            <a:picLocks noChangeAspect="1" noChangeArrowheads="1"/>
          </p:cNvPicPr>
          <p:nvPr/>
        </p:nvPicPr>
        <p:blipFill>
          <a:blip r:embed="rId4"/>
          <a:srcRect/>
          <a:stretch>
            <a:fillRect/>
          </a:stretch>
        </p:blipFill>
        <p:spPr bwMode="auto">
          <a:xfrm>
            <a:off x="1936750" y="2822575"/>
            <a:ext cx="5443538" cy="609600"/>
          </a:xfrm>
          <a:prstGeom prst="rect">
            <a:avLst/>
          </a:prstGeom>
          <a:noFill/>
          <a:ln w="9525">
            <a:noFill/>
            <a:miter lim="800000"/>
            <a:headEnd/>
            <a:tailEnd/>
          </a:ln>
        </p:spPr>
      </p:pic>
      <p:pic>
        <p:nvPicPr>
          <p:cNvPr id="3077" name="Picture 8"/>
          <p:cNvPicPr>
            <a:picLocks noChangeAspect="1" noChangeArrowheads="1"/>
          </p:cNvPicPr>
          <p:nvPr/>
        </p:nvPicPr>
        <p:blipFill>
          <a:blip r:embed="rId5"/>
          <a:srcRect/>
          <a:stretch>
            <a:fillRect/>
          </a:stretch>
        </p:blipFill>
        <p:spPr bwMode="auto">
          <a:xfrm>
            <a:off x="1936750" y="3573016"/>
            <a:ext cx="5443538" cy="609600"/>
          </a:xfrm>
          <a:prstGeom prst="rect">
            <a:avLst/>
          </a:prstGeom>
          <a:noFill/>
          <a:ln w="9525">
            <a:noFill/>
            <a:miter lim="800000"/>
            <a:headEnd/>
            <a:tailEnd/>
          </a:ln>
        </p:spPr>
      </p:pic>
      <p:pic>
        <p:nvPicPr>
          <p:cNvPr id="3078" name="Picture 9"/>
          <p:cNvPicPr>
            <a:picLocks noChangeAspect="1" noChangeArrowheads="1"/>
          </p:cNvPicPr>
          <p:nvPr/>
        </p:nvPicPr>
        <p:blipFill>
          <a:blip r:embed="rId6"/>
          <a:srcRect/>
          <a:stretch>
            <a:fillRect/>
          </a:stretch>
        </p:blipFill>
        <p:spPr bwMode="auto">
          <a:xfrm>
            <a:off x="1970088" y="4365104"/>
            <a:ext cx="5410200" cy="606425"/>
          </a:xfrm>
          <a:prstGeom prst="rect">
            <a:avLst/>
          </a:prstGeom>
          <a:noFill/>
          <a:ln w="9525">
            <a:noFill/>
            <a:miter lim="800000"/>
            <a:headEnd/>
            <a:tailEnd/>
          </a:ln>
        </p:spPr>
      </p:pic>
      <p:sp>
        <p:nvSpPr>
          <p:cNvPr id="3080" name="Rectangle 2"/>
          <p:cNvSpPr txBox="1">
            <a:spLocks noChangeArrowheads="1"/>
          </p:cNvSpPr>
          <p:nvPr/>
        </p:nvSpPr>
        <p:spPr bwMode="auto">
          <a:xfrm>
            <a:off x="1676400" y="152400"/>
            <a:ext cx="7315200" cy="1470025"/>
          </a:xfrm>
          <a:prstGeom prst="rect">
            <a:avLst/>
          </a:prstGeom>
          <a:noFill/>
          <a:ln w="9525">
            <a:noFill/>
            <a:miter lim="800000"/>
            <a:headEnd/>
            <a:tailEnd/>
          </a:ln>
        </p:spPr>
        <p:txBody>
          <a:bodyPr anchor="ctr"/>
          <a:lstStyle/>
          <a:p>
            <a:r>
              <a:rPr lang="en-GB" sz="4000">
                <a:latin typeface="Calibri" charset="0"/>
              </a:rPr>
              <a:t>Flying High for Saudi Arabia</a:t>
            </a:r>
          </a:p>
        </p:txBody>
      </p:sp>
      <p:pic>
        <p:nvPicPr>
          <p:cNvPr id="10" name="Picture 9" descr="http://www.emery-roberts.co.uk/assets/images/Macmillan%20Logo%20small.JPG"/>
          <p:cNvPicPr/>
          <p:nvPr/>
        </p:nvPicPr>
        <p:blipFill>
          <a:blip r:embed="rId7" cstate="print"/>
          <a:srcRect/>
          <a:stretch>
            <a:fillRect/>
          </a:stretch>
        </p:blipFill>
        <p:spPr bwMode="auto">
          <a:xfrm>
            <a:off x="8208416" y="19384"/>
            <a:ext cx="914400" cy="438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395288" y="0"/>
            <a:ext cx="8229600" cy="1143000"/>
          </a:xfrm>
        </p:spPr>
        <p:txBody>
          <a:bodyPr/>
          <a:lstStyle/>
          <a:p>
            <a:pPr algn="l" eaLnBrk="1" hangingPunct="1">
              <a:defRPr/>
            </a:pPr>
            <a:r>
              <a:rPr lang="en-GB" dirty="0" smtClean="0"/>
              <a:t>Reference and revision</a:t>
            </a:r>
          </a:p>
        </p:txBody>
      </p:sp>
      <p:sp>
        <p:nvSpPr>
          <p:cNvPr id="36867"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pic>
        <p:nvPicPr>
          <p:cNvPr id="17412" name="Picture 4" descr="B1-Revision_p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196975"/>
            <a:ext cx="3935412"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AutoShape 5"/>
          <p:cNvSpPr>
            <a:spLocks noChangeArrowheads="1"/>
          </p:cNvSpPr>
          <p:nvPr/>
        </p:nvSpPr>
        <p:spPr bwMode="auto">
          <a:xfrm>
            <a:off x="2051050" y="2060575"/>
            <a:ext cx="1584325" cy="288925"/>
          </a:xfrm>
          <a:prstGeom prst="rightArrow">
            <a:avLst>
              <a:gd name="adj1" fmla="val 50000"/>
              <a:gd name="adj2" fmla="val 13708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4" name="AutoShape 6"/>
          <p:cNvSpPr>
            <a:spLocks noChangeArrowheads="1"/>
          </p:cNvSpPr>
          <p:nvPr/>
        </p:nvSpPr>
        <p:spPr bwMode="auto">
          <a:xfrm rot="1695482">
            <a:off x="2041525" y="5767388"/>
            <a:ext cx="1728788" cy="287337"/>
          </a:xfrm>
          <a:prstGeom prst="rightArrow">
            <a:avLst>
              <a:gd name="adj1" fmla="val 50000"/>
              <a:gd name="adj2" fmla="val 15041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71" name="Picture 7" descr="B1_Workbook_p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12875"/>
            <a:ext cx="2960688"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50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algn="l" eaLnBrk="1" hangingPunct="1">
              <a:defRPr/>
            </a:pPr>
            <a:r>
              <a:rPr lang="en-GB" dirty="0" smtClean="0"/>
              <a:t>Self-study</a:t>
            </a:r>
          </a:p>
        </p:txBody>
      </p:sp>
      <p:sp>
        <p:nvSpPr>
          <p:cNvPr id="38915" name="Rectangle 3"/>
          <p:cNvSpPr>
            <a:spLocks noGrp="1" noChangeArrowheads="1"/>
          </p:cNvSpPr>
          <p:nvPr>
            <p:ph type="body" idx="1"/>
          </p:nvPr>
        </p:nvSpPr>
        <p:spPr/>
        <p:txBody>
          <a:bodyPr/>
          <a:lstStyle/>
          <a:p>
            <a:pPr eaLnBrk="1" hangingPunct="1">
              <a:buFont typeface="Wingdings" pitchFamily="2" charset="2"/>
              <a:buNone/>
              <a:defRPr/>
            </a:pPr>
            <a:endParaRPr lang="en-US" dirty="0" smtClean="0"/>
          </a:p>
        </p:txBody>
      </p:sp>
      <p:pic>
        <p:nvPicPr>
          <p:cNvPr id="18436" name="Picture 4" descr="B1_Wordlist_p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549275"/>
            <a:ext cx="3829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822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idx="1"/>
          </p:nvPr>
        </p:nvSpPr>
        <p:spPr>
          <a:xfrm>
            <a:off x="0" y="0"/>
            <a:ext cx="9144000" cy="6858000"/>
          </a:xfrm>
          <a:solidFill>
            <a:schemeClr val="accent1"/>
          </a:solidFill>
        </p:spPr>
        <p:txBody>
          <a:bodyPr>
            <a:normAutofit fontScale="92500" lnSpcReduction="20000"/>
          </a:bodyPr>
          <a:lstStyle/>
          <a:p>
            <a:pPr marL="368300" indent="11113">
              <a:spcBef>
                <a:spcPts val="1200"/>
              </a:spcBef>
              <a:buNone/>
            </a:pPr>
            <a:endParaRPr lang="en-GB" sz="2800" dirty="0" smtClean="0">
              <a:solidFill>
                <a:srgbClr val="FF0000"/>
              </a:solidFill>
            </a:endParaRPr>
          </a:p>
          <a:p>
            <a:pPr marL="368300" indent="11113">
              <a:spcBef>
                <a:spcPts val="1200"/>
              </a:spcBef>
              <a:buNone/>
            </a:pPr>
            <a:r>
              <a:rPr lang="en-GB" sz="4800" dirty="0" smtClean="0">
                <a:solidFill>
                  <a:srgbClr val="FF0000"/>
                </a:solidFill>
              </a:rPr>
              <a:t>The Teacher’s Book is </a:t>
            </a:r>
            <a:r>
              <a:rPr lang="en-GB" sz="4800" b="1" dirty="0" smtClean="0">
                <a:solidFill>
                  <a:srgbClr val="FF0000"/>
                </a:solidFill>
              </a:rPr>
              <a:t>YOUR</a:t>
            </a:r>
            <a:r>
              <a:rPr lang="en-GB" sz="4800" dirty="0" smtClean="0">
                <a:solidFill>
                  <a:srgbClr val="FF0000"/>
                </a:solidFill>
              </a:rPr>
              <a:t> lesson plan </a:t>
            </a:r>
          </a:p>
          <a:p>
            <a:pPr marL="368300" indent="11113">
              <a:spcBef>
                <a:spcPts val="1200"/>
              </a:spcBef>
              <a:buNone/>
            </a:pPr>
            <a:r>
              <a:rPr lang="en-GB" sz="4800" dirty="0" smtClean="0"/>
              <a:t>It contains:</a:t>
            </a:r>
          </a:p>
          <a:p>
            <a:pPr marL="1123950" lvl="1" indent="-361950">
              <a:buNone/>
              <a:tabLst>
                <a:tab pos="2778125" algn="l"/>
              </a:tabLst>
            </a:pPr>
            <a:r>
              <a:rPr lang="en-GB" sz="4800" dirty="0" smtClean="0"/>
              <a:t>	</a:t>
            </a:r>
            <a:r>
              <a:rPr lang="en-GB" sz="4800" dirty="0" smtClean="0">
                <a:solidFill>
                  <a:srgbClr val="0000FF"/>
                </a:solidFill>
              </a:rPr>
              <a:t>aims 	language	materials </a:t>
            </a:r>
          </a:p>
          <a:p>
            <a:pPr marL="1123950" lvl="1" indent="-361950">
              <a:buNone/>
            </a:pPr>
            <a:r>
              <a:rPr lang="en-GB" sz="4800" dirty="0" smtClean="0">
                <a:solidFill>
                  <a:srgbClr val="0000FF"/>
                </a:solidFill>
              </a:rPr>
              <a:t>	answers  warmers	homework</a:t>
            </a:r>
          </a:p>
          <a:p>
            <a:pPr marL="1123950" lvl="1" indent="-361950">
              <a:buNone/>
            </a:pPr>
            <a:r>
              <a:rPr lang="en-GB" sz="4800" dirty="0" smtClean="0">
                <a:solidFill>
                  <a:srgbClr val="0000FF"/>
                </a:solidFill>
              </a:rPr>
              <a:t>Teacher development notes</a:t>
            </a:r>
          </a:p>
          <a:p>
            <a:pPr marL="1123950" lvl="1" indent="-361950">
              <a:buNone/>
            </a:pPr>
            <a:r>
              <a:rPr lang="en-GB" sz="4800" b="1" dirty="0" smtClean="0">
                <a:solidFill>
                  <a:srgbClr val="0000FF"/>
                </a:solidFill>
              </a:rPr>
              <a:t>core materials</a:t>
            </a:r>
            <a:r>
              <a:rPr lang="en-GB" sz="4800" dirty="0" smtClean="0">
                <a:solidFill>
                  <a:srgbClr val="0000FF"/>
                </a:solidFill>
              </a:rPr>
              <a:t>	  </a:t>
            </a:r>
          </a:p>
          <a:p>
            <a:pPr marL="1123950" lvl="1" indent="-361950">
              <a:buNone/>
            </a:pPr>
            <a:r>
              <a:rPr lang="en-GB" sz="4800" b="1" dirty="0" smtClean="0">
                <a:solidFill>
                  <a:srgbClr val="0000FF"/>
                </a:solidFill>
              </a:rPr>
              <a:t>desirable materials    </a:t>
            </a:r>
          </a:p>
          <a:p>
            <a:pPr marL="1123950" lvl="1" indent="-361950">
              <a:buNone/>
            </a:pPr>
            <a:r>
              <a:rPr lang="en-GB" sz="4800" b="1" dirty="0" smtClean="0">
                <a:solidFill>
                  <a:srgbClr val="0000FF"/>
                </a:solidFill>
              </a:rPr>
              <a:t>extension materials</a:t>
            </a:r>
          </a:p>
          <a:p>
            <a:pPr marL="723900" algn="r">
              <a:buNone/>
            </a:pPr>
            <a:endParaRPr lang="en-GB" sz="2400" b="1" dirty="0" smtClean="0"/>
          </a:p>
          <a:p>
            <a:pPr marL="542925" indent="-274638">
              <a:spcBef>
                <a:spcPts val="0"/>
              </a:spcBef>
              <a:buNone/>
            </a:pPr>
            <a:endParaRPr lang="en-GB" sz="2400" dirty="0" smtClean="0">
              <a:solidFill>
                <a:schemeClr val="accent2">
                  <a:lumMod val="50000"/>
                </a:schemeClr>
              </a:solidFill>
            </a:endParaRPr>
          </a:p>
          <a:p>
            <a:pPr marL="904875" indent="-274638" algn="r">
              <a:lnSpc>
                <a:spcPct val="90000"/>
              </a:lnSpc>
              <a:buNone/>
              <a:tabLst>
                <a:tab pos="898525" algn="l"/>
              </a:tabLst>
            </a:pPr>
            <a:endParaRPr lang="en-GB" sz="2800" dirty="0" smtClean="0">
              <a:solidFill>
                <a:schemeClr val="accent2">
                  <a:lumMod val="50000"/>
                </a:schemeClr>
              </a:solidFill>
            </a:endParaRPr>
          </a:p>
          <a:p>
            <a:pPr marL="87313" indent="0">
              <a:lnSpc>
                <a:spcPct val="90000"/>
              </a:lnSpc>
              <a:buFontTx/>
              <a:buNone/>
            </a:pPr>
            <a:endParaRPr lang="en-GB" dirty="0"/>
          </a:p>
        </p:txBody>
      </p:sp>
      <p:sp>
        <p:nvSpPr>
          <p:cNvPr id="3" name="Slide Number Placeholder 5"/>
          <p:cNvSpPr>
            <a:spLocks noGrp="1"/>
          </p:cNvSpPr>
          <p:nvPr>
            <p:ph type="sldNum" sz="quarter" idx="12"/>
          </p:nvPr>
        </p:nvSpPr>
        <p:spPr/>
        <p:txBody>
          <a:bodyPr/>
          <a:lstStyle/>
          <a:p>
            <a:fld id="{37B27DE9-B4A0-4C7C-B7B3-638C7F6FC351}" type="slidenum">
              <a:rPr lang="en-US"/>
              <a:pPr/>
              <a:t>52</a:t>
            </a:fld>
            <a:endParaRPr lang="en-US" dirty="0"/>
          </a:p>
        </p:txBody>
      </p:sp>
      <p:pic>
        <p:nvPicPr>
          <p:cNvPr id="4" name="Picture 3" descr="http://www.emery-roberts.co.uk/assets/images/Macmillan%20Logo%20small.JPG"/>
          <p:cNvPicPr/>
          <p:nvPr/>
        </p:nvPicPr>
        <p:blipFill>
          <a:blip r:embed="rId3" cstate="print"/>
          <a:srcRect/>
          <a:stretch>
            <a:fillRect/>
          </a:stretch>
        </p:blipFill>
        <p:spPr bwMode="auto">
          <a:xfrm>
            <a:off x="8229600" y="0"/>
            <a:ext cx="914400" cy="438150"/>
          </a:xfrm>
          <a:prstGeom prst="rect">
            <a:avLst/>
          </a:prstGeom>
          <a:noFill/>
          <a:ln w="9525">
            <a:noFill/>
            <a:miter lim="800000"/>
            <a:headEnd/>
            <a:tailEnd/>
          </a:ln>
        </p:spPr>
      </p:pic>
    </p:spTree>
    <p:extLst>
      <p:ext uri="{BB962C8B-B14F-4D97-AF65-F5344CB8AC3E}">
        <p14:creationId xmlns:p14="http://schemas.microsoft.com/office/powerpoint/2010/main" val="7497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9426">
                                            <p:txEl>
                                              <p:pRg st="3" end="3"/>
                                            </p:txEl>
                                          </p:spTgt>
                                        </p:tgtEl>
                                        <p:attrNameLst>
                                          <p:attrName>style.visibility</p:attrName>
                                        </p:attrNameLst>
                                      </p:cBhvr>
                                      <p:to>
                                        <p:strVal val="visible"/>
                                      </p:to>
                                    </p:set>
                                    <p:animEffect transition="in" filter="blinds(horizontal)">
                                      <p:cBhvr>
                                        <p:cTn id="7" dur="1000"/>
                                        <p:tgtEl>
                                          <p:spTgt spid="3594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9426">
                                            <p:txEl>
                                              <p:pRg st="4" end="4"/>
                                            </p:txEl>
                                          </p:spTgt>
                                        </p:tgtEl>
                                        <p:attrNameLst>
                                          <p:attrName>style.visibility</p:attrName>
                                        </p:attrNameLst>
                                      </p:cBhvr>
                                      <p:to>
                                        <p:strVal val="visible"/>
                                      </p:to>
                                    </p:set>
                                    <p:animEffect transition="in" filter="blinds(horizontal)">
                                      <p:cBhvr>
                                        <p:cTn id="12" dur="1000"/>
                                        <p:tgtEl>
                                          <p:spTgt spid="3594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9426">
                                            <p:txEl>
                                              <p:pRg st="5" end="5"/>
                                            </p:txEl>
                                          </p:spTgt>
                                        </p:tgtEl>
                                        <p:attrNameLst>
                                          <p:attrName>style.visibility</p:attrName>
                                        </p:attrNameLst>
                                      </p:cBhvr>
                                      <p:to>
                                        <p:strVal val="visible"/>
                                      </p:to>
                                    </p:set>
                                    <p:animEffect transition="in" filter="blinds(horizontal)">
                                      <p:cBhvr>
                                        <p:cTn id="17" dur="1000"/>
                                        <p:tgtEl>
                                          <p:spTgt spid="35942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9426">
                                            <p:txEl>
                                              <p:pRg st="6" end="6"/>
                                            </p:txEl>
                                          </p:spTgt>
                                        </p:tgtEl>
                                        <p:attrNameLst>
                                          <p:attrName>style.visibility</p:attrName>
                                        </p:attrNameLst>
                                      </p:cBhvr>
                                      <p:to>
                                        <p:strVal val="visible"/>
                                      </p:to>
                                    </p:set>
                                    <p:animEffect transition="in" filter="blinds(horizontal)">
                                      <p:cBhvr>
                                        <p:cTn id="22" dur="1000"/>
                                        <p:tgtEl>
                                          <p:spTgt spid="3594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9426">
                                            <p:txEl>
                                              <p:pRg st="7" end="7"/>
                                            </p:txEl>
                                          </p:spTgt>
                                        </p:tgtEl>
                                        <p:attrNameLst>
                                          <p:attrName>style.visibility</p:attrName>
                                        </p:attrNameLst>
                                      </p:cBhvr>
                                      <p:to>
                                        <p:strVal val="visible"/>
                                      </p:to>
                                    </p:set>
                                    <p:animEffect transition="in" filter="blinds(horizontal)">
                                      <p:cBhvr>
                                        <p:cTn id="27" dur="1000"/>
                                        <p:tgtEl>
                                          <p:spTgt spid="35942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9426">
                                            <p:txEl>
                                              <p:pRg st="8" end="8"/>
                                            </p:txEl>
                                          </p:spTgt>
                                        </p:tgtEl>
                                        <p:attrNameLst>
                                          <p:attrName>style.visibility</p:attrName>
                                        </p:attrNameLst>
                                      </p:cBhvr>
                                      <p:to>
                                        <p:strVal val="visible"/>
                                      </p:to>
                                    </p:set>
                                    <p:animEffect transition="in" filter="blinds(horizontal)">
                                      <p:cBhvr>
                                        <p:cTn id="32" dur="1000"/>
                                        <p:tgtEl>
                                          <p:spTgt spid="3594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idx="1"/>
          </p:nvPr>
        </p:nvSpPr>
        <p:spPr>
          <a:xfrm>
            <a:off x="972000" y="729000"/>
            <a:ext cx="7200000" cy="5400000"/>
          </a:xfrm>
          <a:solidFill>
            <a:schemeClr val="accent1"/>
          </a:solidFill>
        </p:spPr>
        <p:txBody>
          <a:bodyPr/>
          <a:lstStyle/>
          <a:p>
            <a:pPr marL="0" indent="0">
              <a:lnSpc>
                <a:spcPct val="90000"/>
              </a:lnSpc>
              <a:buFontTx/>
              <a:buNone/>
              <a:tabLst>
                <a:tab pos="266700" algn="l"/>
              </a:tabLst>
            </a:pPr>
            <a:r>
              <a:rPr lang="en-GB" sz="4400" dirty="0" smtClean="0"/>
              <a:t>	</a:t>
            </a:r>
            <a:r>
              <a:rPr lang="en-GB" b="1" dirty="0" smtClean="0"/>
              <a:t>  </a:t>
            </a:r>
          </a:p>
          <a:p>
            <a:pPr marL="0" indent="0">
              <a:lnSpc>
                <a:spcPct val="90000"/>
              </a:lnSpc>
              <a:buFontTx/>
              <a:buNone/>
              <a:tabLst>
                <a:tab pos="266700" algn="l"/>
              </a:tabLst>
            </a:pPr>
            <a:endParaRPr lang="en-GB" b="1" dirty="0" smtClean="0"/>
          </a:p>
          <a:p>
            <a:pPr marL="0" indent="0">
              <a:lnSpc>
                <a:spcPct val="90000"/>
              </a:lnSpc>
              <a:buFontTx/>
              <a:buNone/>
              <a:tabLst>
                <a:tab pos="266700" algn="l"/>
              </a:tabLst>
            </a:pPr>
            <a:endParaRPr lang="en-GB" b="1" dirty="0" smtClean="0"/>
          </a:p>
          <a:p>
            <a:pPr marL="0" indent="0" algn="ctr">
              <a:lnSpc>
                <a:spcPct val="90000"/>
              </a:lnSpc>
              <a:buFontTx/>
              <a:buNone/>
              <a:tabLst>
                <a:tab pos="266700" algn="l"/>
              </a:tabLst>
            </a:pPr>
            <a:r>
              <a:rPr lang="en-GB" b="1" dirty="0" smtClean="0"/>
              <a:t>Thank you for listening!</a:t>
            </a:r>
          </a:p>
          <a:p>
            <a:pPr marL="0" indent="0" algn="ctr">
              <a:lnSpc>
                <a:spcPct val="90000"/>
              </a:lnSpc>
              <a:buFontTx/>
              <a:buNone/>
              <a:tabLst>
                <a:tab pos="266700" algn="l"/>
              </a:tabLst>
            </a:pPr>
            <a:endParaRPr lang="en-GB" b="1" dirty="0" smtClean="0"/>
          </a:p>
          <a:p>
            <a:pPr marL="0" indent="0" algn="ctr">
              <a:lnSpc>
                <a:spcPct val="90000"/>
              </a:lnSpc>
              <a:buFontTx/>
              <a:buNone/>
              <a:tabLst>
                <a:tab pos="266700" algn="l"/>
              </a:tabLst>
            </a:pPr>
            <a:r>
              <a:rPr lang="en-GB" b="1" dirty="0" smtClean="0"/>
              <a:t>Questions and </a:t>
            </a:r>
            <a:r>
              <a:rPr lang="en-GB" b="1" dirty="0"/>
              <a:t>A</a:t>
            </a:r>
            <a:r>
              <a:rPr lang="en-GB" b="1" dirty="0" smtClean="0"/>
              <a:t>nswers </a:t>
            </a:r>
            <a:endParaRPr lang="en-GB" sz="2800" dirty="0" smtClean="0">
              <a:solidFill>
                <a:schemeClr val="accent2">
                  <a:lumMod val="50000"/>
                </a:schemeClr>
              </a:solidFill>
            </a:endParaRPr>
          </a:p>
          <a:p>
            <a:pPr marL="887413" indent="-354013">
              <a:lnSpc>
                <a:spcPct val="90000"/>
              </a:lnSpc>
              <a:buNone/>
            </a:pPr>
            <a:endParaRPr lang="en-GB" dirty="0" smtClean="0">
              <a:solidFill>
                <a:schemeClr val="accent2">
                  <a:lumMod val="50000"/>
                </a:schemeClr>
              </a:solidFill>
            </a:endParaRPr>
          </a:p>
          <a:p>
            <a:pPr marL="87313" indent="0">
              <a:lnSpc>
                <a:spcPct val="90000"/>
              </a:lnSpc>
              <a:buFontTx/>
              <a:buNone/>
            </a:pPr>
            <a:endParaRPr lang="en-GB" dirty="0"/>
          </a:p>
        </p:txBody>
      </p:sp>
      <p:pic>
        <p:nvPicPr>
          <p:cNvPr id="4" name="Picture 3" descr="http://www.emery-roberts.co.uk/assets/images/Macmillan%20Logo%20small.JPG"/>
          <p:cNvPicPr/>
          <p:nvPr/>
        </p:nvPicPr>
        <p:blipFill>
          <a:blip r:embed="rId3" cstate="print"/>
          <a:srcRect/>
          <a:stretch>
            <a:fillRect/>
          </a:stretch>
        </p:blipFill>
        <p:spPr bwMode="auto">
          <a:xfrm>
            <a:off x="8229600" y="0"/>
            <a:ext cx="914400" cy="438150"/>
          </a:xfrm>
          <a:prstGeom prst="rect">
            <a:avLst/>
          </a:prstGeom>
          <a:noFill/>
          <a:ln w="9525">
            <a:noFill/>
            <a:miter lim="800000"/>
            <a:headEnd/>
            <a:tailEnd/>
          </a:ln>
        </p:spPr>
      </p:pic>
    </p:spTree>
    <p:extLst>
      <p:ext uri="{BB962C8B-B14F-4D97-AF65-F5344CB8AC3E}">
        <p14:creationId xmlns:p14="http://schemas.microsoft.com/office/powerpoint/2010/main" val="151766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1752600" y="1447800"/>
            <a:ext cx="6778625" cy="4860925"/>
          </a:xfrm>
          <a:prstGeom prst="rect">
            <a:avLst/>
          </a:prstGeom>
          <a:noFill/>
          <a:ln w="9525">
            <a:noFill/>
            <a:miter lim="800000"/>
            <a:headEnd/>
            <a:tailEnd/>
          </a:ln>
        </p:spPr>
        <p:txBody>
          <a:bodyPr/>
          <a:lstStyle/>
          <a:p>
            <a:pPr marL="342900" indent="-342900">
              <a:spcBef>
                <a:spcPct val="20000"/>
              </a:spcBef>
            </a:pPr>
            <a:r>
              <a:rPr lang="en-GB" sz="4400">
                <a:solidFill>
                  <a:schemeClr val="bg1"/>
                </a:solidFill>
                <a:latin typeface="Calibri" charset="0"/>
              </a:rPr>
              <a:t> </a:t>
            </a:r>
          </a:p>
          <a:p>
            <a:pPr marL="342900" indent="-342900">
              <a:spcBef>
                <a:spcPct val="20000"/>
              </a:spcBef>
            </a:pPr>
            <a:r>
              <a:rPr lang="en-GB" sz="4400">
                <a:solidFill>
                  <a:schemeClr val="bg1"/>
                </a:solidFill>
                <a:latin typeface="Calibri" charset="0"/>
              </a:rPr>
              <a:t>	</a:t>
            </a:r>
          </a:p>
        </p:txBody>
      </p:sp>
      <p:sp>
        <p:nvSpPr>
          <p:cNvPr id="9" name="Esagono orizzontale 8"/>
          <p:cNvSpPr/>
          <p:nvPr/>
        </p:nvSpPr>
        <p:spPr>
          <a:xfrm>
            <a:off x="2933700" y="1904999"/>
            <a:ext cx="3429000" cy="3124200"/>
          </a:xfrm>
          <a:prstGeom prst="hexagon">
            <a:avLst/>
          </a:prstGeom>
          <a:solidFill>
            <a:srgbClr val="BC8E9A">
              <a:alpha val="0"/>
            </a:srgbClr>
          </a:solidFill>
          <a:effectLst>
            <a:glow rad="101600">
              <a:srgbClr val="800000">
                <a:alpha val="75000"/>
              </a:srgbClr>
            </a:glow>
            <a:outerShdw blurRad="40005" dist="22987" dir="9180000" sx="102000" sy="102000" algn="tl" rotWithShape="0">
              <a:srgbClr val="8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GB" sz="2400">
              <a:solidFill>
                <a:srgbClr val="9BBB59"/>
              </a:solidFill>
              <a:ea typeface="ＭＳ Ｐゴシック" charset="-128"/>
            </a:endParaRPr>
          </a:p>
        </p:txBody>
      </p:sp>
      <p:sp>
        <p:nvSpPr>
          <p:cNvPr id="4104" name="CasellaDiTesto 11"/>
          <p:cNvSpPr txBox="1">
            <a:spLocks noChangeArrowheads="1"/>
          </p:cNvSpPr>
          <p:nvPr/>
        </p:nvSpPr>
        <p:spPr bwMode="auto">
          <a:xfrm>
            <a:off x="3848100" y="2139465"/>
            <a:ext cx="1676400" cy="457200"/>
          </a:xfrm>
          <a:prstGeom prst="rect">
            <a:avLst/>
          </a:prstGeom>
          <a:noFill/>
          <a:ln w="9525">
            <a:noFill/>
            <a:miter lim="800000"/>
            <a:headEnd/>
            <a:tailEnd/>
          </a:ln>
        </p:spPr>
        <p:txBody>
          <a:bodyPr wrap="square">
            <a:spAutoFit/>
          </a:bodyPr>
          <a:lstStyle/>
          <a:p>
            <a:pPr algn="ctr"/>
            <a:r>
              <a:rPr lang="en-GB" sz="2400" dirty="0">
                <a:latin typeface="Calibri" charset="0"/>
              </a:rPr>
              <a:t>6 levels</a:t>
            </a:r>
          </a:p>
        </p:txBody>
      </p:sp>
      <p:pic>
        <p:nvPicPr>
          <p:cNvPr id="4105" name="Picture 11"/>
          <p:cNvPicPr>
            <a:picLocks noChangeAspect="1" noChangeArrowheads="1"/>
          </p:cNvPicPr>
          <p:nvPr/>
        </p:nvPicPr>
        <p:blipFill>
          <a:blip r:embed="rId3"/>
          <a:srcRect/>
          <a:stretch>
            <a:fillRect/>
          </a:stretch>
        </p:blipFill>
        <p:spPr bwMode="auto">
          <a:xfrm rot="-3830622">
            <a:off x="2255837" y="1670051"/>
            <a:ext cx="860425" cy="1403350"/>
          </a:xfrm>
          <a:prstGeom prst="rect">
            <a:avLst/>
          </a:prstGeom>
          <a:noFill/>
          <a:ln w="9525">
            <a:noFill/>
            <a:miter lim="800000"/>
            <a:headEnd/>
            <a:tailEnd/>
          </a:ln>
        </p:spPr>
      </p:pic>
      <p:pic>
        <p:nvPicPr>
          <p:cNvPr id="4106" name="Picture 8"/>
          <p:cNvPicPr>
            <a:picLocks noChangeAspect="1" noChangeArrowheads="1"/>
          </p:cNvPicPr>
          <p:nvPr/>
        </p:nvPicPr>
        <p:blipFill>
          <a:blip r:embed="rId4"/>
          <a:srcRect/>
          <a:stretch>
            <a:fillRect/>
          </a:stretch>
        </p:blipFill>
        <p:spPr bwMode="auto">
          <a:xfrm rot="7015101">
            <a:off x="6215857" y="3807619"/>
            <a:ext cx="842962" cy="1384300"/>
          </a:xfrm>
          <a:prstGeom prst="rect">
            <a:avLst/>
          </a:prstGeom>
          <a:noFill/>
          <a:ln w="9525">
            <a:noFill/>
            <a:miter lim="800000"/>
            <a:headEnd/>
            <a:tailEnd/>
          </a:ln>
        </p:spPr>
      </p:pic>
      <p:pic>
        <p:nvPicPr>
          <p:cNvPr id="4107" name="Picture 6"/>
          <p:cNvPicPr>
            <a:picLocks noChangeAspect="1" noChangeArrowheads="1"/>
          </p:cNvPicPr>
          <p:nvPr/>
        </p:nvPicPr>
        <p:blipFill>
          <a:blip r:embed="rId5"/>
          <a:srcRect/>
          <a:stretch>
            <a:fillRect/>
          </a:stretch>
        </p:blipFill>
        <p:spPr bwMode="auto">
          <a:xfrm rot="-6893881">
            <a:off x="2247901" y="3868737"/>
            <a:ext cx="838200" cy="1374775"/>
          </a:xfrm>
          <a:prstGeom prst="rect">
            <a:avLst/>
          </a:prstGeom>
          <a:noFill/>
          <a:ln w="9525">
            <a:noFill/>
            <a:miter lim="800000"/>
            <a:headEnd/>
            <a:tailEnd/>
          </a:ln>
        </p:spPr>
      </p:pic>
      <p:pic>
        <p:nvPicPr>
          <p:cNvPr id="4108" name="Picture 9"/>
          <p:cNvPicPr>
            <a:picLocks noChangeAspect="1" noChangeArrowheads="1"/>
          </p:cNvPicPr>
          <p:nvPr/>
        </p:nvPicPr>
        <p:blipFill>
          <a:blip r:embed="rId6"/>
          <a:srcRect/>
          <a:stretch>
            <a:fillRect/>
          </a:stretch>
        </p:blipFill>
        <p:spPr bwMode="auto">
          <a:xfrm>
            <a:off x="4224338" y="5029200"/>
            <a:ext cx="842962" cy="1371600"/>
          </a:xfrm>
          <a:prstGeom prst="rect">
            <a:avLst/>
          </a:prstGeom>
          <a:noFill/>
          <a:ln w="9525">
            <a:noFill/>
            <a:miter lim="800000"/>
            <a:headEnd/>
            <a:tailEnd/>
          </a:ln>
        </p:spPr>
      </p:pic>
      <p:pic>
        <p:nvPicPr>
          <p:cNvPr id="4109" name="Picture 10"/>
          <p:cNvPicPr>
            <a:picLocks noChangeAspect="1" noChangeArrowheads="1"/>
          </p:cNvPicPr>
          <p:nvPr/>
        </p:nvPicPr>
        <p:blipFill>
          <a:blip r:embed="rId7"/>
          <a:srcRect/>
          <a:stretch>
            <a:fillRect/>
          </a:stretch>
        </p:blipFill>
        <p:spPr bwMode="auto">
          <a:xfrm>
            <a:off x="4229100" y="533400"/>
            <a:ext cx="785813" cy="1371600"/>
          </a:xfrm>
          <a:prstGeom prst="rect">
            <a:avLst/>
          </a:prstGeom>
          <a:noFill/>
          <a:ln w="9525">
            <a:noFill/>
            <a:miter lim="800000"/>
            <a:headEnd/>
            <a:tailEnd/>
          </a:ln>
        </p:spPr>
      </p:pic>
      <p:pic>
        <p:nvPicPr>
          <p:cNvPr id="4110" name="Picture 7"/>
          <p:cNvPicPr>
            <a:picLocks noChangeAspect="1" noChangeArrowheads="1"/>
          </p:cNvPicPr>
          <p:nvPr/>
        </p:nvPicPr>
        <p:blipFill>
          <a:blip r:embed="rId8"/>
          <a:srcRect/>
          <a:stretch>
            <a:fillRect/>
          </a:stretch>
        </p:blipFill>
        <p:spPr bwMode="auto">
          <a:xfrm rot="3734945">
            <a:off x="6223794" y="1693069"/>
            <a:ext cx="792162" cy="1371600"/>
          </a:xfrm>
          <a:prstGeom prst="rect">
            <a:avLst/>
          </a:prstGeom>
          <a:noFill/>
          <a:ln w="9525">
            <a:noFill/>
            <a:miter lim="800000"/>
            <a:headEnd/>
            <a:tailEnd/>
          </a:ln>
        </p:spPr>
      </p:pic>
      <p:sp>
        <p:nvSpPr>
          <p:cNvPr id="4111" name="CasellaDiTesto 18"/>
          <p:cNvSpPr txBox="1">
            <a:spLocks noChangeArrowheads="1"/>
          </p:cNvSpPr>
          <p:nvPr/>
        </p:nvSpPr>
        <p:spPr bwMode="auto">
          <a:xfrm>
            <a:off x="3314700" y="2756773"/>
            <a:ext cx="2664000" cy="1569660"/>
          </a:xfrm>
          <a:prstGeom prst="rect">
            <a:avLst/>
          </a:prstGeom>
          <a:noFill/>
          <a:ln w="9525">
            <a:noFill/>
            <a:miter lim="800000"/>
            <a:headEnd/>
            <a:tailEnd/>
          </a:ln>
        </p:spPr>
        <p:txBody>
          <a:bodyPr>
            <a:spAutoFit/>
          </a:bodyPr>
          <a:lstStyle/>
          <a:p>
            <a:pPr algn="ctr"/>
            <a:r>
              <a:rPr lang="en-GB" sz="2400" dirty="0" smtClean="0">
                <a:latin typeface="Calibri" charset="0"/>
              </a:rPr>
              <a:t>Intermediate [B1] to Advanced</a:t>
            </a:r>
          </a:p>
          <a:p>
            <a:pPr algn="ctr"/>
            <a:r>
              <a:rPr lang="en-GB" sz="2400" dirty="0" smtClean="0">
                <a:latin typeface="Calibri" charset="0"/>
              </a:rPr>
              <a:t>[B2+]</a:t>
            </a:r>
            <a:endParaRPr lang="en-GB" sz="2400" dirty="0">
              <a:latin typeface="Calibri" charset="0"/>
            </a:endParaRPr>
          </a:p>
          <a:p>
            <a:pPr algn="ctr"/>
            <a:endParaRPr lang="en-GB" sz="2400" dirty="0">
              <a:latin typeface="Calibri" charset="0"/>
            </a:endParaRPr>
          </a:p>
        </p:txBody>
      </p:sp>
      <p:pic>
        <p:nvPicPr>
          <p:cNvPr id="15" name="Picture 14" descr="http://www.emery-roberts.co.uk/assets/images/Macmillan%20Logo%20small.JPG"/>
          <p:cNvPicPr/>
          <p:nvPr/>
        </p:nvPicPr>
        <p:blipFill>
          <a:blip r:embed="rId9" cstate="print"/>
          <a:srcRect/>
          <a:stretch>
            <a:fillRect/>
          </a:stretch>
        </p:blipFill>
        <p:spPr bwMode="auto">
          <a:xfrm>
            <a:off x="8208416" y="19384"/>
            <a:ext cx="914400" cy="438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1752600" y="1447800"/>
            <a:ext cx="6778625" cy="4860925"/>
          </a:xfrm>
          <a:prstGeom prst="rect">
            <a:avLst/>
          </a:prstGeom>
          <a:noFill/>
          <a:ln w="9525">
            <a:noFill/>
            <a:miter lim="800000"/>
            <a:headEnd/>
            <a:tailEnd/>
          </a:ln>
        </p:spPr>
        <p:txBody>
          <a:bodyPr/>
          <a:lstStyle/>
          <a:p>
            <a:pPr marL="342900" indent="-342900">
              <a:spcBef>
                <a:spcPct val="20000"/>
              </a:spcBef>
            </a:pPr>
            <a:r>
              <a:rPr lang="en-GB" sz="4400">
                <a:solidFill>
                  <a:schemeClr val="bg1"/>
                </a:solidFill>
                <a:latin typeface="Calibri" charset="0"/>
              </a:rPr>
              <a:t> </a:t>
            </a:r>
          </a:p>
          <a:p>
            <a:pPr marL="342900" indent="-342900">
              <a:spcBef>
                <a:spcPct val="20000"/>
              </a:spcBef>
            </a:pPr>
            <a:r>
              <a:rPr lang="en-GB" sz="4400">
                <a:solidFill>
                  <a:schemeClr val="bg1"/>
                </a:solidFill>
                <a:latin typeface="Calibri" charset="0"/>
              </a:rPr>
              <a:t>	</a:t>
            </a:r>
          </a:p>
        </p:txBody>
      </p:sp>
      <p:sp>
        <p:nvSpPr>
          <p:cNvPr id="9" name="Esagono orizzontale 8"/>
          <p:cNvSpPr/>
          <p:nvPr/>
        </p:nvSpPr>
        <p:spPr>
          <a:xfrm>
            <a:off x="2483768" y="1447799"/>
            <a:ext cx="4140000" cy="3780000"/>
          </a:xfrm>
          <a:prstGeom prst="hexagon">
            <a:avLst/>
          </a:prstGeom>
          <a:solidFill>
            <a:srgbClr val="BC8E9A">
              <a:alpha val="0"/>
            </a:srgbClr>
          </a:solidFill>
          <a:effectLst>
            <a:glow rad="101600">
              <a:srgbClr val="800000">
                <a:alpha val="75000"/>
              </a:srgbClr>
            </a:glow>
            <a:outerShdw blurRad="40005" dist="22987" dir="9180000" sx="102000" sy="102000" algn="tl" rotWithShape="0">
              <a:srgbClr val="8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endParaRPr lang="en-GB" sz="2400">
              <a:solidFill>
                <a:srgbClr val="9BBB59"/>
              </a:solidFill>
              <a:ea typeface="ＭＳ Ｐゴシック" charset="-128"/>
            </a:endParaRPr>
          </a:p>
        </p:txBody>
      </p:sp>
      <p:sp>
        <p:nvSpPr>
          <p:cNvPr id="4104" name="CasellaDiTesto 11"/>
          <p:cNvSpPr txBox="1">
            <a:spLocks noChangeArrowheads="1"/>
          </p:cNvSpPr>
          <p:nvPr/>
        </p:nvSpPr>
        <p:spPr bwMode="auto">
          <a:xfrm>
            <a:off x="2933700" y="2708920"/>
            <a:ext cx="3564000" cy="1938992"/>
          </a:xfrm>
          <a:prstGeom prst="rect">
            <a:avLst/>
          </a:prstGeom>
          <a:noFill/>
          <a:ln w="9525">
            <a:noFill/>
            <a:miter lim="800000"/>
            <a:headEnd/>
            <a:tailEnd/>
          </a:ln>
        </p:spPr>
        <p:txBody>
          <a:bodyPr wrap="square">
            <a:spAutoFit/>
          </a:bodyPr>
          <a:lstStyle/>
          <a:p>
            <a:r>
              <a:rPr lang="en-GB" sz="2400" dirty="0" smtClean="0">
                <a:latin typeface="Calibri" charset="0"/>
              </a:rPr>
              <a:t>Grade 10:  Levels 1 and 2</a:t>
            </a:r>
          </a:p>
          <a:p>
            <a:r>
              <a:rPr lang="en-GB" sz="2400" dirty="0" smtClean="0">
                <a:solidFill>
                  <a:srgbClr val="FF0000"/>
                </a:solidFill>
                <a:latin typeface="Calibri" charset="0"/>
              </a:rPr>
              <a:t>Grade 11:  Levels 3 and 4 </a:t>
            </a:r>
          </a:p>
          <a:p>
            <a:r>
              <a:rPr lang="en-GB" sz="2400" dirty="0" smtClean="0">
                <a:solidFill>
                  <a:srgbClr val="0070C0"/>
                </a:solidFill>
                <a:latin typeface="Calibri" charset="0"/>
              </a:rPr>
              <a:t>Grade 12:  FHSA Plus</a:t>
            </a:r>
          </a:p>
          <a:p>
            <a:r>
              <a:rPr lang="en-GB" sz="2400" dirty="0">
                <a:solidFill>
                  <a:srgbClr val="0070C0"/>
                </a:solidFill>
                <a:latin typeface="Calibri" charset="0"/>
              </a:rPr>
              <a:t>	</a:t>
            </a:r>
            <a:r>
              <a:rPr lang="en-GB" sz="2400" dirty="0" smtClean="0">
                <a:solidFill>
                  <a:srgbClr val="0070C0"/>
                </a:solidFill>
                <a:latin typeface="Calibri" charset="0"/>
              </a:rPr>
              <a:t>		Levels 5 and 6 </a:t>
            </a:r>
          </a:p>
          <a:p>
            <a:r>
              <a:rPr lang="en-GB" sz="2400" dirty="0" smtClean="0">
                <a:solidFill>
                  <a:srgbClr val="9BBB59"/>
                </a:solidFill>
                <a:latin typeface="Calibri" charset="0"/>
              </a:rPr>
              <a:t> </a:t>
            </a:r>
            <a:endParaRPr lang="en-GB" sz="2400" dirty="0">
              <a:solidFill>
                <a:srgbClr val="9BBB59"/>
              </a:solidFill>
              <a:latin typeface="Calibri" charset="0"/>
            </a:endParaRPr>
          </a:p>
        </p:txBody>
      </p:sp>
      <p:pic>
        <p:nvPicPr>
          <p:cNvPr id="4105" name="Picture 11"/>
          <p:cNvPicPr>
            <a:picLocks noChangeAspect="1" noChangeArrowheads="1"/>
          </p:cNvPicPr>
          <p:nvPr/>
        </p:nvPicPr>
        <p:blipFill>
          <a:blip r:embed="rId3"/>
          <a:srcRect/>
          <a:stretch>
            <a:fillRect/>
          </a:stretch>
        </p:blipFill>
        <p:spPr bwMode="auto">
          <a:xfrm rot="-3830622">
            <a:off x="1652854" y="1311776"/>
            <a:ext cx="860425" cy="1403350"/>
          </a:xfrm>
          <a:prstGeom prst="rect">
            <a:avLst/>
          </a:prstGeom>
          <a:noFill/>
          <a:ln w="9525">
            <a:noFill/>
            <a:miter lim="800000"/>
            <a:headEnd/>
            <a:tailEnd/>
          </a:ln>
        </p:spPr>
      </p:pic>
      <p:pic>
        <p:nvPicPr>
          <p:cNvPr id="4106" name="Picture 8"/>
          <p:cNvPicPr>
            <a:picLocks noChangeAspect="1" noChangeArrowheads="1"/>
          </p:cNvPicPr>
          <p:nvPr/>
        </p:nvPicPr>
        <p:blipFill>
          <a:blip r:embed="rId4"/>
          <a:srcRect/>
          <a:stretch>
            <a:fillRect/>
          </a:stretch>
        </p:blipFill>
        <p:spPr bwMode="auto">
          <a:xfrm rot="7015101">
            <a:off x="6614673" y="4010551"/>
            <a:ext cx="842962" cy="1384300"/>
          </a:xfrm>
          <a:prstGeom prst="rect">
            <a:avLst/>
          </a:prstGeom>
          <a:noFill/>
          <a:ln w="9525">
            <a:noFill/>
            <a:miter lim="800000"/>
            <a:headEnd/>
            <a:tailEnd/>
          </a:ln>
        </p:spPr>
      </p:pic>
      <p:pic>
        <p:nvPicPr>
          <p:cNvPr id="4107" name="Picture 6"/>
          <p:cNvPicPr>
            <a:picLocks noChangeAspect="1" noChangeArrowheads="1"/>
          </p:cNvPicPr>
          <p:nvPr/>
        </p:nvPicPr>
        <p:blipFill>
          <a:blip r:embed="rId5"/>
          <a:srcRect/>
          <a:stretch>
            <a:fillRect/>
          </a:stretch>
        </p:blipFill>
        <p:spPr bwMode="auto">
          <a:xfrm rot="-6893881">
            <a:off x="1714656" y="4105277"/>
            <a:ext cx="838200" cy="1374775"/>
          </a:xfrm>
          <a:prstGeom prst="rect">
            <a:avLst/>
          </a:prstGeom>
          <a:noFill/>
          <a:ln w="9525">
            <a:noFill/>
            <a:miter lim="800000"/>
            <a:headEnd/>
            <a:tailEnd/>
          </a:ln>
        </p:spPr>
      </p:pic>
      <p:pic>
        <p:nvPicPr>
          <p:cNvPr id="4108" name="Picture 9"/>
          <p:cNvPicPr>
            <a:picLocks noChangeAspect="1" noChangeArrowheads="1"/>
          </p:cNvPicPr>
          <p:nvPr/>
        </p:nvPicPr>
        <p:blipFill>
          <a:blip r:embed="rId6"/>
          <a:srcRect/>
          <a:stretch>
            <a:fillRect/>
          </a:stretch>
        </p:blipFill>
        <p:spPr bwMode="auto">
          <a:xfrm>
            <a:off x="4224338" y="5391866"/>
            <a:ext cx="842962" cy="1371600"/>
          </a:xfrm>
          <a:prstGeom prst="rect">
            <a:avLst/>
          </a:prstGeom>
          <a:noFill/>
          <a:ln w="9525">
            <a:noFill/>
            <a:miter lim="800000"/>
            <a:headEnd/>
            <a:tailEnd/>
          </a:ln>
        </p:spPr>
      </p:pic>
      <p:pic>
        <p:nvPicPr>
          <p:cNvPr id="4109" name="Picture 10"/>
          <p:cNvPicPr>
            <a:picLocks noChangeAspect="1" noChangeArrowheads="1"/>
          </p:cNvPicPr>
          <p:nvPr/>
        </p:nvPicPr>
        <p:blipFill>
          <a:blip r:embed="rId7"/>
          <a:srcRect/>
          <a:stretch>
            <a:fillRect/>
          </a:stretch>
        </p:blipFill>
        <p:spPr bwMode="auto">
          <a:xfrm>
            <a:off x="4229100" y="76200"/>
            <a:ext cx="785813" cy="1371600"/>
          </a:xfrm>
          <a:prstGeom prst="rect">
            <a:avLst/>
          </a:prstGeom>
          <a:noFill/>
          <a:ln w="9525">
            <a:noFill/>
            <a:miter lim="800000"/>
            <a:headEnd/>
            <a:tailEnd/>
          </a:ln>
        </p:spPr>
      </p:pic>
      <p:pic>
        <p:nvPicPr>
          <p:cNvPr id="4110" name="Picture 7"/>
          <p:cNvPicPr>
            <a:picLocks noChangeAspect="1" noChangeArrowheads="1"/>
          </p:cNvPicPr>
          <p:nvPr/>
        </p:nvPicPr>
        <p:blipFill>
          <a:blip r:embed="rId8"/>
          <a:srcRect/>
          <a:stretch>
            <a:fillRect/>
          </a:stretch>
        </p:blipFill>
        <p:spPr bwMode="auto">
          <a:xfrm rot="3721367">
            <a:off x="6623565" y="1433515"/>
            <a:ext cx="792162" cy="1371600"/>
          </a:xfrm>
          <a:prstGeom prst="rect">
            <a:avLst/>
          </a:prstGeom>
          <a:noFill/>
          <a:ln w="9525">
            <a:noFill/>
            <a:miter lim="800000"/>
            <a:headEnd/>
            <a:tailEnd/>
          </a:ln>
        </p:spPr>
      </p:pic>
      <p:pic>
        <p:nvPicPr>
          <p:cNvPr id="15" name="Picture 14" descr="http://www.emery-roberts.co.uk/assets/images/Macmillan%20Logo%20small.JPG"/>
          <p:cNvPicPr/>
          <p:nvPr/>
        </p:nvPicPr>
        <p:blipFill>
          <a:blip r:embed="rId9" cstate="print"/>
          <a:srcRect/>
          <a:stretch>
            <a:fillRect/>
          </a:stretch>
        </p:blipFill>
        <p:spPr bwMode="auto">
          <a:xfrm>
            <a:off x="8208416" y="19384"/>
            <a:ext cx="914400" cy="438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1752600" y="1447800"/>
            <a:ext cx="6778625" cy="4860925"/>
          </a:xfrm>
          <a:prstGeom prst="rect">
            <a:avLst/>
          </a:prstGeom>
          <a:noFill/>
          <a:ln w="9525">
            <a:noFill/>
            <a:miter lim="800000"/>
            <a:headEnd/>
            <a:tailEnd/>
          </a:ln>
        </p:spPr>
        <p:txBody>
          <a:bodyPr/>
          <a:lstStyle/>
          <a:p>
            <a:pPr marL="342900" indent="-342900">
              <a:spcBef>
                <a:spcPct val="20000"/>
              </a:spcBef>
            </a:pPr>
            <a:r>
              <a:rPr lang="en-GB" sz="4400">
                <a:solidFill>
                  <a:schemeClr val="bg1"/>
                </a:solidFill>
                <a:latin typeface="Calibri" charset="0"/>
              </a:rPr>
              <a:t> </a:t>
            </a:r>
          </a:p>
          <a:p>
            <a:pPr marL="342900" indent="-342900">
              <a:spcBef>
                <a:spcPct val="20000"/>
              </a:spcBef>
            </a:pPr>
            <a:r>
              <a:rPr lang="en-GB" sz="4400">
                <a:solidFill>
                  <a:schemeClr val="bg1"/>
                </a:solidFill>
                <a:latin typeface="Calibri" charset="0"/>
              </a:rPr>
              <a:t>	</a:t>
            </a:r>
          </a:p>
        </p:txBody>
      </p:sp>
      <p:sp>
        <p:nvSpPr>
          <p:cNvPr id="9" name="Esagono orizzontale 8"/>
          <p:cNvSpPr/>
          <p:nvPr/>
        </p:nvSpPr>
        <p:spPr>
          <a:xfrm>
            <a:off x="2483768" y="1447799"/>
            <a:ext cx="4140000" cy="3780000"/>
          </a:xfrm>
          <a:prstGeom prst="hexagon">
            <a:avLst/>
          </a:prstGeom>
          <a:solidFill>
            <a:srgbClr val="BC8E9A">
              <a:alpha val="0"/>
            </a:srgbClr>
          </a:solidFill>
          <a:effectLst>
            <a:glow rad="101600">
              <a:srgbClr val="800000">
                <a:alpha val="75000"/>
              </a:srgbClr>
            </a:glow>
            <a:outerShdw blurRad="40005" dist="22987" dir="9180000" sx="102000" sy="102000" algn="tl" rotWithShape="0">
              <a:srgbClr val="8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p>
            <a:pPr algn="ctr"/>
            <a:r>
              <a:rPr lang="en-GB" sz="2400" b="1" dirty="0">
                <a:solidFill>
                  <a:schemeClr val="tx1"/>
                </a:solidFill>
                <a:latin typeface="Calibri" charset="0"/>
              </a:rPr>
              <a:t>8 units</a:t>
            </a:r>
          </a:p>
        </p:txBody>
      </p:sp>
      <p:sp>
        <p:nvSpPr>
          <p:cNvPr id="4104" name="CasellaDiTesto 11"/>
          <p:cNvSpPr txBox="1">
            <a:spLocks noChangeArrowheads="1"/>
          </p:cNvSpPr>
          <p:nvPr/>
        </p:nvSpPr>
        <p:spPr bwMode="auto">
          <a:xfrm>
            <a:off x="2775435" y="2603410"/>
            <a:ext cx="3564000" cy="1938992"/>
          </a:xfrm>
          <a:prstGeom prst="rect">
            <a:avLst/>
          </a:prstGeom>
          <a:noFill/>
          <a:ln w="9525">
            <a:noFill/>
            <a:miter lim="800000"/>
            <a:headEnd/>
            <a:tailEnd/>
          </a:ln>
        </p:spPr>
        <p:txBody>
          <a:bodyPr wrap="square">
            <a:spAutoFit/>
          </a:bodyPr>
          <a:lstStyle/>
          <a:p>
            <a:r>
              <a:rPr lang="en-GB" sz="2400" b="1" dirty="0" smtClean="0">
                <a:solidFill>
                  <a:srgbClr val="0070C0"/>
                </a:solidFill>
                <a:latin typeface="Calibri" charset="0"/>
              </a:rPr>
              <a:t>Student’s Book</a:t>
            </a:r>
          </a:p>
          <a:p>
            <a:r>
              <a:rPr lang="en-GB" sz="2400" b="1" dirty="0" smtClean="0">
                <a:solidFill>
                  <a:srgbClr val="FF0000"/>
                </a:solidFill>
                <a:latin typeface="Calibri" charset="0"/>
              </a:rPr>
              <a:t>Four lessons </a:t>
            </a:r>
          </a:p>
          <a:p>
            <a:pPr algn="r"/>
            <a:r>
              <a:rPr lang="en-GB" sz="2400" b="1" dirty="0" smtClean="0">
                <a:latin typeface="Calibri" charset="0"/>
              </a:rPr>
              <a:t>Workbook</a:t>
            </a:r>
          </a:p>
          <a:p>
            <a:pPr algn="r"/>
            <a:r>
              <a:rPr lang="en-GB" sz="2400" b="1" dirty="0" smtClean="0">
                <a:solidFill>
                  <a:schemeClr val="accent2">
                    <a:lumMod val="75000"/>
                  </a:schemeClr>
                </a:solidFill>
                <a:latin typeface="Calibri" charset="0"/>
              </a:rPr>
              <a:t>Three lessons</a:t>
            </a:r>
          </a:p>
          <a:p>
            <a:r>
              <a:rPr lang="en-GB" sz="2400" dirty="0" smtClean="0">
                <a:solidFill>
                  <a:srgbClr val="9BBB59"/>
                </a:solidFill>
                <a:latin typeface="Calibri" charset="0"/>
              </a:rPr>
              <a:t> </a:t>
            </a:r>
            <a:endParaRPr lang="en-GB" sz="2400" dirty="0">
              <a:solidFill>
                <a:srgbClr val="9BBB59"/>
              </a:solidFill>
              <a:latin typeface="Calibri" charset="0"/>
            </a:endParaRPr>
          </a:p>
        </p:txBody>
      </p:sp>
      <p:pic>
        <p:nvPicPr>
          <p:cNvPr id="4106" name="Picture 8"/>
          <p:cNvPicPr>
            <a:picLocks noChangeAspect="1" noChangeArrowheads="1"/>
          </p:cNvPicPr>
          <p:nvPr/>
        </p:nvPicPr>
        <p:blipFill>
          <a:blip r:embed="rId3"/>
          <a:srcRect/>
          <a:stretch>
            <a:fillRect/>
          </a:stretch>
        </p:blipFill>
        <p:spPr bwMode="auto">
          <a:xfrm rot="7015101">
            <a:off x="6614673" y="4010551"/>
            <a:ext cx="842962" cy="1384300"/>
          </a:xfrm>
          <a:prstGeom prst="rect">
            <a:avLst/>
          </a:prstGeom>
          <a:noFill/>
          <a:ln w="9525">
            <a:noFill/>
            <a:miter lim="800000"/>
            <a:headEnd/>
            <a:tailEnd/>
          </a:ln>
        </p:spPr>
      </p:pic>
      <p:pic>
        <p:nvPicPr>
          <p:cNvPr id="4107" name="Picture 6"/>
          <p:cNvPicPr>
            <a:picLocks noChangeAspect="1" noChangeArrowheads="1"/>
          </p:cNvPicPr>
          <p:nvPr/>
        </p:nvPicPr>
        <p:blipFill>
          <a:blip r:embed="rId4"/>
          <a:srcRect/>
          <a:stretch>
            <a:fillRect/>
          </a:stretch>
        </p:blipFill>
        <p:spPr bwMode="auto">
          <a:xfrm rot="17575993">
            <a:off x="1333500" y="1433902"/>
            <a:ext cx="838200" cy="1374775"/>
          </a:xfrm>
          <a:prstGeom prst="rect">
            <a:avLst/>
          </a:prstGeom>
          <a:noFill/>
          <a:ln w="9525">
            <a:noFill/>
            <a:miter lim="800000"/>
            <a:headEnd/>
            <a:tailEnd/>
          </a:ln>
        </p:spPr>
      </p:pic>
      <p:pic>
        <p:nvPicPr>
          <p:cNvPr id="4108" name="Picture 9"/>
          <p:cNvPicPr>
            <a:picLocks noChangeAspect="1" noChangeArrowheads="1"/>
          </p:cNvPicPr>
          <p:nvPr/>
        </p:nvPicPr>
        <p:blipFill>
          <a:blip r:embed="rId5"/>
          <a:srcRect/>
          <a:stretch>
            <a:fillRect/>
          </a:stretch>
        </p:blipFill>
        <p:spPr bwMode="auto">
          <a:xfrm rot="4635467">
            <a:off x="1187624" y="4073334"/>
            <a:ext cx="842962" cy="1371600"/>
          </a:xfrm>
          <a:prstGeom prst="rect">
            <a:avLst/>
          </a:prstGeom>
          <a:noFill/>
          <a:ln w="9525">
            <a:noFill/>
            <a:miter lim="800000"/>
            <a:headEnd/>
            <a:tailEnd/>
          </a:ln>
        </p:spPr>
      </p:pic>
      <p:pic>
        <p:nvPicPr>
          <p:cNvPr id="4110" name="Picture 7"/>
          <p:cNvPicPr>
            <a:picLocks noChangeAspect="1" noChangeArrowheads="1"/>
          </p:cNvPicPr>
          <p:nvPr/>
        </p:nvPicPr>
        <p:blipFill>
          <a:blip r:embed="rId6"/>
          <a:srcRect/>
          <a:stretch>
            <a:fillRect/>
          </a:stretch>
        </p:blipFill>
        <p:spPr bwMode="auto">
          <a:xfrm rot="3721367">
            <a:off x="6623565" y="1433515"/>
            <a:ext cx="792162" cy="1371600"/>
          </a:xfrm>
          <a:prstGeom prst="rect">
            <a:avLst/>
          </a:prstGeom>
          <a:noFill/>
          <a:ln w="9525">
            <a:noFill/>
            <a:miter lim="800000"/>
            <a:headEnd/>
            <a:tailEnd/>
          </a:ln>
        </p:spPr>
      </p:pic>
      <p:pic>
        <p:nvPicPr>
          <p:cNvPr id="12" name="Picture 11" descr="http://www.emery-roberts.co.uk/assets/images/Macmillan%20Logo%20small.JPG"/>
          <p:cNvPicPr/>
          <p:nvPr/>
        </p:nvPicPr>
        <p:blipFill>
          <a:blip r:embed="rId7" cstate="print"/>
          <a:srcRect/>
          <a:stretch>
            <a:fillRect/>
          </a:stretch>
        </p:blipFill>
        <p:spPr bwMode="auto">
          <a:xfrm>
            <a:off x="8208416" y="19384"/>
            <a:ext cx="914400" cy="438150"/>
          </a:xfrm>
          <a:prstGeom prst="rect">
            <a:avLst/>
          </a:prstGeom>
          <a:noFill/>
          <a:ln w="9525">
            <a:noFill/>
            <a:miter lim="800000"/>
            <a:headEnd/>
            <a:tailEnd/>
          </a:ln>
        </p:spPr>
      </p:pic>
      <p:sp>
        <p:nvSpPr>
          <p:cNvPr id="2" name="TextBox 1"/>
          <p:cNvSpPr txBox="1"/>
          <p:nvPr/>
        </p:nvSpPr>
        <p:spPr>
          <a:xfrm>
            <a:off x="2123728" y="457534"/>
            <a:ext cx="5040560" cy="523220"/>
          </a:xfrm>
          <a:prstGeom prst="rect">
            <a:avLst/>
          </a:prstGeom>
          <a:noFill/>
        </p:spPr>
        <p:txBody>
          <a:bodyPr wrap="square" rtlCol="0">
            <a:spAutoFit/>
          </a:bodyPr>
          <a:lstStyle/>
          <a:p>
            <a:pPr algn="ctr"/>
            <a:r>
              <a:rPr lang="en-GB" sz="2800" dirty="0" smtClean="0"/>
              <a:t>Flying High for Saudi Arabia</a:t>
            </a:r>
            <a:endParaRPr lang="en-GB" sz="2800" dirty="0"/>
          </a:p>
        </p:txBody>
      </p:sp>
    </p:spTree>
    <p:extLst>
      <p:ext uri="{BB962C8B-B14F-4D97-AF65-F5344CB8AC3E}">
        <p14:creationId xmlns:p14="http://schemas.microsoft.com/office/powerpoint/2010/main" val="19833903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txBox="1">
            <a:spLocks noChangeArrowheads="1"/>
          </p:cNvSpPr>
          <p:nvPr/>
        </p:nvSpPr>
        <p:spPr bwMode="auto">
          <a:xfrm>
            <a:off x="1752600" y="1447800"/>
            <a:ext cx="6778625" cy="4860925"/>
          </a:xfrm>
          <a:prstGeom prst="rect">
            <a:avLst/>
          </a:prstGeom>
          <a:noFill/>
          <a:ln w="9525">
            <a:noFill/>
            <a:miter lim="800000"/>
            <a:headEnd/>
            <a:tailEnd/>
          </a:ln>
        </p:spPr>
        <p:txBody>
          <a:bodyPr/>
          <a:lstStyle/>
          <a:p>
            <a:pPr marL="342900" indent="-342900">
              <a:spcBef>
                <a:spcPct val="20000"/>
              </a:spcBef>
            </a:pPr>
            <a:r>
              <a:rPr lang="en-GB" sz="4400">
                <a:solidFill>
                  <a:schemeClr val="bg1"/>
                </a:solidFill>
                <a:latin typeface="Calibri" charset="0"/>
              </a:rPr>
              <a:t> </a:t>
            </a:r>
          </a:p>
          <a:p>
            <a:pPr marL="342900" indent="-342900">
              <a:spcBef>
                <a:spcPct val="20000"/>
              </a:spcBef>
            </a:pPr>
            <a:r>
              <a:rPr lang="en-GB" sz="4400">
                <a:solidFill>
                  <a:schemeClr val="bg1"/>
                </a:solidFill>
                <a:latin typeface="Calibri" charset="0"/>
              </a:rPr>
              <a:t>	</a:t>
            </a:r>
          </a:p>
        </p:txBody>
      </p:sp>
      <p:sp>
        <p:nvSpPr>
          <p:cNvPr id="9" name="Esagono orizzontale 8"/>
          <p:cNvSpPr/>
          <p:nvPr/>
        </p:nvSpPr>
        <p:spPr>
          <a:xfrm>
            <a:off x="2483768" y="1447799"/>
            <a:ext cx="4140000" cy="3780000"/>
          </a:xfrm>
          <a:prstGeom prst="hexagon">
            <a:avLst/>
          </a:prstGeom>
          <a:solidFill>
            <a:srgbClr val="BC8E9A">
              <a:alpha val="0"/>
            </a:srgbClr>
          </a:solidFill>
          <a:effectLst>
            <a:glow rad="101600">
              <a:srgbClr val="800000">
                <a:alpha val="75000"/>
              </a:srgbClr>
            </a:glow>
            <a:outerShdw blurRad="40005" dist="22987" dir="9180000" sx="102000" sy="102000" algn="tl" rotWithShape="0">
              <a:srgbClr val="800000">
                <a:alpha val="35000"/>
              </a:srgbClr>
            </a:outerShdw>
          </a:effectLst>
        </p:spPr>
        <p:style>
          <a:lnRef idx="1">
            <a:schemeClr val="accent1"/>
          </a:lnRef>
          <a:fillRef idx="3">
            <a:schemeClr val="accent1"/>
          </a:fillRef>
          <a:effectRef idx="2">
            <a:schemeClr val="accent1"/>
          </a:effectRef>
          <a:fontRef idx="minor">
            <a:schemeClr val="lt1"/>
          </a:fontRef>
        </p:style>
        <p:txBody>
          <a:bodyPr/>
          <a:lstStyle/>
          <a:p>
            <a:pPr algn="ctr"/>
            <a:r>
              <a:rPr lang="en-GB" sz="2400" b="1" dirty="0">
                <a:solidFill>
                  <a:schemeClr val="tx1"/>
                </a:solidFill>
                <a:latin typeface="Calibri" charset="0"/>
              </a:rPr>
              <a:t>6</a:t>
            </a:r>
            <a:r>
              <a:rPr lang="en-GB" sz="2400" b="1" dirty="0" smtClean="0">
                <a:solidFill>
                  <a:schemeClr val="tx1"/>
                </a:solidFill>
                <a:latin typeface="Calibri" charset="0"/>
              </a:rPr>
              <a:t> </a:t>
            </a:r>
            <a:r>
              <a:rPr lang="en-GB" sz="2400" b="1" dirty="0">
                <a:solidFill>
                  <a:schemeClr val="tx1"/>
                </a:solidFill>
                <a:latin typeface="Calibri" charset="0"/>
              </a:rPr>
              <a:t>units</a:t>
            </a:r>
          </a:p>
        </p:txBody>
      </p:sp>
      <p:sp>
        <p:nvSpPr>
          <p:cNvPr id="4104" name="CasellaDiTesto 11"/>
          <p:cNvSpPr txBox="1">
            <a:spLocks noChangeArrowheads="1"/>
          </p:cNvSpPr>
          <p:nvPr/>
        </p:nvSpPr>
        <p:spPr bwMode="auto">
          <a:xfrm>
            <a:off x="2775435" y="2603410"/>
            <a:ext cx="3164718" cy="1938992"/>
          </a:xfrm>
          <a:prstGeom prst="rect">
            <a:avLst/>
          </a:prstGeom>
          <a:noFill/>
          <a:ln w="9525">
            <a:noFill/>
            <a:miter lim="800000"/>
            <a:headEnd/>
            <a:tailEnd/>
          </a:ln>
        </p:spPr>
        <p:txBody>
          <a:bodyPr wrap="square">
            <a:spAutoFit/>
          </a:bodyPr>
          <a:lstStyle/>
          <a:p>
            <a:r>
              <a:rPr lang="en-GB" sz="2400" b="1" dirty="0" smtClean="0">
                <a:solidFill>
                  <a:srgbClr val="0070C0"/>
                </a:solidFill>
                <a:latin typeface="Calibri" charset="0"/>
              </a:rPr>
              <a:t>Student’s Book</a:t>
            </a:r>
          </a:p>
          <a:p>
            <a:r>
              <a:rPr lang="en-GB" sz="2400" b="1" dirty="0" smtClean="0">
                <a:solidFill>
                  <a:srgbClr val="FF0000"/>
                </a:solidFill>
                <a:latin typeface="Calibri" charset="0"/>
              </a:rPr>
              <a:t>10 pages/unit </a:t>
            </a:r>
          </a:p>
          <a:p>
            <a:pPr algn="r"/>
            <a:r>
              <a:rPr lang="en-GB" sz="2400" b="1" dirty="0" smtClean="0">
                <a:latin typeface="Calibri" charset="0"/>
              </a:rPr>
              <a:t>Workbook</a:t>
            </a:r>
          </a:p>
          <a:p>
            <a:pPr algn="r"/>
            <a:r>
              <a:rPr lang="en-GB" sz="2400" b="1" dirty="0" smtClean="0">
                <a:solidFill>
                  <a:schemeClr val="accent2">
                    <a:lumMod val="75000"/>
                  </a:schemeClr>
                </a:solidFill>
                <a:latin typeface="Calibri" charset="0"/>
              </a:rPr>
              <a:t>7 pages / unit  </a:t>
            </a:r>
          </a:p>
          <a:p>
            <a:r>
              <a:rPr lang="en-GB" sz="2400" dirty="0" smtClean="0">
                <a:solidFill>
                  <a:srgbClr val="9BBB59"/>
                </a:solidFill>
                <a:latin typeface="Calibri" charset="0"/>
              </a:rPr>
              <a:t> </a:t>
            </a:r>
            <a:endParaRPr lang="en-GB" sz="2400" dirty="0">
              <a:solidFill>
                <a:srgbClr val="9BBB59"/>
              </a:solidFill>
              <a:latin typeface="Calibri" charset="0"/>
            </a:endParaRPr>
          </a:p>
        </p:txBody>
      </p:sp>
      <p:pic>
        <p:nvPicPr>
          <p:cNvPr id="4105" name="Picture 11"/>
          <p:cNvPicPr>
            <a:picLocks noChangeAspect="1" noChangeArrowheads="1"/>
          </p:cNvPicPr>
          <p:nvPr/>
        </p:nvPicPr>
        <p:blipFill>
          <a:blip r:embed="rId3"/>
          <a:srcRect/>
          <a:stretch>
            <a:fillRect/>
          </a:stretch>
        </p:blipFill>
        <p:spPr bwMode="auto">
          <a:xfrm rot="-3830622">
            <a:off x="1652854" y="1311776"/>
            <a:ext cx="860425" cy="1403350"/>
          </a:xfrm>
          <a:prstGeom prst="rect">
            <a:avLst/>
          </a:prstGeom>
          <a:noFill/>
          <a:ln w="9525">
            <a:noFill/>
            <a:miter lim="800000"/>
            <a:headEnd/>
            <a:tailEnd/>
          </a:ln>
        </p:spPr>
      </p:pic>
      <p:pic>
        <p:nvPicPr>
          <p:cNvPr id="4109" name="Picture 10"/>
          <p:cNvPicPr>
            <a:picLocks noChangeAspect="1" noChangeArrowheads="1"/>
          </p:cNvPicPr>
          <p:nvPr/>
        </p:nvPicPr>
        <p:blipFill>
          <a:blip r:embed="rId4"/>
          <a:srcRect/>
          <a:stretch>
            <a:fillRect/>
          </a:stretch>
        </p:blipFill>
        <p:spPr bwMode="auto">
          <a:xfrm rot="3805288">
            <a:off x="6735651" y="1211803"/>
            <a:ext cx="785813" cy="1371600"/>
          </a:xfrm>
          <a:prstGeom prst="rect">
            <a:avLst/>
          </a:prstGeom>
          <a:noFill/>
          <a:ln w="9525">
            <a:noFill/>
            <a:miter lim="800000"/>
            <a:headEnd/>
            <a:tailEnd/>
          </a:ln>
        </p:spPr>
      </p:pic>
      <p:pic>
        <p:nvPicPr>
          <p:cNvPr id="12" name="Picture 11" descr="http://www.emery-roberts.co.uk/assets/images/Macmillan%20Logo%20small.JPG"/>
          <p:cNvPicPr/>
          <p:nvPr/>
        </p:nvPicPr>
        <p:blipFill>
          <a:blip r:embed="rId5" cstate="print"/>
          <a:srcRect/>
          <a:stretch>
            <a:fillRect/>
          </a:stretch>
        </p:blipFill>
        <p:spPr bwMode="auto">
          <a:xfrm>
            <a:off x="8208416" y="19384"/>
            <a:ext cx="914400" cy="438150"/>
          </a:xfrm>
          <a:prstGeom prst="rect">
            <a:avLst/>
          </a:prstGeom>
          <a:noFill/>
          <a:ln w="9525">
            <a:noFill/>
            <a:miter lim="800000"/>
            <a:headEnd/>
            <a:tailEnd/>
          </a:ln>
        </p:spPr>
      </p:pic>
      <p:sp>
        <p:nvSpPr>
          <p:cNvPr id="2" name="TextBox 1"/>
          <p:cNvSpPr txBox="1"/>
          <p:nvPr/>
        </p:nvSpPr>
        <p:spPr>
          <a:xfrm>
            <a:off x="2483768" y="238459"/>
            <a:ext cx="4392488" cy="830997"/>
          </a:xfrm>
          <a:prstGeom prst="rect">
            <a:avLst/>
          </a:prstGeom>
          <a:noFill/>
        </p:spPr>
        <p:txBody>
          <a:bodyPr wrap="square" rtlCol="0">
            <a:spAutoFit/>
          </a:bodyPr>
          <a:lstStyle/>
          <a:p>
            <a:pPr algn="ctr"/>
            <a:r>
              <a:rPr lang="en-GB" sz="2400" dirty="0" smtClean="0"/>
              <a:t>Flying High for Saudi Arabia Plus</a:t>
            </a:r>
            <a:endParaRPr lang="en-GB" sz="2400" dirty="0"/>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Thermal</Template>
  <TotalTime>1119</TotalTime>
  <Words>1592</Words>
  <Application>Microsoft Office PowerPoint</Application>
  <PresentationFormat>On-screen Show (4:3)</PresentationFormat>
  <Paragraphs>289</Paragraphs>
  <Slides>53</Slides>
  <Notes>32</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Office Theme</vt:lpstr>
      <vt:lpstr>Solstice</vt:lpstr>
      <vt:lpstr>Macmillan Education English Language  Teacher Training  Secondary:  Flying High for Saudi Arabia + Flying High for Saudi Arabia Plus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websites</vt:lpstr>
      <vt:lpstr>Flying High 2013: Approach </vt:lpstr>
      <vt:lpstr>Flying High 2013: Approach </vt:lpstr>
      <vt:lpstr> </vt:lpstr>
      <vt:lpstr> </vt:lpstr>
      <vt:lpstr>PowerPoint Presentation</vt:lpstr>
      <vt:lpstr>PowerPoint Presentation</vt:lpstr>
      <vt:lpstr>Focus on Saudi Arabia</vt:lpstr>
      <vt:lpstr>PowerPoint Presentation</vt:lpstr>
      <vt:lpstr>Progress Tests</vt:lpstr>
      <vt:lpstr>PowerPoint Presentation</vt:lpstr>
      <vt:lpstr>PowerPoint Presentation</vt:lpstr>
      <vt:lpstr>PowerPoint Presentation</vt:lpstr>
      <vt:lpstr>PowerPoint Presentation</vt:lpstr>
      <vt:lpstr>PowerPoint Presentation</vt:lpstr>
      <vt:lpstr>Workbook</vt:lpstr>
      <vt:lpstr>Word lists – frequency system</vt:lpstr>
      <vt:lpstr>PowerPoint Presentation</vt:lpstr>
      <vt:lpstr>PowerPoint Presentation</vt:lpstr>
      <vt:lpstr>PowerPoint Presentation</vt:lpstr>
      <vt:lpstr>Stars</vt:lpstr>
      <vt:lpstr>Star Ratings ***   **   *</vt:lpstr>
      <vt:lpstr>PowerPoint Presentation</vt:lpstr>
      <vt:lpstr>PowerPoint Presentation</vt:lpstr>
      <vt:lpstr>Teacher’s Book</vt:lpstr>
      <vt:lpstr>PowerPoint Presentation</vt:lpstr>
      <vt:lpstr>Flying High for Saudi Arabia PLUS</vt:lpstr>
      <vt:lpstr>Flying towards Academia…</vt:lpstr>
      <vt:lpstr>Academic enrichment</vt:lpstr>
      <vt:lpstr>Substantial and authentic texts</vt:lpstr>
      <vt:lpstr>Developing Academic skills</vt:lpstr>
      <vt:lpstr>PowerPoint Presentation</vt:lpstr>
      <vt:lpstr>Flying into the Real World…</vt:lpstr>
      <vt:lpstr>C.L.I.C.K.</vt:lpstr>
      <vt:lpstr>Grammar in context</vt:lpstr>
      <vt:lpstr>Flying towards Exam Success…</vt:lpstr>
      <vt:lpstr>Exam success</vt:lpstr>
      <vt:lpstr>Progress Tests</vt:lpstr>
      <vt:lpstr>Flying towards Independence…</vt:lpstr>
      <vt:lpstr>Life-long learning</vt:lpstr>
      <vt:lpstr>Reference and revision</vt:lpstr>
      <vt:lpstr>Self-study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Apple</dc:creator>
  <cp:lastModifiedBy>user</cp:lastModifiedBy>
  <cp:revision>114</cp:revision>
  <dcterms:created xsi:type="dcterms:W3CDTF">2011-08-03T11:08:10Z</dcterms:created>
  <dcterms:modified xsi:type="dcterms:W3CDTF">2014-05-08T17:40:48Z</dcterms:modified>
</cp:coreProperties>
</file>