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8"/>
  </p:notesMasterIdLst>
  <p:sldIdLst>
    <p:sldId id="364" r:id="rId2"/>
    <p:sldId id="340" r:id="rId3"/>
    <p:sldId id="363" r:id="rId4"/>
    <p:sldId id="367" r:id="rId5"/>
    <p:sldId id="365" r:id="rId6"/>
    <p:sldId id="366" r:id="rId7"/>
  </p:sldIdLst>
  <p:sldSz cx="12192000" cy="6858000"/>
  <p:notesSz cx="6797675" cy="992505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FF"/>
    <a:srgbClr val="35939D"/>
    <a:srgbClr val="E6E6E6"/>
    <a:srgbClr val="ECD3DC"/>
    <a:srgbClr val="E62B5F"/>
    <a:srgbClr val="464C4D"/>
    <a:srgbClr val="E3A06B"/>
    <a:srgbClr val="FFADC6"/>
    <a:srgbClr val="86CF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النمط المتوسط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013" autoAdjust="0"/>
    <p:restoredTop sz="94301" autoAdjust="0"/>
  </p:normalViewPr>
  <p:slideViewPr>
    <p:cSldViewPr snapToGrid="0" showGuides="1">
      <p:cViewPr varScale="1">
        <p:scale>
          <a:sx n="75" d="100"/>
          <a:sy n="75" d="100"/>
        </p:scale>
        <p:origin x="28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52016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74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7139B11-6823-4199-B659-89F4E31434E4}" type="datetimeFigureOut">
              <a:rPr lang="ar-EG" smtClean="0"/>
              <a:pPr/>
              <a:t>16/04/1447</a:t>
            </a:fld>
            <a:endParaRPr lang="ar-EG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52016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74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A30B9A7-5B7F-492B-B120-E1319665C051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17168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0B9A7-5B7F-492B-B120-E1319665C051}" type="slidenum">
              <a:rPr lang="ar-EG" smtClean="0"/>
              <a:pPr/>
              <a:t>1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266310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16/04/1447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801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16/04/1447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26431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16/04/1447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3183964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16/04/1447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3687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16/04/1447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488824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16/04/1447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8655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16/04/1447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209131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16/04/1447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288965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16/04/1447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04418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16/04/1447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905503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16/04/1447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22211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16/04/1447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67405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16/04/1447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639244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16/04/1447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495615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16/04/1447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954684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16/04/1447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112343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16/04/1447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69585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47DC747-9FDF-4F7F-8E7E-ECA49A7F6649}" type="datetimeFigureOut">
              <a:rPr lang="ar-EG" smtClean="0"/>
              <a:pPr/>
              <a:t>16/04/1447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337038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1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857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 l="12990" t="3142" r="12214" b="2347"/>
          <a:stretch>
            <a:fillRect/>
          </a:stretch>
        </p:blipFill>
        <p:spPr bwMode="auto">
          <a:xfrm rot="10800000">
            <a:off x="245544" y="191511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0423617"/>
              </p:ext>
            </p:extLst>
          </p:nvPr>
        </p:nvGraphicFramePr>
        <p:xfrm>
          <a:off x="985308" y="447927"/>
          <a:ext cx="10430934" cy="7924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568292">
                  <a:extLst>
                    <a:ext uri="{9D8B030D-6E8A-4147-A177-3AD203B41FA5}">
                      <a16:colId xmlns:a16="http://schemas.microsoft.com/office/drawing/2014/main" val="1125250278"/>
                    </a:ext>
                  </a:extLst>
                </a:gridCol>
                <a:gridCol w="5862642">
                  <a:extLst>
                    <a:ext uri="{9D8B030D-6E8A-4147-A177-3AD203B41FA5}">
                      <a16:colId xmlns:a16="http://schemas.microsoft.com/office/drawing/2014/main" val="21653608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المملكة العربية السعودية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                                        الإدارة العامة للتعليم بمكة المكرمة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608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وزارة التعليم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                                              متوسطة العز</a:t>
                      </a:r>
                      <a:r>
                        <a:rPr lang="ar-SA" sz="2000" b="1" i="0" baseline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بن عبدالسلام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431062"/>
                  </a:ext>
                </a:extLst>
              </a:tr>
            </a:tbl>
          </a:graphicData>
        </a:graphic>
      </p:graphicFrame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1173702"/>
              </p:ext>
            </p:extLst>
          </p:nvPr>
        </p:nvGraphicFramePr>
        <p:xfrm>
          <a:off x="4055611" y="2897203"/>
          <a:ext cx="7487631" cy="3411198"/>
        </p:xfrm>
        <a:graphic>
          <a:graphicData uri="http://schemas.openxmlformats.org/drawingml/2006/table">
            <a:tbl>
              <a:tblPr rtl="1" firstRow="1" bandRow="1">
                <a:tableStyleId>{073A0DAA-6AF3-43AB-8588-CEC1D06C72B9}</a:tableStyleId>
              </a:tblPr>
              <a:tblGrid>
                <a:gridCol w="2128309">
                  <a:extLst>
                    <a:ext uri="{9D8B030D-6E8A-4147-A177-3AD203B41FA5}">
                      <a16:colId xmlns:a16="http://schemas.microsoft.com/office/drawing/2014/main" val="3429144942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215202769"/>
                    </a:ext>
                  </a:extLst>
                </a:gridCol>
                <a:gridCol w="4876722">
                  <a:extLst>
                    <a:ext uri="{9D8B030D-6E8A-4147-A177-3AD203B41FA5}">
                      <a16:colId xmlns:a16="http://schemas.microsoft.com/office/drawing/2014/main" val="3895854007"/>
                    </a:ext>
                  </a:extLst>
                </a:gridCol>
              </a:tblGrid>
              <a:tr h="456095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>
                          <a:solidFill>
                            <a:srgbClr val="0066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نواتج التعلم</a:t>
                      </a:r>
                      <a:endParaRPr lang="ar-SA" sz="2400" dirty="0">
                        <a:solidFill>
                          <a:srgbClr val="006600"/>
                        </a:solidFill>
                        <a:latin typeface="itf shaheen pro" pitchFamily="50" charset="-78"/>
                        <a:cs typeface="itf shaheen pro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2400" dirty="0" smtClean="0">
                          <a:solidFill>
                            <a:srgbClr val="0066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المؤشرات</a:t>
                      </a:r>
                      <a:endParaRPr lang="ar-SA" sz="2400" dirty="0">
                        <a:solidFill>
                          <a:srgbClr val="006600"/>
                        </a:solidFill>
                        <a:latin typeface="itf shaheen pro" pitchFamily="50" charset="-78"/>
                        <a:cs typeface="itf shaheen pro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5841754"/>
                  </a:ext>
                </a:extLst>
              </a:tr>
              <a:tr h="473688">
                <a:tc rowSpan="4">
                  <a:txBody>
                    <a:bodyPr/>
                    <a:lstStyle/>
                    <a:p>
                      <a:pPr rtl="1">
                        <a:lnSpc>
                          <a:spcPct val="150000"/>
                        </a:lnSpc>
                      </a:pPr>
                      <a:r>
                        <a:rPr lang="ar-SA" sz="1600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تمييز الزوايا الداخلية والخارجية والعلاقات بين الزوايا. ومجموعها، واستخدامها في إيجاد قياسات مجهولة وتمييز المضلعات التي تشكل تبليطاً</a:t>
                      </a:r>
                      <a:endParaRPr lang="en-US" sz="1600" dirty="0">
                        <a:effectLst/>
                        <a:latin typeface="itf shaheen pro Light" pitchFamily="50" charset="-78"/>
                        <a:ea typeface="Times New Roman" panose="02020603050405020304" pitchFamily="18" charset="0"/>
                        <a:cs typeface="itf shaheen pro Light" pitchFamily="50" charset="-78"/>
                      </a:endParaRPr>
                    </a:p>
                  </a:txBody>
                  <a:tcPr marL="114300" marR="11430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CYCLIC NUMBERS-BLACK" panose="02000000000000000000" pitchFamily="2" charset="2"/>
                        </a:rPr>
                        <a:t></a:t>
                      </a:r>
                      <a:endParaRPr lang="en-US" sz="2000" kern="1200" dirty="0" smtClean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ar-SA" sz="14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itf shaheen pro Light" pitchFamily="50" charset="-78"/>
                        </a:rPr>
                        <a:t>يميز الزاوية الخارجية لمثلث وعلاقتها بزاويتي المثلث البعيدتين عنها ويستخدمها في إيجاد قياسات زوايا مجهولة</a:t>
                      </a:r>
                      <a:endParaRPr lang="en-US" sz="1400" b="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9348044"/>
                  </a:ext>
                </a:extLst>
              </a:tr>
              <a:tr h="456095">
                <a:tc vMerge="1"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CYCLIC NUMBERS-BLACK" panose="02000000000000000000" pitchFamily="2" charset="2"/>
                        </a:rPr>
                        <a:t></a:t>
                      </a:r>
                      <a:endParaRPr lang="ar-SA" sz="2000" dirty="0">
                        <a:solidFill>
                          <a:srgbClr val="C00000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SA" sz="14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itf shaheen pro Light" pitchFamily="50" charset="-78"/>
                        </a:rPr>
                        <a:t>يميز مجموع قياسات الزوايا الداخلية لمضلع، ويستخدمها في إيجاد قياس زاوية المضلع المنتظم، وقياسات زوايا مجهولة وتحديد المضلعات التي يمكن أن تشكل نموذج تبليط</a:t>
                      </a:r>
                      <a:endParaRPr lang="en-US" sz="1400" b="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408639"/>
                  </a:ext>
                </a:extLst>
              </a:tr>
              <a:tr h="501868">
                <a:tc vMerge="1"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CYCLIC NUMBERS-BLACK" panose="02000000000000000000" pitchFamily="2" charset="2"/>
                        </a:rPr>
                        <a:t></a:t>
                      </a:r>
                      <a:endParaRPr lang="ar-SA" sz="2000" dirty="0">
                        <a:solidFill>
                          <a:srgbClr val="C00000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SA" sz="14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itf shaheen pro Light" pitchFamily="50" charset="-78"/>
                        </a:rPr>
                        <a:t>يميز الزاوية الخارجية لمضلع، ومجموع الزوايا الخارجية المضلع ويستخدمها لإيجاد قياسات زوايا مجهولة</a:t>
                      </a:r>
                      <a:endParaRPr lang="en-US" sz="1400" b="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1825596"/>
                  </a:ext>
                </a:extLst>
              </a:tr>
              <a:tr h="885607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CYCLIC NUMBERS-BLACK" panose="02000000000000000000" pitchFamily="2" charset="2"/>
                        </a:rPr>
                        <a:t></a:t>
                      </a:r>
                      <a:endParaRPr lang="ar-SA" sz="2000" dirty="0">
                        <a:solidFill>
                          <a:srgbClr val="C00000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SA" sz="14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itf shaheen pro Light" pitchFamily="50" charset="-78"/>
                        </a:rPr>
                        <a:t>يميز أزواج الزوايا الناتجة عن قطع مستقيم المستقيمين متوازيين متبادلتان داخليا وخارجيا، متناظرتان ، ويحدد العلاقات بينها ويستخدمها لإيجاد قياسات زوايا مجهولة</a:t>
                      </a:r>
                      <a:endParaRPr lang="en-US" sz="1400" b="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6321251"/>
                  </a:ext>
                </a:extLst>
              </a:tr>
            </a:tbl>
          </a:graphicData>
        </a:graphic>
      </p:graphicFrame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1191831"/>
              </p:ext>
            </p:extLst>
          </p:nvPr>
        </p:nvGraphicFramePr>
        <p:xfrm>
          <a:off x="1508034" y="1351056"/>
          <a:ext cx="9207863" cy="141830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07863">
                  <a:extLst>
                    <a:ext uri="{9D8B030D-6E8A-4147-A177-3AD203B41FA5}">
                      <a16:colId xmlns:a16="http://schemas.microsoft.com/office/drawing/2014/main" val="2832411921"/>
                    </a:ext>
                  </a:extLst>
                </a:gridCol>
              </a:tblGrid>
              <a:tr h="580270">
                <a:tc>
                  <a:txBody>
                    <a:bodyPr/>
                    <a:lstStyle/>
                    <a:p>
                      <a:pPr rtl="1"/>
                      <a:r>
                        <a:rPr lang="ar-SA" sz="3200" b="0" dirty="0" smtClean="0">
                          <a:solidFill>
                            <a:srgbClr val="C000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تدريبات</a:t>
                      </a:r>
                      <a:r>
                        <a:rPr lang="ar-SA" sz="3200" b="0" baseline="0" dirty="0" smtClean="0">
                          <a:solidFill>
                            <a:srgbClr val="C000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 نافس الفصل الأول 1447 هـ (الأسبوع الثامن)</a:t>
                      </a:r>
                      <a:endParaRPr lang="ar-SA" sz="32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779070"/>
                  </a:ext>
                </a:extLst>
              </a:tr>
              <a:tr h="323247">
                <a:tc>
                  <a:txBody>
                    <a:bodyPr/>
                    <a:lstStyle/>
                    <a:p>
                      <a:pPr algn="r" rtl="1"/>
                      <a:r>
                        <a:rPr lang="ar-SA" sz="1800" b="0" kern="1200" dirty="0" smtClean="0">
                          <a:solidFill>
                            <a:srgbClr val="0000FF"/>
                          </a:solidFill>
                          <a:effectLst/>
                          <a:latin typeface="itf shaheen pro" pitchFamily="50" charset="-78"/>
                          <a:ea typeface="+mn-ea"/>
                          <a:cs typeface="itf shaheen pro" pitchFamily="50" charset="-78"/>
                        </a:rPr>
                        <a:t>المجال :  </a:t>
                      </a:r>
                      <a:r>
                        <a:rPr lang="ar-SA" sz="1800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الهندسة والقياس</a:t>
                      </a:r>
                      <a:endParaRPr lang="ar-SA" sz="1800" b="1" kern="1200" dirty="0" smtClean="0">
                        <a:solidFill>
                          <a:schemeClr val="bg1"/>
                        </a:solidFill>
                        <a:effectLst/>
                        <a:latin typeface="itf shaheen pro Light" pitchFamily="50" charset="-78"/>
                        <a:ea typeface="+mn-ea"/>
                        <a:cs typeface="itf shaheen pro Light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3766976"/>
                  </a:ext>
                </a:extLst>
              </a:tr>
              <a:tr h="472278">
                <a:tc>
                  <a:txBody>
                    <a:bodyPr/>
                    <a:lstStyle/>
                    <a:p>
                      <a:pPr marL="0" marR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0" kern="1200" dirty="0" smtClean="0">
                          <a:solidFill>
                            <a:srgbClr val="0000FF"/>
                          </a:solidFill>
                          <a:effectLst/>
                          <a:latin typeface="itf shaheen pro" pitchFamily="50" charset="-78"/>
                          <a:ea typeface="+mn-ea"/>
                          <a:cs typeface="itf shaheen pro" pitchFamily="50" charset="-78"/>
                        </a:rPr>
                        <a:t>المجال الفرعي :  </a:t>
                      </a:r>
                      <a:r>
                        <a:rPr lang="ar-SA" sz="1800" b="1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الأشكال الهندسية</a:t>
                      </a:r>
                      <a:endParaRPr lang="ar-SA" sz="1800" b="1" kern="1200" dirty="0" smtClean="0">
                        <a:solidFill>
                          <a:schemeClr val="bg1"/>
                        </a:solidFill>
                        <a:effectLst/>
                        <a:latin typeface="itf shaheen pro Light" pitchFamily="50" charset="-78"/>
                        <a:ea typeface="+mn-ea"/>
                        <a:cs typeface="itf shaheen pro Light" pitchFamily="50" charset="-78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137899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 rotWithShape="1">
          <a:blip r:embed="rId4"/>
          <a:srcRect l="6405" r="4140" b="816"/>
          <a:stretch/>
        </p:blipFill>
        <p:spPr>
          <a:xfrm>
            <a:off x="478364" y="2897203"/>
            <a:ext cx="3577247" cy="3293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283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54508" y="177191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847572"/>
              </p:ext>
            </p:extLst>
          </p:nvPr>
        </p:nvGraphicFramePr>
        <p:xfrm>
          <a:off x="758401" y="478767"/>
          <a:ext cx="10725059" cy="7010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0725059">
                  <a:extLst>
                    <a:ext uri="{9D8B030D-6E8A-4147-A177-3AD203B41FA5}">
                      <a16:colId xmlns:a16="http://schemas.microsoft.com/office/drawing/2014/main" val="495927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 smtClean="0">
                          <a:solidFill>
                            <a:srgbClr val="0000FF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التدريب الثامن</a:t>
                      </a:r>
                      <a:r>
                        <a:rPr lang="ar-SA" sz="4000" baseline="0" dirty="0" smtClean="0">
                          <a:solidFill>
                            <a:srgbClr val="0000FF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 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6190154"/>
                  </a:ext>
                </a:extLst>
              </a:tr>
            </a:tbl>
          </a:graphicData>
        </a:graphic>
      </p:graphicFrame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705" y="1084791"/>
            <a:ext cx="10458450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46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198887" y="168724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904" y="433387"/>
            <a:ext cx="10525125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463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292" y="402166"/>
            <a:ext cx="106299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17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32753" y="160258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462" y="494770"/>
            <a:ext cx="106394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929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38044" y="168724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3"/>
          <a:srcRect b="2160"/>
          <a:stretch/>
        </p:blipFill>
        <p:spPr>
          <a:xfrm>
            <a:off x="713316" y="372533"/>
            <a:ext cx="10782300" cy="2683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518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شريحة">
  <a:themeElements>
    <a:clrScheme name="شريحة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شريح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شريحة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6353</TotalTime>
  <Words>144</Words>
  <Application>Microsoft Office PowerPoint</Application>
  <PresentationFormat>شاشة عريضة</PresentationFormat>
  <Paragraphs>20</Paragraphs>
  <Slides>6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10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17" baseType="lpstr">
      <vt:lpstr>AL-Mohanad</vt:lpstr>
      <vt:lpstr>Arial</vt:lpstr>
      <vt:lpstr>Calibri</vt:lpstr>
      <vt:lpstr>Century Gothic</vt:lpstr>
      <vt:lpstr>CYCLIC NUMBERS-BLACK</vt:lpstr>
      <vt:lpstr>itf shaheen pro</vt:lpstr>
      <vt:lpstr>itf shaheen pro Light</vt:lpstr>
      <vt:lpstr>Tahoma</vt:lpstr>
      <vt:lpstr>Times New Roman</vt:lpstr>
      <vt:lpstr>Wingdings 3</vt:lpstr>
      <vt:lpstr>شريحة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rere hss</dc:creator>
  <cp:lastModifiedBy>Maher</cp:lastModifiedBy>
  <cp:revision>158</cp:revision>
  <cp:lastPrinted>2021-04-05T13:38:13Z</cp:lastPrinted>
  <dcterms:created xsi:type="dcterms:W3CDTF">2021-01-01T21:21:29Z</dcterms:created>
  <dcterms:modified xsi:type="dcterms:W3CDTF">2025-10-08T05:39:17Z</dcterms:modified>
</cp:coreProperties>
</file>