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60" r:id="rId1"/>
    <p:sldMasterId id="2147483672" r:id="rId2"/>
  </p:sldMasterIdLst>
  <p:notesMasterIdLst>
    <p:notesMasterId r:id="rId190"/>
  </p:notesMasterIdLst>
  <p:sldIdLst>
    <p:sldId id="256" r:id="rId3"/>
    <p:sldId id="770" r:id="rId4"/>
    <p:sldId id="771" r:id="rId5"/>
    <p:sldId id="774" r:id="rId6"/>
    <p:sldId id="257" r:id="rId7"/>
    <p:sldId id="775" r:id="rId8"/>
    <p:sldId id="738" r:id="rId9"/>
    <p:sldId id="508" r:id="rId10"/>
    <p:sldId id="511" r:id="rId11"/>
    <p:sldId id="683" r:id="rId12"/>
    <p:sldId id="606" r:id="rId13"/>
    <p:sldId id="605" r:id="rId14"/>
    <p:sldId id="519" r:id="rId15"/>
    <p:sldId id="267" r:id="rId16"/>
    <p:sldId id="742" r:id="rId17"/>
    <p:sldId id="743" r:id="rId18"/>
    <p:sldId id="744" r:id="rId19"/>
    <p:sldId id="745" r:id="rId20"/>
    <p:sldId id="747" r:id="rId21"/>
    <p:sldId id="526" r:id="rId22"/>
    <p:sldId id="700" r:id="rId23"/>
    <p:sldId id="535" r:id="rId24"/>
    <p:sldId id="715" r:id="rId25"/>
    <p:sldId id="739" r:id="rId26"/>
    <p:sldId id="726" r:id="rId27"/>
    <p:sldId id="557" r:id="rId28"/>
    <p:sldId id="729" r:id="rId29"/>
    <p:sldId id="648" r:id="rId30"/>
    <p:sldId id="565" r:id="rId31"/>
    <p:sldId id="628" r:id="rId32"/>
    <p:sldId id="731" r:id="rId33"/>
    <p:sldId id="630" r:id="rId34"/>
    <p:sldId id="650" r:id="rId35"/>
    <p:sldId id="733" r:id="rId36"/>
    <p:sldId id="652" r:id="rId37"/>
    <p:sldId id="654" r:id="rId38"/>
    <p:sldId id="637" r:id="rId39"/>
    <p:sldId id="736" r:id="rId40"/>
    <p:sldId id="749" r:id="rId41"/>
    <p:sldId id="750" r:id="rId42"/>
    <p:sldId id="343" r:id="rId43"/>
    <p:sldId id="344" r:id="rId44"/>
    <p:sldId id="345" r:id="rId45"/>
    <p:sldId id="456" r:id="rId46"/>
    <p:sldId id="346" r:id="rId47"/>
    <p:sldId id="347" r:id="rId48"/>
    <p:sldId id="632" r:id="rId49"/>
    <p:sldId id="448" r:id="rId50"/>
    <p:sldId id="634" r:id="rId51"/>
    <p:sldId id="449" r:id="rId52"/>
    <p:sldId id="450" r:id="rId53"/>
    <p:sldId id="451" r:id="rId54"/>
    <p:sldId id="452" r:id="rId55"/>
    <p:sldId id="454" r:id="rId56"/>
    <p:sldId id="457" r:id="rId57"/>
    <p:sldId id="349" r:id="rId58"/>
    <p:sldId id="350" r:id="rId59"/>
    <p:sldId id="478" r:id="rId60"/>
    <p:sldId id="351" r:id="rId61"/>
    <p:sldId id="352" r:id="rId62"/>
    <p:sldId id="353" r:id="rId63"/>
    <p:sldId id="458" r:id="rId64"/>
    <p:sldId id="459" r:id="rId65"/>
    <p:sldId id="460" r:id="rId66"/>
    <p:sldId id="475" r:id="rId67"/>
    <p:sldId id="476" r:id="rId68"/>
    <p:sldId id="356" r:id="rId69"/>
    <p:sldId id="436" r:id="rId70"/>
    <p:sldId id="477" r:id="rId71"/>
    <p:sldId id="264" r:id="rId72"/>
    <p:sldId id="479" r:id="rId73"/>
    <p:sldId id="480" r:id="rId74"/>
    <p:sldId id="559" r:id="rId75"/>
    <p:sldId id="465" r:id="rId76"/>
    <p:sldId id="561" r:id="rId77"/>
    <p:sldId id="562" r:id="rId78"/>
    <p:sldId id="512" r:id="rId79"/>
    <p:sldId id="563" r:id="rId80"/>
    <p:sldId id="564" r:id="rId81"/>
    <p:sldId id="513" r:id="rId82"/>
    <p:sldId id="567" r:id="rId83"/>
    <p:sldId id="592" r:id="rId84"/>
    <p:sldId id="568" r:id="rId85"/>
    <p:sldId id="290" r:id="rId86"/>
    <p:sldId id="569" r:id="rId87"/>
    <p:sldId id="484" r:id="rId88"/>
    <p:sldId id="298" r:id="rId89"/>
    <p:sldId id="573" r:id="rId90"/>
    <p:sldId id="578" r:id="rId91"/>
    <p:sldId id="751" r:id="rId92"/>
    <p:sldId id="520" r:id="rId93"/>
    <p:sldId id="591" r:id="rId94"/>
    <p:sldId id="579" r:id="rId95"/>
    <p:sldId id="524" r:id="rId96"/>
    <p:sldId id="580" r:id="rId97"/>
    <p:sldId id="584" r:id="rId98"/>
    <p:sldId id="527" r:id="rId99"/>
    <p:sldId id="529" r:id="rId100"/>
    <p:sldId id="585" r:id="rId101"/>
    <p:sldId id="590" r:id="rId102"/>
    <p:sldId id="532" r:id="rId103"/>
    <p:sldId id="593" r:id="rId104"/>
    <p:sldId id="594" r:id="rId105"/>
    <p:sldId id="336" r:id="rId106"/>
    <p:sldId id="752" r:id="rId107"/>
    <p:sldId id="604" r:id="rId108"/>
    <p:sldId id="340" r:id="rId109"/>
    <p:sldId id="607" r:id="rId110"/>
    <p:sldId id="537" r:id="rId111"/>
    <p:sldId id="610" r:id="rId112"/>
    <p:sldId id="611" r:id="rId113"/>
    <p:sldId id="613" r:id="rId114"/>
    <p:sldId id="538" r:id="rId115"/>
    <p:sldId id="615" r:id="rId116"/>
    <p:sldId id="359" r:id="rId117"/>
    <p:sldId id="540" r:id="rId118"/>
    <p:sldId id="620" r:id="rId119"/>
    <p:sldId id="621" r:id="rId120"/>
    <p:sldId id="542" r:id="rId121"/>
    <p:sldId id="623" r:id="rId122"/>
    <p:sldId id="626" r:id="rId123"/>
    <p:sldId id="543" r:id="rId124"/>
    <p:sldId id="545" r:id="rId125"/>
    <p:sldId id="629" r:id="rId126"/>
    <p:sldId id="627" r:id="rId127"/>
    <p:sldId id="772" r:id="rId128"/>
    <p:sldId id="644" r:id="rId129"/>
    <p:sldId id="753" r:id="rId130"/>
    <p:sldId id="560" r:id="rId131"/>
    <p:sldId id="647" r:id="rId132"/>
    <p:sldId id="754" r:id="rId133"/>
    <p:sldId id="755" r:id="rId134"/>
    <p:sldId id="279" r:id="rId135"/>
    <p:sldId id="501" r:id="rId136"/>
    <p:sldId id="284" r:id="rId137"/>
    <p:sldId id="645" r:id="rId138"/>
    <p:sldId id="574" r:id="rId139"/>
    <p:sldId id="756" r:id="rId140"/>
    <p:sldId id="757" r:id="rId141"/>
    <p:sldId id="758" r:id="rId142"/>
    <p:sldId id="504" r:id="rId143"/>
    <p:sldId id="635" r:id="rId144"/>
    <p:sldId id="776" r:id="rId145"/>
    <p:sldId id="301" r:id="rId146"/>
    <p:sldId id="481" r:id="rId147"/>
    <p:sldId id="649" r:id="rId148"/>
    <p:sldId id="759" r:id="rId149"/>
    <p:sldId id="303" r:id="rId150"/>
    <p:sldId id="304" r:id="rId151"/>
    <p:sldId id="760" r:id="rId152"/>
    <p:sldId id="311" r:id="rId153"/>
    <p:sldId id="761" r:id="rId154"/>
    <p:sldId id="636" r:id="rId155"/>
    <p:sldId id="653" r:id="rId156"/>
    <p:sldId id="319" r:id="rId157"/>
    <p:sldId id="320" r:id="rId158"/>
    <p:sldId id="600" r:id="rId159"/>
    <p:sldId id="646" r:id="rId160"/>
    <p:sldId id="601" r:id="rId161"/>
    <p:sldId id="326" r:id="rId162"/>
    <p:sldId id="762" r:id="rId163"/>
    <p:sldId id="327" r:id="rId164"/>
    <p:sldId id="639" r:id="rId165"/>
    <p:sldId id="655" r:id="rId166"/>
    <p:sldId id="331" r:id="rId167"/>
    <p:sldId id="332" r:id="rId168"/>
    <p:sldId id="337" r:id="rId169"/>
    <p:sldId id="338" r:id="rId170"/>
    <p:sldId id="339" r:id="rId171"/>
    <p:sldId id="656" r:id="rId172"/>
    <p:sldId id="763" r:id="rId173"/>
    <p:sldId id="348" r:id="rId174"/>
    <p:sldId id="764" r:id="rId175"/>
    <p:sldId id="640" r:id="rId176"/>
    <p:sldId id="765" r:id="rId177"/>
    <p:sldId id="766" r:id="rId178"/>
    <p:sldId id="354" r:id="rId179"/>
    <p:sldId id="622" r:id="rId180"/>
    <p:sldId id="657" r:id="rId181"/>
    <p:sldId id="767" r:id="rId182"/>
    <p:sldId id="768" r:id="rId183"/>
    <p:sldId id="651" r:id="rId184"/>
    <p:sldId id="624" r:id="rId185"/>
    <p:sldId id="366" r:id="rId186"/>
    <p:sldId id="769" r:id="rId187"/>
    <p:sldId id="641" r:id="rId188"/>
    <p:sldId id="773" r:id="rId189"/>
  </p:sldIdLst>
  <p:sldSz cx="9144000" cy="6858000" type="screen4x3"/>
  <p:notesSz cx="6858000" cy="9144000"/>
  <p:defaultText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5"/>
    <p:restoredTop sz="94643"/>
  </p:normalViewPr>
  <p:slideViewPr>
    <p:cSldViewPr snapToGrid="0" snapToObjects="1">
      <p:cViewPr varScale="1">
        <p:scale>
          <a:sx n="91" d="100"/>
          <a:sy n="91" d="100"/>
        </p:scale>
        <p:origin x="15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viewProps" Target="view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theme" Target="theme/theme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8" Type="http://schemas.openxmlformats.org/officeDocument/2006/relationships/slide" Target="slides/slide16.xml"/><Relationship Id="rId39" Type="http://schemas.openxmlformats.org/officeDocument/2006/relationships/slide" Target="slides/slide37.xml"/></Relationships>
</file>

<file path=ppt/diagrams/_rels/data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906638-8C56-7A4C-823B-42CAD571DD02}"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6E586574-9C1F-6A45-8A94-A357FB2F89AC}">
      <dgm:prSet phldrT="[Text]" custT="1"/>
      <dgm:spPr/>
      <dgm:t>
        <a:bodyPr/>
        <a:lstStyle/>
        <a:p>
          <a:pPr rtl="0"/>
          <a:r>
            <a:rPr lang="en-US" sz="2600" b="1" dirty="0">
              <a:solidFill>
                <a:schemeClr val="tx1"/>
              </a:solidFill>
              <a:latin typeface="+mj-lt"/>
            </a:rPr>
            <a:t>Scientific approaches</a:t>
          </a:r>
        </a:p>
      </dgm:t>
    </dgm:pt>
    <dgm:pt modelId="{A27253F4-2C4C-0448-B712-E49261E038E6}" type="parTrans" cxnId="{2E8F902F-F440-7E4A-AB51-AD1EAEA36639}">
      <dgm:prSet/>
      <dgm:spPr/>
      <dgm:t>
        <a:bodyPr/>
        <a:lstStyle/>
        <a:p>
          <a:endParaRPr lang="en-US"/>
        </a:p>
      </dgm:t>
    </dgm:pt>
    <dgm:pt modelId="{0F17C89A-7FAC-F745-9544-EC8BA971D98B}" type="sibTrans" cxnId="{2E8F902F-F440-7E4A-AB51-AD1EAEA36639}">
      <dgm:prSet/>
      <dgm:spPr/>
      <dgm:t>
        <a:bodyPr/>
        <a:lstStyle/>
        <a:p>
          <a:endParaRPr lang="en-US"/>
        </a:p>
      </dgm:t>
    </dgm:pt>
    <dgm:pt modelId="{875E4B01-B5B6-5940-AFF0-E76006D89633}">
      <dgm:prSet phldrT="[Text]" custT="1">
        <dgm:style>
          <a:lnRef idx="1">
            <a:schemeClr val="accent4"/>
          </a:lnRef>
          <a:fillRef idx="2">
            <a:schemeClr val="accent4"/>
          </a:fillRef>
          <a:effectRef idx="1">
            <a:schemeClr val="accent4"/>
          </a:effectRef>
          <a:fontRef idx="minor">
            <a:schemeClr val="dk1"/>
          </a:fontRef>
        </dgm:style>
      </dgm:prSet>
      <dgm:spPr/>
      <dgm:t>
        <a:bodyPr/>
        <a:lstStyle/>
        <a:p>
          <a:pPr marL="93663" indent="0" algn="l">
            <a:tabLst/>
          </a:pPr>
          <a:r>
            <a:rPr lang="en-US" sz="2600" b="1" dirty="0">
              <a:solidFill>
                <a:srgbClr val="C00000"/>
              </a:solidFill>
              <a:latin typeface="+mj-lt"/>
            </a:rPr>
            <a:t>Discovery Science: </a:t>
          </a:r>
          <a:r>
            <a:rPr lang="en-US" sz="2600" dirty="0">
              <a:solidFill>
                <a:prstClr val="black"/>
              </a:solidFill>
              <a:latin typeface="Times New Roman"/>
            </a:rPr>
            <a:t>which is mostly about </a:t>
          </a:r>
          <a:r>
            <a:rPr lang="en-US" sz="2600" b="1" i="1" dirty="0">
              <a:solidFill>
                <a:srgbClr val="00B050"/>
              </a:solidFill>
              <a:latin typeface="Times New Roman"/>
            </a:rPr>
            <a:t>describing</a:t>
          </a:r>
          <a:r>
            <a:rPr lang="en-US" sz="2600" dirty="0">
              <a:solidFill>
                <a:prstClr val="black"/>
              </a:solidFill>
              <a:latin typeface="Times New Roman"/>
            </a:rPr>
            <a:t> nature</a:t>
          </a:r>
          <a:endParaRPr lang="en-US" sz="2900" dirty="0"/>
        </a:p>
      </dgm:t>
    </dgm:pt>
    <dgm:pt modelId="{379FA670-676C-5C4E-AF42-94A5C6C994A0}" type="parTrans" cxnId="{938B5D89-933B-9544-AA6A-A0800C9A4850}">
      <dgm:prSet/>
      <dgm:spPr/>
      <dgm:t>
        <a:bodyPr/>
        <a:lstStyle/>
        <a:p>
          <a:endParaRPr lang="en-US"/>
        </a:p>
      </dgm:t>
    </dgm:pt>
    <dgm:pt modelId="{494AA177-E9F2-E845-A046-6CC72B9667A3}" type="sibTrans" cxnId="{938B5D89-933B-9544-AA6A-A0800C9A4850}">
      <dgm:prSet/>
      <dgm:spPr/>
      <dgm:t>
        <a:bodyPr/>
        <a:lstStyle/>
        <a:p>
          <a:endParaRPr lang="en-US"/>
        </a:p>
      </dgm:t>
    </dgm:pt>
    <dgm:pt modelId="{F8F711B6-8FE9-E341-A566-853A614171F9}">
      <dgm:prSet phldrT="[Text]" custT="1">
        <dgm:style>
          <a:lnRef idx="1">
            <a:schemeClr val="accent4"/>
          </a:lnRef>
          <a:fillRef idx="2">
            <a:schemeClr val="accent4"/>
          </a:fillRef>
          <a:effectRef idx="1">
            <a:schemeClr val="accent4"/>
          </a:effectRef>
          <a:fontRef idx="minor">
            <a:schemeClr val="dk1"/>
          </a:fontRef>
        </dgm:style>
      </dgm:prSet>
      <dgm:spPr/>
      <dgm:t>
        <a:bodyPr/>
        <a:lstStyle/>
        <a:p>
          <a:pPr marL="134938" indent="-41275" algn="l">
            <a:tabLst/>
          </a:pPr>
          <a:r>
            <a:rPr lang="en-US" sz="2600" b="1" dirty="0">
              <a:solidFill>
                <a:srgbClr val="C00000"/>
              </a:solidFill>
              <a:latin typeface="+mj-lt"/>
            </a:rPr>
            <a:t>Hypothesis-driven science: </a:t>
          </a:r>
          <a:r>
            <a:rPr lang="en-US" sz="2600" dirty="0">
              <a:solidFill>
                <a:prstClr val="black"/>
              </a:solidFill>
              <a:latin typeface="+mj-lt"/>
            </a:rPr>
            <a:t>which is mostly about </a:t>
          </a:r>
          <a:r>
            <a:rPr lang="en-US" sz="2600" b="1" i="1" dirty="0">
              <a:solidFill>
                <a:srgbClr val="00B050"/>
              </a:solidFill>
              <a:latin typeface="+mj-lt"/>
            </a:rPr>
            <a:t>explaining</a:t>
          </a:r>
          <a:r>
            <a:rPr lang="en-US" sz="2600" b="1" dirty="0">
              <a:solidFill>
                <a:prstClr val="black"/>
              </a:solidFill>
              <a:latin typeface="+mj-lt"/>
            </a:rPr>
            <a:t> </a:t>
          </a:r>
          <a:r>
            <a:rPr lang="en-US" sz="2600" dirty="0">
              <a:solidFill>
                <a:prstClr val="black"/>
              </a:solidFill>
              <a:latin typeface="+mj-lt"/>
            </a:rPr>
            <a:t>nature. </a:t>
          </a:r>
          <a:endParaRPr lang="en-US" sz="2600" dirty="0">
            <a:latin typeface="+mj-lt"/>
          </a:endParaRPr>
        </a:p>
      </dgm:t>
    </dgm:pt>
    <dgm:pt modelId="{70332194-B3DE-434A-98D9-7F2B409C33D2}" type="parTrans" cxnId="{B621C31B-AFBA-6645-BC80-E67635F3005C}">
      <dgm:prSet/>
      <dgm:spPr/>
      <dgm:t>
        <a:bodyPr/>
        <a:lstStyle/>
        <a:p>
          <a:endParaRPr lang="en-US"/>
        </a:p>
      </dgm:t>
    </dgm:pt>
    <dgm:pt modelId="{99AD9A1C-D2FD-4B45-8880-B491E7EC5E27}" type="sibTrans" cxnId="{B621C31B-AFBA-6645-BC80-E67635F3005C}">
      <dgm:prSet/>
      <dgm:spPr/>
      <dgm:t>
        <a:bodyPr/>
        <a:lstStyle/>
        <a:p>
          <a:endParaRPr lang="en-US"/>
        </a:p>
      </dgm:t>
    </dgm:pt>
    <dgm:pt modelId="{6CB31313-8A0B-C546-BF59-4D1550EC9AE5}" type="pres">
      <dgm:prSet presAssocID="{EE906638-8C56-7A4C-823B-42CAD571DD02}" presName="Name0" presStyleCnt="0">
        <dgm:presLayoutVars>
          <dgm:chPref val="1"/>
          <dgm:dir/>
          <dgm:animOne val="branch"/>
          <dgm:animLvl val="lvl"/>
          <dgm:resizeHandles val="exact"/>
        </dgm:presLayoutVars>
      </dgm:prSet>
      <dgm:spPr/>
    </dgm:pt>
    <dgm:pt modelId="{5007D3B0-1311-114B-AEF4-202A1FDE0E23}" type="pres">
      <dgm:prSet presAssocID="{6E586574-9C1F-6A45-8A94-A357FB2F89AC}" presName="root1" presStyleCnt="0"/>
      <dgm:spPr/>
    </dgm:pt>
    <dgm:pt modelId="{28FAA85F-1A5D-7941-BF55-1A9FD96258B5}" type="pres">
      <dgm:prSet presAssocID="{6E586574-9C1F-6A45-8A94-A357FB2F89AC}" presName="LevelOneTextNode" presStyleLbl="node0" presStyleIdx="0" presStyleCnt="1" custScaleY="88661">
        <dgm:presLayoutVars>
          <dgm:chPref val="3"/>
        </dgm:presLayoutVars>
      </dgm:prSet>
      <dgm:spPr/>
    </dgm:pt>
    <dgm:pt modelId="{BD28FF58-AB8F-1E4E-99C9-2D9B5B9818E5}" type="pres">
      <dgm:prSet presAssocID="{6E586574-9C1F-6A45-8A94-A357FB2F89AC}" presName="level2hierChild" presStyleCnt="0"/>
      <dgm:spPr/>
    </dgm:pt>
    <dgm:pt modelId="{F2FD6789-0C4D-D249-BBFF-12014629C13F}" type="pres">
      <dgm:prSet presAssocID="{379FA670-676C-5C4E-AF42-94A5C6C994A0}" presName="conn2-1" presStyleLbl="parChTrans1D2" presStyleIdx="0" presStyleCnt="2"/>
      <dgm:spPr/>
    </dgm:pt>
    <dgm:pt modelId="{A80306AE-67A2-4041-8102-3CC75B6C4AB2}" type="pres">
      <dgm:prSet presAssocID="{379FA670-676C-5C4E-AF42-94A5C6C994A0}" presName="connTx" presStyleLbl="parChTrans1D2" presStyleIdx="0" presStyleCnt="2"/>
      <dgm:spPr/>
    </dgm:pt>
    <dgm:pt modelId="{79C0039B-4943-DA48-9AD7-B938422BEE6E}" type="pres">
      <dgm:prSet presAssocID="{875E4B01-B5B6-5940-AFF0-E76006D89633}" presName="root2" presStyleCnt="0"/>
      <dgm:spPr/>
    </dgm:pt>
    <dgm:pt modelId="{BB657A3C-22A5-BD4B-A751-9D655E6B23C9}" type="pres">
      <dgm:prSet presAssocID="{875E4B01-B5B6-5940-AFF0-E76006D89633}" presName="LevelTwoTextNode" presStyleLbl="node2" presStyleIdx="0" presStyleCnt="2" custScaleX="264520" custScaleY="155210">
        <dgm:presLayoutVars>
          <dgm:chPref val="3"/>
        </dgm:presLayoutVars>
      </dgm:prSet>
      <dgm:spPr/>
    </dgm:pt>
    <dgm:pt modelId="{3419953F-54CC-0748-AED9-C97F1289474E}" type="pres">
      <dgm:prSet presAssocID="{875E4B01-B5B6-5940-AFF0-E76006D89633}" presName="level3hierChild" presStyleCnt="0"/>
      <dgm:spPr/>
    </dgm:pt>
    <dgm:pt modelId="{E2276494-75FB-0D47-BA20-911B51AD821F}" type="pres">
      <dgm:prSet presAssocID="{70332194-B3DE-434A-98D9-7F2B409C33D2}" presName="conn2-1" presStyleLbl="parChTrans1D2" presStyleIdx="1" presStyleCnt="2"/>
      <dgm:spPr/>
    </dgm:pt>
    <dgm:pt modelId="{A1121C67-A804-5745-8EBD-567D1474B08A}" type="pres">
      <dgm:prSet presAssocID="{70332194-B3DE-434A-98D9-7F2B409C33D2}" presName="connTx" presStyleLbl="parChTrans1D2" presStyleIdx="1" presStyleCnt="2"/>
      <dgm:spPr/>
    </dgm:pt>
    <dgm:pt modelId="{5131DD15-3F7C-2642-B7E6-EB6A73036E62}" type="pres">
      <dgm:prSet presAssocID="{F8F711B6-8FE9-E341-A566-853A614171F9}" presName="root2" presStyleCnt="0"/>
      <dgm:spPr/>
    </dgm:pt>
    <dgm:pt modelId="{08380AE9-D56A-2A49-8393-01042F739871}" type="pres">
      <dgm:prSet presAssocID="{F8F711B6-8FE9-E341-A566-853A614171F9}" presName="LevelTwoTextNode" presStyleLbl="node2" presStyleIdx="1" presStyleCnt="2" custScaleX="264520" custScaleY="186025">
        <dgm:presLayoutVars>
          <dgm:chPref val="3"/>
        </dgm:presLayoutVars>
      </dgm:prSet>
      <dgm:spPr/>
    </dgm:pt>
    <dgm:pt modelId="{3B5DA085-56F4-C541-8FDC-62E2A37D510F}" type="pres">
      <dgm:prSet presAssocID="{F8F711B6-8FE9-E341-A566-853A614171F9}" presName="level3hierChild" presStyleCnt="0"/>
      <dgm:spPr/>
    </dgm:pt>
  </dgm:ptLst>
  <dgm:cxnLst>
    <dgm:cxn modelId="{0A908904-819E-6447-A1B4-C9501AE522D3}" type="presOf" srcId="{379FA670-676C-5C4E-AF42-94A5C6C994A0}" destId="{F2FD6789-0C4D-D249-BBFF-12014629C13F}" srcOrd="0" destOrd="0" presId="urn:microsoft.com/office/officeart/2008/layout/HorizontalMultiLevelHierarchy"/>
    <dgm:cxn modelId="{124F951B-9971-7241-90E3-552DEE95A30E}" type="presOf" srcId="{70332194-B3DE-434A-98D9-7F2B409C33D2}" destId="{A1121C67-A804-5745-8EBD-567D1474B08A}" srcOrd="1" destOrd="0" presId="urn:microsoft.com/office/officeart/2008/layout/HorizontalMultiLevelHierarchy"/>
    <dgm:cxn modelId="{B621C31B-AFBA-6645-BC80-E67635F3005C}" srcId="{6E586574-9C1F-6A45-8A94-A357FB2F89AC}" destId="{F8F711B6-8FE9-E341-A566-853A614171F9}" srcOrd="1" destOrd="0" parTransId="{70332194-B3DE-434A-98D9-7F2B409C33D2}" sibTransId="{99AD9A1C-D2FD-4B45-8880-B491E7EC5E27}"/>
    <dgm:cxn modelId="{F318311C-7243-794E-944F-661F71C473D7}" type="presOf" srcId="{379FA670-676C-5C4E-AF42-94A5C6C994A0}" destId="{A80306AE-67A2-4041-8102-3CC75B6C4AB2}" srcOrd="1" destOrd="0" presId="urn:microsoft.com/office/officeart/2008/layout/HorizontalMultiLevelHierarchy"/>
    <dgm:cxn modelId="{1BCCAE21-7C8F-DE44-A4C0-F56BFE508D83}" type="presOf" srcId="{875E4B01-B5B6-5940-AFF0-E76006D89633}" destId="{BB657A3C-22A5-BD4B-A751-9D655E6B23C9}" srcOrd="0" destOrd="0" presId="urn:microsoft.com/office/officeart/2008/layout/HorizontalMultiLevelHierarchy"/>
    <dgm:cxn modelId="{2E8F902F-F440-7E4A-AB51-AD1EAEA36639}" srcId="{EE906638-8C56-7A4C-823B-42CAD571DD02}" destId="{6E586574-9C1F-6A45-8A94-A357FB2F89AC}" srcOrd="0" destOrd="0" parTransId="{A27253F4-2C4C-0448-B712-E49261E038E6}" sibTransId="{0F17C89A-7FAC-F745-9544-EC8BA971D98B}"/>
    <dgm:cxn modelId="{20A97B31-CA46-BA41-97EE-9A0336F8680C}" type="presOf" srcId="{F8F711B6-8FE9-E341-A566-853A614171F9}" destId="{08380AE9-D56A-2A49-8393-01042F739871}" srcOrd="0" destOrd="0" presId="urn:microsoft.com/office/officeart/2008/layout/HorizontalMultiLevelHierarchy"/>
    <dgm:cxn modelId="{44DD8357-07D3-3E4D-9280-E897EFD07BB6}" type="presOf" srcId="{EE906638-8C56-7A4C-823B-42CAD571DD02}" destId="{6CB31313-8A0B-C546-BF59-4D1550EC9AE5}" srcOrd="0" destOrd="0" presId="urn:microsoft.com/office/officeart/2008/layout/HorizontalMultiLevelHierarchy"/>
    <dgm:cxn modelId="{25A97266-C3F7-964C-A799-33CC6E6638C4}" type="presOf" srcId="{6E586574-9C1F-6A45-8A94-A357FB2F89AC}" destId="{28FAA85F-1A5D-7941-BF55-1A9FD96258B5}" srcOrd="0" destOrd="0" presId="urn:microsoft.com/office/officeart/2008/layout/HorizontalMultiLevelHierarchy"/>
    <dgm:cxn modelId="{938B5D89-933B-9544-AA6A-A0800C9A4850}" srcId="{6E586574-9C1F-6A45-8A94-A357FB2F89AC}" destId="{875E4B01-B5B6-5940-AFF0-E76006D89633}" srcOrd="0" destOrd="0" parTransId="{379FA670-676C-5C4E-AF42-94A5C6C994A0}" sibTransId="{494AA177-E9F2-E845-A046-6CC72B9667A3}"/>
    <dgm:cxn modelId="{EDD55FCA-57DA-AA41-ADFE-58CB3E0AEC42}" type="presOf" srcId="{70332194-B3DE-434A-98D9-7F2B409C33D2}" destId="{E2276494-75FB-0D47-BA20-911B51AD821F}" srcOrd="0" destOrd="0" presId="urn:microsoft.com/office/officeart/2008/layout/HorizontalMultiLevelHierarchy"/>
    <dgm:cxn modelId="{989E7F06-5495-A247-AA83-C5F6AE91F8A7}" type="presParOf" srcId="{6CB31313-8A0B-C546-BF59-4D1550EC9AE5}" destId="{5007D3B0-1311-114B-AEF4-202A1FDE0E23}" srcOrd="0" destOrd="0" presId="urn:microsoft.com/office/officeart/2008/layout/HorizontalMultiLevelHierarchy"/>
    <dgm:cxn modelId="{CFAA843C-A81A-C14E-9467-9DB6986AD537}" type="presParOf" srcId="{5007D3B0-1311-114B-AEF4-202A1FDE0E23}" destId="{28FAA85F-1A5D-7941-BF55-1A9FD96258B5}" srcOrd="0" destOrd="0" presId="urn:microsoft.com/office/officeart/2008/layout/HorizontalMultiLevelHierarchy"/>
    <dgm:cxn modelId="{660AE2E3-9D99-B942-8279-A1252E6EDF42}" type="presParOf" srcId="{5007D3B0-1311-114B-AEF4-202A1FDE0E23}" destId="{BD28FF58-AB8F-1E4E-99C9-2D9B5B9818E5}" srcOrd="1" destOrd="0" presId="urn:microsoft.com/office/officeart/2008/layout/HorizontalMultiLevelHierarchy"/>
    <dgm:cxn modelId="{DE478432-3AC1-D94C-8019-75CF9D26CD21}" type="presParOf" srcId="{BD28FF58-AB8F-1E4E-99C9-2D9B5B9818E5}" destId="{F2FD6789-0C4D-D249-BBFF-12014629C13F}" srcOrd="0" destOrd="0" presId="urn:microsoft.com/office/officeart/2008/layout/HorizontalMultiLevelHierarchy"/>
    <dgm:cxn modelId="{0C05605B-0CCC-7047-A6C1-9FE58266E5C2}" type="presParOf" srcId="{F2FD6789-0C4D-D249-BBFF-12014629C13F}" destId="{A80306AE-67A2-4041-8102-3CC75B6C4AB2}" srcOrd="0" destOrd="0" presId="urn:microsoft.com/office/officeart/2008/layout/HorizontalMultiLevelHierarchy"/>
    <dgm:cxn modelId="{C7EAE201-3B28-8B45-BCB6-A9D74B938081}" type="presParOf" srcId="{BD28FF58-AB8F-1E4E-99C9-2D9B5B9818E5}" destId="{79C0039B-4943-DA48-9AD7-B938422BEE6E}" srcOrd="1" destOrd="0" presId="urn:microsoft.com/office/officeart/2008/layout/HorizontalMultiLevelHierarchy"/>
    <dgm:cxn modelId="{B5E50D42-A6DB-754E-91CE-6DBAAC272214}" type="presParOf" srcId="{79C0039B-4943-DA48-9AD7-B938422BEE6E}" destId="{BB657A3C-22A5-BD4B-A751-9D655E6B23C9}" srcOrd="0" destOrd="0" presId="urn:microsoft.com/office/officeart/2008/layout/HorizontalMultiLevelHierarchy"/>
    <dgm:cxn modelId="{688EED22-07C5-6B47-B727-710044E01900}" type="presParOf" srcId="{79C0039B-4943-DA48-9AD7-B938422BEE6E}" destId="{3419953F-54CC-0748-AED9-C97F1289474E}" srcOrd="1" destOrd="0" presId="urn:microsoft.com/office/officeart/2008/layout/HorizontalMultiLevelHierarchy"/>
    <dgm:cxn modelId="{3A2E32B2-E707-394C-9312-8FCC0B4DE4B6}" type="presParOf" srcId="{BD28FF58-AB8F-1E4E-99C9-2D9B5B9818E5}" destId="{E2276494-75FB-0D47-BA20-911B51AD821F}" srcOrd="2" destOrd="0" presId="urn:microsoft.com/office/officeart/2008/layout/HorizontalMultiLevelHierarchy"/>
    <dgm:cxn modelId="{7AFE4D0A-6F6A-4B4E-BD4C-D7B6494084B9}" type="presParOf" srcId="{E2276494-75FB-0D47-BA20-911B51AD821F}" destId="{A1121C67-A804-5745-8EBD-567D1474B08A}" srcOrd="0" destOrd="0" presId="urn:microsoft.com/office/officeart/2008/layout/HorizontalMultiLevelHierarchy"/>
    <dgm:cxn modelId="{9B644B01-3FE4-7C4C-981B-5AD593AC8FC4}" type="presParOf" srcId="{BD28FF58-AB8F-1E4E-99C9-2D9B5B9818E5}" destId="{5131DD15-3F7C-2642-B7E6-EB6A73036E62}" srcOrd="3" destOrd="0" presId="urn:microsoft.com/office/officeart/2008/layout/HorizontalMultiLevelHierarchy"/>
    <dgm:cxn modelId="{D1170EC5-4EFF-D947-9D73-5366FADFEA77}" type="presParOf" srcId="{5131DD15-3F7C-2642-B7E6-EB6A73036E62}" destId="{08380AE9-D56A-2A49-8393-01042F739871}" srcOrd="0" destOrd="0" presId="urn:microsoft.com/office/officeart/2008/layout/HorizontalMultiLevelHierarchy"/>
    <dgm:cxn modelId="{8A29AB29-6FD7-B649-810F-13C1FECCEF8B}" type="presParOf" srcId="{5131DD15-3F7C-2642-B7E6-EB6A73036E62}" destId="{3B5DA085-56F4-C541-8FDC-62E2A37D510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14273A-EFEE-EF47-B1DE-543A5AE7745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CB996043-F77A-C948-B266-E0477BCF2887}">
      <dgm:prSet phldrT="[Text]" custT="1"/>
      <dgm:spPr/>
      <dgm:t>
        <a:bodyPr/>
        <a:lstStyle/>
        <a:p>
          <a:pPr rtl="0"/>
          <a:r>
            <a:rPr lang="en-US" sz="2800" dirty="0">
              <a:latin typeface="+mj-lt"/>
            </a:rPr>
            <a:t>Cells can fall into two basic categories</a:t>
          </a:r>
        </a:p>
      </dgm:t>
    </dgm:pt>
    <dgm:pt modelId="{12B93643-BD6D-8D49-9AB8-7A0B0009D3A6}" type="parTrans" cxnId="{F7C5A5E6-981B-FF4A-9928-09D204FF8762}">
      <dgm:prSet/>
      <dgm:spPr/>
      <dgm:t>
        <a:bodyPr/>
        <a:lstStyle/>
        <a:p>
          <a:endParaRPr lang="en-US"/>
        </a:p>
      </dgm:t>
    </dgm:pt>
    <dgm:pt modelId="{A806A4D8-B5A9-1044-842F-5CB30A72208B}" type="sibTrans" cxnId="{F7C5A5E6-981B-FF4A-9928-09D204FF8762}">
      <dgm:prSet/>
      <dgm:spPr/>
      <dgm:t>
        <a:bodyPr/>
        <a:lstStyle/>
        <a:p>
          <a:endParaRPr lang="en-US"/>
        </a:p>
      </dgm:t>
    </dgm:pt>
    <dgm:pt modelId="{2149CD2F-C6F6-8648-8B40-350B4BBB3357}">
      <dgm:prSet phldrT="[Text]" custT="1"/>
      <dgm:spPr>
        <a:solidFill>
          <a:schemeClr val="accent4">
            <a:lumMod val="20000"/>
            <a:lumOff val="80000"/>
            <a:alpha val="90000"/>
          </a:schemeClr>
        </a:solidFill>
      </dgm:spPr>
      <dgm:t>
        <a:bodyPr/>
        <a:lstStyle/>
        <a:p>
          <a:pPr rtl="0"/>
          <a:r>
            <a:rPr lang="en-US" sz="2400" b="1" dirty="0">
              <a:solidFill>
                <a:srgbClr val="FF0000"/>
              </a:solidFill>
              <a:latin typeface="+mj-lt"/>
            </a:rPr>
            <a:t>Prokaryotic  cells</a:t>
          </a:r>
        </a:p>
      </dgm:t>
    </dgm:pt>
    <dgm:pt modelId="{B34BF0EE-F323-9D42-AE2C-01C94DB616D5}" type="parTrans" cxnId="{4B6765AA-B1C2-9E4E-A965-0740AB48586A}">
      <dgm:prSet/>
      <dgm:spPr/>
      <dgm:t>
        <a:bodyPr/>
        <a:lstStyle/>
        <a:p>
          <a:endParaRPr lang="en-US"/>
        </a:p>
      </dgm:t>
    </dgm:pt>
    <dgm:pt modelId="{36B56318-389E-E44E-8037-D8A2DBF77871}" type="sibTrans" cxnId="{4B6765AA-B1C2-9E4E-A965-0740AB48586A}">
      <dgm:prSet/>
      <dgm:spPr/>
      <dgm:t>
        <a:bodyPr/>
        <a:lstStyle/>
        <a:p>
          <a:endParaRPr lang="en-US"/>
        </a:p>
      </dgm:t>
    </dgm:pt>
    <dgm:pt modelId="{B11CFD6F-E06E-644E-BA84-7CAC488E280B}">
      <dgm:prSet phldrT="[Text]" custT="1"/>
      <dgm:spPr>
        <a:solidFill>
          <a:schemeClr val="accent4">
            <a:lumMod val="20000"/>
            <a:lumOff val="80000"/>
            <a:alpha val="90000"/>
          </a:schemeClr>
        </a:solidFill>
      </dgm:spPr>
      <dgm:t>
        <a:bodyPr/>
        <a:lstStyle/>
        <a:p>
          <a:pPr rtl="0"/>
          <a:r>
            <a:rPr lang="en-US" sz="2400" dirty="0">
              <a:latin typeface="+mj-lt"/>
            </a:rPr>
            <a:t>Bacteria</a:t>
          </a:r>
        </a:p>
      </dgm:t>
    </dgm:pt>
    <dgm:pt modelId="{3E578574-912E-AA4A-AA33-999DFDC26C27}" type="parTrans" cxnId="{EDB348C5-52E0-8C48-B41C-C40E52B0EC74}">
      <dgm:prSet/>
      <dgm:spPr/>
      <dgm:t>
        <a:bodyPr/>
        <a:lstStyle/>
        <a:p>
          <a:endParaRPr lang="en-US"/>
        </a:p>
      </dgm:t>
    </dgm:pt>
    <dgm:pt modelId="{085B1A23-F936-2A43-8685-CF36C621F468}" type="sibTrans" cxnId="{EDB348C5-52E0-8C48-B41C-C40E52B0EC74}">
      <dgm:prSet/>
      <dgm:spPr/>
      <dgm:t>
        <a:bodyPr/>
        <a:lstStyle/>
        <a:p>
          <a:endParaRPr lang="en-US"/>
        </a:p>
      </dgm:t>
    </dgm:pt>
    <dgm:pt modelId="{6D019A6B-B0BE-4349-B2E8-3EE71865F940}">
      <dgm:prSet phldrT="[Text]" custT="1"/>
      <dgm:spPr>
        <a:solidFill>
          <a:schemeClr val="accent4">
            <a:lumMod val="20000"/>
            <a:lumOff val="80000"/>
            <a:alpha val="90000"/>
          </a:schemeClr>
        </a:solidFill>
      </dgm:spPr>
      <dgm:t>
        <a:bodyPr/>
        <a:lstStyle/>
        <a:p>
          <a:pPr rtl="0"/>
          <a:r>
            <a:rPr lang="en-US" sz="2400" dirty="0">
              <a:latin typeface="+mj-lt"/>
            </a:rPr>
            <a:t>Archaea</a:t>
          </a:r>
        </a:p>
      </dgm:t>
    </dgm:pt>
    <dgm:pt modelId="{77C0C742-4981-AB48-B957-81852B8684AA}" type="parTrans" cxnId="{35F3801E-6ACC-0045-818C-3FC7DBB9B06C}">
      <dgm:prSet/>
      <dgm:spPr/>
      <dgm:t>
        <a:bodyPr/>
        <a:lstStyle/>
        <a:p>
          <a:endParaRPr lang="en-US"/>
        </a:p>
      </dgm:t>
    </dgm:pt>
    <dgm:pt modelId="{99B9E898-37AF-CA40-A796-EBAD8A11BF32}" type="sibTrans" cxnId="{35F3801E-6ACC-0045-818C-3FC7DBB9B06C}">
      <dgm:prSet/>
      <dgm:spPr/>
      <dgm:t>
        <a:bodyPr/>
        <a:lstStyle/>
        <a:p>
          <a:endParaRPr lang="en-US"/>
        </a:p>
      </dgm:t>
    </dgm:pt>
    <dgm:pt modelId="{3FE87ECB-7E13-A641-BE38-8ED3CA1B753E}">
      <dgm:prSet phldrT="[Text]" custT="1"/>
      <dgm:spPr>
        <a:solidFill>
          <a:schemeClr val="accent6">
            <a:lumMod val="40000"/>
            <a:lumOff val="60000"/>
            <a:alpha val="90000"/>
          </a:schemeClr>
        </a:solidFill>
      </dgm:spPr>
      <dgm:t>
        <a:bodyPr/>
        <a:lstStyle/>
        <a:p>
          <a:pPr rtl="0"/>
          <a:r>
            <a:rPr lang="en-US" sz="2400" b="1" dirty="0">
              <a:solidFill>
                <a:srgbClr val="FF0000"/>
              </a:solidFill>
              <a:latin typeface="+mj-lt"/>
            </a:rPr>
            <a:t>Eukaryotic cells </a:t>
          </a:r>
        </a:p>
      </dgm:t>
    </dgm:pt>
    <dgm:pt modelId="{6CA9E68A-05F8-2641-B7A0-B06A2CF2FBB0}" type="parTrans" cxnId="{37740EDA-2AE0-AC48-9042-CA47B19D3B71}">
      <dgm:prSet/>
      <dgm:spPr/>
      <dgm:t>
        <a:bodyPr/>
        <a:lstStyle/>
        <a:p>
          <a:endParaRPr lang="en-US"/>
        </a:p>
      </dgm:t>
    </dgm:pt>
    <dgm:pt modelId="{0F1A8575-E259-7F40-B8E7-31D7F769DD67}" type="sibTrans" cxnId="{37740EDA-2AE0-AC48-9042-CA47B19D3B71}">
      <dgm:prSet/>
      <dgm:spPr/>
      <dgm:t>
        <a:bodyPr/>
        <a:lstStyle/>
        <a:p>
          <a:endParaRPr lang="en-US"/>
        </a:p>
      </dgm:t>
    </dgm:pt>
    <dgm:pt modelId="{5448E568-EB5C-A343-AD10-7884C2139DAD}">
      <dgm:prSet phldrT="[Text]" custT="1"/>
      <dgm:spPr>
        <a:solidFill>
          <a:schemeClr val="accent6">
            <a:lumMod val="40000"/>
            <a:lumOff val="60000"/>
            <a:alpha val="90000"/>
          </a:schemeClr>
        </a:solidFill>
      </dgm:spPr>
      <dgm:t>
        <a:bodyPr/>
        <a:lstStyle/>
        <a:p>
          <a:pPr rtl="0"/>
          <a:r>
            <a:rPr lang="en-US" sz="2400" dirty="0">
              <a:latin typeface="+mj-lt"/>
            </a:rPr>
            <a:t>Protists</a:t>
          </a:r>
        </a:p>
      </dgm:t>
    </dgm:pt>
    <dgm:pt modelId="{68BA8734-6290-0E45-9643-9312243619D7}" type="parTrans" cxnId="{D71EBA1A-8453-314E-9CCC-C4A7D3F17156}">
      <dgm:prSet/>
      <dgm:spPr/>
      <dgm:t>
        <a:bodyPr/>
        <a:lstStyle/>
        <a:p>
          <a:endParaRPr lang="en-US"/>
        </a:p>
      </dgm:t>
    </dgm:pt>
    <dgm:pt modelId="{424205C0-B745-5E40-A579-958EE81DA663}" type="sibTrans" cxnId="{D71EBA1A-8453-314E-9CCC-C4A7D3F17156}">
      <dgm:prSet/>
      <dgm:spPr/>
      <dgm:t>
        <a:bodyPr/>
        <a:lstStyle/>
        <a:p>
          <a:endParaRPr lang="en-US"/>
        </a:p>
      </dgm:t>
    </dgm:pt>
    <dgm:pt modelId="{714A4032-DE31-E844-BC2E-5FE80AC0A210}">
      <dgm:prSet phldrT="[Text]" custT="1"/>
      <dgm:spPr>
        <a:solidFill>
          <a:schemeClr val="accent6">
            <a:lumMod val="40000"/>
            <a:lumOff val="60000"/>
            <a:alpha val="90000"/>
          </a:schemeClr>
        </a:solidFill>
      </dgm:spPr>
      <dgm:t>
        <a:bodyPr/>
        <a:lstStyle/>
        <a:p>
          <a:pPr rtl="0"/>
          <a:r>
            <a:rPr lang="en-US" sz="2400" dirty="0">
              <a:latin typeface="+mj-lt"/>
            </a:rPr>
            <a:t>Animals</a:t>
          </a:r>
        </a:p>
      </dgm:t>
    </dgm:pt>
    <dgm:pt modelId="{0267D74F-AAA8-074D-9196-7D3D838D02F8}" type="parTrans" cxnId="{120ACB03-6964-7C4D-905B-A0D6507C8DA3}">
      <dgm:prSet/>
      <dgm:spPr/>
      <dgm:t>
        <a:bodyPr/>
        <a:lstStyle/>
        <a:p>
          <a:endParaRPr lang="en-US"/>
        </a:p>
      </dgm:t>
    </dgm:pt>
    <dgm:pt modelId="{AA4C482E-4FF2-9B45-AEB3-20A068861179}" type="sibTrans" cxnId="{120ACB03-6964-7C4D-905B-A0D6507C8DA3}">
      <dgm:prSet/>
      <dgm:spPr/>
      <dgm:t>
        <a:bodyPr/>
        <a:lstStyle/>
        <a:p>
          <a:endParaRPr lang="en-US"/>
        </a:p>
      </dgm:t>
    </dgm:pt>
    <dgm:pt modelId="{150FE81E-2179-3E42-BDC7-06BDC354EA31}">
      <dgm:prSet phldrT="[Text]" custT="1"/>
      <dgm:spPr>
        <a:solidFill>
          <a:schemeClr val="accent6">
            <a:lumMod val="40000"/>
            <a:lumOff val="60000"/>
            <a:alpha val="90000"/>
          </a:schemeClr>
        </a:solidFill>
      </dgm:spPr>
      <dgm:t>
        <a:bodyPr/>
        <a:lstStyle/>
        <a:p>
          <a:pPr rtl="0"/>
          <a:r>
            <a:rPr lang="en-US" sz="2400" dirty="0">
              <a:latin typeface="+mj-lt"/>
            </a:rPr>
            <a:t>plants</a:t>
          </a:r>
        </a:p>
      </dgm:t>
    </dgm:pt>
    <dgm:pt modelId="{204639E9-6588-4349-BA42-48D0177368DF}" type="parTrans" cxnId="{8932E1DA-1BA8-3245-93EE-601BDB5F280E}">
      <dgm:prSet/>
      <dgm:spPr/>
      <dgm:t>
        <a:bodyPr/>
        <a:lstStyle/>
        <a:p>
          <a:endParaRPr lang="en-US"/>
        </a:p>
      </dgm:t>
    </dgm:pt>
    <dgm:pt modelId="{8C1AE619-BFD4-0445-A8D3-3E459A212437}" type="sibTrans" cxnId="{8932E1DA-1BA8-3245-93EE-601BDB5F280E}">
      <dgm:prSet/>
      <dgm:spPr/>
      <dgm:t>
        <a:bodyPr/>
        <a:lstStyle/>
        <a:p>
          <a:endParaRPr lang="en-US"/>
        </a:p>
      </dgm:t>
    </dgm:pt>
    <dgm:pt modelId="{CFAC6DA8-54A5-2F4D-A1DA-91C2D8C2CDD1}">
      <dgm:prSet phldrT="[Text]" custT="1"/>
      <dgm:spPr>
        <a:solidFill>
          <a:schemeClr val="accent6">
            <a:lumMod val="40000"/>
            <a:lumOff val="60000"/>
            <a:alpha val="90000"/>
          </a:schemeClr>
        </a:solidFill>
      </dgm:spPr>
      <dgm:t>
        <a:bodyPr/>
        <a:lstStyle/>
        <a:p>
          <a:pPr rtl="0"/>
          <a:r>
            <a:rPr lang="en-US" sz="2400" dirty="0">
              <a:latin typeface="+mj-lt"/>
            </a:rPr>
            <a:t>Fungi </a:t>
          </a:r>
        </a:p>
      </dgm:t>
    </dgm:pt>
    <dgm:pt modelId="{CB6C31C1-3B84-0142-BE42-7A956D939DB9}" type="parTrans" cxnId="{04D54F03-704E-AB45-BFE2-D0BA6B232C86}">
      <dgm:prSet/>
      <dgm:spPr/>
      <dgm:t>
        <a:bodyPr/>
        <a:lstStyle/>
        <a:p>
          <a:endParaRPr lang="en-US"/>
        </a:p>
      </dgm:t>
    </dgm:pt>
    <dgm:pt modelId="{F1EDD0BB-6FBC-F542-BA33-10BC7F0C3D10}" type="sibTrans" cxnId="{04D54F03-704E-AB45-BFE2-D0BA6B232C86}">
      <dgm:prSet/>
      <dgm:spPr/>
      <dgm:t>
        <a:bodyPr/>
        <a:lstStyle/>
        <a:p>
          <a:endParaRPr lang="en-US"/>
        </a:p>
      </dgm:t>
    </dgm:pt>
    <dgm:pt modelId="{46377EEA-146D-744F-8C8C-31F2D6DD6695}" type="pres">
      <dgm:prSet presAssocID="{2F14273A-EFEE-EF47-B1DE-543A5AE77451}" presName="hierChild1" presStyleCnt="0">
        <dgm:presLayoutVars>
          <dgm:chPref val="1"/>
          <dgm:dir/>
          <dgm:animOne val="branch"/>
          <dgm:animLvl val="lvl"/>
          <dgm:resizeHandles/>
        </dgm:presLayoutVars>
      </dgm:prSet>
      <dgm:spPr/>
    </dgm:pt>
    <dgm:pt modelId="{9CE0DD2F-0F14-044F-A944-2E300FAF12F4}" type="pres">
      <dgm:prSet presAssocID="{CB996043-F77A-C948-B266-E0477BCF2887}" presName="hierRoot1" presStyleCnt="0"/>
      <dgm:spPr/>
    </dgm:pt>
    <dgm:pt modelId="{8A71E6BC-AB38-A84A-8330-E632E1A74977}" type="pres">
      <dgm:prSet presAssocID="{CB996043-F77A-C948-B266-E0477BCF2887}" presName="composite" presStyleCnt="0"/>
      <dgm:spPr/>
    </dgm:pt>
    <dgm:pt modelId="{C96EE773-E4F3-D44A-8968-5926B3DFC03E}" type="pres">
      <dgm:prSet presAssocID="{CB996043-F77A-C948-B266-E0477BCF2887}" presName="background" presStyleLbl="node0" presStyleIdx="0" presStyleCnt="1"/>
      <dgm:spPr/>
    </dgm:pt>
    <dgm:pt modelId="{BD38E6F7-E114-2047-8CBB-CB8FFE69FB5F}" type="pres">
      <dgm:prSet presAssocID="{CB996043-F77A-C948-B266-E0477BCF2887}" presName="text" presStyleLbl="fgAcc0" presStyleIdx="0" presStyleCnt="1" custScaleX="546902" custLinFactY="-45372" custLinFactNeighborX="42022" custLinFactNeighborY="-100000">
        <dgm:presLayoutVars>
          <dgm:chPref val="3"/>
        </dgm:presLayoutVars>
      </dgm:prSet>
      <dgm:spPr/>
    </dgm:pt>
    <dgm:pt modelId="{431892CB-D2B9-6241-9416-FA49FA34A2FF}" type="pres">
      <dgm:prSet presAssocID="{CB996043-F77A-C948-B266-E0477BCF2887}" presName="hierChild2" presStyleCnt="0"/>
      <dgm:spPr/>
    </dgm:pt>
    <dgm:pt modelId="{2095F3C3-0D2B-CA46-996F-A29449603A58}" type="pres">
      <dgm:prSet presAssocID="{B34BF0EE-F323-9D42-AE2C-01C94DB616D5}" presName="Name10" presStyleLbl="parChTrans1D2" presStyleIdx="0" presStyleCnt="2"/>
      <dgm:spPr/>
    </dgm:pt>
    <dgm:pt modelId="{04358E8F-22E9-4C49-B283-01B37C2832CD}" type="pres">
      <dgm:prSet presAssocID="{2149CD2F-C6F6-8648-8B40-350B4BBB3357}" presName="hierRoot2" presStyleCnt="0"/>
      <dgm:spPr/>
    </dgm:pt>
    <dgm:pt modelId="{BCACC649-2CED-3F46-968E-F505F8E25F82}" type="pres">
      <dgm:prSet presAssocID="{2149CD2F-C6F6-8648-8B40-350B4BBB3357}" presName="composite2" presStyleCnt="0"/>
      <dgm:spPr/>
    </dgm:pt>
    <dgm:pt modelId="{8D490C26-EEC9-B44E-B5DE-0D1E736346FB}" type="pres">
      <dgm:prSet presAssocID="{2149CD2F-C6F6-8648-8B40-350B4BBB3357}" presName="background2" presStyleLbl="node2" presStyleIdx="0" presStyleCnt="2"/>
      <dgm:spPr/>
    </dgm:pt>
    <dgm:pt modelId="{07EDA846-1B0D-054F-B306-FAE3E73EB750}" type="pres">
      <dgm:prSet presAssocID="{2149CD2F-C6F6-8648-8B40-350B4BBB3357}" presName="text2" presStyleLbl="fgAcc2" presStyleIdx="0" presStyleCnt="2" custScaleX="162534" custLinFactNeighborX="4966" custLinFactNeighborY="-89181">
        <dgm:presLayoutVars>
          <dgm:chPref val="3"/>
        </dgm:presLayoutVars>
      </dgm:prSet>
      <dgm:spPr/>
    </dgm:pt>
    <dgm:pt modelId="{A6270DD3-A355-3346-8E50-94875E6344BB}" type="pres">
      <dgm:prSet presAssocID="{2149CD2F-C6F6-8648-8B40-350B4BBB3357}" presName="hierChild3" presStyleCnt="0"/>
      <dgm:spPr/>
    </dgm:pt>
    <dgm:pt modelId="{7429AA7B-E7D4-6047-A61A-F8D8BE9D5154}" type="pres">
      <dgm:prSet presAssocID="{3E578574-912E-AA4A-AA33-999DFDC26C27}" presName="Name17" presStyleLbl="parChTrans1D3" presStyleIdx="0" presStyleCnt="6"/>
      <dgm:spPr/>
    </dgm:pt>
    <dgm:pt modelId="{CD65A0D4-34CC-254D-9B55-E2388178CDC7}" type="pres">
      <dgm:prSet presAssocID="{B11CFD6F-E06E-644E-BA84-7CAC488E280B}" presName="hierRoot3" presStyleCnt="0"/>
      <dgm:spPr/>
    </dgm:pt>
    <dgm:pt modelId="{47AE5331-0155-6041-92DC-ABCBB329C52E}" type="pres">
      <dgm:prSet presAssocID="{B11CFD6F-E06E-644E-BA84-7CAC488E280B}" presName="composite3" presStyleCnt="0"/>
      <dgm:spPr/>
    </dgm:pt>
    <dgm:pt modelId="{5B75C4A1-A05A-444D-8CCB-A861DEB8BE5E}" type="pres">
      <dgm:prSet presAssocID="{B11CFD6F-E06E-644E-BA84-7CAC488E280B}" presName="background3" presStyleLbl="node3" presStyleIdx="0" presStyleCnt="6"/>
      <dgm:spPr/>
    </dgm:pt>
    <dgm:pt modelId="{4B2D8DB6-A385-9B43-BF73-FA3AAB1E047F}" type="pres">
      <dgm:prSet presAssocID="{B11CFD6F-E06E-644E-BA84-7CAC488E280B}" presName="text3" presStyleLbl="fgAcc3" presStyleIdx="0" presStyleCnt="6" custScaleX="117553" custLinFactNeighborX="6531" custLinFactNeighborY="-32239">
        <dgm:presLayoutVars>
          <dgm:chPref val="3"/>
        </dgm:presLayoutVars>
      </dgm:prSet>
      <dgm:spPr/>
    </dgm:pt>
    <dgm:pt modelId="{E7625B39-DEA0-8446-8D8A-022A6D0A1153}" type="pres">
      <dgm:prSet presAssocID="{B11CFD6F-E06E-644E-BA84-7CAC488E280B}" presName="hierChild4" presStyleCnt="0"/>
      <dgm:spPr/>
    </dgm:pt>
    <dgm:pt modelId="{7E38C212-A612-064F-86B1-34D31E732137}" type="pres">
      <dgm:prSet presAssocID="{77C0C742-4981-AB48-B957-81852B8684AA}" presName="Name17" presStyleLbl="parChTrans1D3" presStyleIdx="1" presStyleCnt="6"/>
      <dgm:spPr/>
    </dgm:pt>
    <dgm:pt modelId="{8FDB22A5-75B2-5940-A4BA-8EDDB45F43D5}" type="pres">
      <dgm:prSet presAssocID="{6D019A6B-B0BE-4349-B2E8-3EE71865F940}" presName="hierRoot3" presStyleCnt="0"/>
      <dgm:spPr/>
    </dgm:pt>
    <dgm:pt modelId="{7D34F547-D9D4-E84F-B563-20C151C8765B}" type="pres">
      <dgm:prSet presAssocID="{6D019A6B-B0BE-4349-B2E8-3EE71865F940}" presName="composite3" presStyleCnt="0"/>
      <dgm:spPr/>
    </dgm:pt>
    <dgm:pt modelId="{0F6D252B-0272-DB4A-ABAD-278ADC584475}" type="pres">
      <dgm:prSet presAssocID="{6D019A6B-B0BE-4349-B2E8-3EE71865F940}" presName="background3" presStyleLbl="node3" presStyleIdx="1" presStyleCnt="6"/>
      <dgm:spPr/>
    </dgm:pt>
    <dgm:pt modelId="{F789A8DB-8834-1E44-ACCF-9E8438EFA012}" type="pres">
      <dgm:prSet presAssocID="{6D019A6B-B0BE-4349-B2E8-3EE71865F940}" presName="text3" presStyleLbl="fgAcc3" presStyleIdx="1" presStyleCnt="6" custScaleX="115827" custLinFactNeighborX="4966" custLinFactNeighborY="-32239">
        <dgm:presLayoutVars>
          <dgm:chPref val="3"/>
        </dgm:presLayoutVars>
      </dgm:prSet>
      <dgm:spPr/>
    </dgm:pt>
    <dgm:pt modelId="{D0A31A73-2AC4-5E49-8B77-012F5ABD3D44}" type="pres">
      <dgm:prSet presAssocID="{6D019A6B-B0BE-4349-B2E8-3EE71865F940}" presName="hierChild4" presStyleCnt="0"/>
      <dgm:spPr/>
    </dgm:pt>
    <dgm:pt modelId="{057B47D2-A5AE-2241-9CA5-D808EA9333C2}" type="pres">
      <dgm:prSet presAssocID="{6CA9E68A-05F8-2641-B7A0-B06A2CF2FBB0}" presName="Name10" presStyleLbl="parChTrans1D2" presStyleIdx="1" presStyleCnt="2"/>
      <dgm:spPr/>
    </dgm:pt>
    <dgm:pt modelId="{B450141D-7EE1-8546-B940-B8B95AA3A56A}" type="pres">
      <dgm:prSet presAssocID="{3FE87ECB-7E13-A641-BE38-8ED3CA1B753E}" presName="hierRoot2" presStyleCnt="0"/>
      <dgm:spPr/>
    </dgm:pt>
    <dgm:pt modelId="{75FB3685-A4E0-0147-8600-3FA742C33C1A}" type="pres">
      <dgm:prSet presAssocID="{3FE87ECB-7E13-A641-BE38-8ED3CA1B753E}" presName="composite2" presStyleCnt="0"/>
      <dgm:spPr/>
    </dgm:pt>
    <dgm:pt modelId="{FE38D335-7D3C-DF4D-8EE8-CD94CFE40195}" type="pres">
      <dgm:prSet presAssocID="{3FE87ECB-7E13-A641-BE38-8ED3CA1B753E}" presName="background2" presStyleLbl="node2" presStyleIdx="1" presStyleCnt="2"/>
      <dgm:spPr/>
    </dgm:pt>
    <dgm:pt modelId="{A2821E64-9ADF-0541-AAB5-11E8B655B271}" type="pres">
      <dgm:prSet presAssocID="{3FE87ECB-7E13-A641-BE38-8ED3CA1B753E}" presName="text2" presStyleLbl="fgAcc2" presStyleIdx="1" presStyleCnt="2" custScaleX="186140" custLinFactNeighborX="72191" custLinFactNeighborY="-89181">
        <dgm:presLayoutVars>
          <dgm:chPref val="3"/>
        </dgm:presLayoutVars>
      </dgm:prSet>
      <dgm:spPr/>
    </dgm:pt>
    <dgm:pt modelId="{8CAE83E7-0673-BD4D-AC90-9CBB32C56347}" type="pres">
      <dgm:prSet presAssocID="{3FE87ECB-7E13-A641-BE38-8ED3CA1B753E}" presName="hierChild3" presStyleCnt="0"/>
      <dgm:spPr/>
    </dgm:pt>
    <dgm:pt modelId="{24247806-E31C-6644-BB2C-AC158849F498}" type="pres">
      <dgm:prSet presAssocID="{68BA8734-6290-0E45-9643-9312243619D7}" presName="Name17" presStyleLbl="parChTrans1D3" presStyleIdx="2" presStyleCnt="6"/>
      <dgm:spPr/>
    </dgm:pt>
    <dgm:pt modelId="{2B854AD2-A986-EE47-AC4C-6CBB215486DA}" type="pres">
      <dgm:prSet presAssocID="{5448E568-EB5C-A343-AD10-7884C2139DAD}" presName="hierRoot3" presStyleCnt="0"/>
      <dgm:spPr/>
    </dgm:pt>
    <dgm:pt modelId="{B0675DB7-3EA2-634A-96EB-4E53799EC99D}" type="pres">
      <dgm:prSet presAssocID="{5448E568-EB5C-A343-AD10-7884C2139DAD}" presName="composite3" presStyleCnt="0"/>
      <dgm:spPr/>
    </dgm:pt>
    <dgm:pt modelId="{AF17EACB-F855-724B-B504-D40933BA3302}" type="pres">
      <dgm:prSet presAssocID="{5448E568-EB5C-A343-AD10-7884C2139DAD}" presName="background3" presStyleLbl="node3" presStyleIdx="2" presStyleCnt="6"/>
      <dgm:spPr/>
    </dgm:pt>
    <dgm:pt modelId="{E7584436-EAA4-6B44-BA5E-F11D0F97A180}" type="pres">
      <dgm:prSet presAssocID="{5448E568-EB5C-A343-AD10-7884C2139DAD}" presName="text3" presStyleLbl="fgAcc3" presStyleIdx="2" presStyleCnt="6" custLinFactNeighborX="-1091" custLinFactNeighborY="-33936">
        <dgm:presLayoutVars>
          <dgm:chPref val="3"/>
        </dgm:presLayoutVars>
      </dgm:prSet>
      <dgm:spPr/>
    </dgm:pt>
    <dgm:pt modelId="{4785D16E-FAE1-6249-9105-3C61B70EA3D0}" type="pres">
      <dgm:prSet presAssocID="{5448E568-EB5C-A343-AD10-7884C2139DAD}" presName="hierChild4" presStyleCnt="0"/>
      <dgm:spPr/>
    </dgm:pt>
    <dgm:pt modelId="{0B3E3E12-0EC9-FF4E-8B0E-8710AE9078A9}" type="pres">
      <dgm:prSet presAssocID="{0267D74F-AAA8-074D-9196-7D3D838D02F8}" presName="Name17" presStyleLbl="parChTrans1D3" presStyleIdx="3" presStyleCnt="6"/>
      <dgm:spPr/>
    </dgm:pt>
    <dgm:pt modelId="{43184AC3-D5B0-9F43-B32D-548D1159405F}" type="pres">
      <dgm:prSet presAssocID="{714A4032-DE31-E844-BC2E-5FE80AC0A210}" presName="hierRoot3" presStyleCnt="0"/>
      <dgm:spPr/>
    </dgm:pt>
    <dgm:pt modelId="{F58AC3BC-98BA-194E-ACB5-6DAFEA47E9DA}" type="pres">
      <dgm:prSet presAssocID="{714A4032-DE31-E844-BC2E-5FE80AC0A210}" presName="composite3" presStyleCnt="0"/>
      <dgm:spPr/>
    </dgm:pt>
    <dgm:pt modelId="{464C34CB-79AF-5542-96C2-1D068E3198ED}" type="pres">
      <dgm:prSet presAssocID="{714A4032-DE31-E844-BC2E-5FE80AC0A210}" presName="background3" presStyleLbl="node3" presStyleIdx="3" presStyleCnt="6"/>
      <dgm:spPr/>
    </dgm:pt>
    <dgm:pt modelId="{012B6828-53F1-8A4D-8808-E968686BFB73}" type="pres">
      <dgm:prSet presAssocID="{714A4032-DE31-E844-BC2E-5FE80AC0A210}" presName="text3" presStyleLbl="fgAcc3" presStyleIdx="3" presStyleCnt="6" custScaleX="117083" custLinFactNeighborX="-7801" custLinFactNeighborY="-32239">
        <dgm:presLayoutVars>
          <dgm:chPref val="3"/>
        </dgm:presLayoutVars>
      </dgm:prSet>
      <dgm:spPr/>
    </dgm:pt>
    <dgm:pt modelId="{1AA501E6-38C1-0748-ADF6-A7D44739EF6C}" type="pres">
      <dgm:prSet presAssocID="{714A4032-DE31-E844-BC2E-5FE80AC0A210}" presName="hierChild4" presStyleCnt="0"/>
      <dgm:spPr/>
    </dgm:pt>
    <dgm:pt modelId="{608443C2-F2CA-464B-B862-5DA1EF4D3334}" type="pres">
      <dgm:prSet presAssocID="{204639E9-6588-4349-BA42-48D0177368DF}" presName="Name17" presStyleLbl="parChTrans1D3" presStyleIdx="4" presStyleCnt="6"/>
      <dgm:spPr/>
    </dgm:pt>
    <dgm:pt modelId="{A571558E-C68D-D048-A4ED-8669B56D3886}" type="pres">
      <dgm:prSet presAssocID="{150FE81E-2179-3E42-BDC7-06BDC354EA31}" presName="hierRoot3" presStyleCnt="0"/>
      <dgm:spPr/>
    </dgm:pt>
    <dgm:pt modelId="{B3FB837C-271C-D04A-B217-B6811B5EBE71}" type="pres">
      <dgm:prSet presAssocID="{150FE81E-2179-3E42-BDC7-06BDC354EA31}" presName="composite3" presStyleCnt="0"/>
      <dgm:spPr/>
    </dgm:pt>
    <dgm:pt modelId="{805B492A-3466-2B46-AB57-9D7FEE24147D}" type="pres">
      <dgm:prSet presAssocID="{150FE81E-2179-3E42-BDC7-06BDC354EA31}" presName="background3" presStyleLbl="node3" presStyleIdx="4" presStyleCnt="6"/>
      <dgm:spPr/>
    </dgm:pt>
    <dgm:pt modelId="{1A8C04F3-54BE-A44F-B0E6-502CE7A48C7E}" type="pres">
      <dgm:prSet presAssocID="{150FE81E-2179-3E42-BDC7-06BDC354EA31}" presName="text3" presStyleLbl="fgAcc3" presStyleIdx="4" presStyleCnt="6" custLinFactNeighborY="-33936">
        <dgm:presLayoutVars>
          <dgm:chPref val="3"/>
        </dgm:presLayoutVars>
      </dgm:prSet>
      <dgm:spPr/>
    </dgm:pt>
    <dgm:pt modelId="{B4C573BC-9090-1040-AD95-7D494C4266C3}" type="pres">
      <dgm:prSet presAssocID="{150FE81E-2179-3E42-BDC7-06BDC354EA31}" presName="hierChild4" presStyleCnt="0"/>
      <dgm:spPr/>
    </dgm:pt>
    <dgm:pt modelId="{8290FA3C-A84D-F34E-B3A5-BB39BC8B0C14}" type="pres">
      <dgm:prSet presAssocID="{CB6C31C1-3B84-0142-BE42-7A956D939DB9}" presName="Name17" presStyleLbl="parChTrans1D3" presStyleIdx="5" presStyleCnt="6"/>
      <dgm:spPr/>
    </dgm:pt>
    <dgm:pt modelId="{32E43108-D20A-114A-A9A2-F2498CD3BBE7}" type="pres">
      <dgm:prSet presAssocID="{CFAC6DA8-54A5-2F4D-A1DA-91C2D8C2CDD1}" presName="hierRoot3" presStyleCnt="0"/>
      <dgm:spPr/>
    </dgm:pt>
    <dgm:pt modelId="{64D10781-AD96-2D4C-AFCB-630A2CB4D730}" type="pres">
      <dgm:prSet presAssocID="{CFAC6DA8-54A5-2F4D-A1DA-91C2D8C2CDD1}" presName="composite3" presStyleCnt="0"/>
      <dgm:spPr/>
    </dgm:pt>
    <dgm:pt modelId="{DFF37898-5D82-754E-8811-032573AC0EBF}" type="pres">
      <dgm:prSet presAssocID="{CFAC6DA8-54A5-2F4D-A1DA-91C2D8C2CDD1}" presName="background3" presStyleLbl="node3" presStyleIdx="5" presStyleCnt="6"/>
      <dgm:spPr/>
    </dgm:pt>
    <dgm:pt modelId="{BDA88BD3-00AF-D74C-B4DC-19FBF92C17C5}" type="pres">
      <dgm:prSet presAssocID="{CFAC6DA8-54A5-2F4D-A1DA-91C2D8C2CDD1}" presName="text3" presStyleLbl="fgAcc3" presStyleIdx="5" presStyleCnt="6" custLinFactNeighborX="88" custLinFactNeighborY="-33811">
        <dgm:presLayoutVars>
          <dgm:chPref val="3"/>
        </dgm:presLayoutVars>
      </dgm:prSet>
      <dgm:spPr/>
    </dgm:pt>
    <dgm:pt modelId="{4F43519C-F29C-7E42-8418-A35B6B5FA0DB}" type="pres">
      <dgm:prSet presAssocID="{CFAC6DA8-54A5-2F4D-A1DA-91C2D8C2CDD1}" presName="hierChild4" presStyleCnt="0"/>
      <dgm:spPr/>
    </dgm:pt>
  </dgm:ptLst>
  <dgm:cxnLst>
    <dgm:cxn modelId="{04D54F03-704E-AB45-BFE2-D0BA6B232C86}" srcId="{3FE87ECB-7E13-A641-BE38-8ED3CA1B753E}" destId="{CFAC6DA8-54A5-2F4D-A1DA-91C2D8C2CDD1}" srcOrd="3" destOrd="0" parTransId="{CB6C31C1-3B84-0142-BE42-7A956D939DB9}" sibTransId="{F1EDD0BB-6FBC-F542-BA33-10BC7F0C3D10}"/>
    <dgm:cxn modelId="{120ACB03-6964-7C4D-905B-A0D6507C8DA3}" srcId="{3FE87ECB-7E13-A641-BE38-8ED3CA1B753E}" destId="{714A4032-DE31-E844-BC2E-5FE80AC0A210}" srcOrd="1" destOrd="0" parTransId="{0267D74F-AAA8-074D-9196-7D3D838D02F8}" sibTransId="{AA4C482E-4FF2-9B45-AEB3-20A068861179}"/>
    <dgm:cxn modelId="{D71EBA1A-8453-314E-9CCC-C4A7D3F17156}" srcId="{3FE87ECB-7E13-A641-BE38-8ED3CA1B753E}" destId="{5448E568-EB5C-A343-AD10-7884C2139DAD}" srcOrd="0" destOrd="0" parTransId="{68BA8734-6290-0E45-9643-9312243619D7}" sibTransId="{424205C0-B745-5E40-A579-958EE81DA663}"/>
    <dgm:cxn modelId="{35F3801E-6ACC-0045-818C-3FC7DBB9B06C}" srcId="{2149CD2F-C6F6-8648-8B40-350B4BBB3357}" destId="{6D019A6B-B0BE-4349-B2E8-3EE71865F940}" srcOrd="1" destOrd="0" parTransId="{77C0C742-4981-AB48-B957-81852B8684AA}" sibTransId="{99B9E898-37AF-CA40-A796-EBAD8A11BF32}"/>
    <dgm:cxn modelId="{51521D24-8E06-1D4F-AC7C-2A74094582AD}" type="presOf" srcId="{0267D74F-AAA8-074D-9196-7D3D838D02F8}" destId="{0B3E3E12-0EC9-FF4E-8B0E-8710AE9078A9}" srcOrd="0" destOrd="0" presId="urn:microsoft.com/office/officeart/2005/8/layout/hierarchy1"/>
    <dgm:cxn modelId="{5734EA2F-14F2-F44A-BEEC-1CCE4FCC1FE4}" type="presOf" srcId="{3E578574-912E-AA4A-AA33-999DFDC26C27}" destId="{7429AA7B-E7D4-6047-A61A-F8D8BE9D5154}" srcOrd="0" destOrd="0" presId="urn:microsoft.com/office/officeart/2005/8/layout/hierarchy1"/>
    <dgm:cxn modelId="{216B0B34-C94E-4B4A-A012-934886B6731D}" type="presOf" srcId="{714A4032-DE31-E844-BC2E-5FE80AC0A210}" destId="{012B6828-53F1-8A4D-8808-E968686BFB73}" srcOrd="0" destOrd="0" presId="urn:microsoft.com/office/officeart/2005/8/layout/hierarchy1"/>
    <dgm:cxn modelId="{0164E14D-228D-D74D-862F-6E2AD9F7CA8F}" type="presOf" srcId="{6D019A6B-B0BE-4349-B2E8-3EE71865F940}" destId="{F789A8DB-8834-1E44-ACCF-9E8438EFA012}" srcOrd="0" destOrd="0" presId="urn:microsoft.com/office/officeart/2005/8/layout/hierarchy1"/>
    <dgm:cxn modelId="{74E7FC4D-9E2A-3040-B05F-D7AA2F9A5EBE}" type="presOf" srcId="{6CA9E68A-05F8-2641-B7A0-B06A2CF2FBB0}" destId="{057B47D2-A5AE-2241-9CA5-D808EA9333C2}" srcOrd="0" destOrd="0" presId="urn:microsoft.com/office/officeart/2005/8/layout/hierarchy1"/>
    <dgm:cxn modelId="{8AA59B50-10A9-EC40-9C94-7D872F92517A}" type="presOf" srcId="{77C0C742-4981-AB48-B957-81852B8684AA}" destId="{7E38C212-A612-064F-86B1-34D31E732137}" srcOrd="0" destOrd="0" presId="urn:microsoft.com/office/officeart/2005/8/layout/hierarchy1"/>
    <dgm:cxn modelId="{2E52CF55-AB67-9943-AD1A-219ABCF09303}" type="presOf" srcId="{2149CD2F-C6F6-8648-8B40-350B4BBB3357}" destId="{07EDA846-1B0D-054F-B306-FAE3E73EB750}" srcOrd="0" destOrd="0" presId="urn:microsoft.com/office/officeart/2005/8/layout/hierarchy1"/>
    <dgm:cxn modelId="{438F3E67-BBBB-F447-9E6D-D3D942ABABFA}" type="presOf" srcId="{CB6C31C1-3B84-0142-BE42-7A956D939DB9}" destId="{8290FA3C-A84D-F34E-B3A5-BB39BC8B0C14}" srcOrd="0" destOrd="0" presId="urn:microsoft.com/office/officeart/2005/8/layout/hierarchy1"/>
    <dgm:cxn modelId="{D0CB368B-D552-4040-A5B7-9C1DD0277344}" type="presOf" srcId="{5448E568-EB5C-A343-AD10-7884C2139DAD}" destId="{E7584436-EAA4-6B44-BA5E-F11D0F97A180}" srcOrd="0" destOrd="0" presId="urn:microsoft.com/office/officeart/2005/8/layout/hierarchy1"/>
    <dgm:cxn modelId="{C092289A-AE5D-954F-A18F-B80481C302C0}" type="presOf" srcId="{68BA8734-6290-0E45-9643-9312243619D7}" destId="{24247806-E31C-6644-BB2C-AC158849F498}" srcOrd="0" destOrd="0" presId="urn:microsoft.com/office/officeart/2005/8/layout/hierarchy1"/>
    <dgm:cxn modelId="{BBA369A5-2DD4-FD47-BEF9-9A75B4A57E29}" type="presOf" srcId="{CFAC6DA8-54A5-2F4D-A1DA-91C2D8C2CDD1}" destId="{BDA88BD3-00AF-D74C-B4DC-19FBF92C17C5}" srcOrd="0" destOrd="0" presId="urn:microsoft.com/office/officeart/2005/8/layout/hierarchy1"/>
    <dgm:cxn modelId="{4B6765AA-B1C2-9E4E-A965-0740AB48586A}" srcId="{CB996043-F77A-C948-B266-E0477BCF2887}" destId="{2149CD2F-C6F6-8648-8B40-350B4BBB3357}" srcOrd="0" destOrd="0" parTransId="{B34BF0EE-F323-9D42-AE2C-01C94DB616D5}" sibTransId="{36B56318-389E-E44E-8037-D8A2DBF77871}"/>
    <dgm:cxn modelId="{24D5CAB1-8F0C-8F41-80AB-56306C98B669}" type="presOf" srcId="{B11CFD6F-E06E-644E-BA84-7CAC488E280B}" destId="{4B2D8DB6-A385-9B43-BF73-FA3AAB1E047F}" srcOrd="0" destOrd="0" presId="urn:microsoft.com/office/officeart/2005/8/layout/hierarchy1"/>
    <dgm:cxn modelId="{EDB348C5-52E0-8C48-B41C-C40E52B0EC74}" srcId="{2149CD2F-C6F6-8648-8B40-350B4BBB3357}" destId="{B11CFD6F-E06E-644E-BA84-7CAC488E280B}" srcOrd="0" destOrd="0" parTransId="{3E578574-912E-AA4A-AA33-999DFDC26C27}" sibTransId="{085B1A23-F936-2A43-8685-CF36C621F468}"/>
    <dgm:cxn modelId="{D0A9CBC7-2F38-1040-9606-C65AAC586B69}" type="presOf" srcId="{2F14273A-EFEE-EF47-B1DE-543A5AE77451}" destId="{46377EEA-146D-744F-8C8C-31F2D6DD6695}" srcOrd="0" destOrd="0" presId="urn:microsoft.com/office/officeart/2005/8/layout/hierarchy1"/>
    <dgm:cxn modelId="{20CFB0CF-45BC-834B-9D78-57F42236A91B}" type="presOf" srcId="{3FE87ECB-7E13-A641-BE38-8ED3CA1B753E}" destId="{A2821E64-9ADF-0541-AAB5-11E8B655B271}" srcOrd="0" destOrd="0" presId="urn:microsoft.com/office/officeart/2005/8/layout/hierarchy1"/>
    <dgm:cxn modelId="{1085ECD1-47D0-AF4D-8EB3-E9FA93A95D8C}" type="presOf" srcId="{B34BF0EE-F323-9D42-AE2C-01C94DB616D5}" destId="{2095F3C3-0D2B-CA46-996F-A29449603A58}" srcOrd="0" destOrd="0" presId="urn:microsoft.com/office/officeart/2005/8/layout/hierarchy1"/>
    <dgm:cxn modelId="{708E62D3-CCFE-7D49-94F3-7BB03D6FB5D2}" type="presOf" srcId="{CB996043-F77A-C948-B266-E0477BCF2887}" destId="{BD38E6F7-E114-2047-8CBB-CB8FFE69FB5F}" srcOrd="0" destOrd="0" presId="urn:microsoft.com/office/officeart/2005/8/layout/hierarchy1"/>
    <dgm:cxn modelId="{6CD90DDA-EBAE-974B-818E-02B8977B6B66}" type="presOf" srcId="{204639E9-6588-4349-BA42-48D0177368DF}" destId="{608443C2-F2CA-464B-B862-5DA1EF4D3334}" srcOrd="0" destOrd="0" presId="urn:microsoft.com/office/officeart/2005/8/layout/hierarchy1"/>
    <dgm:cxn modelId="{37740EDA-2AE0-AC48-9042-CA47B19D3B71}" srcId="{CB996043-F77A-C948-B266-E0477BCF2887}" destId="{3FE87ECB-7E13-A641-BE38-8ED3CA1B753E}" srcOrd="1" destOrd="0" parTransId="{6CA9E68A-05F8-2641-B7A0-B06A2CF2FBB0}" sibTransId="{0F1A8575-E259-7F40-B8E7-31D7F769DD67}"/>
    <dgm:cxn modelId="{8932E1DA-1BA8-3245-93EE-601BDB5F280E}" srcId="{3FE87ECB-7E13-A641-BE38-8ED3CA1B753E}" destId="{150FE81E-2179-3E42-BDC7-06BDC354EA31}" srcOrd="2" destOrd="0" parTransId="{204639E9-6588-4349-BA42-48D0177368DF}" sibTransId="{8C1AE619-BFD4-0445-A8D3-3E459A212437}"/>
    <dgm:cxn modelId="{F07850DF-898F-E046-8319-21F21C5132E2}" type="presOf" srcId="{150FE81E-2179-3E42-BDC7-06BDC354EA31}" destId="{1A8C04F3-54BE-A44F-B0E6-502CE7A48C7E}" srcOrd="0" destOrd="0" presId="urn:microsoft.com/office/officeart/2005/8/layout/hierarchy1"/>
    <dgm:cxn modelId="{F7C5A5E6-981B-FF4A-9928-09D204FF8762}" srcId="{2F14273A-EFEE-EF47-B1DE-543A5AE77451}" destId="{CB996043-F77A-C948-B266-E0477BCF2887}" srcOrd="0" destOrd="0" parTransId="{12B93643-BD6D-8D49-9AB8-7A0B0009D3A6}" sibTransId="{A806A4D8-B5A9-1044-842F-5CB30A72208B}"/>
    <dgm:cxn modelId="{C1370234-FEFB-EF48-91E8-84E052F5E386}" type="presParOf" srcId="{46377EEA-146D-744F-8C8C-31F2D6DD6695}" destId="{9CE0DD2F-0F14-044F-A944-2E300FAF12F4}" srcOrd="0" destOrd="0" presId="urn:microsoft.com/office/officeart/2005/8/layout/hierarchy1"/>
    <dgm:cxn modelId="{AA750A69-CF4E-094C-A8D6-8B0BBE12EB6F}" type="presParOf" srcId="{9CE0DD2F-0F14-044F-A944-2E300FAF12F4}" destId="{8A71E6BC-AB38-A84A-8330-E632E1A74977}" srcOrd="0" destOrd="0" presId="urn:microsoft.com/office/officeart/2005/8/layout/hierarchy1"/>
    <dgm:cxn modelId="{16E8FDF2-FFA1-5143-B313-3D58C5F3B80D}" type="presParOf" srcId="{8A71E6BC-AB38-A84A-8330-E632E1A74977}" destId="{C96EE773-E4F3-D44A-8968-5926B3DFC03E}" srcOrd="0" destOrd="0" presId="urn:microsoft.com/office/officeart/2005/8/layout/hierarchy1"/>
    <dgm:cxn modelId="{E403EAFE-BE4F-F546-89EB-8E33955D774B}" type="presParOf" srcId="{8A71E6BC-AB38-A84A-8330-E632E1A74977}" destId="{BD38E6F7-E114-2047-8CBB-CB8FFE69FB5F}" srcOrd="1" destOrd="0" presId="urn:microsoft.com/office/officeart/2005/8/layout/hierarchy1"/>
    <dgm:cxn modelId="{B894BBED-A276-A347-B64E-EE333130AE54}" type="presParOf" srcId="{9CE0DD2F-0F14-044F-A944-2E300FAF12F4}" destId="{431892CB-D2B9-6241-9416-FA49FA34A2FF}" srcOrd="1" destOrd="0" presId="urn:microsoft.com/office/officeart/2005/8/layout/hierarchy1"/>
    <dgm:cxn modelId="{BCC0A61D-F306-4347-B41E-CC86B4810A80}" type="presParOf" srcId="{431892CB-D2B9-6241-9416-FA49FA34A2FF}" destId="{2095F3C3-0D2B-CA46-996F-A29449603A58}" srcOrd="0" destOrd="0" presId="urn:microsoft.com/office/officeart/2005/8/layout/hierarchy1"/>
    <dgm:cxn modelId="{2EFEA0F8-0397-8B4D-83D3-D041B9602D5C}" type="presParOf" srcId="{431892CB-D2B9-6241-9416-FA49FA34A2FF}" destId="{04358E8F-22E9-4C49-B283-01B37C2832CD}" srcOrd="1" destOrd="0" presId="urn:microsoft.com/office/officeart/2005/8/layout/hierarchy1"/>
    <dgm:cxn modelId="{C0001BDB-F504-4E46-886B-92FEB0212758}" type="presParOf" srcId="{04358E8F-22E9-4C49-B283-01B37C2832CD}" destId="{BCACC649-2CED-3F46-968E-F505F8E25F82}" srcOrd="0" destOrd="0" presId="urn:microsoft.com/office/officeart/2005/8/layout/hierarchy1"/>
    <dgm:cxn modelId="{7AD49262-2463-B549-AB25-D6555981622D}" type="presParOf" srcId="{BCACC649-2CED-3F46-968E-F505F8E25F82}" destId="{8D490C26-EEC9-B44E-B5DE-0D1E736346FB}" srcOrd="0" destOrd="0" presId="urn:microsoft.com/office/officeart/2005/8/layout/hierarchy1"/>
    <dgm:cxn modelId="{0A8E4A95-161C-AC41-8405-0BAD79938B80}" type="presParOf" srcId="{BCACC649-2CED-3F46-968E-F505F8E25F82}" destId="{07EDA846-1B0D-054F-B306-FAE3E73EB750}" srcOrd="1" destOrd="0" presId="urn:microsoft.com/office/officeart/2005/8/layout/hierarchy1"/>
    <dgm:cxn modelId="{365ABAF0-0CC1-D54E-BBE3-9E40C5FD5D11}" type="presParOf" srcId="{04358E8F-22E9-4C49-B283-01B37C2832CD}" destId="{A6270DD3-A355-3346-8E50-94875E6344BB}" srcOrd="1" destOrd="0" presId="urn:microsoft.com/office/officeart/2005/8/layout/hierarchy1"/>
    <dgm:cxn modelId="{60AF95E9-9B4C-4D47-AE5B-DD6E17DE08F0}" type="presParOf" srcId="{A6270DD3-A355-3346-8E50-94875E6344BB}" destId="{7429AA7B-E7D4-6047-A61A-F8D8BE9D5154}" srcOrd="0" destOrd="0" presId="urn:microsoft.com/office/officeart/2005/8/layout/hierarchy1"/>
    <dgm:cxn modelId="{F67752CC-4B6B-DA4C-B86C-0D102CE3C6A8}" type="presParOf" srcId="{A6270DD3-A355-3346-8E50-94875E6344BB}" destId="{CD65A0D4-34CC-254D-9B55-E2388178CDC7}" srcOrd="1" destOrd="0" presId="urn:microsoft.com/office/officeart/2005/8/layout/hierarchy1"/>
    <dgm:cxn modelId="{6314BCB5-CA55-7943-90C0-582DB06E6797}" type="presParOf" srcId="{CD65A0D4-34CC-254D-9B55-E2388178CDC7}" destId="{47AE5331-0155-6041-92DC-ABCBB329C52E}" srcOrd="0" destOrd="0" presId="urn:microsoft.com/office/officeart/2005/8/layout/hierarchy1"/>
    <dgm:cxn modelId="{4792F12C-DF45-0D48-ACF1-F8F908E57DF9}" type="presParOf" srcId="{47AE5331-0155-6041-92DC-ABCBB329C52E}" destId="{5B75C4A1-A05A-444D-8CCB-A861DEB8BE5E}" srcOrd="0" destOrd="0" presId="urn:microsoft.com/office/officeart/2005/8/layout/hierarchy1"/>
    <dgm:cxn modelId="{00DAD654-75B7-3644-AFB5-9A62F8D21009}" type="presParOf" srcId="{47AE5331-0155-6041-92DC-ABCBB329C52E}" destId="{4B2D8DB6-A385-9B43-BF73-FA3AAB1E047F}" srcOrd="1" destOrd="0" presId="urn:microsoft.com/office/officeart/2005/8/layout/hierarchy1"/>
    <dgm:cxn modelId="{09A5BCA5-1B0F-1D40-B415-6D6448CEBA0A}" type="presParOf" srcId="{CD65A0D4-34CC-254D-9B55-E2388178CDC7}" destId="{E7625B39-DEA0-8446-8D8A-022A6D0A1153}" srcOrd="1" destOrd="0" presId="urn:microsoft.com/office/officeart/2005/8/layout/hierarchy1"/>
    <dgm:cxn modelId="{2D77C82A-8C2D-9845-8A89-BA7EAA4D80F8}" type="presParOf" srcId="{A6270DD3-A355-3346-8E50-94875E6344BB}" destId="{7E38C212-A612-064F-86B1-34D31E732137}" srcOrd="2" destOrd="0" presId="urn:microsoft.com/office/officeart/2005/8/layout/hierarchy1"/>
    <dgm:cxn modelId="{A667D51D-5B6F-5C42-BF37-B528830A9CF4}" type="presParOf" srcId="{A6270DD3-A355-3346-8E50-94875E6344BB}" destId="{8FDB22A5-75B2-5940-A4BA-8EDDB45F43D5}" srcOrd="3" destOrd="0" presId="urn:microsoft.com/office/officeart/2005/8/layout/hierarchy1"/>
    <dgm:cxn modelId="{8900058D-A72D-9542-B90C-CB638C66956F}" type="presParOf" srcId="{8FDB22A5-75B2-5940-A4BA-8EDDB45F43D5}" destId="{7D34F547-D9D4-E84F-B563-20C151C8765B}" srcOrd="0" destOrd="0" presId="urn:microsoft.com/office/officeart/2005/8/layout/hierarchy1"/>
    <dgm:cxn modelId="{99EDE67B-F4C7-4447-A2DC-52EF97CEAD02}" type="presParOf" srcId="{7D34F547-D9D4-E84F-B563-20C151C8765B}" destId="{0F6D252B-0272-DB4A-ABAD-278ADC584475}" srcOrd="0" destOrd="0" presId="urn:microsoft.com/office/officeart/2005/8/layout/hierarchy1"/>
    <dgm:cxn modelId="{72D6627C-5838-9346-8BAD-2C53BAB1C6CE}" type="presParOf" srcId="{7D34F547-D9D4-E84F-B563-20C151C8765B}" destId="{F789A8DB-8834-1E44-ACCF-9E8438EFA012}" srcOrd="1" destOrd="0" presId="urn:microsoft.com/office/officeart/2005/8/layout/hierarchy1"/>
    <dgm:cxn modelId="{B55BC338-C1D6-504C-99C4-FDEC4AD3B4BE}" type="presParOf" srcId="{8FDB22A5-75B2-5940-A4BA-8EDDB45F43D5}" destId="{D0A31A73-2AC4-5E49-8B77-012F5ABD3D44}" srcOrd="1" destOrd="0" presId="urn:microsoft.com/office/officeart/2005/8/layout/hierarchy1"/>
    <dgm:cxn modelId="{3471313A-93DB-BE46-BFEC-455797B4E308}" type="presParOf" srcId="{431892CB-D2B9-6241-9416-FA49FA34A2FF}" destId="{057B47D2-A5AE-2241-9CA5-D808EA9333C2}" srcOrd="2" destOrd="0" presId="urn:microsoft.com/office/officeart/2005/8/layout/hierarchy1"/>
    <dgm:cxn modelId="{9701264A-CF17-D349-9382-C4B45A3FB16C}" type="presParOf" srcId="{431892CB-D2B9-6241-9416-FA49FA34A2FF}" destId="{B450141D-7EE1-8546-B940-B8B95AA3A56A}" srcOrd="3" destOrd="0" presId="urn:microsoft.com/office/officeart/2005/8/layout/hierarchy1"/>
    <dgm:cxn modelId="{00102758-E9A7-3045-9D70-EC56FFCABD7C}" type="presParOf" srcId="{B450141D-7EE1-8546-B940-B8B95AA3A56A}" destId="{75FB3685-A4E0-0147-8600-3FA742C33C1A}" srcOrd="0" destOrd="0" presId="urn:microsoft.com/office/officeart/2005/8/layout/hierarchy1"/>
    <dgm:cxn modelId="{26917292-A6EB-C540-A3AC-DF752B1A0F65}" type="presParOf" srcId="{75FB3685-A4E0-0147-8600-3FA742C33C1A}" destId="{FE38D335-7D3C-DF4D-8EE8-CD94CFE40195}" srcOrd="0" destOrd="0" presId="urn:microsoft.com/office/officeart/2005/8/layout/hierarchy1"/>
    <dgm:cxn modelId="{AF9A127A-AE9C-9D4F-B825-CBC8C6713EB9}" type="presParOf" srcId="{75FB3685-A4E0-0147-8600-3FA742C33C1A}" destId="{A2821E64-9ADF-0541-AAB5-11E8B655B271}" srcOrd="1" destOrd="0" presId="urn:microsoft.com/office/officeart/2005/8/layout/hierarchy1"/>
    <dgm:cxn modelId="{E3FA62B3-F732-5343-B5AF-62B0259069D9}" type="presParOf" srcId="{B450141D-7EE1-8546-B940-B8B95AA3A56A}" destId="{8CAE83E7-0673-BD4D-AC90-9CBB32C56347}" srcOrd="1" destOrd="0" presId="urn:microsoft.com/office/officeart/2005/8/layout/hierarchy1"/>
    <dgm:cxn modelId="{03578F52-08A1-3549-A709-76D1556101D1}" type="presParOf" srcId="{8CAE83E7-0673-BD4D-AC90-9CBB32C56347}" destId="{24247806-E31C-6644-BB2C-AC158849F498}" srcOrd="0" destOrd="0" presId="urn:microsoft.com/office/officeart/2005/8/layout/hierarchy1"/>
    <dgm:cxn modelId="{1E052E54-F33F-FD4D-A801-E0FD90F16FA2}" type="presParOf" srcId="{8CAE83E7-0673-BD4D-AC90-9CBB32C56347}" destId="{2B854AD2-A986-EE47-AC4C-6CBB215486DA}" srcOrd="1" destOrd="0" presId="urn:microsoft.com/office/officeart/2005/8/layout/hierarchy1"/>
    <dgm:cxn modelId="{27C99788-F349-4440-9233-DD165944AB8B}" type="presParOf" srcId="{2B854AD2-A986-EE47-AC4C-6CBB215486DA}" destId="{B0675DB7-3EA2-634A-96EB-4E53799EC99D}" srcOrd="0" destOrd="0" presId="urn:microsoft.com/office/officeart/2005/8/layout/hierarchy1"/>
    <dgm:cxn modelId="{FEFE9EB0-D924-1545-9625-E7A39CDEAFDD}" type="presParOf" srcId="{B0675DB7-3EA2-634A-96EB-4E53799EC99D}" destId="{AF17EACB-F855-724B-B504-D40933BA3302}" srcOrd="0" destOrd="0" presId="urn:microsoft.com/office/officeart/2005/8/layout/hierarchy1"/>
    <dgm:cxn modelId="{75C126F5-8FBD-9E46-91E3-8AF661A282C9}" type="presParOf" srcId="{B0675DB7-3EA2-634A-96EB-4E53799EC99D}" destId="{E7584436-EAA4-6B44-BA5E-F11D0F97A180}" srcOrd="1" destOrd="0" presId="urn:microsoft.com/office/officeart/2005/8/layout/hierarchy1"/>
    <dgm:cxn modelId="{4A257D4C-8646-0C42-B279-9877AB9B5569}" type="presParOf" srcId="{2B854AD2-A986-EE47-AC4C-6CBB215486DA}" destId="{4785D16E-FAE1-6249-9105-3C61B70EA3D0}" srcOrd="1" destOrd="0" presId="urn:microsoft.com/office/officeart/2005/8/layout/hierarchy1"/>
    <dgm:cxn modelId="{EE4E334D-7773-0D42-A59C-3513A8E48700}" type="presParOf" srcId="{8CAE83E7-0673-BD4D-AC90-9CBB32C56347}" destId="{0B3E3E12-0EC9-FF4E-8B0E-8710AE9078A9}" srcOrd="2" destOrd="0" presId="urn:microsoft.com/office/officeart/2005/8/layout/hierarchy1"/>
    <dgm:cxn modelId="{29ED8497-E21C-634F-8714-3917E6866E9B}" type="presParOf" srcId="{8CAE83E7-0673-BD4D-AC90-9CBB32C56347}" destId="{43184AC3-D5B0-9F43-B32D-548D1159405F}" srcOrd="3" destOrd="0" presId="urn:microsoft.com/office/officeart/2005/8/layout/hierarchy1"/>
    <dgm:cxn modelId="{4CAB0DB2-5721-7F49-B57B-7501D9FA8DC9}" type="presParOf" srcId="{43184AC3-D5B0-9F43-B32D-548D1159405F}" destId="{F58AC3BC-98BA-194E-ACB5-6DAFEA47E9DA}" srcOrd="0" destOrd="0" presId="urn:microsoft.com/office/officeart/2005/8/layout/hierarchy1"/>
    <dgm:cxn modelId="{B9E157B6-553A-FE41-A6A4-CCD075BA3308}" type="presParOf" srcId="{F58AC3BC-98BA-194E-ACB5-6DAFEA47E9DA}" destId="{464C34CB-79AF-5542-96C2-1D068E3198ED}" srcOrd="0" destOrd="0" presId="urn:microsoft.com/office/officeart/2005/8/layout/hierarchy1"/>
    <dgm:cxn modelId="{3EDF3B7F-1180-F047-B325-0519AE8C3937}" type="presParOf" srcId="{F58AC3BC-98BA-194E-ACB5-6DAFEA47E9DA}" destId="{012B6828-53F1-8A4D-8808-E968686BFB73}" srcOrd="1" destOrd="0" presId="urn:microsoft.com/office/officeart/2005/8/layout/hierarchy1"/>
    <dgm:cxn modelId="{80BA1B47-1977-A947-B358-F06878FB57D8}" type="presParOf" srcId="{43184AC3-D5B0-9F43-B32D-548D1159405F}" destId="{1AA501E6-38C1-0748-ADF6-A7D44739EF6C}" srcOrd="1" destOrd="0" presId="urn:microsoft.com/office/officeart/2005/8/layout/hierarchy1"/>
    <dgm:cxn modelId="{CEF1351D-5536-2C4A-8780-2C986601572C}" type="presParOf" srcId="{8CAE83E7-0673-BD4D-AC90-9CBB32C56347}" destId="{608443C2-F2CA-464B-B862-5DA1EF4D3334}" srcOrd="4" destOrd="0" presId="urn:microsoft.com/office/officeart/2005/8/layout/hierarchy1"/>
    <dgm:cxn modelId="{A97BF599-AEC0-3B4F-B812-74FE562B8BC2}" type="presParOf" srcId="{8CAE83E7-0673-BD4D-AC90-9CBB32C56347}" destId="{A571558E-C68D-D048-A4ED-8669B56D3886}" srcOrd="5" destOrd="0" presId="urn:microsoft.com/office/officeart/2005/8/layout/hierarchy1"/>
    <dgm:cxn modelId="{0D6A6BCB-6AE1-5F47-BC5F-4B9DF4B3B306}" type="presParOf" srcId="{A571558E-C68D-D048-A4ED-8669B56D3886}" destId="{B3FB837C-271C-D04A-B217-B6811B5EBE71}" srcOrd="0" destOrd="0" presId="urn:microsoft.com/office/officeart/2005/8/layout/hierarchy1"/>
    <dgm:cxn modelId="{1CDCF489-5FC2-684E-8E9A-676927016485}" type="presParOf" srcId="{B3FB837C-271C-D04A-B217-B6811B5EBE71}" destId="{805B492A-3466-2B46-AB57-9D7FEE24147D}" srcOrd="0" destOrd="0" presId="urn:microsoft.com/office/officeart/2005/8/layout/hierarchy1"/>
    <dgm:cxn modelId="{4FD0A7B8-2BA5-7F4B-9D98-392F94439D67}" type="presParOf" srcId="{B3FB837C-271C-D04A-B217-B6811B5EBE71}" destId="{1A8C04F3-54BE-A44F-B0E6-502CE7A48C7E}" srcOrd="1" destOrd="0" presId="urn:microsoft.com/office/officeart/2005/8/layout/hierarchy1"/>
    <dgm:cxn modelId="{09B5D319-7D64-F64B-B01B-FFF9849CD79F}" type="presParOf" srcId="{A571558E-C68D-D048-A4ED-8669B56D3886}" destId="{B4C573BC-9090-1040-AD95-7D494C4266C3}" srcOrd="1" destOrd="0" presId="urn:microsoft.com/office/officeart/2005/8/layout/hierarchy1"/>
    <dgm:cxn modelId="{9461DD1A-0F1F-2C49-8EAD-76F90C1B3AB2}" type="presParOf" srcId="{8CAE83E7-0673-BD4D-AC90-9CBB32C56347}" destId="{8290FA3C-A84D-F34E-B3A5-BB39BC8B0C14}" srcOrd="6" destOrd="0" presId="urn:microsoft.com/office/officeart/2005/8/layout/hierarchy1"/>
    <dgm:cxn modelId="{EC51330A-848E-AD43-9D77-27949316F24D}" type="presParOf" srcId="{8CAE83E7-0673-BD4D-AC90-9CBB32C56347}" destId="{32E43108-D20A-114A-A9A2-F2498CD3BBE7}" srcOrd="7" destOrd="0" presId="urn:microsoft.com/office/officeart/2005/8/layout/hierarchy1"/>
    <dgm:cxn modelId="{09DA781D-368B-B247-A7BA-C23FB1810869}" type="presParOf" srcId="{32E43108-D20A-114A-A9A2-F2498CD3BBE7}" destId="{64D10781-AD96-2D4C-AFCB-630A2CB4D730}" srcOrd="0" destOrd="0" presId="urn:microsoft.com/office/officeart/2005/8/layout/hierarchy1"/>
    <dgm:cxn modelId="{B83E0119-E66D-B74B-A815-F4DBFF50DDC7}" type="presParOf" srcId="{64D10781-AD96-2D4C-AFCB-630A2CB4D730}" destId="{DFF37898-5D82-754E-8811-032573AC0EBF}" srcOrd="0" destOrd="0" presId="urn:microsoft.com/office/officeart/2005/8/layout/hierarchy1"/>
    <dgm:cxn modelId="{6AE01957-E38F-6748-B835-B06E05899007}" type="presParOf" srcId="{64D10781-AD96-2D4C-AFCB-630A2CB4D730}" destId="{BDA88BD3-00AF-D74C-B4DC-19FBF92C17C5}" srcOrd="1" destOrd="0" presId="urn:microsoft.com/office/officeart/2005/8/layout/hierarchy1"/>
    <dgm:cxn modelId="{E0BD4FE4-81B1-154F-8D8C-7108334EC40E}" type="presParOf" srcId="{32E43108-D20A-114A-A9A2-F2498CD3BBE7}" destId="{4F43519C-F29C-7E42-8418-A35B6B5FA0D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9648E1-043A-8D4A-9BCE-A6EA704B6A6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A14C9921-00E3-5B45-B8EC-A5EE999BD6EB}">
      <dgm:prSet phldrT="[Text]" custT="1"/>
      <dgm:spPr>
        <a:solidFill>
          <a:schemeClr val="accent1">
            <a:lumMod val="40000"/>
            <a:lumOff val="60000"/>
          </a:schemeClr>
        </a:solidFill>
      </dgm:spPr>
      <dgm:t>
        <a:bodyPr/>
        <a:lstStyle/>
        <a:p>
          <a:pPr rtl="0"/>
          <a:r>
            <a:rPr lang="en-US" sz="2600" b="1" dirty="0">
              <a:solidFill>
                <a:schemeClr val="tx1"/>
              </a:solidFill>
              <a:latin typeface="+mj-lt"/>
            </a:rPr>
            <a:t>What is life?</a:t>
          </a:r>
        </a:p>
      </dgm:t>
    </dgm:pt>
    <dgm:pt modelId="{2EB85C9D-DC01-424B-9F91-BC6DAEE74B96}" type="parTrans" cxnId="{A548D05D-BE32-804D-A832-0BFC0979FAAC}">
      <dgm:prSet/>
      <dgm:spPr/>
      <dgm:t>
        <a:bodyPr/>
        <a:lstStyle/>
        <a:p>
          <a:endParaRPr lang="en-US"/>
        </a:p>
      </dgm:t>
    </dgm:pt>
    <dgm:pt modelId="{876E16CE-272C-7D4B-862F-D2E28B0E2999}" type="sibTrans" cxnId="{A548D05D-BE32-804D-A832-0BFC0979FAAC}">
      <dgm:prSet/>
      <dgm:spPr/>
      <dgm:t>
        <a:bodyPr/>
        <a:lstStyle/>
        <a:p>
          <a:endParaRPr lang="en-US"/>
        </a:p>
      </dgm:t>
    </dgm:pt>
    <dgm:pt modelId="{465D7ED9-8239-F14D-A2C9-01E06DCC964E}">
      <dgm:prSet phldrT="[Text]" custT="1"/>
      <dgm:spPr>
        <a:solidFill>
          <a:schemeClr val="accent1">
            <a:lumMod val="40000"/>
            <a:lumOff val="60000"/>
          </a:schemeClr>
        </a:solidFill>
      </dgm:spPr>
      <dgm:t>
        <a:bodyPr/>
        <a:lstStyle/>
        <a:p>
          <a:pPr rtl="0"/>
          <a:r>
            <a:rPr lang="en-US" sz="2600" b="1" dirty="0">
              <a:solidFill>
                <a:schemeClr val="tx1"/>
              </a:solidFill>
              <a:latin typeface="+mj-lt"/>
            </a:rPr>
            <a:t>What distinguishes livings from nonliving things?</a:t>
          </a:r>
        </a:p>
      </dgm:t>
    </dgm:pt>
    <dgm:pt modelId="{58A757BF-FACE-B944-BC52-55BF6AE340F3}" type="parTrans" cxnId="{969ECE1F-7CF4-8947-8E28-6F3F844C2493}">
      <dgm:prSet/>
      <dgm:spPr/>
      <dgm:t>
        <a:bodyPr/>
        <a:lstStyle/>
        <a:p>
          <a:endParaRPr lang="en-US"/>
        </a:p>
      </dgm:t>
    </dgm:pt>
    <dgm:pt modelId="{49399DB8-35CE-204B-A543-51B7554E53E1}" type="sibTrans" cxnId="{969ECE1F-7CF4-8947-8E28-6F3F844C2493}">
      <dgm:prSet/>
      <dgm:spPr/>
      <dgm:t>
        <a:bodyPr/>
        <a:lstStyle/>
        <a:p>
          <a:endParaRPr lang="en-US"/>
        </a:p>
      </dgm:t>
    </dgm:pt>
    <dgm:pt modelId="{AA496B10-4B3A-6048-8FEC-9BF317E20617}">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en-US" sz="2800" b="1" dirty="0">
              <a:solidFill>
                <a:srgbClr val="FF0000"/>
              </a:solidFill>
              <a:latin typeface="+mj-lt"/>
            </a:rPr>
            <a:t>Biology</a:t>
          </a:r>
          <a:r>
            <a:rPr lang="en-US" sz="2800" b="1" dirty="0">
              <a:solidFill>
                <a:schemeClr val="tx1"/>
              </a:solidFill>
              <a:latin typeface="+mj-lt"/>
            </a:rPr>
            <a:t> is the scientific study of life</a:t>
          </a:r>
          <a:r>
            <a:rPr lang="en-US" sz="2600" b="1" dirty="0">
              <a:solidFill>
                <a:schemeClr val="tx1"/>
              </a:solidFill>
              <a:latin typeface="+mj-lt"/>
            </a:rPr>
            <a:t>.</a:t>
          </a:r>
        </a:p>
      </dgm:t>
    </dgm:pt>
    <dgm:pt modelId="{A34EAC3A-1EC5-4648-98AA-88DA44620E30}" type="parTrans" cxnId="{446038E7-1C43-1D4A-A044-5DCB4B3220A1}">
      <dgm:prSet/>
      <dgm:spPr/>
      <dgm:t>
        <a:bodyPr/>
        <a:lstStyle/>
        <a:p>
          <a:endParaRPr lang="en-US"/>
        </a:p>
      </dgm:t>
    </dgm:pt>
    <dgm:pt modelId="{0AE4D593-EA0E-2040-A116-3A83BCBEADC5}" type="sibTrans" cxnId="{446038E7-1C43-1D4A-A044-5DCB4B3220A1}">
      <dgm:prSet/>
      <dgm:spPr/>
      <dgm:t>
        <a:bodyPr/>
        <a:lstStyle/>
        <a:p>
          <a:endParaRPr lang="en-US"/>
        </a:p>
      </dgm:t>
    </dgm:pt>
    <dgm:pt modelId="{1E8865AC-4EDF-794F-92CB-7004324A7494}" type="pres">
      <dgm:prSet presAssocID="{A59648E1-043A-8D4A-9BCE-A6EA704B6A6B}" presName="linear" presStyleCnt="0">
        <dgm:presLayoutVars>
          <dgm:animLvl val="lvl"/>
          <dgm:resizeHandles val="exact"/>
        </dgm:presLayoutVars>
      </dgm:prSet>
      <dgm:spPr/>
    </dgm:pt>
    <dgm:pt modelId="{31BA6485-A2E7-F342-8EEE-42D05DE92DDA}" type="pres">
      <dgm:prSet presAssocID="{AA496B10-4B3A-6048-8FEC-9BF317E20617}" presName="parentText" presStyleLbl="node1" presStyleIdx="0" presStyleCnt="3">
        <dgm:presLayoutVars>
          <dgm:chMax val="0"/>
          <dgm:bulletEnabled val="1"/>
        </dgm:presLayoutVars>
      </dgm:prSet>
      <dgm:spPr/>
    </dgm:pt>
    <dgm:pt modelId="{570FDC64-7E9A-1943-8643-0C53ECACA7EB}" type="pres">
      <dgm:prSet presAssocID="{0AE4D593-EA0E-2040-A116-3A83BCBEADC5}" presName="spacer" presStyleCnt="0"/>
      <dgm:spPr/>
    </dgm:pt>
    <dgm:pt modelId="{E2E123C8-1AB8-4D48-A99F-8C4221AE70D1}" type="pres">
      <dgm:prSet presAssocID="{A14C9921-00E3-5B45-B8EC-A5EE999BD6EB}" presName="parentText" presStyleLbl="node1" presStyleIdx="1" presStyleCnt="3" custLinFactNeighborY="7698">
        <dgm:presLayoutVars>
          <dgm:chMax val="0"/>
          <dgm:bulletEnabled val="1"/>
        </dgm:presLayoutVars>
      </dgm:prSet>
      <dgm:spPr/>
    </dgm:pt>
    <dgm:pt modelId="{596390B5-6C7E-1747-BBF3-71C6D6F3563C}" type="pres">
      <dgm:prSet presAssocID="{876E16CE-272C-7D4B-862F-D2E28B0E2999}" presName="spacer" presStyleCnt="0"/>
      <dgm:spPr/>
    </dgm:pt>
    <dgm:pt modelId="{4B197F45-799A-8540-B208-5819CE88C807}" type="pres">
      <dgm:prSet presAssocID="{465D7ED9-8239-F14D-A2C9-01E06DCC964E}" presName="parentText" presStyleLbl="node1" presStyleIdx="2" presStyleCnt="3">
        <dgm:presLayoutVars>
          <dgm:chMax val="0"/>
          <dgm:bulletEnabled val="1"/>
        </dgm:presLayoutVars>
      </dgm:prSet>
      <dgm:spPr/>
    </dgm:pt>
  </dgm:ptLst>
  <dgm:cxnLst>
    <dgm:cxn modelId="{969ECE1F-7CF4-8947-8E28-6F3F844C2493}" srcId="{A59648E1-043A-8D4A-9BCE-A6EA704B6A6B}" destId="{465D7ED9-8239-F14D-A2C9-01E06DCC964E}" srcOrd="2" destOrd="0" parTransId="{58A757BF-FACE-B944-BC52-55BF6AE340F3}" sibTransId="{49399DB8-35CE-204B-A543-51B7554E53E1}"/>
    <dgm:cxn modelId="{F6A5E931-A132-2743-8901-949B5CBE3172}" type="presOf" srcId="{A59648E1-043A-8D4A-9BCE-A6EA704B6A6B}" destId="{1E8865AC-4EDF-794F-92CB-7004324A7494}" srcOrd="0" destOrd="0" presId="urn:microsoft.com/office/officeart/2005/8/layout/vList2"/>
    <dgm:cxn modelId="{A548D05D-BE32-804D-A832-0BFC0979FAAC}" srcId="{A59648E1-043A-8D4A-9BCE-A6EA704B6A6B}" destId="{A14C9921-00E3-5B45-B8EC-A5EE999BD6EB}" srcOrd="1" destOrd="0" parTransId="{2EB85C9D-DC01-424B-9F91-BC6DAEE74B96}" sibTransId="{876E16CE-272C-7D4B-862F-D2E28B0E2999}"/>
    <dgm:cxn modelId="{F4A50079-B7BC-8F47-B7CE-A11F8C212DB7}" type="presOf" srcId="{A14C9921-00E3-5B45-B8EC-A5EE999BD6EB}" destId="{E2E123C8-1AB8-4D48-A99F-8C4221AE70D1}" srcOrd="0" destOrd="0" presId="urn:microsoft.com/office/officeart/2005/8/layout/vList2"/>
    <dgm:cxn modelId="{D870538B-2C76-3A4A-80C2-8F52E8B77735}" type="presOf" srcId="{465D7ED9-8239-F14D-A2C9-01E06DCC964E}" destId="{4B197F45-799A-8540-B208-5819CE88C807}" srcOrd="0" destOrd="0" presId="urn:microsoft.com/office/officeart/2005/8/layout/vList2"/>
    <dgm:cxn modelId="{446038E7-1C43-1D4A-A044-5DCB4B3220A1}" srcId="{A59648E1-043A-8D4A-9BCE-A6EA704B6A6B}" destId="{AA496B10-4B3A-6048-8FEC-9BF317E20617}" srcOrd="0" destOrd="0" parTransId="{A34EAC3A-1EC5-4648-98AA-88DA44620E30}" sibTransId="{0AE4D593-EA0E-2040-A116-3A83BCBEADC5}"/>
    <dgm:cxn modelId="{F0653DE8-B073-C543-8E5D-D8AC181F4D54}" type="presOf" srcId="{AA496B10-4B3A-6048-8FEC-9BF317E20617}" destId="{31BA6485-A2E7-F342-8EEE-42D05DE92DDA}" srcOrd="0" destOrd="0" presId="urn:microsoft.com/office/officeart/2005/8/layout/vList2"/>
    <dgm:cxn modelId="{3C230DA7-37C6-5B41-AA2A-A6E50641E385}" type="presParOf" srcId="{1E8865AC-4EDF-794F-92CB-7004324A7494}" destId="{31BA6485-A2E7-F342-8EEE-42D05DE92DDA}" srcOrd="0" destOrd="0" presId="urn:microsoft.com/office/officeart/2005/8/layout/vList2"/>
    <dgm:cxn modelId="{CA3A60ED-C372-1D43-A5C1-3E3CC58BB696}" type="presParOf" srcId="{1E8865AC-4EDF-794F-92CB-7004324A7494}" destId="{570FDC64-7E9A-1943-8643-0C53ECACA7EB}" srcOrd="1" destOrd="0" presId="urn:microsoft.com/office/officeart/2005/8/layout/vList2"/>
    <dgm:cxn modelId="{BF152EFF-000D-144E-9388-C74974B0FEB6}" type="presParOf" srcId="{1E8865AC-4EDF-794F-92CB-7004324A7494}" destId="{E2E123C8-1AB8-4D48-A99F-8C4221AE70D1}" srcOrd="2" destOrd="0" presId="urn:microsoft.com/office/officeart/2005/8/layout/vList2"/>
    <dgm:cxn modelId="{F8619A09-EA15-E04A-ACF7-0F98EB4C658A}" type="presParOf" srcId="{1E8865AC-4EDF-794F-92CB-7004324A7494}" destId="{596390B5-6C7E-1747-BBF3-71C6D6F3563C}" srcOrd="3" destOrd="0" presId="urn:microsoft.com/office/officeart/2005/8/layout/vList2"/>
    <dgm:cxn modelId="{342E3662-E848-B340-B1F6-0290F621EC91}" type="presParOf" srcId="{1E8865AC-4EDF-794F-92CB-7004324A7494}" destId="{4B197F45-799A-8540-B208-5819CE88C80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FBC5DF-A212-AB41-ADE7-72C1FEC3C433}"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9105FA33-BAEF-7F44-B121-B62D60B2BDC0}">
      <dgm:prSet phldrT="[Text]"/>
      <dgm:spPr/>
      <dgm:t>
        <a:bodyPr/>
        <a:lstStyle/>
        <a:p>
          <a:pPr marL="12700" indent="0" rtl="0">
            <a:tabLst/>
          </a:pPr>
          <a:r>
            <a:rPr lang="en-US" b="1" dirty="0">
              <a:solidFill>
                <a:srgbClr val="C00000"/>
              </a:solidFill>
              <a:latin typeface="+mj-lt"/>
            </a:rPr>
            <a:t>Order:</a:t>
          </a:r>
          <a:r>
            <a:rPr lang="en-US" dirty="0">
              <a:latin typeface="+mj-lt"/>
            </a:rPr>
            <a:t> all living things exhibit complex but ordered organization</a:t>
          </a:r>
        </a:p>
      </dgm:t>
    </dgm:pt>
    <dgm:pt modelId="{594959B3-DE0D-2549-96C2-FE77BC6B0FFB}" type="parTrans" cxnId="{292B4BDE-2563-DB49-9425-5C5A0151684B}">
      <dgm:prSet/>
      <dgm:spPr/>
      <dgm:t>
        <a:bodyPr/>
        <a:lstStyle/>
        <a:p>
          <a:endParaRPr lang="en-US"/>
        </a:p>
      </dgm:t>
    </dgm:pt>
    <dgm:pt modelId="{7ACDC477-13D6-074B-A873-78D0FB8A6425}" type="sibTrans" cxnId="{292B4BDE-2563-DB49-9425-5C5A0151684B}">
      <dgm:prSet/>
      <dgm:spPr/>
      <dgm:t>
        <a:bodyPr/>
        <a:lstStyle/>
        <a:p>
          <a:endParaRPr lang="en-US"/>
        </a:p>
      </dgm:t>
    </dgm:pt>
    <dgm:pt modelId="{9EB1B8A0-81CE-6149-89FE-F1801A8F1CA3}">
      <dgm:prSet phldrT="[Text]"/>
      <dgm:spPr/>
      <dgm:t>
        <a:bodyPr/>
        <a:lstStyle/>
        <a:p>
          <a:pPr rtl="0"/>
          <a:r>
            <a:rPr lang="en-US" b="1" dirty="0">
              <a:solidFill>
                <a:srgbClr val="C00000"/>
              </a:solidFill>
              <a:latin typeface="+mj-lt"/>
            </a:rPr>
            <a:t>Regulation:</a:t>
          </a:r>
          <a:r>
            <a:rPr lang="en-US" dirty="0">
              <a:latin typeface="+mj-lt"/>
            </a:rPr>
            <a:t> organisms can adjust its internal environment, keeping it within appropriate limits</a:t>
          </a:r>
        </a:p>
      </dgm:t>
    </dgm:pt>
    <dgm:pt modelId="{66A00006-B0EC-8A4C-AEC1-5EA668DAF923}" type="parTrans" cxnId="{6AFE2E48-98F2-E746-99AF-5C21FA676D36}">
      <dgm:prSet/>
      <dgm:spPr/>
      <dgm:t>
        <a:bodyPr/>
        <a:lstStyle/>
        <a:p>
          <a:endParaRPr lang="en-US"/>
        </a:p>
      </dgm:t>
    </dgm:pt>
    <dgm:pt modelId="{54A35C3F-BD81-5F49-9704-3C2D09DA768D}" type="sibTrans" cxnId="{6AFE2E48-98F2-E746-99AF-5C21FA676D36}">
      <dgm:prSet/>
      <dgm:spPr/>
      <dgm:t>
        <a:bodyPr/>
        <a:lstStyle/>
        <a:p>
          <a:endParaRPr lang="en-US"/>
        </a:p>
      </dgm:t>
    </dgm:pt>
    <dgm:pt modelId="{93FA1651-E72D-FB48-B853-5BE4DEFD89F1}" type="pres">
      <dgm:prSet presAssocID="{35FBC5DF-A212-AB41-ADE7-72C1FEC3C433}" presName="Name0" presStyleCnt="0">
        <dgm:presLayoutVars>
          <dgm:dir/>
          <dgm:resizeHandles val="exact"/>
        </dgm:presLayoutVars>
      </dgm:prSet>
      <dgm:spPr/>
    </dgm:pt>
    <dgm:pt modelId="{AE022175-28FD-9B41-A1B6-6B21004EA71D}" type="pres">
      <dgm:prSet presAssocID="{9105FA33-BAEF-7F44-B121-B62D60B2BDC0}" presName="composite" presStyleCnt="0"/>
      <dgm:spPr/>
    </dgm:pt>
    <dgm:pt modelId="{11652CB5-C418-CC45-8444-90DC60ED8FC7}" type="pres">
      <dgm:prSet presAssocID="{9105FA33-BAEF-7F44-B121-B62D60B2BDC0}" presName="rect1" presStyleLbl="trAlignAcc1" presStyleIdx="0" presStyleCnt="2" custScaleX="169531" custScaleY="130013" custLinFactNeighborX="23663" custLinFactNeighborY="-9179">
        <dgm:presLayoutVars>
          <dgm:bulletEnabled val="1"/>
        </dgm:presLayoutVars>
      </dgm:prSet>
      <dgm:spPr/>
    </dgm:pt>
    <dgm:pt modelId="{8622C130-BFB5-9F42-9E68-400B82CDA90D}" type="pres">
      <dgm:prSet presAssocID="{9105FA33-BAEF-7F44-B121-B62D60B2BDC0}" presName="rect2" presStyleLbl="fgImgPlace1" presStyleIdx="0" presStyleCnt="2" custScaleX="218662" custScaleY="175374" custLinFactX="-76985" custLinFactNeighborX="-100000" custLinFactNeighborY="681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1F5EADFE-DDE3-B34A-BEAC-79D84590A0F9}" type="pres">
      <dgm:prSet presAssocID="{7ACDC477-13D6-074B-A873-78D0FB8A6425}" presName="sibTrans" presStyleCnt="0"/>
      <dgm:spPr/>
    </dgm:pt>
    <dgm:pt modelId="{370A173B-2F78-A840-8ACD-37425555208B}" type="pres">
      <dgm:prSet presAssocID="{9EB1B8A0-81CE-6149-89FE-F1801A8F1CA3}" presName="composite" presStyleCnt="0"/>
      <dgm:spPr/>
    </dgm:pt>
    <dgm:pt modelId="{FE7B4895-2282-144A-A07B-FA30D7387F53}" type="pres">
      <dgm:prSet presAssocID="{9EB1B8A0-81CE-6149-89FE-F1801A8F1CA3}" presName="rect1" presStyleLbl="trAlignAcc1" presStyleIdx="1" presStyleCnt="2" custScaleX="164415" custScaleY="128622" custLinFactNeighborX="28358" custLinFactNeighborY="1177">
        <dgm:presLayoutVars>
          <dgm:bulletEnabled val="1"/>
        </dgm:presLayoutVars>
      </dgm:prSet>
      <dgm:spPr/>
    </dgm:pt>
    <dgm:pt modelId="{E5457F54-02B8-7F40-848F-FEEB111F29AE}" type="pres">
      <dgm:prSet presAssocID="{9EB1B8A0-81CE-6149-89FE-F1801A8F1CA3}" presName="rect2" presStyleLbl="fgImgPlace1" presStyleIdx="1" presStyleCnt="2" custScaleX="307914" custScaleY="225944" custLinFactX="-100000" custLinFactNeighborX="-123014" custLinFactNeighborY="1121"/>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Lst>
  <dgm:cxnLst>
    <dgm:cxn modelId="{5260B717-2019-D94E-AED7-E973814EB00B}" type="presOf" srcId="{35FBC5DF-A212-AB41-ADE7-72C1FEC3C433}" destId="{93FA1651-E72D-FB48-B853-5BE4DEFD89F1}" srcOrd="0" destOrd="0" presId="urn:microsoft.com/office/officeart/2008/layout/PictureStrips"/>
    <dgm:cxn modelId="{E0A56E3A-9913-A246-8767-7781946C2A67}" type="presOf" srcId="{9EB1B8A0-81CE-6149-89FE-F1801A8F1CA3}" destId="{FE7B4895-2282-144A-A07B-FA30D7387F53}" srcOrd="0" destOrd="0" presId="urn:microsoft.com/office/officeart/2008/layout/PictureStrips"/>
    <dgm:cxn modelId="{6AFE2E48-98F2-E746-99AF-5C21FA676D36}" srcId="{35FBC5DF-A212-AB41-ADE7-72C1FEC3C433}" destId="{9EB1B8A0-81CE-6149-89FE-F1801A8F1CA3}" srcOrd="1" destOrd="0" parTransId="{66A00006-B0EC-8A4C-AEC1-5EA668DAF923}" sibTransId="{54A35C3F-BD81-5F49-9704-3C2D09DA768D}"/>
    <dgm:cxn modelId="{20B1BAB7-914C-0E41-ADA7-1F4783A2AB00}" type="presOf" srcId="{9105FA33-BAEF-7F44-B121-B62D60B2BDC0}" destId="{11652CB5-C418-CC45-8444-90DC60ED8FC7}" srcOrd="0" destOrd="0" presId="urn:microsoft.com/office/officeart/2008/layout/PictureStrips"/>
    <dgm:cxn modelId="{292B4BDE-2563-DB49-9425-5C5A0151684B}" srcId="{35FBC5DF-A212-AB41-ADE7-72C1FEC3C433}" destId="{9105FA33-BAEF-7F44-B121-B62D60B2BDC0}" srcOrd="0" destOrd="0" parTransId="{594959B3-DE0D-2549-96C2-FE77BC6B0FFB}" sibTransId="{7ACDC477-13D6-074B-A873-78D0FB8A6425}"/>
    <dgm:cxn modelId="{5C1E5B2A-FE66-EE46-8C49-CD2B6A12E8C2}" type="presParOf" srcId="{93FA1651-E72D-FB48-B853-5BE4DEFD89F1}" destId="{AE022175-28FD-9B41-A1B6-6B21004EA71D}" srcOrd="0" destOrd="0" presId="urn:microsoft.com/office/officeart/2008/layout/PictureStrips"/>
    <dgm:cxn modelId="{2CC050A3-2B28-794A-AD33-6C85269CD087}" type="presParOf" srcId="{AE022175-28FD-9B41-A1B6-6B21004EA71D}" destId="{11652CB5-C418-CC45-8444-90DC60ED8FC7}" srcOrd="0" destOrd="0" presId="urn:microsoft.com/office/officeart/2008/layout/PictureStrips"/>
    <dgm:cxn modelId="{5BF39466-61B0-2C49-BB1E-0EE31673366C}" type="presParOf" srcId="{AE022175-28FD-9B41-A1B6-6B21004EA71D}" destId="{8622C130-BFB5-9F42-9E68-400B82CDA90D}" srcOrd="1" destOrd="0" presId="urn:microsoft.com/office/officeart/2008/layout/PictureStrips"/>
    <dgm:cxn modelId="{2314CAA5-D591-A446-BD9B-EB8D802A6A39}" type="presParOf" srcId="{93FA1651-E72D-FB48-B853-5BE4DEFD89F1}" destId="{1F5EADFE-DDE3-B34A-BEAC-79D84590A0F9}" srcOrd="1" destOrd="0" presId="urn:microsoft.com/office/officeart/2008/layout/PictureStrips"/>
    <dgm:cxn modelId="{072FAA1A-6267-FD4D-A787-CD8678DE655E}" type="presParOf" srcId="{93FA1651-E72D-FB48-B853-5BE4DEFD89F1}" destId="{370A173B-2F78-A840-8ACD-37425555208B}" srcOrd="2" destOrd="0" presId="urn:microsoft.com/office/officeart/2008/layout/PictureStrips"/>
    <dgm:cxn modelId="{1C93A8CE-C045-E846-9588-BA869A96D07F}" type="presParOf" srcId="{370A173B-2F78-A840-8ACD-37425555208B}" destId="{FE7B4895-2282-144A-A07B-FA30D7387F53}" srcOrd="0" destOrd="0" presId="urn:microsoft.com/office/officeart/2008/layout/PictureStrips"/>
    <dgm:cxn modelId="{92EF3EC4-2F29-E54D-B06B-4139CB2336D2}" type="presParOf" srcId="{370A173B-2F78-A840-8ACD-37425555208B}" destId="{E5457F54-02B8-7F40-848F-FEEB111F29A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B37647-1049-4B4C-AFC7-8A2C274635BC}" type="doc">
      <dgm:prSet loTypeId="urn:microsoft.com/office/officeart/2005/8/layout/hierarchy1" loCatId="" qsTypeId="urn:microsoft.com/office/officeart/2005/8/quickstyle/3d3" qsCatId="3D" csTypeId="urn:microsoft.com/office/officeart/2005/8/colors/accent1_2" csCatId="accent1" phldr="1"/>
      <dgm:spPr/>
      <dgm:t>
        <a:bodyPr/>
        <a:lstStyle/>
        <a:p>
          <a:endParaRPr lang="en-US"/>
        </a:p>
      </dgm:t>
    </dgm:pt>
    <dgm:pt modelId="{2386225E-95F8-FD4D-B065-F2C0B68640F6}">
      <dgm:prSet phldrT="[Text]" custT="1"/>
      <dgm:spPr/>
      <dgm:t>
        <a:bodyPr/>
        <a:lstStyle/>
        <a:p>
          <a:pPr rtl="0"/>
          <a:r>
            <a:rPr lang="en-US" sz="2400" dirty="0"/>
            <a:t>Domains</a:t>
          </a:r>
        </a:p>
      </dgm:t>
    </dgm:pt>
    <dgm:pt modelId="{E5DC375D-1D63-AE47-A42B-439B45C590AB}" type="parTrans" cxnId="{45B1F113-1935-CF41-9214-55695FD000BD}">
      <dgm:prSet/>
      <dgm:spPr/>
      <dgm:t>
        <a:bodyPr/>
        <a:lstStyle/>
        <a:p>
          <a:endParaRPr lang="en-US"/>
        </a:p>
      </dgm:t>
    </dgm:pt>
    <dgm:pt modelId="{ED0ADCAE-2547-4144-8B0B-B55EBE867529}" type="sibTrans" cxnId="{45B1F113-1935-CF41-9214-55695FD000BD}">
      <dgm:prSet/>
      <dgm:spPr/>
      <dgm:t>
        <a:bodyPr/>
        <a:lstStyle/>
        <a:p>
          <a:endParaRPr lang="en-US"/>
        </a:p>
      </dgm:t>
    </dgm:pt>
    <dgm:pt modelId="{F0123CB8-66C4-EB4B-AFEC-039DA54A16B0}">
      <dgm:prSet phldrT="[Text]" custT="1"/>
      <dgm:spPr/>
      <dgm:t>
        <a:bodyPr/>
        <a:lstStyle/>
        <a:p>
          <a:pPr rtl="0"/>
          <a:r>
            <a:rPr lang="en-US" sz="2600" dirty="0"/>
            <a:t>Bacteria</a:t>
          </a:r>
        </a:p>
      </dgm:t>
    </dgm:pt>
    <dgm:pt modelId="{CBB6437C-D6D1-BD41-854D-9D873899B656}" type="parTrans" cxnId="{0297314E-C164-164F-8055-B651EBA9A5B7}">
      <dgm:prSet/>
      <dgm:spPr/>
      <dgm:t>
        <a:bodyPr/>
        <a:lstStyle/>
        <a:p>
          <a:endParaRPr lang="en-US"/>
        </a:p>
      </dgm:t>
    </dgm:pt>
    <dgm:pt modelId="{D35276C4-B4A5-A840-B112-8070418407B2}" type="sibTrans" cxnId="{0297314E-C164-164F-8055-B651EBA9A5B7}">
      <dgm:prSet/>
      <dgm:spPr/>
      <dgm:t>
        <a:bodyPr/>
        <a:lstStyle/>
        <a:p>
          <a:endParaRPr lang="en-US"/>
        </a:p>
      </dgm:t>
    </dgm:pt>
    <dgm:pt modelId="{43E36925-9ED0-C04B-9239-E2B910C2DD71}">
      <dgm:prSet phldrT="[Text]" custT="1"/>
      <dgm:spPr/>
      <dgm:t>
        <a:bodyPr/>
        <a:lstStyle/>
        <a:p>
          <a:pPr rtl="0"/>
          <a:r>
            <a:rPr lang="en-US" sz="2600" dirty="0"/>
            <a:t>Eukarya</a:t>
          </a:r>
        </a:p>
      </dgm:t>
    </dgm:pt>
    <dgm:pt modelId="{6C83E87D-E664-A548-A141-BB861D48B829}" type="parTrans" cxnId="{7FDFF5C9-3F82-0741-A4A5-F7A3142EE980}">
      <dgm:prSet/>
      <dgm:spPr/>
      <dgm:t>
        <a:bodyPr/>
        <a:lstStyle/>
        <a:p>
          <a:endParaRPr lang="en-US"/>
        </a:p>
      </dgm:t>
    </dgm:pt>
    <dgm:pt modelId="{905B7F5D-BE6D-A64F-A23B-2369897D8614}" type="sibTrans" cxnId="{7FDFF5C9-3F82-0741-A4A5-F7A3142EE980}">
      <dgm:prSet/>
      <dgm:spPr/>
      <dgm:t>
        <a:bodyPr/>
        <a:lstStyle/>
        <a:p>
          <a:endParaRPr lang="en-US"/>
        </a:p>
      </dgm:t>
    </dgm:pt>
    <dgm:pt modelId="{09B03403-D704-1B48-B0A7-6507D5821552}">
      <dgm:prSet phldrT="[Text]" custT="1"/>
      <dgm:spPr/>
      <dgm:t>
        <a:bodyPr/>
        <a:lstStyle/>
        <a:p>
          <a:pPr rtl="0"/>
          <a:r>
            <a:rPr lang="en-US" sz="2400" dirty="0"/>
            <a:t>Plantae</a:t>
          </a:r>
        </a:p>
      </dgm:t>
    </dgm:pt>
    <dgm:pt modelId="{CDDD7F55-23C8-B047-865F-226AAD52C3EC}" type="parTrans" cxnId="{AE136680-6935-3C4D-8DE7-171FFE14362A}">
      <dgm:prSet/>
      <dgm:spPr/>
      <dgm:t>
        <a:bodyPr/>
        <a:lstStyle/>
        <a:p>
          <a:endParaRPr lang="en-US"/>
        </a:p>
      </dgm:t>
    </dgm:pt>
    <dgm:pt modelId="{652B252C-0B66-0D40-955C-D44FD7A94866}" type="sibTrans" cxnId="{AE136680-6935-3C4D-8DE7-171FFE14362A}">
      <dgm:prSet/>
      <dgm:spPr/>
      <dgm:t>
        <a:bodyPr/>
        <a:lstStyle/>
        <a:p>
          <a:endParaRPr lang="en-US"/>
        </a:p>
      </dgm:t>
    </dgm:pt>
    <dgm:pt modelId="{9CAF8BA3-DA80-F74D-9BF9-BC5B655E7DC9}">
      <dgm:prSet phldrT="[Text]" custT="1"/>
      <dgm:spPr/>
      <dgm:t>
        <a:bodyPr/>
        <a:lstStyle/>
        <a:p>
          <a:pPr rtl="0"/>
          <a:r>
            <a:rPr lang="en-US" sz="2600" dirty="0"/>
            <a:t>Archaea</a:t>
          </a:r>
        </a:p>
      </dgm:t>
    </dgm:pt>
    <dgm:pt modelId="{B62C044E-DEFA-7342-875D-0047A6D40FFF}" type="parTrans" cxnId="{2B5C72A1-31DB-A845-BBE0-59C9BBBC8D5F}">
      <dgm:prSet/>
      <dgm:spPr/>
      <dgm:t>
        <a:bodyPr/>
        <a:lstStyle/>
        <a:p>
          <a:endParaRPr lang="en-US"/>
        </a:p>
      </dgm:t>
    </dgm:pt>
    <dgm:pt modelId="{5CC9A0A7-DB77-D248-B35A-CB50C998FA47}" type="sibTrans" cxnId="{2B5C72A1-31DB-A845-BBE0-59C9BBBC8D5F}">
      <dgm:prSet/>
      <dgm:spPr/>
      <dgm:t>
        <a:bodyPr/>
        <a:lstStyle/>
        <a:p>
          <a:endParaRPr lang="en-US"/>
        </a:p>
      </dgm:t>
    </dgm:pt>
    <dgm:pt modelId="{926D8ADD-5920-D340-9270-77F08769E2C3}">
      <dgm:prSet phldrT="[Text]" custT="1"/>
      <dgm:spPr/>
      <dgm:t>
        <a:bodyPr/>
        <a:lstStyle/>
        <a:p>
          <a:pPr rtl="0"/>
          <a:r>
            <a:rPr lang="en-US" sz="2400" dirty="0"/>
            <a:t>Fungi</a:t>
          </a:r>
        </a:p>
      </dgm:t>
    </dgm:pt>
    <dgm:pt modelId="{EE4ED662-B305-3241-A04A-21759147C69C}" type="parTrans" cxnId="{7D35CD97-B95D-1444-9B6C-E444E74945D0}">
      <dgm:prSet/>
      <dgm:spPr/>
      <dgm:t>
        <a:bodyPr/>
        <a:lstStyle/>
        <a:p>
          <a:endParaRPr lang="en-US"/>
        </a:p>
      </dgm:t>
    </dgm:pt>
    <dgm:pt modelId="{DADF3040-520B-864A-A03A-B134A83A49FC}" type="sibTrans" cxnId="{7D35CD97-B95D-1444-9B6C-E444E74945D0}">
      <dgm:prSet/>
      <dgm:spPr/>
      <dgm:t>
        <a:bodyPr/>
        <a:lstStyle/>
        <a:p>
          <a:endParaRPr lang="en-US"/>
        </a:p>
      </dgm:t>
    </dgm:pt>
    <dgm:pt modelId="{CEF33115-4642-A240-B287-087FDF74A717}">
      <dgm:prSet phldrT="[Text]" custT="1"/>
      <dgm:spPr/>
      <dgm:t>
        <a:bodyPr/>
        <a:lstStyle/>
        <a:p>
          <a:pPr rtl="0"/>
          <a:r>
            <a:rPr lang="en-US" sz="2400" dirty="0"/>
            <a:t>Animalia</a:t>
          </a:r>
        </a:p>
      </dgm:t>
    </dgm:pt>
    <dgm:pt modelId="{9B9392BC-5D19-2D45-A6D4-E915029226CE}" type="parTrans" cxnId="{19CDC930-99FE-F441-8FA7-280DF52FC92E}">
      <dgm:prSet/>
      <dgm:spPr/>
      <dgm:t>
        <a:bodyPr/>
        <a:lstStyle/>
        <a:p>
          <a:endParaRPr lang="en-US"/>
        </a:p>
      </dgm:t>
    </dgm:pt>
    <dgm:pt modelId="{9C6F3D31-E4E7-7545-A9FD-69733AA1BE7E}" type="sibTrans" cxnId="{19CDC930-99FE-F441-8FA7-280DF52FC92E}">
      <dgm:prSet/>
      <dgm:spPr/>
      <dgm:t>
        <a:bodyPr/>
        <a:lstStyle/>
        <a:p>
          <a:endParaRPr lang="en-US"/>
        </a:p>
      </dgm:t>
    </dgm:pt>
    <dgm:pt modelId="{BD562F17-19C6-BF43-A0BB-FC05076557C6}">
      <dgm:prSet phldrT="[Text]" custT="1"/>
      <dgm:spPr/>
      <dgm:t>
        <a:bodyPr/>
        <a:lstStyle/>
        <a:p>
          <a:pPr rtl="0"/>
          <a:r>
            <a:rPr lang="en-US" sz="2400" dirty="0"/>
            <a:t>Protists</a:t>
          </a:r>
        </a:p>
      </dgm:t>
    </dgm:pt>
    <dgm:pt modelId="{411672E7-D990-9940-8A45-33C356541C36}" type="parTrans" cxnId="{9CB53B66-923C-444F-9D27-4FDA4839D7C1}">
      <dgm:prSet/>
      <dgm:spPr/>
      <dgm:t>
        <a:bodyPr/>
        <a:lstStyle/>
        <a:p>
          <a:endParaRPr lang="en-US"/>
        </a:p>
      </dgm:t>
    </dgm:pt>
    <dgm:pt modelId="{86FF2F30-BD2C-C949-8245-7A37C8463C90}" type="sibTrans" cxnId="{9CB53B66-923C-444F-9D27-4FDA4839D7C1}">
      <dgm:prSet/>
      <dgm:spPr/>
      <dgm:t>
        <a:bodyPr/>
        <a:lstStyle/>
        <a:p>
          <a:endParaRPr lang="en-US"/>
        </a:p>
      </dgm:t>
    </dgm:pt>
    <dgm:pt modelId="{953ED24D-DE57-A949-8B59-CC98F2D326D3}" type="pres">
      <dgm:prSet presAssocID="{2DB37647-1049-4B4C-AFC7-8A2C274635BC}" presName="hierChild1" presStyleCnt="0">
        <dgm:presLayoutVars>
          <dgm:chPref val="1"/>
          <dgm:dir/>
          <dgm:animOne val="branch"/>
          <dgm:animLvl val="lvl"/>
          <dgm:resizeHandles/>
        </dgm:presLayoutVars>
      </dgm:prSet>
      <dgm:spPr/>
    </dgm:pt>
    <dgm:pt modelId="{C4093C37-0E9B-F944-A416-CAF355A8E4D8}" type="pres">
      <dgm:prSet presAssocID="{2386225E-95F8-FD4D-B065-F2C0B68640F6}" presName="hierRoot1" presStyleCnt="0"/>
      <dgm:spPr/>
    </dgm:pt>
    <dgm:pt modelId="{CEBCADDC-4688-A44C-B9D6-745835FE180B}" type="pres">
      <dgm:prSet presAssocID="{2386225E-95F8-FD4D-B065-F2C0B68640F6}" presName="composite" presStyleCnt="0"/>
      <dgm:spPr/>
    </dgm:pt>
    <dgm:pt modelId="{D558D8CB-C9C1-5745-917A-EEAFA06C8F23}" type="pres">
      <dgm:prSet presAssocID="{2386225E-95F8-FD4D-B065-F2C0B68640F6}" presName="background" presStyleLbl="node0" presStyleIdx="0" presStyleCnt="1"/>
      <dgm:spPr/>
    </dgm:pt>
    <dgm:pt modelId="{6F1A1680-943E-1249-BEE8-0686BEFAB6F8}" type="pres">
      <dgm:prSet presAssocID="{2386225E-95F8-FD4D-B065-F2C0B68640F6}" presName="text" presStyleLbl="fgAcc0" presStyleIdx="0" presStyleCnt="1" custLinFactNeighborX="84265" custLinFactNeighborY="-51689">
        <dgm:presLayoutVars>
          <dgm:chPref val="3"/>
        </dgm:presLayoutVars>
      </dgm:prSet>
      <dgm:spPr/>
    </dgm:pt>
    <dgm:pt modelId="{A1F83F20-F9BC-6149-8C7A-6865ECDFFDD4}" type="pres">
      <dgm:prSet presAssocID="{2386225E-95F8-FD4D-B065-F2C0B68640F6}" presName="hierChild2" presStyleCnt="0"/>
      <dgm:spPr/>
    </dgm:pt>
    <dgm:pt modelId="{B759F7CC-2F91-254B-BD74-54E5AF64D339}" type="pres">
      <dgm:prSet presAssocID="{CBB6437C-D6D1-BD41-854D-9D873899B656}" presName="Name10" presStyleLbl="parChTrans1D2" presStyleIdx="0" presStyleCnt="3"/>
      <dgm:spPr/>
    </dgm:pt>
    <dgm:pt modelId="{8314F6FA-FAF7-FC40-8EB4-A05885653FCF}" type="pres">
      <dgm:prSet presAssocID="{F0123CB8-66C4-EB4B-AFEC-039DA54A16B0}" presName="hierRoot2" presStyleCnt="0"/>
      <dgm:spPr/>
    </dgm:pt>
    <dgm:pt modelId="{56CA291C-ADE3-3F42-B66B-6A613C25A0D5}" type="pres">
      <dgm:prSet presAssocID="{F0123CB8-66C4-EB4B-AFEC-039DA54A16B0}" presName="composite2" presStyleCnt="0"/>
      <dgm:spPr/>
    </dgm:pt>
    <dgm:pt modelId="{174767D9-D183-9542-BE2A-31124C88BECF}" type="pres">
      <dgm:prSet presAssocID="{F0123CB8-66C4-EB4B-AFEC-039DA54A16B0}" presName="background2" presStyleLbl="node2" presStyleIdx="0" presStyleCnt="3"/>
      <dgm:spPr/>
    </dgm:pt>
    <dgm:pt modelId="{0894856A-9C0E-4A4A-9E40-79CCAD526D87}" type="pres">
      <dgm:prSet presAssocID="{F0123CB8-66C4-EB4B-AFEC-039DA54A16B0}" presName="text2" presStyleLbl="fgAcc2" presStyleIdx="0" presStyleCnt="3" custLinFactNeighborX="81604" custLinFactNeighborY="-40513">
        <dgm:presLayoutVars>
          <dgm:chPref val="3"/>
        </dgm:presLayoutVars>
      </dgm:prSet>
      <dgm:spPr/>
    </dgm:pt>
    <dgm:pt modelId="{19B5ED9A-8C6B-F446-BA18-04F616B73D8A}" type="pres">
      <dgm:prSet presAssocID="{F0123CB8-66C4-EB4B-AFEC-039DA54A16B0}" presName="hierChild3" presStyleCnt="0"/>
      <dgm:spPr/>
    </dgm:pt>
    <dgm:pt modelId="{A7514773-C53B-7B4D-9DD6-05372ED4E395}" type="pres">
      <dgm:prSet presAssocID="{B62C044E-DEFA-7342-875D-0047A6D40FFF}" presName="Name10" presStyleLbl="parChTrans1D2" presStyleIdx="1" presStyleCnt="3"/>
      <dgm:spPr/>
    </dgm:pt>
    <dgm:pt modelId="{E85D5EB9-AD95-FB40-B8DF-3028FB70CF00}" type="pres">
      <dgm:prSet presAssocID="{9CAF8BA3-DA80-F74D-9BF9-BC5B655E7DC9}" presName="hierRoot2" presStyleCnt="0"/>
      <dgm:spPr/>
    </dgm:pt>
    <dgm:pt modelId="{0BB6196D-0D11-0B49-A5D1-531D30E64E3C}" type="pres">
      <dgm:prSet presAssocID="{9CAF8BA3-DA80-F74D-9BF9-BC5B655E7DC9}" presName="composite2" presStyleCnt="0"/>
      <dgm:spPr/>
    </dgm:pt>
    <dgm:pt modelId="{E1171232-8FA2-2642-ADFD-4BEF98AAA33B}" type="pres">
      <dgm:prSet presAssocID="{9CAF8BA3-DA80-F74D-9BF9-BC5B655E7DC9}" presName="background2" presStyleLbl="node2" presStyleIdx="1" presStyleCnt="3"/>
      <dgm:spPr/>
    </dgm:pt>
    <dgm:pt modelId="{2D40772B-D4A8-3A40-A0E2-E95F737D1958}" type="pres">
      <dgm:prSet presAssocID="{9CAF8BA3-DA80-F74D-9BF9-BC5B655E7DC9}" presName="text2" presStyleLbl="fgAcc2" presStyleIdx="1" presStyleCnt="3" custLinFactNeighborX="94909" custLinFactNeighborY="-40513">
        <dgm:presLayoutVars>
          <dgm:chPref val="3"/>
        </dgm:presLayoutVars>
      </dgm:prSet>
      <dgm:spPr/>
    </dgm:pt>
    <dgm:pt modelId="{6AA63E58-C7CC-424A-B762-E63B06494B15}" type="pres">
      <dgm:prSet presAssocID="{9CAF8BA3-DA80-F74D-9BF9-BC5B655E7DC9}" presName="hierChild3" presStyleCnt="0"/>
      <dgm:spPr/>
    </dgm:pt>
    <dgm:pt modelId="{0C83D402-7348-3D4B-8394-F74F7CE6FBBB}" type="pres">
      <dgm:prSet presAssocID="{6C83E87D-E664-A548-A141-BB861D48B829}" presName="Name10" presStyleLbl="parChTrans1D2" presStyleIdx="2" presStyleCnt="3"/>
      <dgm:spPr/>
    </dgm:pt>
    <dgm:pt modelId="{3C3C2CE0-AA4B-ED40-BCBB-69D9AAD0B03C}" type="pres">
      <dgm:prSet presAssocID="{43E36925-9ED0-C04B-9239-E2B910C2DD71}" presName="hierRoot2" presStyleCnt="0"/>
      <dgm:spPr/>
    </dgm:pt>
    <dgm:pt modelId="{600C9080-75E7-9D4B-9472-BA6818196C8A}" type="pres">
      <dgm:prSet presAssocID="{43E36925-9ED0-C04B-9239-E2B910C2DD71}" presName="composite2" presStyleCnt="0"/>
      <dgm:spPr/>
    </dgm:pt>
    <dgm:pt modelId="{21E26597-0AD6-F645-A138-28EB937BA15E}" type="pres">
      <dgm:prSet presAssocID="{43E36925-9ED0-C04B-9239-E2B910C2DD71}" presName="background2" presStyleLbl="node2" presStyleIdx="2" presStyleCnt="3"/>
      <dgm:spPr/>
    </dgm:pt>
    <dgm:pt modelId="{9CB604E7-4CC5-1143-B325-9C2FA5B8CAF0}" type="pres">
      <dgm:prSet presAssocID="{43E36925-9ED0-C04B-9239-E2B910C2DD71}" presName="text2" presStyleLbl="fgAcc2" presStyleIdx="2" presStyleCnt="3" custLinFactX="18858" custLinFactNeighborX="100000" custLinFactNeighborY="-39116">
        <dgm:presLayoutVars>
          <dgm:chPref val="3"/>
        </dgm:presLayoutVars>
      </dgm:prSet>
      <dgm:spPr/>
    </dgm:pt>
    <dgm:pt modelId="{FC677248-6766-E444-93BA-FE705C3C1C92}" type="pres">
      <dgm:prSet presAssocID="{43E36925-9ED0-C04B-9239-E2B910C2DD71}" presName="hierChild3" presStyleCnt="0"/>
      <dgm:spPr/>
    </dgm:pt>
    <dgm:pt modelId="{5EC4B3A7-62BB-D441-8297-29CD3DADB492}" type="pres">
      <dgm:prSet presAssocID="{CDDD7F55-23C8-B047-865F-226AAD52C3EC}" presName="Name17" presStyleLbl="parChTrans1D3" presStyleIdx="0" presStyleCnt="4"/>
      <dgm:spPr/>
    </dgm:pt>
    <dgm:pt modelId="{B5043523-08A2-714B-AF96-CD4E29CFBC1B}" type="pres">
      <dgm:prSet presAssocID="{09B03403-D704-1B48-B0A7-6507D5821552}" presName="hierRoot3" presStyleCnt="0"/>
      <dgm:spPr/>
    </dgm:pt>
    <dgm:pt modelId="{F2439C65-AB23-1C4F-B5DA-0E88533C50B2}" type="pres">
      <dgm:prSet presAssocID="{09B03403-D704-1B48-B0A7-6507D5821552}" presName="composite3" presStyleCnt="0"/>
      <dgm:spPr/>
    </dgm:pt>
    <dgm:pt modelId="{046CB477-5097-894A-8DB6-1DCC5E726151}" type="pres">
      <dgm:prSet presAssocID="{09B03403-D704-1B48-B0A7-6507D5821552}" presName="background3" presStyleLbl="node3" presStyleIdx="0" presStyleCnt="4"/>
      <dgm:spPr/>
    </dgm:pt>
    <dgm:pt modelId="{A7AD8B50-E247-764D-8C69-DC5E242845CA}" type="pres">
      <dgm:prSet presAssocID="{09B03403-D704-1B48-B0A7-6507D5821552}" presName="text3" presStyleLbl="fgAcc3" presStyleIdx="0" presStyleCnt="4">
        <dgm:presLayoutVars>
          <dgm:chPref val="3"/>
        </dgm:presLayoutVars>
      </dgm:prSet>
      <dgm:spPr/>
    </dgm:pt>
    <dgm:pt modelId="{14B35E94-7B27-9C41-8E4A-98FB0F3D1940}" type="pres">
      <dgm:prSet presAssocID="{09B03403-D704-1B48-B0A7-6507D5821552}" presName="hierChild4" presStyleCnt="0"/>
      <dgm:spPr/>
    </dgm:pt>
    <dgm:pt modelId="{EE5F4F53-A21B-0044-9A07-107895F3C046}" type="pres">
      <dgm:prSet presAssocID="{EE4ED662-B305-3241-A04A-21759147C69C}" presName="Name17" presStyleLbl="parChTrans1D3" presStyleIdx="1" presStyleCnt="4"/>
      <dgm:spPr/>
    </dgm:pt>
    <dgm:pt modelId="{8D07BEEB-3029-2641-AB11-447BCED0CD33}" type="pres">
      <dgm:prSet presAssocID="{926D8ADD-5920-D340-9270-77F08769E2C3}" presName="hierRoot3" presStyleCnt="0"/>
      <dgm:spPr/>
    </dgm:pt>
    <dgm:pt modelId="{E9E787A9-9A8D-3A46-8631-FEBECBBD495B}" type="pres">
      <dgm:prSet presAssocID="{926D8ADD-5920-D340-9270-77F08769E2C3}" presName="composite3" presStyleCnt="0"/>
      <dgm:spPr/>
    </dgm:pt>
    <dgm:pt modelId="{B741A84F-D2FB-EE4F-A9FB-AB15A7E5D671}" type="pres">
      <dgm:prSet presAssocID="{926D8ADD-5920-D340-9270-77F08769E2C3}" presName="background3" presStyleLbl="node3" presStyleIdx="1" presStyleCnt="4"/>
      <dgm:spPr/>
    </dgm:pt>
    <dgm:pt modelId="{F32927F3-B9AB-044C-9CB8-7F72BF346284}" type="pres">
      <dgm:prSet presAssocID="{926D8ADD-5920-D340-9270-77F08769E2C3}" presName="text3" presStyleLbl="fgAcc3" presStyleIdx="1" presStyleCnt="4">
        <dgm:presLayoutVars>
          <dgm:chPref val="3"/>
        </dgm:presLayoutVars>
      </dgm:prSet>
      <dgm:spPr/>
    </dgm:pt>
    <dgm:pt modelId="{C471367F-0EA0-C34E-B46C-EDBBF2F086CF}" type="pres">
      <dgm:prSet presAssocID="{926D8ADD-5920-D340-9270-77F08769E2C3}" presName="hierChild4" presStyleCnt="0"/>
      <dgm:spPr/>
    </dgm:pt>
    <dgm:pt modelId="{F8FCA57E-E2E8-3C49-BB45-C7871EB3F940}" type="pres">
      <dgm:prSet presAssocID="{9B9392BC-5D19-2D45-A6D4-E915029226CE}" presName="Name17" presStyleLbl="parChTrans1D3" presStyleIdx="2" presStyleCnt="4"/>
      <dgm:spPr/>
    </dgm:pt>
    <dgm:pt modelId="{EAC7081D-EE22-9C4A-8BD8-17827E70D2BB}" type="pres">
      <dgm:prSet presAssocID="{CEF33115-4642-A240-B287-087FDF74A717}" presName="hierRoot3" presStyleCnt="0"/>
      <dgm:spPr/>
    </dgm:pt>
    <dgm:pt modelId="{33883751-E74A-7B49-9EEB-024103841DB2}" type="pres">
      <dgm:prSet presAssocID="{CEF33115-4642-A240-B287-087FDF74A717}" presName="composite3" presStyleCnt="0"/>
      <dgm:spPr/>
    </dgm:pt>
    <dgm:pt modelId="{A3E22DC0-AB24-2C4B-BFB7-D56C68C82765}" type="pres">
      <dgm:prSet presAssocID="{CEF33115-4642-A240-B287-087FDF74A717}" presName="background3" presStyleLbl="node3" presStyleIdx="2" presStyleCnt="4"/>
      <dgm:spPr/>
    </dgm:pt>
    <dgm:pt modelId="{6B8F93F4-A227-8A4F-BB4C-E9AB67D56271}" type="pres">
      <dgm:prSet presAssocID="{CEF33115-4642-A240-B287-087FDF74A717}" presName="text3" presStyleLbl="fgAcc3" presStyleIdx="2" presStyleCnt="4">
        <dgm:presLayoutVars>
          <dgm:chPref val="3"/>
        </dgm:presLayoutVars>
      </dgm:prSet>
      <dgm:spPr/>
    </dgm:pt>
    <dgm:pt modelId="{5F1C2CEF-AA24-BF42-B9BB-C776B054C718}" type="pres">
      <dgm:prSet presAssocID="{CEF33115-4642-A240-B287-087FDF74A717}" presName="hierChild4" presStyleCnt="0"/>
      <dgm:spPr/>
    </dgm:pt>
    <dgm:pt modelId="{17A5267E-EC4B-EE4D-9B8E-B6B9D4CD9118}" type="pres">
      <dgm:prSet presAssocID="{411672E7-D990-9940-8A45-33C356541C36}" presName="Name17" presStyleLbl="parChTrans1D3" presStyleIdx="3" presStyleCnt="4"/>
      <dgm:spPr/>
    </dgm:pt>
    <dgm:pt modelId="{00824B48-3287-0344-8183-B6780C4EAE4C}" type="pres">
      <dgm:prSet presAssocID="{BD562F17-19C6-BF43-A0BB-FC05076557C6}" presName="hierRoot3" presStyleCnt="0"/>
      <dgm:spPr/>
    </dgm:pt>
    <dgm:pt modelId="{6A9F29AC-D171-6B4B-875B-CBFED1444A0A}" type="pres">
      <dgm:prSet presAssocID="{BD562F17-19C6-BF43-A0BB-FC05076557C6}" presName="composite3" presStyleCnt="0"/>
      <dgm:spPr/>
    </dgm:pt>
    <dgm:pt modelId="{5603E56D-4E11-D340-AE4A-D87C73E276E7}" type="pres">
      <dgm:prSet presAssocID="{BD562F17-19C6-BF43-A0BB-FC05076557C6}" presName="background3" presStyleLbl="node3" presStyleIdx="3" presStyleCnt="4"/>
      <dgm:spPr/>
    </dgm:pt>
    <dgm:pt modelId="{6E899F0F-C469-4C40-B7D4-1A66B3B18CD7}" type="pres">
      <dgm:prSet presAssocID="{BD562F17-19C6-BF43-A0BB-FC05076557C6}" presName="text3" presStyleLbl="fgAcc3" presStyleIdx="3" presStyleCnt="4">
        <dgm:presLayoutVars>
          <dgm:chPref val="3"/>
        </dgm:presLayoutVars>
      </dgm:prSet>
      <dgm:spPr/>
    </dgm:pt>
    <dgm:pt modelId="{9CB482BD-11D9-6C46-BE05-D09A985AD7B3}" type="pres">
      <dgm:prSet presAssocID="{BD562F17-19C6-BF43-A0BB-FC05076557C6}" presName="hierChild4" presStyleCnt="0"/>
      <dgm:spPr/>
    </dgm:pt>
  </dgm:ptLst>
  <dgm:cxnLst>
    <dgm:cxn modelId="{0D5E7613-11FF-654B-98BE-1BB1A48EA4AE}" type="presOf" srcId="{43E36925-9ED0-C04B-9239-E2B910C2DD71}" destId="{9CB604E7-4CC5-1143-B325-9C2FA5B8CAF0}" srcOrd="0" destOrd="0" presId="urn:microsoft.com/office/officeart/2005/8/layout/hierarchy1"/>
    <dgm:cxn modelId="{45B1F113-1935-CF41-9214-55695FD000BD}" srcId="{2DB37647-1049-4B4C-AFC7-8A2C274635BC}" destId="{2386225E-95F8-FD4D-B065-F2C0B68640F6}" srcOrd="0" destOrd="0" parTransId="{E5DC375D-1D63-AE47-A42B-439B45C590AB}" sibTransId="{ED0ADCAE-2547-4144-8B0B-B55EBE867529}"/>
    <dgm:cxn modelId="{BB26E317-C8B4-CD41-ACF9-7B4F74745C23}" type="presOf" srcId="{2386225E-95F8-FD4D-B065-F2C0B68640F6}" destId="{6F1A1680-943E-1249-BEE8-0686BEFAB6F8}" srcOrd="0" destOrd="0" presId="urn:microsoft.com/office/officeart/2005/8/layout/hierarchy1"/>
    <dgm:cxn modelId="{A1D81022-861E-114A-B11D-7597B2B9D4EE}" type="presOf" srcId="{09B03403-D704-1B48-B0A7-6507D5821552}" destId="{A7AD8B50-E247-764D-8C69-DC5E242845CA}" srcOrd="0" destOrd="0" presId="urn:microsoft.com/office/officeart/2005/8/layout/hierarchy1"/>
    <dgm:cxn modelId="{27A1532D-ED04-E74B-B6F5-5C9B1E9EDC20}" type="presOf" srcId="{B62C044E-DEFA-7342-875D-0047A6D40FFF}" destId="{A7514773-C53B-7B4D-9DD6-05372ED4E395}" srcOrd="0" destOrd="0" presId="urn:microsoft.com/office/officeart/2005/8/layout/hierarchy1"/>
    <dgm:cxn modelId="{19CDC930-99FE-F441-8FA7-280DF52FC92E}" srcId="{43E36925-9ED0-C04B-9239-E2B910C2DD71}" destId="{CEF33115-4642-A240-B287-087FDF74A717}" srcOrd="2" destOrd="0" parTransId="{9B9392BC-5D19-2D45-A6D4-E915029226CE}" sibTransId="{9C6F3D31-E4E7-7545-A9FD-69733AA1BE7E}"/>
    <dgm:cxn modelId="{8D44DD3D-0F88-9B42-A7A0-13580B910A7B}" type="presOf" srcId="{CBB6437C-D6D1-BD41-854D-9D873899B656}" destId="{B759F7CC-2F91-254B-BD74-54E5AF64D339}" srcOrd="0" destOrd="0" presId="urn:microsoft.com/office/officeart/2005/8/layout/hierarchy1"/>
    <dgm:cxn modelId="{17B0884C-D82A-604F-A1CA-0A4F0613F224}" type="presOf" srcId="{926D8ADD-5920-D340-9270-77F08769E2C3}" destId="{F32927F3-B9AB-044C-9CB8-7F72BF346284}" srcOrd="0" destOrd="0" presId="urn:microsoft.com/office/officeart/2005/8/layout/hierarchy1"/>
    <dgm:cxn modelId="{0297314E-C164-164F-8055-B651EBA9A5B7}" srcId="{2386225E-95F8-FD4D-B065-F2C0B68640F6}" destId="{F0123CB8-66C4-EB4B-AFEC-039DA54A16B0}" srcOrd="0" destOrd="0" parTransId="{CBB6437C-D6D1-BD41-854D-9D873899B656}" sibTransId="{D35276C4-B4A5-A840-B112-8070418407B2}"/>
    <dgm:cxn modelId="{9CB53B66-923C-444F-9D27-4FDA4839D7C1}" srcId="{43E36925-9ED0-C04B-9239-E2B910C2DD71}" destId="{BD562F17-19C6-BF43-A0BB-FC05076557C6}" srcOrd="3" destOrd="0" parTransId="{411672E7-D990-9940-8A45-33C356541C36}" sibTransId="{86FF2F30-BD2C-C949-8245-7A37C8463C90}"/>
    <dgm:cxn modelId="{760B5B77-49B2-FF40-88FC-BD52B91F058E}" type="presOf" srcId="{F0123CB8-66C4-EB4B-AFEC-039DA54A16B0}" destId="{0894856A-9C0E-4A4A-9E40-79CCAD526D87}" srcOrd="0" destOrd="0" presId="urn:microsoft.com/office/officeart/2005/8/layout/hierarchy1"/>
    <dgm:cxn modelId="{C5CDC17A-C611-C649-BBB8-1ECC11476D34}" type="presOf" srcId="{2DB37647-1049-4B4C-AFC7-8A2C274635BC}" destId="{953ED24D-DE57-A949-8B59-CC98F2D326D3}" srcOrd="0" destOrd="0" presId="urn:microsoft.com/office/officeart/2005/8/layout/hierarchy1"/>
    <dgm:cxn modelId="{F2A9CB7A-62DF-4E40-9422-1D1D0B127AB6}" type="presOf" srcId="{9CAF8BA3-DA80-F74D-9BF9-BC5B655E7DC9}" destId="{2D40772B-D4A8-3A40-A0E2-E95F737D1958}" srcOrd="0" destOrd="0" presId="urn:microsoft.com/office/officeart/2005/8/layout/hierarchy1"/>
    <dgm:cxn modelId="{AE136680-6935-3C4D-8DE7-171FFE14362A}" srcId="{43E36925-9ED0-C04B-9239-E2B910C2DD71}" destId="{09B03403-D704-1B48-B0A7-6507D5821552}" srcOrd="0" destOrd="0" parTransId="{CDDD7F55-23C8-B047-865F-226AAD52C3EC}" sibTransId="{652B252C-0B66-0D40-955C-D44FD7A94866}"/>
    <dgm:cxn modelId="{BFF65A89-4300-CD4F-BA83-37CFE4512103}" type="presOf" srcId="{EE4ED662-B305-3241-A04A-21759147C69C}" destId="{EE5F4F53-A21B-0044-9A07-107895F3C046}" srcOrd="0" destOrd="0" presId="urn:microsoft.com/office/officeart/2005/8/layout/hierarchy1"/>
    <dgm:cxn modelId="{B96E738E-2ED7-0347-A075-8AAD00988509}" type="presOf" srcId="{BD562F17-19C6-BF43-A0BB-FC05076557C6}" destId="{6E899F0F-C469-4C40-B7D4-1A66B3B18CD7}" srcOrd="0" destOrd="0" presId="urn:microsoft.com/office/officeart/2005/8/layout/hierarchy1"/>
    <dgm:cxn modelId="{04ED4094-6FE3-384A-87E9-5F48FAA8440C}" type="presOf" srcId="{CDDD7F55-23C8-B047-865F-226AAD52C3EC}" destId="{5EC4B3A7-62BB-D441-8297-29CD3DADB492}" srcOrd="0" destOrd="0" presId="urn:microsoft.com/office/officeart/2005/8/layout/hierarchy1"/>
    <dgm:cxn modelId="{7D35CD97-B95D-1444-9B6C-E444E74945D0}" srcId="{43E36925-9ED0-C04B-9239-E2B910C2DD71}" destId="{926D8ADD-5920-D340-9270-77F08769E2C3}" srcOrd="1" destOrd="0" parTransId="{EE4ED662-B305-3241-A04A-21759147C69C}" sibTransId="{DADF3040-520B-864A-A03A-B134A83A49FC}"/>
    <dgm:cxn modelId="{8C6DE79E-B2D4-A44A-B6D7-3C662F95346A}" type="presOf" srcId="{CEF33115-4642-A240-B287-087FDF74A717}" destId="{6B8F93F4-A227-8A4F-BB4C-E9AB67D56271}" srcOrd="0" destOrd="0" presId="urn:microsoft.com/office/officeart/2005/8/layout/hierarchy1"/>
    <dgm:cxn modelId="{2B5C72A1-31DB-A845-BBE0-59C9BBBC8D5F}" srcId="{2386225E-95F8-FD4D-B065-F2C0B68640F6}" destId="{9CAF8BA3-DA80-F74D-9BF9-BC5B655E7DC9}" srcOrd="1" destOrd="0" parTransId="{B62C044E-DEFA-7342-875D-0047A6D40FFF}" sibTransId="{5CC9A0A7-DB77-D248-B35A-CB50C998FA47}"/>
    <dgm:cxn modelId="{8C3E8BB3-69C8-B247-BD58-F9A156D7D11A}" type="presOf" srcId="{6C83E87D-E664-A548-A141-BB861D48B829}" destId="{0C83D402-7348-3D4B-8394-F74F7CE6FBBB}" srcOrd="0" destOrd="0" presId="urn:microsoft.com/office/officeart/2005/8/layout/hierarchy1"/>
    <dgm:cxn modelId="{7FDFF5C9-3F82-0741-A4A5-F7A3142EE980}" srcId="{2386225E-95F8-FD4D-B065-F2C0B68640F6}" destId="{43E36925-9ED0-C04B-9239-E2B910C2DD71}" srcOrd="2" destOrd="0" parTransId="{6C83E87D-E664-A548-A141-BB861D48B829}" sibTransId="{905B7F5D-BE6D-A64F-A23B-2369897D8614}"/>
    <dgm:cxn modelId="{579072D5-9C47-F544-B9E5-A313C0A52152}" type="presOf" srcId="{9B9392BC-5D19-2D45-A6D4-E915029226CE}" destId="{F8FCA57E-E2E8-3C49-BB45-C7871EB3F940}" srcOrd="0" destOrd="0" presId="urn:microsoft.com/office/officeart/2005/8/layout/hierarchy1"/>
    <dgm:cxn modelId="{A26251E2-3D72-7040-878B-890C47B05BF4}" type="presOf" srcId="{411672E7-D990-9940-8A45-33C356541C36}" destId="{17A5267E-EC4B-EE4D-9B8E-B6B9D4CD9118}" srcOrd="0" destOrd="0" presId="urn:microsoft.com/office/officeart/2005/8/layout/hierarchy1"/>
    <dgm:cxn modelId="{36246497-2B73-7E47-83B0-EECF4E4C34ED}" type="presParOf" srcId="{953ED24D-DE57-A949-8B59-CC98F2D326D3}" destId="{C4093C37-0E9B-F944-A416-CAF355A8E4D8}" srcOrd="0" destOrd="0" presId="urn:microsoft.com/office/officeart/2005/8/layout/hierarchy1"/>
    <dgm:cxn modelId="{1938D337-8672-AB4A-B07F-9BAD52FAB0D6}" type="presParOf" srcId="{C4093C37-0E9B-F944-A416-CAF355A8E4D8}" destId="{CEBCADDC-4688-A44C-B9D6-745835FE180B}" srcOrd="0" destOrd="0" presId="urn:microsoft.com/office/officeart/2005/8/layout/hierarchy1"/>
    <dgm:cxn modelId="{51FFFD02-288D-ED44-8669-BCFFA2E7DE83}" type="presParOf" srcId="{CEBCADDC-4688-A44C-B9D6-745835FE180B}" destId="{D558D8CB-C9C1-5745-917A-EEAFA06C8F23}" srcOrd="0" destOrd="0" presId="urn:microsoft.com/office/officeart/2005/8/layout/hierarchy1"/>
    <dgm:cxn modelId="{716D540C-C77B-1849-90E0-925626237961}" type="presParOf" srcId="{CEBCADDC-4688-A44C-B9D6-745835FE180B}" destId="{6F1A1680-943E-1249-BEE8-0686BEFAB6F8}" srcOrd="1" destOrd="0" presId="urn:microsoft.com/office/officeart/2005/8/layout/hierarchy1"/>
    <dgm:cxn modelId="{DB48CBDE-E000-4249-9FB9-05307212D3B0}" type="presParOf" srcId="{C4093C37-0E9B-F944-A416-CAF355A8E4D8}" destId="{A1F83F20-F9BC-6149-8C7A-6865ECDFFDD4}" srcOrd="1" destOrd="0" presId="urn:microsoft.com/office/officeart/2005/8/layout/hierarchy1"/>
    <dgm:cxn modelId="{DF887BDB-1E0A-8D49-8AE6-9D5004F3340A}" type="presParOf" srcId="{A1F83F20-F9BC-6149-8C7A-6865ECDFFDD4}" destId="{B759F7CC-2F91-254B-BD74-54E5AF64D339}" srcOrd="0" destOrd="0" presId="urn:microsoft.com/office/officeart/2005/8/layout/hierarchy1"/>
    <dgm:cxn modelId="{9E59370B-6495-754B-9C0E-57929D7F9D13}" type="presParOf" srcId="{A1F83F20-F9BC-6149-8C7A-6865ECDFFDD4}" destId="{8314F6FA-FAF7-FC40-8EB4-A05885653FCF}" srcOrd="1" destOrd="0" presId="urn:microsoft.com/office/officeart/2005/8/layout/hierarchy1"/>
    <dgm:cxn modelId="{D2B25F0F-895D-5E47-A7D0-8059446546DC}" type="presParOf" srcId="{8314F6FA-FAF7-FC40-8EB4-A05885653FCF}" destId="{56CA291C-ADE3-3F42-B66B-6A613C25A0D5}" srcOrd="0" destOrd="0" presId="urn:microsoft.com/office/officeart/2005/8/layout/hierarchy1"/>
    <dgm:cxn modelId="{DDBAEC80-6488-1E47-8D04-7E4E4812F327}" type="presParOf" srcId="{56CA291C-ADE3-3F42-B66B-6A613C25A0D5}" destId="{174767D9-D183-9542-BE2A-31124C88BECF}" srcOrd="0" destOrd="0" presId="urn:microsoft.com/office/officeart/2005/8/layout/hierarchy1"/>
    <dgm:cxn modelId="{C707238D-DCE1-9447-8F5C-CCD7608D3995}" type="presParOf" srcId="{56CA291C-ADE3-3F42-B66B-6A613C25A0D5}" destId="{0894856A-9C0E-4A4A-9E40-79CCAD526D87}" srcOrd="1" destOrd="0" presId="urn:microsoft.com/office/officeart/2005/8/layout/hierarchy1"/>
    <dgm:cxn modelId="{2CC305C4-7049-3247-9776-DD5670B45608}" type="presParOf" srcId="{8314F6FA-FAF7-FC40-8EB4-A05885653FCF}" destId="{19B5ED9A-8C6B-F446-BA18-04F616B73D8A}" srcOrd="1" destOrd="0" presId="urn:microsoft.com/office/officeart/2005/8/layout/hierarchy1"/>
    <dgm:cxn modelId="{E8B6FAB0-EDB7-0B46-9BD6-FCEB1E461ECE}" type="presParOf" srcId="{A1F83F20-F9BC-6149-8C7A-6865ECDFFDD4}" destId="{A7514773-C53B-7B4D-9DD6-05372ED4E395}" srcOrd="2" destOrd="0" presId="urn:microsoft.com/office/officeart/2005/8/layout/hierarchy1"/>
    <dgm:cxn modelId="{1E2890C2-06F1-2A42-A055-D82285373B65}" type="presParOf" srcId="{A1F83F20-F9BC-6149-8C7A-6865ECDFFDD4}" destId="{E85D5EB9-AD95-FB40-B8DF-3028FB70CF00}" srcOrd="3" destOrd="0" presId="urn:microsoft.com/office/officeart/2005/8/layout/hierarchy1"/>
    <dgm:cxn modelId="{B4149DA2-A58F-A84A-AC88-3D6123AF47C3}" type="presParOf" srcId="{E85D5EB9-AD95-FB40-B8DF-3028FB70CF00}" destId="{0BB6196D-0D11-0B49-A5D1-531D30E64E3C}" srcOrd="0" destOrd="0" presId="urn:microsoft.com/office/officeart/2005/8/layout/hierarchy1"/>
    <dgm:cxn modelId="{DB5972FC-12D6-A04A-90D4-89DDD01DE083}" type="presParOf" srcId="{0BB6196D-0D11-0B49-A5D1-531D30E64E3C}" destId="{E1171232-8FA2-2642-ADFD-4BEF98AAA33B}" srcOrd="0" destOrd="0" presId="urn:microsoft.com/office/officeart/2005/8/layout/hierarchy1"/>
    <dgm:cxn modelId="{B5275775-49AD-F743-A499-0B29A82905A2}" type="presParOf" srcId="{0BB6196D-0D11-0B49-A5D1-531D30E64E3C}" destId="{2D40772B-D4A8-3A40-A0E2-E95F737D1958}" srcOrd="1" destOrd="0" presId="urn:microsoft.com/office/officeart/2005/8/layout/hierarchy1"/>
    <dgm:cxn modelId="{C996A9A3-02F6-3347-AC40-EF4DEE378845}" type="presParOf" srcId="{E85D5EB9-AD95-FB40-B8DF-3028FB70CF00}" destId="{6AA63E58-C7CC-424A-B762-E63B06494B15}" srcOrd="1" destOrd="0" presId="urn:microsoft.com/office/officeart/2005/8/layout/hierarchy1"/>
    <dgm:cxn modelId="{7E4B28BD-648B-2749-9C33-C017E104449E}" type="presParOf" srcId="{A1F83F20-F9BC-6149-8C7A-6865ECDFFDD4}" destId="{0C83D402-7348-3D4B-8394-F74F7CE6FBBB}" srcOrd="4" destOrd="0" presId="urn:microsoft.com/office/officeart/2005/8/layout/hierarchy1"/>
    <dgm:cxn modelId="{F85AB008-1E6D-C448-9E8B-A9718D675ED5}" type="presParOf" srcId="{A1F83F20-F9BC-6149-8C7A-6865ECDFFDD4}" destId="{3C3C2CE0-AA4B-ED40-BCBB-69D9AAD0B03C}" srcOrd="5" destOrd="0" presId="urn:microsoft.com/office/officeart/2005/8/layout/hierarchy1"/>
    <dgm:cxn modelId="{74046CF5-9A02-5C4F-939A-CEA0BB3FB85A}" type="presParOf" srcId="{3C3C2CE0-AA4B-ED40-BCBB-69D9AAD0B03C}" destId="{600C9080-75E7-9D4B-9472-BA6818196C8A}" srcOrd="0" destOrd="0" presId="urn:microsoft.com/office/officeart/2005/8/layout/hierarchy1"/>
    <dgm:cxn modelId="{E77372EF-D212-CA48-BA42-FC33FCBEE3C8}" type="presParOf" srcId="{600C9080-75E7-9D4B-9472-BA6818196C8A}" destId="{21E26597-0AD6-F645-A138-28EB937BA15E}" srcOrd="0" destOrd="0" presId="urn:microsoft.com/office/officeart/2005/8/layout/hierarchy1"/>
    <dgm:cxn modelId="{C4660D25-FC89-8C4A-994A-976337E460B3}" type="presParOf" srcId="{600C9080-75E7-9D4B-9472-BA6818196C8A}" destId="{9CB604E7-4CC5-1143-B325-9C2FA5B8CAF0}" srcOrd="1" destOrd="0" presId="urn:microsoft.com/office/officeart/2005/8/layout/hierarchy1"/>
    <dgm:cxn modelId="{F34A276C-35B8-D945-AC75-D2801F758B7D}" type="presParOf" srcId="{3C3C2CE0-AA4B-ED40-BCBB-69D9AAD0B03C}" destId="{FC677248-6766-E444-93BA-FE705C3C1C92}" srcOrd="1" destOrd="0" presId="urn:microsoft.com/office/officeart/2005/8/layout/hierarchy1"/>
    <dgm:cxn modelId="{939A4996-4564-6045-BFD3-52B3D7577393}" type="presParOf" srcId="{FC677248-6766-E444-93BA-FE705C3C1C92}" destId="{5EC4B3A7-62BB-D441-8297-29CD3DADB492}" srcOrd="0" destOrd="0" presId="urn:microsoft.com/office/officeart/2005/8/layout/hierarchy1"/>
    <dgm:cxn modelId="{397556F4-9394-454A-BE97-D6EB2E6FCC78}" type="presParOf" srcId="{FC677248-6766-E444-93BA-FE705C3C1C92}" destId="{B5043523-08A2-714B-AF96-CD4E29CFBC1B}" srcOrd="1" destOrd="0" presId="urn:microsoft.com/office/officeart/2005/8/layout/hierarchy1"/>
    <dgm:cxn modelId="{D1F9B9F5-DE87-6343-8E5B-4E50797EA5B9}" type="presParOf" srcId="{B5043523-08A2-714B-AF96-CD4E29CFBC1B}" destId="{F2439C65-AB23-1C4F-B5DA-0E88533C50B2}" srcOrd="0" destOrd="0" presId="urn:microsoft.com/office/officeart/2005/8/layout/hierarchy1"/>
    <dgm:cxn modelId="{54CE6073-67BE-8C40-BF10-B97C995CCE87}" type="presParOf" srcId="{F2439C65-AB23-1C4F-B5DA-0E88533C50B2}" destId="{046CB477-5097-894A-8DB6-1DCC5E726151}" srcOrd="0" destOrd="0" presId="urn:microsoft.com/office/officeart/2005/8/layout/hierarchy1"/>
    <dgm:cxn modelId="{B1026F8B-E271-F54E-86A8-3264CD51BF02}" type="presParOf" srcId="{F2439C65-AB23-1C4F-B5DA-0E88533C50B2}" destId="{A7AD8B50-E247-764D-8C69-DC5E242845CA}" srcOrd="1" destOrd="0" presId="urn:microsoft.com/office/officeart/2005/8/layout/hierarchy1"/>
    <dgm:cxn modelId="{B7606E8A-E404-4148-8437-703231D69ECD}" type="presParOf" srcId="{B5043523-08A2-714B-AF96-CD4E29CFBC1B}" destId="{14B35E94-7B27-9C41-8E4A-98FB0F3D1940}" srcOrd="1" destOrd="0" presId="urn:microsoft.com/office/officeart/2005/8/layout/hierarchy1"/>
    <dgm:cxn modelId="{6CA932B3-8423-ED4B-ABE0-066184776521}" type="presParOf" srcId="{FC677248-6766-E444-93BA-FE705C3C1C92}" destId="{EE5F4F53-A21B-0044-9A07-107895F3C046}" srcOrd="2" destOrd="0" presId="urn:microsoft.com/office/officeart/2005/8/layout/hierarchy1"/>
    <dgm:cxn modelId="{3D93C89A-C6E1-BB46-B078-5A083CE9AE82}" type="presParOf" srcId="{FC677248-6766-E444-93BA-FE705C3C1C92}" destId="{8D07BEEB-3029-2641-AB11-447BCED0CD33}" srcOrd="3" destOrd="0" presId="urn:microsoft.com/office/officeart/2005/8/layout/hierarchy1"/>
    <dgm:cxn modelId="{C2377244-4511-BD4B-99DA-A2D2D3B449BD}" type="presParOf" srcId="{8D07BEEB-3029-2641-AB11-447BCED0CD33}" destId="{E9E787A9-9A8D-3A46-8631-FEBECBBD495B}" srcOrd="0" destOrd="0" presId="urn:microsoft.com/office/officeart/2005/8/layout/hierarchy1"/>
    <dgm:cxn modelId="{EFB1E07C-46DC-0C45-8AB8-2552584CEDA3}" type="presParOf" srcId="{E9E787A9-9A8D-3A46-8631-FEBECBBD495B}" destId="{B741A84F-D2FB-EE4F-A9FB-AB15A7E5D671}" srcOrd="0" destOrd="0" presId="urn:microsoft.com/office/officeart/2005/8/layout/hierarchy1"/>
    <dgm:cxn modelId="{7FE04ADA-6E1C-4048-BC70-BB2BE8502E81}" type="presParOf" srcId="{E9E787A9-9A8D-3A46-8631-FEBECBBD495B}" destId="{F32927F3-B9AB-044C-9CB8-7F72BF346284}" srcOrd="1" destOrd="0" presId="urn:microsoft.com/office/officeart/2005/8/layout/hierarchy1"/>
    <dgm:cxn modelId="{44F636BC-E2E6-D346-A49B-8C3969B213A8}" type="presParOf" srcId="{8D07BEEB-3029-2641-AB11-447BCED0CD33}" destId="{C471367F-0EA0-C34E-B46C-EDBBF2F086CF}" srcOrd="1" destOrd="0" presId="urn:microsoft.com/office/officeart/2005/8/layout/hierarchy1"/>
    <dgm:cxn modelId="{FD6F10BD-A057-5D4A-8F2A-623B00A22B93}" type="presParOf" srcId="{FC677248-6766-E444-93BA-FE705C3C1C92}" destId="{F8FCA57E-E2E8-3C49-BB45-C7871EB3F940}" srcOrd="4" destOrd="0" presId="urn:microsoft.com/office/officeart/2005/8/layout/hierarchy1"/>
    <dgm:cxn modelId="{61DCA8F3-DF96-D74C-BCFF-167C0BA6D4DB}" type="presParOf" srcId="{FC677248-6766-E444-93BA-FE705C3C1C92}" destId="{EAC7081D-EE22-9C4A-8BD8-17827E70D2BB}" srcOrd="5" destOrd="0" presId="urn:microsoft.com/office/officeart/2005/8/layout/hierarchy1"/>
    <dgm:cxn modelId="{2D4F3BEF-9F25-B044-B900-33E690E3FA12}" type="presParOf" srcId="{EAC7081D-EE22-9C4A-8BD8-17827E70D2BB}" destId="{33883751-E74A-7B49-9EEB-024103841DB2}" srcOrd="0" destOrd="0" presId="urn:microsoft.com/office/officeart/2005/8/layout/hierarchy1"/>
    <dgm:cxn modelId="{CB3AFD56-C874-AE45-ABC9-9F825B78FFA4}" type="presParOf" srcId="{33883751-E74A-7B49-9EEB-024103841DB2}" destId="{A3E22DC0-AB24-2C4B-BFB7-D56C68C82765}" srcOrd="0" destOrd="0" presId="urn:microsoft.com/office/officeart/2005/8/layout/hierarchy1"/>
    <dgm:cxn modelId="{64A48BEC-EA23-654A-8406-A165982D231E}" type="presParOf" srcId="{33883751-E74A-7B49-9EEB-024103841DB2}" destId="{6B8F93F4-A227-8A4F-BB4C-E9AB67D56271}" srcOrd="1" destOrd="0" presId="urn:microsoft.com/office/officeart/2005/8/layout/hierarchy1"/>
    <dgm:cxn modelId="{6F678696-E558-CB44-B5D3-D9028CA65BFC}" type="presParOf" srcId="{EAC7081D-EE22-9C4A-8BD8-17827E70D2BB}" destId="{5F1C2CEF-AA24-BF42-B9BB-C776B054C718}" srcOrd="1" destOrd="0" presId="urn:microsoft.com/office/officeart/2005/8/layout/hierarchy1"/>
    <dgm:cxn modelId="{F87A2085-AD95-C048-A628-BF061FF562B9}" type="presParOf" srcId="{FC677248-6766-E444-93BA-FE705C3C1C92}" destId="{17A5267E-EC4B-EE4D-9B8E-B6B9D4CD9118}" srcOrd="6" destOrd="0" presId="urn:microsoft.com/office/officeart/2005/8/layout/hierarchy1"/>
    <dgm:cxn modelId="{C2754597-D133-C049-82A7-2F273A9D1A1B}" type="presParOf" srcId="{FC677248-6766-E444-93BA-FE705C3C1C92}" destId="{00824B48-3287-0344-8183-B6780C4EAE4C}" srcOrd="7" destOrd="0" presId="urn:microsoft.com/office/officeart/2005/8/layout/hierarchy1"/>
    <dgm:cxn modelId="{57BB50D3-D0C2-014B-94C8-95965446CB59}" type="presParOf" srcId="{00824B48-3287-0344-8183-B6780C4EAE4C}" destId="{6A9F29AC-D171-6B4B-875B-CBFED1444A0A}" srcOrd="0" destOrd="0" presId="urn:microsoft.com/office/officeart/2005/8/layout/hierarchy1"/>
    <dgm:cxn modelId="{65B613DA-F62F-E346-89EC-1164ECC08F05}" type="presParOf" srcId="{6A9F29AC-D171-6B4B-875B-CBFED1444A0A}" destId="{5603E56D-4E11-D340-AE4A-D87C73E276E7}" srcOrd="0" destOrd="0" presId="urn:microsoft.com/office/officeart/2005/8/layout/hierarchy1"/>
    <dgm:cxn modelId="{28D8AE8C-46DE-B848-AB0B-21A8B4D52F8E}" type="presParOf" srcId="{6A9F29AC-D171-6B4B-875B-CBFED1444A0A}" destId="{6E899F0F-C469-4C40-B7D4-1A66B3B18CD7}" srcOrd="1" destOrd="0" presId="urn:microsoft.com/office/officeart/2005/8/layout/hierarchy1"/>
    <dgm:cxn modelId="{C68F6EB7-5129-5849-BABB-CF6435752CF0}" type="presParOf" srcId="{00824B48-3287-0344-8183-B6780C4EAE4C}" destId="{9CB482BD-11D9-6C46-BE05-D09A985AD7B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C97346-CAA3-254F-8064-B5D95DBE0069}" type="doc">
      <dgm:prSet loTypeId="urn:microsoft.com/office/officeart/2008/layout/HalfCircleOrganizationChart" loCatId="" qsTypeId="urn:microsoft.com/office/officeart/2005/8/quickstyle/simple1" qsCatId="simple" csTypeId="urn:microsoft.com/office/officeart/2005/8/colors/colorful2" csCatId="colorful" phldr="1"/>
      <dgm:spPr/>
      <dgm:t>
        <a:bodyPr/>
        <a:lstStyle/>
        <a:p>
          <a:endParaRPr lang="en-US"/>
        </a:p>
      </dgm:t>
    </dgm:pt>
    <dgm:pt modelId="{A166C97E-4E76-AA4F-80DE-74F56F1DAC30}">
      <dgm:prSet phldrT="[Text]" custT="1"/>
      <dgm:spPr/>
      <dgm:t>
        <a:bodyPr/>
        <a:lstStyle/>
        <a:p>
          <a:pPr algn="ctr" rtl="0"/>
          <a:r>
            <a:rPr lang="en-US" sz="2400" b="1" dirty="0">
              <a:solidFill>
                <a:srgbClr val="0070C0"/>
              </a:solidFill>
              <a:latin typeface="Times New Roman" panose="02020603050405020304" pitchFamily="18" charset="0"/>
              <a:cs typeface="Times New Roman" panose="02020603050405020304" pitchFamily="18" charset="0"/>
            </a:rPr>
            <a:t>Biological molecules</a:t>
          </a:r>
        </a:p>
      </dgm:t>
    </dgm:pt>
    <dgm:pt modelId="{94F84887-AA3E-D942-8C0C-37FB04EEFB75}" type="parTrans" cxnId="{0B8F1C5D-2B97-9D48-A9D7-AD1FBBE21546}">
      <dgm:prSet/>
      <dgm:spPr/>
      <dgm:t>
        <a:bodyPr/>
        <a:lstStyle/>
        <a:p>
          <a:pPr algn="ctr"/>
          <a:endParaRPr lang="en-US"/>
        </a:p>
      </dgm:t>
    </dgm:pt>
    <dgm:pt modelId="{6411D79C-6FF7-6749-B38A-DA6D30C4843E}" type="sibTrans" cxnId="{0B8F1C5D-2B97-9D48-A9D7-AD1FBBE21546}">
      <dgm:prSet/>
      <dgm:spPr/>
      <dgm:t>
        <a:bodyPr/>
        <a:lstStyle/>
        <a:p>
          <a:pPr algn="ctr"/>
          <a:endParaRPr lang="en-US"/>
        </a:p>
      </dgm:t>
    </dgm:pt>
    <dgm:pt modelId="{841E4F34-5ABA-204C-BF7B-524CC6457057}">
      <dgm:prSet phldrT="[Text]" custT="1"/>
      <dgm:spPr/>
      <dgm:t>
        <a:bodyPr/>
        <a:lstStyle/>
        <a:p>
          <a:pPr algn="ctr" rtl="0"/>
          <a:r>
            <a:rPr lang="en-US" sz="2400" b="1" dirty="0">
              <a:solidFill>
                <a:srgbClr val="7030A0"/>
              </a:solidFill>
              <a:latin typeface="Times New Roman" panose="02020603050405020304" pitchFamily="18" charset="0"/>
              <a:cs typeface="Times New Roman" panose="02020603050405020304" pitchFamily="18" charset="0"/>
            </a:rPr>
            <a:t>Inorganic</a:t>
          </a:r>
        </a:p>
      </dgm:t>
    </dgm:pt>
    <dgm:pt modelId="{A67E43FF-CFA8-C945-9571-5054EB27818E}" type="parTrans" cxnId="{B2956812-12F2-5E48-A951-C7C16527BC2D}">
      <dgm:prSet/>
      <dgm:spPr/>
      <dgm:t>
        <a:bodyPr/>
        <a:lstStyle/>
        <a:p>
          <a:pPr algn="ctr"/>
          <a:endParaRPr lang="en-US"/>
        </a:p>
      </dgm:t>
    </dgm:pt>
    <dgm:pt modelId="{56999385-F26C-9F4C-9C7D-9A220C9D59A2}" type="sibTrans" cxnId="{B2956812-12F2-5E48-A951-C7C16527BC2D}">
      <dgm:prSet/>
      <dgm:spPr/>
      <dgm:t>
        <a:bodyPr/>
        <a:lstStyle/>
        <a:p>
          <a:pPr algn="ctr"/>
          <a:endParaRPr lang="en-US"/>
        </a:p>
      </dgm:t>
    </dgm:pt>
    <dgm:pt modelId="{B820CC3A-583F-FA4E-9B6D-613DEA808BB0}">
      <dgm:prSet phldrT="[Text]" custT="1"/>
      <dgm:spPr/>
      <dgm:t>
        <a:bodyPr/>
        <a:lstStyle/>
        <a:p>
          <a:pPr algn="ctr" rtl="0"/>
          <a:r>
            <a:rPr lang="en-US" sz="2400" b="1" i="0" dirty="0">
              <a:solidFill>
                <a:srgbClr val="459AB3"/>
              </a:solidFill>
              <a:latin typeface="Times New Roman" panose="02020603050405020304" pitchFamily="18" charset="0"/>
              <a:cs typeface="Times New Roman" panose="02020603050405020304" pitchFamily="18" charset="0"/>
            </a:rPr>
            <a:t>Water</a:t>
          </a:r>
        </a:p>
      </dgm:t>
    </dgm:pt>
    <dgm:pt modelId="{9EE92CB7-9CCF-EF45-893C-1BB6271E9454}" type="parTrans" cxnId="{709F5ADA-30A3-D44C-BC29-50D118B0F9C3}">
      <dgm:prSet/>
      <dgm:spPr/>
      <dgm:t>
        <a:bodyPr/>
        <a:lstStyle/>
        <a:p>
          <a:pPr algn="ctr"/>
          <a:endParaRPr lang="en-US"/>
        </a:p>
      </dgm:t>
    </dgm:pt>
    <dgm:pt modelId="{EAA50E9D-96D2-9E45-BD8A-763D714721E4}" type="sibTrans" cxnId="{709F5ADA-30A3-D44C-BC29-50D118B0F9C3}">
      <dgm:prSet/>
      <dgm:spPr/>
      <dgm:t>
        <a:bodyPr/>
        <a:lstStyle/>
        <a:p>
          <a:pPr algn="ctr"/>
          <a:endParaRPr lang="en-US"/>
        </a:p>
      </dgm:t>
    </dgm:pt>
    <dgm:pt modelId="{9AE4C357-B781-D048-902E-40478FC38A72}">
      <dgm:prSet phldrT="[Text]" custT="1"/>
      <dgm:spPr/>
      <dgm:t>
        <a:bodyPr/>
        <a:lstStyle/>
        <a:p>
          <a:pPr algn="ctr" rtl="0"/>
          <a:r>
            <a:rPr lang="en-US" sz="2400" b="1" dirty="0">
              <a:solidFill>
                <a:srgbClr val="459AB3"/>
              </a:solidFill>
              <a:latin typeface="Times New Roman" panose="02020603050405020304" pitchFamily="18" charset="0"/>
              <a:cs typeface="Times New Roman" panose="02020603050405020304" pitchFamily="18" charset="0"/>
            </a:rPr>
            <a:t>Salts</a:t>
          </a:r>
        </a:p>
      </dgm:t>
    </dgm:pt>
    <dgm:pt modelId="{169BA7C5-58BA-324C-AF32-1B5AB817A89A}" type="parTrans" cxnId="{ED11FE50-D475-BC4D-A1C6-F6E65D50E0E7}">
      <dgm:prSet/>
      <dgm:spPr/>
      <dgm:t>
        <a:bodyPr/>
        <a:lstStyle/>
        <a:p>
          <a:pPr algn="ctr"/>
          <a:endParaRPr lang="en-US"/>
        </a:p>
      </dgm:t>
    </dgm:pt>
    <dgm:pt modelId="{4B0BAC84-162F-6948-B12F-45E9C673032F}" type="sibTrans" cxnId="{ED11FE50-D475-BC4D-A1C6-F6E65D50E0E7}">
      <dgm:prSet/>
      <dgm:spPr/>
      <dgm:t>
        <a:bodyPr/>
        <a:lstStyle/>
        <a:p>
          <a:pPr algn="ctr"/>
          <a:endParaRPr lang="en-US"/>
        </a:p>
      </dgm:t>
    </dgm:pt>
    <dgm:pt modelId="{0C918E57-B235-DF46-B02C-9A3A3A23086A}">
      <dgm:prSet phldrT="[Text]" custT="1"/>
      <dgm:spPr/>
      <dgm:t>
        <a:bodyPr/>
        <a:lstStyle/>
        <a:p>
          <a:pPr algn="ctr" rtl="0"/>
          <a:r>
            <a:rPr lang="en-US" sz="2400" b="1" dirty="0">
              <a:solidFill>
                <a:srgbClr val="7030A0"/>
              </a:solidFill>
              <a:latin typeface="Times New Roman" panose="02020603050405020304" pitchFamily="18" charset="0"/>
              <a:cs typeface="Times New Roman" panose="02020603050405020304" pitchFamily="18" charset="0"/>
            </a:rPr>
            <a:t>Organic</a:t>
          </a:r>
        </a:p>
      </dgm:t>
    </dgm:pt>
    <dgm:pt modelId="{A38439C4-928B-2441-875B-AB8D0AAE9C4B}" type="parTrans" cxnId="{CF0791A7-A5F3-2142-9EEE-2529B4D6B746}">
      <dgm:prSet/>
      <dgm:spPr/>
      <dgm:t>
        <a:bodyPr/>
        <a:lstStyle/>
        <a:p>
          <a:pPr algn="ctr"/>
          <a:endParaRPr lang="en-US"/>
        </a:p>
      </dgm:t>
    </dgm:pt>
    <dgm:pt modelId="{22E5C0CA-DDC1-7A42-BC7C-5D931B7863C5}" type="sibTrans" cxnId="{CF0791A7-A5F3-2142-9EEE-2529B4D6B746}">
      <dgm:prSet/>
      <dgm:spPr/>
      <dgm:t>
        <a:bodyPr/>
        <a:lstStyle/>
        <a:p>
          <a:pPr algn="ctr"/>
          <a:endParaRPr lang="en-US"/>
        </a:p>
      </dgm:t>
    </dgm:pt>
    <dgm:pt modelId="{6483841D-260B-904F-B881-EAF1BDA918D1}">
      <dgm:prSet phldrT="[Text]" custT="1"/>
      <dgm:spPr/>
      <dgm:t>
        <a:bodyPr anchor="ctr"/>
        <a:lstStyle/>
        <a:p>
          <a:pPr algn="ctr"/>
          <a:r>
            <a:rPr lang="en-US" sz="2400" b="1" i="0" dirty="0">
              <a:solidFill>
                <a:srgbClr val="FF399B"/>
              </a:solidFill>
              <a:latin typeface="Times New Roman" panose="02020603050405020304" pitchFamily="18" charset="0"/>
              <a:cs typeface="Times New Roman" panose="02020603050405020304" pitchFamily="18" charset="0"/>
            </a:rPr>
            <a:t>Carbohydrates</a:t>
          </a:r>
        </a:p>
      </dgm:t>
    </dgm:pt>
    <dgm:pt modelId="{B3749854-E820-9440-B396-C887F2734824}" type="parTrans" cxnId="{63080657-9BBC-0943-912A-F48B4FFF02A8}">
      <dgm:prSet/>
      <dgm:spPr/>
      <dgm:t>
        <a:bodyPr/>
        <a:lstStyle/>
        <a:p>
          <a:pPr algn="ctr"/>
          <a:endParaRPr lang="en-US"/>
        </a:p>
      </dgm:t>
    </dgm:pt>
    <dgm:pt modelId="{F47D91FD-A898-0741-B898-E09B734C2ADA}" type="sibTrans" cxnId="{63080657-9BBC-0943-912A-F48B4FFF02A8}">
      <dgm:prSet/>
      <dgm:spPr/>
      <dgm:t>
        <a:bodyPr/>
        <a:lstStyle/>
        <a:p>
          <a:pPr algn="ctr"/>
          <a:endParaRPr lang="en-US"/>
        </a:p>
      </dgm:t>
    </dgm:pt>
    <dgm:pt modelId="{0B1846AF-EBB4-8D4D-B710-23FA2CB5EACE}">
      <dgm:prSet phldrT="[Text]" custT="1"/>
      <dgm:spPr/>
      <dgm:t>
        <a:bodyPr/>
        <a:lstStyle/>
        <a:p>
          <a:pPr algn="ctr" rtl="0"/>
          <a:r>
            <a:rPr lang="en-US" sz="2400" b="1" i="0" dirty="0">
              <a:solidFill>
                <a:srgbClr val="459AB3"/>
              </a:solidFill>
              <a:latin typeface="Times New Roman" panose="02020603050405020304" pitchFamily="18" charset="0"/>
              <a:cs typeface="Times New Roman" panose="02020603050405020304" pitchFamily="18" charset="0"/>
            </a:rPr>
            <a:t>Acids</a:t>
          </a:r>
        </a:p>
      </dgm:t>
    </dgm:pt>
    <dgm:pt modelId="{1D6426F4-4BC2-F14B-83BA-019B61455F25}" type="parTrans" cxnId="{CC7FF3E4-6868-7645-B505-9F74EC6C04B0}">
      <dgm:prSet/>
      <dgm:spPr/>
      <dgm:t>
        <a:bodyPr/>
        <a:lstStyle/>
        <a:p>
          <a:pPr algn="ctr"/>
          <a:endParaRPr lang="en-US"/>
        </a:p>
      </dgm:t>
    </dgm:pt>
    <dgm:pt modelId="{350EE008-5334-3C43-9E3B-1FB3352FF36A}" type="sibTrans" cxnId="{CC7FF3E4-6868-7645-B505-9F74EC6C04B0}">
      <dgm:prSet/>
      <dgm:spPr/>
      <dgm:t>
        <a:bodyPr/>
        <a:lstStyle/>
        <a:p>
          <a:pPr algn="ctr"/>
          <a:endParaRPr lang="en-US"/>
        </a:p>
      </dgm:t>
    </dgm:pt>
    <dgm:pt modelId="{4C2E19F5-3299-CA47-89E6-A2C6392AD253}">
      <dgm:prSet phldrT="[Text]" custT="1"/>
      <dgm:spPr/>
      <dgm:t>
        <a:bodyPr/>
        <a:lstStyle/>
        <a:p>
          <a:pPr algn="ctr" rtl="0"/>
          <a:r>
            <a:rPr lang="en-US" sz="2400" b="1" i="0" dirty="0">
              <a:solidFill>
                <a:srgbClr val="459AB3"/>
              </a:solidFill>
              <a:latin typeface="Times New Roman" panose="02020603050405020304" pitchFamily="18" charset="0"/>
              <a:cs typeface="Times New Roman" panose="02020603050405020304" pitchFamily="18" charset="0"/>
            </a:rPr>
            <a:t>Bases</a:t>
          </a:r>
        </a:p>
      </dgm:t>
    </dgm:pt>
    <dgm:pt modelId="{EFC9EA79-CBFA-4E42-92AA-A821FF7B6C51}" type="parTrans" cxnId="{6CD8C630-FD6D-4C4D-973E-BF2311615C2F}">
      <dgm:prSet/>
      <dgm:spPr/>
      <dgm:t>
        <a:bodyPr/>
        <a:lstStyle/>
        <a:p>
          <a:pPr algn="ctr"/>
          <a:endParaRPr lang="en-US"/>
        </a:p>
      </dgm:t>
    </dgm:pt>
    <dgm:pt modelId="{8F911996-4B17-E34D-845B-23A62EB3EEE1}" type="sibTrans" cxnId="{6CD8C630-FD6D-4C4D-973E-BF2311615C2F}">
      <dgm:prSet/>
      <dgm:spPr/>
      <dgm:t>
        <a:bodyPr/>
        <a:lstStyle/>
        <a:p>
          <a:pPr algn="ctr"/>
          <a:endParaRPr lang="en-US"/>
        </a:p>
      </dgm:t>
    </dgm:pt>
    <dgm:pt modelId="{1A4F4303-ABA7-3D49-919F-8CDEDA8765DF}">
      <dgm:prSet phldrT="[Text]" custT="1"/>
      <dgm:spPr/>
      <dgm:t>
        <a:bodyPr/>
        <a:lstStyle/>
        <a:p>
          <a:pPr algn="ctr"/>
          <a:r>
            <a:rPr lang="en-US" sz="2400" b="1" dirty="0">
              <a:solidFill>
                <a:srgbClr val="FF399B"/>
              </a:solidFill>
              <a:latin typeface="Times New Roman" panose="02020603050405020304" pitchFamily="18" charset="0"/>
              <a:cs typeface="Times New Roman" panose="02020603050405020304" pitchFamily="18" charset="0"/>
            </a:rPr>
            <a:t>Proteins</a:t>
          </a:r>
        </a:p>
      </dgm:t>
    </dgm:pt>
    <dgm:pt modelId="{4B8BAE96-DE72-DE40-B86B-3EA36832448D}" type="parTrans" cxnId="{3F6DF476-7178-B046-AE31-CF630312CBC2}">
      <dgm:prSet/>
      <dgm:spPr/>
      <dgm:t>
        <a:bodyPr/>
        <a:lstStyle/>
        <a:p>
          <a:pPr algn="ctr"/>
          <a:endParaRPr lang="en-US"/>
        </a:p>
      </dgm:t>
    </dgm:pt>
    <dgm:pt modelId="{2B4639AF-7F98-8D4A-B2D3-A56A8AC93C7F}" type="sibTrans" cxnId="{3F6DF476-7178-B046-AE31-CF630312CBC2}">
      <dgm:prSet/>
      <dgm:spPr/>
      <dgm:t>
        <a:bodyPr/>
        <a:lstStyle/>
        <a:p>
          <a:pPr algn="ctr"/>
          <a:endParaRPr lang="en-US"/>
        </a:p>
      </dgm:t>
    </dgm:pt>
    <dgm:pt modelId="{DA019FE3-C2AE-D740-B8C6-5C38176B8A3C}">
      <dgm:prSet phldrT="[Text]" custT="1"/>
      <dgm:spPr/>
      <dgm:t>
        <a:bodyPr/>
        <a:lstStyle/>
        <a:p>
          <a:pPr algn="ctr"/>
          <a:r>
            <a:rPr lang="en-US" sz="2400" b="1" i="0" dirty="0">
              <a:solidFill>
                <a:srgbClr val="FF399B"/>
              </a:solidFill>
              <a:latin typeface="Times New Roman" panose="02020603050405020304" pitchFamily="18" charset="0"/>
              <a:cs typeface="Times New Roman" panose="02020603050405020304" pitchFamily="18" charset="0"/>
            </a:rPr>
            <a:t>Lipids</a:t>
          </a:r>
        </a:p>
      </dgm:t>
    </dgm:pt>
    <dgm:pt modelId="{00574075-4096-DB40-BDCF-BF557B75FCAC}" type="parTrans" cxnId="{E2AC00B0-ED74-9D49-AC3F-2CB20708EA84}">
      <dgm:prSet/>
      <dgm:spPr/>
      <dgm:t>
        <a:bodyPr/>
        <a:lstStyle/>
        <a:p>
          <a:pPr algn="ctr"/>
          <a:endParaRPr lang="en-US"/>
        </a:p>
      </dgm:t>
    </dgm:pt>
    <dgm:pt modelId="{34F0927E-93F2-6748-B373-1CF42BEA6381}" type="sibTrans" cxnId="{E2AC00B0-ED74-9D49-AC3F-2CB20708EA84}">
      <dgm:prSet/>
      <dgm:spPr/>
      <dgm:t>
        <a:bodyPr/>
        <a:lstStyle/>
        <a:p>
          <a:pPr algn="ctr"/>
          <a:endParaRPr lang="en-US"/>
        </a:p>
      </dgm:t>
    </dgm:pt>
    <dgm:pt modelId="{097452E8-F134-024D-85F8-2EAD58DA576F}">
      <dgm:prSet phldrT="[Text]" custT="1"/>
      <dgm:spPr/>
      <dgm:t>
        <a:bodyPr/>
        <a:lstStyle/>
        <a:p>
          <a:pPr algn="ctr"/>
          <a:r>
            <a:rPr lang="en-US" sz="2400" b="1" i="0" dirty="0">
              <a:solidFill>
                <a:srgbClr val="FF399B"/>
              </a:solidFill>
              <a:latin typeface="Times New Roman" panose="02020603050405020304" pitchFamily="18" charset="0"/>
              <a:cs typeface="Times New Roman" panose="02020603050405020304" pitchFamily="18" charset="0"/>
            </a:rPr>
            <a:t>Nucleic acid</a:t>
          </a:r>
        </a:p>
      </dgm:t>
    </dgm:pt>
    <dgm:pt modelId="{5F019251-A083-9C43-A5C0-DCE3359450D9}" type="parTrans" cxnId="{04E1EC0E-4619-4C49-A27C-5A628BB2B8A2}">
      <dgm:prSet/>
      <dgm:spPr/>
      <dgm:t>
        <a:bodyPr/>
        <a:lstStyle/>
        <a:p>
          <a:pPr algn="ctr"/>
          <a:endParaRPr lang="en-US"/>
        </a:p>
      </dgm:t>
    </dgm:pt>
    <dgm:pt modelId="{E701C942-24EB-974B-A916-AD917C28B2C1}" type="sibTrans" cxnId="{04E1EC0E-4619-4C49-A27C-5A628BB2B8A2}">
      <dgm:prSet/>
      <dgm:spPr/>
      <dgm:t>
        <a:bodyPr/>
        <a:lstStyle/>
        <a:p>
          <a:pPr algn="ctr"/>
          <a:endParaRPr lang="en-US"/>
        </a:p>
      </dgm:t>
    </dgm:pt>
    <dgm:pt modelId="{D3795A5B-2EF6-D941-81DA-EF08583526B4}" type="pres">
      <dgm:prSet presAssocID="{CBC97346-CAA3-254F-8064-B5D95DBE0069}" presName="Name0" presStyleCnt="0">
        <dgm:presLayoutVars>
          <dgm:orgChart val="1"/>
          <dgm:chPref val="1"/>
          <dgm:dir/>
          <dgm:animOne val="branch"/>
          <dgm:animLvl val="lvl"/>
          <dgm:resizeHandles/>
        </dgm:presLayoutVars>
      </dgm:prSet>
      <dgm:spPr/>
    </dgm:pt>
    <dgm:pt modelId="{9882AA3D-C523-3B4C-9497-8D33678B6806}" type="pres">
      <dgm:prSet presAssocID="{A166C97E-4E76-AA4F-80DE-74F56F1DAC30}" presName="hierRoot1" presStyleCnt="0">
        <dgm:presLayoutVars>
          <dgm:hierBranch val="init"/>
        </dgm:presLayoutVars>
      </dgm:prSet>
      <dgm:spPr/>
    </dgm:pt>
    <dgm:pt modelId="{EC1CE4D0-EE84-5641-90EF-1F244DAFAF21}" type="pres">
      <dgm:prSet presAssocID="{A166C97E-4E76-AA4F-80DE-74F56F1DAC30}" presName="rootComposite1" presStyleCnt="0"/>
      <dgm:spPr/>
    </dgm:pt>
    <dgm:pt modelId="{36D9B408-B898-9E4D-AE27-F816297F3BA8}" type="pres">
      <dgm:prSet presAssocID="{A166C97E-4E76-AA4F-80DE-74F56F1DAC30}" presName="rootText1" presStyleLbl="alignAcc1" presStyleIdx="0" presStyleCnt="0" custScaleX="204817">
        <dgm:presLayoutVars>
          <dgm:chPref val="3"/>
        </dgm:presLayoutVars>
      </dgm:prSet>
      <dgm:spPr/>
    </dgm:pt>
    <dgm:pt modelId="{D32348C6-33A5-3C40-AFE6-4B746895FA42}" type="pres">
      <dgm:prSet presAssocID="{A166C97E-4E76-AA4F-80DE-74F56F1DAC30}" presName="topArc1" presStyleLbl="parChTrans1D1" presStyleIdx="0" presStyleCnt="22"/>
      <dgm:spPr/>
    </dgm:pt>
    <dgm:pt modelId="{0DCC6748-C5CD-424E-91BD-0C19E496E20A}" type="pres">
      <dgm:prSet presAssocID="{A166C97E-4E76-AA4F-80DE-74F56F1DAC30}" presName="bottomArc1" presStyleLbl="parChTrans1D1" presStyleIdx="1" presStyleCnt="22"/>
      <dgm:spPr/>
    </dgm:pt>
    <dgm:pt modelId="{CC812654-36CE-4742-B406-40A6BE47291C}" type="pres">
      <dgm:prSet presAssocID="{A166C97E-4E76-AA4F-80DE-74F56F1DAC30}" presName="topConnNode1" presStyleLbl="node1" presStyleIdx="0" presStyleCnt="0"/>
      <dgm:spPr/>
    </dgm:pt>
    <dgm:pt modelId="{178674A9-ABAA-A44D-A787-193262287EB8}" type="pres">
      <dgm:prSet presAssocID="{A166C97E-4E76-AA4F-80DE-74F56F1DAC30}" presName="hierChild2" presStyleCnt="0"/>
      <dgm:spPr/>
    </dgm:pt>
    <dgm:pt modelId="{5D4E0014-DC36-B845-B346-D0539CF0DDC0}" type="pres">
      <dgm:prSet presAssocID="{A67E43FF-CFA8-C945-9571-5054EB27818E}" presName="Name28" presStyleLbl="parChTrans1D2" presStyleIdx="0" presStyleCnt="2"/>
      <dgm:spPr/>
    </dgm:pt>
    <dgm:pt modelId="{3BC1B121-F75B-E949-B537-E4DDF88634A1}" type="pres">
      <dgm:prSet presAssocID="{841E4F34-5ABA-204C-BF7B-524CC6457057}" presName="hierRoot2" presStyleCnt="0">
        <dgm:presLayoutVars>
          <dgm:hierBranch val="init"/>
        </dgm:presLayoutVars>
      </dgm:prSet>
      <dgm:spPr/>
    </dgm:pt>
    <dgm:pt modelId="{A486363E-6AFB-5744-A769-8C08865485C6}" type="pres">
      <dgm:prSet presAssocID="{841E4F34-5ABA-204C-BF7B-524CC6457057}" presName="rootComposite2" presStyleCnt="0"/>
      <dgm:spPr/>
    </dgm:pt>
    <dgm:pt modelId="{5B7AE744-BE82-954B-9E22-71504AFD6479}" type="pres">
      <dgm:prSet presAssocID="{841E4F34-5ABA-204C-BF7B-524CC6457057}" presName="rootText2" presStyleLbl="alignAcc1" presStyleIdx="0" presStyleCnt="0">
        <dgm:presLayoutVars>
          <dgm:chPref val="3"/>
        </dgm:presLayoutVars>
      </dgm:prSet>
      <dgm:spPr/>
    </dgm:pt>
    <dgm:pt modelId="{CC66A2B8-AD49-FB41-9254-1C7256E31A35}" type="pres">
      <dgm:prSet presAssocID="{841E4F34-5ABA-204C-BF7B-524CC6457057}" presName="topArc2" presStyleLbl="parChTrans1D1" presStyleIdx="2" presStyleCnt="22"/>
      <dgm:spPr/>
    </dgm:pt>
    <dgm:pt modelId="{88858F8C-531F-344A-8450-8EE1665A93B0}" type="pres">
      <dgm:prSet presAssocID="{841E4F34-5ABA-204C-BF7B-524CC6457057}" presName="bottomArc2" presStyleLbl="parChTrans1D1" presStyleIdx="3" presStyleCnt="22"/>
      <dgm:spPr/>
    </dgm:pt>
    <dgm:pt modelId="{875E6FAD-022D-B444-A2FB-988EE50C1295}" type="pres">
      <dgm:prSet presAssocID="{841E4F34-5ABA-204C-BF7B-524CC6457057}" presName="topConnNode2" presStyleLbl="node2" presStyleIdx="0" presStyleCnt="0"/>
      <dgm:spPr/>
    </dgm:pt>
    <dgm:pt modelId="{24A5CB5A-F683-AA4E-AFAF-0E0095034735}" type="pres">
      <dgm:prSet presAssocID="{841E4F34-5ABA-204C-BF7B-524CC6457057}" presName="hierChild4" presStyleCnt="0"/>
      <dgm:spPr/>
    </dgm:pt>
    <dgm:pt modelId="{6316091F-72CB-A748-B441-A60797350E88}" type="pres">
      <dgm:prSet presAssocID="{9EE92CB7-9CCF-EF45-893C-1BB6271E9454}" presName="Name28" presStyleLbl="parChTrans1D3" presStyleIdx="0" presStyleCnt="8"/>
      <dgm:spPr/>
    </dgm:pt>
    <dgm:pt modelId="{D358E47A-8FF8-C845-80EE-70CD1D7926A3}" type="pres">
      <dgm:prSet presAssocID="{B820CC3A-583F-FA4E-9B6D-613DEA808BB0}" presName="hierRoot2" presStyleCnt="0">
        <dgm:presLayoutVars>
          <dgm:hierBranch val="init"/>
        </dgm:presLayoutVars>
      </dgm:prSet>
      <dgm:spPr/>
    </dgm:pt>
    <dgm:pt modelId="{388F21CE-CF37-1748-9432-E851720E089C}" type="pres">
      <dgm:prSet presAssocID="{B820CC3A-583F-FA4E-9B6D-613DEA808BB0}" presName="rootComposite2" presStyleCnt="0"/>
      <dgm:spPr/>
    </dgm:pt>
    <dgm:pt modelId="{9F4E602A-C9FC-7041-B6BF-5FDE1EF2038A}" type="pres">
      <dgm:prSet presAssocID="{B820CC3A-583F-FA4E-9B6D-613DEA808BB0}" presName="rootText2" presStyleLbl="alignAcc1" presStyleIdx="0" presStyleCnt="0" custLinFactX="-22133" custLinFactNeighborX="-100000" custLinFactNeighborY="-12050">
        <dgm:presLayoutVars>
          <dgm:chPref val="3"/>
        </dgm:presLayoutVars>
      </dgm:prSet>
      <dgm:spPr/>
    </dgm:pt>
    <dgm:pt modelId="{5902F255-FCE6-1544-945C-FA666ACD1474}" type="pres">
      <dgm:prSet presAssocID="{B820CC3A-583F-FA4E-9B6D-613DEA808BB0}" presName="topArc2" presStyleLbl="parChTrans1D1" presStyleIdx="4" presStyleCnt="22"/>
      <dgm:spPr/>
    </dgm:pt>
    <dgm:pt modelId="{19C3CC5B-3CCD-C249-8C8B-A46F5A0B9806}" type="pres">
      <dgm:prSet presAssocID="{B820CC3A-583F-FA4E-9B6D-613DEA808BB0}" presName="bottomArc2" presStyleLbl="parChTrans1D1" presStyleIdx="5" presStyleCnt="22"/>
      <dgm:spPr/>
    </dgm:pt>
    <dgm:pt modelId="{28B51103-62CE-6944-8111-A3E46D0BF094}" type="pres">
      <dgm:prSet presAssocID="{B820CC3A-583F-FA4E-9B6D-613DEA808BB0}" presName="topConnNode2" presStyleLbl="node3" presStyleIdx="0" presStyleCnt="0"/>
      <dgm:spPr/>
    </dgm:pt>
    <dgm:pt modelId="{4E0D5B37-F445-AF48-9A58-D3C70DBD7CBD}" type="pres">
      <dgm:prSet presAssocID="{B820CC3A-583F-FA4E-9B6D-613DEA808BB0}" presName="hierChild4" presStyleCnt="0"/>
      <dgm:spPr/>
    </dgm:pt>
    <dgm:pt modelId="{4CA1D0B5-5695-504C-9B03-B75DF302FCDD}" type="pres">
      <dgm:prSet presAssocID="{B820CC3A-583F-FA4E-9B6D-613DEA808BB0}" presName="hierChild5" presStyleCnt="0"/>
      <dgm:spPr/>
    </dgm:pt>
    <dgm:pt modelId="{AB249C32-DDB3-864B-B0F5-3EE217161FC7}" type="pres">
      <dgm:prSet presAssocID="{1D6426F4-4BC2-F14B-83BA-019B61455F25}" presName="Name28" presStyleLbl="parChTrans1D3" presStyleIdx="1" presStyleCnt="8"/>
      <dgm:spPr/>
    </dgm:pt>
    <dgm:pt modelId="{D80FDED1-87EA-4A4C-849D-77F33F3674D7}" type="pres">
      <dgm:prSet presAssocID="{0B1846AF-EBB4-8D4D-B710-23FA2CB5EACE}" presName="hierRoot2" presStyleCnt="0">
        <dgm:presLayoutVars>
          <dgm:hierBranch val="init"/>
        </dgm:presLayoutVars>
      </dgm:prSet>
      <dgm:spPr/>
    </dgm:pt>
    <dgm:pt modelId="{D6BBC2A7-22EA-E949-BCA3-BBC143E7144B}" type="pres">
      <dgm:prSet presAssocID="{0B1846AF-EBB4-8D4D-B710-23FA2CB5EACE}" presName="rootComposite2" presStyleCnt="0"/>
      <dgm:spPr/>
    </dgm:pt>
    <dgm:pt modelId="{320596F3-A540-C14D-99E1-53AF05A390AF}" type="pres">
      <dgm:prSet presAssocID="{0B1846AF-EBB4-8D4D-B710-23FA2CB5EACE}" presName="rootText2" presStyleLbl="alignAcc1" presStyleIdx="0" presStyleCnt="0" custLinFactX="-22133" custLinFactNeighborX="-100000" custLinFactNeighborY="-7710">
        <dgm:presLayoutVars>
          <dgm:chPref val="3"/>
        </dgm:presLayoutVars>
      </dgm:prSet>
      <dgm:spPr/>
    </dgm:pt>
    <dgm:pt modelId="{4673B776-FA69-CB4F-86A3-A0359393DCA4}" type="pres">
      <dgm:prSet presAssocID="{0B1846AF-EBB4-8D4D-B710-23FA2CB5EACE}" presName="topArc2" presStyleLbl="parChTrans1D1" presStyleIdx="6" presStyleCnt="22"/>
      <dgm:spPr/>
    </dgm:pt>
    <dgm:pt modelId="{57F51100-165F-E643-931E-07421AA0C2F4}" type="pres">
      <dgm:prSet presAssocID="{0B1846AF-EBB4-8D4D-B710-23FA2CB5EACE}" presName="bottomArc2" presStyleLbl="parChTrans1D1" presStyleIdx="7" presStyleCnt="22"/>
      <dgm:spPr/>
    </dgm:pt>
    <dgm:pt modelId="{86898081-3F5B-4F42-ABC1-84B2FD53DE38}" type="pres">
      <dgm:prSet presAssocID="{0B1846AF-EBB4-8D4D-B710-23FA2CB5EACE}" presName="topConnNode2" presStyleLbl="node3" presStyleIdx="0" presStyleCnt="0"/>
      <dgm:spPr/>
    </dgm:pt>
    <dgm:pt modelId="{134C9BC0-ED97-3E4E-892C-6384262123AA}" type="pres">
      <dgm:prSet presAssocID="{0B1846AF-EBB4-8D4D-B710-23FA2CB5EACE}" presName="hierChild4" presStyleCnt="0"/>
      <dgm:spPr/>
    </dgm:pt>
    <dgm:pt modelId="{7EA045BE-C357-D245-B3A0-BDC83DCB8BAB}" type="pres">
      <dgm:prSet presAssocID="{0B1846AF-EBB4-8D4D-B710-23FA2CB5EACE}" presName="hierChild5" presStyleCnt="0"/>
      <dgm:spPr/>
    </dgm:pt>
    <dgm:pt modelId="{62E492B0-385C-9049-9019-64B546EA87FD}" type="pres">
      <dgm:prSet presAssocID="{169BA7C5-58BA-324C-AF32-1B5AB817A89A}" presName="Name28" presStyleLbl="parChTrans1D3" presStyleIdx="2" presStyleCnt="8"/>
      <dgm:spPr/>
    </dgm:pt>
    <dgm:pt modelId="{164FE371-8A1E-3B43-9014-954F010121E6}" type="pres">
      <dgm:prSet presAssocID="{9AE4C357-B781-D048-902E-40478FC38A72}" presName="hierRoot2" presStyleCnt="0">
        <dgm:presLayoutVars>
          <dgm:hierBranch val="init"/>
        </dgm:presLayoutVars>
      </dgm:prSet>
      <dgm:spPr/>
    </dgm:pt>
    <dgm:pt modelId="{9FFEE46B-A0BB-B94D-8109-9F75272FEC0B}" type="pres">
      <dgm:prSet presAssocID="{9AE4C357-B781-D048-902E-40478FC38A72}" presName="rootComposite2" presStyleCnt="0"/>
      <dgm:spPr/>
    </dgm:pt>
    <dgm:pt modelId="{8549604C-555F-3446-98C2-75F91D789B3E}" type="pres">
      <dgm:prSet presAssocID="{9AE4C357-B781-D048-902E-40478FC38A72}" presName="rootText2" presStyleLbl="alignAcc1" presStyleIdx="0" presStyleCnt="0" custLinFactX="-24196" custLinFactNeighborX="-100000" custLinFactNeighborY="-16677">
        <dgm:presLayoutVars>
          <dgm:chPref val="3"/>
        </dgm:presLayoutVars>
      </dgm:prSet>
      <dgm:spPr/>
    </dgm:pt>
    <dgm:pt modelId="{5ECC8D51-54CF-DB41-80A0-C18EC962C227}" type="pres">
      <dgm:prSet presAssocID="{9AE4C357-B781-D048-902E-40478FC38A72}" presName="topArc2" presStyleLbl="parChTrans1D1" presStyleIdx="8" presStyleCnt="22"/>
      <dgm:spPr/>
    </dgm:pt>
    <dgm:pt modelId="{18DCDD8C-B891-9941-A77E-94B419DF63BC}" type="pres">
      <dgm:prSet presAssocID="{9AE4C357-B781-D048-902E-40478FC38A72}" presName="bottomArc2" presStyleLbl="parChTrans1D1" presStyleIdx="9" presStyleCnt="22"/>
      <dgm:spPr/>
    </dgm:pt>
    <dgm:pt modelId="{0841E92D-8A42-CD4E-AA7F-695B628EEE36}" type="pres">
      <dgm:prSet presAssocID="{9AE4C357-B781-D048-902E-40478FC38A72}" presName="topConnNode2" presStyleLbl="node3" presStyleIdx="0" presStyleCnt="0"/>
      <dgm:spPr/>
    </dgm:pt>
    <dgm:pt modelId="{36462FFA-7DAB-EF47-AE54-695D5422686C}" type="pres">
      <dgm:prSet presAssocID="{9AE4C357-B781-D048-902E-40478FC38A72}" presName="hierChild4" presStyleCnt="0"/>
      <dgm:spPr/>
    </dgm:pt>
    <dgm:pt modelId="{A0546A1A-20F9-4F44-A1B0-7D15F495E3EA}" type="pres">
      <dgm:prSet presAssocID="{9AE4C357-B781-D048-902E-40478FC38A72}" presName="hierChild5" presStyleCnt="0"/>
      <dgm:spPr/>
    </dgm:pt>
    <dgm:pt modelId="{E1B61A61-7BC5-5340-94DC-A39C60235CE2}" type="pres">
      <dgm:prSet presAssocID="{EFC9EA79-CBFA-4E42-92AA-A821FF7B6C51}" presName="Name28" presStyleLbl="parChTrans1D3" presStyleIdx="3" presStyleCnt="8"/>
      <dgm:spPr/>
    </dgm:pt>
    <dgm:pt modelId="{636758FD-AD02-9A46-B19E-323D1F73C27E}" type="pres">
      <dgm:prSet presAssocID="{4C2E19F5-3299-CA47-89E6-A2C6392AD253}" presName="hierRoot2" presStyleCnt="0">
        <dgm:presLayoutVars>
          <dgm:hierBranch val="init"/>
        </dgm:presLayoutVars>
      </dgm:prSet>
      <dgm:spPr/>
    </dgm:pt>
    <dgm:pt modelId="{2475568D-397E-E249-B3AE-D8995013A24F}" type="pres">
      <dgm:prSet presAssocID="{4C2E19F5-3299-CA47-89E6-A2C6392AD253}" presName="rootComposite2" presStyleCnt="0"/>
      <dgm:spPr/>
    </dgm:pt>
    <dgm:pt modelId="{6EAE02BE-4372-E744-9550-98EA525B312D}" type="pres">
      <dgm:prSet presAssocID="{4C2E19F5-3299-CA47-89E6-A2C6392AD253}" presName="rootText2" presStyleLbl="alignAcc1" presStyleIdx="0" presStyleCnt="0" custLinFactX="-22133" custLinFactNeighborX="-100000" custLinFactNeighborY="-25645">
        <dgm:presLayoutVars>
          <dgm:chPref val="3"/>
        </dgm:presLayoutVars>
      </dgm:prSet>
      <dgm:spPr/>
    </dgm:pt>
    <dgm:pt modelId="{64B78626-5FE5-AD41-B691-B123B0D17ED1}" type="pres">
      <dgm:prSet presAssocID="{4C2E19F5-3299-CA47-89E6-A2C6392AD253}" presName="topArc2" presStyleLbl="parChTrans1D1" presStyleIdx="10" presStyleCnt="22"/>
      <dgm:spPr/>
    </dgm:pt>
    <dgm:pt modelId="{F445C15E-531F-334F-BF9E-B7CBCA43BB5D}" type="pres">
      <dgm:prSet presAssocID="{4C2E19F5-3299-CA47-89E6-A2C6392AD253}" presName="bottomArc2" presStyleLbl="parChTrans1D1" presStyleIdx="11" presStyleCnt="22"/>
      <dgm:spPr/>
    </dgm:pt>
    <dgm:pt modelId="{80BDFDBF-4DE0-C547-8005-E4FE3E610C7B}" type="pres">
      <dgm:prSet presAssocID="{4C2E19F5-3299-CA47-89E6-A2C6392AD253}" presName="topConnNode2" presStyleLbl="node3" presStyleIdx="0" presStyleCnt="0"/>
      <dgm:spPr/>
    </dgm:pt>
    <dgm:pt modelId="{BB0792EE-37D2-6942-93F2-0BC3858D8737}" type="pres">
      <dgm:prSet presAssocID="{4C2E19F5-3299-CA47-89E6-A2C6392AD253}" presName="hierChild4" presStyleCnt="0"/>
      <dgm:spPr/>
    </dgm:pt>
    <dgm:pt modelId="{7E48ED6D-93C5-C241-9CF8-DCADFA786595}" type="pres">
      <dgm:prSet presAssocID="{4C2E19F5-3299-CA47-89E6-A2C6392AD253}" presName="hierChild5" presStyleCnt="0"/>
      <dgm:spPr/>
    </dgm:pt>
    <dgm:pt modelId="{7B611D7C-54DC-7E44-9655-4C8380B17A64}" type="pres">
      <dgm:prSet presAssocID="{841E4F34-5ABA-204C-BF7B-524CC6457057}" presName="hierChild5" presStyleCnt="0"/>
      <dgm:spPr/>
    </dgm:pt>
    <dgm:pt modelId="{764AE1DF-442F-FB4F-86CA-B7C7BBC2ECDC}" type="pres">
      <dgm:prSet presAssocID="{A38439C4-928B-2441-875B-AB8D0AAE9C4B}" presName="Name28" presStyleLbl="parChTrans1D2" presStyleIdx="1" presStyleCnt="2"/>
      <dgm:spPr/>
    </dgm:pt>
    <dgm:pt modelId="{3C33936E-475C-A94C-B560-95C2F3A36C38}" type="pres">
      <dgm:prSet presAssocID="{0C918E57-B235-DF46-B02C-9A3A3A23086A}" presName="hierRoot2" presStyleCnt="0">
        <dgm:presLayoutVars>
          <dgm:hierBranch val="init"/>
        </dgm:presLayoutVars>
      </dgm:prSet>
      <dgm:spPr/>
    </dgm:pt>
    <dgm:pt modelId="{CAA71C4A-3FF5-9049-952C-1216351D7FCA}" type="pres">
      <dgm:prSet presAssocID="{0C918E57-B235-DF46-B02C-9A3A3A23086A}" presName="rootComposite2" presStyleCnt="0"/>
      <dgm:spPr/>
    </dgm:pt>
    <dgm:pt modelId="{49899029-7A9A-3646-94E3-2C74F9C8735E}" type="pres">
      <dgm:prSet presAssocID="{0C918E57-B235-DF46-B02C-9A3A3A23086A}" presName="rootText2" presStyleLbl="alignAcc1" presStyleIdx="0" presStyleCnt="0">
        <dgm:presLayoutVars>
          <dgm:chPref val="3"/>
        </dgm:presLayoutVars>
      </dgm:prSet>
      <dgm:spPr/>
    </dgm:pt>
    <dgm:pt modelId="{43D49C47-EE28-8B48-945B-9698E9B81877}" type="pres">
      <dgm:prSet presAssocID="{0C918E57-B235-DF46-B02C-9A3A3A23086A}" presName="topArc2" presStyleLbl="parChTrans1D1" presStyleIdx="12" presStyleCnt="22"/>
      <dgm:spPr/>
    </dgm:pt>
    <dgm:pt modelId="{7BADF21A-3A86-8641-B957-E2CAEB22CCF4}" type="pres">
      <dgm:prSet presAssocID="{0C918E57-B235-DF46-B02C-9A3A3A23086A}" presName="bottomArc2" presStyleLbl="parChTrans1D1" presStyleIdx="13" presStyleCnt="22"/>
      <dgm:spPr/>
    </dgm:pt>
    <dgm:pt modelId="{E635627E-0FA1-E54F-9DC6-248DB4005E5F}" type="pres">
      <dgm:prSet presAssocID="{0C918E57-B235-DF46-B02C-9A3A3A23086A}" presName="topConnNode2" presStyleLbl="node2" presStyleIdx="0" presStyleCnt="0"/>
      <dgm:spPr/>
    </dgm:pt>
    <dgm:pt modelId="{2157A027-24C1-B346-92FA-04D0E62796D0}" type="pres">
      <dgm:prSet presAssocID="{0C918E57-B235-DF46-B02C-9A3A3A23086A}" presName="hierChild4" presStyleCnt="0"/>
      <dgm:spPr/>
    </dgm:pt>
    <dgm:pt modelId="{C8EF8EC4-756A-AB4A-AAFB-8B8DEF9FFD28}" type="pres">
      <dgm:prSet presAssocID="{B3749854-E820-9440-B396-C887F2734824}" presName="Name28" presStyleLbl="parChTrans1D3" presStyleIdx="4" presStyleCnt="8"/>
      <dgm:spPr/>
    </dgm:pt>
    <dgm:pt modelId="{D2A27857-D910-FB4F-B9E4-AC156EFACB13}" type="pres">
      <dgm:prSet presAssocID="{6483841D-260B-904F-B881-EAF1BDA918D1}" presName="hierRoot2" presStyleCnt="0">
        <dgm:presLayoutVars>
          <dgm:hierBranch val="init"/>
        </dgm:presLayoutVars>
      </dgm:prSet>
      <dgm:spPr/>
    </dgm:pt>
    <dgm:pt modelId="{4F57DC6D-1229-0646-9CD5-E5C9D1602307}" type="pres">
      <dgm:prSet presAssocID="{6483841D-260B-904F-B881-EAF1BDA918D1}" presName="rootComposite2" presStyleCnt="0"/>
      <dgm:spPr/>
    </dgm:pt>
    <dgm:pt modelId="{4D5F80F4-1A46-6447-8B86-C5EFF589EC57}" type="pres">
      <dgm:prSet presAssocID="{6483841D-260B-904F-B881-EAF1BDA918D1}" presName="rootText2" presStyleLbl="alignAcc1" presStyleIdx="0" presStyleCnt="0" custScaleX="120588">
        <dgm:presLayoutVars>
          <dgm:chPref val="3"/>
        </dgm:presLayoutVars>
      </dgm:prSet>
      <dgm:spPr/>
    </dgm:pt>
    <dgm:pt modelId="{3787D38C-64E6-7C42-974C-662D6BF28855}" type="pres">
      <dgm:prSet presAssocID="{6483841D-260B-904F-B881-EAF1BDA918D1}" presName="topArc2" presStyleLbl="parChTrans1D1" presStyleIdx="14" presStyleCnt="22"/>
      <dgm:spPr/>
    </dgm:pt>
    <dgm:pt modelId="{798C5312-A106-CE40-A431-CA30EBF6D000}" type="pres">
      <dgm:prSet presAssocID="{6483841D-260B-904F-B881-EAF1BDA918D1}" presName="bottomArc2" presStyleLbl="parChTrans1D1" presStyleIdx="15" presStyleCnt="22"/>
      <dgm:spPr/>
    </dgm:pt>
    <dgm:pt modelId="{A3DD6D6E-4943-EA47-A92C-F5DE9431FC95}" type="pres">
      <dgm:prSet presAssocID="{6483841D-260B-904F-B881-EAF1BDA918D1}" presName="topConnNode2" presStyleLbl="node3" presStyleIdx="0" presStyleCnt="0"/>
      <dgm:spPr/>
    </dgm:pt>
    <dgm:pt modelId="{26155C3A-1B77-894A-9718-42F31ACE9D37}" type="pres">
      <dgm:prSet presAssocID="{6483841D-260B-904F-B881-EAF1BDA918D1}" presName="hierChild4" presStyleCnt="0"/>
      <dgm:spPr/>
    </dgm:pt>
    <dgm:pt modelId="{4341E1E5-0D88-2640-84DE-1698211A88D8}" type="pres">
      <dgm:prSet presAssocID="{6483841D-260B-904F-B881-EAF1BDA918D1}" presName="hierChild5" presStyleCnt="0"/>
      <dgm:spPr/>
    </dgm:pt>
    <dgm:pt modelId="{054F42C8-1D0C-AC46-9FDA-82A70580A39D}" type="pres">
      <dgm:prSet presAssocID="{4B8BAE96-DE72-DE40-B86B-3EA36832448D}" presName="Name28" presStyleLbl="parChTrans1D3" presStyleIdx="5" presStyleCnt="8"/>
      <dgm:spPr/>
    </dgm:pt>
    <dgm:pt modelId="{F5928342-DBE3-514F-A1CC-73C83EEBA146}" type="pres">
      <dgm:prSet presAssocID="{1A4F4303-ABA7-3D49-919F-8CDEDA8765DF}" presName="hierRoot2" presStyleCnt="0">
        <dgm:presLayoutVars>
          <dgm:hierBranch val="init"/>
        </dgm:presLayoutVars>
      </dgm:prSet>
      <dgm:spPr/>
    </dgm:pt>
    <dgm:pt modelId="{6D62B670-F33C-814D-8093-F33F3DE55C82}" type="pres">
      <dgm:prSet presAssocID="{1A4F4303-ABA7-3D49-919F-8CDEDA8765DF}" presName="rootComposite2" presStyleCnt="0"/>
      <dgm:spPr/>
    </dgm:pt>
    <dgm:pt modelId="{D9BF42EA-C957-B44F-876D-A09D1E89B6DD}" type="pres">
      <dgm:prSet presAssocID="{1A4F4303-ABA7-3D49-919F-8CDEDA8765DF}" presName="rootText2" presStyleLbl="alignAcc1" presStyleIdx="0" presStyleCnt="0">
        <dgm:presLayoutVars>
          <dgm:chPref val="3"/>
        </dgm:presLayoutVars>
      </dgm:prSet>
      <dgm:spPr/>
    </dgm:pt>
    <dgm:pt modelId="{52EBC7F7-EB2F-1049-BE0F-3AEE4EAFA08D}" type="pres">
      <dgm:prSet presAssocID="{1A4F4303-ABA7-3D49-919F-8CDEDA8765DF}" presName="topArc2" presStyleLbl="parChTrans1D1" presStyleIdx="16" presStyleCnt="22"/>
      <dgm:spPr/>
    </dgm:pt>
    <dgm:pt modelId="{C0674250-C56C-2D4E-B7C1-8581E7B287A3}" type="pres">
      <dgm:prSet presAssocID="{1A4F4303-ABA7-3D49-919F-8CDEDA8765DF}" presName="bottomArc2" presStyleLbl="parChTrans1D1" presStyleIdx="17" presStyleCnt="22"/>
      <dgm:spPr/>
    </dgm:pt>
    <dgm:pt modelId="{412FFBE5-13D0-344C-B632-BD51022CCB33}" type="pres">
      <dgm:prSet presAssocID="{1A4F4303-ABA7-3D49-919F-8CDEDA8765DF}" presName="topConnNode2" presStyleLbl="node3" presStyleIdx="0" presStyleCnt="0"/>
      <dgm:spPr/>
    </dgm:pt>
    <dgm:pt modelId="{E3361196-6EA6-1340-8EA5-751A1F2191DA}" type="pres">
      <dgm:prSet presAssocID="{1A4F4303-ABA7-3D49-919F-8CDEDA8765DF}" presName="hierChild4" presStyleCnt="0"/>
      <dgm:spPr/>
    </dgm:pt>
    <dgm:pt modelId="{43E1A609-1560-5148-A329-B62202D50473}" type="pres">
      <dgm:prSet presAssocID="{1A4F4303-ABA7-3D49-919F-8CDEDA8765DF}" presName="hierChild5" presStyleCnt="0"/>
      <dgm:spPr/>
    </dgm:pt>
    <dgm:pt modelId="{C1B7C18B-663D-7644-B4D2-33B28DC543FC}" type="pres">
      <dgm:prSet presAssocID="{00574075-4096-DB40-BDCF-BF557B75FCAC}" presName="Name28" presStyleLbl="parChTrans1D3" presStyleIdx="6" presStyleCnt="8"/>
      <dgm:spPr/>
    </dgm:pt>
    <dgm:pt modelId="{391C53E6-31D7-9E4D-8F54-12F85F3AE457}" type="pres">
      <dgm:prSet presAssocID="{DA019FE3-C2AE-D740-B8C6-5C38176B8A3C}" presName="hierRoot2" presStyleCnt="0">
        <dgm:presLayoutVars>
          <dgm:hierBranch val="init"/>
        </dgm:presLayoutVars>
      </dgm:prSet>
      <dgm:spPr/>
    </dgm:pt>
    <dgm:pt modelId="{FF2A3313-7FBB-8249-B669-348683B1F09C}" type="pres">
      <dgm:prSet presAssocID="{DA019FE3-C2AE-D740-B8C6-5C38176B8A3C}" presName="rootComposite2" presStyleCnt="0"/>
      <dgm:spPr/>
    </dgm:pt>
    <dgm:pt modelId="{0794CD3B-584F-A946-8DC8-EAE49CCBBDE1}" type="pres">
      <dgm:prSet presAssocID="{DA019FE3-C2AE-D740-B8C6-5C38176B8A3C}" presName="rootText2" presStyleLbl="alignAcc1" presStyleIdx="0" presStyleCnt="0">
        <dgm:presLayoutVars>
          <dgm:chPref val="3"/>
        </dgm:presLayoutVars>
      </dgm:prSet>
      <dgm:spPr/>
    </dgm:pt>
    <dgm:pt modelId="{553F9065-4C1A-B746-A056-2F019346365A}" type="pres">
      <dgm:prSet presAssocID="{DA019FE3-C2AE-D740-B8C6-5C38176B8A3C}" presName="topArc2" presStyleLbl="parChTrans1D1" presStyleIdx="18" presStyleCnt="22"/>
      <dgm:spPr/>
    </dgm:pt>
    <dgm:pt modelId="{A7520A38-79A6-7142-8188-F70428B18C5B}" type="pres">
      <dgm:prSet presAssocID="{DA019FE3-C2AE-D740-B8C6-5C38176B8A3C}" presName="bottomArc2" presStyleLbl="parChTrans1D1" presStyleIdx="19" presStyleCnt="22"/>
      <dgm:spPr/>
    </dgm:pt>
    <dgm:pt modelId="{5BF40E9F-49E2-0C48-9C0D-3DCD398814BA}" type="pres">
      <dgm:prSet presAssocID="{DA019FE3-C2AE-D740-B8C6-5C38176B8A3C}" presName="topConnNode2" presStyleLbl="node3" presStyleIdx="0" presStyleCnt="0"/>
      <dgm:spPr/>
    </dgm:pt>
    <dgm:pt modelId="{9CF30F06-8D52-424E-BCB4-22AD3187CAA5}" type="pres">
      <dgm:prSet presAssocID="{DA019FE3-C2AE-D740-B8C6-5C38176B8A3C}" presName="hierChild4" presStyleCnt="0"/>
      <dgm:spPr/>
    </dgm:pt>
    <dgm:pt modelId="{46DBBC19-73D4-4B40-B28F-A86988177D84}" type="pres">
      <dgm:prSet presAssocID="{DA019FE3-C2AE-D740-B8C6-5C38176B8A3C}" presName="hierChild5" presStyleCnt="0"/>
      <dgm:spPr/>
    </dgm:pt>
    <dgm:pt modelId="{00CE4A8A-046F-974D-A84E-F421FFCD9997}" type="pres">
      <dgm:prSet presAssocID="{5F019251-A083-9C43-A5C0-DCE3359450D9}" presName="Name28" presStyleLbl="parChTrans1D3" presStyleIdx="7" presStyleCnt="8"/>
      <dgm:spPr/>
    </dgm:pt>
    <dgm:pt modelId="{B2AA846C-2481-C446-AF1B-6904ED37BBAD}" type="pres">
      <dgm:prSet presAssocID="{097452E8-F134-024D-85F8-2EAD58DA576F}" presName="hierRoot2" presStyleCnt="0">
        <dgm:presLayoutVars>
          <dgm:hierBranch val="init"/>
        </dgm:presLayoutVars>
      </dgm:prSet>
      <dgm:spPr/>
    </dgm:pt>
    <dgm:pt modelId="{00621AD0-CA0E-C349-9DEB-9603B46A54FC}" type="pres">
      <dgm:prSet presAssocID="{097452E8-F134-024D-85F8-2EAD58DA576F}" presName="rootComposite2" presStyleCnt="0"/>
      <dgm:spPr/>
    </dgm:pt>
    <dgm:pt modelId="{09118CE9-DEE2-9C41-90BF-FCE3A13D4BE4}" type="pres">
      <dgm:prSet presAssocID="{097452E8-F134-024D-85F8-2EAD58DA576F}" presName="rootText2" presStyleLbl="alignAcc1" presStyleIdx="0" presStyleCnt="0">
        <dgm:presLayoutVars>
          <dgm:chPref val="3"/>
        </dgm:presLayoutVars>
      </dgm:prSet>
      <dgm:spPr/>
    </dgm:pt>
    <dgm:pt modelId="{F15F4AF4-AB04-E14E-A04A-17F8118D644E}" type="pres">
      <dgm:prSet presAssocID="{097452E8-F134-024D-85F8-2EAD58DA576F}" presName="topArc2" presStyleLbl="parChTrans1D1" presStyleIdx="20" presStyleCnt="22"/>
      <dgm:spPr/>
    </dgm:pt>
    <dgm:pt modelId="{B28615BD-1C5C-6649-8250-E3D0C8460422}" type="pres">
      <dgm:prSet presAssocID="{097452E8-F134-024D-85F8-2EAD58DA576F}" presName="bottomArc2" presStyleLbl="parChTrans1D1" presStyleIdx="21" presStyleCnt="22"/>
      <dgm:spPr/>
    </dgm:pt>
    <dgm:pt modelId="{FE0F3F6B-CFB1-204C-8F19-2061BDCE8520}" type="pres">
      <dgm:prSet presAssocID="{097452E8-F134-024D-85F8-2EAD58DA576F}" presName="topConnNode2" presStyleLbl="node3" presStyleIdx="0" presStyleCnt="0"/>
      <dgm:spPr/>
    </dgm:pt>
    <dgm:pt modelId="{AF7A2FAC-D907-E844-BCCD-26A2137E3621}" type="pres">
      <dgm:prSet presAssocID="{097452E8-F134-024D-85F8-2EAD58DA576F}" presName="hierChild4" presStyleCnt="0"/>
      <dgm:spPr/>
    </dgm:pt>
    <dgm:pt modelId="{227BAF1E-905A-1D40-9041-447ABEFCDC22}" type="pres">
      <dgm:prSet presAssocID="{097452E8-F134-024D-85F8-2EAD58DA576F}" presName="hierChild5" presStyleCnt="0"/>
      <dgm:spPr/>
    </dgm:pt>
    <dgm:pt modelId="{2CB386F4-A954-C344-92BC-EB165382438C}" type="pres">
      <dgm:prSet presAssocID="{0C918E57-B235-DF46-B02C-9A3A3A23086A}" presName="hierChild5" presStyleCnt="0"/>
      <dgm:spPr/>
    </dgm:pt>
    <dgm:pt modelId="{6E4E682A-5B25-934C-AEBF-5A4B8485F214}" type="pres">
      <dgm:prSet presAssocID="{A166C97E-4E76-AA4F-80DE-74F56F1DAC30}" presName="hierChild3" presStyleCnt="0"/>
      <dgm:spPr/>
    </dgm:pt>
  </dgm:ptLst>
  <dgm:cxnLst>
    <dgm:cxn modelId="{04E1EC0E-4619-4C49-A27C-5A628BB2B8A2}" srcId="{0C918E57-B235-DF46-B02C-9A3A3A23086A}" destId="{097452E8-F134-024D-85F8-2EAD58DA576F}" srcOrd="3" destOrd="0" parTransId="{5F019251-A083-9C43-A5C0-DCE3359450D9}" sibTransId="{E701C942-24EB-974B-A916-AD917C28B2C1}"/>
    <dgm:cxn modelId="{B2956812-12F2-5E48-A951-C7C16527BC2D}" srcId="{A166C97E-4E76-AA4F-80DE-74F56F1DAC30}" destId="{841E4F34-5ABA-204C-BF7B-524CC6457057}" srcOrd="0" destOrd="0" parTransId="{A67E43FF-CFA8-C945-9571-5054EB27818E}" sibTransId="{56999385-F26C-9F4C-9C7D-9A220C9D59A2}"/>
    <dgm:cxn modelId="{7F0A8012-0F27-6F42-BAA0-77DB27DE3C89}" type="presOf" srcId="{841E4F34-5ABA-204C-BF7B-524CC6457057}" destId="{875E6FAD-022D-B444-A2FB-988EE50C1295}" srcOrd="1" destOrd="0" presId="urn:microsoft.com/office/officeart/2008/layout/HalfCircleOrganizationChart"/>
    <dgm:cxn modelId="{AE8F0F13-A0FB-F04C-8B6D-AE89BB21E1A6}" type="presOf" srcId="{B3749854-E820-9440-B396-C887F2734824}" destId="{C8EF8EC4-756A-AB4A-AAFB-8B8DEF9FFD28}" srcOrd="0" destOrd="0" presId="urn:microsoft.com/office/officeart/2008/layout/HalfCircleOrganizationChart"/>
    <dgm:cxn modelId="{2D2F9014-049E-6749-9D9F-9E70DC2EFA88}" type="presOf" srcId="{1A4F4303-ABA7-3D49-919F-8CDEDA8765DF}" destId="{412FFBE5-13D0-344C-B632-BD51022CCB33}" srcOrd="1" destOrd="0" presId="urn:microsoft.com/office/officeart/2008/layout/HalfCircleOrganizationChart"/>
    <dgm:cxn modelId="{1F16A321-49BC-0148-A891-04591C5F1B82}" type="presOf" srcId="{A38439C4-928B-2441-875B-AB8D0AAE9C4B}" destId="{764AE1DF-442F-FB4F-86CA-B7C7BBC2ECDC}" srcOrd="0" destOrd="0" presId="urn:microsoft.com/office/officeart/2008/layout/HalfCircleOrganizationChart"/>
    <dgm:cxn modelId="{EE374426-121C-0A4B-B6EF-253C709ADC4E}" type="presOf" srcId="{A166C97E-4E76-AA4F-80DE-74F56F1DAC30}" destId="{36D9B408-B898-9E4D-AE27-F816297F3BA8}" srcOrd="0" destOrd="0" presId="urn:microsoft.com/office/officeart/2008/layout/HalfCircleOrganizationChart"/>
    <dgm:cxn modelId="{2D8C4426-6062-9B47-B96B-AAD9676FC0CE}" type="presOf" srcId="{0C918E57-B235-DF46-B02C-9A3A3A23086A}" destId="{E635627E-0FA1-E54F-9DC6-248DB4005E5F}" srcOrd="1" destOrd="0" presId="urn:microsoft.com/office/officeart/2008/layout/HalfCircleOrganizationChart"/>
    <dgm:cxn modelId="{F17CD02E-E17B-AE4A-8FE7-6E46BE9CCC30}" type="presOf" srcId="{0B1846AF-EBB4-8D4D-B710-23FA2CB5EACE}" destId="{320596F3-A540-C14D-99E1-53AF05A390AF}" srcOrd="0" destOrd="0" presId="urn:microsoft.com/office/officeart/2008/layout/HalfCircleOrganizationChart"/>
    <dgm:cxn modelId="{6CD8C630-FD6D-4C4D-973E-BF2311615C2F}" srcId="{841E4F34-5ABA-204C-BF7B-524CC6457057}" destId="{4C2E19F5-3299-CA47-89E6-A2C6392AD253}" srcOrd="3" destOrd="0" parTransId="{EFC9EA79-CBFA-4E42-92AA-A821FF7B6C51}" sibTransId="{8F911996-4B17-E34D-845B-23A62EB3EEE1}"/>
    <dgm:cxn modelId="{78398631-64A2-A448-8950-E7C174D3BB6A}" type="presOf" srcId="{A166C97E-4E76-AA4F-80DE-74F56F1DAC30}" destId="{CC812654-36CE-4742-B406-40A6BE47291C}" srcOrd="1" destOrd="0" presId="urn:microsoft.com/office/officeart/2008/layout/HalfCircleOrganizationChart"/>
    <dgm:cxn modelId="{D56F023F-E319-6B45-BF10-88000251738F}" type="presOf" srcId="{CBC97346-CAA3-254F-8064-B5D95DBE0069}" destId="{D3795A5B-2EF6-D941-81DA-EF08583526B4}" srcOrd="0" destOrd="0" presId="urn:microsoft.com/office/officeart/2008/layout/HalfCircleOrganizationChart"/>
    <dgm:cxn modelId="{C658E24A-9E8B-844E-ACB8-EA72AC34FC07}" type="presOf" srcId="{5F019251-A083-9C43-A5C0-DCE3359450D9}" destId="{00CE4A8A-046F-974D-A84E-F421FFCD9997}" srcOrd="0" destOrd="0" presId="urn:microsoft.com/office/officeart/2008/layout/HalfCircleOrganizationChart"/>
    <dgm:cxn modelId="{5E9C0850-701D-3B45-B025-F1719653E5BC}" type="presOf" srcId="{9AE4C357-B781-D048-902E-40478FC38A72}" destId="{0841E92D-8A42-CD4E-AA7F-695B628EEE36}" srcOrd="1" destOrd="0" presId="urn:microsoft.com/office/officeart/2008/layout/HalfCircleOrganizationChart"/>
    <dgm:cxn modelId="{ED11FE50-D475-BC4D-A1C6-F6E65D50E0E7}" srcId="{841E4F34-5ABA-204C-BF7B-524CC6457057}" destId="{9AE4C357-B781-D048-902E-40478FC38A72}" srcOrd="2" destOrd="0" parTransId="{169BA7C5-58BA-324C-AF32-1B5AB817A89A}" sibTransId="{4B0BAC84-162F-6948-B12F-45E9C673032F}"/>
    <dgm:cxn modelId="{399F5856-4E1D-0149-B918-F15B005CEA70}" type="presOf" srcId="{1D6426F4-4BC2-F14B-83BA-019B61455F25}" destId="{AB249C32-DDB3-864B-B0F5-3EE217161FC7}" srcOrd="0" destOrd="0" presId="urn:microsoft.com/office/officeart/2008/layout/HalfCircleOrganizationChart"/>
    <dgm:cxn modelId="{63080657-9BBC-0943-912A-F48B4FFF02A8}" srcId="{0C918E57-B235-DF46-B02C-9A3A3A23086A}" destId="{6483841D-260B-904F-B881-EAF1BDA918D1}" srcOrd="0" destOrd="0" parTransId="{B3749854-E820-9440-B396-C887F2734824}" sibTransId="{F47D91FD-A898-0741-B898-E09B734C2ADA}"/>
    <dgm:cxn modelId="{0B8F1C5D-2B97-9D48-A9D7-AD1FBBE21546}" srcId="{CBC97346-CAA3-254F-8064-B5D95DBE0069}" destId="{A166C97E-4E76-AA4F-80DE-74F56F1DAC30}" srcOrd="0" destOrd="0" parTransId="{94F84887-AA3E-D942-8C0C-37FB04EEFB75}" sibTransId="{6411D79C-6FF7-6749-B38A-DA6D30C4843E}"/>
    <dgm:cxn modelId="{C91D0767-0462-3043-88E9-8EAF20986B8C}" type="presOf" srcId="{B820CC3A-583F-FA4E-9B6D-613DEA808BB0}" destId="{28B51103-62CE-6944-8111-A3E46D0BF094}" srcOrd="1" destOrd="0" presId="urn:microsoft.com/office/officeart/2008/layout/HalfCircleOrganizationChart"/>
    <dgm:cxn modelId="{06533667-EE5E-6449-AADB-A8FCD413B622}" type="presOf" srcId="{6483841D-260B-904F-B881-EAF1BDA918D1}" destId="{4D5F80F4-1A46-6447-8B86-C5EFF589EC57}" srcOrd="0" destOrd="0" presId="urn:microsoft.com/office/officeart/2008/layout/HalfCircleOrganizationChart"/>
    <dgm:cxn modelId="{B1E19271-B505-E542-B75C-058CFDB96B80}" type="presOf" srcId="{DA019FE3-C2AE-D740-B8C6-5C38176B8A3C}" destId="{0794CD3B-584F-A946-8DC8-EAE49CCBBDE1}" srcOrd="0" destOrd="0" presId="urn:microsoft.com/office/officeart/2008/layout/HalfCircleOrganizationChart"/>
    <dgm:cxn modelId="{45099676-B01A-DA4B-98FF-454399965029}" type="presOf" srcId="{0B1846AF-EBB4-8D4D-B710-23FA2CB5EACE}" destId="{86898081-3F5B-4F42-ABC1-84B2FD53DE38}" srcOrd="1" destOrd="0" presId="urn:microsoft.com/office/officeart/2008/layout/HalfCircleOrganizationChart"/>
    <dgm:cxn modelId="{3F6DF476-7178-B046-AE31-CF630312CBC2}" srcId="{0C918E57-B235-DF46-B02C-9A3A3A23086A}" destId="{1A4F4303-ABA7-3D49-919F-8CDEDA8765DF}" srcOrd="1" destOrd="0" parTransId="{4B8BAE96-DE72-DE40-B86B-3EA36832448D}" sibTransId="{2B4639AF-7F98-8D4A-B2D3-A56A8AC93C7F}"/>
    <dgm:cxn modelId="{7CEFBB77-46BA-7947-B4C4-3AEBD3340C08}" type="presOf" srcId="{6483841D-260B-904F-B881-EAF1BDA918D1}" destId="{A3DD6D6E-4943-EA47-A92C-F5DE9431FC95}" srcOrd="1" destOrd="0" presId="urn:microsoft.com/office/officeart/2008/layout/HalfCircleOrganizationChart"/>
    <dgm:cxn modelId="{97FD317B-0731-C841-B36C-5C794EAAED78}" type="presOf" srcId="{9AE4C357-B781-D048-902E-40478FC38A72}" destId="{8549604C-555F-3446-98C2-75F91D789B3E}" srcOrd="0" destOrd="0" presId="urn:microsoft.com/office/officeart/2008/layout/HalfCircleOrganizationChart"/>
    <dgm:cxn modelId="{C1201482-5075-7949-B1BF-83635EE9800E}" type="presOf" srcId="{4B8BAE96-DE72-DE40-B86B-3EA36832448D}" destId="{054F42C8-1D0C-AC46-9FDA-82A70580A39D}" srcOrd="0" destOrd="0" presId="urn:microsoft.com/office/officeart/2008/layout/HalfCircleOrganizationChart"/>
    <dgm:cxn modelId="{778D7585-245F-294F-BA28-A09D358626D5}" type="presOf" srcId="{9EE92CB7-9CCF-EF45-893C-1BB6271E9454}" destId="{6316091F-72CB-A748-B441-A60797350E88}" srcOrd="0" destOrd="0" presId="urn:microsoft.com/office/officeart/2008/layout/HalfCircleOrganizationChart"/>
    <dgm:cxn modelId="{70DF0E86-4814-1744-A12F-48762E8D25B1}" type="presOf" srcId="{097452E8-F134-024D-85F8-2EAD58DA576F}" destId="{09118CE9-DEE2-9C41-90BF-FCE3A13D4BE4}" srcOrd="0" destOrd="0" presId="urn:microsoft.com/office/officeart/2008/layout/HalfCircleOrganizationChart"/>
    <dgm:cxn modelId="{AE64EE95-BEB1-8046-9695-EC64DF2CAF05}" type="presOf" srcId="{4C2E19F5-3299-CA47-89E6-A2C6392AD253}" destId="{6EAE02BE-4372-E744-9550-98EA525B312D}" srcOrd="0" destOrd="0" presId="urn:microsoft.com/office/officeart/2008/layout/HalfCircleOrganizationChart"/>
    <dgm:cxn modelId="{59DA769B-01BA-524F-8CB3-31546A217BBF}" type="presOf" srcId="{4C2E19F5-3299-CA47-89E6-A2C6392AD253}" destId="{80BDFDBF-4DE0-C547-8005-E4FE3E610C7B}" srcOrd="1" destOrd="0" presId="urn:microsoft.com/office/officeart/2008/layout/HalfCircleOrganizationChart"/>
    <dgm:cxn modelId="{D3C50DA0-E253-7D41-B005-3AC738DC7045}" type="presOf" srcId="{B820CC3A-583F-FA4E-9B6D-613DEA808BB0}" destId="{9F4E602A-C9FC-7041-B6BF-5FDE1EF2038A}" srcOrd="0" destOrd="0" presId="urn:microsoft.com/office/officeart/2008/layout/HalfCircleOrganizationChart"/>
    <dgm:cxn modelId="{965B38A4-DDF0-D246-A1D0-BBCF54D3A2C3}" type="presOf" srcId="{097452E8-F134-024D-85F8-2EAD58DA576F}" destId="{FE0F3F6B-CFB1-204C-8F19-2061BDCE8520}" srcOrd="1" destOrd="0" presId="urn:microsoft.com/office/officeart/2008/layout/HalfCircleOrganizationChart"/>
    <dgm:cxn modelId="{CF0791A7-A5F3-2142-9EEE-2529B4D6B746}" srcId="{A166C97E-4E76-AA4F-80DE-74F56F1DAC30}" destId="{0C918E57-B235-DF46-B02C-9A3A3A23086A}" srcOrd="1" destOrd="0" parTransId="{A38439C4-928B-2441-875B-AB8D0AAE9C4B}" sibTransId="{22E5C0CA-DDC1-7A42-BC7C-5D931B7863C5}"/>
    <dgm:cxn modelId="{E2AC00B0-ED74-9D49-AC3F-2CB20708EA84}" srcId="{0C918E57-B235-DF46-B02C-9A3A3A23086A}" destId="{DA019FE3-C2AE-D740-B8C6-5C38176B8A3C}" srcOrd="2" destOrd="0" parTransId="{00574075-4096-DB40-BDCF-BF557B75FCAC}" sibTransId="{34F0927E-93F2-6748-B373-1CF42BEA6381}"/>
    <dgm:cxn modelId="{E29A91B1-E25F-C84D-A181-FCFDF0021B0F}" type="presOf" srcId="{0C918E57-B235-DF46-B02C-9A3A3A23086A}" destId="{49899029-7A9A-3646-94E3-2C74F9C8735E}" srcOrd="0" destOrd="0" presId="urn:microsoft.com/office/officeart/2008/layout/HalfCircleOrganizationChart"/>
    <dgm:cxn modelId="{BA7ADDB4-4E5E-B749-8E5E-F0B480CEF102}" type="presOf" srcId="{1A4F4303-ABA7-3D49-919F-8CDEDA8765DF}" destId="{D9BF42EA-C957-B44F-876D-A09D1E89B6DD}" srcOrd="0" destOrd="0" presId="urn:microsoft.com/office/officeart/2008/layout/HalfCircleOrganizationChart"/>
    <dgm:cxn modelId="{438F75BF-61B6-5A49-9395-BE0D6825304C}" type="presOf" srcId="{A67E43FF-CFA8-C945-9571-5054EB27818E}" destId="{5D4E0014-DC36-B845-B346-D0539CF0DDC0}" srcOrd="0" destOrd="0" presId="urn:microsoft.com/office/officeart/2008/layout/HalfCircleOrganizationChart"/>
    <dgm:cxn modelId="{3A1DDFC7-D81E-764D-81B6-BBB9D91DE27F}" type="presOf" srcId="{00574075-4096-DB40-BDCF-BF557B75FCAC}" destId="{C1B7C18B-663D-7644-B4D2-33B28DC543FC}" srcOrd="0" destOrd="0" presId="urn:microsoft.com/office/officeart/2008/layout/HalfCircleOrganizationChart"/>
    <dgm:cxn modelId="{BC6EA6CF-7DA2-A249-A1FE-C3436E72F83E}" type="presOf" srcId="{EFC9EA79-CBFA-4E42-92AA-A821FF7B6C51}" destId="{E1B61A61-7BC5-5340-94DC-A39C60235CE2}" srcOrd="0" destOrd="0" presId="urn:microsoft.com/office/officeart/2008/layout/HalfCircleOrganizationChart"/>
    <dgm:cxn modelId="{313B9FD2-AED2-5A43-B886-9306708118C4}" type="presOf" srcId="{DA019FE3-C2AE-D740-B8C6-5C38176B8A3C}" destId="{5BF40E9F-49E2-0C48-9C0D-3DCD398814BA}" srcOrd="1" destOrd="0" presId="urn:microsoft.com/office/officeart/2008/layout/HalfCircleOrganizationChart"/>
    <dgm:cxn modelId="{709F5ADA-30A3-D44C-BC29-50D118B0F9C3}" srcId="{841E4F34-5ABA-204C-BF7B-524CC6457057}" destId="{B820CC3A-583F-FA4E-9B6D-613DEA808BB0}" srcOrd="0" destOrd="0" parTransId="{9EE92CB7-9CCF-EF45-893C-1BB6271E9454}" sibTransId="{EAA50E9D-96D2-9E45-BD8A-763D714721E4}"/>
    <dgm:cxn modelId="{CC7FF3E4-6868-7645-B505-9F74EC6C04B0}" srcId="{841E4F34-5ABA-204C-BF7B-524CC6457057}" destId="{0B1846AF-EBB4-8D4D-B710-23FA2CB5EACE}" srcOrd="1" destOrd="0" parTransId="{1D6426F4-4BC2-F14B-83BA-019B61455F25}" sibTransId="{350EE008-5334-3C43-9E3B-1FB3352FF36A}"/>
    <dgm:cxn modelId="{08B7F5F2-60F7-1C48-8A7F-9EFA4F3125A9}" type="presOf" srcId="{169BA7C5-58BA-324C-AF32-1B5AB817A89A}" destId="{62E492B0-385C-9049-9019-64B546EA87FD}" srcOrd="0" destOrd="0" presId="urn:microsoft.com/office/officeart/2008/layout/HalfCircleOrganizationChart"/>
    <dgm:cxn modelId="{FF1589FC-4753-B244-A904-2D01062C7E5D}" type="presOf" srcId="{841E4F34-5ABA-204C-BF7B-524CC6457057}" destId="{5B7AE744-BE82-954B-9E22-71504AFD6479}" srcOrd="0" destOrd="0" presId="urn:microsoft.com/office/officeart/2008/layout/HalfCircleOrganizationChart"/>
    <dgm:cxn modelId="{BEE094C4-D0B4-6444-ACB0-95B5899F78C4}" type="presParOf" srcId="{D3795A5B-2EF6-D941-81DA-EF08583526B4}" destId="{9882AA3D-C523-3B4C-9497-8D33678B6806}" srcOrd="0" destOrd="0" presId="urn:microsoft.com/office/officeart/2008/layout/HalfCircleOrganizationChart"/>
    <dgm:cxn modelId="{35D55B77-252A-4F49-9D1F-7781C0A8BC24}" type="presParOf" srcId="{9882AA3D-C523-3B4C-9497-8D33678B6806}" destId="{EC1CE4D0-EE84-5641-90EF-1F244DAFAF21}" srcOrd="0" destOrd="0" presId="urn:microsoft.com/office/officeart/2008/layout/HalfCircleOrganizationChart"/>
    <dgm:cxn modelId="{085C4B49-C4C4-3441-BD80-B99570591D9E}" type="presParOf" srcId="{EC1CE4D0-EE84-5641-90EF-1F244DAFAF21}" destId="{36D9B408-B898-9E4D-AE27-F816297F3BA8}" srcOrd="0" destOrd="0" presId="urn:microsoft.com/office/officeart/2008/layout/HalfCircleOrganizationChart"/>
    <dgm:cxn modelId="{AAEFC829-8A65-324B-8D8D-369FA7B80EEA}" type="presParOf" srcId="{EC1CE4D0-EE84-5641-90EF-1F244DAFAF21}" destId="{D32348C6-33A5-3C40-AFE6-4B746895FA42}" srcOrd="1" destOrd="0" presId="urn:microsoft.com/office/officeart/2008/layout/HalfCircleOrganizationChart"/>
    <dgm:cxn modelId="{5C6B9675-64E1-9E4A-B10B-E1AE2E296BCA}" type="presParOf" srcId="{EC1CE4D0-EE84-5641-90EF-1F244DAFAF21}" destId="{0DCC6748-C5CD-424E-91BD-0C19E496E20A}" srcOrd="2" destOrd="0" presId="urn:microsoft.com/office/officeart/2008/layout/HalfCircleOrganizationChart"/>
    <dgm:cxn modelId="{CD272F19-5032-DE4C-8E15-543DD83BB151}" type="presParOf" srcId="{EC1CE4D0-EE84-5641-90EF-1F244DAFAF21}" destId="{CC812654-36CE-4742-B406-40A6BE47291C}" srcOrd="3" destOrd="0" presId="urn:microsoft.com/office/officeart/2008/layout/HalfCircleOrganizationChart"/>
    <dgm:cxn modelId="{3A033E2B-B8B3-4D4A-BBD7-F4BE60C3AFEF}" type="presParOf" srcId="{9882AA3D-C523-3B4C-9497-8D33678B6806}" destId="{178674A9-ABAA-A44D-A787-193262287EB8}" srcOrd="1" destOrd="0" presId="urn:microsoft.com/office/officeart/2008/layout/HalfCircleOrganizationChart"/>
    <dgm:cxn modelId="{BF1C59F5-AC15-2B4E-ABE7-1914C58B85EF}" type="presParOf" srcId="{178674A9-ABAA-A44D-A787-193262287EB8}" destId="{5D4E0014-DC36-B845-B346-D0539CF0DDC0}" srcOrd="0" destOrd="0" presId="urn:microsoft.com/office/officeart/2008/layout/HalfCircleOrganizationChart"/>
    <dgm:cxn modelId="{9B13BD1D-8D6B-1A43-8304-544FFEAAACF6}" type="presParOf" srcId="{178674A9-ABAA-A44D-A787-193262287EB8}" destId="{3BC1B121-F75B-E949-B537-E4DDF88634A1}" srcOrd="1" destOrd="0" presId="urn:microsoft.com/office/officeart/2008/layout/HalfCircleOrganizationChart"/>
    <dgm:cxn modelId="{7B4E204F-BCD8-4843-A309-E74FD2847973}" type="presParOf" srcId="{3BC1B121-F75B-E949-B537-E4DDF88634A1}" destId="{A486363E-6AFB-5744-A769-8C08865485C6}" srcOrd="0" destOrd="0" presId="urn:microsoft.com/office/officeart/2008/layout/HalfCircleOrganizationChart"/>
    <dgm:cxn modelId="{4635D046-7852-964E-B426-19E838F339EB}" type="presParOf" srcId="{A486363E-6AFB-5744-A769-8C08865485C6}" destId="{5B7AE744-BE82-954B-9E22-71504AFD6479}" srcOrd="0" destOrd="0" presId="urn:microsoft.com/office/officeart/2008/layout/HalfCircleOrganizationChart"/>
    <dgm:cxn modelId="{545FAB27-B17D-FA44-B2FE-41145C25CA47}" type="presParOf" srcId="{A486363E-6AFB-5744-A769-8C08865485C6}" destId="{CC66A2B8-AD49-FB41-9254-1C7256E31A35}" srcOrd="1" destOrd="0" presId="urn:microsoft.com/office/officeart/2008/layout/HalfCircleOrganizationChart"/>
    <dgm:cxn modelId="{07FFE676-C9F8-D942-A8BC-65CB073C75CF}" type="presParOf" srcId="{A486363E-6AFB-5744-A769-8C08865485C6}" destId="{88858F8C-531F-344A-8450-8EE1665A93B0}" srcOrd="2" destOrd="0" presId="urn:microsoft.com/office/officeart/2008/layout/HalfCircleOrganizationChart"/>
    <dgm:cxn modelId="{98F7BACD-43A7-5845-AE3E-AC3D4AC548C7}" type="presParOf" srcId="{A486363E-6AFB-5744-A769-8C08865485C6}" destId="{875E6FAD-022D-B444-A2FB-988EE50C1295}" srcOrd="3" destOrd="0" presId="urn:microsoft.com/office/officeart/2008/layout/HalfCircleOrganizationChart"/>
    <dgm:cxn modelId="{2DD3721B-2107-A349-A4B0-FC7490EEA07F}" type="presParOf" srcId="{3BC1B121-F75B-E949-B537-E4DDF88634A1}" destId="{24A5CB5A-F683-AA4E-AFAF-0E0095034735}" srcOrd="1" destOrd="0" presId="urn:microsoft.com/office/officeart/2008/layout/HalfCircleOrganizationChart"/>
    <dgm:cxn modelId="{81C7C58B-B0E2-BA49-BB7B-67CA21EB5145}" type="presParOf" srcId="{24A5CB5A-F683-AA4E-AFAF-0E0095034735}" destId="{6316091F-72CB-A748-B441-A60797350E88}" srcOrd="0" destOrd="0" presId="urn:microsoft.com/office/officeart/2008/layout/HalfCircleOrganizationChart"/>
    <dgm:cxn modelId="{4F266588-F1B7-5344-A5A7-2D2144E4A401}" type="presParOf" srcId="{24A5CB5A-F683-AA4E-AFAF-0E0095034735}" destId="{D358E47A-8FF8-C845-80EE-70CD1D7926A3}" srcOrd="1" destOrd="0" presId="urn:microsoft.com/office/officeart/2008/layout/HalfCircleOrganizationChart"/>
    <dgm:cxn modelId="{D9160276-0A11-8141-AF5D-E64C04E8503E}" type="presParOf" srcId="{D358E47A-8FF8-C845-80EE-70CD1D7926A3}" destId="{388F21CE-CF37-1748-9432-E851720E089C}" srcOrd="0" destOrd="0" presId="urn:microsoft.com/office/officeart/2008/layout/HalfCircleOrganizationChart"/>
    <dgm:cxn modelId="{D49239B6-7892-2C4D-B73C-907DAADA77EA}" type="presParOf" srcId="{388F21CE-CF37-1748-9432-E851720E089C}" destId="{9F4E602A-C9FC-7041-B6BF-5FDE1EF2038A}" srcOrd="0" destOrd="0" presId="urn:microsoft.com/office/officeart/2008/layout/HalfCircleOrganizationChart"/>
    <dgm:cxn modelId="{6007012C-9FCE-C04C-A75F-77CF38DD9FEC}" type="presParOf" srcId="{388F21CE-CF37-1748-9432-E851720E089C}" destId="{5902F255-FCE6-1544-945C-FA666ACD1474}" srcOrd="1" destOrd="0" presId="urn:microsoft.com/office/officeart/2008/layout/HalfCircleOrganizationChart"/>
    <dgm:cxn modelId="{42D4146B-7F9C-8E47-B19C-173B3A9BFD56}" type="presParOf" srcId="{388F21CE-CF37-1748-9432-E851720E089C}" destId="{19C3CC5B-3CCD-C249-8C8B-A46F5A0B9806}" srcOrd="2" destOrd="0" presId="urn:microsoft.com/office/officeart/2008/layout/HalfCircleOrganizationChart"/>
    <dgm:cxn modelId="{A588FB12-BBAC-3E4F-BB60-D98BE3FB8EA4}" type="presParOf" srcId="{388F21CE-CF37-1748-9432-E851720E089C}" destId="{28B51103-62CE-6944-8111-A3E46D0BF094}" srcOrd="3" destOrd="0" presId="urn:microsoft.com/office/officeart/2008/layout/HalfCircleOrganizationChart"/>
    <dgm:cxn modelId="{7F962118-F88C-084E-BE09-3EC2005A21B2}" type="presParOf" srcId="{D358E47A-8FF8-C845-80EE-70CD1D7926A3}" destId="{4E0D5B37-F445-AF48-9A58-D3C70DBD7CBD}" srcOrd="1" destOrd="0" presId="urn:microsoft.com/office/officeart/2008/layout/HalfCircleOrganizationChart"/>
    <dgm:cxn modelId="{0EEE1CCE-A227-4A47-9F8A-2FE9BE27C171}" type="presParOf" srcId="{D358E47A-8FF8-C845-80EE-70CD1D7926A3}" destId="{4CA1D0B5-5695-504C-9B03-B75DF302FCDD}" srcOrd="2" destOrd="0" presId="urn:microsoft.com/office/officeart/2008/layout/HalfCircleOrganizationChart"/>
    <dgm:cxn modelId="{31B170BF-BAB7-2944-8CF0-2EB35FDB543C}" type="presParOf" srcId="{24A5CB5A-F683-AA4E-AFAF-0E0095034735}" destId="{AB249C32-DDB3-864B-B0F5-3EE217161FC7}" srcOrd="2" destOrd="0" presId="urn:microsoft.com/office/officeart/2008/layout/HalfCircleOrganizationChart"/>
    <dgm:cxn modelId="{81A24900-26C7-CD45-B173-C9C2F90FEA24}" type="presParOf" srcId="{24A5CB5A-F683-AA4E-AFAF-0E0095034735}" destId="{D80FDED1-87EA-4A4C-849D-77F33F3674D7}" srcOrd="3" destOrd="0" presId="urn:microsoft.com/office/officeart/2008/layout/HalfCircleOrganizationChart"/>
    <dgm:cxn modelId="{14686237-B737-0443-8562-86202B2E47C6}" type="presParOf" srcId="{D80FDED1-87EA-4A4C-849D-77F33F3674D7}" destId="{D6BBC2A7-22EA-E949-BCA3-BBC143E7144B}" srcOrd="0" destOrd="0" presId="urn:microsoft.com/office/officeart/2008/layout/HalfCircleOrganizationChart"/>
    <dgm:cxn modelId="{F25E493C-2D2E-AA4C-B85F-7AA178CAE0A3}" type="presParOf" srcId="{D6BBC2A7-22EA-E949-BCA3-BBC143E7144B}" destId="{320596F3-A540-C14D-99E1-53AF05A390AF}" srcOrd="0" destOrd="0" presId="urn:microsoft.com/office/officeart/2008/layout/HalfCircleOrganizationChart"/>
    <dgm:cxn modelId="{056C1788-7A89-284F-AFD7-BA42D4DAE863}" type="presParOf" srcId="{D6BBC2A7-22EA-E949-BCA3-BBC143E7144B}" destId="{4673B776-FA69-CB4F-86A3-A0359393DCA4}" srcOrd="1" destOrd="0" presId="urn:microsoft.com/office/officeart/2008/layout/HalfCircleOrganizationChart"/>
    <dgm:cxn modelId="{489E5726-9AA9-B54C-AAC9-5363A15FF0EB}" type="presParOf" srcId="{D6BBC2A7-22EA-E949-BCA3-BBC143E7144B}" destId="{57F51100-165F-E643-931E-07421AA0C2F4}" srcOrd="2" destOrd="0" presId="urn:microsoft.com/office/officeart/2008/layout/HalfCircleOrganizationChart"/>
    <dgm:cxn modelId="{A6E73EFB-C323-FE4E-8A89-BD2FE7C404CB}" type="presParOf" srcId="{D6BBC2A7-22EA-E949-BCA3-BBC143E7144B}" destId="{86898081-3F5B-4F42-ABC1-84B2FD53DE38}" srcOrd="3" destOrd="0" presId="urn:microsoft.com/office/officeart/2008/layout/HalfCircleOrganizationChart"/>
    <dgm:cxn modelId="{4BDBEB1A-79E5-4F4D-A129-98FD0D92A9C1}" type="presParOf" srcId="{D80FDED1-87EA-4A4C-849D-77F33F3674D7}" destId="{134C9BC0-ED97-3E4E-892C-6384262123AA}" srcOrd="1" destOrd="0" presId="urn:microsoft.com/office/officeart/2008/layout/HalfCircleOrganizationChart"/>
    <dgm:cxn modelId="{B7B9F82F-0007-3343-A69C-8D2683C99257}" type="presParOf" srcId="{D80FDED1-87EA-4A4C-849D-77F33F3674D7}" destId="{7EA045BE-C357-D245-B3A0-BDC83DCB8BAB}" srcOrd="2" destOrd="0" presId="urn:microsoft.com/office/officeart/2008/layout/HalfCircleOrganizationChart"/>
    <dgm:cxn modelId="{D62365F3-67CA-8145-8850-3C8BC722B444}" type="presParOf" srcId="{24A5CB5A-F683-AA4E-AFAF-0E0095034735}" destId="{62E492B0-385C-9049-9019-64B546EA87FD}" srcOrd="4" destOrd="0" presId="urn:microsoft.com/office/officeart/2008/layout/HalfCircleOrganizationChart"/>
    <dgm:cxn modelId="{EBBD1D7F-58EC-A940-83FD-96C18715A2CE}" type="presParOf" srcId="{24A5CB5A-F683-AA4E-AFAF-0E0095034735}" destId="{164FE371-8A1E-3B43-9014-954F010121E6}" srcOrd="5" destOrd="0" presId="urn:microsoft.com/office/officeart/2008/layout/HalfCircleOrganizationChart"/>
    <dgm:cxn modelId="{8FAB9153-85A9-A04F-9ABA-A934CBBD6B17}" type="presParOf" srcId="{164FE371-8A1E-3B43-9014-954F010121E6}" destId="{9FFEE46B-A0BB-B94D-8109-9F75272FEC0B}" srcOrd="0" destOrd="0" presId="urn:microsoft.com/office/officeart/2008/layout/HalfCircleOrganizationChart"/>
    <dgm:cxn modelId="{819BDA00-D80C-5142-A74B-C50196E8B490}" type="presParOf" srcId="{9FFEE46B-A0BB-B94D-8109-9F75272FEC0B}" destId="{8549604C-555F-3446-98C2-75F91D789B3E}" srcOrd="0" destOrd="0" presId="urn:microsoft.com/office/officeart/2008/layout/HalfCircleOrganizationChart"/>
    <dgm:cxn modelId="{1A4579DA-A8EF-6F48-965A-7F7FC45B7DDF}" type="presParOf" srcId="{9FFEE46B-A0BB-B94D-8109-9F75272FEC0B}" destId="{5ECC8D51-54CF-DB41-80A0-C18EC962C227}" srcOrd="1" destOrd="0" presId="urn:microsoft.com/office/officeart/2008/layout/HalfCircleOrganizationChart"/>
    <dgm:cxn modelId="{EB1E73AD-6ACA-B442-AFE0-4D287E971C25}" type="presParOf" srcId="{9FFEE46B-A0BB-B94D-8109-9F75272FEC0B}" destId="{18DCDD8C-B891-9941-A77E-94B419DF63BC}" srcOrd="2" destOrd="0" presId="urn:microsoft.com/office/officeart/2008/layout/HalfCircleOrganizationChart"/>
    <dgm:cxn modelId="{F18DFAEC-6FAE-CB4F-9DFA-8FE6BCB16A92}" type="presParOf" srcId="{9FFEE46B-A0BB-B94D-8109-9F75272FEC0B}" destId="{0841E92D-8A42-CD4E-AA7F-695B628EEE36}" srcOrd="3" destOrd="0" presId="urn:microsoft.com/office/officeart/2008/layout/HalfCircleOrganizationChart"/>
    <dgm:cxn modelId="{34F69211-522D-5447-BA71-E05EBF56FB10}" type="presParOf" srcId="{164FE371-8A1E-3B43-9014-954F010121E6}" destId="{36462FFA-7DAB-EF47-AE54-695D5422686C}" srcOrd="1" destOrd="0" presId="urn:microsoft.com/office/officeart/2008/layout/HalfCircleOrganizationChart"/>
    <dgm:cxn modelId="{89BF65CF-1820-C44B-8F24-258CCCB912D1}" type="presParOf" srcId="{164FE371-8A1E-3B43-9014-954F010121E6}" destId="{A0546A1A-20F9-4F44-A1B0-7D15F495E3EA}" srcOrd="2" destOrd="0" presId="urn:microsoft.com/office/officeart/2008/layout/HalfCircleOrganizationChart"/>
    <dgm:cxn modelId="{49FFD092-CAF5-2643-8139-006E0FF835E1}" type="presParOf" srcId="{24A5CB5A-F683-AA4E-AFAF-0E0095034735}" destId="{E1B61A61-7BC5-5340-94DC-A39C60235CE2}" srcOrd="6" destOrd="0" presId="urn:microsoft.com/office/officeart/2008/layout/HalfCircleOrganizationChart"/>
    <dgm:cxn modelId="{394ADC35-4C6C-BA4E-9DD2-E2E0D792B519}" type="presParOf" srcId="{24A5CB5A-F683-AA4E-AFAF-0E0095034735}" destId="{636758FD-AD02-9A46-B19E-323D1F73C27E}" srcOrd="7" destOrd="0" presId="urn:microsoft.com/office/officeart/2008/layout/HalfCircleOrganizationChart"/>
    <dgm:cxn modelId="{40266CCB-EA04-9A42-ABE5-6960C244CB67}" type="presParOf" srcId="{636758FD-AD02-9A46-B19E-323D1F73C27E}" destId="{2475568D-397E-E249-B3AE-D8995013A24F}" srcOrd="0" destOrd="0" presId="urn:microsoft.com/office/officeart/2008/layout/HalfCircleOrganizationChart"/>
    <dgm:cxn modelId="{13735202-5C5B-204E-8919-2A026F357F7C}" type="presParOf" srcId="{2475568D-397E-E249-B3AE-D8995013A24F}" destId="{6EAE02BE-4372-E744-9550-98EA525B312D}" srcOrd="0" destOrd="0" presId="urn:microsoft.com/office/officeart/2008/layout/HalfCircleOrganizationChart"/>
    <dgm:cxn modelId="{E7A1C244-DB43-9E4A-87D6-A2A22D091305}" type="presParOf" srcId="{2475568D-397E-E249-B3AE-D8995013A24F}" destId="{64B78626-5FE5-AD41-B691-B123B0D17ED1}" srcOrd="1" destOrd="0" presId="urn:microsoft.com/office/officeart/2008/layout/HalfCircleOrganizationChart"/>
    <dgm:cxn modelId="{71D10ED7-DEF0-A145-A2E3-E37FF7E63826}" type="presParOf" srcId="{2475568D-397E-E249-B3AE-D8995013A24F}" destId="{F445C15E-531F-334F-BF9E-B7CBCA43BB5D}" srcOrd="2" destOrd="0" presId="urn:microsoft.com/office/officeart/2008/layout/HalfCircleOrganizationChart"/>
    <dgm:cxn modelId="{A4ED2A71-1109-1A4E-B9D5-6B04C3ADEE64}" type="presParOf" srcId="{2475568D-397E-E249-B3AE-D8995013A24F}" destId="{80BDFDBF-4DE0-C547-8005-E4FE3E610C7B}" srcOrd="3" destOrd="0" presId="urn:microsoft.com/office/officeart/2008/layout/HalfCircleOrganizationChart"/>
    <dgm:cxn modelId="{70E089FD-6AE9-AE45-BB21-8C21308C103B}" type="presParOf" srcId="{636758FD-AD02-9A46-B19E-323D1F73C27E}" destId="{BB0792EE-37D2-6942-93F2-0BC3858D8737}" srcOrd="1" destOrd="0" presId="urn:microsoft.com/office/officeart/2008/layout/HalfCircleOrganizationChart"/>
    <dgm:cxn modelId="{D3B96777-84E7-314F-B8AD-1B4458E1D1BC}" type="presParOf" srcId="{636758FD-AD02-9A46-B19E-323D1F73C27E}" destId="{7E48ED6D-93C5-C241-9CF8-DCADFA786595}" srcOrd="2" destOrd="0" presId="urn:microsoft.com/office/officeart/2008/layout/HalfCircleOrganizationChart"/>
    <dgm:cxn modelId="{7E4EA521-96D2-084B-BAC6-7AC703EA4781}" type="presParOf" srcId="{3BC1B121-F75B-E949-B537-E4DDF88634A1}" destId="{7B611D7C-54DC-7E44-9655-4C8380B17A64}" srcOrd="2" destOrd="0" presId="urn:microsoft.com/office/officeart/2008/layout/HalfCircleOrganizationChart"/>
    <dgm:cxn modelId="{EB0B8984-403A-1548-A1E3-32E894037E42}" type="presParOf" srcId="{178674A9-ABAA-A44D-A787-193262287EB8}" destId="{764AE1DF-442F-FB4F-86CA-B7C7BBC2ECDC}" srcOrd="2" destOrd="0" presId="urn:microsoft.com/office/officeart/2008/layout/HalfCircleOrganizationChart"/>
    <dgm:cxn modelId="{3D7BFB08-B88F-0E4B-AE8C-392A4FE01F83}" type="presParOf" srcId="{178674A9-ABAA-A44D-A787-193262287EB8}" destId="{3C33936E-475C-A94C-B560-95C2F3A36C38}" srcOrd="3" destOrd="0" presId="urn:microsoft.com/office/officeart/2008/layout/HalfCircleOrganizationChart"/>
    <dgm:cxn modelId="{F19242C6-14AA-8E42-A83A-2CC436F94487}" type="presParOf" srcId="{3C33936E-475C-A94C-B560-95C2F3A36C38}" destId="{CAA71C4A-3FF5-9049-952C-1216351D7FCA}" srcOrd="0" destOrd="0" presId="urn:microsoft.com/office/officeart/2008/layout/HalfCircleOrganizationChart"/>
    <dgm:cxn modelId="{9283E4B3-93D0-F243-9357-FE2589A026AC}" type="presParOf" srcId="{CAA71C4A-3FF5-9049-952C-1216351D7FCA}" destId="{49899029-7A9A-3646-94E3-2C74F9C8735E}" srcOrd="0" destOrd="0" presId="urn:microsoft.com/office/officeart/2008/layout/HalfCircleOrganizationChart"/>
    <dgm:cxn modelId="{9CAE065E-9BD8-7847-9C7A-7D5B48AC2EFF}" type="presParOf" srcId="{CAA71C4A-3FF5-9049-952C-1216351D7FCA}" destId="{43D49C47-EE28-8B48-945B-9698E9B81877}" srcOrd="1" destOrd="0" presId="urn:microsoft.com/office/officeart/2008/layout/HalfCircleOrganizationChart"/>
    <dgm:cxn modelId="{582D39C2-7F18-2940-96F1-C91DCCD08CDF}" type="presParOf" srcId="{CAA71C4A-3FF5-9049-952C-1216351D7FCA}" destId="{7BADF21A-3A86-8641-B957-E2CAEB22CCF4}" srcOrd="2" destOrd="0" presId="urn:microsoft.com/office/officeart/2008/layout/HalfCircleOrganizationChart"/>
    <dgm:cxn modelId="{3B5E6B35-0CF2-214F-A87F-902C61302F79}" type="presParOf" srcId="{CAA71C4A-3FF5-9049-952C-1216351D7FCA}" destId="{E635627E-0FA1-E54F-9DC6-248DB4005E5F}" srcOrd="3" destOrd="0" presId="urn:microsoft.com/office/officeart/2008/layout/HalfCircleOrganizationChart"/>
    <dgm:cxn modelId="{353DB79C-3196-F04C-A865-2B1394F259EB}" type="presParOf" srcId="{3C33936E-475C-A94C-B560-95C2F3A36C38}" destId="{2157A027-24C1-B346-92FA-04D0E62796D0}" srcOrd="1" destOrd="0" presId="urn:microsoft.com/office/officeart/2008/layout/HalfCircleOrganizationChart"/>
    <dgm:cxn modelId="{47D837D2-B589-D848-91CE-C530113B15AE}" type="presParOf" srcId="{2157A027-24C1-B346-92FA-04D0E62796D0}" destId="{C8EF8EC4-756A-AB4A-AAFB-8B8DEF9FFD28}" srcOrd="0" destOrd="0" presId="urn:microsoft.com/office/officeart/2008/layout/HalfCircleOrganizationChart"/>
    <dgm:cxn modelId="{840050E2-92A3-4F41-8DB2-AA10A1FB8A5E}" type="presParOf" srcId="{2157A027-24C1-B346-92FA-04D0E62796D0}" destId="{D2A27857-D910-FB4F-B9E4-AC156EFACB13}" srcOrd="1" destOrd="0" presId="urn:microsoft.com/office/officeart/2008/layout/HalfCircleOrganizationChart"/>
    <dgm:cxn modelId="{C6CA4DB2-40B2-6C45-9083-7A615C29CDFD}" type="presParOf" srcId="{D2A27857-D910-FB4F-B9E4-AC156EFACB13}" destId="{4F57DC6D-1229-0646-9CD5-E5C9D1602307}" srcOrd="0" destOrd="0" presId="urn:microsoft.com/office/officeart/2008/layout/HalfCircleOrganizationChart"/>
    <dgm:cxn modelId="{7B63895E-5209-9248-B49F-5A0B264C644D}" type="presParOf" srcId="{4F57DC6D-1229-0646-9CD5-E5C9D1602307}" destId="{4D5F80F4-1A46-6447-8B86-C5EFF589EC57}" srcOrd="0" destOrd="0" presId="urn:microsoft.com/office/officeart/2008/layout/HalfCircleOrganizationChart"/>
    <dgm:cxn modelId="{ACE43BA6-B263-2644-A9A6-08BC90A1828F}" type="presParOf" srcId="{4F57DC6D-1229-0646-9CD5-E5C9D1602307}" destId="{3787D38C-64E6-7C42-974C-662D6BF28855}" srcOrd="1" destOrd="0" presId="urn:microsoft.com/office/officeart/2008/layout/HalfCircleOrganizationChart"/>
    <dgm:cxn modelId="{DC6B36A6-2685-FE4F-B82A-82A0FF52920E}" type="presParOf" srcId="{4F57DC6D-1229-0646-9CD5-E5C9D1602307}" destId="{798C5312-A106-CE40-A431-CA30EBF6D000}" srcOrd="2" destOrd="0" presId="urn:microsoft.com/office/officeart/2008/layout/HalfCircleOrganizationChart"/>
    <dgm:cxn modelId="{99660588-F593-434A-AC4F-0F84A791CF21}" type="presParOf" srcId="{4F57DC6D-1229-0646-9CD5-E5C9D1602307}" destId="{A3DD6D6E-4943-EA47-A92C-F5DE9431FC95}" srcOrd="3" destOrd="0" presId="urn:microsoft.com/office/officeart/2008/layout/HalfCircleOrganizationChart"/>
    <dgm:cxn modelId="{4C9D854C-067E-9545-95BD-B06A4EF31E0A}" type="presParOf" srcId="{D2A27857-D910-FB4F-B9E4-AC156EFACB13}" destId="{26155C3A-1B77-894A-9718-42F31ACE9D37}" srcOrd="1" destOrd="0" presId="urn:microsoft.com/office/officeart/2008/layout/HalfCircleOrganizationChart"/>
    <dgm:cxn modelId="{A062E336-ED75-F544-8DE9-C729292A8D2F}" type="presParOf" srcId="{D2A27857-D910-FB4F-B9E4-AC156EFACB13}" destId="{4341E1E5-0D88-2640-84DE-1698211A88D8}" srcOrd="2" destOrd="0" presId="urn:microsoft.com/office/officeart/2008/layout/HalfCircleOrganizationChart"/>
    <dgm:cxn modelId="{E76D0778-27E2-9B4F-912F-42109B72F9D5}" type="presParOf" srcId="{2157A027-24C1-B346-92FA-04D0E62796D0}" destId="{054F42C8-1D0C-AC46-9FDA-82A70580A39D}" srcOrd="2" destOrd="0" presId="urn:microsoft.com/office/officeart/2008/layout/HalfCircleOrganizationChart"/>
    <dgm:cxn modelId="{DE5C4861-80FF-CC45-9411-BBEC8134EB1F}" type="presParOf" srcId="{2157A027-24C1-B346-92FA-04D0E62796D0}" destId="{F5928342-DBE3-514F-A1CC-73C83EEBA146}" srcOrd="3" destOrd="0" presId="urn:microsoft.com/office/officeart/2008/layout/HalfCircleOrganizationChart"/>
    <dgm:cxn modelId="{D1B71A37-A49C-DB4C-AA4B-E5E808376C4C}" type="presParOf" srcId="{F5928342-DBE3-514F-A1CC-73C83EEBA146}" destId="{6D62B670-F33C-814D-8093-F33F3DE55C82}" srcOrd="0" destOrd="0" presId="urn:microsoft.com/office/officeart/2008/layout/HalfCircleOrganizationChart"/>
    <dgm:cxn modelId="{44862BD0-86B8-B047-B676-F26558A0483B}" type="presParOf" srcId="{6D62B670-F33C-814D-8093-F33F3DE55C82}" destId="{D9BF42EA-C957-B44F-876D-A09D1E89B6DD}" srcOrd="0" destOrd="0" presId="urn:microsoft.com/office/officeart/2008/layout/HalfCircleOrganizationChart"/>
    <dgm:cxn modelId="{C0DDF5E0-3126-9844-8F88-E3E5BE9FD65A}" type="presParOf" srcId="{6D62B670-F33C-814D-8093-F33F3DE55C82}" destId="{52EBC7F7-EB2F-1049-BE0F-3AEE4EAFA08D}" srcOrd="1" destOrd="0" presId="urn:microsoft.com/office/officeart/2008/layout/HalfCircleOrganizationChart"/>
    <dgm:cxn modelId="{004351D1-DD32-D544-BE5F-C3FE12F7620A}" type="presParOf" srcId="{6D62B670-F33C-814D-8093-F33F3DE55C82}" destId="{C0674250-C56C-2D4E-B7C1-8581E7B287A3}" srcOrd="2" destOrd="0" presId="urn:microsoft.com/office/officeart/2008/layout/HalfCircleOrganizationChart"/>
    <dgm:cxn modelId="{B774A9C8-5F12-364B-91AB-2F797BB9E933}" type="presParOf" srcId="{6D62B670-F33C-814D-8093-F33F3DE55C82}" destId="{412FFBE5-13D0-344C-B632-BD51022CCB33}" srcOrd="3" destOrd="0" presId="urn:microsoft.com/office/officeart/2008/layout/HalfCircleOrganizationChart"/>
    <dgm:cxn modelId="{241878E9-7427-7142-B720-6A233BABD214}" type="presParOf" srcId="{F5928342-DBE3-514F-A1CC-73C83EEBA146}" destId="{E3361196-6EA6-1340-8EA5-751A1F2191DA}" srcOrd="1" destOrd="0" presId="urn:microsoft.com/office/officeart/2008/layout/HalfCircleOrganizationChart"/>
    <dgm:cxn modelId="{3728B57F-2070-2642-A463-98F57F24089F}" type="presParOf" srcId="{F5928342-DBE3-514F-A1CC-73C83EEBA146}" destId="{43E1A609-1560-5148-A329-B62202D50473}" srcOrd="2" destOrd="0" presId="urn:microsoft.com/office/officeart/2008/layout/HalfCircleOrganizationChart"/>
    <dgm:cxn modelId="{1A10D140-5ADF-514C-A471-16E00EE3B60C}" type="presParOf" srcId="{2157A027-24C1-B346-92FA-04D0E62796D0}" destId="{C1B7C18B-663D-7644-B4D2-33B28DC543FC}" srcOrd="4" destOrd="0" presId="urn:microsoft.com/office/officeart/2008/layout/HalfCircleOrganizationChart"/>
    <dgm:cxn modelId="{1E1C4F11-887A-8C46-AF64-6B1787A277C4}" type="presParOf" srcId="{2157A027-24C1-B346-92FA-04D0E62796D0}" destId="{391C53E6-31D7-9E4D-8F54-12F85F3AE457}" srcOrd="5" destOrd="0" presId="urn:microsoft.com/office/officeart/2008/layout/HalfCircleOrganizationChart"/>
    <dgm:cxn modelId="{1E125068-4161-6D4E-8C2E-AAA41CDA9E5C}" type="presParOf" srcId="{391C53E6-31D7-9E4D-8F54-12F85F3AE457}" destId="{FF2A3313-7FBB-8249-B669-348683B1F09C}" srcOrd="0" destOrd="0" presId="urn:microsoft.com/office/officeart/2008/layout/HalfCircleOrganizationChart"/>
    <dgm:cxn modelId="{6BFE1E70-9556-4F4F-AE69-5A1782FA91D2}" type="presParOf" srcId="{FF2A3313-7FBB-8249-B669-348683B1F09C}" destId="{0794CD3B-584F-A946-8DC8-EAE49CCBBDE1}" srcOrd="0" destOrd="0" presId="urn:microsoft.com/office/officeart/2008/layout/HalfCircleOrganizationChart"/>
    <dgm:cxn modelId="{EE5EED29-491B-F24D-A34D-3B13A5A80B63}" type="presParOf" srcId="{FF2A3313-7FBB-8249-B669-348683B1F09C}" destId="{553F9065-4C1A-B746-A056-2F019346365A}" srcOrd="1" destOrd="0" presId="urn:microsoft.com/office/officeart/2008/layout/HalfCircleOrganizationChart"/>
    <dgm:cxn modelId="{4BDE884F-8056-0B4D-9654-D50E11DE9BB6}" type="presParOf" srcId="{FF2A3313-7FBB-8249-B669-348683B1F09C}" destId="{A7520A38-79A6-7142-8188-F70428B18C5B}" srcOrd="2" destOrd="0" presId="urn:microsoft.com/office/officeart/2008/layout/HalfCircleOrganizationChart"/>
    <dgm:cxn modelId="{5AB57C59-5374-5944-982F-44E160C553C4}" type="presParOf" srcId="{FF2A3313-7FBB-8249-B669-348683B1F09C}" destId="{5BF40E9F-49E2-0C48-9C0D-3DCD398814BA}" srcOrd="3" destOrd="0" presId="urn:microsoft.com/office/officeart/2008/layout/HalfCircleOrganizationChart"/>
    <dgm:cxn modelId="{CD2B6AA9-9DE7-8A4D-9B7D-EC7CABBCAE5F}" type="presParOf" srcId="{391C53E6-31D7-9E4D-8F54-12F85F3AE457}" destId="{9CF30F06-8D52-424E-BCB4-22AD3187CAA5}" srcOrd="1" destOrd="0" presId="urn:microsoft.com/office/officeart/2008/layout/HalfCircleOrganizationChart"/>
    <dgm:cxn modelId="{59B9B30E-C6BA-CE43-AECA-A73F2F324FCB}" type="presParOf" srcId="{391C53E6-31D7-9E4D-8F54-12F85F3AE457}" destId="{46DBBC19-73D4-4B40-B28F-A86988177D84}" srcOrd="2" destOrd="0" presId="urn:microsoft.com/office/officeart/2008/layout/HalfCircleOrganizationChart"/>
    <dgm:cxn modelId="{561ACBA2-E336-714F-B78D-CFE5E080CA06}" type="presParOf" srcId="{2157A027-24C1-B346-92FA-04D0E62796D0}" destId="{00CE4A8A-046F-974D-A84E-F421FFCD9997}" srcOrd="6" destOrd="0" presId="urn:microsoft.com/office/officeart/2008/layout/HalfCircleOrganizationChart"/>
    <dgm:cxn modelId="{67183962-71BC-BC47-A37D-A8F17A76C1BE}" type="presParOf" srcId="{2157A027-24C1-B346-92FA-04D0E62796D0}" destId="{B2AA846C-2481-C446-AF1B-6904ED37BBAD}" srcOrd="7" destOrd="0" presId="urn:microsoft.com/office/officeart/2008/layout/HalfCircleOrganizationChart"/>
    <dgm:cxn modelId="{29C2A337-A424-2947-8195-1897E63FFD56}" type="presParOf" srcId="{B2AA846C-2481-C446-AF1B-6904ED37BBAD}" destId="{00621AD0-CA0E-C349-9DEB-9603B46A54FC}" srcOrd="0" destOrd="0" presId="urn:microsoft.com/office/officeart/2008/layout/HalfCircleOrganizationChart"/>
    <dgm:cxn modelId="{BA46BC81-F59C-BE44-AA31-9B46D40C1B0C}" type="presParOf" srcId="{00621AD0-CA0E-C349-9DEB-9603B46A54FC}" destId="{09118CE9-DEE2-9C41-90BF-FCE3A13D4BE4}" srcOrd="0" destOrd="0" presId="urn:microsoft.com/office/officeart/2008/layout/HalfCircleOrganizationChart"/>
    <dgm:cxn modelId="{D1C8A911-E95C-974A-93B9-AC8BAFCA7315}" type="presParOf" srcId="{00621AD0-CA0E-C349-9DEB-9603B46A54FC}" destId="{F15F4AF4-AB04-E14E-A04A-17F8118D644E}" srcOrd="1" destOrd="0" presId="urn:microsoft.com/office/officeart/2008/layout/HalfCircleOrganizationChart"/>
    <dgm:cxn modelId="{35810375-886E-8548-87C4-1E046741F102}" type="presParOf" srcId="{00621AD0-CA0E-C349-9DEB-9603B46A54FC}" destId="{B28615BD-1C5C-6649-8250-E3D0C8460422}" srcOrd="2" destOrd="0" presId="urn:microsoft.com/office/officeart/2008/layout/HalfCircleOrganizationChart"/>
    <dgm:cxn modelId="{DE9C82B2-97F4-F648-9A58-D99AA38AE1DD}" type="presParOf" srcId="{00621AD0-CA0E-C349-9DEB-9603B46A54FC}" destId="{FE0F3F6B-CFB1-204C-8F19-2061BDCE8520}" srcOrd="3" destOrd="0" presId="urn:microsoft.com/office/officeart/2008/layout/HalfCircleOrganizationChart"/>
    <dgm:cxn modelId="{7E87F6C5-6ECF-BB4D-9AFB-911F896503EF}" type="presParOf" srcId="{B2AA846C-2481-C446-AF1B-6904ED37BBAD}" destId="{AF7A2FAC-D907-E844-BCCD-26A2137E3621}" srcOrd="1" destOrd="0" presId="urn:microsoft.com/office/officeart/2008/layout/HalfCircleOrganizationChart"/>
    <dgm:cxn modelId="{302489F2-587C-B247-BBC5-A61C16B32273}" type="presParOf" srcId="{B2AA846C-2481-C446-AF1B-6904ED37BBAD}" destId="{227BAF1E-905A-1D40-9041-447ABEFCDC22}" srcOrd="2" destOrd="0" presId="urn:microsoft.com/office/officeart/2008/layout/HalfCircleOrganizationChart"/>
    <dgm:cxn modelId="{DBBFA709-AD31-0A48-84E5-93C82A3A1CEA}" type="presParOf" srcId="{3C33936E-475C-A94C-B560-95C2F3A36C38}" destId="{2CB386F4-A954-C344-92BC-EB165382438C}" srcOrd="2" destOrd="0" presId="urn:microsoft.com/office/officeart/2008/layout/HalfCircleOrganizationChart"/>
    <dgm:cxn modelId="{E20839B8-EB05-1C4D-8A3A-C95438807F14}" type="presParOf" srcId="{9882AA3D-C523-3B4C-9497-8D33678B6806}" destId="{6E4E682A-5B25-934C-AEBF-5A4B8485F214}"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2FE20B-7C98-754F-B5CB-8868244E90B8}" type="doc">
      <dgm:prSet loTypeId="urn:microsoft.com/office/officeart/2005/8/layout/default" loCatId="" qsTypeId="urn:microsoft.com/office/officeart/2005/8/quickstyle/simple1" qsCatId="simple" csTypeId="urn:microsoft.com/office/officeart/2005/8/colors/colorful5" csCatId="colorful" phldr="1"/>
      <dgm:spPr/>
      <dgm:t>
        <a:bodyPr/>
        <a:lstStyle/>
        <a:p>
          <a:endParaRPr lang="en-US"/>
        </a:p>
      </dgm:t>
    </dgm:pt>
    <dgm:pt modelId="{5FB19C4B-B7EE-EA4D-B26A-806BC761414E}">
      <dgm:prSet phldrT="[Text]" custT="1"/>
      <dgm:spPr/>
      <dgm:t>
        <a:bodyPr/>
        <a:lstStyle/>
        <a:p>
          <a:pPr rtl="0"/>
          <a:r>
            <a:rPr lang="en-US" sz="2000" dirty="0"/>
            <a:t>Carbohydrate</a:t>
          </a:r>
        </a:p>
      </dgm:t>
    </dgm:pt>
    <dgm:pt modelId="{A85D8C8A-93C2-524D-BAA1-F6E433CF6A64}" type="parTrans" cxnId="{2E5A1F37-3744-E348-A643-5844A124E255}">
      <dgm:prSet/>
      <dgm:spPr/>
      <dgm:t>
        <a:bodyPr/>
        <a:lstStyle/>
        <a:p>
          <a:endParaRPr lang="en-US"/>
        </a:p>
      </dgm:t>
    </dgm:pt>
    <dgm:pt modelId="{23B16FD5-E8A4-B04E-8E86-902D810ECA41}" type="sibTrans" cxnId="{2E5A1F37-3744-E348-A643-5844A124E255}">
      <dgm:prSet/>
      <dgm:spPr/>
      <dgm:t>
        <a:bodyPr/>
        <a:lstStyle/>
        <a:p>
          <a:endParaRPr lang="en-US"/>
        </a:p>
      </dgm:t>
    </dgm:pt>
    <dgm:pt modelId="{5422E0F8-ACEF-A54C-B8FE-8C37B10C1BB9}">
      <dgm:prSet phldrT="[Text]" custT="1"/>
      <dgm:spPr/>
      <dgm:t>
        <a:bodyPr/>
        <a:lstStyle/>
        <a:p>
          <a:pPr rtl="0"/>
          <a:r>
            <a:rPr lang="en-US" sz="2000" dirty="0"/>
            <a:t>Protein</a:t>
          </a:r>
        </a:p>
      </dgm:t>
    </dgm:pt>
    <dgm:pt modelId="{6D09AAD9-8823-2345-B6C7-4E6616AE7652}" type="parTrans" cxnId="{760D3316-4C46-6944-A8AF-502FA244C727}">
      <dgm:prSet/>
      <dgm:spPr/>
      <dgm:t>
        <a:bodyPr/>
        <a:lstStyle/>
        <a:p>
          <a:endParaRPr lang="en-US"/>
        </a:p>
      </dgm:t>
    </dgm:pt>
    <dgm:pt modelId="{8B151A6A-D851-5C4E-B702-636AB73EABC0}" type="sibTrans" cxnId="{760D3316-4C46-6944-A8AF-502FA244C727}">
      <dgm:prSet/>
      <dgm:spPr/>
      <dgm:t>
        <a:bodyPr/>
        <a:lstStyle/>
        <a:p>
          <a:endParaRPr lang="en-US"/>
        </a:p>
      </dgm:t>
    </dgm:pt>
    <dgm:pt modelId="{8E9AA19E-BC5D-AD4D-A18A-6A57AB214BB6}">
      <dgm:prSet phldrT="[Text]" custT="1"/>
      <dgm:spPr/>
      <dgm:t>
        <a:bodyPr/>
        <a:lstStyle/>
        <a:p>
          <a:pPr rtl="0"/>
          <a:r>
            <a:rPr lang="en-US" sz="2000" dirty="0"/>
            <a:t>Nucleic acid</a:t>
          </a:r>
        </a:p>
      </dgm:t>
    </dgm:pt>
    <dgm:pt modelId="{0C5FD9D7-7E76-8A48-8E37-3EEB6E8B2821}" type="parTrans" cxnId="{014D7272-AAF9-1F40-97FB-A51DBBCBEBA5}">
      <dgm:prSet/>
      <dgm:spPr/>
      <dgm:t>
        <a:bodyPr/>
        <a:lstStyle/>
        <a:p>
          <a:endParaRPr lang="en-US"/>
        </a:p>
      </dgm:t>
    </dgm:pt>
    <dgm:pt modelId="{A50425D6-86FA-A840-AD6D-D124F2D00DB2}" type="sibTrans" cxnId="{014D7272-AAF9-1F40-97FB-A51DBBCBEBA5}">
      <dgm:prSet/>
      <dgm:spPr/>
      <dgm:t>
        <a:bodyPr/>
        <a:lstStyle/>
        <a:p>
          <a:endParaRPr lang="en-US"/>
        </a:p>
      </dgm:t>
    </dgm:pt>
    <dgm:pt modelId="{C25AE8AA-412D-7847-A2D7-56821C8DC883}">
      <dgm:prSet phldrT="[Text]" custT="1"/>
      <dgm:spPr/>
      <dgm:t>
        <a:bodyPr/>
        <a:lstStyle/>
        <a:p>
          <a:pPr rtl="0"/>
          <a:r>
            <a:rPr lang="en-US" sz="2000" dirty="0"/>
            <a:t>Lipid</a:t>
          </a:r>
        </a:p>
      </dgm:t>
    </dgm:pt>
    <dgm:pt modelId="{27D6AECD-D468-5A48-B470-FF13F2C3FCBB}" type="parTrans" cxnId="{68B4D520-4754-EB40-8C6D-0EDAE0C16D6E}">
      <dgm:prSet/>
      <dgm:spPr/>
      <dgm:t>
        <a:bodyPr/>
        <a:lstStyle/>
        <a:p>
          <a:endParaRPr lang="en-US"/>
        </a:p>
      </dgm:t>
    </dgm:pt>
    <dgm:pt modelId="{C4BED2F2-D452-DF42-941D-F641D8DF0E24}" type="sibTrans" cxnId="{68B4D520-4754-EB40-8C6D-0EDAE0C16D6E}">
      <dgm:prSet/>
      <dgm:spPr/>
      <dgm:t>
        <a:bodyPr/>
        <a:lstStyle/>
        <a:p>
          <a:endParaRPr lang="en-US"/>
        </a:p>
      </dgm:t>
    </dgm:pt>
    <dgm:pt modelId="{2D43097F-A9A7-F446-8014-6AE46C09F819}" type="pres">
      <dgm:prSet presAssocID="{822FE20B-7C98-754F-B5CB-8868244E90B8}" presName="diagram" presStyleCnt="0">
        <dgm:presLayoutVars>
          <dgm:dir/>
          <dgm:resizeHandles val="exact"/>
        </dgm:presLayoutVars>
      </dgm:prSet>
      <dgm:spPr/>
    </dgm:pt>
    <dgm:pt modelId="{CE6F9BFD-A2ED-6F44-9CA8-8C568766EE57}" type="pres">
      <dgm:prSet presAssocID="{5FB19C4B-B7EE-EA4D-B26A-806BC761414E}" presName="node" presStyleLbl="node1" presStyleIdx="0" presStyleCnt="4" custLinFactNeighborX="1556" custLinFactNeighborY="-24809">
        <dgm:presLayoutVars>
          <dgm:bulletEnabled val="1"/>
        </dgm:presLayoutVars>
      </dgm:prSet>
      <dgm:spPr/>
    </dgm:pt>
    <dgm:pt modelId="{18C4C29C-2876-EA4B-B7BD-EC7CDCB253E0}" type="pres">
      <dgm:prSet presAssocID="{23B16FD5-E8A4-B04E-8E86-902D810ECA41}" presName="sibTrans" presStyleCnt="0"/>
      <dgm:spPr/>
    </dgm:pt>
    <dgm:pt modelId="{F3530F9D-916A-1648-8018-742D7CEAFBA4}" type="pres">
      <dgm:prSet presAssocID="{5422E0F8-ACEF-A54C-B8FE-8C37B10C1BB9}" presName="node" presStyleLbl="node1" presStyleIdx="1" presStyleCnt="4" custLinFactNeighborX="-1409" custLinFactNeighborY="-24809">
        <dgm:presLayoutVars>
          <dgm:bulletEnabled val="1"/>
        </dgm:presLayoutVars>
      </dgm:prSet>
      <dgm:spPr/>
    </dgm:pt>
    <dgm:pt modelId="{2B004E6D-FF10-F247-92D0-6218DD85B939}" type="pres">
      <dgm:prSet presAssocID="{8B151A6A-D851-5C4E-B702-636AB73EABC0}" presName="sibTrans" presStyleCnt="0"/>
      <dgm:spPr/>
    </dgm:pt>
    <dgm:pt modelId="{8C8803CF-16F7-1846-B581-43C463C804D1}" type="pres">
      <dgm:prSet presAssocID="{8E9AA19E-BC5D-AD4D-A18A-6A57AB214BB6}" presName="node" presStyleLbl="node1" presStyleIdx="2" presStyleCnt="4" custLinFactNeighborX="-921" custLinFactNeighborY="-24809">
        <dgm:presLayoutVars>
          <dgm:bulletEnabled val="1"/>
        </dgm:presLayoutVars>
      </dgm:prSet>
      <dgm:spPr/>
    </dgm:pt>
    <dgm:pt modelId="{06C6CE85-1C2C-9B46-AB40-10D95B6D29DC}" type="pres">
      <dgm:prSet presAssocID="{A50425D6-86FA-A840-AD6D-D124F2D00DB2}" presName="sibTrans" presStyleCnt="0"/>
      <dgm:spPr/>
    </dgm:pt>
    <dgm:pt modelId="{2AE6D2C8-6927-7749-BFC9-A145A1929EFB}" type="pres">
      <dgm:prSet presAssocID="{C25AE8AA-412D-7847-A2D7-56821C8DC883}" presName="node" presStyleLbl="node1" presStyleIdx="3" presStyleCnt="4" custLinFactX="56556" custLinFactY="-16737" custLinFactNeighborX="100000" custLinFactNeighborY="-100000">
        <dgm:presLayoutVars>
          <dgm:bulletEnabled val="1"/>
        </dgm:presLayoutVars>
      </dgm:prSet>
      <dgm:spPr/>
    </dgm:pt>
  </dgm:ptLst>
  <dgm:cxnLst>
    <dgm:cxn modelId="{070EDB00-726F-614A-ABE9-37CDF5800996}" type="presOf" srcId="{822FE20B-7C98-754F-B5CB-8868244E90B8}" destId="{2D43097F-A9A7-F446-8014-6AE46C09F819}" srcOrd="0" destOrd="0" presId="urn:microsoft.com/office/officeart/2005/8/layout/default"/>
    <dgm:cxn modelId="{760D3316-4C46-6944-A8AF-502FA244C727}" srcId="{822FE20B-7C98-754F-B5CB-8868244E90B8}" destId="{5422E0F8-ACEF-A54C-B8FE-8C37B10C1BB9}" srcOrd="1" destOrd="0" parTransId="{6D09AAD9-8823-2345-B6C7-4E6616AE7652}" sibTransId="{8B151A6A-D851-5C4E-B702-636AB73EABC0}"/>
    <dgm:cxn modelId="{68B4D520-4754-EB40-8C6D-0EDAE0C16D6E}" srcId="{822FE20B-7C98-754F-B5CB-8868244E90B8}" destId="{C25AE8AA-412D-7847-A2D7-56821C8DC883}" srcOrd="3" destOrd="0" parTransId="{27D6AECD-D468-5A48-B470-FF13F2C3FCBB}" sibTransId="{C4BED2F2-D452-DF42-941D-F641D8DF0E24}"/>
    <dgm:cxn modelId="{2E5A1F37-3744-E348-A643-5844A124E255}" srcId="{822FE20B-7C98-754F-B5CB-8868244E90B8}" destId="{5FB19C4B-B7EE-EA4D-B26A-806BC761414E}" srcOrd="0" destOrd="0" parTransId="{A85D8C8A-93C2-524D-BAA1-F6E433CF6A64}" sibTransId="{23B16FD5-E8A4-B04E-8E86-902D810ECA41}"/>
    <dgm:cxn modelId="{31357E70-F332-1842-8ED9-46396D215080}" type="presOf" srcId="{8E9AA19E-BC5D-AD4D-A18A-6A57AB214BB6}" destId="{8C8803CF-16F7-1846-B581-43C463C804D1}" srcOrd="0" destOrd="0" presId="urn:microsoft.com/office/officeart/2005/8/layout/default"/>
    <dgm:cxn modelId="{014D7272-AAF9-1F40-97FB-A51DBBCBEBA5}" srcId="{822FE20B-7C98-754F-B5CB-8868244E90B8}" destId="{8E9AA19E-BC5D-AD4D-A18A-6A57AB214BB6}" srcOrd="2" destOrd="0" parTransId="{0C5FD9D7-7E76-8A48-8E37-3EEB6E8B2821}" sibTransId="{A50425D6-86FA-A840-AD6D-D124F2D00DB2}"/>
    <dgm:cxn modelId="{DC6BFBAD-71D8-8E4C-AC69-47A8440A2259}" type="presOf" srcId="{5FB19C4B-B7EE-EA4D-B26A-806BC761414E}" destId="{CE6F9BFD-A2ED-6F44-9CA8-8C568766EE57}" srcOrd="0" destOrd="0" presId="urn:microsoft.com/office/officeart/2005/8/layout/default"/>
    <dgm:cxn modelId="{F169C1D2-5E70-A444-8AF2-359BF38FEA49}" type="presOf" srcId="{5422E0F8-ACEF-A54C-B8FE-8C37B10C1BB9}" destId="{F3530F9D-916A-1648-8018-742D7CEAFBA4}" srcOrd="0" destOrd="0" presId="urn:microsoft.com/office/officeart/2005/8/layout/default"/>
    <dgm:cxn modelId="{4FD9CDF2-11C8-EB42-95CB-E4882CD5A313}" type="presOf" srcId="{C25AE8AA-412D-7847-A2D7-56821C8DC883}" destId="{2AE6D2C8-6927-7749-BFC9-A145A1929EFB}" srcOrd="0" destOrd="0" presId="urn:microsoft.com/office/officeart/2005/8/layout/default"/>
    <dgm:cxn modelId="{D4520569-E678-9A46-8B13-8E92203D1393}" type="presParOf" srcId="{2D43097F-A9A7-F446-8014-6AE46C09F819}" destId="{CE6F9BFD-A2ED-6F44-9CA8-8C568766EE57}" srcOrd="0" destOrd="0" presId="urn:microsoft.com/office/officeart/2005/8/layout/default"/>
    <dgm:cxn modelId="{CDB05702-AA10-744C-86AA-A0B5CBBA5B57}" type="presParOf" srcId="{2D43097F-A9A7-F446-8014-6AE46C09F819}" destId="{18C4C29C-2876-EA4B-B7BD-EC7CDCB253E0}" srcOrd="1" destOrd="0" presId="urn:microsoft.com/office/officeart/2005/8/layout/default"/>
    <dgm:cxn modelId="{C2C240B9-FF14-EB42-B78D-C4850DF2500B}" type="presParOf" srcId="{2D43097F-A9A7-F446-8014-6AE46C09F819}" destId="{F3530F9D-916A-1648-8018-742D7CEAFBA4}" srcOrd="2" destOrd="0" presId="urn:microsoft.com/office/officeart/2005/8/layout/default"/>
    <dgm:cxn modelId="{0E1FB1D2-9CB2-F748-816D-7C2354E00982}" type="presParOf" srcId="{2D43097F-A9A7-F446-8014-6AE46C09F819}" destId="{2B004E6D-FF10-F247-92D0-6218DD85B939}" srcOrd="3" destOrd="0" presId="urn:microsoft.com/office/officeart/2005/8/layout/default"/>
    <dgm:cxn modelId="{625D72FC-3C21-C34D-BCF9-7E63429CB805}" type="presParOf" srcId="{2D43097F-A9A7-F446-8014-6AE46C09F819}" destId="{8C8803CF-16F7-1846-B581-43C463C804D1}" srcOrd="4" destOrd="0" presId="urn:microsoft.com/office/officeart/2005/8/layout/default"/>
    <dgm:cxn modelId="{B03FD64A-3F14-9246-88E7-586CCFAD4C79}" type="presParOf" srcId="{2D43097F-A9A7-F446-8014-6AE46C09F819}" destId="{06C6CE85-1C2C-9B46-AB40-10D95B6D29DC}" srcOrd="5" destOrd="0" presId="urn:microsoft.com/office/officeart/2005/8/layout/default"/>
    <dgm:cxn modelId="{7C4FDA2D-4029-AE4C-A54A-130862BEA72B}" type="presParOf" srcId="{2D43097F-A9A7-F446-8014-6AE46C09F819}" destId="{2AE6D2C8-6927-7749-BFC9-A145A1929EF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CE5486-4E5E-4333-84F9-97EC19F256DE}"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B10B375-D45C-4579-B55C-EED3A12F3F0B}">
      <dgm:prSet phldrT="[Text]" custT="1"/>
      <dgm:spPr>
        <a:solidFill>
          <a:schemeClr val="accent1">
            <a:lumMod val="60000"/>
            <a:lumOff val="40000"/>
          </a:schemeClr>
        </a:solidFill>
      </dgm:spPr>
      <dgm:t>
        <a:bodyPr/>
        <a:lstStyle/>
        <a:p>
          <a:r>
            <a:rPr lang="en-US" sz="1600" b="1" dirty="0">
              <a:solidFill>
                <a:srgbClr val="FF0000"/>
              </a:solidFill>
              <a:effectLst>
                <a:outerShdw blurRad="38100" dist="38100" dir="2700000" algn="tl">
                  <a:srgbClr val="000000">
                    <a:alpha val="43137"/>
                  </a:srgbClr>
                </a:outerShdw>
              </a:effectLst>
            </a:rPr>
            <a:t>Carbohydrates</a:t>
          </a:r>
        </a:p>
      </dgm:t>
    </dgm:pt>
    <dgm:pt modelId="{9D78882D-BFBC-4F0A-A6D9-C0EE620B0425}" type="parTrans" cxnId="{308DBAC2-2A19-47A7-9208-0E76EFF7486B}">
      <dgm:prSet/>
      <dgm:spPr/>
      <dgm:t>
        <a:bodyPr/>
        <a:lstStyle/>
        <a:p>
          <a:endParaRPr lang="en-US"/>
        </a:p>
      </dgm:t>
    </dgm:pt>
    <dgm:pt modelId="{018973E2-753B-4A3F-8DAF-96DA25BD2B4C}" type="sibTrans" cxnId="{308DBAC2-2A19-47A7-9208-0E76EFF7486B}">
      <dgm:prSet/>
      <dgm:spPr/>
      <dgm:t>
        <a:bodyPr/>
        <a:lstStyle/>
        <a:p>
          <a:endParaRPr lang="en-US"/>
        </a:p>
      </dgm:t>
    </dgm:pt>
    <dgm:pt modelId="{00D2784D-1506-454A-B9AE-6AE2AC8A57C4}">
      <dgm:prSet phldrT="[Text]" custT="1"/>
      <dgm:spPr>
        <a:solidFill>
          <a:schemeClr val="accent1">
            <a:lumMod val="60000"/>
            <a:lumOff val="40000"/>
          </a:schemeClr>
        </a:solidFill>
      </dgm:spPr>
      <dgm:t>
        <a:bodyPr/>
        <a:lstStyle/>
        <a:p>
          <a:r>
            <a:rPr lang="en-US" sz="1600" b="1" dirty="0">
              <a:solidFill>
                <a:srgbClr val="FF0000"/>
              </a:solidFill>
              <a:effectLst>
                <a:outerShdw blurRad="38100" dist="38100" dir="2700000" algn="tl">
                  <a:srgbClr val="000000">
                    <a:alpha val="43137"/>
                  </a:srgbClr>
                </a:outerShdw>
              </a:effectLst>
            </a:rPr>
            <a:t>Proteins</a:t>
          </a:r>
        </a:p>
      </dgm:t>
    </dgm:pt>
    <dgm:pt modelId="{9584B22E-1B67-4FF5-8EF6-C239EA2E970B}" type="parTrans" cxnId="{DE2C97E1-6514-438C-BB1A-6BC16263A9CA}">
      <dgm:prSet/>
      <dgm:spPr/>
      <dgm:t>
        <a:bodyPr/>
        <a:lstStyle/>
        <a:p>
          <a:endParaRPr lang="en-US"/>
        </a:p>
      </dgm:t>
    </dgm:pt>
    <dgm:pt modelId="{C680DF62-C9AA-433C-8A13-D2532173A539}" type="sibTrans" cxnId="{DE2C97E1-6514-438C-BB1A-6BC16263A9CA}">
      <dgm:prSet/>
      <dgm:spPr/>
      <dgm:t>
        <a:bodyPr/>
        <a:lstStyle/>
        <a:p>
          <a:endParaRPr lang="en-US"/>
        </a:p>
      </dgm:t>
    </dgm:pt>
    <dgm:pt modelId="{E2123EC7-741D-45C9-A066-694A08D51153}">
      <dgm:prSet phldrT="[Text]" custT="1"/>
      <dgm:spPr>
        <a:solidFill>
          <a:schemeClr val="accent1">
            <a:lumMod val="60000"/>
            <a:lumOff val="40000"/>
          </a:schemeClr>
        </a:solidFill>
      </dgm:spPr>
      <dgm:t>
        <a:bodyPr/>
        <a:lstStyle/>
        <a:p>
          <a:r>
            <a:rPr lang="en-US" sz="1600" b="1" dirty="0">
              <a:solidFill>
                <a:srgbClr val="FF0000"/>
              </a:solidFill>
              <a:effectLst>
                <a:outerShdw blurRad="38100" dist="38100" dir="2700000" algn="tl">
                  <a:srgbClr val="000000">
                    <a:alpha val="43137"/>
                  </a:srgbClr>
                </a:outerShdw>
              </a:effectLst>
            </a:rPr>
            <a:t>Lipids</a:t>
          </a:r>
        </a:p>
      </dgm:t>
    </dgm:pt>
    <dgm:pt modelId="{A9911BDB-C8DB-404C-912F-B08432D8026A}" type="parTrans" cxnId="{10461A42-9E9D-4450-9A9B-DF2B4FF2D5F7}">
      <dgm:prSet/>
      <dgm:spPr/>
      <dgm:t>
        <a:bodyPr/>
        <a:lstStyle/>
        <a:p>
          <a:endParaRPr lang="en-US"/>
        </a:p>
      </dgm:t>
    </dgm:pt>
    <dgm:pt modelId="{D0C20F93-E354-459A-8B99-EA891BED0398}" type="sibTrans" cxnId="{10461A42-9E9D-4450-9A9B-DF2B4FF2D5F7}">
      <dgm:prSet/>
      <dgm:spPr/>
      <dgm:t>
        <a:bodyPr/>
        <a:lstStyle/>
        <a:p>
          <a:endParaRPr lang="en-US"/>
        </a:p>
      </dgm:t>
    </dgm:pt>
    <dgm:pt modelId="{EC0A194A-C02E-4E4B-B511-45F98E639120}">
      <dgm:prSet phldrT="[Text]" custT="1"/>
      <dgm:spPr>
        <a:solidFill>
          <a:schemeClr val="accent5"/>
        </a:solidFill>
      </dgm:spPr>
      <dgm:t>
        <a:bodyPr/>
        <a:lstStyle/>
        <a:p>
          <a:r>
            <a:rPr lang="en-US" sz="2400" b="1" dirty="0">
              <a:solidFill>
                <a:srgbClr val="F3F75D"/>
              </a:solidFill>
              <a:latin typeface="+mj-lt"/>
            </a:rPr>
            <a:t>The Four Categories of large biological molecules</a:t>
          </a:r>
        </a:p>
        <a:p>
          <a:r>
            <a:rPr lang="en-US" sz="1600" dirty="0">
              <a:solidFill>
                <a:srgbClr val="F3F75D"/>
              </a:solidFill>
            </a:rPr>
            <a:t>Found in all living creatures</a:t>
          </a:r>
        </a:p>
      </dgm:t>
    </dgm:pt>
    <dgm:pt modelId="{18218E7E-F17C-4174-A9D2-E37754DD7138}" type="sibTrans" cxnId="{4020F043-490E-4F08-BBE3-5DA3563AC6ED}">
      <dgm:prSet/>
      <dgm:spPr/>
      <dgm:t>
        <a:bodyPr/>
        <a:lstStyle/>
        <a:p>
          <a:endParaRPr lang="en-US"/>
        </a:p>
      </dgm:t>
    </dgm:pt>
    <dgm:pt modelId="{DB6F4590-46D5-4352-8C32-1351654328C0}" type="parTrans" cxnId="{4020F043-490E-4F08-BBE3-5DA3563AC6ED}">
      <dgm:prSet/>
      <dgm:spPr/>
      <dgm:t>
        <a:bodyPr/>
        <a:lstStyle/>
        <a:p>
          <a:endParaRPr lang="en-US"/>
        </a:p>
      </dgm:t>
    </dgm:pt>
    <dgm:pt modelId="{9672FB7E-611F-44BC-8257-6E9FA5026F78}">
      <dgm:prSet custT="1"/>
      <dgm:spPr>
        <a:solidFill>
          <a:schemeClr val="accent1">
            <a:lumMod val="60000"/>
            <a:lumOff val="40000"/>
          </a:schemeClr>
        </a:solidFill>
      </dgm:spPr>
      <dgm:t>
        <a:bodyPr/>
        <a:lstStyle/>
        <a:p>
          <a:r>
            <a:rPr lang="en-US" sz="1600" b="1" dirty="0">
              <a:solidFill>
                <a:srgbClr val="FF0000"/>
              </a:solidFill>
              <a:effectLst>
                <a:outerShdw blurRad="38100" dist="38100" dir="2700000" algn="tl">
                  <a:srgbClr val="000000">
                    <a:alpha val="43137"/>
                  </a:srgbClr>
                </a:outerShdw>
              </a:effectLst>
            </a:rPr>
            <a:t>Nucleic acids</a:t>
          </a:r>
        </a:p>
      </dgm:t>
    </dgm:pt>
    <dgm:pt modelId="{0D812252-6EF8-46F8-8E1D-55CE8C9E5A07}" type="parTrans" cxnId="{3E843EF0-5116-458A-A9A5-D5360F677395}">
      <dgm:prSet/>
      <dgm:spPr/>
      <dgm:t>
        <a:bodyPr/>
        <a:lstStyle/>
        <a:p>
          <a:endParaRPr lang="en-US"/>
        </a:p>
      </dgm:t>
    </dgm:pt>
    <dgm:pt modelId="{BEDA3E1D-7943-47C9-AE67-FC5216E59EE5}" type="sibTrans" cxnId="{3E843EF0-5116-458A-A9A5-D5360F677395}">
      <dgm:prSet/>
      <dgm:spPr/>
      <dgm:t>
        <a:bodyPr/>
        <a:lstStyle/>
        <a:p>
          <a:endParaRPr lang="en-US"/>
        </a:p>
      </dgm:t>
    </dgm:pt>
    <dgm:pt modelId="{98008051-A7ED-4981-B3B9-956D171022F1}" type="pres">
      <dgm:prSet presAssocID="{93CE5486-4E5E-4333-84F9-97EC19F256DE}" presName="hierChild1" presStyleCnt="0">
        <dgm:presLayoutVars>
          <dgm:orgChart val="1"/>
          <dgm:chPref val="1"/>
          <dgm:dir/>
          <dgm:animOne val="branch"/>
          <dgm:animLvl val="lvl"/>
          <dgm:resizeHandles/>
        </dgm:presLayoutVars>
      </dgm:prSet>
      <dgm:spPr/>
    </dgm:pt>
    <dgm:pt modelId="{3C3D7903-F58B-4B20-9B00-1E06146D215D}" type="pres">
      <dgm:prSet presAssocID="{EC0A194A-C02E-4E4B-B511-45F98E639120}" presName="hierRoot1" presStyleCnt="0">
        <dgm:presLayoutVars>
          <dgm:hierBranch val="init"/>
        </dgm:presLayoutVars>
      </dgm:prSet>
      <dgm:spPr/>
    </dgm:pt>
    <dgm:pt modelId="{6493C5CC-05BD-429D-AD7E-624DD5F7A108}" type="pres">
      <dgm:prSet presAssocID="{EC0A194A-C02E-4E4B-B511-45F98E639120}" presName="rootComposite1" presStyleCnt="0"/>
      <dgm:spPr/>
    </dgm:pt>
    <dgm:pt modelId="{165AB9A5-8469-4E1D-8836-94833D46C069}" type="pres">
      <dgm:prSet presAssocID="{EC0A194A-C02E-4E4B-B511-45F98E639120}" presName="rootText1" presStyleLbl="node0" presStyleIdx="0" presStyleCnt="1" custScaleX="454924" custScaleY="137625" custLinFactNeighborX="2758" custLinFactNeighborY="-61035">
        <dgm:presLayoutVars>
          <dgm:chPref val="3"/>
        </dgm:presLayoutVars>
      </dgm:prSet>
      <dgm:spPr>
        <a:prstGeom prst="roundRect">
          <a:avLst/>
        </a:prstGeom>
      </dgm:spPr>
    </dgm:pt>
    <dgm:pt modelId="{7FC53B1A-E353-4B84-A8A0-DFE0FB84AA5D}" type="pres">
      <dgm:prSet presAssocID="{EC0A194A-C02E-4E4B-B511-45F98E639120}" presName="rootConnector1" presStyleLbl="node1" presStyleIdx="0" presStyleCnt="0"/>
      <dgm:spPr/>
    </dgm:pt>
    <dgm:pt modelId="{EF3ABFBF-8810-4941-ADA6-900AC8D25AC4}" type="pres">
      <dgm:prSet presAssocID="{EC0A194A-C02E-4E4B-B511-45F98E639120}" presName="hierChild2" presStyleCnt="0"/>
      <dgm:spPr/>
    </dgm:pt>
    <dgm:pt modelId="{4A19B6BC-9784-4935-9317-561304EF3401}" type="pres">
      <dgm:prSet presAssocID="{9D78882D-BFBC-4F0A-A6D9-C0EE620B0425}" presName="Name37" presStyleLbl="parChTrans1D2" presStyleIdx="0" presStyleCnt="4"/>
      <dgm:spPr/>
    </dgm:pt>
    <dgm:pt modelId="{04503FF1-1BB1-43E1-B40E-46FB89DE3CBB}" type="pres">
      <dgm:prSet presAssocID="{8B10B375-D45C-4579-B55C-EED3A12F3F0B}" presName="hierRoot2" presStyleCnt="0">
        <dgm:presLayoutVars>
          <dgm:hierBranch val="init"/>
        </dgm:presLayoutVars>
      </dgm:prSet>
      <dgm:spPr/>
    </dgm:pt>
    <dgm:pt modelId="{3DF6F46E-B8AF-44F1-ADC5-ED09C7D3F145}" type="pres">
      <dgm:prSet presAssocID="{8B10B375-D45C-4579-B55C-EED3A12F3F0B}" presName="rootComposite" presStyleCnt="0"/>
      <dgm:spPr/>
    </dgm:pt>
    <dgm:pt modelId="{35ACB04C-A727-4FE3-A574-020F40E843D1}" type="pres">
      <dgm:prSet presAssocID="{8B10B375-D45C-4579-B55C-EED3A12F3F0B}" presName="rootText" presStyleLbl="node2" presStyleIdx="0" presStyleCnt="4" custScaleX="121740" custScaleY="100266">
        <dgm:presLayoutVars>
          <dgm:chPref val="3"/>
        </dgm:presLayoutVars>
      </dgm:prSet>
      <dgm:spPr>
        <a:prstGeom prst="roundRect">
          <a:avLst/>
        </a:prstGeom>
      </dgm:spPr>
    </dgm:pt>
    <dgm:pt modelId="{87DBA6F7-9AEF-4906-A79E-BADB4565EFEA}" type="pres">
      <dgm:prSet presAssocID="{8B10B375-D45C-4579-B55C-EED3A12F3F0B}" presName="rootConnector" presStyleLbl="node2" presStyleIdx="0" presStyleCnt="4"/>
      <dgm:spPr/>
    </dgm:pt>
    <dgm:pt modelId="{92601D2F-376A-4664-9BB4-0AF19B8A567D}" type="pres">
      <dgm:prSet presAssocID="{8B10B375-D45C-4579-B55C-EED3A12F3F0B}" presName="hierChild4" presStyleCnt="0"/>
      <dgm:spPr/>
    </dgm:pt>
    <dgm:pt modelId="{2DB01114-C945-4D87-AA0F-8B8D21C5FF5C}" type="pres">
      <dgm:prSet presAssocID="{8B10B375-D45C-4579-B55C-EED3A12F3F0B}" presName="hierChild5" presStyleCnt="0"/>
      <dgm:spPr/>
    </dgm:pt>
    <dgm:pt modelId="{478D3EA2-55F7-4455-8133-435982D6241F}" type="pres">
      <dgm:prSet presAssocID="{9584B22E-1B67-4FF5-8EF6-C239EA2E970B}" presName="Name37" presStyleLbl="parChTrans1D2" presStyleIdx="1" presStyleCnt="4"/>
      <dgm:spPr/>
    </dgm:pt>
    <dgm:pt modelId="{48838773-AB44-4DE7-915E-C59C20FF3D6D}" type="pres">
      <dgm:prSet presAssocID="{00D2784D-1506-454A-B9AE-6AE2AC8A57C4}" presName="hierRoot2" presStyleCnt="0">
        <dgm:presLayoutVars>
          <dgm:hierBranch val="init"/>
        </dgm:presLayoutVars>
      </dgm:prSet>
      <dgm:spPr/>
    </dgm:pt>
    <dgm:pt modelId="{8564F4A8-BD8A-4912-B549-C4C8CCDFE08D}" type="pres">
      <dgm:prSet presAssocID="{00D2784D-1506-454A-B9AE-6AE2AC8A57C4}" presName="rootComposite" presStyleCnt="0"/>
      <dgm:spPr/>
    </dgm:pt>
    <dgm:pt modelId="{03AA6EFF-70A0-40D8-8FF4-DEF0EF81BFEA}" type="pres">
      <dgm:prSet presAssocID="{00D2784D-1506-454A-B9AE-6AE2AC8A57C4}" presName="rootText" presStyleLbl="node2" presStyleIdx="1" presStyleCnt="4">
        <dgm:presLayoutVars>
          <dgm:chPref val="3"/>
        </dgm:presLayoutVars>
      </dgm:prSet>
      <dgm:spPr>
        <a:prstGeom prst="roundRect">
          <a:avLst/>
        </a:prstGeom>
      </dgm:spPr>
    </dgm:pt>
    <dgm:pt modelId="{EB7AFA37-8E9C-4DB3-A7E8-22CD9BA8C0A0}" type="pres">
      <dgm:prSet presAssocID="{00D2784D-1506-454A-B9AE-6AE2AC8A57C4}" presName="rootConnector" presStyleLbl="node2" presStyleIdx="1" presStyleCnt="4"/>
      <dgm:spPr/>
    </dgm:pt>
    <dgm:pt modelId="{E71396CA-CDED-4578-B7AD-B2F6327E0116}" type="pres">
      <dgm:prSet presAssocID="{00D2784D-1506-454A-B9AE-6AE2AC8A57C4}" presName="hierChild4" presStyleCnt="0"/>
      <dgm:spPr/>
    </dgm:pt>
    <dgm:pt modelId="{2D6BEAD6-408E-417B-A671-638FC5BDA91B}" type="pres">
      <dgm:prSet presAssocID="{00D2784D-1506-454A-B9AE-6AE2AC8A57C4}" presName="hierChild5" presStyleCnt="0"/>
      <dgm:spPr/>
    </dgm:pt>
    <dgm:pt modelId="{2ED7E201-DA8A-4DAC-A508-BE1045D9706B}" type="pres">
      <dgm:prSet presAssocID="{A9911BDB-C8DB-404C-912F-B08432D8026A}" presName="Name37" presStyleLbl="parChTrans1D2" presStyleIdx="2" presStyleCnt="4"/>
      <dgm:spPr/>
    </dgm:pt>
    <dgm:pt modelId="{BE5752F5-83A4-4D68-BE49-FFB2292ABF8D}" type="pres">
      <dgm:prSet presAssocID="{E2123EC7-741D-45C9-A066-694A08D51153}" presName="hierRoot2" presStyleCnt="0">
        <dgm:presLayoutVars>
          <dgm:hierBranch val="init"/>
        </dgm:presLayoutVars>
      </dgm:prSet>
      <dgm:spPr/>
    </dgm:pt>
    <dgm:pt modelId="{9912E838-FDCD-4054-9A3C-6A6B3B6959A4}" type="pres">
      <dgm:prSet presAssocID="{E2123EC7-741D-45C9-A066-694A08D51153}" presName="rootComposite" presStyleCnt="0"/>
      <dgm:spPr/>
    </dgm:pt>
    <dgm:pt modelId="{243BD3EC-AF63-43C9-AE63-0601DFEC841C}" type="pres">
      <dgm:prSet presAssocID="{E2123EC7-741D-45C9-A066-694A08D51153}" presName="rootText" presStyleLbl="node2" presStyleIdx="2" presStyleCnt="4" custLinFactNeighborX="-3406" custLinFactNeighborY="1472">
        <dgm:presLayoutVars>
          <dgm:chPref val="3"/>
        </dgm:presLayoutVars>
      </dgm:prSet>
      <dgm:spPr>
        <a:prstGeom prst="roundRect">
          <a:avLst/>
        </a:prstGeom>
      </dgm:spPr>
    </dgm:pt>
    <dgm:pt modelId="{29A2E898-DB60-473B-B8FF-99A2770B6DC2}" type="pres">
      <dgm:prSet presAssocID="{E2123EC7-741D-45C9-A066-694A08D51153}" presName="rootConnector" presStyleLbl="node2" presStyleIdx="2" presStyleCnt="4"/>
      <dgm:spPr/>
    </dgm:pt>
    <dgm:pt modelId="{5CA3222C-3F08-4D6F-8C8B-8877DC188A3F}" type="pres">
      <dgm:prSet presAssocID="{E2123EC7-741D-45C9-A066-694A08D51153}" presName="hierChild4" presStyleCnt="0"/>
      <dgm:spPr/>
    </dgm:pt>
    <dgm:pt modelId="{B4EDEAAE-4041-4C83-B935-68E1D2954443}" type="pres">
      <dgm:prSet presAssocID="{E2123EC7-741D-45C9-A066-694A08D51153}" presName="hierChild5" presStyleCnt="0"/>
      <dgm:spPr/>
    </dgm:pt>
    <dgm:pt modelId="{0CBE8AD7-B0BF-488E-A4A4-0BD9719F6331}" type="pres">
      <dgm:prSet presAssocID="{0D812252-6EF8-46F8-8E1D-55CE8C9E5A07}" presName="Name37" presStyleLbl="parChTrans1D2" presStyleIdx="3" presStyleCnt="4"/>
      <dgm:spPr/>
    </dgm:pt>
    <dgm:pt modelId="{54FED85F-B1CC-48C7-B90A-E49A9AA03013}" type="pres">
      <dgm:prSet presAssocID="{9672FB7E-611F-44BC-8257-6E9FA5026F78}" presName="hierRoot2" presStyleCnt="0">
        <dgm:presLayoutVars>
          <dgm:hierBranch val="init"/>
        </dgm:presLayoutVars>
      </dgm:prSet>
      <dgm:spPr/>
    </dgm:pt>
    <dgm:pt modelId="{D50F8606-79D8-43A9-80F9-750F7325B263}" type="pres">
      <dgm:prSet presAssocID="{9672FB7E-611F-44BC-8257-6E9FA5026F78}" presName="rootComposite" presStyleCnt="0"/>
      <dgm:spPr/>
    </dgm:pt>
    <dgm:pt modelId="{19E56A63-745A-450C-874B-6A3EBBAC1251}" type="pres">
      <dgm:prSet presAssocID="{9672FB7E-611F-44BC-8257-6E9FA5026F78}" presName="rootText" presStyleLbl="node2" presStyleIdx="3" presStyleCnt="4" custScaleX="116780" custScaleY="92635">
        <dgm:presLayoutVars>
          <dgm:chPref val="3"/>
        </dgm:presLayoutVars>
      </dgm:prSet>
      <dgm:spPr>
        <a:prstGeom prst="roundRect">
          <a:avLst/>
        </a:prstGeom>
      </dgm:spPr>
    </dgm:pt>
    <dgm:pt modelId="{276613D6-C377-4B02-B60F-D5B9623602E4}" type="pres">
      <dgm:prSet presAssocID="{9672FB7E-611F-44BC-8257-6E9FA5026F78}" presName="rootConnector" presStyleLbl="node2" presStyleIdx="3" presStyleCnt="4"/>
      <dgm:spPr/>
    </dgm:pt>
    <dgm:pt modelId="{6554E133-682E-41C7-86E7-8301CBBFE4C5}" type="pres">
      <dgm:prSet presAssocID="{9672FB7E-611F-44BC-8257-6E9FA5026F78}" presName="hierChild4" presStyleCnt="0"/>
      <dgm:spPr/>
    </dgm:pt>
    <dgm:pt modelId="{0DAB71B3-75B4-42AE-A7C5-AE6315FD24A5}" type="pres">
      <dgm:prSet presAssocID="{9672FB7E-611F-44BC-8257-6E9FA5026F78}" presName="hierChild5" presStyleCnt="0"/>
      <dgm:spPr/>
    </dgm:pt>
    <dgm:pt modelId="{F5C1EB8A-1302-4F19-93AE-BC1E43C90AB9}" type="pres">
      <dgm:prSet presAssocID="{EC0A194A-C02E-4E4B-B511-45F98E639120}" presName="hierChild3" presStyleCnt="0"/>
      <dgm:spPr/>
    </dgm:pt>
  </dgm:ptLst>
  <dgm:cxnLst>
    <dgm:cxn modelId="{2571B901-1660-46F1-9559-5387344239B5}" type="presOf" srcId="{EC0A194A-C02E-4E4B-B511-45F98E639120}" destId="{165AB9A5-8469-4E1D-8836-94833D46C069}" srcOrd="0" destOrd="0" presId="urn:microsoft.com/office/officeart/2005/8/layout/orgChart1"/>
    <dgm:cxn modelId="{1E43D206-069E-45F4-AED8-923DEA7637C0}" type="presOf" srcId="{0D812252-6EF8-46F8-8E1D-55CE8C9E5A07}" destId="{0CBE8AD7-B0BF-488E-A4A4-0BD9719F6331}" srcOrd="0" destOrd="0" presId="urn:microsoft.com/office/officeart/2005/8/layout/orgChart1"/>
    <dgm:cxn modelId="{B5187A0A-BDE7-4636-8417-53EAF3FACB6F}" type="presOf" srcId="{EC0A194A-C02E-4E4B-B511-45F98E639120}" destId="{7FC53B1A-E353-4B84-A8A0-DFE0FB84AA5D}" srcOrd="1" destOrd="0" presId="urn:microsoft.com/office/officeart/2005/8/layout/orgChart1"/>
    <dgm:cxn modelId="{3963470D-8706-4465-969F-E650FDB350BB}" type="presOf" srcId="{9672FB7E-611F-44BC-8257-6E9FA5026F78}" destId="{19E56A63-745A-450C-874B-6A3EBBAC1251}" srcOrd="0" destOrd="0" presId="urn:microsoft.com/office/officeart/2005/8/layout/orgChart1"/>
    <dgm:cxn modelId="{B91AC618-5298-4ACD-B0F9-6EC4411B61DE}" type="presOf" srcId="{00D2784D-1506-454A-B9AE-6AE2AC8A57C4}" destId="{EB7AFA37-8E9C-4DB3-A7E8-22CD9BA8C0A0}" srcOrd="1" destOrd="0" presId="urn:microsoft.com/office/officeart/2005/8/layout/orgChart1"/>
    <dgm:cxn modelId="{0DA1DE29-466E-412F-86CB-9E1788F72275}" type="presOf" srcId="{8B10B375-D45C-4579-B55C-EED3A12F3F0B}" destId="{87DBA6F7-9AEF-4906-A79E-BADB4565EFEA}" srcOrd="1" destOrd="0" presId="urn:microsoft.com/office/officeart/2005/8/layout/orgChart1"/>
    <dgm:cxn modelId="{79F60E35-FC08-4C74-83EF-5DA5E8492C13}" type="presOf" srcId="{9584B22E-1B67-4FF5-8EF6-C239EA2E970B}" destId="{478D3EA2-55F7-4455-8133-435982D6241F}" srcOrd="0" destOrd="0" presId="urn:microsoft.com/office/officeart/2005/8/layout/orgChart1"/>
    <dgm:cxn modelId="{10461A42-9E9D-4450-9A9B-DF2B4FF2D5F7}" srcId="{EC0A194A-C02E-4E4B-B511-45F98E639120}" destId="{E2123EC7-741D-45C9-A066-694A08D51153}" srcOrd="2" destOrd="0" parTransId="{A9911BDB-C8DB-404C-912F-B08432D8026A}" sibTransId="{D0C20F93-E354-459A-8B99-EA891BED0398}"/>
    <dgm:cxn modelId="{4020F043-490E-4F08-BBE3-5DA3563AC6ED}" srcId="{93CE5486-4E5E-4333-84F9-97EC19F256DE}" destId="{EC0A194A-C02E-4E4B-B511-45F98E639120}" srcOrd="0" destOrd="0" parTransId="{DB6F4590-46D5-4352-8C32-1351654328C0}" sibTransId="{18218E7E-F17C-4174-A9D2-E37754DD7138}"/>
    <dgm:cxn modelId="{FC33F143-D03D-48AF-B5A4-B2AE0216757F}" type="presOf" srcId="{8B10B375-D45C-4579-B55C-EED3A12F3F0B}" destId="{35ACB04C-A727-4FE3-A574-020F40E843D1}" srcOrd="0" destOrd="0" presId="urn:microsoft.com/office/officeart/2005/8/layout/orgChart1"/>
    <dgm:cxn modelId="{308E8947-C064-470B-8E5D-B1467DDF70DB}" type="presOf" srcId="{9D78882D-BFBC-4F0A-A6D9-C0EE620B0425}" destId="{4A19B6BC-9784-4935-9317-561304EF3401}" srcOrd="0" destOrd="0" presId="urn:microsoft.com/office/officeart/2005/8/layout/orgChart1"/>
    <dgm:cxn modelId="{B0B0D26C-97C1-4FA9-A4FE-4E97249A0886}" type="presOf" srcId="{A9911BDB-C8DB-404C-912F-B08432D8026A}" destId="{2ED7E201-DA8A-4DAC-A508-BE1045D9706B}" srcOrd="0" destOrd="0" presId="urn:microsoft.com/office/officeart/2005/8/layout/orgChart1"/>
    <dgm:cxn modelId="{6F4FA1A6-1610-4086-8839-1334EAF33A0C}" type="presOf" srcId="{E2123EC7-741D-45C9-A066-694A08D51153}" destId="{243BD3EC-AF63-43C9-AE63-0601DFEC841C}" srcOrd="0" destOrd="0" presId="urn:microsoft.com/office/officeart/2005/8/layout/orgChart1"/>
    <dgm:cxn modelId="{C47A95BE-8252-434D-A387-36E8F978139C}" type="presOf" srcId="{93CE5486-4E5E-4333-84F9-97EC19F256DE}" destId="{98008051-A7ED-4981-B3B9-956D171022F1}" srcOrd="0" destOrd="0" presId="urn:microsoft.com/office/officeart/2005/8/layout/orgChart1"/>
    <dgm:cxn modelId="{308DBAC2-2A19-47A7-9208-0E76EFF7486B}" srcId="{EC0A194A-C02E-4E4B-B511-45F98E639120}" destId="{8B10B375-D45C-4579-B55C-EED3A12F3F0B}" srcOrd="0" destOrd="0" parTransId="{9D78882D-BFBC-4F0A-A6D9-C0EE620B0425}" sibTransId="{018973E2-753B-4A3F-8DAF-96DA25BD2B4C}"/>
    <dgm:cxn modelId="{BC2960D2-E271-4B17-9747-72BDB180097C}" type="presOf" srcId="{E2123EC7-741D-45C9-A066-694A08D51153}" destId="{29A2E898-DB60-473B-B8FF-99A2770B6DC2}" srcOrd="1" destOrd="0" presId="urn:microsoft.com/office/officeart/2005/8/layout/orgChart1"/>
    <dgm:cxn modelId="{DE2C97E1-6514-438C-BB1A-6BC16263A9CA}" srcId="{EC0A194A-C02E-4E4B-B511-45F98E639120}" destId="{00D2784D-1506-454A-B9AE-6AE2AC8A57C4}" srcOrd="1" destOrd="0" parTransId="{9584B22E-1B67-4FF5-8EF6-C239EA2E970B}" sibTransId="{C680DF62-C9AA-433C-8A13-D2532173A539}"/>
    <dgm:cxn modelId="{B308D4E1-D98F-4DF6-B36E-C02EB2F71A90}" type="presOf" srcId="{9672FB7E-611F-44BC-8257-6E9FA5026F78}" destId="{276613D6-C377-4B02-B60F-D5B9623602E4}" srcOrd="1" destOrd="0" presId="urn:microsoft.com/office/officeart/2005/8/layout/orgChart1"/>
    <dgm:cxn modelId="{6DA07CE3-D8AC-4F9B-90AC-609D33ED45B8}" type="presOf" srcId="{00D2784D-1506-454A-B9AE-6AE2AC8A57C4}" destId="{03AA6EFF-70A0-40D8-8FF4-DEF0EF81BFEA}" srcOrd="0" destOrd="0" presId="urn:microsoft.com/office/officeart/2005/8/layout/orgChart1"/>
    <dgm:cxn modelId="{3E843EF0-5116-458A-A9A5-D5360F677395}" srcId="{EC0A194A-C02E-4E4B-B511-45F98E639120}" destId="{9672FB7E-611F-44BC-8257-6E9FA5026F78}" srcOrd="3" destOrd="0" parTransId="{0D812252-6EF8-46F8-8E1D-55CE8C9E5A07}" sibTransId="{BEDA3E1D-7943-47C9-AE67-FC5216E59EE5}"/>
    <dgm:cxn modelId="{222B73C3-7AF7-43FC-8537-659E6CE31A74}" type="presParOf" srcId="{98008051-A7ED-4981-B3B9-956D171022F1}" destId="{3C3D7903-F58B-4B20-9B00-1E06146D215D}" srcOrd="0" destOrd="0" presId="urn:microsoft.com/office/officeart/2005/8/layout/orgChart1"/>
    <dgm:cxn modelId="{832033B8-D5DA-41D4-B781-73A4642858AE}" type="presParOf" srcId="{3C3D7903-F58B-4B20-9B00-1E06146D215D}" destId="{6493C5CC-05BD-429D-AD7E-624DD5F7A108}" srcOrd="0" destOrd="0" presId="urn:microsoft.com/office/officeart/2005/8/layout/orgChart1"/>
    <dgm:cxn modelId="{11979347-170F-40F6-B45C-FCE501219B70}" type="presParOf" srcId="{6493C5CC-05BD-429D-AD7E-624DD5F7A108}" destId="{165AB9A5-8469-4E1D-8836-94833D46C069}" srcOrd="0" destOrd="0" presId="urn:microsoft.com/office/officeart/2005/8/layout/orgChart1"/>
    <dgm:cxn modelId="{3939BE8C-F774-47A0-892F-E9EC1EE866AB}" type="presParOf" srcId="{6493C5CC-05BD-429D-AD7E-624DD5F7A108}" destId="{7FC53B1A-E353-4B84-A8A0-DFE0FB84AA5D}" srcOrd="1" destOrd="0" presId="urn:microsoft.com/office/officeart/2005/8/layout/orgChart1"/>
    <dgm:cxn modelId="{ABCE0692-BA35-4E29-A5AD-FD25A63D7D64}" type="presParOf" srcId="{3C3D7903-F58B-4B20-9B00-1E06146D215D}" destId="{EF3ABFBF-8810-4941-ADA6-900AC8D25AC4}" srcOrd="1" destOrd="0" presId="urn:microsoft.com/office/officeart/2005/8/layout/orgChart1"/>
    <dgm:cxn modelId="{D01316C6-78F0-4AB6-974E-7AB2F21880C5}" type="presParOf" srcId="{EF3ABFBF-8810-4941-ADA6-900AC8D25AC4}" destId="{4A19B6BC-9784-4935-9317-561304EF3401}" srcOrd="0" destOrd="0" presId="urn:microsoft.com/office/officeart/2005/8/layout/orgChart1"/>
    <dgm:cxn modelId="{13563096-3DA7-4EAE-8446-C87568E6AE69}" type="presParOf" srcId="{EF3ABFBF-8810-4941-ADA6-900AC8D25AC4}" destId="{04503FF1-1BB1-43E1-B40E-46FB89DE3CBB}" srcOrd="1" destOrd="0" presId="urn:microsoft.com/office/officeart/2005/8/layout/orgChart1"/>
    <dgm:cxn modelId="{171F543E-27F3-4683-9AC2-972B1012DA20}" type="presParOf" srcId="{04503FF1-1BB1-43E1-B40E-46FB89DE3CBB}" destId="{3DF6F46E-B8AF-44F1-ADC5-ED09C7D3F145}" srcOrd="0" destOrd="0" presId="urn:microsoft.com/office/officeart/2005/8/layout/orgChart1"/>
    <dgm:cxn modelId="{A8B9C909-B6DD-4B61-A687-16B0AAD2E59A}" type="presParOf" srcId="{3DF6F46E-B8AF-44F1-ADC5-ED09C7D3F145}" destId="{35ACB04C-A727-4FE3-A574-020F40E843D1}" srcOrd="0" destOrd="0" presId="urn:microsoft.com/office/officeart/2005/8/layout/orgChart1"/>
    <dgm:cxn modelId="{39EE4CE4-FBA7-4E85-ACF7-5C3E54A87522}" type="presParOf" srcId="{3DF6F46E-B8AF-44F1-ADC5-ED09C7D3F145}" destId="{87DBA6F7-9AEF-4906-A79E-BADB4565EFEA}" srcOrd="1" destOrd="0" presId="urn:microsoft.com/office/officeart/2005/8/layout/orgChart1"/>
    <dgm:cxn modelId="{7D1F5236-49EB-4DC3-BE11-221F5764CC8E}" type="presParOf" srcId="{04503FF1-1BB1-43E1-B40E-46FB89DE3CBB}" destId="{92601D2F-376A-4664-9BB4-0AF19B8A567D}" srcOrd="1" destOrd="0" presId="urn:microsoft.com/office/officeart/2005/8/layout/orgChart1"/>
    <dgm:cxn modelId="{B3BE5887-2D15-4F22-8E20-47EA3562A3B5}" type="presParOf" srcId="{04503FF1-1BB1-43E1-B40E-46FB89DE3CBB}" destId="{2DB01114-C945-4D87-AA0F-8B8D21C5FF5C}" srcOrd="2" destOrd="0" presId="urn:microsoft.com/office/officeart/2005/8/layout/orgChart1"/>
    <dgm:cxn modelId="{887C4A62-4D70-43CE-A270-B675C2B1EDD3}" type="presParOf" srcId="{EF3ABFBF-8810-4941-ADA6-900AC8D25AC4}" destId="{478D3EA2-55F7-4455-8133-435982D6241F}" srcOrd="2" destOrd="0" presId="urn:microsoft.com/office/officeart/2005/8/layout/orgChart1"/>
    <dgm:cxn modelId="{ED41DD97-2B2A-487B-820D-FE8416D8CC39}" type="presParOf" srcId="{EF3ABFBF-8810-4941-ADA6-900AC8D25AC4}" destId="{48838773-AB44-4DE7-915E-C59C20FF3D6D}" srcOrd="3" destOrd="0" presId="urn:microsoft.com/office/officeart/2005/8/layout/orgChart1"/>
    <dgm:cxn modelId="{9AF769FD-B985-4822-AE74-70059BD96314}" type="presParOf" srcId="{48838773-AB44-4DE7-915E-C59C20FF3D6D}" destId="{8564F4A8-BD8A-4912-B549-C4C8CCDFE08D}" srcOrd="0" destOrd="0" presId="urn:microsoft.com/office/officeart/2005/8/layout/orgChart1"/>
    <dgm:cxn modelId="{7C284613-0AC4-4A73-9EA5-7E2A13E4AECB}" type="presParOf" srcId="{8564F4A8-BD8A-4912-B549-C4C8CCDFE08D}" destId="{03AA6EFF-70A0-40D8-8FF4-DEF0EF81BFEA}" srcOrd="0" destOrd="0" presId="urn:microsoft.com/office/officeart/2005/8/layout/orgChart1"/>
    <dgm:cxn modelId="{3371D85D-9B63-4092-8A95-4CE1454952E4}" type="presParOf" srcId="{8564F4A8-BD8A-4912-B549-C4C8CCDFE08D}" destId="{EB7AFA37-8E9C-4DB3-A7E8-22CD9BA8C0A0}" srcOrd="1" destOrd="0" presId="urn:microsoft.com/office/officeart/2005/8/layout/orgChart1"/>
    <dgm:cxn modelId="{CCCB279E-53E3-42B6-B461-C44C4D7C6D69}" type="presParOf" srcId="{48838773-AB44-4DE7-915E-C59C20FF3D6D}" destId="{E71396CA-CDED-4578-B7AD-B2F6327E0116}" srcOrd="1" destOrd="0" presId="urn:microsoft.com/office/officeart/2005/8/layout/orgChart1"/>
    <dgm:cxn modelId="{C01142E0-C8DB-4893-ABFB-D1DFA5DFA833}" type="presParOf" srcId="{48838773-AB44-4DE7-915E-C59C20FF3D6D}" destId="{2D6BEAD6-408E-417B-A671-638FC5BDA91B}" srcOrd="2" destOrd="0" presId="urn:microsoft.com/office/officeart/2005/8/layout/orgChart1"/>
    <dgm:cxn modelId="{31A69DB9-9310-44CE-BC12-FFC7E5AF2D4E}" type="presParOf" srcId="{EF3ABFBF-8810-4941-ADA6-900AC8D25AC4}" destId="{2ED7E201-DA8A-4DAC-A508-BE1045D9706B}" srcOrd="4" destOrd="0" presId="urn:microsoft.com/office/officeart/2005/8/layout/orgChart1"/>
    <dgm:cxn modelId="{E237F835-860D-4DDF-917C-21172FC19A2F}" type="presParOf" srcId="{EF3ABFBF-8810-4941-ADA6-900AC8D25AC4}" destId="{BE5752F5-83A4-4D68-BE49-FFB2292ABF8D}" srcOrd="5" destOrd="0" presId="urn:microsoft.com/office/officeart/2005/8/layout/orgChart1"/>
    <dgm:cxn modelId="{07A8DC51-ED6E-4223-B366-FC8789E96ED3}" type="presParOf" srcId="{BE5752F5-83A4-4D68-BE49-FFB2292ABF8D}" destId="{9912E838-FDCD-4054-9A3C-6A6B3B6959A4}" srcOrd="0" destOrd="0" presId="urn:microsoft.com/office/officeart/2005/8/layout/orgChart1"/>
    <dgm:cxn modelId="{57041B5D-1F59-41AF-8B63-F445286933A6}" type="presParOf" srcId="{9912E838-FDCD-4054-9A3C-6A6B3B6959A4}" destId="{243BD3EC-AF63-43C9-AE63-0601DFEC841C}" srcOrd="0" destOrd="0" presId="urn:microsoft.com/office/officeart/2005/8/layout/orgChart1"/>
    <dgm:cxn modelId="{E411A2E2-55D8-4A8B-995A-D29F74FD0661}" type="presParOf" srcId="{9912E838-FDCD-4054-9A3C-6A6B3B6959A4}" destId="{29A2E898-DB60-473B-B8FF-99A2770B6DC2}" srcOrd="1" destOrd="0" presId="urn:microsoft.com/office/officeart/2005/8/layout/orgChart1"/>
    <dgm:cxn modelId="{790E1DA6-71CE-49F9-B50A-565E1FD9D8BE}" type="presParOf" srcId="{BE5752F5-83A4-4D68-BE49-FFB2292ABF8D}" destId="{5CA3222C-3F08-4D6F-8C8B-8877DC188A3F}" srcOrd="1" destOrd="0" presId="urn:microsoft.com/office/officeart/2005/8/layout/orgChart1"/>
    <dgm:cxn modelId="{1B85E841-D39D-415A-8ABC-6C0F937C6515}" type="presParOf" srcId="{BE5752F5-83A4-4D68-BE49-FFB2292ABF8D}" destId="{B4EDEAAE-4041-4C83-B935-68E1D2954443}" srcOrd="2" destOrd="0" presId="urn:microsoft.com/office/officeart/2005/8/layout/orgChart1"/>
    <dgm:cxn modelId="{4CD75D8F-1821-4F33-AF0A-A4D771C4DA8B}" type="presParOf" srcId="{EF3ABFBF-8810-4941-ADA6-900AC8D25AC4}" destId="{0CBE8AD7-B0BF-488E-A4A4-0BD9719F6331}" srcOrd="6" destOrd="0" presId="urn:microsoft.com/office/officeart/2005/8/layout/orgChart1"/>
    <dgm:cxn modelId="{EB0A4982-4F6C-4185-BE6C-A68FE5FF2C98}" type="presParOf" srcId="{EF3ABFBF-8810-4941-ADA6-900AC8D25AC4}" destId="{54FED85F-B1CC-48C7-B90A-E49A9AA03013}" srcOrd="7" destOrd="0" presId="urn:microsoft.com/office/officeart/2005/8/layout/orgChart1"/>
    <dgm:cxn modelId="{00784C93-E8C3-47F7-BFAC-8F511CC251A9}" type="presParOf" srcId="{54FED85F-B1CC-48C7-B90A-E49A9AA03013}" destId="{D50F8606-79D8-43A9-80F9-750F7325B263}" srcOrd="0" destOrd="0" presId="urn:microsoft.com/office/officeart/2005/8/layout/orgChart1"/>
    <dgm:cxn modelId="{12A1D571-C7D8-4749-A054-AC7F6877069D}" type="presParOf" srcId="{D50F8606-79D8-43A9-80F9-750F7325B263}" destId="{19E56A63-745A-450C-874B-6A3EBBAC1251}" srcOrd="0" destOrd="0" presId="urn:microsoft.com/office/officeart/2005/8/layout/orgChart1"/>
    <dgm:cxn modelId="{FCBABDCA-36C1-4D39-828E-480A5AB70595}" type="presParOf" srcId="{D50F8606-79D8-43A9-80F9-750F7325B263}" destId="{276613D6-C377-4B02-B60F-D5B9623602E4}" srcOrd="1" destOrd="0" presId="urn:microsoft.com/office/officeart/2005/8/layout/orgChart1"/>
    <dgm:cxn modelId="{E4CE92A6-3265-4308-82C2-650A08BC64EC}" type="presParOf" srcId="{54FED85F-B1CC-48C7-B90A-E49A9AA03013}" destId="{6554E133-682E-41C7-86E7-8301CBBFE4C5}" srcOrd="1" destOrd="0" presId="urn:microsoft.com/office/officeart/2005/8/layout/orgChart1"/>
    <dgm:cxn modelId="{73EC58BF-6559-4825-8A53-5FD33A7736BD}" type="presParOf" srcId="{54FED85F-B1CC-48C7-B90A-E49A9AA03013}" destId="{0DAB71B3-75B4-42AE-A7C5-AE6315FD24A5}" srcOrd="2" destOrd="0" presId="urn:microsoft.com/office/officeart/2005/8/layout/orgChart1"/>
    <dgm:cxn modelId="{5B572241-729B-45E4-9BD5-8AD01437C4A4}" type="presParOf" srcId="{3C3D7903-F58B-4B20-9B00-1E06146D215D}" destId="{F5C1EB8A-1302-4F19-93AE-BC1E43C90AB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46A9D0-305F-3E45-BAE9-48BC58DB41CF}" type="doc">
      <dgm:prSet loTypeId="urn:microsoft.com/office/officeart/2005/8/layout/default" loCatId="" qsTypeId="urn:microsoft.com/office/officeart/2005/8/quickstyle/3d1" qsCatId="3D" csTypeId="urn:microsoft.com/office/officeart/2005/8/colors/colorful2" csCatId="colorful" phldr="1"/>
      <dgm:spPr/>
      <dgm:t>
        <a:bodyPr/>
        <a:lstStyle/>
        <a:p>
          <a:endParaRPr lang="en-US"/>
        </a:p>
      </dgm:t>
    </dgm:pt>
    <dgm:pt modelId="{39C8F009-25B5-2348-BC30-800F8A96439F}">
      <dgm:prSet phldrT="[Text]" custT="1"/>
      <dgm:spPr/>
      <dgm:t>
        <a:bodyPr/>
        <a:lstStyle/>
        <a:p>
          <a:pPr rtl="0"/>
          <a:r>
            <a:rPr lang="en-US" sz="2600" b="1"/>
            <a:t>Fat</a:t>
          </a:r>
          <a:endParaRPr lang="en-US" sz="2600" b="1" dirty="0"/>
        </a:p>
      </dgm:t>
    </dgm:pt>
    <dgm:pt modelId="{7553A7DC-2B0C-0848-89E9-0C53C84EC18C}" type="parTrans" cxnId="{099F2900-10B7-EB4C-8C57-6CCBA1F1AFDE}">
      <dgm:prSet/>
      <dgm:spPr/>
      <dgm:t>
        <a:bodyPr/>
        <a:lstStyle/>
        <a:p>
          <a:endParaRPr lang="en-US"/>
        </a:p>
      </dgm:t>
    </dgm:pt>
    <dgm:pt modelId="{39B9625C-6D4E-2E4A-B1F7-4643620E5A1B}" type="sibTrans" cxnId="{099F2900-10B7-EB4C-8C57-6CCBA1F1AFDE}">
      <dgm:prSet/>
      <dgm:spPr/>
      <dgm:t>
        <a:bodyPr/>
        <a:lstStyle/>
        <a:p>
          <a:endParaRPr lang="en-US"/>
        </a:p>
      </dgm:t>
    </dgm:pt>
    <dgm:pt modelId="{258A6D20-227F-AF42-BB1F-75A00A81DB7E}">
      <dgm:prSet phldrT="[Text]" custT="1"/>
      <dgm:spPr/>
      <dgm:t>
        <a:bodyPr/>
        <a:lstStyle/>
        <a:p>
          <a:pPr rtl="0"/>
          <a:r>
            <a:rPr lang="en-US" sz="2600" b="1" dirty="0"/>
            <a:t>Steroid</a:t>
          </a:r>
        </a:p>
      </dgm:t>
    </dgm:pt>
    <dgm:pt modelId="{14F6769F-A9CB-E340-9D87-FC130F5083EF}" type="parTrans" cxnId="{1BC71EB5-AA3E-7A4B-826B-B0D5D1ACBA16}">
      <dgm:prSet/>
      <dgm:spPr/>
      <dgm:t>
        <a:bodyPr/>
        <a:lstStyle/>
        <a:p>
          <a:endParaRPr lang="en-US"/>
        </a:p>
      </dgm:t>
    </dgm:pt>
    <dgm:pt modelId="{A840CC52-7D12-254E-948F-1F99D26917DD}" type="sibTrans" cxnId="{1BC71EB5-AA3E-7A4B-826B-B0D5D1ACBA16}">
      <dgm:prSet/>
      <dgm:spPr/>
      <dgm:t>
        <a:bodyPr/>
        <a:lstStyle/>
        <a:p>
          <a:endParaRPr lang="en-US"/>
        </a:p>
      </dgm:t>
    </dgm:pt>
    <dgm:pt modelId="{F4009804-07A6-A04D-AA8C-8003572AB5CA}" type="pres">
      <dgm:prSet presAssocID="{F146A9D0-305F-3E45-BAE9-48BC58DB41CF}" presName="diagram" presStyleCnt="0">
        <dgm:presLayoutVars>
          <dgm:dir/>
          <dgm:resizeHandles val="exact"/>
        </dgm:presLayoutVars>
      </dgm:prSet>
      <dgm:spPr/>
    </dgm:pt>
    <dgm:pt modelId="{42121A12-C313-4A45-87F2-205BE05F1B8A}" type="pres">
      <dgm:prSet presAssocID="{39C8F009-25B5-2348-BC30-800F8A96439F}" presName="node" presStyleLbl="node1" presStyleIdx="0" presStyleCnt="2" custScaleX="41790" custScaleY="27003" custLinFactNeighborX="-43764">
        <dgm:presLayoutVars>
          <dgm:bulletEnabled val="1"/>
        </dgm:presLayoutVars>
      </dgm:prSet>
      <dgm:spPr/>
    </dgm:pt>
    <dgm:pt modelId="{CA6EBDDB-10E3-DD4D-B633-AA9038FEB174}" type="pres">
      <dgm:prSet presAssocID="{39B9625C-6D4E-2E4A-B1F7-4643620E5A1B}" presName="sibTrans" presStyleCnt="0"/>
      <dgm:spPr/>
    </dgm:pt>
    <dgm:pt modelId="{D8CDEA18-48C0-FD48-A2FE-849EBF1BA02E}" type="pres">
      <dgm:prSet presAssocID="{258A6D20-227F-AF42-BB1F-75A00A81DB7E}" presName="node" presStyleLbl="node1" presStyleIdx="1" presStyleCnt="2" custScaleX="47786" custScaleY="26993" custLinFactNeighborX="26" custLinFactNeighborY="147">
        <dgm:presLayoutVars>
          <dgm:bulletEnabled val="1"/>
        </dgm:presLayoutVars>
      </dgm:prSet>
      <dgm:spPr/>
    </dgm:pt>
  </dgm:ptLst>
  <dgm:cxnLst>
    <dgm:cxn modelId="{099F2900-10B7-EB4C-8C57-6CCBA1F1AFDE}" srcId="{F146A9D0-305F-3E45-BAE9-48BC58DB41CF}" destId="{39C8F009-25B5-2348-BC30-800F8A96439F}" srcOrd="0" destOrd="0" parTransId="{7553A7DC-2B0C-0848-89E9-0C53C84EC18C}" sibTransId="{39B9625C-6D4E-2E4A-B1F7-4643620E5A1B}"/>
    <dgm:cxn modelId="{F6033459-E36A-BB4E-ACF3-83C0CF68B50E}" type="presOf" srcId="{39C8F009-25B5-2348-BC30-800F8A96439F}" destId="{42121A12-C313-4A45-87F2-205BE05F1B8A}" srcOrd="0" destOrd="0" presId="urn:microsoft.com/office/officeart/2005/8/layout/default"/>
    <dgm:cxn modelId="{0E220979-173D-7044-B791-274EE983088E}" type="presOf" srcId="{F146A9D0-305F-3E45-BAE9-48BC58DB41CF}" destId="{F4009804-07A6-A04D-AA8C-8003572AB5CA}" srcOrd="0" destOrd="0" presId="urn:microsoft.com/office/officeart/2005/8/layout/default"/>
    <dgm:cxn modelId="{1BC71EB5-AA3E-7A4B-826B-B0D5D1ACBA16}" srcId="{F146A9D0-305F-3E45-BAE9-48BC58DB41CF}" destId="{258A6D20-227F-AF42-BB1F-75A00A81DB7E}" srcOrd="1" destOrd="0" parTransId="{14F6769F-A9CB-E340-9D87-FC130F5083EF}" sibTransId="{A840CC52-7D12-254E-948F-1F99D26917DD}"/>
    <dgm:cxn modelId="{068410E6-DABE-D94E-AFF6-6A831F216625}" type="presOf" srcId="{258A6D20-227F-AF42-BB1F-75A00A81DB7E}" destId="{D8CDEA18-48C0-FD48-A2FE-849EBF1BA02E}" srcOrd="0" destOrd="0" presId="urn:microsoft.com/office/officeart/2005/8/layout/default"/>
    <dgm:cxn modelId="{6DC64B5D-85C9-9F4B-96E6-3126CBF310CE}" type="presParOf" srcId="{F4009804-07A6-A04D-AA8C-8003572AB5CA}" destId="{42121A12-C313-4A45-87F2-205BE05F1B8A}" srcOrd="0" destOrd="0" presId="urn:microsoft.com/office/officeart/2005/8/layout/default"/>
    <dgm:cxn modelId="{EF37C95A-491D-6649-B808-3B58C04379BC}" type="presParOf" srcId="{F4009804-07A6-A04D-AA8C-8003572AB5CA}" destId="{CA6EBDDB-10E3-DD4D-B633-AA9038FEB174}" srcOrd="1" destOrd="0" presId="urn:microsoft.com/office/officeart/2005/8/layout/default"/>
    <dgm:cxn modelId="{263FCECB-6131-FC4A-BEE2-9DFA845498CB}" type="presParOf" srcId="{F4009804-07A6-A04D-AA8C-8003572AB5CA}" destId="{D8CDEA18-48C0-FD48-A2FE-849EBF1BA02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D54C1F-EDA2-C144-B155-30B7017740D6}" type="doc">
      <dgm:prSet loTypeId="urn:microsoft.com/office/officeart/2005/8/layout/default" loCatId="" qsTypeId="urn:microsoft.com/office/officeart/2005/8/quickstyle/3d1" qsCatId="3D" csTypeId="urn:microsoft.com/office/officeart/2005/8/colors/colorful3" csCatId="colorful" phldr="1"/>
      <dgm:spPr/>
      <dgm:t>
        <a:bodyPr/>
        <a:lstStyle/>
        <a:p>
          <a:endParaRPr lang="en-US"/>
        </a:p>
      </dgm:t>
    </dgm:pt>
    <dgm:pt modelId="{421830CA-9FB2-EC4F-A877-E5BC75C8E0BE}">
      <dgm:prSet phldrT="[Text]" custT="1"/>
      <dgm:spPr/>
      <dgm:t>
        <a:bodyPr/>
        <a:lstStyle/>
        <a:p>
          <a:pPr rtl="0"/>
          <a:r>
            <a:rPr lang="en-US" sz="2400" dirty="0"/>
            <a:t>A</a:t>
          </a:r>
        </a:p>
        <a:p>
          <a:pPr rtl="0"/>
          <a:r>
            <a:rPr lang="en-US" sz="2400" dirty="0"/>
            <a:t>adenine</a:t>
          </a:r>
        </a:p>
      </dgm:t>
    </dgm:pt>
    <dgm:pt modelId="{9D545C7D-B413-0C4C-AF0C-027CF3E49B13}" type="parTrans" cxnId="{EA444826-D40F-2B44-9F7E-03206632484A}">
      <dgm:prSet/>
      <dgm:spPr/>
      <dgm:t>
        <a:bodyPr/>
        <a:lstStyle/>
        <a:p>
          <a:endParaRPr lang="en-US" sz="2400"/>
        </a:p>
      </dgm:t>
    </dgm:pt>
    <dgm:pt modelId="{4E4C41BC-412A-EC4F-92D1-A007EC517C93}" type="sibTrans" cxnId="{EA444826-D40F-2B44-9F7E-03206632484A}">
      <dgm:prSet/>
      <dgm:spPr/>
      <dgm:t>
        <a:bodyPr/>
        <a:lstStyle/>
        <a:p>
          <a:endParaRPr lang="en-US" sz="2400"/>
        </a:p>
      </dgm:t>
    </dgm:pt>
    <dgm:pt modelId="{D29805A1-0985-7141-8ED1-F931727F2372}">
      <dgm:prSet phldrT="[Text]" custT="1"/>
      <dgm:spPr/>
      <dgm:t>
        <a:bodyPr/>
        <a:lstStyle/>
        <a:p>
          <a:pPr rtl="0"/>
          <a:r>
            <a:rPr lang="en-US" sz="2400" dirty="0"/>
            <a:t>G </a:t>
          </a:r>
        </a:p>
        <a:p>
          <a:pPr rtl="0"/>
          <a:r>
            <a:rPr lang="en-US" sz="2400" dirty="0"/>
            <a:t>guanine</a:t>
          </a:r>
        </a:p>
      </dgm:t>
    </dgm:pt>
    <dgm:pt modelId="{99FD935C-008A-344B-BCAF-65C8CCBCAFEE}" type="parTrans" cxnId="{33B30FEE-16A3-5E48-B038-4730E68F7588}">
      <dgm:prSet/>
      <dgm:spPr/>
      <dgm:t>
        <a:bodyPr/>
        <a:lstStyle/>
        <a:p>
          <a:endParaRPr lang="en-US" sz="2400"/>
        </a:p>
      </dgm:t>
    </dgm:pt>
    <dgm:pt modelId="{DD76B91B-442C-3544-BDEB-8DAD92B8A2AB}" type="sibTrans" cxnId="{33B30FEE-16A3-5E48-B038-4730E68F7588}">
      <dgm:prSet/>
      <dgm:spPr/>
      <dgm:t>
        <a:bodyPr/>
        <a:lstStyle/>
        <a:p>
          <a:endParaRPr lang="en-US" sz="2400"/>
        </a:p>
      </dgm:t>
    </dgm:pt>
    <dgm:pt modelId="{ABF0861D-E4E5-534A-ADEB-2603FF2AC43A}">
      <dgm:prSet phldrT="[Text]" custT="1"/>
      <dgm:spPr/>
      <dgm:t>
        <a:bodyPr/>
        <a:lstStyle/>
        <a:p>
          <a:pPr rtl="0"/>
          <a:r>
            <a:rPr lang="en-US" sz="2400" dirty="0"/>
            <a:t>T </a:t>
          </a:r>
        </a:p>
        <a:p>
          <a:pPr rtl="0"/>
          <a:r>
            <a:rPr lang="en-US" sz="2400" dirty="0"/>
            <a:t>thymine</a:t>
          </a:r>
        </a:p>
      </dgm:t>
    </dgm:pt>
    <dgm:pt modelId="{4932BF3C-5641-2840-85F2-9DB1842FB2BA}" type="parTrans" cxnId="{4A9E780C-FA6B-A141-A313-85FC0D16596C}">
      <dgm:prSet/>
      <dgm:spPr/>
      <dgm:t>
        <a:bodyPr/>
        <a:lstStyle/>
        <a:p>
          <a:endParaRPr lang="en-US" sz="2400"/>
        </a:p>
      </dgm:t>
    </dgm:pt>
    <dgm:pt modelId="{413A6F16-6DAE-0F4E-8256-29DD6B245DD1}" type="sibTrans" cxnId="{4A9E780C-FA6B-A141-A313-85FC0D16596C}">
      <dgm:prSet/>
      <dgm:spPr/>
      <dgm:t>
        <a:bodyPr/>
        <a:lstStyle/>
        <a:p>
          <a:endParaRPr lang="en-US" sz="2400"/>
        </a:p>
      </dgm:t>
    </dgm:pt>
    <dgm:pt modelId="{985AEB89-D3C1-3740-949E-4DDA9404E982}">
      <dgm:prSet phldrT="[Text]" custT="1"/>
      <dgm:spPr/>
      <dgm:t>
        <a:bodyPr/>
        <a:lstStyle/>
        <a:p>
          <a:pPr rtl="0"/>
          <a:r>
            <a:rPr lang="en-US" sz="2400" dirty="0"/>
            <a:t>C</a:t>
          </a:r>
        </a:p>
        <a:p>
          <a:pPr rtl="0"/>
          <a:r>
            <a:rPr lang="en-US" sz="2400" dirty="0"/>
            <a:t>cytosine</a:t>
          </a:r>
        </a:p>
      </dgm:t>
    </dgm:pt>
    <dgm:pt modelId="{719F2E02-C335-484C-9DFC-76A143D6139C}" type="parTrans" cxnId="{773D81A6-5238-234D-B219-0B25B2C13621}">
      <dgm:prSet/>
      <dgm:spPr/>
      <dgm:t>
        <a:bodyPr/>
        <a:lstStyle/>
        <a:p>
          <a:endParaRPr lang="en-US" sz="2400"/>
        </a:p>
      </dgm:t>
    </dgm:pt>
    <dgm:pt modelId="{94313CA4-79BD-5F41-AC8F-48DF6875881D}" type="sibTrans" cxnId="{773D81A6-5238-234D-B219-0B25B2C13621}">
      <dgm:prSet/>
      <dgm:spPr/>
      <dgm:t>
        <a:bodyPr/>
        <a:lstStyle/>
        <a:p>
          <a:endParaRPr lang="en-US" sz="2400"/>
        </a:p>
      </dgm:t>
    </dgm:pt>
    <dgm:pt modelId="{C6CDEE28-B8D7-E344-BE3C-6C8F6F6BF4E8}" type="pres">
      <dgm:prSet presAssocID="{DAD54C1F-EDA2-C144-B155-30B7017740D6}" presName="diagram" presStyleCnt="0">
        <dgm:presLayoutVars>
          <dgm:dir/>
          <dgm:resizeHandles val="exact"/>
        </dgm:presLayoutVars>
      </dgm:prSet>
      <dgm:spPr/>
    </dgm:pt>
    <dgm:pt modelId="{4FF0E1E1-2F63-4940-BD9F-36CF47CDD4CA}" type="pres">
      <dgm:prSet presAssocID="{421830CA-9FB2-EC4F-A877-E5BC75C8E0BE}" presName="node" presStyleLbl="node1" presStyleIdx="0" presStyleCnt="4" custScaleX="36056" custScaleY="29845" custLinFactNeighborX="-66203" custLinFactNeighborY="79707">
        <dgm:presLayoutVars>
          <dgm:bulletEnabled val="1"/>
        </dgm:presLayoutVars>
      </dgm:prSet>
      <dgm:spPr/>
    </dgm:pt>
    <dgm:pt modelId="{75E4B3EB-43D4-6E47-8795-D4FC42BBE95C}" type="pres">
      <dgm:prSet presAssocID="{4E4C41BC-412A-EC4F-92D1-A007EC517C93}" presName="sibTrans" presStyleCnt="0"/>
      <dgm:spPr/>
    </dgm:pt>
    <dgm:pt modelId="{B2596DB0-D66F-B041-A740-4903662041B3}" type="pres">
      <dgm:prSet presAssocID="{D29805A1-0985-7141-8ED1-F931727F2372}" presName="node" presStyleLbl="node1" presStyleIdx="1" presStyleCnt="4" custScaleX="31921" custScaleY="31075" custLinFactNeighborX="-2872" custLinFactNeighborY="-2248">
        <dgm:presLayoutVars>
          <dgm:bulletEnabled val="1"/>
        </dgm:presLayoutVars>
      </dgm:prSet>
      <dgm:spPr/>
    </dgm:pt>
    <dgm:pt modelId="{C2377157-865C-5449-A251-495564E74447}" type="pres">
      <dgm:prSet presAssocID="{DD76B91B-442C-3544-BDEB-8DAD92B8A2AB}" presName="sibTrans" presStyleCnt="0"/>
      <dgm:spPr/>
    </dgm:pt>
    <dgm:pt modelId="{8677B218-CC8D-084A-975C-8B68164BD8F7}" type="pres">
      <dgm:prSet presAssocID="{ABF0861D-E4E5-534A-ADEB-2603FF2AC43A}" presName="node" presStyleLbl="node1" presStyleIdx="2" presStyleCnt="4" custScaleX="31626" custScaleY="31124" custLinFactNeighborX="-6172" custLinFactNeighborY="5201">
        <dgm:presLayoutVars>
          <dgm:bulletEnabled val="1"/>
        </dgm:presLayoutVars>
      </dgm:prSet>
      <dgm:spPr/>
    </dgm:pt>
    <dgm:pt modelId="{B5DE1996-794E-014A-9DB4-7FED8C4A09A5}" type="pres">
      <dgm:prSet presAssocID="{413A6F16-6DAE-0F4E-8256-29DD6B245DD1}" presName="sibTrans" presStyleCnt="0"/>
      <dgm:spPr/>
    </dgm:pt>
    <dgm:pt modelId="{1B9EDFE3-A7B1-F54A-9EEE-4B162A3434E4}" type="pres">
      <dgm:prSet presAssocID="{985AEB89-D3C1-3740-949E-4DDA9404E982}" presName="node" presStyleLbl="node1" presStyleIdx="3" presStyleCnt="4" custScaleX="33524" custScaleY="30101" custLinFactNeighborX="-9177" custLinFactNeighborY="4926">
        <dgm:presLayoutVars>
          <dgm:bulletEnabled val="1"/>
        </dgm:presLayoutVars>
      </dgm:prSet>
      <dgm:spPr/>
    </dgm:pt>
  </dgm:ptLst>
  <dgm:cxnLst>
    <dgm:cxn modelId="{4A9E780C-FA6B-A141-A313-85FC0D16596C}" srcId="{DAD54C1F-EDA2-C144-B155-30B7017740D6}" destId="{ABF0861D-E4E5-534A-ADEB-2603FF2AC43A}" srcOrd="2" destOrd="0" parTransId="{4932BF3C-5641-2840-85F2-9DB1842FB2BA}" sibTransId="{413A6F16-6DAE-0F4E-8256-29DD6B245DD1}"/>
    <dgm:cxn modelId="{EA444826-D40F-2B44-9F7E-03206632484A}" srcId="{DAD54C1F-EDA2-C144-B155-30B7017740D6}" destId="{421830CA-9FB2-EC4F-A877-E5BC75C8E0BE}" srcOrd="0" destOrd="0" parTransId="{9D545C7D-B413-0C4C-AF0C-027CF3E49B13}" sibTransId="{4E4C41BC-412A-EC4F-92D1-A007EC517C93}"/>
    <dgm:cxn modelId="{C4590749-DEC9-2E44-9A82-86CA5B1E2A96}" type="presOf" srcId="{985AEB89-D3C1-3740-949E-4DDA9404E982}" destId="{1B9EDFE3-A7B1-F54A-9EEE-4B162A3434E4}" srcOrd="0" destOrd="0" presId="urn:microsoft.com/office/officeart/2005/8/layout/default"/>
    <dgm:cxn modelId="{866FF35E-BCD4-D248-91F4-18551A612740}" type="presOf" srcId="{D29805A1-0985-7141-8ED1-F931727F2372}" destId="{B2596DB0-D66F-B041-A740-4903662041B3}" srcOrd="0" destOrd="0" presId="urn:microsoft.com/office/officeart/2005/8/layout/default"/>
    <dgm:cxn modelId="{670F868C-A473-B34D-B986-18889477D120}" type="presOf" srcId="{ABF0861D-E4E5-534A-ADEB-2603FF2AC43A}" destId="{8677B218-CC8D-084A-975C-8B68164BD8F7}" srcOrd="0" destOrd="0" presId="urn:microsoft.com/office/officeart/2005/8/layout/default"/>
    <dgm:cxn modelId="{5124F88C-CB92-DA41-85FD-09E39D4A01F2}" type="presOf" srcId="{421830CA-9FB2-EC4F-A877-E5BC75C8E0BE}" destId="{4FF0E1E1-2F63-4940-BD9F-36CF47CDD4CA}" srcOrd="0" destOrd="0" presId="urn:microsoft.com/office/officeart/2005/8/layout/default"/>
    <dgm:cxn modelId="{773D81A6-5238-234D-B219-0B25B2C13621}" srcId="{DAD54C1F-EDA2-C144-B155-30B7017740D6}" destId="{985AEB89-D3C1-3740-949E-4DDA9404E982}" srcOrd="3" destOrd="0" parTransId="{719F2E02-C335-484C-9DFC-76A143D6139C}" sibTransId="{94313CA4-79BD-5F41-AC8F-48DF6875881D}"/>
    <dgm:cxn modelId="{160401EA-3BD2-C54A-A7E0-B13769C92538}" type="presOf" srcId="{DAD54C1F-EDA2-C144-B155-30B7017740D6}" destId="{C6CDEE28-B8D7-E344-BE3C-6C8F6F6BF4E8}" srcOrd="0" destOrd="0" presId="urn:microsoft.com/office/officeart/2005/8/layout/default"/>
    <dgm:cxn modelId="{33B30FEE-16A3-5E48-B038-4730E68F7588}" srcId="{DAD54C1F-EDA2-C144-B155-30B7017740D6}" destId="{D29805A1-0985-7141-8ED1-F931727F2372}" srcOrd="1" destOrd="0" parTransId="{99FD935C-008A-344B-BCAF-65C8CCBCAFEE}" sibTransId="{DD76B91B-442C-3544-BDEB-8DAD92B8A2AB}"/>
    <dgm:cxn modelId="{CCF4FDC8-D228-A44A-BE70-93B789F05A91}" type="presParOf" srcId="{C6CDEE28-B8D7-E344-BE3C-6C8F6F6BF4E8}" destId="{4FF0E1E1-2F63-4940-BD9F-36CF47CDD4CA}" srcOrd="0" destOrd="0" presId="urn:microsoft.com/office/officeart/2005/8/layout/default"/>
    <dgm:cxn modelId="{546E6DE0-7629-6448-8045-7E9B1C9A8D5E}" type="presParOf" srcId="{C6CDEE28-B8D7-E344-BE3C-6C8F6F6BF4E8}" destId="{75E4B3EB-43D4-6E47-8795-D4FC42BBE95C}" srcOrd="1" destOrd="0" presId="urn:microsoft.com/office/officeart/2005/8/layout/default"/>
    <dgm:cxn modelId="{EF7DA89A-2EF1-0542-8C01-47140581187D}" type="presParOf" srcId="{C6CDEE28-B8D7-E344-BE3C-6C8F6F6BF4E8}" destId="{B2596DB0-D66F-B041-A740-4903662041B3}" srcOrd="2" destOrd="0" presId="urn:microsoft.com/office/officeart/2005/8/layout/default"/>
    <dgm:cxn modelId="{02A116F0-0F6E-A148-998A-EBE5F6F7E681}" type="presParOf" srcId="{C6CDEE28-B8D7-E344-BE3C-6C8F6F6BF4E8}" destId="{C2377157-865C-5449-A251-495564E74447}" srcOrd="3" destOrd="0" presId="urn:microsoft.com/office/officeart/2005/8/layout/default"/>
    <dgm:cxn modelId="{B2821C7C-B7A9-1647-B739-CC666E59A398}" type="presParOf" srcId="{C6CDEE28-B8D7-E344-BE3C-6C8F6F6BF4E8}" destId="{8677B218-CC8D-084A-975C-8B68164BD8F7}" srcOrd="4" destOrd="0" presId="urn:microsoft.com/office/officeart/2005/8/layout/default"/>
    <dgm:cxn modelId="{08EC3EAC-4782-0B40-85D0-EA75401FF1F3}" type="presParOf" srcId="{C6CDEE28-B8D7-E344-BE3C-6C8F6F6BF4E8}" destId="{B5DE1996-794E-014A-9DB4-7FED8C4A09A5}" srcOrd="5" destOrd="0" presId="urn:microsoft.com/office/officeart/2005/8/layout/default"/>
    <dgm:cxn modelId="{27D31605-C0E5-A042-B940-84E279E08E90}" type="presParOf" srcId="{C6CDEE28-B8D7-E344-BE3C-6C8F6F6BF4E8}" destId="{1B9EDFE3-A7B1-F54A-9EEE-4B162A3434E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76494-75FB-0D47-BA20-911B51AD821F}">
      <dsp:nvSpPr>
        <dsp:cNvPr id="0" name=""/>
        <dsp:cNvSpPr/>
      </dsp:nvSpPr>
      <dsp:spPr>
        <a:xfrm>
          <a:off x="1020608" y="1967799"/>
          <a:ext cx="489575" cy="672457"/>
        </a:xfrm>
        <a:custGeom>
          <a:avLst/>
          <a:gdLst/>
          <a:ahLst/>
          <a:cxnLst/>
          <a:rect l="0" t="0" r="0" b="0"/>
          <a:pathLst>
            <a:path>
              <a:moveTo>
                <a:pt x="0" y="0"/>
              </a:moveTo>
              <a:lnTo>
                <a:pt x="244787" y="0"/>
              </a:lnTo>
              <a:lnTo>
                <a:pt x="244787" y="672457"/>
              </a:lnTo>
              <a:lnTo>
                <a:pt x="489575" y="6724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44601" y="2283233"/>
        <a:ext cx="41589" cy="41589"/>
      </dsp:txXfrm>
    </dsp:sp>
    <dsp:sp modelId="{F2FD6789-0C4D-D249-BBFF-12014629C13F}">
      <dsp:nvSpPr>
        <dsp:cNvPr id="0" name=""/>
        <dsp:cNvSpPr/>
      </dsp:nvSpPr>
      <dsp:spPr>
        <a:xfrm>
          <a:off x="1020608" y="1180355"/>
          <a:ext cx="489575" cy="787444"/>
        </a:xfrm>
        <a:custGeom>
          <a:avLst/>
          <a:gdLst/>
          <a:ahLst/>
          <a:cxnLst/>
          <a:rect l="0" t="0" r="0" b="0"/>
          <a:pathLst>
            <a:path>
              <a:moveTo>
                <a:pt x="0" y="787444"/>
              </a:moveTo>
              <a:lnTo>
                <a:pt x="244787" y="787444"/>
              </a:lnTo>
              <a:lnTo>
                <a:pt x="244787" y="0"/>
              </a:lnTo>
              <a:lnTo>
                <a:pt x="48957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42215" y="1550896"/>
        <a:ext cx="46361" cy="46361"/>
      </dsp:txXfrm>
    </dsp:sp>
    <dsp:sp modelId="{28FAA85F-1A5D-7941-BF55-1A9FD96258B5}">
      <dsp:nvSpPr>
        <dsp:cNvPr id="0" name=""/>
        <dsp:cNvSpPr/>
      </dsp:nvSpPr>
      <dsp:spPr>
        <a:xfrm rot="16200000">
          <a:off x="-1093808" y="1594647"/>
          <a:ext cx="3482529" cy="7463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chemeClr val="tx1"/>
              </a:solidFill>
              <a:latin typeface="+mj-lt"/>
            </a:rPr>
            <a:t>Scientific approaches</a:t>
          </a:r>
        </a:p>
      </dsp:txBody>
      <dsp:txXfrm>
        <a:off x="-1093808" y="1594647"/>
        <a:ext cx="3482529" cy="746304"/>
      </dsp:txXfrm>
    </dsp:sp>
    <dsp:sp modelId="{BB657A3C-22A5-BD4B-A751-9D655E6B23C9}">
      <dsp:nvSpPr>
        <dsp:cNvPr id="0" name=""/>
        <dsp:cNvSpPr/>
      </dsp:nvSpPr>
      <dsp:spPr>
        <a:xfrm>
          <a:off x="1510184" y="601186"/>
          <a:ext cx="6475124" cy="1158338"/>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6510" tIns="16510" rIns="16510" bIns="16510" numCol="1" spcCol="1270" anchor="ctr" anchorCtr="0">
          <a:noAutofit/>
        </a:bodyPr>
        <a:lstStyle/>
        <a:p>
          <a:pPr marL="93663" lvl="0" indent="0" algn="l" defTabSz="1155700">
            <a:lnSpc>
              <a:spcPct val="90000"/>
            </a:lnSpc>
            <a:spcBef>
              <a:spcPct val="0"/>
            </a:spcBef>
            <a:spcAft>
              <a:spcPct val="35000"/>
            </a:spcAft>
            <a:buNone/>
            <a:tabLst/>
          </a:pPr>
          <a:r>
            <a:rPr lang="en-US" sz="2600" b="1" kern="1200" dirty="0">
              <a:solidFill>
                <a:srgbClr val="C00000"/>
              </a:solidFill>
              <a:latin typeface="+mj-lt"/>
            </a:rPr>
            <a:t>Discovery Science: </a:t>
          </a:r>
          <a:r>
            <a:rPr lang="en-US" sz="2600" kern="1200" dirty="0">
              <a:solidFill>
                <a:prstClr val="black"/>
              </a:solidFill>
              <a:latin typeface="Times New Roman"/>
            </a:rPr>
            <a:t>which is mostly about </a:t>
          </a:r>
          <a:r>
            <a:rPr lang="en-US" sz="2600" b="1" i="1" kern="1200" dirty="0">
              <a:solidFill>
                <a:srgbClr val="00B050"/>
              </a:solidFill>
              <a:latin typeface="Times New Roman"/>
            </a:rPr>
            <a:t>describing</a:t>
          </a:r>
          <a:r>
            <a:rPr lang="en-US" sz="2600" kern="1200" dirty="0">
              <a:solidFill>
                <a:prstClr val="black"/>
              </a:solidFill>
              <a:latin typeface="Times New Roman"/>
            </a:rPr>
            <a:t> nature</a:t>
          </a:r>
          <a:endParaRPr lang="en-US" sz="2900" kern="1200" dirty="0"/>
        </a:p>
      </dsp:txBody>
      <dsp:txXfrm>
        <a:off x="1510184" y="601186"/>
        <a:ext cx="6475124" cy="1158338"/>
      </dsp:txXfrm>
    </dsp:sp>
    <dsp:sp modelId="{08380AE9-D56A-2A49-8393-01042F739871}">
      <dsp:nvSpPr>
        <dsp:cNvPr id="0" name=""/>
        <dsp:cNvSpPr/>
      </dsp:nvSpPr>
      <dsp:spPr>
        <a:xfrm>
          <a:off x="1510184" y="1946100"/>
          <a:ext cx="6475124" cy="1388312"/>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6510" tIns="16510" rIns="16510" bIns="16510" numCol="1" spcCol="1270" anchor="ctr" anchorCtr="0">
          <a:noAutofit/>
        </a:bodyPr>
        <a:lstStyle/>
        <a:p>
          <a:pPr marL="134938" lvl="0" indent="-41275" algn="l" defTabSz="1155700">
            <a:lnSpc>
              <a:spcPct val="90000"/>
            </a:lnSpc>
            <a:spcBef>
              <a:spcPct val="0"/>
            </a:spcBef>
            <a:spcAft>
              <a:spcPct val="35000"/>
            </a:spcAft>
            <a:buNone/>
            <a:tabLst/>
          </a:pPr>
          <a:r>
            <a:rPr lang="en-US" sz="2600" b="1" kern="1200" dirty="0">
              <a:solidFill>
                <a:srgbClr val="C00000"/>
              </a:solidFill>
              <a:latin typeface="+mj-lt"/>
            </a:rPr>
            <a:t>Hypothesis-driven science: </a:t>
          </a:r>
          <a:r>
            <a:rPr lang="en-US" sz="2600" kern="1200" dirty="0">
              <a:solidFill>
                <a:prstClr val="black"/>
              </a:solidFill>
              <a:latin typeface="+mj-lt"/>
            </a:rPr>
            <a:t>which is mostly about </a:t>
          </a:r>
          <a:r>
            <a:rPr lang="en-US" sz="2600" b="1" i="1" kern="1200" dirty="0">
              <a:solidFill>
                <a:srgbClr val="00B050"/>
              </a:solidFill>
              <a:latin typeface="+mj-lt"/>
            </a:rPr>
            <a:t>explaining</a:t>
          </a:r>
          <a:r>
            <a:rPr lang="en-US" sz="2600" b="1" kern="1200" dirty="0">
              <a:solidFill>
                <a:prstClr val="black"/>
              </a:solidFill>
              <a:latin typeface="+mj-lt"/>
            </a:rPr>
            <a:t> </a:t>
          </a:r>
          <a:r>
            <a:rPr lang="en-US" sz="2600" kern="1200" dirty="0">
              <a:solidFill>
                <a:prstClr val="black"/>
              </a:solidFill>
              <a:latin typeface="+mj-lt"/>
            </a:rPr>
            <a:t>nature. </a:t>
          </a:r>
          <a:endParaRPr lang="en-US" sz="2600" kern="1200" dirty="0">
            <a:latin typeface="+mj-lt"/>
          </a:endParaRPr>
        </a:p>
      </dsp:txBody>
      <dsp:txXfrm>
        <a:off x="1510184" y="1946100"/>
        <a:ext cx="6475124" cy="13883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0FA3C-A84D-F34E-B3A5-BB39BC8B0C14}">
      <dsp:nvSpPr>
        <dsp:cNvPr id="0" name=""/>
        <dsp:cNvSpPr/>
      </dsp:nvSpPr>
      <dsp:spPr>
        <a:xfrm>
          <a:off x="6874885" y="2507175"/>
          <a:ext cx="1389624" cy="745367"/>
        </a:xfrm>
        <a:custGeom>
          <a:avLst/>
          <a:gdLst/>
          <a:ahLst/>
          <a:cxnLst/>
          <a:rect l="0" t="0" r="0" b="0"/>
          <a:pathLst>
            <a:path>
              <a:moveTo>
                <a:pt x="0" y="0"/>
              </a:moveTo>
              <a:lnTo>
                <a:pt x="0" y="637885"/>
              </a:lnTo>
              <a:lnTo>
                <a:pt x="1389624" y="637885"/>
              </a:lnTo>
              <a:lnTo>
                <a:pt x="1389624" y="7453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8443C2-F2CA-464B-B862-5DA1EF4D3334}">
      <dsp:nvSpPr>
        <dsp:cNvPr id="0" name=""/>
        <dsp:cNvSpPr/>
      </dsp:nvSpPr>
      <dsp:spPr>
        <a:xfrm>
          <a:off x="6799714" y="2507175"/>
          <a:ext cx="91440" cy="744446"/>
        </a:xfrm>
        <a:custGeom>
          <a:avLst/>
          <a:gdLst/>
          <a:ahLst/>
          <a:cxnLst/>
          <a:rect l="0" t="0" r="0" b="0"/>
          <a:pathLst>
            <a:path>
              <a:moveTo>
                <a:pt x="75171" y="0"/>
              </a:moveTo>
              <a:lnTo>
                <a:pt x="75171" y="636964"/>
              </a:lnTo>
              <a:lnTo>
                <a:pt x="45720" y="636964"/>
              </a:lnTo>
              <a:lnTo>
                <a:pt x="45720" y="7444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3E3E12-0EC9-FF4E-8B0E-8710AE9078A9}">
      <dsp:nvSpPr>
        <dsp:cNvPr id="0" name=""/>
        <dsp:cNvSpPr/>
      </dsp:nvSpPr>
      <dsp:spPr>
        <a:xfrm>
          <a:off x="5237770" y="2507175"/>
          <a:ext cx="1637115" cy="756949"/>
        </a:xfrm>
        <a:custGeom>
          <a:avLst/>
          <a:gdLst/>
          <a:ahLst/>
          <a:cxnLst/>
          <a:rect l="0" t="0" r="0" b="0"/>
          <a:pathLst>
            <a:path>
              <a:moveTo>
                <a:pt x="1637115" y="0"/>
              </a:moveTo>
              <a:lnTo>
                <a:pt x="1637115" y="649467"/>
              </a:lnTo>
              <a:lnTo>
                <a:pt x="0" y="649467"/>
              </a:lnTo>
              <a:lnTo>
                <a:pt x="0" y="7569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247806-E31C-6644-BB2C-AC158849F498}">
      <dsp:nvSpPr>
        <dsp:cNvPr id="0" name=""/>
        <dsp:cNvSpPr/>
      </dsp:nvSpPr>
      <dsp:spPr>
        <a:xfrm>
          <a:off x="3798466" y="2507175"/>
          <a:ext cx="3076419" cy="744446"/>
        </a:xfrm>
        <a:custGeom>
          <a:avLst/>
          <a:gdLst/>
          <a:ahLst/>
          <a:cxnLst/>
          <a:rect l="0" t="0" r="0" b="0"/>
          <a:pathLst>
            <a:path>
              <a:moveTo>
                <a:pt x="3076419" y="0"/>
              </a:moveTo>
              <a:lnTo>
                <a:pt x="3076419" y="636964"/>
              </a:lnTo>
              <a:lnTo>
                <a:pt x="0" y="636964"/>
              </a:lnTo>
              <a:lnTo>
                <a:pt x="0" y="7444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B47D2-A5AE-2241-9CA5-D808EA9333C2}">
      <dsp:nvSpPr>
        <dsp:cNvPr id="0" name=""/>
        <dsp:cNvSpPr/>
      </dsp:nvSpPr>
      <dsp:spPr>
        <a:xfrm>
          <a:off x="4319874" y="1019015"/>
          <a:ext cx="2555010" cy="751416"/>
        </a:xfrm>
        <a:custGeom>
          <a:avLst/>
          <a:gdLst/>
          <a:ahLst/>
          <a:cxnLst/>
          <a:rect l="0" t="0" r="0" b="0"/>
          <a:pathLst>
            <a:path>
              <a:moveTo>
                <a:pt x="0" y="0"/>
              </a:moveTo>
              <a:lnTo>
                <a:pt x="0" y="643934"/>
              </a:lnTo>
              <a:lnTo>
                <a:pt x="2555010" y="643934"/>
              </a:lnTo>
              <a:lnTo>
                <a:pt x="2555010" y="7514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38C212-A612-064F-86B1-34D31E732137}">
      <dsp:nvSpPr>
        <dsp:cNvPr id="0" name=""/>
        <dsp:cNvSpPr/>
      </dsp:nvSpPr>
      <dsp:spPr>
        <a:xfrm>
          <a:off x="1548017" y="2507175"/>
          <a:ext cx="810854" cy="756949"/>
        </a:xfrm>
        <a:custGeom>
          <a:avLst/>
          <a:gdLst/>
          <a:ahLst/>
          <a:cxnLst/>
          <a:rect l="0" t="0" r="0" b="0"/>
          <a:pathLst>
            <a:path>
              <a:moveTo>
                <a:pt x="0" y="0"/>
              </a:moveTo>
              <a:lnTo>
                <a:pt x="0" y="649467"/>
              </a:lnTo>
              <a:lnTo>
                <a:pt x="810854" y="649467"/>
              </a:lnTo>
              <a:lnTo>
                <a:pt x="810854" y="7569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29AA7B-E7D4-6047-A61A-F8D8BE9D5154}">
      <dsp:nvSpPr>
        <dsp:cNvPr id="0" name=""/>
        <dsp:cNvSpPr/>
      </dsp:nvSpPr>
      <dsp:spPr>
        <a:xfrm>
          <a:off x="765333" y="2507175"/>
          <a:ext cx="782684" cy="756949"/>
        </a:xfrm>
        <a:custGeom>
          <a:avLst/>
          <a:gdLst/>
          <a:ahLst/>
          <a:cxnLst/>
          <a:rect l="0" t="0" r="0" b="0"/>
          <a:pathLst>
            <a:path>
              <a:moveTo>
                <a:pt x="782684" y="0"/>
              </a:moveTo>
              <a:lnTo>
                <a:pt x="782684" y="649467"/>
              </a:lnTo>
              <a:lnTo>
                <a:pt x="0" y="649467"/>
              </a:lnTo>
              <a:lnTo>
                <a:pt x="0" y="7569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95F3C3-0D2B-CA46-996F-A29449603A58}">
      <dsp:nvSpPr>
        <dsp:cNvPr id="0" name=""/>
        <dsp:cNvSpPr/>
      </dsp:nvSpPr>
      <dsp:spPr>
        <a:xfrm>
          <a:off x="1548017" y="1019015"/>
          <a:ext cx="2771857" cy="751416"/>
        </a:xfrm>
        <a:custGeom>
          <a:avLst/>
          <a:gdLst/>
          <a:ahLst/>
          <a:cxnLst/>
          <a:rect l="0" t="0" r="0" b="0"/>
          <a:pathLst>
            <a:path>
              <a:moveTo>
                <a:pt x="2771857" y="0"/>
              </a:moveTo>
              <a:lnTo>
                <a:pt x="2771857" y="643934"/>
              </a:lnTo>
              <a:lnTo>
                <a:pt x="0" y="643934"/>
              </a:lnTo>
              <a:lnTo>
                <a:pt x="0" y="7514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6EE773-E4F3-D44A-8968-5926B3DFC03E}">
      <dsp:nvSpPr>
        <dsp:cNvPr id="0" name=""/>
        <dsp:cNvSpPr/>
      </dsp:nvSpPr>
      <dsp:spPr>
        <a:xfrm>
          <a:off x="1147224" y="282271"/>
          <a:ext cx="6345301"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8E6F7-E114-2047-8CBB-CB8FFE69FB5F}">
      <dsp:nvSpPr>
        <dsp:cNvPr id="0" name=""/>
        <dsp:cNvSpPr/>
      </dsp:nvSpPr>
      <dsp:spPr>
        <a:xfrm>
          <a:off x="1276138" y="404740"/>
          <a:ext cx="6345301" cy="7367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mj-lt"/>
            </a:rPr>
            <a:t>Cells can fall into two basic categories</a:t>
          </a:r>
        </a:p>
      </dsp:txBody>
      <dsp:txXfrm>
        <a:off x="1297716" y="426318"/>
        <a:ext cx="6302145" cy="693587"/>
      </dsp:txXfrm>
    </dsp:sp>
    <dsp:sp modelId="{8D490C26-EEC9-B44E-B5DE-0D1E736346FB}">
      <dsp:nvSpPr>
        <dsp:cNvPr id="0" name=""/>
        <dsp:cNvSpPr/>
      </dsp:nvSpPr>
      <dsp:spPr>
        <a:xfrm>
          <a:off x="605136" y="1770431"/>
          <a:ext cx="1885762"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DA846-1B0D-054F-B306-FAE3E73EB750}">
      <dsp:nvSpPr>
        <dsp:cNvPr id="0" name=""/>
        <dsp:cNvSpPr/>
      </dsp:nvSpPr>
      <dsp:spPr>
        <a:xfrm>
          <a:off x="734050" y="1892900"/>
          <a:ext cx="1885762" cy="736743"/>
        </a:xfrm>
        <a:prstGeom prst="roundRect">
          <a:avLst>
            <a:gd name="adj" fmla="val 10000"/>
          </a:avLst>
        </a:prstGeom>
        <a:solidFill>
          <a:schemeClr val="accent4">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0000"/>
              </a:solidFill>
              <a:latin typeface="+mj-lt"/>
            </a:rPr>
            <a:t>Prokaryotic  cells</a:t>
          </a:r>
        </a:p>
      </dsp:txBody>
      <dsp:txXfrm>
        <a:off x="755628" y="1914478"/>
        <a:ext cx="1842606" cy="693587"/>
      </dsp:txXfrm>
    </dsp:sp>
    <dsp:sp modelId="{5B75C4A1-A05A-444D-8CCB-A861DEB8BE5E}">
      <dsp:nvSpPr>
        <dsp:cNvPr id="0" name=""/>
        <dsp:cNvSpPr/>
      </dsp:nvSpPr>
      <dsp:spPr>
        <a:xfrm>
          <a:off x="83392" y="3264124"/>
          <a:ext cx="1363880"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2D8DB6-A385-9B43-BF73-FA3AAB1E047F}">
      <dsp:nvSpPr>
        <dsp:cNvPr id="0" name=""/>
        <dsp:cNvSpPr/>
      </dsp:nvSpPr>
      <dsp:spPr>
        <a:xfrm>
          <a:off x="212306" y="3386593"/>
          <a:ext cx="1363880" cy="736743"/>
        </a:xfrm>
        <a:prstGeom prst="roundRect">
          <a:avLst>
            <a:gd name="adj" fmla="val 10000"/>
          </a:avLst>
        </a:prstGeom>
        <a:solidFill>
          <a:schemeClr val="accent4">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Bacteria</a:t>
          </a:r>
        </a:p>
      </dsp:txBody>
      <dsp:txXfrm>
        <a:off x="233884" y="3408171"/>
        <a:ext cx="1320724" cy="693587"/>
      </dsp:txXfrm>
    </dsp:sp>
    <dsp:sp modelId="{0F6D252B-0272-DB4A-ABAD-278ADC584475}">
      <dsp:nvSpPr>
        <dsp:cNvPr id="0" name=""/>
        <dsp:cNvSpPr/>
      </dsp:nvSpPr>
      <dsp:spPr>
        <a:xfrm>
          <a:off x="1686944" y="3264124"/>
          <a:ext cx="1343855"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89A8DB-8834-1E44-ACCF-9E8438EFA012}">
      <dsp:nvSpPr>
        <dsp:cNvPr id="0" name=""/>
        <dsp:cNvSpPr/>
      </dsp:nvSpPr>
      <dsp:spPr>
        <a:xfrm>
          <a:off x="1815858" y="3386593"/>
          <a:ext cx="1343855" cy="736743"/>
        </a:xfrm>
        <a:prstGeom prst="roundRect">
          <a:avLst>
            <a:gd name="adj" fmla="val 10000"/>
          </a:avLst>
        </a:prstGeom>
        <a:solidFill>
          <a:schemeClr val="accent4">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Archaea</a:t>
          </a:r>
        </a:p>
      </dsp:txBody>
      <dsp:txXfrm>
        <a:off x="1837436" y="3408171"/>
        <a:ext cx="1300699" cy="693587"/>
      </dsp:txXfrm>
    </dsp:sp>
    <dsp:sp modelId="{FE38D335-7D3C-DF4D-8EE8-CD94CFE40195}">
      <dsp:nvSpPr>
        <dsp:cNvPr id="0" name=""/>
        <dsp:cNvSpPr/>
      </dsp:nvSpPr>
      <dsp:spPr>
        <a:xfrm>
          <a:off x="5795063" y="1770431"/>
          <a:ext cx="2159645"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21E64-9ADF-0541-AAB5-11E8B655B271}">
      <dsp:nvSpPr>
        <dsp:cNvPr id="0" name=""/>
        <dsp:cNvSpPr/>
      </dsp:nvSpPr>
      <dsp:spPr>
        <a:xfrm>
          <a:off x="5923977" y="1892900"/>
          <a:ext cx="2159645" cy="736743"/>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0000"/>
              </a:solidFill>
              <a:latin typeface="+mj-lt"/>
            </a:rPr>
            <a:t>Eukaryotic cells </a:t>
          </a:r>
        </a:p>
      </dsp:txBody>
      <dsp:txXfrm>
        <a:off x="5945555" y="1914478"/>
        <a:ext cx="2116489" cy="693587"/>
      </dsp:txXfrm>
    </dsp:sp>
    <dsp:sp modelId="{AF17EACB-F855-724B-B504-D40933BA3302}">
      <dsp:nvSpPr>
        <dsp:cNvPr id="0" name=""/>
        <dsp:cNvSpPr/>
      </dsp:nvSpPr>
      <dsp:spPr>
        <a:xfrm>
          <a:off x="3218352" y="3251622"/>
          <a:ext cx="1160226"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584436-EAA4-6B44-BA5E-F11D0F97A180}">
      <dsp:nvSpPr>
        <dsp:cNvPr id="0" name=""/>
        <dsp:cNvSpPr/>
      </dsp:nvSpPr>
      <dsp:spPr>
        <a:xfrm>
          <a:off x="3347267" y="3374090"/>
          <a:ext cx="1160226" cy="736743"/>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Protists</a:t>
          </a:r>
        </a:p>
      </dsp:txBody>
      <dsp:txXfrm>
        <a:off x="3368845" y="3395668"/>
        <a:ext cx="1117070" cy="693587"/>
      </dsp:txXfrm>
    </dsp:sp>
    <dsp:sp modelId="{464C34CB-79AF-5542-96C2-1D068E3198ED}">
      <dsp:nvSpPr>
        <dsp:cNvPr id="0" name=""/>
        <dsp:cNvSpPr/>
      </dsp:nvSpPr>
      <dsp:spPr>
        <a:xfrm>
          <a:off x="4558556" y="3264124"/>
          <a:ext cx="1358427"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B6828-53F1-8A4D-8808-E968686BFB73}">
      <dsp:nvSpPr>
        <dsp:cNvPr id="0" name=""/>
        <dsp:cNvSpPr/>
      </dsp:nvSpPr>
      <dsp:spPr>
        <a:xfrm>
          <a:off x="4687470" y="3386593"/>
          <a:ext cx="1358427" cy="736743"/>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Animals</a:t>
          </a:r>
        </a:p>
      </dsp:txBody>
      <dsp:txXfrm>
        <a:off x="4709048" y="3408171"/>
        <a:ext cx="1315271" cy="693587"/>
      </dsp:txXfrm>
    </dsp:sp>
    <dsp:sp modelId="{805B492A-3466-2B46-AB57-9D7FEE24147D}">
      <dsp:nvSpPr>
        <dsp:cNvPr id="0" name=""/>
        <dsp:cNvSpPr/>
      </dsp:nvSpPr>
      <dsp:spPr>
        <a:xfrm>
          <a:off x="6265321" y="3251622"/>
          <a:ext cx="1160226"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C04F3-54BE-A44F-B0E6-502CE7A48C7E}">
      <dsp:nvSpPr>
        <dsp:cNvPr id="0" name=""/>
        <dsp:cNvSpPr/>
      </dsp:nvSpPr>
      <dsp:spPr>
        <a:xfrm>
          <a:off x="6394235" y="3374090"/>
          <a:ext cx="1160226" cy="736743"/>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plants</a:t>
          </a:r>
        </a:p>
      </dsp:txBody>
      <dsp:txXfrm>
        <a:off x="6415813" y="3395668"/>
        <a:ext cx="1117070" cy="693587"/>
      </dsp:txXfrm>
    </dsp:sp>
    <dsp:sp modelId="{DFF37898-5D82-754E-8811-032573AC0EBF}">
      <dsp:nvSpPr>
        <dsp:cNvPr id="0" name=""/>
        <dsp:cNvSpPr/>
      </dsp:nvSpPr>
      <dsp:spPr>
        <a:xfrm>
          <a:off x="7684397" y="3252543"/>
          <a:ext cx="1160226" cy="736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88BD3-00AF-D74C-B4DC-19FBF92C17C5}">
      <dsp:nvSpPr>
        <dsp:cNvPr id="0" name=""/>
        <dsp:cNvSpPr/>
      </dsp:nvSpPr>
      <dsp:spPr>
        <a:xfrm>
          <a:off x="7813311" y="3375011"/>
          <a:ext cx="1160226" cy="736743"/>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Fungi </a:t>
          </a:r>
        </a:p>
      </dsp:txBody>
      <dsp:txXfrm>
        <a:off x="7834889" y="3396589"/>
        <a:ext cx="1117070" cy="693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A6485-A2E7-F342-8EEE-42D05DE92DDA}">
      <dsp:nvSpPr>
        <dsp:cNvPr id="0" name=""/>
        <dsp:cNvSpPr/>
      </dsp:nvSpPr>
      <dsp:spPr>
        <a:xfrm>
          <a:off x="0" y="100"/>
          <a:ext cx="7386637" cy="1104480"/>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0000"/>
              </a:solidFill>
              <a:latin typeface="+mj-lt"/>
            </a:rPr>
            <a:t>Biology</a:t>
          </a:r>
          <a:r>
            <a:rPr lang="en-US" sz="2800" b="1" kern="1200" dirty="0">
              <a:solidFill>
                <a:schemeClr val="tx1"/>
              </a:solidFill>
              <a:latin typeface="+mj-lt"/>
            </a:rPr>
            <a:t> is the scientific study of life</a:t>
          </a:r>
          <a:r>
            <a:rPr lang="en-US" sz="2600" b="1" kern="1200" dirty="0">
              <a:solidFill>
                <a:schemeClr val="tx1"/>
              </a:solidFill>
              <a:latin typeface="+mj-lt"/>
            </a:rPr>
            <a:t>.</a:t>
          </a:r>
        </a:p>
      </dsp:txBody>
      <dsp:txXfrm>
        <a:off x="53916" y="54016"/>
        <a:ext cx="7278805" cy="996648"/>
      </dsp:txXfrm>
    </dsp:sp>
    <dsp:sp modelId="{E2E123C8-1AB8-4D48-A99F-8C4221AE70D1}">
      <dsp:nvSpPr>
        <dsp:cNvPr id="0" name=""/>
        <dsp:cNvSpPr/>
      </dsp:nvSpPr>
      <dsp:spPr>
        <a:xfrm>
          <a:off x="0" y="1287580"/>
          <a:ext cx="7386637" cy="110448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chemeClr val="tx1"/>
              </a:solidFill>
              <a:latin typeface="+mj-lt"/>
            </a:rPr>
            <a:t>What is life?</a:t>
          </a:r>
        </a:p>
      </dsp:txBody>
      <dsp:txXfrm>
        <a:off x="53916" y="1341496"/>
        <a:ext cx="7278805" cy="996648"/>
      </dsp:txXfrm>
    </dsp:sp>
    <dsp:sp modelId="{4B197F45-799A-8540-B208-5819CE88C807}">
      <dsp:nvSpPr>
        <dsp:cNvPr id="0" name=""/>
        <dsp:cNvSpPr/>
      </dsp:nvSpPr>
      <dsp:spPr>
        <a:xfrm>
          <a:off x="0" y="2548900"/>
          <a:ext cx="7386637" cy="110448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chemeClr val="tx1"/>
              </a:solidFill>
              <a:latin typeface="+mj-lt"/>
            </a:rPr>
            <a:t>What distinguishes livings from nonliving things?</a:t>
          </a:r>
        </a:p>
      </dsp:txBody>
      <dsp:txXfrm>
        <a:off x="53916" y="2602816"/>
        <a:ext cx="7278805" cy="996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52CB5-C418-CC45-8444-90DC60ED8FC7}">
      <dsp:nvSpPr>
        <dsp:cNvPr id="0" name=""/>
        <dsp:cNvSpPr/>
      </dsp:nvSpPr>
      <dsp:spPr>
        <a:xfrm>
          <a:off x="2076883" y="380244"/>
          <a:ext cx="6090322" cy="145958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403" tIns="110490" rIns="110490" bIns="110490" numCol="1" spcCol="1270" anchor="ctr" anchorCtr="0">
          <a:noAutofit/>
        </a:bodyPr>
        <a:lstStyle/>
        <a:p>
          <a:pPr marL="12700" lvl="0" indent="0" algn="l" defTabSz="1289050" rtl="0">
            <a:lnSpc>
              <a:spcPct val="90000"/>
            </a:lnSpc>
            <a:spcBef>
              <a:spcPct val="0"/>
            </a:spcBef>
            <a:spcAft>
              <a:spcPct val="35000"/>
            </a:spcAft>
            <a:buNone/>
            <a:tabLst/>
          </a:pPr>
          <a:r>
            <a:rPr lang="en-US" sz="2900" b="1" kern="1200" dirty="0">
              <a:solidFill>
                <a:srgbClr val="C00000"/>
              </a:solidFill>
              <a:latin typeface="+mj-lt"/>
            </a:rPr>
            <a:t>Order:</a:t>
          </a:r>
          <a:r>
            <a:rPr lang="en-US" sz="2900" kern="1200" dirty="0">
              <a:latin typeface="+mj-lt"/>
            </a:rPr>
            <a:t> all living things exhibit complex but ordered organization</a:t>
          </a:r>
        </a:p>
      </dsp:txBody>
      <dsp:txXfrm>
        <a:off x="2076883" y="380244"/>
        <a:ext cx="6090322" cy="1459580"/>
      </dsp:txXfrm>
    </dsp:sp>
    <dsp:sp modelId="{8622C130-BFB5-9F42-9E68-400B82CDA90D}">
      <dsp:nvSpPr>
        <dsp:cNvPr id="0" name=""/>
        <dsp:cNvSpPr/>
      </dsp:nvSpPr>
      <dsp:spPr>
        <a:xfrm>
          <a:off x="468962" y="125701"/>
          <a:ext cx="1718353" cy="20672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7B4895-2282-144A-A07B-FA30D7387F53}">
      <dsp:nvSpPr>
        <dsp:cNvPr id="0" name=""/>
        <dsp:cNvSpPr/>
      </dsp:nvSpPr>
      <dsp:spPr>
        <a:xfrm>
          <a:off x="2337444" y="2998108"/>
          <a:ext cx="5906532" cy="14439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0403"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solidFill>
                <a:srgbClr val="C00000"/>
              </a:solidFill>
              <a:latin typeface="+mj-lt"/>
            </a:rPr>
            <a:t>Regulation:</a:t>
          </a:r>
          <a:r>
            <a:rPr lang="en-US" sz="2900" kern="1200" dirty="0">
              <a:latin typeface="+mj-lt"/>
            </a:rPr>
            <a:t> organisms can adjust its internal environment, keeping it within appropriate limits</a:t>
          </a:r>
        </a:p>
      </dsp:txBody>
      <dsp:txXfrm>
        <a:off x="2337444" y="2998108"/>
        <a:ext cx="5906532" cy="1443964"/>
      </dsp:txXfrm>
    </dsp:sp>
    <dsp:sp modelId="{E5457F54-02B8-7F40-848F-FEEB111F29AE}">
      <dsp:nvSpPr>
        <dsp:cNvPr id="0" name=""/>
        <dsp:cNvSpPr/>
      </dsp:nvSpPr>
      <dsp:spPr>
        <a:xfrm>
          <a:off x="0" y="2254313"/>
          <a:ext cx="2419739" cy="26633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5267E-EC4B-EE4D-9B8E-B6B9D4CD9118}">
      <dsp:nvSpPr>
        <dsp:cNvPr id="0" name=""/>
        <dsp:cNvSpPr/>
      </dsp:nvSpPr>
      <dsp:spPr>
        <a:xfrm>
          <a:off x="6659643" y="2937313"/>
          <a:ext cx="1038476" cy="868498"/>
        </a:xfrm>
        <a:custGeom>
          <a:avLst/>
          <a:gdLst/>
          <a:ahLst/>
          <a:cxnLst/>
          <a:rect l="0" t="0" r="0" b="0"/>
          <a:pathLst>
            <a:path>
              <a:moveTo>
                <a:pt x="0" y="0"/>
              </a:moveTo>
              <a:lnTo>
                <a:pt x="0" y="719289"/>
              </a:lnTo>
              <a:lnTo>
                <a:pt x="1038476" y="719289"/>
              </a:lnTo>
              <a:lnTo>
                <a:pt x="1038476" y="86849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8FCA57E-E2E8-3C49-BB45-C7871EB3F940}">
      <dsp:nvSpPr>
        <dsp:cNvPr id="0" name=""/>
        <dsp:cNvSpPr/>
      </dsp:nvSpPr>
      <dsp:spPr>
        <a:xfrm>
          <a:off x="5729538" y="2937313"/>
          <a:ext cx="930104" cy="868498"/>
        </a:xfrm>
        <a:custGeom>
          <a:avLst/>
          <a:gdLst/>
          <a:ahLst/>
          <a:cxnLst/>
          <a:rect l="0" t="0" r="0" b="0"/>
          <a:pathLst>
            <a:path>
              <a:moveTo>
                <a:pt x="930104" y="0"/>
              </a:moveTo>
              <a:lnTo>
                <a:pt x="930104" y="719289"/>
              </a:lnTo>
              <a:lnTo>
                <a:pt x="0" y="719289"/>
              </a:lnTo>
              <a:lnTo>
                <a:pt x="0" y="86849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E5F4F53-A21B-0044-9A07-107895F3C046}">
      <dsp:nvSpPr>
        <dsp:cNvPr id="0" name=""/>
        <dsp:cNvSpPr/>
      </dsp:nvSpPr>
      <dsp:spPr>
        <a:xfrm>
          <a:off x="3760957" y="2937313"/>
          <a:ext cx="2898685" cy="868498"/>
        </a:xfrm>
        <a:custGeom>
          <a:avLst/>
          <a:gdLst/>
          <a:ahLst/>
          <a:cxnLst/>
          <a:rect l="0" t="0" r="0" b="0"/>
          <a:pathLst>
            <a:path>
              <a:moveTo>
                <a:pt x="2898685" y="0"/>
              </a:moveTo>
              <a:lnTo>
                <a:pt x="2898685" y="719289"/>
              </a:lnTo>
              <a:lnTo>
                <a:pt x="0" y="719289"/>
              </a:lnTo>
              <a:lnTo>
                <a:pt x="0" y="86849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EC4B3A7-62BB-D441-8297-29CD3DADB492}">
      <dsp:nvSpPr>
        <dsp:cNvPr id="0" name=""/>
        <dsp:cNvSpPr/>
      </dsp:nvSpPr>
      <dsp:spPr>
        <a:xfrm>
          <a:off x="1792375" y="2937313"/>
          <a:ext cx="4867267" cy="868498"/>
        </a:xfrm>
        <a:custGeom>
          <a:avLst/>
          <a:gdLst/>
          <a:ahLst/>
          <a:cxnLst/>
          <a:rect l="0" t="0" r="0" b="0"/>
          <a:pathLst>
            <a:path>
              <a:moveTo>
                <a:pt x="4867267" y="0"/>
              </a:moveTo>
              <a:lnTo>
                <a:pt x="4867267" y="719289"/>
              </a:lnTo>
              <a:lnTo>
                <a:pt x="0" y="719289"/>
              </a:lnTo>
              <a:lnTo>
                <a:pt x="0" y="868498"/>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C83D402-7348-3D4B-8394-F74F7CE6FBBB}">
      <dsp:nvSpPr>
        <dsp:cNvPr id="0" name=""/>
        <dsp:cNvSpPr/>
      </dsp:nvSpPr>
      <dsp:spPr>
        <a:xfrm>
          <a:off x="4133887" y="1317520"/>
          <a:ext cx="2525756" cy="597025"/>
        </a:xfrm>
        <a:custGeom>
          <a:avLst/>
          <a:gdLst/>
          <a:ahLst/>
          <a:cxnLst/>
          <a:rect l="0" t="0" r="0" b="0"/>
          <a:pathLst>
            <a:path>
              <a:moveTo>
                <a:pt x="0" y="0"/>
              </a:moveTo>
              <a:lnTo>
                <a:pt x="0" y="447815"/>
              </a:lnTo>
              <a:lnTo>
                <a:pt x="2525756" y="447815"/>
              </a:lnTo>
              <a:lnTo>
                <a:pt x="2525756" y="59702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7514773-C53B-7B4D-9DD6-05372ED4E395}">
      <dsp:nvSpPr>
        <dsp:cNvPr id="0" name=""/>
        <dsp:cNvSpPr/>
      </dsp:nvSpPr>
      <dsp:spPr>
        <a:xfrm>
          <a:off x="4133887" y="1317520"/>
          <a:ext cx="171438" cy="582737"/>
        </a:xfrm>
        <a:custGeom>
          <a:avLst/>
          <a:gdLst/>
          <a:ahLst/>
          <a:cxnLst/>
          <a:rect l="0" t="0" r="0" b="0"/>
          <a:pathLst>
            <a:path>
              <a:moveTo>
                <a:pt x="0" y="0"/>
              </a:moveTo>
              <a:lnTo>
                <a:pt x="0" y="433527"/>
              </a:lnTo>
              <a:lnTo>
                <a:pt x="171438" y="433527"/>
              </a:lnTo>
              <a:lnTo>
                <a:pt x="171438" y="58273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759F7CC-2F91-254B-BD74-54E5AF64D339}">
      <dsp:nvSpPr>
        <dsp:cNvPr id="0" name=""/>
        <dsp:cNvSpPr/>
      </dsp:nvSpPr>
      <dsp:spPr>
        <a:xfrm>
          <a:off x="2122446" y="1317520"/>
          <a:ext cx="2011440" cy="582737"/>
        </a:xfrm>
        <a:custGeom>
          <a:avLst/>
          <a:gdLst/>
          <a:ahLst/>
          <a:cxnLst/>
          <a:rect l="0" t="0" r="0" b="0"/>
          <a:pathLst>
            <a:path>
              <a:moveTo>
                <a:pt x="2011440" y="0"/>
              </a:moveTo>
              <a:lnTo>
                <a:pt x="2011440" y="433527"/>
              </a:lnTo>
              <a:lnTo>
                <a:pt x="0" y="433527"/>
              </a:lnTo>
              <a:lnTo>
                <a:pt x="0" y="58273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558D8CB-C9C1-5745-917A-EEAFA06C8F23}">
      <dsp:nvSpPr>
        <dsp:cNvPr id="0" name=""/>
        <dsp:cNvSpPr/>
      </dsp:nvSpPr>
      <dsp:spPr>
        <a:xfrm>
          <a:off x="3328558" y="294753"/>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F1A1680-943E-1249-BEE8-0686BEFAB6F8}">
      <dsp:nvSpPr>
        <dsp:cNvPr id="0" name=""/>
        <dsp:cNvSpPr/>
      </dsp:nvSpPr>
      <dsp:spPr>
        <a:xfrm>
          <a:off x="3507520" y="464767"/>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Domains</a:t>
          </a:r>
        </a:p>
      </dsp:txBody>
      <dsp:txXfrm>
        <a:off x="3537476" y="494723"/>
        <a:ext cx="1550745" cy="962855"/>
      </dsp:txXfrm>
    </dsp:sp>
    <dsp:sp modelId="{174767D9-D183-9542-BE2A-31124C88BECF}">
      <dsp:nvSpPr>
        <dsp:cNvPr id="0" name=""/>
        <dsp:cNvSpPr/>
      </dsp:nvSpPr>
      <dsp:spPr>
        <a:xfrm>
          <a:off x="1317117" y="1900258"/>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0894856A-9C0E-4A4A-9E40-79CCAD526D87}">
      <dsp:nvSpPr>
        <dsp:cNvPr id="0" name=""/>
        <dsp:cNvSpPr/>
      </dsp:nvSpPr>
      <dsp:spPr>
        <a:xfrm>
          <a:off x="1496079" y="2070271"/>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Bacteria</a:t>
          </a:r>
        </a:p>
      </dsp:txBody>
      <dsp:txXfrm>
        <a:off x="1526035" y="2100227"/>
        <a:ext cx="1550745" cy="962855"/>
      </dsp:txXfrm>
    </dsp:sp>
    <dsp:sp modelId="{E1171232-8FA2-2642-ADFD-4BEF98AAA33B}">
      <dsp:nvSpPr>
        <dsp:cNvPr id="0" name=""/>
        <dsp:cNvSpPr/>
      </dsp:nvSpPr>
      <dsp:spPr>
        <a:xfrm>
          <a:off x="3499996" y="1900258"/>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2D40772B-D4A8-3A40-A0E2-E95F737D1958}">
      <dsp:nvSpPr>
        <dsp:cNvPr id="0" name=""/>
        <dsp:cNvSpPr/>
      </dsp:nvSpPr>
      <dsp:spPr>
        <a:xfrm>
          <a:off x="3678958" y="2070271"/>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Archaea</a:t>
          </a:r>
        </a:p>
      </dsp:txBody>
      <dsp:txXfrm>
        <a:off x="3708914" y="2100227"/>
        <a:ext cx="1550745" cy="962855"/>
      </dsp:txXfrm>
    </dsp:sp>
    <dsp:sp modelId="{21E26597-0AD6-F645-A138-28EB937BA15E}">
      <dsp:nvSpPr>
        <dsp:cNvPr id="0" name=""/>
        <dsp:cNvSpPr/>
      </dsp:nvSpPr>
      <dsp:spPr>
        <a:xfrm>
          <a:off x="5854314" y="1914546"/>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CB604E7-4CC5-1143-B325-9C2FA5B8CAF0}">
      <dsp:nvSpPr>
        <dsp:cNvPr id="0" name=""/>
        <dsp:cNvSpPr/>
      </dsp:nvSpPr>
      <dsp:spPr>
        <a:xfrm>
          <a:off x="6033276" y="2084559"/>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Eukarya</a:t>
          </a:r>
        </a:p>
      </dsp:txBody>
      <dsp:txXfrm>
        <a:off x="6063232" y="2114515"/>
        <a:ext cx="1550745" cy="962855"/>
      </dsp:txXfrm>
    </dsp:sp>
    <dsp:sp modelId="{046CB477-5097-894A-8DB6-1DCC5E726151}">
      <dsp:nvSpPr>
        <dsp:cNvPr id="0" name=""/>
        <dsp:cNvSpPr/>
      </dsp:nvSpPr>
      <dsp:spPr>
        <a:xfrm>
          <a:off x="987047" y="3805812"/>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7AD8B50-E247-764D-8C69-DC5E242845CA}">
      <dsp:nvSpPr>
        <dsp:cNvPr id="0" name=""/>
        <dsp:cNvSpPr/>
      </dsp:nvSpPr>
      <dsp:spPr>
        <a:xfrm>
          <a:off x="1166009" y="3975826"/>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Plantae</a:t>
          </a:r>
        </a:p>
      </dsp:txBody>
      <dsp:txXfrm>
        <a:off x="1195965" y="4005782"/>
        <a:ext cx="1550745" cy="962855"/>
      </dsp:txXfrm>
    </dsp:sp>
    <dsp:sp modelId="{B741A84F-D2FB-EE4F-A9FB-AB15A7E5D671}">
      <dsp:nvSpPr>
        <dsp:cNvPr id="0" name=""/>
        <dsp:cNvSpPr/>
      </dsp:nvSpPr>
      <dsp:spPr>
        <a:xfrm>
          <a:off x="2955628" y="3805812"/>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F32927F3-B9AB-044C-9CB8-7F72BF346284}">
      <dsp:nvSpPr>
        <dsp:cNvPr id="0" name=""/>
        <dsp:cNvSpPr/>
      </dsp:nvSpPr>
      <dsp:spPr>
        <a:xfrm>
          <a:off x="3134590" y="3975826"/>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Fungi</a:t>
          </a:r>
        </a:p>
      </dsp:txBody>
      <dsp:txXfrm>
        <a:off x="3164546" y="4005782"/>
        <a:ext cx="1550745" cy="962855"/>
      </dsp:txXfrm>
    </dsp:sp>
    <dsp:sp modelId="{A3E22DC0-AB24-2C4B-BFB7-D56C68C82765}">
      <dsp:nvSpPr>
        <dsp:cNvPr id="0" name=""/>
        <dsp:cNvSpPr/>
      </dsp:nvSpPr>
      <dsp:spPr>
        <a:xfrm>
          <a:off x="4924209" y="3805812"/>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B8F93F4-A227-8A4F-BB4C-E9AB67D56271}">
      <dsp:nvSpPr>
        <dsp:cNvPr id="0" name=""/>
        <dsp:cNvSpPr/>
      </dsp:nvSpPr>
      <dsp:spPr>
        <a:xfrm>
          <a:off x="5103171" y="3975826"/>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Animalia</a:t>
          </a:r>
        </a:p>
      </dsp:txBody>
      <dsp:txXfrm>
        <a:off x="5133127" y="4005782"/>
        <a:ext cx="1550745" cy="962855"/>
      </dsp:txXfrm>
    </dsp:sp>
    <dsp:sp modelId="{5603E56D-4E11-D340-AE4A-D87C73E276E7}">
      <dsp:nvSpPr>
        <dsp:cNvPr id="0" name=""/>
        <dsp:cNvSpPr/>
      </dsp:nvSpPr>
      <dsp:spPr>
        <a:xfrm>
          <a:off x="6892791" y="3805812"/>
          <a:ext cx="1610657" cy="102276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E899F0F-C469-4C40-B7D4-1A66B3B18CD7}">
      <dsp:nvSpPr>
        <dsp:cNvPr id="0" name=""/>
        <dsp:cNvSpPr/>
      </dsp:nvSpPr>
      <dsp:spPr>
        <a:xfrm>
          <a:off x="7071753" y="3975826"/>
          <a:ext cx="1610657" cy="102276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Protists</a:t>
          </a:r>
        </a:p>
      </dsp:txBody>
      <dsp:txXfrm>
        <a:off x="7101709" y="4005782"/>
        <a:ext cx="1550745" cy="962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E4A8A-046F-974D-A84E-F421FFCD9997}">
      <dsp:nvSpPr>
        <dsp:cNvPr id="0" name=""/>
        <dsp:cNvSpPr/>
      </dsp:nvSpPr>
      <dsp:spPr>
        <a:xfrm>
          <a:off x="4871419" y="2050786"/>
          <a:ext cx="777887" cy="4109274"/>
        </a:xfrm>
        <a:custGeom>
          <a:avLst/>
          <a:gdLst/>
          <a:ahLst/>
          <a:cxnLst/>
          <a:rect l="0" t="0" r="0" b="0"/>
          <a:pathLst>
            <a:path>
              <a:moveTo>
                <a:pt x="0" y="0"/>
              </a:moveTo>
              <a:lnTo>
                <a:pt x="0" y="4109274"/>
              </a:lnTo>
              <a:lnTo>
                <a:pt x="777887" y="410927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7C18B-663D-7644-B4D2-33B28DC543FC}">
      <dsp:nvSpPr>
        <dsp:cNvPr id="0" name=""/>
        <dsp:cNvSpPr/>
      </dsp:nvSpPr>
      <dsp:spPr>
        <a:xfrm>
          <a:off x="4871419" y="2050786"/>
          <a:ext cx="777887" cy="2908622"/>
        </a:xfrm>
        <a:custGeom>
          <a:avLst/>
          <a:gdLst/>
          <a:ahLst/>
          <a:cxnLst/>
          <a:rect l="0" t="0" r="0" b="0"/>
          <a:pathLst>
            <a:path>
              <a:moveTo>
                <a:pt x="0" y="0"/>
              </a:moveTo>
              <a:lnTo>
                <a:pt x="0" y="2908622"/>
              </a:lnTo>
              <a:lnTo>
                <a:pt x="777887" y="290862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4F42C8-1D0C-AC46-9FDA-82A70580A39D}">
      <dsp:nvSpPr>
        <dsp:cNvPr id="0" name=""/>
        <dsp:cNvSpPr/>
      </dsp:nvSpPr>
      <dsp:spPr>
        <a:xfrm>
          <a:off x="4871419" y="2050786"/>
          <a:ext cx="777887" cy="1707970"/>
        </a:xfrm>
        <a:custGeom>
          <a:avLst/>
          <a:gdLst/>
          <a:ahLst/>
          <a:cxnLst/>
          <a:rect l="0" t="0" r="0" b="0"/>
          <a:pathLst>
            <a:path>
              <a:moveTo>
                <a:pt x="0" y="0"/>
              </a:moveTo>
              <a:lnTo>
                <a:pt x="0" y="1707970"/>
              </a:lnTo>
              <a:lnTo>
                <a:pt x="777887" y="170797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EF8EC4-756A-AB4A-AAFB-8B8DEF9FFD28}">
      <dsp:nvSpPr>
        <dsp:cNvPr id="0" name=""/>
        <dsp:cNvSpPr/>
      </dsp:nvSpPr>
      <dsp:spPr>
        <a:xfrm>
          <a:off x="4871419" y="2050786"/>
          <a:ext cx="885815" cy="507317"/>
        </a:xfrm>
        <a:custGeom>
          <a:avLst/>
          <a:gdLst/>
          <a:ahLst/>
          <a:cxnLst/>
          <a:rect l="0" t="0" r="0" b="0"/>
          <a:pathLst>
            <a:path>
              <a:moveTo>
                <a:pt x="0" y="0"/>
              </a:moveTo>
              <a:lnTo>
                <a:pt x="0" y="507317"/>
              </a:lnTo>
              <a:lnTo>
                <a:pt x="885815" y="50731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4AE1DF-442F-FB4F-86CA-B7C7BBC2ECDC}">
      <dsp:nvSpPr>
        <dsp:cNvPr id="0" name=""/>
        <dsp:cNvSpPr/>
      </dsp:nvSpPr>
      <dsp:spPr>
        <a:xfrm>
          <a:off x="3848327" y="850134"/>
          <a:ext cx="1023091" cy="355122"/>
        </a:xfrm>
        <a:custGeom>
          <a:avLst/>
          <a:gdLst/>
          <a:ahLst/>
          <a:cxnLst/>
          <a:rect l="0" t="0" r="0" b="0"/>
          <a:pathLst>
            <a:path>
              <a:moveTo>
                <a:pt x="0" y="0"/>
              </a:moveTo>
              <a:lnTo>
                <a:pt x="0" y="177561"/>
              </a:lnTo>
              <a:lnTo>
                <a:pt x="1023091" y="177561"/>
              </a:lnTo>
              <a:lnTo>
                <a:pt x="1023091" y="3551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61A61-7BC5-5340-94DC-A39C60235CE2}">
      <dsp:nvSpPr>
        <dsp:cNvPr id="0" name=""/>
        <dsp:cNvSpPr/>
      </dsp:nvSpPr>
      <dsp:spPr>
        <a:xfrm>
          <a:off x="2180385" y="2050786"/>
          <a:ext cx="644851" cy="3970499"/>
        </a:xfrm>
        <a:custGeom>
          <a:avLst/>
          <a:gdLst/>
          <a:ahLst/>
          <a:cxnLst/>
          <a:rect l="0" t="0" r="0" b="0"/>
          <a:pathLst>
            <a:path>
              <a:moveTo>
                <a:pt x="644851" y="0"/>
              </a:moveTo>
              <a:lnTo>
                <a:pt x="644851" y="3970499"/>
              </a:lnTo>
              <a:lnTo>
                <a:pt x="0" y="39704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E492B0-385C-9049-9019-64B546EA87FD}">
      <dsp:nvSpPr>
        <dsp:cNvPr id="0" name=""/>
        <dsp:cNvSpPr/>
      </dsp:nvSpPr>
      <dsp:spPr>
        <a:xfrm>
          <a:off x="2145498" y="2050786"/>
          <a:ext cx="679738" cy="2818376"/>
        </a:xfrm>
        <a:custGeom>
          <a:avLst/>
          <a:gdLst/>
          <a:ahLst/>
          <a:cxnLst/>
          <a:rect l="0" t="0" r="0" b="0"/>
          <a:pathLst>
            <a:path>
              <a:moveTo>
                <a:pt x="679738" y="0"/>
              </a:moveTo>
              <a:lnTo>
                <a:pt x="679738" y="2818376"/>
              </a:lnTo>
              <a:lnTo>
                <a:pt x="0" y="281837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249C32-DDB3-864B-B0F5-3EE217161FC7}">
      <dsp:nvSpPr>
        <dsp:cNvPr id="0" name=""/>
        <dsp:cNvSpPr/>
      </dsp:nvSpPr>
      <dsp:spPr>
        <a:xfrm>
          <a:off x="2180385" y="2050786"/>
          <a:ext cx="644851" cy="1666248"/>
        </a:xfrm>
        <a:custGeom>
          <a:avLst/>
          <a:gdLst/>
          <a:ahLst/>
          <a:cxnLst/>
          <a:rect l="0" t="0" r="0" b="0"/>
          <a:pathLst>
            <a:path>
              <a:moveTo>
                <a:pt x="644851" y="0"/>
              </a:moveTo>
              <a:lnTo>
                <a:pt x="644851" y="1666248"/>
              </a:lnTo>
              <a:lnTo>
                <a:pt x="0" y="166624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16091F-72CB-A748-B441-A60797350E88}">
      <dsp:nvSpPr>
        <dsp:cNvPr id="0" name=""/>
        <dsp:cNvSpPr/>
      </dsp:nvSpPr>
      <dsp:spPr>
        <a:xfrm>
          <a:off x="2180385" y="2050786"/>
          <a:ext cx="644851" cy="442110"/>
        </a:xfrm>
        <a:custGeom>
          <a:avLst/>
          <a:gdLst/>
          <a:ahLst/>
          <a:cxnLst/>
          <a:rect l="0" t="0" r="0" b="0"/>
          <a:pathLst>
            <a:path>
              <a:moveTo>
                <a:pt x="644851" y="0"/>
              </a:moveTo>
              <a:lnTo>
                <a:pt x="644851" y="442110"/>
              </a:lnTo>
              <a:lnTo>
                <a:pt x="0" y="44211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4E0014-DC36-B845-B346-D0539CF0DDC0}">
      <dsp:nvSpPr>
        <dsp:cNvPr id="0" name=""/>
        <dsp:cNvSpPr/>
      </dsp:nvSpPr>
      <dsp:spPr>
        <a:xfrm>
          <a:off x="2825236" y="850134"/>
          <a:ext cx="1023091" cy="355122"/>
        </a:xfrm>
        <a:custGeom>
          <a:avLst/>
          <a:gdLst/>
          <a:ahLst/>
          <a:cxnLst/>
          <a:rect l="0" t="0" r="0" b="0"/>
          <a:pathLst>
            <a:path>
              <a:moveTo>
                <a:pt x="1023091" y="0"/>
              </a:moveTo>
              <a:lnTo>
                <a:pt x="1023091" y="177561"/>
              </a:lnTo>
              <a:lnTo>
                <a:pt x="0" y="177561"/>
              </a:lnTo>
              <a:lnTo>
                <a:pt x="0" y="35512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2348C6-33A5-3C40-AFE6-4B746895FA42}">
      <dsp:nvSpPr>
        <dsp:cNvPr id="0" name=""/>
        <dsp:cNvSpPr/>
      </dsp:nvSpPr>
      <dsp:spPr>
        <a:xfrm>
          <a:off x="2982433" y="4604"/>
          <a:ext cx="1731788"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C6748-C5CD-424E-91BD-0C19E496E20A}">
      <dsp:nvSpPr>
        <dsp:cNvPr id="0" name=""/>
        <dsp:cNvSpPr/>
      </dsp:nvSpPr>
      <dsp:spPr>
        <a:xfrm>
          <a:off x="2982433" y="4604"/>
          <a:ext cx="1731788"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D9B408-B898-9E4D-AE27-F816297F3BA8}">
      <dsp:nvSpPr>
        <dsp:cNvPr id="0" name=""/>
        <dsp:cNvSpPr/>
      </dsp:nvSpPr>
      <dsp:spPr>
        <a:xfrm>
          <a:off x="2116539" y="156799"/>
          <a:ext cx="3463577"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70C0"/>
              </a:solidFill>
              <a:latin typeface="Times New Roman" panose="02020603050405020304" pitchFamily="18" charset="0"/>
              <a:cs typeface="Times New Roman" panose="02020603050405020304" pitchFamily="18" charset="0"/>
            </a:rPr>
            <a:t>Biological molecules</a:t>
          </a:r>
        </a:p>
      </dsp:txBody>
      <dsp:txXfrm>
        <a:off x="2116539" y="156799"/>
        <a:ext cx="3463577" cy="541139"/>
      </dsp:txXfrm>
    </dsp:sp>
    <dsp:sp modelId="{CC66A2B8-AD49-FB41-9254-1C7256E31A35}">
      <dsp:nvSpPr>
        <dsp:cNvPr id="0" name=""/>
        <dsp:cNvSpPr/>
      </dsp:nvSpPr>
      <dsp:spPr>
        <a:xfrm>
          <a:off x="2402472" y="1205256"/>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58F8C-531F-344A-8450-8EE1665A93B0}">
      <dsp:nvSpPr>
        <dsp:cNvPr id="0" name=""/>
        <dsp:cNvSpPr/>
      </dsp:nvSpPr>
      <dsp:spPr>
        <a:xfrm>
          <a:off x="2402472" y="1205256"/>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AE744-BE82-954B-9E22-71504AFD6479}">
      <dsp:nvSpPr>
        <dsp:cNvPr id="0" name=""/>
        <dsp:cNvSpPr/>
      </dsp:nvSpPr>
      <dsp:spPr>
        <a:xfrm>
          <a:off x="1979707" y="1357452"/>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7030A0"/>
              </a:solidFill>
              <a:latin typeface="Times New Roman" panose="02020603050405020304" pitchFamily="18" charset="0"/>
              <a:cs typeface="Times New Roman" panose="02020603050405020304" pitchFamily="18" charset="0"/>
            </a:rPr>
            <a:t>Inorganic</a:t>
          </a:r>
        </a:p>
      </dsp:txBody>
      <dsp:txXfrm>
        <a:off x="1979707" y="1357452"/>
        <a:ext cx="1691059" cy="541139"/>
      </dsp:txXfrm>
    </dsp:sp>
    <dsp:sp modelId="{5902F255-FCE6-1544-945C-FA666ACD1474}">
      <dsp:nvSpPr>
        <dsp:cNvPr id="0" name=""/>
        <dsp:cNvSpPr/>
      </dsp:nvSpPr>
      <dsp:spPr>
        <a:xfrm>
          <a:off x="1436318" y="2340701"/>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C3CC5B-3CCD-C249-8C8B-A46F5A0B9806}">
      <dsp:nvSpPr>
        <dsp:cNvPr id="0" name=""/>
        <dsp:cNvSpPr/>
      </dsp:nvSpPr>
      <dsp:spPr>
        <a:xfrm>
          <a:off x="1436318" y="2340701"/>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4E602A-C9FC-7041-B6BF-5FDE1EF2038A}">
      <dsp:nvSpPr>
        <dsp:cNvPr id="0" name=""/>
        <dsp:cNvSpPr/>
      </dsp:nvSpPr>
      <dsp:spPr>
        <a:xfrm>
          <a:off x="1013554" y="2492897"/>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i="0" kern="1200" dirty="0">
              <a:solidFill>
                <a:srgbClr val="459AB3"/>
              </a:solidFill>
              <a:latin typeface="Times New Roman" panose="02020603050405020304" pitchFamily="18" charset="0"/>
              <a:cs typeface="Times New Roman" panose="02020603050405020304" pitchFamily="18" charset="0"/>
            </a:rPr>
            <a:t>Water</a:t>
          </a:r>
        </a:p>
      </dsp:txBody>
      <dsp:txXfrm>
        <a:off x="1013554" y="2492897"/>
        <a:ext cx="1691059" cy="541139"/>
      </dsp:txXfrm>
    </dsp:sp>
    <dsp:sp modelId="{4673B776-FA69-CB4F-86A3-A0359393DCA4}">
      <dsp:nvSpPr>
        <dsp:cNvPr id="0" name=""/>
        <dsp:cNvSpPr/>
      </dsp:nvSpPr>
      <dsp:spPr>
        <a:xfrm>
          <a:off x="1436318" y="3564839"/>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F51100-165F-E643-931E-07421AA0C2F4}">
      <dsp:nvSpPr>
        <dsp:cNvPr id="0" name=""/>
        <dsp:cNvSpPr/>
      </dsp:nvSpPr>
      <dsp:spPr>
        <a:xfrm>
          <a:off x="1436318" y="3564839"/>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0596F3-A540-C14D-99E1-53AF05A390AF}">
      <dsp:nvSpPr>
        <dsp:cNvPr id="0" name=""/>
        <dsp:cNvSpPr/>
      </dsp:nvSpPr>
      <dsp:spPr>
        <a:xfrm>
          <a:off x="1013554" y="3717034"/>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i="0" kern="1200" dirty="0">
              <a:solidFill>
                <a:srgbClr val="459AB3"/>
              </a:solidFill>
              <a:latin typeface="Times New Roman" panose="02020603050405020304" pitchFamily="18" charset="0"/>
              <a:cs typeface="Times New Roman" panose="02020603050405020304" pitchFamily="18" charset="0"/>
            </a:rPr>
            <a:t>Acids</a:t>
          </a:r>
        </a:p>
      </dsp:txBody>
      <dsp:txXfrm>
        <a:off x="1013554" y="3717034"/>
        <a:ext cx="1691059" cy="541139"/>
      </dsp:txXfrm>
    </dsp:sp>
    <dsp:sp modelId="{5ECC8D51-54CF-DB41-80A0-C18EC962C227}">
      <dsp:nvSpPr>
        <dsp:cNvPr id="0" name=""/>
        <dsp:cNvSpPr/>
      </dsp:nvSpPr>
      <dsp:spPr>
        <a:xfrm>
          <a:off x="1401432" y="4716967"/>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DCDD8C-B891-9941-A77E-94B419DF63BC}">
      <dsp:nvSpPr>
        <dsp:cNvPr id="0" name=""/>
        <dsp:cNvSpPr/>
      </dsp:nvSpPr>
      <dsp:spPr>
        <a:xfrm>
          <a:off x="1401432" y="4716967"/>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49604C-555F-3446-98C2-75F91D789B3E}">
      <dsp:nvSpPr>
        <dsp:cNvPr id="0" name=""/>
        <dsp:cNvSpPr/>
      </dsp:nvSpPr>
      <dsp:spPr>
        <a:xfrm>
          <a:off x="978667" y="4869163"/>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459AB3"/>
              </a:solidFill>
              <a:latin typeface="Times New Roman" panose="02020603050405020304" pitchFamily="18" charset="0"/>
              <a:cs typeface="Times New Roman" panose="02020603050405020304" pitchFamily="18" charset="0"/>
            </a:rPr>
            <a:t>Salts</a:t>
          </a:r>
        </a:p>
      </dsp:txBody>
      <dsp:txXfrm>
        <a:off x="978667" y="4869163"/>
        <a:ext cx="1691059" cy="541139"/>
      </dsp:txXfrm>
    </dsp:sp>
    <dsp:sp modelId="{64B78626-5FE5-AD41-B691-B123B0D17ED1}">
      <dsp:nvSpPr>
        <dsp:cNvPr id="0" name=""/>
        <dsp:cNvSpPr/>
      </dsp:nvSpPr>
      <dsp:spPr>
        <a:xfrm>
          <a:off x="1436318" y="5869090"/>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45C15E-531F-334F-BF9E-B7CBCA43BB5D}">
      <dsp:nvSpPr>
        <dsp:cNvPr id="0" name=""/>
        <dsp:cNvSpPr/>
      </dsp:nvSpPr>
      <dsp:spPr>
        <a:xfrm>
          <a:off x="1436318" y="5869090"/>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E02BE-4372-E744-9550-98EA525B312D}">
      <dsp:nvSpPr>
        <dsp:cNvPr id="0" name=""/>
        <dsp:cNvSpPr/>
      </dsp:nvSpPr>
      <dsp:spPr>
        <a:xfrm>
          <a:off x="1013554" y="6021286"/>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i="0" kern="1200" dirty="0">
              <a:solidFill>
                <a:srgbClr val="459AB3"/>
              </a:solidFill>
              <a:latin typeface="Times New Roman" panose="02020603050405020304" pitchFamily="18" charset="0"/>
              <a:cs typeface="Times New Roman" panose="02020603050405020304" pitchFamily="18" charset="0"/>
            </a:rPr>
            <a:t>Bases</a:t>
          </a:r>
        </a:p>
      </dsp:txBody>
      <dsp:txXfrm>
        <a:off x="1013554" y="6021286"/>
        <a:ext cx="1691059" cy="541139"/>
      </dsp:txXfrm>
    </dsp:sp>
    <dsp:sp modelId="{43D49C47-EE28-8B48-945B-9698E9B81877}">
      <dsp:nvSpPr>
        <dsp:cNvPr id="0" name=""/>
        <dsp:cNvSpPr/>
      </dsp:nvSpPr>
      <dsp:spPr>
        <a:xfrm>
          <a:off x="4448654" y="1205256"/>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ADF21A-3A86-8641-B957-E2CAEB22CCF4}">
      <dsp:nvSpPr>
        <dsp:cNvPr id="0" name=""/>
        <dsp:cNvSpPr/>
      </dsp:nvSpPr>
      <dsp:spPr>
        <a:xfrm>
          <a:off x="4448654" y="1205256"/>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899029-7A9A-3646-94E3-2C74F9C8735E}">
      <dsp:nvSpPr>
        <dsp:cNvPr id="0" name=""/>
        <dsp:cNvSpPr/>
      </dsp:nvSpPr>
      <dsp:spPr>
        <a:xfrm>
          <a:off x="4025889" y="1357452"/>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7030A0"/>
              </a:solidFill>
              <a:latin typeface="Times New Roman" panose="02020603050405020304" pitchFamily="18" charset="0"/>
              <a:cs typeface="Times New Roman" panose="02020603050405020304" pitchFamily="18" charset="0"/>
            </a:rPr>
            <a:t>Organic</a:t>
          </a:r>
        </a:p>
      </dsp:txBody>
      <dsp:txXfrm>
        <a:off x="4025889" y="1357452"/>
        <a:ext cx="1691059" cy="541139"/>
      </dsp:txXfrm>
    </dsp:sp>
    <dsp:sp modelId="{3787D38C-64E6-7C42-974C-662D6BF28855}">
      <dsp:nvSpPr>
        <dsp:cNvPr id="0" name=""/>
        <dsp:cNvSpPr/>
      </dsp:nvSpPr>
      <dsp:spPr>
        <a:xfrm>
          <a:off x="5634881" y="2405908"/>
          <a:ext cx="1019607"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8C5312-A106-CE40-A431-CA30EBF6D000}">
      <dsp:nvSpPr>
        <dsp:cNvPr id="0" name=""/>
        <dsp:cNvSpPr/>
      </dsp:nvSpPr>
      <dsp:spPr>
        <a:xfrm>
          <a:off x="5634881" y="2405908"/>
          <a:ext cx="1019607"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5F80F4-1A46-6447-8B86-C5EFF589EC57}">
      <dsp:nvSpPr>
        <dsp:cNvPr id="0" name=""/>
        <dsp:cNvSpPr/>
      </dsp:nvSpPr>
      <dsp:spPr>
        <a:xfrm>
          <a:off x="5125077" y="2558104"/>
          <a:ext cx="2039214"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FF399B"/>
              </a:solidFill>
              <a:latin typeface="Times New Roman" panose="02020603050405020304" pitchFamily="18" charset="0"/>
              <a:cs typeface="Times New Roman" panose="02020603050405020304" pitchFamily="18" charset="0"/>
            </a:rPr>
            <a:t>Carbohydrates</a:t>
          </a:r>
        </a:p>
      </dsp:txBody>
      <dsp:txXfrm>
        <a:off x="5125077" y="2558104"/>
        <a:ext cx="2039214" cy="541139"/>
      </dsp:txXfrm>
    </dsp:sp>
    <dsp:sp modelId="{52EBC7F7-EB2F-1049-BE0F-3AEE4EAFA08D}">
      <dsp:nvSpPr>
        <dsp:cNvPr id="0" name=""/>
        <dsp:cNvSpPr/>
      </dsp:nvSpPr>
      <dsp:spPr>
        <a:xfrm>
          <a:off x="5547842" y="3606561"/>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674250-C56C-2D4E-B7C1-8581E7B287A3}">
      <dsp:nvSpPr>
        <dsp:cNvPr id="0" name=""/>
        <dsp:cNvSpPr/>
      </dsp:nvSpPr>
      <dsp:spPr>
        <a:xfrm>
          <a:off x="5547842" y="3606561"/>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F42EA-C957-B44F-876D-A09D1E89B6DD}">
      <dsp:nvSpPr>
        <dsp:cNvPr id="0" name=""/>
        <dsp:cNvSpPr/>
      </dsp:nvSpPr>
      <dsp:spPr>
        <a:xfrm>
          <a:off x="5125077" y="3758756"/>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399B"/>
              </a:solidFill>
              <a:latin typeface="Times New Roman" panose="02020603050405020304" pitchFamily="18" charset="0"/>
              <a:cs typeface="Times New Roman" panose="02020603050405020304" pitchFamily="18" charset="0"/>
            </a:rPr>
            <a:t>Proteins</a:t>
          </a:r>
        </a:p>
      </dsp:txBody>
      <dsp:txXfrm>
        <a:off x="5125077" y="3758756"/>
        <a:ext cx="1691059" cy="541139"/>
      </dsp:txXfrm>
    </dsp:sp>
    <dsp:sp modelId="{553F9065-4C1A-B746-A056-2F019346365A}">
      <dsp:nvSpPr>
        <dsp:cNvPr id="0" name=""/>
        <dsp:cNvSpPr/>
      </dsp:nvSpPr>
      <dsp:spPr>
        <a:xfrm>
          <a:off x="5547842" y="4807213"/>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520A38-79A6-7142-8188-F70428B18C5B}">
      <dsp:nvSpPr>
        <dsp:cNvPr id="0" name=""/>
        <dsp:cNvSpPr/>
      </dsp:nvSpPr>
      <dsp:spPr>
        <a:xfrm>
          <a:off x="5547842" y="4807213"/>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94CD3B-584F-A946-8DC8-EAE49CCBBDE1}">
      <dsp:nvSpPr>
        <dsp:cNvPr id="0" name=""/>
        <dsp:cNvSpPr/>
      </dsp:nvSpPr>
      <dsp:spPr>
        <a:xfrm>
          <a:off x="5125077" y="4959408"/>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FF399B"/>
              </a:solidFill>
              <a:latin typeface="Times New Roman" panose="02020603050405020304" pitchFamily="18" charset="0"/>
              <a:cs typeface="Times New Roman" panose="02020603050405020304" pitchFamily="18" charset="0"/>
            </a:rPr>
            <a:t>Lipids</a:t>
          </a:r>
        </a:p>
      </dsp:txBody>
      <dsp:txXfrm>
        <a:off x="5125077" y="4959408"/>
        <a:ext cx="1691059" cy="541139"/>
      </dsp:txXfrm>
    </dsp:sp>
    <dsp:sp modelId="{F15F4AF4-AB04-E14E-A04A-17F8118D644E}">
      <dsp:nvSpPr>
        <dsp:cNvPr id="0" name=""/>
        <dsp:cNvSpPr/>
      </dsp:nvSpPr>
      <dsp:spPr>
        <a:xfrm>
          <a:off x="5547842" y="6007865"/>
          <a:ext cx="845529" cy="845529"/>
        </a:xfrm>
        <a:prstGeom prst="arc">
          <a:avLst>
            <a:gd name="adj1" fmla="val 13200000"/>
            <a:gd name="adj2" fmla="val 192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8615BD-1C5C-6649-8250-E3D0C8460422}">
      <dsp:nvSpPr>
        <dsp:cNvPr id="0" name=""/>
        <dsp:cNvSpPr/>
      </dsp:nvSpPr>
      <dsp:spPr>
        <a:xfrm>
          <a:off x="5547842" y="6007865"/>
          <a:ext cx="845529" cy="845529"/>
        </a:xfrm>
        <a:prstGeom prst="arc">
          <a:avLst>
            <a:gd name="adj1" fmla="val 2400000"/>
            <a:gd name="adj2" fmla="val 840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118CE9-DEE2-9C41-90BF-FCE3A13D4BE4}">
      <dsp:nvSpPr>
        <dsp:cNvPr id="0" name=""/>
        <dsp:cNvSpPr/>
      </dsp:nvSpPr>
      <dsp:spPr>
        <a:xfrm>
          <a:off x="5125077" y="6160061"/>
          <a:ext cx="1691059" cy="541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FF399B"/>
              </a:solidFill>
              <a:latin typeface="Times New Roman" panose="02020603050405020304" pitchFamily="18" charset="0"/>
              <a:cs typeface="Times New Roman" panose="02020603050405020304" pitchFamily="18" charset="0"/>
            </a:rPr>
            <a:t>Nucleic acid</a:t>
          </a:r>
        </a:p>
      </dsp:txBody>
      <dsp:txXfrm>
        <a:off x="5125077" y="6160061"/>
        <a:ext cx="1691059" cy="5411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F9BFD-A2ED-6F44-9CA8-8C568766EE57}">
      <dsp:nvSpPr>
        <dsp:cNvPr id="0" name=""/>
        <dsp:cNvSpPr/>
      </dsp:nvSpPr>
      <dsp:spPr>
        <a:xfrm>
          <a:off x="35079" y="6"/>
          <a:ext cx="2085527" cy="12513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Carbohydrate</a:t>
          </a:r>
        </a:p>
      </dsp:txBody>
      <dsp:txXfrm>
        <a:off x="35079" y="6"/>
        <a:ext cx="2085527" cy="1251316"/>
      </dsp:txXfrm>
    </dsp:sp>
    <dsp:sp modelId="{F3530F9D-916A-1648-8018-742D7CEAFBA4}">
      <dsp:nvSpPr>
        <dsp:cNvPr id="0" name=""/>
        <dsp:cNvSpPr/>
      </dsp:nvSpPr>
      <dsp:spPr>
        <a:xfrm>
          <a:off x="2267324" y="6"/>
          <a:ext cx="2085527" cy="1251316"/>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Protein</a:t>
          </a:r>
        </a:p>
      </dsp:txBody>
      <dsp:txXfrm>
        <a:off x="2267324" y="6"/>
        <a:ext cx="2085527" cy="1251316"/>
      </dsp:txXfrm>
    </dsp:sp>
    <dsp:sp modelId="{8C8803CF-16F7-1846-B581-43C463C804D1}">
      <dsp:nvSpPr>
        <dsp:cNvPr id="0" name=""/>
        <dsp:cNvSpPr/>
      </dsp:nvSpPr>
      <dsp:spPr>
        <a:xfrm>
          <a:off x="4571581" y="6"/>
          <a:ext cx="2085527" cy="1251316"/>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Nucleic acid</a:t>
          </a:r>
        </a:p>
      </dsp:txBody>
      <dsp:txXfrm>
        <a:off x="4571581" y="6"/>
        <a:ext cx="2085527" cy="1251316"/>
      </dsp:txXfrm>
    </dsp:sp>
    <dsp:sp modelId="{2AE6D2C8-6927-7749-BFC9-A145A1929EFB}">
      <dsp:nvSpPr>
        <dsp:cNvPr id="0" name=""/>
        <dsp:cNvSpPr/>
      </dsp:nvSpPr>
      <dsp:spPr>
        <a:xfrm>
          <a:off x="6887498" y="0"/>
          <a:ext cx="2085527" cy="125131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Lipid</a:t>
          </a:r>
        </a:p>
      </dsp:txBody>
      <dsp:txXfrm>
        <a:off x="6887498" y="0"/>
        <a:ext cx="2085527" cy="12513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E8AD7-B0BF-488E-A4A4-0BD9719F6331}">
      <dsp:nvSpPr>
        <dsp:cNvPr id="0" name=""/>
        <dsp:cNvSpPr/>
      </dsp:nvSpPr>
      <dsp:spPr>
        <a:xfrm>
          <a:off x="4183031" y="1545618"/>
          <a:ext cx="3126816" cy="849554"/>
        </a:xfrm>
        <a:custGeom>
          <a:avLst/>
          <a:gdLst/>
          <a:ahLst/>
          <a:cxnLst/>
          <a:rect l="0" t="0" r="0" b="0"/>
          <a:pathLst>
            <a:path>
              <a:moveTo>
                <a:pt x="0" y="0"/>
              </a:moveTo>
              <a:lnTo>
                <a:pt x="0" y="676403"/>
              </a:lnTo>
              <a:lnTo>
                <a:pt x="3126816" y="676403"/>
              </a:lnTo>
              <a:lnTo>
                <a:pt x="3126816" y="84955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D7E201-DA8A-4DAC-A508-BE1045D9706B}">
      <dsp:nvSpPr>
        <dsp:cNvPr id="0" name=""/>
        <dsp:cNvSpPr/>
      </dsp:nvSpPr>
      <dsp:spPr>
        <a:xfrm>
          <a:off x="4183031" y="1545618"/>
          <a:ext cx="936930" cy="861691"/>
        </a:xfrm>
        <a:custGeom>
          <a:avLst/>
          <a:gdLst/>
          <a:ahLst/>
          <a:cxnLst/>
          <a:rect l="0" t="0" r="0" b="0"/>
          <a:pathLst>
            <a:path>
              <a:moveTo>
                <a:pt x="0" y="0"/>
              </a:moveTo>
              <a:lnTo>
                <a:pt x="0" y="688540"/>
              </a:lnTo>
              <a:lnTo>
                <a:pt x="936930" y="688540"/>
              </a:lnTo>
              <a:lnTo>
                <a:pt x="936930" y="86169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8D3EA2-55F7-4455-8133-435982D6241F}">
      <dsp:nvSpPr>
        <dsp:cNvPr id="0" name=""/>
        <dsp:cNvSpPr/>
      </dsp:nvSpPr>
      <dsp:spPr>
        <a:xfrm>
          <a:off x="3180765" y="1545618"/>
          <a:ext cx="1002265" cy="849554"/>
        </a:xfrm>
        <a:custGeom>
          <a:avLst/>
          <a:gdLst/>
          <a:ahLst/>
          <a:cxnLst/>
          <a:rect l="0" t="0" r="0" b="0"/>
          <a:pathLst>
            <a:path>
              <a:moveTo>
                <a:pt x="1002265" y="0"/>
              </a:moveTo>
              <a:lnTo>
                <a:pt x="1002265" y="676403"/>
              </a:lnTo>
              <a:lnTo>
                <a:pt x="0" y="676403"/>
              </a:lnTo>
              <a:lnTo>
                <a:pt x="0" y="84955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19B6BC-9784-4935-9317-561304EF3401}">
      <dsp:nvSpPr>
        <dsp:cNvPr id="0" name=""/>
        <dsp:cNvSpPr/>
      </dsp:nvSpPr>
      <dsp:spPr>
        <a:xfrm>
          <a:off x="1006149" y="1545618"/>
          <a:ext cx="3176881" cy="849554"/>
        </a:xfrm>
        <a:custGeom>
          <a:avLst/>
          <a:gdLst/>
          <a:ahLst/>
          <a:cxnLst/>
          <a:rect l="0" t="0" r="0" b="0"/>
          <a:pathLst>
            <a:path>
              <a:moveTo>
                <a:pt x="3176881" y="0"/>
              </a:moveTo>
              <a:lnTo>
                <a:pt x="3176881" y="676403"/>
              </a:lnTo>
              <a:lnTo>
                <a:pt x="0" y="676403"/>
              </a:lnTo>
              <a:lnTo>
                <a:pt x="0" y="84955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5AB9A5-8469-4E1D-8836-94833D46C069}">
      <dsp:nvSpPr>
        <dsp:cNvPr id="0" name=""/>
        <dsp:cNvSpPr/>
      </dsp:nvSpPr>
      <dsp:spPr>
        <a:xfrm>
          <a:off x="432045" y="410859"/>
          <a:ext cx="7501971" cy="1134759"/>
        </a:xfrm>
        <a:prstGeom prst="roundRect">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F75D"/>
              </a:solidFill>
              <a:latin typeface="+mj-lt"/>
            </a:rPr>
            <a:t>The Four Categories of large biological molecules</a:t>
          </a:r>
        </a:p>
        <a:p>
          <a:pPr marL="0" lvl="0" indent="0" algn="ctr" defTabSz="1066800">
            <a:lnSpc>
              <a:spcPct val="90000"/>
            </a:lnSpc>
            <a:spcBef>
              <a:spcPct val="0"/>
            </a:spcBef>
            <a:spcAft>
              <a:spcPct val="35000"/>
            </a:spcAft>
            <a:buNone/>
          </a:pPr>
          <a:r>
            <a:rPr lang="en-US" sz="1600" kern="1200" dirty="0">
              <a:solidFill>
                <a:srgbClr val="F3F75D"/>
              </a:solidFill>
            </a:rPr>
            <a:t>Found in all living creatures</a:t>
          </a:r>
        </a:p>
      </dsp:txBody>
      <dsp:txXfrm>
        <a:off x="487439" y="466253"/>
        <a:ext cx="7391183" cy="1023971"/>
      </dsp:txXfrm>
    </dsp:sp>
    <dsp:sp modelId="{35ACB04C-A727-4FE3-A574-020F40E843D1}">
      <dsp:nvSpPr>
        <dsp:cNvPr id="0" name=""/>
        <dsp:cNvSpPr/>
      </dsp:nvSpPr>
      <dsp:spPr>
        <a:xfrm>
          <a:off x="2366" y="2395173"/>
          <a:ext cx="2007566" cy="826723"/>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effectLst>
                <a:outerShdw blurRad="38100" dist="38100" dir="2700000" algn="tl">
                  <a:srgbClr val="000000">
                    <a:alpha val="43137"/>
                  </a:srgbClr>
                </a:outerShdw>
              </a:effectLst>
            </a:rPr>
            <a:t>Carbohydrates</a:t>
          </a:r>
        </a:p>
      </dsp:txBody>
      <dsp:txXfrm>
        <a:off x="42723" y="2435530"/>
        <a:ext cx="1926852" cy="746009"/>
      </dsp:txXfrm>
    </dsp:sp>
    <dsp:sp modelId="{03AA6EFF-70A0-40D8-8FF4-DEF0EF81BFEA}">
      <dsp:nvSpPr>
        <dsp:cNvPr id="0" name=""/>
        <dsp:cNvSpPr/>
      </dsp:nvSpPr>
      <dsp:spPr>
        <a:xfrm>
          <a:off x="2356235" y="2395173"/>
          <a:ext cx="1649060" cy="824530"/>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effectLst>
                <a:outerShdw blurRad="38100" dist="38100" dir="2700000" algn="tl">
                  <a:srgbClr val="000000">
                    <a:alpha val="43137"/>
                  </a:srgbClr>
                </a:outerShdw>
              </a:effectLst>
            </a:rPr>
            <a:t>Proteins</a:t>
          </a:r>
        </a:p>
      </dsp:txBody>
      <dsp:txXfrm>
        <a:off x="2396485" y="2435423"/>
        <a:ext cx="1568560" cy="744030"/>
      </dsp:txXfrm>
    </dsp:sp>
    <dsp:sp modelId="{243BD3EC-AF63-43C9-AE63-0601DFEC841C}">
      <dsp:nvSpPr>
        <dsp:cNvPr id="0" name=""/>
        <dsp:cNvSpPr/>
      </dsp:nvSpPr>
      <dsp:spPr>
        <a:xfrm>
          <a:off x="4295431" y="2407310"/>
          <a:ext cx="1649060" cy="824530"/>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effectLst>
                <a:outerShdw blurRad="38100" dist="38100" dir="2700000" algn="tl">
                  <a:srgbClr val="000000">
                    <a:alpha val="43137"/>
                  </a:srgbClr>
                </a:outerShdw>
              </a:effectLst>
            </a:rPr>
            <a:t>Lipids</a:t>
          </a:r>
        </a:p>
      </dsp:txBody>
      <dsp:txXfrm>
        <a:off x="4335681" y="2447560"/>
        <a:ext cx="1568560" cy="744030"/>
      </dsp:txXfrm>
    </dsp:sp>
    <dsp:sp modelId="{19E56A63-745A-450C-874B-6A3EBBAC1251}">
      <dsp:nvSpPr>
        <dsp:cNvPr id="0" name=""/>
        <dsp:cNvSpPr/>
      </dsp:nvSpPr>
      <dsp:spPr>
        <a:xfrm>
          <a:off x="6346961" y="2395173"/>
          <a:ext cx="1925772" cy="763803"/>
        </a:xfrm>
        <a:prstGeom prst="roundRect">
          <a:avLst/>
        </a:prstGeom>
        <a:solidFill>
          <a:schemeClr val="accent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effectLst>
                <a:outerShdw blurRad="38100" dist="38100" dir="2700000" algn="tl">
                  <a:srgbClr val="000000">
                    <a:alpha val="43137"/>
                  </a:srgbClr>
                </a:outerShdw>
              </a:effectLst>
            </a:rPr>
            <a:t>Nucleic acids</a:t>
          </a:r>
        </a:p>
      </dsp:txBody>
      <dsp:txXfrm>
        <a:off x="6384247" y="2432459"/>
        <a:ext cx="1851200" cy="6892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21A12-C313-4A45-87F2-205BE05F1B8A}">
      <dsp:nvSpPr>
        <dsp:cNvPr id="0" name=""/>
        <dsp:cNvSpPr/>
      </dsp:nvSpPr>
      <dsp:spPr>
        <a:xfrm>
          <a:off x="0" y="281565"/>
          <a:ext cx="2968045" cy="115069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a:t>Fat</a:t>
          </a:r>
          <a:endParaRPr lang="en-US" sz="2600" b="1" kern="1200" dirty="0"/>
        </a:p>
      </dsp:txBody>
      <dsp:txXfrm>
        <a:off x="0" y="281565"/>
        <a:ext cx="2968045" cy="1150698"/>
      </dsp:txXfrm>
    </dsp:sp>
    <dsp:sp modelId="{D8CDEA18-48C0-FD48-A2FE-849EBF1BA02E}">
      <dsp:nvSpPr>
        <dsp:cNvPr id="0" name=""/>
        <dsp:cNvSpPr/>
      </dsp:nvSpPr>
      <dsp:spPr>
        <a:xfrm>
          <a:off x="3695177" y="288042"/>
          <a:ext cx="3393898" cy="1150272"/>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t>Steroid</a:t>
          </a:r>
        </a:p>
      </dsp:txBody>
      <dsp:txXfrm>
        <a:off x="3695177" y="288042"/>
        <a:ext cx="3393898" cy="11502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0E1E1-2F63-4940-BD9F-36CF47CDD4CA}">
      <dsp:nvSpPr>
        <dsp:cNvPr id="0" name=""/>
        <dsp:cNvSpPr/>
      </dsp:nvSpPr>
      <dsp:spPr>
        <a:xfrm>
          <a:off x="0" y="41433"/>
          <a:ext cx="1946420" cy="9666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a:t>
          </a:r>
        </a:p>
        <a:p>
          <a:pPr marL="0" lvl="0" indent="0" algn="ctr" defTabSz="1066800" rtl="0">
            <a:lnSpc>
              <a:spcPct val="90000"/>
            </a:lnSpc>
            <a:spcBef>
              <a:spcPct val="0"/>
            </a:spcBef>
            <a:spcAft>
              <a:spcPct val="35000"/>
            </a:spcAft>
            <a:buNone/>
          </a:pPr>
          <a:r>
            <a:rPr lang="en-US" sz="2400" kern="1200" dirty="0"/>
            <a:t>adenine</a:t>
          </a:r>
        </a:p>
      </dsp:txBody>
      <dsp:txXfrm>
        <a:off x="0" y="41433"/>
        <a:ext cx="1946420" cy="966678"/>
      </dsp:txXfrm>
    </dsp:sp>
    <dsp:sp modelId="{B2596DB0-D66F-B041-A740-4903662041B3}">
      <dsp:nvSpPr>
        <dsp:cNvPr id="0" name=""/>
        <dsp:cNvSpPr/>
      </dsp:nvSpPr>
      <dsp:spPr>
        <a:xfrm>
          <a:off x="2343394" y="0"/>
          <a:ext cx="1723200" cy="1006518"/>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G </a:t>
          </a:r>
        </a:p>
        <a:p>
          <a:pPr marL="0" lvl="0" indent="0" algn="ctr" defTabSz="1066800" rtl="0">
            <a:lnSpc>
              <a:spcPct val="90000"/>
            </a:lnSpc>
            <a:spcBef>
              <a:spcPct val="0"/>
            </a:spcBef>
            <a:spcAft>
              <a:spcPct val="35000"/>
            </a:spcAft>
            <a:buNone/>
          </a:pPr>
          <a:r>
            <a:rPr lang="en-US" sz="2400" kern="1200" dirty="0"/>
            <a:t>guanine</a:t>
          </a:r>
        </a:p>
      </dsp:txBody>
      <dsp:txXfrm>
        <a:off x="2343394" y="0"/>
        <a:ext cx="1723200" cy="1006518"/>
      </dsp:txXfrm>
    </dsp:sp>
    <dsp:sp modelId="{8677B218-CC8D-084A-975C-8B68164BD8F7}">
      <dsp:nvSpPr>
        <dsp:cNvPr id="0" name=""/>
        <dsp:cNvSpPr/>
      </dsp:nvSpPr>
      <dsp:spPr>
        <a:xfrm>
          <a:off x="4428282" y="6"/>
          <a:ext cx="1707275" cy="1008105"/>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 </a:t>
          </a:r>
        </a:p>
        <a:p>
          <a:pPr marL="0" lvl="0" indent="0" algn="ctr" defTabSz="1066800" rtl="0">
            <a:lnSpc>
              <a:spcPct val="90000"/>
            </a:lnSpc>
            <a:spcBef>
              <a:spcPct val="0"/>
            </a:spcBef>
            <a:spcAft>
              <a:spcPct val="35000"/>
            </a:spcAft>
            <a:buNone/>
          </a:pPr>
          <a:r>
            <a:rPr lang="en-US" sz="2400" kern="1200" dirty="0"/>
            <a:t>thymine</a:t>
          </a:r>
        </a:p>
      </dsp:txBody>
      <dsp:txXfrm>
        <a:off x="4428282" y="6"/>
        <a:ext cx="1707275" cy="1008105"/>
      </dsp:txXfrm>
    </dsp:sp>
    <dsp:sp modelId="{1B9EDFE3-A7B1-F54A-9EEE-4B162A3434E4}">
      <dsp:nvSpPr>
        <dsp:cNvPr id="0" name=""/>
        <dsp:cNvSpPr/>
      </dsp:nvSpPr>
      <dsp:spPr>
        <a:xfrm>
          <a:off x="6513170" y="33141"/>
          <a:ext cx="1809735" cy="974970"/>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C</a:t>
          </a:r>
        </a:p>
        <a:p>
          <a:pPr marL="0" lvl="0" indent="0" algn="ctr" defTabSz="1066800" rtl="0">
            <a:lnSpc>
              <a:spcPct val="90000"/>
            </a:lnSpc>
            <a:spcBef>
              <a:spcPct val="0"/>
            </a:spcBef>
            <a:spcAft>
              <a:spcPct val="35000"/>
            </a:spcAft>
            <a:buNone/>
          </a:pPr>
          <a:r>
            <a:rPr lang="en-US" sz="2400" kern="1200" dirty="0"/>
            <a:t>cytosine</a:t>
          </a:r>
        </a:p>
      </dsp:txBody>
      <dsp:txXfrm>
        <a:off x="6513170" y="33141"/>
        <a:ext cx="1809735" cy="97497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08:13:44.123"/>
    </inkml:context>
    <inkml:brush xml:id="br0">
      <inkml:brushProperty name="width" value="0.05" units="cm"/>
      <inkml:brushProperty name="height" value="0.05" units="cm"/>
    </inkml:brush>
  </inkml:definitions>
  <inkml:trace contextRef="#ctx0" brushRef="#br0">25 1 896,'-14'12'992,"14"-12"-955,-4 5-97,3-4 57,1-1 0,-1 0 1,1 0-1,0 1 0,-1-1 0,1 0 0,0 1 0,-1-1 0,1 0 0,0 1 0,0-1 0,-1 0 0,1 1 0,0-1 0,0 0 0,0 1 0,0-1 0,-1 1 0,1-1 0,0 0 0,0 1 0,0-1 0,0 1 3,0 53 107,0-53-176,33-1 69,-23-9-1147,-10 9 779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08:14:07.036"/>
    </inkml:context>
    <inkml:brush xml:id="br0">
      <inkml:brushProperty name="width" value="0.05" units="cm"/>
      <inkml:brushProperty name="height" value="0.05" units="cm"/>
    </inkml:brush>
  </inkml:definitions>
  <inkml:trace contextRef="#ctx0" brushRef="#br0">11 0 128,'0'0'139,"0"0"-86,0 0-21,0 0 5,0 0 27,0 0 43,0 0 74,0 0 33,0 0-12,0 0 6,0 0-26,0 0 10,0 0-75,0 0-26,0 0-17,0 0 6,-1 5 54,-7 8 47,6-10-55,9-2-913,-3-2 237,1-3-79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08:14:09.171"/>
    </inkml:context>
    <inkml:brush xml:id="br0">
      <inkml:brushProperty name="width" value="0.05" units="cm"/>
      <inkml:brushProperty name="height" value="0.05" units="cm"/>
    </inkml:brush>
  </inkml:definitions>
  <inkml:trace contextRef="#ctx0" brushRef="#br0">20 0 640,'0'0'224,"0"0"-133,0 0-43,0 0 37,0 0 16,0 0 11,0 0-32,0 0 11,0 0 10,0 0 22,0 0 5,0 0-11,0 0-37,0 0 11,0 0 0,0 0-27,0 0-22,-20 18-314,20-22-805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25ACCF02-94DE-384F-B67C-90CDDBF19E28}" type="datetimeFigureOut">
              <a:rPr lang="ar-SA" smtClean="0"/>
              <a:t>17 ذو القعدة، 1440</a:t>
            </a:fld>
            <a:endParaRPr lang="ar-S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F34587FF-D797-E740-B4EE-973872B6210F}" type="slidenum">
              <a:rPr lang="ar-SA" smtClean="0"/>
              <a:t>‹#›</a:t>
            </a:fld>
            <a:endParaRPr lang="ar-SA"/>
          </a:p>
        </p:txBody>
      </p:sp>
    </p:spTree>
    <p:extLst>
      <p:ext uri="{BB962C8B-B14F-4D97-AF65-F5344CB8AC3E}">
        <p14:creationId xmlns:p14="http://schemas.microsoft.com/office/powerpoint/2010/main" val="1566541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marL="0" marR="0" lvl="0" indent="0" algn="r" defTabSz="1528763" rtl="0" eaLnBrk="0" fontAlgn="base" latinLnBrk="0" hangingPunct="0">
              <a:lnSpc>
                <a:spcPct val="100000"/>
              </a:lnSpc>
              <a:spcBef>
                <a:spcPct val="0"/>
              </a:spcBef>
              <a:spcAft>
                <a:spcPct val="0"/>
              </a:spcAft>
              <a:buClrTx/>
              <a:buSzTx/>
              <a:buFontTx/>
              <a:buNone/>
              <a:tabLst/>
              <a:defRPr/>
            </a:pPr>
            <a:fld id="{19762882-62AB-024E-9611-7F8CC57CE4C5}" type="slidenum">
              <a:rPr kumimoji="0" lang="en-US" sz="2000" b="0" i="0" u="none" strike="noStrike" kern="1200" cap="none" spc="0" normalizeH="0" baseline="0" noProof="0">
                <a:ln>
                  <a:noFill/>
                </a:ln>
                <a:solidFill>
                  <a:srgbClr val="000000"/>
                </a:solidFill>
                <a:effectLst/>
                <a:uLnTx/>
                <a:uFillTx/>
                <a:latin typeface="Arial" pitchFamily="-108" charset="0"/>
                <a:cs typeface="Arial" pitchFamily="-108" charset="0"/>
              </a:rPr>
              <a:pPr marL="0" marR="0" lvl="0" indent="0" algn="r" defTabSz="1528763" rtl="0" eaLnBrk="0" fontAlgn="base" latinLnBrk="0" hangingPunct="0">
                <a:lnSpc>
                  <a:spcPct val="100000"/>
                </a:lnSpc>
                <a:spcBef>
                  <a:spcPct val="0"/>
                </a:spcBef>
                <a:spcAft>
                  <a:spcPct val="0"/>
                </a:spcAft>
                <a:buClrTx/>
                <a:buSzTx/>
                <a:buFontTx/>
                <a:buNone/>
                <a:tabLst/>
                <a:defRPr/>
              </a:pPr>
              <a:t>8</a:t>
            </a:fld>
            <a:endParaRPr kumimoji="0" lang="en-US" sz="2000" b="0" i="0" u="none" strike="noStrike" kern="1200" cap="none" spc="0" normalizeH="0" baseline="0" noProof="0" dirty="0">
              <a:ln>
                <a:noFill/>
              </a:ln>
              <a:solidFill>
                <a:srgbClr val="000000"/>
              </a:solidFill>
              <a:effectLst/>
              <a:uLnTx/>
              <a:uFillTx/>
              <a:latin typeface="Arial" pitchFamily="-108" charset="0"/>
              <a:cs typeface="Arial" pitchFamily="-108" charset="0"/>
            </a:endParaRPr>
          </a:p>
        </p:txBody>
      </p:sp>
      <p:sp>
        <p:nvSpPr>
          <p:cNvPr id="208899"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208900"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Contrasting the concept of faith with the tentative nature of science can help to define and distinguish science from other ways of knowing. Students sometimes enter science classes expecting absolutes of facts and rigid dogma. Instead, scientific knowledge is tentative, reflecting degrees of confidence closely correlated to the strength of the evidence.</a:t>
            </a:r>
          </a:p>
          <a:p>
            <a:r>
              <a:rPr lang="en-US" sz="1200" kern="1200" dirty="0">
                <a:solidFill>
                  <a:schemeClr val="tx1"/>
                </a:solidFill>
                <a:latin typeface="Times New Roman" charset="0"/>
                <a:ea typeface="+mn-ea"/>
                <a:cs typeface="+mn-cs"/>
              </a:rPr>
              <a:t>2. The authors’ distinction between natural and supernatural explanations is essential to understanding the power and limits of scientific explanations.</a:t>
            </a:r>
          </a:p>
          <a:p>
            <a:r>
              <a:rPr lang="en-US" sz="1200" kern="1200" dirty="0">
                <a:solidFill>
                  <a:schemeClr val="tx1"/>
                </a:solidFill>
                <a:latin typeface="Times New Roman" charset="0"/>
                <a:ea typeface="+mn-ea"/>
                <a:cs typeface="+mn-cs"/>
              </a:rPr>
              <a:t>3. Some students think that variables are somehow restricted in a controlled experiment. That is, everything about the experiment is “controlled.” But controlled experiments limit the differences between experimental and control groups, with only one difference in most situations. That way, when a difference between the groups is identified, it can be explained by the single difference between the groups.</a:t>
            </a:r>
          </a:p>
          <a:p>
            <a:r>
              <a:rPr lang="en-US" sz="1200" kern="1200" dirty="0">
                <a:solidFill>
                  <a:schemeClr val="tx1"/>
                </a:solidFill>
                <a:latin typeface="Times New Roman" charset="0"/>
                <a:ea typeface="+mn-ea"/>
                <a:cs typeface="+mn-cs"/>
              </a:rPr>
              <a:t>4. The common use of the terms law and theory by the public often blurs the stricter definitions of these terms in science. In general, laws describe and theories explain. Both are typically well-established concepts in science. A free online publication by the National Academy of Sciences helps to define these and related terms more carefully. See Chapter 1 of </a:t>
            </a:r>
            <a:r>
              <a:rPr lang="en-US" sz="1200" i="1" kern="1200" dirty="0">
                <a:solidFill>
                  <a:schemeClr val="tx1"/>
                </a:solidFill>
                <a:latin typeface="Times New Roman" charset="0"/>
                <a:ea typeface="+mn-ea"/>
                <a:cs typeface="+mn-cs"/>
              </a:rPr>
              <a:t>Teaching about Evolution and the Nature of Science</a:t>
            </a:r>
            <a:r>
              <a:rPr lang="en-US" sz="1200" kern="1200" dirty="0">
                <a:solidFill>
                  <a:schemeClr val="tx1"/>
                </a:solidFill>
                <a:latin typeface="Times New Roman" charset="0"/>
                <a:ea typeface="+mn-ea"/>
                <a:cs typeface="+mn-cs"/>
              </a:rPr>
              <a:t> at www.nap.edu/openbook.php?record_id=5787.</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using a laboratory exercise to have your students plan and perhaps conduct investigations using discovery science and a hypothesis-driven approach. Emphasize the processes and not the significance of the questions. Students can conduct descriptive surveys of student behavior (e.g., use of pens, pencils, or electronic devices for taking notes) or test hypotheses using controlled trials. Students may need considerable supervision and advice while planning and conducting their experiments.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presenting your class with several descriptions of scientific investigations. Then ask students to categorize each type of experiment as discovery science or hypothesis-driven science. If students can work in small groups, encourage quick discussions to clarify these two types of scientific investigations.</a:t>
            </a:r>
          </a:p>
          <a:p>
            <a:r>
              <a:rPr lang="en-US" sz="1200" kern="1200" dirty="0">
                <a:solidFill>
                  <a:schemeClr val="tx1"/>
                </a:solidFill>
                <a:latin typeface="Times New Roman" charset="0"/>
                <a:ea typeface="+mn-ea"/>
                <a:cs typeface="+mn-cs"/>
              </a:rPr>
              <a:t>2. You might also present to your class descriptions of several scientific investigations that you have written. Include in your descriptions numerous examples of improper methodology (small sample size, several variables existing between the control and experimental groups, failure to specifically test the hypothesis, and the like). Let small groups or individuals analyze the experiments in class to identify the flaws. This critical analysis allows students the opportunity to suggest the characteristics of good investigations in class.</a:t>
            </a:r>
          </a:p>
          <a:p>
            <a:r>
              <a:rPr lang="en-US" sz="1200" kern="1200" dirty="0">
                <a:solidFill>
                  <a:schemeClr val="tx1"/>
                </a:solidFill>
                <a:latin typeface="Times New Roman" charset="0"/>
                <a:ea typeface="+mn-ea"/>
                <a:cs typeface="+mn-cs"/>
              </a:rPr>
              <a:t>3. Have your students turn to a few other students seated nearby to explain why a coordinated conspiracy promoting a specific idea in science is unlikely to succeed. Have your students describe aspects of science that would check fraudulent or erroneous claims and/or political efforts.</a:t>
            </a:r>
          </a:p>
          <a:p>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Practicing the Scientific Method: Are Girls Better Than Boys at Some Tasks?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3487781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E4944D6C-5630-7D49-ADB5-EEAE061344AF}" type="slidenum">
              <a:rPr lang="en-US" sz="2000"/>
              <a:pPr algn="r" defTabSz="1528763" eaLnBrk="0" hangingPunct="0"/>
              <a:t>22</a:t>
            </a:fld>
            <a:endParaRPr lang="en-US" sz="2000" dirty="0"/>
          </a:p>
        </p:txBody>
      </p:sp>
      <p:sp>
        <p:nvSpPr>
          <p:cNvPr id="24579"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evolution.berkeley.edu</a:t>
            </a:r>
          </a:p>
          <a:p>
            <a:r>
              <a:rPr lang="en-US" sz="1200" kern="1200" dirty="0">
                <a:solidFill>
                  <a:schemeClr val="tx1"/>
                </a:solidFill>
                <a:latin typeface="Times New Roman" charset="0"/>
                <a:ea typeface="+mn-ea"/>
                <a:cs typeface="+mn-cs"/>
              </a:rPr>
              <a:t>	nationalacademies.org/evolution</a:t>
            </a:r>
          </a:p>
          <a:p>
            <a:r>
              <a:rPr lang="en-US" sz="1200" kern="1200" dirty="0">
                <a:solidFill>
                  <a:schemeClr val="tx1"/>
                </a:solidFill>
                <a:latin typeface="Times New Roman" charset="0"/>
                <a:ea typeface="+mn-ea"/>
                <a:cs typeface="+mn-cs"/>
              </a:rPr>
              <a:t>	ncse.com</a:t>
            </a:r>
          </a:p>
          <a:p>
            <a:r>
              <a:rPr lang="en-US" sz="1200" kern="1200" dirty="0">
                <a:solidFill>
                  <a:schemeClr val="tx1"/>
                </a:solidFill>
                <a:latin typeface="Times New Roman" charset="0"/>
                <a:ea typeface="+mn-ea"/>
                <a:cs typeface="+mn-cs"/>
              </a:rPr>
              <a:t>    b. The complete works of Charles Darwin can be found at darwin-online.org.uk/</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http://williamcalvin.com/bookshelf/down_hse.htm</a:t>
            </a: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26162398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DF585C5-7B7B-8448-8D89-C86B24E82763}" type="slidenum">
              <a:rPr lang="en-US" sz="2300"/>
              <a:pPr algn="r" defTabSz="1776413" eaLnBrk="0" hangingPunct="0"/>
              <a:t>123</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7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15490698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3.25 An RNA nucleotide</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125</a:t>
            </a:fld>
            <a:endParaRPr lang="en-US">
              <a:solidFill>
                <a:srgbClr val="000000"/>
              </a:solidFill>
            </a:endParaRPr>
          </a:p>
        </p:txBody>
      </p:sp>
    </p:spTree>
    <p:extLst>
      <p:ext uri="{BB962C8B-B14F-4D97-AF65-F5344CB8AC3E}">
        <p14:creationId xmlns:p14="http://schemas.microsoft.com/office/powerpoint/2010/main" val="7102968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4DD90DF-7526-BE40-BFE5-2281CFE8E2FF}" type="slidenum">
              <a:rPr lang="en-US" sz="2300"/>
              <a:pPr algn="r" defTabSz="1776413" eaLnBrk="0" hangingPunct="0"/>
              <a:t>128</a:t>
            </a:fld>
            <a:endParaRPr lang="en-US" sz="2300" dirty="0"/>
          </a:p>
        </p:txBody>
      </p:sp>
      <p:sp>
        <p:nvSpPr>
          <p:cNvPr id="27651"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96363"/>
            <a:ext cx="8883650" cy="8537575"/>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6435003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21648697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AC11E36-2B1B-714D-B010-D2949BA70F00}" type="slidenum">
              <a:rPr lang="en-US" sz="2300"/>
              <a:pPr algn="r" defTabSz="1776413" eaLnBrk="0" hangingPunct="0"/>
              <a:t>130</a:t>
            </a:fld>
            <a:endParaRPr lang="en-US" sz="2300" dirty="0"/>
          </a:p>
        </p:txBody>
      </p:sp>
      <p:sp>
        <p:nvSpPr>
          <p:cNvPr id="5017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50182" name="Rectangle 3"/>
          <p:cNvSpPr>
            <a:spLocks noGrp="1" noChangeArrowheads="1"/>
          </p:cNvSpPr>
          <p:nvPr>
            <p:ph type="body" idx="1"/>
          </p:nvPr>
        </p:nvSpPr>
        <p:spPr>
          <a:xfrm>
            <a:off x="1616075" y="8996363"/>
            <a:ext cx="8883650" cy="8537575"/>
          </a:xfrm>
          <a:solidFill>
            <a:srgbClr val="FFFFFF"/>
          </a:solidFill>
          <a:ln>
            <a:solidFill>
              <a:srgbClr val="000000"/>
            </a:solidFill>
          </a:ln>
        </p:spPr>
        <p:txBody>
          <a:bodyPr lIns="177650" tIns="88825" rIns="177650" bIns="88825"/>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frequently equate the functions of mitochondria and chloroplasts as alternative ways to acquire usable energy. This often leads to the conclusion that animal cells have mitochondria but not chloroplasts and that plant cells have chloroplasts but not mitochondria. Plant cells have both.</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Even in college, students still struggle with the metric system. When discussing the scale of life, consider bringing a meter stick to class. The ratio of a meter to a millimeter is the same as the ratio of a millimeter to a micron: 1 to 1000.</a:t>
            </a:r>
          </a:p>
          <a:p>
            <a:r>
              <a:rPr lang="en-US" sz="1200" kern="1200" dirty="0">
                <a:solidFill>
                  <a:schemeClr val="tx1"/>
                </a:solidFill>
                <a:latin typeface="Times New Roman" charset="0"/>
                <a:ea typeface="+mn-ea"/>
                <a:cs typeface="+mn-cs"/>
              </a:rPr>
              <a:t>2. This is a place where a visual image comparing a prokaryotic and eukaryotic cell can be very helpful. These cells are strikingly different in size and composition. A visual reference point instead of just abstract ideas and traits will be a continual reminder for your students during your discussion of these cells.</a:t>
            </a:r>
          </a:p>
          <a:p>
            <a:r>
              <a:rPr lang="en-US" sz="1200" kern="1200" dirty="0">
                <a:solidFill>
                  <a:schemeClr val="tx1"/>
                </a:solidFill>
                <a:latin typeface="Times New Roman" charset="0"/>
                <a:ea typeface="+mn-ea"/>
                <a:cs typeface="+mn-cs"/>
              </a:rPr>
              <a:t>3. Students might wrongly conclude that prokaryotes are typically one-tenth the volume of eukaryotic cells. A difference in diameter by a factor of ten translates into a much greater difference in volume. Students might be challenged to recall enough geometry to calculate the difference in the volume of two cells with diameters that differ by a factor of ten.</a:t>
            </a:r>
          </a:p>
          <a:p>
            <a:r>
              <a:rPr lang="en-US" sz="1200" kern="1200" dirty="0">
                <a:solidFill>
                  <a:schemeClr val="tx1"/>
                </a:solidFill>
                <a:latin typeface="Times New Roman" charset="0"/>
                <a:ea typeface="+mn-ea"/>
                <a:cs typeface="+mn-cs"/>
              </a:rPr>
              <a:t>4. Some instructors have reported great success by challenging their students to make analogies to the functions of the many organelles discussed. Students may wish to construct one inclusive analogy between a society or factory (used in the text) and a cell or to construct separate analogies for each organelle. As with any analogy, it is important to list the similarities and differences/exceptions.</a:t>
            </a:r>
          </a:p>
          <a:p>
            <a:r>
              <a:rPr lang="en-US" sz="1200" kern="1200" dirty="0">
                <a:solidFill>
                  <a:schemeClr val="tx1"/>
                </a:solidFill>
                <a:latin typeface="Times New Roman" charset="0"/>
                <a:ea typeface="+mn-ea"/>
                <a:cs typeface="+mn-cs"/>
              </a:rPr>
              <a:t>5. This might be a good time to discuss the evolution of antibiotic resistance. Teaching tips and ideas for related lessons can be found at </a:t>
            </a:r>
            <a:r>
              <a:rPr lang="en-US" sz="1200" kern="1200" dirty="0" err="1">
                <a:solidFill>
                  <a:schemeClr val="tx1"/>
                </a:solidFill>
                <a:latin typeface="Times New Roman" charset="0"/>
                <a:ea typeface="+mn-ea"/>
                <a:cs typeface="+mn-cs"/>
              </a:rPr>
              <a:t>www.pbs.org</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wgbh</a:t>
            </a:r>
            <a:r>
              <a:rPr lang="en-US" sz="1200" kern="1200" dirty="0">
                <a:solidFill>
                  <a:schemeClr val="tx1"/>
                </a:solidFill>
                <a:latin typeface="Times New Roman" charset="0"/>
                <a:ea typeface="+mn-ea"/>
                <a:cs typeface="+mn-cs"/>
              </a:rPr>
              <a:t>/evolution/educators/lessons/lesson6/act1.html.</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Germs—here is a term that we learn early in our lives but that is rarely well defined. Ask students to work in pairs to illustrate examples of “germs.” Students may appreciate a biological explanation. The general use of germs is a reference to anything microscopic that causes disease. This may be a good time to sort the major disease-causing agents into three categories: (a) bacteria (prokaryotes), (b) viruses (not yet addressed), and (c) single-celled and multicellular eukaryotes (athlete’s foot is a fungal infection; malaria is caused by a unicellular eukaryote).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056897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131</a:t>
            </a:fld>
            <a:endParaRPr lang="en-US">
              <a:solidFill>
                <a:srgbClr val="000000"/>
              </a:solidFill>
            </a:endParaRPr>
          </a:p>
        </p:txBody>
      </p:sp>
    </p:spTree>
    <p:extLst>
      <p:ext uri="{BB962C8B-B14F-4D97-AF65-F5344CB8AC3E}">
        <p14:creationId xmlns:p14="http://schemas.microsoft.com/office/powerpoint/2010/main" val="28087427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D1CF110-73CF-634C-B7D2-3BC1D81F0EFD}" type="slidenum">
              <a:rPr lang="en-US" sz="2300"/>
              <a:pPr algn="r" defTabSz="1776413" eaLnBrk="0" hangingPunct="0"/>
              <a:t>132</a:t>
            </a:fld>
            <a:endParaRPr lang="en-US" sz="2300" dirty="0"/>
          </a:p>
        </p:txBody>
      </p:sp>
      <p:sp>
        <p:nvSpPr>
          <p:cNvPr id="46489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4902" name="Rectangle 3"/>
          <p:cNvSpPr>
            <a:spLocks noGrp="1" noChangeArrowheads="1"/>
          </p:cNvSpPr>
          <p:nvPr>
            <p:ph type="body" idx="1"/>
          </p:nvPr>
        </p:nvSpPr>
        <p:spPr>
          <a:xfrm>
            <a:off x="1616075" y="8996363"/>
            <a:ext cx="8883650" cy="8537575"/>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207309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65283306-FC11-4C40-98FE-B6846279FF34}" type="slidenum">
              <a:rPr lang="en-US" sz="2300"/>
              <a:pPr algn="r" defTabSz="1776413" eaLnBrk="0" hangingPunct="0"/>
              <a:t>133</a:t>
            </a:fld>
            <a:endParaRPr lang="en-US" sz="2300" dirty="0"/>
          </a:p>
        </p:txBody>
      </p:sp>
      <p:sp>
        <p:nvSpPr>
          <p:cNvPr id="522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52230" name="Rectangle 3"/>
          <p:cNvSpPr>
            <a:spLocks noGrp="1" noChangeArrowheads="1"/>
          </p:cNvSpPr>
          <p:nvPr>
            <p:ph type="body" idx="1"/>
          </p:nvPr>
        </p:nvSpPr>
        <p:spPr>
          <a:xfrm>
            <a:off x="1616075" y="8996363"/>
            <a:ext cx="8883650" cy="8537575"/>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406764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C5184C3-C987-3C43-A874-6B5EAD190576}" type="slidenum">
              <a:rPr lang="en-US" sz="2300"/>
              <a:pPr algn="r" defTabSz="1776413" eaLnBrk="0" hangingPunct="0"/>
              <a:t>134</a:t>
            </a:fld>
            <a:endParaRPr lang="en-US" sz="2300" dirty="0"/>
          </a:p>
        </p:txBody>
      </p:sp>
      <p:sp>
        <p:nvSpPr>
          <p:cNvPr id="5427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54278" name="Rectangle 3"/>
          <p:cNvSpPr>
            <a:spLocks noGrp="1" noChangeArrowheads="1"/>
          </p:cNvSpPr>
          <p:nvPr>
            <p:ph type="body" idx="1"/>
          </p:nvPr>
        </p:nvSpPr>
        <p:spPr>
          <a:xfrm>
            <a:off x="1616075" y="8996363"/>
            <a:ext cx="8883650" cy="8537575"/>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883490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EA2959-E669-FD49-A9D5-14C501E33015}" type="slidenum">
              <a:rPr lang="en-US" sz="2300"/>
              <a:pPr algn="r" defTabSz="1776413" eaLnBrk="0" hangingPunct="0"/>
              <a:t>135</a:t>
            </a:fld>
            <a:endParaRPr lang="en-US" sz="2300" dirty="0"/>
          </a:p>
        </p:txBody>
      </p:sp>
      <p:sp>
        <p:nvSpPr>
          <p:cNvPr id="624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2470" name="Rectangle 3"/>
          <p:cNvSpPr>
            <a:spLocks noGrp="1" noChangeArrowheads="1"/>
          </p:cNvSpPr>
          <p:nvPr>
            <p:ph type="body" idx="1"/>
          </p:nvPr>
        </p:nvSpPr>
        <p:spPr>
          <a:xfrm>
            <a:off x="1616075" y="8996363"/>
            <a:ext cx="8883650" cy="8537575"/>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7819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charset="0"/>
              </a:rPr>
              <a:t>Figure 1.9 An evolutionary tree of bears</a:t>
            </a:r>
            <a:endParaRPr lang="en-US" dirty="0">
              <a:latin typeface="Times New Roman"/>
              <a:cs typeface="Times New Roman"/>
            </a:endParaRPr>
          </a:p>
        </p:txBody>
      </p:sp>
    </p:spTree>
    <p:extLst>
      <p:ext uri="{BB962C8B-B14F-4D97-AF65-F5344CB8AC3E}">
        <p14:creationId xmlns:p14="http://schemas.microsoft.com/office/powerpoint/2010/main" val="2510929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137</a:t>
            </a:fld>
            <a:endParaRPr lang="en-US">
              <a:solidFill>
                <a:srgbClr val="000000"/>
              </a:solidFill>
            </a:endParaRPr>
          </a:p>
        </p:txBody>
      </p:sp>
    </p:spTree>
    <p:extLst>
      <p:ext uri="{BB962C8B-B14F-4D97-AF65-F5344CB8AC3E}">
        <p14:creationId xmlns:p14="http://schemas.microsoft.com/office/powerpoint/2010/main" val="22120070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8EC4633-0137-404B-AD1E-DA8D5A2D39C0}" type="slidenum">
              <a:rPr lang="en-US" sz="2300"/>
              <a:pPr algn="r" defTabSz="1776413" eaLnBrk="0" hangingPunct="0"/>
              <a:t>139</a:t>
            </a:fld>
            <a:endParaRPr lang="en-US" sz="2300" dirty="0"/>
          </a:p>
        </p:txBody>
      </p:sp>
      <p:sp>
        <p:nvSpPr>
          <p:cNvPr id="747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1001395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18014876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8EC4633-0137-404B-AD1E-DA8D5A2D39C0}" type="slidenum">
              <a:rPr lang="en-US" sz="2300"/>
              <a:pPr algn="r" defTabSz="1776413" eaLnBrk="0" hangingPunct="0"/>
              <a:t>141</a:t>
            </a:fld>
            <a:endParaRPr lang="en-US" sz="2300" dirty="0"/>
          </a:p>
        </p:txBody>
      </p:sp>
      <p:sp>
        <p:nvSpPr>
          <p:cNvPr id="747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5343734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DD9C14C-0116-654E-8ACF-78445C59736B}" type="slidenum">
              <a:rPr lang="en-US" sz="2300"/>
              <a:pPr algn="r" defTabSz="1776413" eaLnBrk="0" hangingPunct="0"/>
              <a:t>144</a:t>
            </a:fld>
            <a:endParaRPr lang="en-US" sz="2300" dirty="0"/>
          </a:p>
        </p:txBody>
      </p:sp>
      <p:sp>
        <p:nvSpPr>
          <p:cNvPr id="972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97286"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5000398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C52A3B0-638A-9340-A517-B3C9FFF5298A}" type="slidenum">
              <a:rPr lang="en-US" sz="2300"/>
              <a:pPr algn="r" defTabSz="1776413" eaLnBrk="0" hangingPunct="0"/>
              <a:t>145</a:t>
            </a:fld>
            <a:endParaRPr lang="en-US" sz="2300" dirty="0"/>
          </a:p>
        </p:txBody>
      </p:sp>
      <p:sp>
        <p:nvSpPr>
          <p:cNvPr id="4751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751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508926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63242F3-76CE-B84E-AAAD-9DCA92236582}" type="slidenum">
              <a:rPr lang="en-US" sz="2300"/>
              <a:pPr algn="r" defTabSz="1776413" eaLnBrk="0" hangingPunct="0"/>
              <a:t>148</a:t>
            </a:fld>
            <a:endParaRPr lang="en-US" sz="2300" dirty="0"/>
          </a:p>
        </p:txBody>
      </p:sp>
      <p:sp>
        <p:nvSpPr>
          <p:cNvPr id="10137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138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7441476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2554AA7-42F5-DB43-8CAC-5E1AA8C9EFF1}" type="slidenum">
              <a:rPr lang="en-US" sz="2300"/>
              <a:pPr algn="r" defTabSz="1776413" eaLnBrk="0" hangingPunct="0"/>
              <a:t>149</a:t>
            </a:fld>
            <a:endParaRPr lang="en-US" sz="2300" dirty="0"/>
          </a:p>
        </p:txBody>
      </p:sp>
      <p:sp>
        <p:nvSpPr>
          <p:cNvPr id="1034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343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664413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150</a:t>
            </a:fld>
            <a:endParaRPr lang="en-US">
              <a:solidFill>
                <a:srgbClr val="000000"/>
              </a:solidFill>
            </a:endParaRPr>
          </a:p>
        </p:txBody>
      </p:sp>
    </p:spTree>
    <p:extLst>
      <p:ext uri="{BB962C8B-B14F-4D97-AF65-F5344CB8AC3E}">
        <p14:creationId xmlns:p14="http://schemas.microsoft.com/office/powerpoint/2010/main" val="6390782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2092EA5-4EE4-144D-B192-D126E4D43CDC}" type="slidenum">
              <a:rPr lang="en-US" sz="2300"/>
              <a:pPr algn="r" defTabSz="1776413" eaLnBrk="0" hangingPunct="0"/>
              <a:t>151</a:t>
            </a:fld>
            <a:endParaRPr lang="en-US" sz="2300" dirty="0"/>
          </a:p>
        </p:txBody>
      </p:sp>
      <p:sp>
        <p:nvSpPr>
          <p:cNvPr id="1177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7766"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74570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charset="0"/>
              </a:rPr>
              <a:t>Figure 1.14 The artificial selection of pets</a:t>
            </a:r>
            <a:endParaRPr lang="en-US" dirty="0">
              <a:latin typeface="Times New Roman"/>
              <a:cs typeface="Times New Roman"/>
            </a:endParaRPr>
          </a:p>
        </p:txBody>
      </p:sp>
    </p:spTree>
    <p:extLst>
      <p:ext uri="{BB962C8B-B14F-4D97-AF65-F5344CB8AC3E}">
        <p14:creationId xmlns:p14="http://schemas.microsoft.com/office/powerpoint/2010/main" val="34771482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ＭＳ Ｐゴシック" charset="0"/>
                <a:cs typeface="Arial" pitchFamily="34" charset="0"/>
              </a:rPr>
              <a:t>Figure 4.9 ER-bound ribosomes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152</a:t>
            </a:fld>
            <a:endParaRPr lang="en-US">
              <a:solidFill>
                <a:srgbClr val="000000"/>
              </a:solidFill>
            </a:endParaRPr>
          </a:p>
        </p:txBody>
      </p:sp>
    </p:spTree>
    <p:extLst>
      <p:ext uri="{BB962C8B-B14F-4D97-AF65-F5344CB8AC3E}">
        <p14:creationId xmlns:p14="http://schemas.microsoft.com/office/powerpoint/2010/main" val="27665475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E8B8671-0F1F-F84A-8BBE-F7606AAC1B94}" type="slidenum">
              <a:rPr lang="en-US" sz="2300"/>
              <a:pPr algn="r" defTabSz="1776413" eaLnBrk="0" hangingPunct="0"/>
              <a:t>155</a:t>
            </a:fld>
            <a:endParaRPr lang="en-US" sz="2300" dirty="0"/>
          </a:p>
        </p:txBody>
      </p:sp>
      <p:sp>
        <p:nvSpPr>
          <p:cNvPr id="134147"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341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179600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61A18EE-C949-BD46-9FBC-5DE317A20235}" type="slidenum">
              <a:rPr lang="en-US" sz="2300"/>
              <a:pPr algn="r" defTabSz="1776413" eaLnBrk="0" hangingPunct="0"/>
              <a:t>156</a:t>
            </a:fld>
            <a:endParaRPr lang="en-US" sz="2300" dirty="0"/>
          </a:p>
        </p:txBody>
      </p:sp>
      <p:sp>
        <p:nvSpPr>
          <p:cNvPr id="1361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3619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863339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4.11 The endoplasmic reticulum (ER)</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157</a:t>
            </a:fld>
            <a:endParaRPr lang="en-US">
              <a:solidFill>
                <a:srgbClr val="000000"/>
              </a:solidFill>
            </a:endParaRPr>
          </a:p>
        </p:txBody>
      </p:sp>
    </p:spTree>
    <p:extLst>
      <p:ext uri="{BB962C8B-B14F-4D97-AF65-F5344CB8AC3E}">
        <p14:creationId xmlns:p14="http://schemas.microsoft.com/office/powerpoint/2010/main" val="34396911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159</a:t>
            </a:fld>
            <a:endParaRPr lang="en-US">
              <a:solidFill>
                <a:srgbClr val="000000"/>
              </a:solidFill>
            </a:endParaRPr>
          </a:p>
        </p:txBody>
      </p:sp>
    </p:spTree>
    <p:extLst>
      <p:ext uri="{BB962C8B-B14F-4D97-AF65-F5344CB8AC3E}">
        <p14:creationId xmlns:p14="http://schemas.microsoft.com/office/powerpoint/2010/main" val="6870712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8BF2027-C9B6-BA42-8B84-7D9A26AF0055}" type="slidenum">
              <a:rPr lang="en-US" sz="2300"/>
              <a:pPr algn="r" defTabSz="1776413" eaLnBrk="0" hangingPunct="0"/>
              <a:t>160</a:t>
            </a:fld>
            <a:endParaRPr lang="en-US" sz="2300" dirty="0"/>
          </a:p>
        </p:txBody>
      </p:sp>
      <p:sp>
        <p:nvSpPr>
          <p:cNvPr id="1484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8486"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41080718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C6B4C62-D51D-734D-A2A6-BCF42D681D43}" type="slidenum">
              <a:rPr lang="en-US" sz="2300"/>
              <a:pPr algn="r" defTabSz="1776413" eaLnBrk="0" hangingPunct="0"/>
              <a:t>162</a:t>
            </a:fld>
            <a:endParaRPr lang="en-US" sz="2300" dirty="0"/>
          </a:p>
        </p:txBody>
      </p:sp>
      <p:sp>
        <p:nvSpPr>
          <p:cNvPr id="15053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50534"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9178083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B2F85EC-5CBB-1E4E-A363-3E0C3A95E6E6}" type="slidenum">
              <a:rPr lang="en-US" sz="2300"/>
              <a:pPr algn="r" defTabSz="1776413" eaLnBrk="0" hangingPunct="0"/>
              <a:t>165</a:t>
            </a:fld>
            <a:endParaRPr lang="en-US" sz="2300" dirty="0"/>
          </a:p>
        </p:txBody>
      </p:sp>
      <p:sp>
        <p:nvSpPr>
          <p:cNvPr id="1587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58726"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483706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9D2866-499B-BF4A-BE36-2B25ABDD5B42}" type="slidenum">
              <a:rPr lang="en-US" sz="2300"/>
              <a:pPr algn="r" defTabSz="1776413" eaLnBrk="0" hangingPunct="0"/>
              <a:t>166</a:t>
            </a:fld>
            <a:endParaRPr lang="en-US" sz="2300" dirty="0"/>
          </a:p>
        </p:txBody>
      </p:sp>
      <p:sp>
        <p:nvSpPr>
          <p:cNvPr id="1607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0774"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88703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2BD99CC-6102-3542-9358-26F333458381}" type="slidenum">
              <a:rPr lang="en-US" sz="2300"/>
              <a:pPr algn="r" defTabSz="1776413" eaLnBrk="0" hangingPunct="0"/>
              <a:t>167</a:t>
            </a:fld>
            <a:endParaRPr lang="en-US" sz="2300" dirty="0"/>
          </a:p>
        </p:txBody>
      </p:sp>
      <p:sp>
        <p:nvSpPr>
          <p:cNvPr id="17101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71014"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03773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marL="0" marR="0" lvl="0" indent="0" algn="r" defTabSz="1528763" rtl="0" eaLnBrk="0" fontAlgn="base" latinLnBrk="0" hangingPunct="0">
              <a:lnSpc>
                <a:spcPct val="100000"/>
              </a:lnSpc>
              <a:spcBef>
                <a:spcPct val="0"/>
              </a:spcBef>
              <a:spcAft>
                <a:spcPct val="0"/>
              </a:spcAft>
              <a:buClrTx/>
              <a:buSzTx/>
              <a:buFontTx/>
              <a:buNone/>
              <a:tabLst/>
              <a:defRPr/>
            </a:pPr>
            <a:fld id="{A0D64FF1-6518-AA40-B7C1-CB7930A224C2}" type="slidenum">
              <a:rPr kumimoji="0" lang="en-US" sz="2000" b="0" i="0" u="none" strike="noStrike" kern="1200" cap="none" spc="0" normalizeH="0" baseline="0" noProof="0">
                <a:ln>
                  <a:noFill/>
                </a:ln>
                <a:solidFill>
                  <a:srgbClr val="000000"/>
                </a:solidFill>
                <a:effectLst/>
                <a:uLnTx/>
                <a:uFillTx/>
                <a:latin typeface="Arial" pitchFamily="-108" charset="0"/>
                <a:cs typeface="Arial" pitchFamily="-108" charset="0"/>
              </a:rPr>
              <a:pPr marL="0" marR="0" lvl="0" indent="0" algn="r" defTabSz="1528763" rtl="0" eaLnBrk="0" fontAlgn="base" latinLnBrk="0" hangingPunct="0">
                <a:lnSpc>
                  <a:spcPct val="100000"/>
                </a:lnSpc>
                <a:spcBef>
                  <a:spcPct val="0"/>
                </a:spcBef>
                <a:spcAft>
                  <a:spcPct val="0"/>
                </a:spcAft>
                <a:buClrTx/>
                <a:buSzTx/>
                <a:buFontTx/>
                <a:buNone/>
                <a:tabLst/>
                <a:defRPr/>
              </a:pPr>
              <a:t>26</a:t>
            </a:fld>
            <a:endParaRPr kumimoji="0" lang="en-US" sz="2000" b="0" i="0" u="none" strike="noStrike" kern="1200" cap="none" spc="0" normalizeH="0" baseline="0" noProof="0" dirty="0">
              <a:ln>
                <a:noFill/>
              </a:ln>
              <a:solidFill>
                <a:srgbClr val="000000"/>
              </a:solidFill>
              <a:effectLst/>
              <a:uLnTx/>
              <a:uFillTx/>
              <a:latin typeface="Arial" pitchFamily="-108" charset="0"/>
              <a:cs typeface="Arial" pitchFamily="-108" charset="0"/>
            </a:endParaRPr>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12426677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953B0E9-41DF-C84C-9D8B-A88D8DB87D80}" type="slidenum">
              <a:rPr lang="en-US" sz="2300"/>
              <a:pPr algn="r" defTabSz="1776413" eaLnBrk="0" hangingPunct="0"/>
              <a:t>168</a:t>
            </a:fld>
            <a:endParaRPr lang="en-US" sz="2300" dirty="0"/>
          </a:p>
        </p:txBody>
      </p:sp>
      <p:sp>
        <p:nvSpPr>
          <p:cNvPr id="1730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73062"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9985611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D284152-769D-0B47-AEC2-3C4D0A2E65CD}" type="slidenum">
              <a:rPr lang="en-US" sz="2300"/>
              <a:pPr algn="r" defTabSz="1776413" eaLnBrk="0" hangingPunct="0"/>
              <a:t>169</a:t>
            </a:fld>
            <a:endParaRPr lang="en-US" sz="2300" dirty="0"/>
          </a:p>
        </p:txBody>
      </p:sp>
      <p:sp>
        <p:nvSpPr>
          <p:cNvPr id="17510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7511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716661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CFBB8BD-8F46-F645-B15F-E36BBCF6879D}" type="slidenum">
              <a:rPr lang="en-US" sz="2300"/>
              <a:pPr algn="r" defTabSz="1776413" eaLnBrk="0" hangingPunct="0"/>
              <a:t>171</a:t>
            </a:fld>
            <a:endParaRPr lang="en-US" sz="2300" dirty="0"/>
          </a:p>
        </p:txBody>
      </p:sp>
      <p:sp>
        <p:nvSpPr>
          <p:cNvPr id="191491"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1493" name="Rectangle 5"/>
          <p:cNvSpPr>
            <a:spLocks noGrp="1" noChangeArrowheads="1"/>
          </p:cNvSpPr>
          <p:nvPr>
            <p:ph type="body" idx="1"/>
          </p:nvPr>
        </p:nvSpPr>
        <p:spPr>
          <a:noFill/>
          <a:ln/>
        </p:spPr>
        <p:txBody>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59856628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780E4C7-62E3-034F-AEBA-ECAD0CC96C23}" type="slidenum">
              <a:rPr lang="en-US" sz="2300"/>
              <a:pPr algn="r" defTabSz="1776413" eaLnBrk="0" hangingPunct="0"/>
              <a:t>172</a:t>
            </a:fld>
            <a:endParaRPr lang="en-US" sz="2300" dirty="0"/>
          </a:p>
        </p:txBody>
      </p:sp>
      <p:sp>
        <p:nvSpPr>
          <p:cNvPr id="1935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3544" name="Rectangle 8"/>
          <p:cNvSpPr>
            <a:spLocks noGrp="1" noChangeArrowheads="1"/>
          </p:cNvSpPr>
          <p:nvPr>
            <p:ph type="body" idx="1"/>
          </p:nvPr>
        </p:nvSpPr>
        <p:spPr>
          <a:noFill/>
          <a:ln/>
        </p:spPr>
        <p:txBody>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942642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CDB6B8B-F122-CC4C-98C4-BB29DF23238D}" type="slidenum">
              <a:rPr lang="en-US" sz="2300"/>
              <a:pPr algn="r" defTabSz="1776413" eaLnBrk="0" hangingPunct="0"/>
              <a:t>173</a:t>
            </a:fld>
            <a:endParaRPr lang="en-US" sz="2300" dirty="0"/>
          </a:p>
        </p:txBody>
      </p:sp>
      <p:sp>
        <p:nvSpPr>
          <p:cNvPr id="19558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5590" name="Rectangle 6"/>
          <p:cNvSpPr>
            <a:spLocks noGrp="1" noChangeArrowheads="1"/>
          </p:cNvSpPr>
          <p:nvPr>
            <p:ph type="body" idx="1"/>
          </p:nvPr>
        </p:nvSpPr>
        <p:spPr>
          <a:noFill/>
          <a:ln/>
        </p:spPr>
        <p:txBody>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5466384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CDB6B8B-F122-CC4C-98C4-BB29DF23238D}" type="slidenum">
              <a:rPr lang="en-US" sz="2300"/>
              <a:pPr algn="r" defTabSz="1776413" eaLnBrk="0" hangingPunct="0"/>
              <a:t>174</a:t>
            </a:fld>
            <a:endParaRPr lang="en-US" sz="2300" dirty="0"/>
          </a:p>
        </p:txBody>
      </p:sp>
      <p:sp>
        <p:nvSpPr>
          <p:cNvPr id="19558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5590" name="Rectangle 6"/>
          <p:cNvSpPr>
            <a:spLocks noGrp="1" noChangeArrowheads="1"/>
          </p:cNvSpPr>
          <p:nvPr>
            <p:ph type="body" idx="1"/>
          </p:nvPr>
        </p:nvSpPr>
        <p:spPr>
          <a:noFill/>
          <a:ln/>
        </p:spPr>
        <p:txBody>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146441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8E1F6B3-4709-534A-B9CF-CDFE57F314BE}" type="slidenum">
              <a:rPr lang="en-US" sz="2300"/>
              <a:pPr algn="r" defTabSz="1776413" eaLnBrk="0" hangingPunct="0"/>
              <a:t>175</a:t>
            </a:fld>
            <a:endParaRPr lang="en-US" sz="2300" dirty="0"/>
          </a:p>
        </p:txBody>
      </p:sp>
      <p:sp>
        <p:nvSpPr>
          <p:cNvPr id="20377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3782" name="Rectangle 6"/>
          <p:cNvSpPr>
            <a:spLocks noGrp="1" noChangeArrowheads="1"/>
          </p:cNvSpPr>
          <p:nvPr>
            <p:ph type="body" idx="1"/>
          </p:nvPr>
        </p:nvSpPr>
        <p:spPr>
          <a:noFill/>
          <a:ln/>
        </p:spPr>
        <p:txBody>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330508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4AAF7F4-4745-E14A-834A-58FD1AEBEF63}" type="slidenum">
              <a:rPr lang="en-US" sz="2300"/>
              <a:pPr algn="r" defTabSz="1776413" eaLnBrk="0" hangingPunct="0"/>
              <a:t>176</a:t>
            </a:fld>
            <a:endParaRPr lang="en-US" sz="2300" dirty="0"/>
          </a:p>
        </p:txBody>
      </p:sp>
      <p:sp>
        <p:nvSpPr>
          <p:cNvPr id="2058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5830" name="Rectangle 6"/>
          <p:cNvSpPr>
            <a:spLocks noGrp="1" noChangeArrowheads="1"/>
          </p:cNvSpPr>
          <p:nvPr>
            <p:ph type="body" idx="1"/>
          </p:nvPr>
        </p:nvSpPr>
        <p:spPr>
          <a:noFill/>
          <a:ln/>
        </p:spPr>
        <p:txBody>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mistakenly think that chloroplasts are a substitute for mitochondria in plant cells. They may falsely think that cells either have mitochondria or have chloroplasts. You might challenge this thinking by asking how plant cells generate ATP at night.</a:t>
            </a:r>
          </a:p>
          <a:p>
            <a:r>
              <a:rPr lang="en-US" sz="1200" kern="1200" dirty="0">
                <a:solidFill>
                  <a:schemeClr val="tx1"/>
                </a:solidFill>
                <a:latin typeface="Times New Roman" charset="0"/>
                <a:ea typeface="+mn-ea"/>
                <a:cs typeface="+mn-cs"/>
              </a:rPr>
              <a:t>2. The evidence that mitochondria and chloroplasts evolved from free-living prokaryotes is further supported by the small size of these organelles, similar to the size of a prokaryote. Mitochondria and chloroplasts are therefore helpful in comparing the general size of eukaryotic and prokaryotic cells. You might think of these organelles as built-in comparisons.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ATP functions in cells much like money functions in modern societies. Each holds value that can be generated in one place and “spent” in another. This analogy has been very helpful for many students.</a:t>
            </a:r>
          </a:p>
          <a:p>
            <a:r>
              <a:rPr lang="en-US" sz="1200" kern="1200" dirty="0">
                <a:solidFill>
                  <a:schemeClr val="tx1"/>
                </a:solidFill>
                <a:latin typeface="Times New Roman" charset="0"/>
                <a:ea typeface="+mn-ea"/>
                <a:cs typeface="+mn-cs"/>
              </a:rPr>
              <a:t>2. Mitochondria and chloroplasts are each wrapped by multiple membranes. In both organelles, the innermost membranes are the sites of greatest molecular activity and the outer membranes have fewer significant functions. This makes sense when we consider that the outer membranes correspond to the plasma membrane of the eukaryotic cells that originally wrapped the free-living prokaryotes during endocytosis. Biology makes sense in light of evolution.</a:t>
            </a:r>
          </a:p>
          <a:p>
            <a:r>
              <a:rPr lang="en-US" sz="1200" kern="1200" dirty="0">
                <a:solidFill>
                  <a:schemeClr val="tx1"/>
                </a:solidFill>
                <a:latin typeface="Times New Roman" charset="0"/>
                <a:ea typeface="+mn-ea"/>
                <a:cs typeface="+mn-cs"/>
              </a:rPr>
              <a:t>3. Mitochondria and chloroplasts are not cellular structures that are synthesized in a cell like ribosomes and lysosomes. Instead, mitochondria only come from other mitochondria and chloroplasts only come from other chloroplasts. This is further evidence of the independent evolution of these organelles from free-living ancestral forms.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 Chance Discovery of Endosymbiosis? </a:t>
            </a:r>
            <a:r>
              <a:rPr lang="en-US" sz="1200" i="1" kern="1200" dirty="0">
                <a:solidFill>
                  <a:schemeClr val="tx1"/>
                </a:solidFill>
                <a:latin typeface="Times New Roman" charset="0"/>
                <a:ea typeface="+mn-ea"/>
                <a:cs typeface="+mn-cs"/>
              </a:rPr>
              <a:t>A Case Study</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2. See the Activity </a:t>
            </a:r>
            <a:r>
              <a:rPr lang="en-US" sz="1200" i="1" kern="1200" dirty="0">
                <a:solidFill>
                  <a:schemeClr val="tx1"/>
                </a:solidFill>
                <a:latin typeface="Times New Roman" charset="0"/>
                <a:ea typeface="+mn-ea"/>
                <a:cs typeface="+mn-cs"/>
              </a:rPr>
              <a:t>Energy Conversion and iPods </a:t>
            </a:r>
            <a:r>
              <a:rPr lang="en-US" sz="1200" kern="1200" dirty="0">
                <a:solidFill>
                  <a:schemeClr val="tx1"/>
                </a:solidFill>
                <a:latin typeface="Times New Roman" charset="0"/>
                <a:ea typeface="+mn-ea"/>
                <a:cs typeface="+mn-cs"/>
              </a:rPr>
              <a:t>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 </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Phone Batteries and Cellular Energy </a:t>
            </a:r>
            <a:r>
              <a:rPr lang="en-US" sz="1200" kern="1200" dirty="0">
                <a:solidFill>
                  <a:schemeClr val="tx1"/>
                </a:solidFill>
                <a:latin typeface="Times New Roman" charset="0"/>
                <a:ea typeface="+mn-ea"/>
                <a:cs typeface="+mn-cs"/>
              </a:rPr>
              <a:t>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9011214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4AAF7F4-4745-E14A-834A-58FD1AEBEF63}" type="slidenum">
              <a:rPr lang="en-US" sz="2300"/>
              <a:pPr algn="r" defTabSz="1776413" eaLnBrk="0" hangingPunct="0"/>
              <a:t>177</a:t>
            </a:fld>
            <a:endParaRPr lang="en-US" sz="2300" dirty="0"/>
          </a:p>
        </p:txBody>
      </p:sp>
      <p:sp>
        <p:nvSpPr>
          <p:cNvPr id="2058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5830" name="Rectangle 6"/>
          <p:cNvSpPr>
            <a:spLocks noGrp="1" noChangeArrowheads="1"/>
          </p:cNvSpPr>
          <p:nvPr>
            <p:ph type="body" idx="1"/>
          </p:nvPr>
        </p:nvSpPr>
        <p:spPr>
          <a:noFill/>
          <a:ln/>
        </p:spPr>
        <p:txBody>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mistakenly think that chloroplasts are a substitute for mitochondria in plant cells. They may falsely think that cells either have mitochondria or have chloroplasts. You might challenge this thinking by asking how plant cells generate ATP at night.</a:t>
            </a:r>
          </a:p>
          <a:p>
            <a:r>
              <a:rPr lang="en-US" sz="1200" kern="1200" dirty="0">
                <a:solidFill>
                  <a:schemeClr val="tx1"/>
                </a:solidFill>
                <a:latin typeface="Times New Roman" charset="0"/>
                <a:ea typeface="+mn-ea"/>
                <a:cs typeface="+mn-cs"/>
              </a:rPr>
              <a:t>2. The evidence that mitochondria and chloroplasts evolved from free-living prokaryotes is further supported by the small size of these organelles, similar to the size of a prokaryote. Mitochondria and chloroplasts are therefore helpful in comparing the general size of eukaryotic and prokaryotic cells. You might think of these organelles as built-in comparisons.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ATP functions in cells much like money functions in modern societies. Each holds value that can be generated in one place and “spent” in another. This analogy has been very helpful for many students.</a:t>
            </a:r>
          </a:p>
          <a:p>
            <a:r>
              <a:rPr lang="en-US" sz="1200" kern="1200" dirty="0">
                <a:solidFill>
                  <a:schemeClr val="tx1"/>
                </a:solidFill>
                <a:latin typeface="Times New Roman" charset="0"/>
                <a:ea typeface="+mn-ea"/>
                <a:cs typeface="+mn-cs"/>
              </a:rPr>
              <a:t>2. Mitochondria and chloroplasts are each wrapped by multiple membranes. In both organelles, the innermost membranes are the sites of greatest molecular activity and the outer membranes have fewer significant functions. This makes sense when we consider that the outer membranes correspond to the plasma membrane of the eukaryotic cells that originally wrapped the free-living prokaryotes during endocytosis. Biology makes sense in light of evolution.</a:t>
            </a:r>
          </a:p>
          <a:p>
            <a:r>
              <a:rPr lang="en-US" sz="1200" kern="1200" dirty="0">
                <a:solidFill>
                  <a:schemeClr val="tx1"/>
                </a:solidFill>
                <a:latin typeface="Times New Roman" charset="0"/>
                <a:ea typeface="+mn-ea"/>
                <a:cs typeface="+mn-cs"/>
              </a:rPr>
              <a:t>3. Mitochondria and chloroplasts are not cellular structures that are synthesized in a cell like ribosomes and lysosomes. Instead, mitochondria only come from other mitochondria and chloroplasts only come from other chloroplasts. This is further evidence of the independent evolution of these organelles from free-living ancestral forms.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 Chance Discovery of Endosymbiosis? </a:t>
            </a:r>
            <a:r>
              <a:rPr lang="en-US" sz="1200" i="1" kern="1200" dirty="0">
                <a:solidFill>
                  <a:schemeClr val="tx1"/>
                </a:solidFill>
                <a:latin typeface="Times New Roman" charset="0"/>
                <a:ea typeface="+mn-ea"/>
                <a:cs typeface="+mn-cs"/>
              </a:rPr>
              <a:t>A Case Study</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2. See the Activity </a:t>
            </a:r>
            <a:r>
              <a:rPr lang="en-US" sz="1200" i="1" kern="1200" dirty="0">
                <a:solidFill>
                  <a:schemeClr val="tx1"/>
                </a:solidFill>
                <a:latin typeface="Times New Roman" charset="0"/>
                <a:ea typeface="+mn-ea"/>
                <a:cs typeface="+mn-cs"/>
              </a:rPr>
              <a:t>Energy Conversion and iPods </a:t>
            </a:r>
            <a:r>
              <a:rPr lang="en-US" sz="1200" kern="1200" dirty="0">
                <a:solidFill>
                  <a:schemeClr val="tx1"/>
                </a:solidFill>
                <a:latin typeface="Times New Roman" charset="0"/>
                <a:ea typeface="+mn-ea"/>
                <a:cs typeface="+mn-cs"/>
              </a:rPr>
              <a:t>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 </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Phone Batteries and Cellular Energy </a:t>
            </a:r>
            <a:r>
              <a:rPr lang="en-US" sz="1200" kern="1200" dirty="0">
                <a:solidFill>
                  <a:schemeClr val="tx1"/>
                </a:solidFill>
                <a:latin typeface="Times New Roman" charset="0"/>
                <a:ea typeface="+mn-ea"/>
                <a:cs typeface="+mn-cs"/>
              </a:rPr>
              <a:t>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3292023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178</a:t>
            </a:fld>
            <a:endParaRPr lang="en-US">
              <a:solidFill>
                <a:srgbClr val="000000"/>
              </a:solidFill>
            </a:endParaRPr>
          </a:p>
        </p:txBody>
      </p:sp>
    </p:spTree>
    <p:extLst>
      <p:ext uri="{BB962C8B-B14F-4D97-AF65-F5344CB8AC3E}">
        <p14:creationId xmlns:p14="http://schemas.microsoft.com/office/powerpoint/2010/main" val="798578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charset="0"/>
              </a:rPr>
              <a:t>Figure 1.15 Structure/function: human lungs</a:t>
            </a:r>
            <a:endParaRPr lang="en-US" dirty="0">
              <a:latin typeface="Times New Roman"/>
              <a:cs typeface="Times New Roman"/>
            </a:endParaRPr>
          </a:p>
        </p:txBody>
      </p:sp>
    </p:spTree>
    <p:extLst>
      <p:ext uri="{BB962C8B-B14F-4D97-AF65-F5344CB8AC3E}">
        <p14:creationId xmlns:p14="http://schemas.microsoft.com/office/powerpoint/2010/main" val="11925217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61C775A-6669-C44C-8163-391FCE934091}" type="slidenum">
              <a:rPr lang="en-US" sz="2300"/>
              <a:pPr algn="r" defTabSz="1776413" eaLnBrk="0" hangingPunct="0"/>
              <a:t>180</a:t>
            </a:fld>
            <a:endParaRPr lang="en-US" sz="2300" dirty="0"/>
          </a:p>
        </p:txBody>
      </p:sp>
      <p:sp>
        <p:nvSpPr>
          <p:cNvPr id="216067"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69" name="Rectangle 5"/>
          <p:cNvSpPr>
            <a:spLocks noGrp="1" noChangeArrowheads="1"/>
          </p:cNvSpPr>
          <p:nvPr>
            <p:ph type="body" idx="1"/>
          </p:nvPr>
        </p:nvSpPr>
        <p:spPr>
          <a:noFill/>
          <a:ln/>
        </p:spPr>
        <p:txBody>
          <a:bodyPr/>
          <a:lstStyle/>
          <a:p>
            <a:endParaRPr lang="en-US" dirty="0">
              <a:latin typeface="Times New Roman" pitchFamily="-108" charset="0"/>
            </a:endParaRPr>
          </a:p>
        </p:txBody>
      </p:sp>
    </p:spTree>
    <p:extLst>
      <p:ext uri="{BB962C8B-B14F-4D97-AF65-F5344CB8AC3E}">
        <p14:creationId xmlns:p14="http://schemas.microsoft.com/office/powerpoint/2010/main" val="350805067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CB12B6B-8E25-0D44-A5AC-85038E27CF29}" type="slidenum">
              <a:rPr lang="en-US" sz="2300"/>
              <a:pPr algn="r" defTabSz="1776413" eaLnBrk="0" hangingPunct="0"/>
              <a:t>181</a:t>
            </a:fld>
            <a:endParaRPr lang="en-US" sz="2300" dirty="0"/>
          </a:p>
        </p:txBody>
      </p:sp>
      <p:sp>
        <p:nvSpPr>
          <p:cNvPr id="21811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8118" name="Rectangle 6"/>
          <p:cNvSpPr>
            <a:spLocks noGrp="1" noChangeArrowheads="1"/>
          </p:cNvSpPr>
          <p:nvPr>
            <p:ph type="body" idx="1"/>
          </p:nvPr>
        </p:nvSpPr>
        <p:spPr>
          <a:noFill/>
          <a:ln/>
        </p:spPr>
        <p:txBody>
          <a:bodyPr/>
          <a:lstStyle/>
          <a:p>
            <a:endParaRPr lang="en-US" dirty="0">
              <a:latin typeface="Times New Roman" pitchFamily="-108" charset="0"/>
            </a:endParaRPr>
          </a:p>
        </p:txBody>
      </p:sp>
    </p:spTree>
    <p:extLst>
      <p:ext uri="{BB962C8B-B14F-4D97-AF65-F5344CB8AC3E}">
        <p14:creationId xmlns:p14="http://schemas.microsoft.com/office/powerpoint/2010/main" val="15536401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183</a:t>
            </a:fld>
            <a:endParaRPr lang="en-US">
              <a:solidFill>
                <a:srgbClr val="000000"/>
              </a:solidFill>
            </a:endParaRPr>
          </a:p>
        </p:txBody>
      </p:sp>
    </p:spTree>
    <p:extLst>
      <p:ext uri="{BB962C8B-B14F-4D97-AF65-F5344CB8AC3E}">
        <p14:creationId xmlns:p14="http://schemas.microsoft.com/office/powerpoint/2010/main" val="25267115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310D0EFB-BBA1-9E40-98D6-AFB64C1EC5F3}" type="slidenum">
              <a:rPr lang="en-US" sz="2300"/>
              <a:pPr algn="r" defTabSz="1776413" eaLnBrk="0" hangingPunct="0"/>
              <a:t>184</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0406" name="Rectangle 6"/>
          <p:cNvSpPr>
            <a:spLocks noGrp="1" noChangeArrowheads="1"/>
          </p:cNvSpPr>
          <p:nvPr>
            <p:ph type="body" idx="1"/>
          </p:nvPr>
        </p:nvSpPr>
        <p:spPr>
          <a:noFill/>
          <a:ln/>
        </p:spPr>
        <p:txBody>
          <a:bodyPr/>
          <a:lstStyle/>
          <a:p>
            <a:endParaRPr lang="en-US" dirty="0">
              <a:latin typeface="Times New Roman" pitchFamily="-108" charset="0"/>
            </a:endParaRPr>
          </a:p>
        </p:txBody>
      </p:sp>
    </p:spTree>
    <p:extLst>
      <p:ext uri="{BB962C8B-B14F-4D97-AF65-F5344CB8AC3E}">
        <p14:creationId xmlns:p14="http://schemas.microsoft.com/office/powerpoint/2010/main" val="20998939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310D0EFB-BBA1-9E40-98D6-AFB64C1EC5F3}" type="slidenum">
              <a:rPr lang="en-US" sz="2300"/>
              <a:pPr algn="r" defTabSz="1776413" eaLnBrk="0" hangingPunct="0"/>
              <a:t>185</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30406" name="Rectangle 6"/>
          <p:cNvSpPr>
            <a:spLocks noGrp="1" noChangeArrowheads="1"/>
          </p:cNvSpPr>
          <p:nvPr>
            <p:ph type="body" idx="1"/>
          </p:nvPr>
        </p:nvSpPr>
        <p:spPr>
          <a:noFill/>
          <a:ln/>
        </p:spPr>
        <p:txBody>
          <a:bodyPr/>
          <a:lstStyle/>
          <a:p>
            <a:endParaRPr lang="en-US" dirty="0">
              <a:latin typeface="Times New Roman" pitchFamily="-108" charset="0"/>
            </a:endParaRPr>
          </a:p>
        </p:txBody>
      </p:sp>
    </p:spTree>
    <p:extLst>
      <p:ext uri="{BB962C8B-B14F-4D97-AF65-F5344CB8AC3E}">
        <p14:creationId xmlns:p14="http://schemas.microsoft.com/office/powerpoint/2010/main" val="551952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28</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3750727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29</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406629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30</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160221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dirty="0">
                <a:latin typeface="Arial" charset="0"/>
              </a:rPr>
              <a:t>Figure 1.17 The language of DNA</a:t>
            </a:r>
            <a:endParaRPr lang="en-US" dirty="0">
              <a:latin typeface="Times New Roman"/>
              <a:cs typeface="Times New Roman"/>
            </a:endParaRPr>
          </a:p>
        </p:txBody>
      </p:sp>
    </p:spTree>
    <p:extLst>
      <p:ext uri="{BB962C8B-B14F-4D97-AF65-F5344CB8AC3E}">
        <p14:creationId xmlns:p14="http://schemas.microsoft.com/office/powerpoint/2010/main" val="2477901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32</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282309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19762882-62AB-024E-9611-7F8CC57CE4C5}" type="slidenum">
              <a:rPr lang="en-US" sz="2000"/>
              <a:pPr algn="r" defTabSz="1528763" eaLnBrk="0" hangingPunct="0"/>
              <a:t>9</a:t>
            </a:fld>
            <a:endParaRPr lang="en-US" sz="2000" dirty="0"/>
          </a:p>
        </p:txBody>
      </p:sp>
      <p:sp>
        <p:nvSpPr>
          <p:cNvPr id="208899"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208900"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Contrasting the concept of faith with the tentative nature of science can help to define and distinguish science from other ways of knowing. Students sometimes enter science classes expecting absolutes of facts and rigid dogma. Instead, scientific knowledge is tentative, reflecting degrees of confidence closely correlated to the strength of the evidence.</a:t>
            </a:r>
          </a:p>
          <a:p>
            <a:r>
              <a:rPr lang="en-US" sz="1200" kern="1200" dirty="0">
                <a:solidFill>
                  <a:schemeClr val="tx1"/>
                </a:solidFill>
                <a:latin typeface="Times New Roman" charset="0"/>
                <a:ea typeface="+mn-ea"/>
                <a:cs typeface="+mn-cs"/>
              </a:rPr>
              <a:t>2. The authors’ distinction between natural and supernatural explanations is essential to understanding the power and limits of scientific explanations.</a:t>
            </a:r>
          </a:p>
          <a:p>
            <a:r>
              <a:rPr lang="en-US" sz="1200" kern="1200" dirty="0">
                <a:solidFill>
                  <a:schemeClr val="tx1"/>
                </a:solidFill>
                <a:latin typeface="Times New Roman" charset="0"/>
                <a:ea typeface="+mn-ea"/>
                <a:cs typeface="+mn-cs"/>
              </a:rPr>
              <a:t>3. Some students think that variables are somehow restricted in a controlled experiment. That is, everything about the experiment is “controlled.” But controlled experiments limit the differences between experimental and control groups, with only one difference in most situations. That way, when a difference between the groups is identified, it can be explained by the single difference between the groups.</a:t>
            </a:r>
          </a:p>
          <a:p>
            <a:r>
              <a:rPr lang="en-US" sz="1200" kern="1200" dirty="0">
                <a:solidFill>
                  <a:schemeClr val="tx1"/>
                </a:solidFill>
                <a:latin typeface="Times New Roman" charset="0"/>
                <a:ea typeface="+mn-ea"/>
                <a:cs typeface="+mn-cs"/>
              </a:rPr>
              <a:t>4. The common use of the terms law and theory by the public often blurs the stricter definitions of these terms in science. In general, laws describe and theories explain. Both are typically well-established concepts in science. A free online publication by the National Academy of Sciences helps to define these and related terms more carefully. See Chapter 1 of </a:t>
            </a:r>
            <a:r>
              <a:rPr lang="en-US" sz="1200" i="1" kern="1200" dirty="0">
                <a:solidFill>
                  <a:schemeClr val="tx1"/>
                </a:solidFill>
                <a:latin typeface="Times New Roman" charset="0"/>
                <a:ea typeface="+mn-ea"/>
                <a:cs typeface="+mn-cs"/>
              </a:rPr>
              <a:t>Teaching about Evolution and the Nature of Science</a:t>
            </a:r>
            <a:r>
              <a:rPr lang="en-US" sz="1200" kern="1200" dirty="0">
                <a:solidFill>
                  <a:schemeClr val="tx1"/>
                </a:solidFill>
                <a:latin typeface="Times New Roman" charset="0"/>
                <a:ea typeface="+mn-ea"/>
                <a:cs typeface="+mn-cs"/>
              </a:rPr>
              <a:t> at www.nap.edu/openbook.php?record_id=5787.</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using a laboratory exercise to have your students plan and perhaps conduct investigations using discovery science and a hypothesis-driven approach. Emphasize the processes and not the significance of the questions. Students can conduct descriptive surveys of student behavior (e.g., use of pens, pencils, or electronic devices for taking notes) or test hypotheses using controlled trials. Students may need considerable supervision and advice while planning and conducting their experiments.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presenting your class with several descriptions of scientific investigations. Then ask students to categorize each type of experiment as discovery science or hypothesis-driven science. If students can work in small groups, encourage quick discussions to clarify these two types of scientific investigations.</a:t>
            </a:r>
          </a:p>
          <a:p>
            <a:r>
              <a:rPr lang="en-US" sz="1200" kern="1200" dirty="0">
                <a:solidFill>
                  <a:schemeClr val="tx1"/>
                </a:solidFill>
                <a:latin typeface="Times New Roman" charset="0"/>
                <a:ea typeface="+mn-ea"/>
                <a:cs typeface="+mn-cs"/>
              </a:rPr>
              <a:t>2. You might also present to your class descriptions of several scientific investigations that you have written. Include in your descriptions numerous examples of improper methodology (small sample size, several variables existing between the control and experimental groups, failure to specifically test the hypothesis, and the like). Let small groups or individuals analyze the experiments in class to identify the flaws. This critical analysis allows students the opportunity to suggest the characteristics of good investigations in class.</a:t>
            </a:r>
          </a:p>
          <a:p>
            <a:r>
              <a:rPr lang="en-US" sz="1200" kern="1200" dirty="0">
                <a:solidFill>
                  <a:schemeClr val="tx1"/>
                </a:solidFill>
                <a:latin typeface="Times New Roman" charset="0"/>
                <a:ea typeface="+mn-ea"/>
                <a:cs typeface="+mn-cs"/>
              </a:rPr>
              <a:t>3. Have your students turn to a few other students seated nearby to explain why a coordinated conspiracy promoting a specific idea in science is unlikely to succeed. Have your students describe aspects of science that would check fraudulent or erroneous claims and/or political efforts.</a:t>
            </a:r>
          </a:p>
          <a:p>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Practicing the Scientific Method: Are Girls Better Than Boys at Some Tasks?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408243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33</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9578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dirty="0">
                <a:latin typeface="Arial" charset="0"/>
              </a:rPr>
              <a:t>Figure 1.19</a:t>
            </a:r>
            <a:r>
              <a:rPr lang="en-US" sz="1200" baseline="0" dirty="0">
                <a:latin typeface="Arial" charset="0"/>
              </a:rPr>
              <a:t> Nutrient and energy flow in an ecosystem</a:t>
            </a:r>
            <a:endParaRPr lang="en-US" dirty="0">
              <a:latin typeface="Times New Roman"/>
              <a:cs typeface="Times New Roman"/>
            </a:endParaRPr>
          </a:p>
        </p:txBody>
      </p:sp>
    </p:spTree>
    <p:extLst>
      <p:ext uri="{BB962C8B-B14F-4D97-AF65-F5344CB8AC3E}">
        <p14:creationId xmlns:p14="http://schemas.microsoft.com/office/powerpoint/2010/main" val="344397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35</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2879386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36</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390356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A0D64FF1-6518-AA40-B7C1-CB7930A224C2}" type="slidenum">
              <a:rPr lang="en-US" sz="2000"/>
              <a:pPr algn="r" defTabSz="1528763" eaLnBrk="0" hangingPunct="0"/>
              <a:t>37</a:t>
            </a:fld>
            <a:endParaRPr lang="en-US" sz="2000" dirty="0"/>
          </a:p>
        </p:txBody>
      </p:sp>
      <p:sp>
        <p:nvSpPr>
          <p:cNvPr id="12493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often believe that Charles Darwin was the first to suggest that life evolves; the early contributions by Greek philosophers and the work of Jean-Baptiste Lamarck may be unappreciated. Consider emphasizing this earlier work in your introduction to Darwin’s contributions.</a:t>
            </a:r>
          </a:p>
          <a:p>
            <a:r>
              <a:rPr lang="en-US" sz="1200" kern="1200" dirty="0">
                <a:solidFill>
                  <a:schemeClr val="tx1"/>
                </a:solidFill>
                <a:latin typeface="Times New Roman" charset="0"/>
                <a:ea typeface="+mn-ea"/>
                <a:cs typeface="+mn-cs"/>
              </a:rPr>
              <a:t>2. Students often misunderstand the basic process of evolution and instead reflect a Lamarckian point of view. Organisms do not evolve structures deliberately or out of want or need. Individuals do not evolve. Evolution is a passive process in which the environment favors one or more existing variations of a trait already present in a population.</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Many resources related to Charles Darwin are available on the Internet:</a:t>
            </a:r>
          </a:p>
          <a:p>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a. General evolution resources:</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evolution.berkeley.edu</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nationalacademies.org</a:t>
            </a:r>
            <a:r>
              <a:rPr lang="en-US" sz="1200" kern="1200" dirty="0">
                <a:solidFill>
                  <a:schemeClr val="tx1"/>
                </a:solidFill>
                <a:latin typeface="Times New Roman" charset="0"/>
                <a:ea typeface="+mn-ea"/>
                <a:cs typeface="+mn-cs"/>
              </a:rPr>
              <a:t>/evolution</a:t>
            </a:r>
          </a:p>
          <a:p>
            <a:r>
              <a:rPr lang="en-US" sz="1200" kern="1200" dirty="0">
                <a:solidFill>
                  <a:schemeClr val="tx1"/>
                </a:solidFill>
                <a:latin typeface="Times New Roman" charset="0"/>
                <a:ea typeface="+mn-ea"/>
                <a:cs typeface="+mn-cs"/>
              </a:rPr>
              <a:t>	</a:t>
            </a:r>
            <a:r>
              <a:rPr lang="en-US" sz="1200" kern="1200" dirty="0" err="1">
                <a:solidFill>
                  <a:schemeClr val="tx1"/>
                </a:solidFill>
                <a:latin typeface="Times New Roman" charset="0"/>
                <a:ea typeface="+mn-ea"/>
                <a:cs typeface="+mn-cs"/>
              </a:rPr>
              <a:t>ncse.com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    b. The complete works of Charles Darwin can be found at </a:t>
            </a:r>
            <a:r>
              <a:rPr lang="en-US" sz="1200" kern="1200" dirty="0" err="1">
                <a:solidFill>
                  <a:schemeClr val="tx1"/>
                </a:solidFill>
                <a:latin typeface="Times New Roman" charset="0"/>
                <a:ea typeface="+mn-ea"/>
                <a:cs typeface="+mn-cs"/>
              </a:rPr>
              <a:t>darwin-online.org.uk</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    c. Details of Charles Darwin’s home are located at</a:t>
            </a:r>
            <a:r>
              <a:rPr lang="en-US" sz="1200" kern="1200" baseline="0" dirty="0">
                <a:solidFill>
                  <a:schemeClr val="tx1"/>
                </a:solidFill>
                <a:latin typeface="Times New Roman" charset="0"/>
                <a:ea typeface="+mn-ea"/>
                <a:cs typeface="+mn-cs"/>
              </a:rPr>
              <a:t>  </a:t>
            </a:r>
            <a:r>
              <a:rPr lang="en-US" sz="1200" kern="1200" dirty="0">
                <a:solidFill>
                  <a:schemeClr val="tx1"/>
                </a:solidFill>
                <a:latin typeface="Times New Roman" charset="0"/>
                <a:ea typeface="+mn-ea"/>
                <a:cs typeface="+mn-cs"/>
              </a:rPr>
              <a:t>http://</a:t>
            </a:r>
            <a:r>
              <a:rPr lang="en-US" sz="1200" kern="1200" dirty="0" err="1">
                <a:solidFill>
                  <a:schemeClr val="tx1"/>
                </a:solidFill>
                <a:latin typeface="Times New Roman" charset="0"/>
                <a:ea typeface="+mn-ea"/>
                <a:cs typeface="+mn-cs"/>
              </a:rPr>
              <a:t>williamcalvin.com</a:t>
            </a:r>
            <a:r>
              <a:rPr lang="en-US" sz="1200" kern="1200" dirty="0">
                <a:solidFill>
                  <a:schemeClr val="tx1"/>
                </a:solidFill>
                <a:latin typeface="Times New Roman" charset="0"/>
                <a:ea typeface="+mn-ea"/>
                <a:cs typeface="+mn-cs"/>
              </a:rPr>
              <a:t>/bookshelf/</a:t>
            </a:r>
            <a:r>
              <a:rPr lang="en-US" sz="1200" kern="1200" dirty="0" err="1">
                <a:solidFill>
                  <a:schemeClr val="tx1"/>
                </a:solidFill>
                <a:latin typeface="Times New Roman" charset="0"/>
                <a:ea typeface="+mn-ea"/>
                <a:cs typeface="+mn-cs"/>
              </a:rPr>
              <a:t>down_hse.htm</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2. There are many variations of games that model aspects of natural selection. Here is one that is appropriate for a laboratory exercise. Purchase several bags of dried grocery store beans of diverse sizes and colors. Large lima beans, small white beans, red beans, and black beans are all good options. Consider the beans “food” for the “predatory” students. To begin, randomly distribute (throw) 100 beans of each of four colors onto a green lawn. Allow individual students to collect beans over a set period, perhaps 3 minutes. Then count the total number of each color of bean collected. Assume that the beans remaining undetected (still in the lawn) reproduce by doubling in number. Calculate the number of beans of each color remaining in the field. For the next round, count out the number of each color to add to the lawn so that the new totals on the lawn will double the number of beans that students did not find in the first “generation.” Before each predatory episode, record the total number of each color of beans that have “survived” in the field. Then let your student “predators” out for another round of collection (generation). Repeat the process for at least three or four “generations.” Note what colors of beans are favored by the environment. Ask students to speculate which colors might have been favored during another season or on a parking lot.</a:t>
            </a:r>
          </a:p>
          <a:p>
            <a:r>
              <a:rPr lang="en-US" sz="1200" kern="1200" dirty="0">
                <a:solidFill>
                  <a:schemeClr val="tx1"/>
                </a:solidFill>
                <a:latin typeface="Times New Roman" charset="0"/>
                <a:ea typeface="+mn-ea"/>
                <a:cs typeface="+mn-cs"/>
              </a:rPr>
              <a:t>3. Many websites devoted to domesticated species can be used to illustrate the variety of forms produced by artificial selection. Those devoted to pigeons, chickens, and dogs have proven to be especially useful.</a:t>
            </a:r>
          </a:p>
          <a:p>
            <a:r>
              <a:rPr lang="en-US" sz="1200" kern="1200" dirty="0">
                <a:solidFill>
                  <a:schemeClr val="tx1"/>
                </a:solidFill>
                <a:latin typeface="Times New Roman" charset="0"/>
                <a:ea typeface="+mn-ea"/>
                <a:cs typeface="+mn-cs"/>
              </a:rPr>
              <a:t>4. The authors make an analogy between the four bases used to form genes and the 26 letters of the English alphabet used to create words and sentences. One could also make an analogy between the four bases and trains composed of four different types of railroad cars (perhaps an engine, boxcar, tanker, and flatcar). Imagine how many different types of trains one could make using just 100 rail cars of four different types. (The answer is 4</a:t>
            </a:r>
            <a:r>
              <a:rPr lang="en-US" sz="1200" kern="1200" baseline="30000" dirty="0">
                <a:solidFill>
                  <a:schemeClr val="tx1"/>
                </a:solidFill>
                <a:latin typeface="Times New Roman" charset="0"/>
                <a:ea typeface="+mn-ea"/>
                <a:cs typeface="+mn-cs"/>
              </a:rPr>
              <a:t>100</a:t>
            </a:r>
            <a:r>
              <a:rPr lang="en-US" sz="1200" kern="1200" baseline="0" dirty="0">
                <a:solidFill>
                  <a:schemeClr val="tx1"/>
                </a:solidFill>
                <a:latin typeface="Times New Roman" charset="0"/>
                <a:ea typeface="+mn-ea"/>
                <a:cs typeface="+mn-cs"/>
              </a:rPr>
              <a:t>.</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5. For a chance to add a little math to the biological levels of organization, consider calculating the general scale differences between each level of biological organization. For example, are cells generally 5, 10, 50, or 100 times more massive than organelles? Are organelles generally 5, 10, 50, or 100 times more massive than macromolecules? For some levels of organization, such as ecosystems, communities, and populations, size or scale differences are perhaps less relevant and more problematic to consider. However, at the smaller levels, the sense of scale might enhance an appreciation for levels of biological organization.</a:t>
            </a:r>
          </a:p>
          <a:p>
            <a:r>
              <a:rPr lang="en-US" sz="1200" kern="1200" dirty="0">
                <a:solidFill>
                  <a:schemeClr val="tx1"/>
                </a:solidFill>
                <a:latin typeface="Times New Roman" charset="0"/>
                <a:ea typeface="+mn-ea"/>
                <a:cs typeface="+mn-cs"/>
              </a:rPr>
              <a:t>6. The U.S. Census Bureau maintains updated population clocks that estimate the U.S. and world populations (</a:t>
            </a:r>
            <a:r>
              <a:rPr lang="en-US" sz="1200" kern="1200" dirty="0" err="1">
                <a:solidFill>
                  <a:schemeClr val="tx1"/>
                </a:solidFill>
                <a:latin typeface="Times New Roman" charset="0"/>
                <a:ea typeface="+mn-ea"/>
                <a:cs typeface="+mn-cs"/>
              </a:rPr>
              <a:t>www.census.gov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popclock</a:t>
            </a:r>
            <a:r>
              <a:rPr lang="en-US" sz="1200" kern="1200" dirty="0">
                <a:solidFill>
                  <a:schemeClr val="tx1"/>
                </a:solidFill>
                <a:latin typeface="Times New Roman" charset="0"/>
                <a:ea typeface="+mn-ea"/>
                <a:cs typeface="+mn-cs"/>
              </a:rPr>
              <a:t>/). If students have a general idea of the human population of the United States, statistics about the number of people affected with a disease or disaster become more significant. For example, the current population of the United States is about 320,000,000 (in 2014). It is currently estimated that at least 1 million people in the United States are infected with HIV. The number of people infected with HIV is impressive and concerning, but not perhaps as meaningful as the realization that this represents about one of every 320 people in the United States. Although the infected people are not evenly distributed among geographic and ethnic groups, if you apply this generality to the enrollments in your classes, the students might better understand the tremendous impact of HIV infection.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Help the class think through the diverse interactions between an organism and its environment. In class, select an organism and have students work in small groups to develop a list of environmental components that interact with the organism. This list should include living and nonliving categories.</a:t>
            </a:r>
          </a:p>
        </p:txBody>
      </p:sp>
    </p:spTree>
    <p:extLst>
      <p:ext uri="{BB962C8B-B14F-4D97-AF65-F5344CB8AC3E}">
        <p14:creationId xmlns:p14="http://schemas.microsoft.com/office/powerpoint/2010/main" val="1389800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dirty="0">
                <a:latin typeface="Arial" charset="0"/>
              </a:rPr>
              <a:t>Figure 1.20-s3</a:t>
            </a:r>
            <a:r>
              <a:rPr lang="en-US" sz="1200" baseline="0" dirty="0">
                <a:latin typeface="Arial" charset="0"/>
              </a:rPr>
              <a:t> Zooming in on life (step 3)</a:t>
            </a:r>
            <a:endParaRPr lang="en-US" dirty="0">
              <a:latin typeface="Times New Roman"/>
              <a:cs typeface="Times New Roman"/>
            </a:endParaRPr>
          </a:p>
        </p:txBody>
      </p:sp>
    </p:spTree>
    <p:extLst>
      <p:ext uri="{BB962C8B-B14F-4D97-AF65-F5344CB8AC3E}">
        <p14:creationId xmlns:p14="http://schemas.microsoft.com/office/powerpoint/2010/main" val="925065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B049C8BF-4912-594F-8287-F5FEEA4B7B97}" type="slidenum">
              <a:rPr lang="en-US" sz="1200"/>
              <a:pPr defTabSz="914320" eaLnBrk="0" hangingPunct="0"/>
              <a:t>41</a:t>
            </a:fld>
            <a:endParaRPr lang="en-US" sz="1200" dirty="0"/>
          </a:p>
        </p:txBody>
      </p:sp>
      <p:sp>
        <p:nvSpPr>
          <p:cNvPr id="317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normAutofit lnSpcReduction="10000"/>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The dangers posed by certain chemicals in our food and broader environment often mislead people to associate “chemicals” with harm. People might not want “chemicals” added to their food or present in their environment. Students often fail to appreciate the chemical nature of our bodies and our world and the potential harm or benefits of naturally occurring chemistry. They often fail to understand why “natural” does not necessarily mean “good.” (Consider presenting a long list of naturally occurring toxins to make this point.) Your class may benefit from a class discussion of these misconceptions about our attitudes toward “chemicals.”</a:t>
            </a:r>
          </a:p>
          <a:p>
            <a:r>
              <a:rPr lang="en-US" sz="600" dirty="0">
                <a:latin typeface="Times New Roman" charset="0"/>
              </a:rPr>
              <a:t>2. Students with limited backgrounds in chemistry and physics might struggle with basic concepts of mass, weight, compounds, elements, and isotopes. It may also be early in the semester, when mature study habits have not yet developed. Consider passing along basic studying advice and tips to help students master these early chemistry concepts. In-class quizzes (graded or not) or a few homework problems will also provide reinforcing practice.</a:t>
            </a:r>
          </a:p>
          <a:p>
            <a:r>
              <a:rPr lang="en-US" sz="600" dirty="0">
                <a:latin typeface="Times New Roman" charset="0"/>
              </a:rPr>
              <a:t>3. The half-lives of many radioactive substances, especially those used for dating fossils, might lead some students to expect very long periods of decay for any radioactive substance. This might even be alarming if students are someday asked to consume a radioactive substance for a medical test. However, some medically significant isotopes have relatively short half-lives. Radioactive iodine-131 is often used to diagnose or treat certain thyroid problems. Its half-life of 8 days means that it will decay quickly.</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Students might be interested in the following aside: One of the challenges of raising captive, exotic animals is meeting the unique dietary requirements of the species. A zoo might have trouble keeping a particular animal because science has not fully determined what trace elements the animal requires.</a:t>
            </a:r>
          </a:p>
          <a:p>
            <a:r>
              <a:rPr lang="en-US" sz="600" dirty="0">
                <a:latin typeface="Times New Roman" charset="0"/>
              </a:rPr>
              <a:t>2. Many breakfast cereals are fortified with iron. A person can crush the cereal and extract distinct iron particles with a magnet. An overhead projector or video imagining device should clearly reveal the iron particles stuck to the magnet. This short practical demonstration can help connect an abstract concept to a concrete example.</a:t>
            </a:r>
          </a:p>
          <a:p>
            <a:r>
              <a:rPr lang="en-US" sz="600" dirty="0">
                <a:latin typeface="Times New Roman" charset="0"/>
              </a:rPr>
              <a:t>3. Students with limited backgrounds in chemistry will benefit from a discussion of Figure 2.7 and the differences and limitations of diagrams of atomic structures. The contrasts in Figure 2.7 are a good beginning of such a discussion.</a:t>
            </a:r>
          </a:p>
          <a:p>
            <a:r>
              <a:rPr lang="en-US" sz="600" dirty="0">
                <a:latin typeface="Times New Roman" charset="0"/>
              </a:rPr>
              <a:t>4. Here is a comparison that helps make the point about the differences in mass of protons and electrons. If a proton is as massive as a bowling ball, an electron will be the mass of a Life Saver candy. (This is calculated by considering a 15-pound bowling ball, a Life Saver with a mass of 0.12 ounces, and the textbook’s formula that an electron is 1/2,000 the mass of a proton.)</a:t>
            </a:r>
          </a:p>
          <a:p>
            <a:r>
              <a:rPr lang="en-US" sz="600" dirty="0">
                <a:latin typeface="Times New Roman" charset="0"/>
              </a:rPr>
              <a:t>5. Here is an analogy regarding the size of a helium atom. If a helium atom were the size of a major league baseball stadium, the nucleus would be about the size of a pea near the pitcher’s mound, and the two electrons would be like tiny gnats buzzing around the stadium. This analogy helps to relate the great distances between parts of an atom. Consider modifying the analogy to any local stadium in your region.</a:t>
            </a:r>
          </a:p>
          <a:p>
            <a:r>
              <a:rPr lang="en-US" sz="600" dirty="0">
                <a:latin typeface="Times New Roman" charset="0"/>
              </a:rPr>
              <a:t>6. After sharing teaching tips 4 and 5 above, consider asking your students to compare the mass of the pea near the pitcher’s mound to the mass of one of the gnats orbiting the stadium. If a proton or neutron is about 2,000 times more massive than an electron, how does the mass of a helium nucleus compare to the mass of one of its electrons?</a:t>
            </a:r>
          </a:p>
          <a:p>
            <a:r>
              <a:rPr lang="en-US" sz="600" dirty="0">
                <a:latin typeface="Times New Roman" charset="0"/>
              </a:rPr>
              <a:t>7. Have your students try to calculate the number of covalent bonds possible for a variety of atoms. Then provide the students with a list of elements and the number of outer electrons for each and have them make predictions about the chemical formula for many types of molecules.</a:t>
            </a:r>
          </a:p>
          <a:p>
            <a:r>
              <a:rPr lang="en-US" sz="600" dirty="0">
                <a:latin typeface="Times New Roman" charset="0"/>
              </a:rPr>
              <a:t>8. Consider challenging your students to suggest relationships in human lives that are analogous to each of the three main types of chemical bonds (covalent, ionic, and hydrogen). Evaluating the accuracy of potential analogies requires careful analysis of the chemical bonding relationships and critical thinking skills. Small groups might provide immediate critiques before passing along analogies for the entire class to consider. The following is one example. Ionic and covalent bonds are different types of relationships. Consider this analogy.  A woman taking out a loan has a specific relationship to her bank. She owes the bank money, something she got from the bank. A man shares an office with another man. Both look out the same window and answer the same phone. Ionic bonds are like a bank loan, in which something is borrowed. Covalent bonds are like sharing an office, with items (electrons) shared by both members of the relationship. After presenting this analogy, ask your students to modify the office analogy to represent a polar covalent bond. (Perhaps one man in the office sits closer to the window and the phone.)</a:t>
            </a:r>
          </a:p>
          <a:p>
            <a:r>
              <a:rPr lang="en-US" sz="600" dirty="0">
                <a:latin typeface="Times New Roman" charset="0"/>
              </a:rPr>
              <a:t>9. As noted in the text, chemical reactions do not create or destroy matter. Instead, they rearrange the structure and form new relationships. This is much like shuffling and dealing cards. When playing poker, cards are not created nor destroyed. Instead, new combinations are formed as the cards are dealt to the players.</a:t>
            </a:r>
          </a:p>
          <a:p>
            <a:r>
              <a:rPr lang="en-US" sz="600" b="1" dirty="0">
                <a:latin typeface="Times New Roman" charset="0"/>
              </a:rPr>
              <a:t>Active Lecture Tips</a:t>
            </a:r>
            <a:endParaRPr lang="en-US" sz="600" dirty="0">
              <a:latin typeface="Times New Roman" charset="0"/>
            </a:endParaRPr>
          </a:p>
          <a:p>
            <a:r>
              <a:rPr lang="en-US" sz="600" dirty="0">
                <a:latin typeface="Times New Roman" charset="0"/>
              </a:rPr>
              <a:t>1. See the Essay </a:t>
            </a:r>
            <a:r>
              <a:rPr lang="en-US" sz="600" i="1" dirty="0">
                <a:latin typeface="Times New Roman" charset="0"/>
              </a:rPr>
              <a:t>Electrons and Ceiling Fans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r>
              <a:rPr lang="en-US" sz="600" dirty="0">
                <a:latin typeface="Times New Roman" charset="0"/>
              </a:rPr>
              <a:t>2. See the Essay </a:t>
            </a:r>
            <a:r>
              <a:rPr lang="en-US" sz="600" i="1" dirty="0">
                <a:latin typeface="Times New Roman" charset="0"/>
              </a:rPr>
              <a:t>Relating Chemical Bonds to Everyday Ideas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962589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B049C8BF-4912-594F-8287-F5FEEA4B7B97}" type="slidenum">
              <a:rPr lang="en-US" sz="1200"/>
              <a:pPr defTabSz="914320" eaLnBrk="0" hangingPunct="0"/>
              <a:t>42</a:t>
            </a:fld>
            <a:endParaRPr lang="en-US" sz="1200" dirty="0"/>
          </a:p>
        </p:txBody>
      </p:sp>
      <p:sp>
        <p:nvSpPr>
          <p:cNvPr id="317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normAutofit lnSpcReduction="10000"/>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The dangers posed by certain chemicals in our food and broader environment often mislead people to associate “chemicals” with harm. People might not want “chemicals” added to their food or present in their environment. Students often fail to appreciate the chemical nature of our bodies and our world and the potential harm or benefits of naturally occurring chemistry. They often fail to understand why “natural” does not necessarily mean “good.” (Consider presenting a long list of naturally occurring toxins to make this point.) Your class may benefit from a class discussion of these misconceptions about our attitudes toward “chemicals.”</a:t>
            </a:r>
          </a:p>
          <a:p>
            <a:r>
              <a:rPr lang="en-US" sz="600" dirty="0">
                <a:latin typeface="Times New Roman" charset="0"/>
              </a:rPr>
              <a:t>2. Students with limited backgrounds in chemistry and physics might struggle with basic concepts of mass, weight, compounds, elements, and isotopes. It may also be early in the semester, when mature study habits have not yet developed. Consider passing along basic studying advice and tips to help students master these early chemistry concepts. In-class quizzes (graded or not) or a few homework problems will also provide reinforcing practice.</a:t>
            </a:r>
          </a:p>
          <a:p>
            <a:r>
              <a:rPr lang="en-US" sz="600" dirty="0">
                <a:latin typeface="Times New Roman" charset="0"/>
              </a:rPr>
              <a:t>3. The half-lives of many radioactive substances, especially those used for dating fossils, might lead some students to expect very long periods of decay for any radioactive substance. This might even be alarming if students are someday asked to consume a radioactive substance for a medical test. However, some medically significant isotopes have relatively short half-lives. Radioactive iodine-131 is often used to diagnose or treat certain thyroid problems. Its half-life of 8 days means that it will decay quickly.</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Students might be interested in the following aside: One of the challenges of raising captive, exotic animals is meeting the unique dietary requirements of the species. A zoo might have trouble keeping a particular animal because science has not fully determined what trace elements the animal requires.</a:t>
            </a:r>
          </a:p>
          <a:p>
            <a:r>
              <a:rPr lang="en-US" sz="600" dirty="0">
                <a:latin typeface="Times New Roman" charset="0"/>
              </a:rPr>
              <a:t>2. Many breakfast cereals are fortified with iron. A person can crush the cereal and extract distinct iron particles with a magnet. An overhead projector or video imagining device should clearly reveal the iron particles stuck to the magnet. This short practical demonstration can help connect an abstract concept to a concrete example.</a:t>
            </a:r>
          </a:p>
          <a:p>
            <a:r>
              <a:rPr lang="en-US" sz="600" dirty="0">
                <a:latin typeface="Times New Roman" charset="0"/>
              </a:rPr>
              <a:t>3. Students with limited backgrounds in chemistry will benefit from a discussion of Figure 2.7 and the differences and limitations of diagrams of atomic structures. The contrasts in Figure 2.7 are a good beginning of such a discussion.</a:t>
            </a:r>
          </a:p>
          <a:p>
            <a:r>
              <a:rPr lang="en-US" sz="600" dirty="0">
                <a:latin typeface="Times New Roman" charset="0"/>
              </a:rPr>
              <a:t>4. Here is a comparison that helps make the point about the differences in mass of protons and electrons. If a proton is as massive as a bowling ball, an electron will be the mass of a Life Saver candy. (This is calculated by considering a 15-pound bowling ball, a Life Saver with a mass of 0.12 ounces, and the textbook’s formula that an electron is 1/2,000 the mass of a proton.)</a:t>
            </a:r>
          </a:p>
          <a:p>
            <a:r>
              <a:rPr lang="en-US" sz="600" dirty="0">
                <a:latin typeface="Times New Roman" charset="0"/>
              </a:rPr>
              <a:t>5. Here is an analogy regarding the size of a helium atom. If a helium atom were the size of a major league baseball stadium, the nucleus would be about the size of a pea near the pitcher’s mound, and the two electrons would be like tiny gnats buzzing around the stadium. This analogy helps to relate the great distances between parts of an atom. Consider modifying the analogy to any local stadium in your region.</a:t>
            </a:r>
          </a:p>
          <a:p>
            <a:r>
              <a:rPr lang="en-US" sz="600" dirty="0">
                <a:latin typeface="Times New Roman" charset="0"/>
              </a:rPr>
              <a:t>6. After sharing teaching tips 4 and 5 above, consider asking your students to compare the mass of the pea near the pitcher’s mound to the mass of one of the gnats orbiting the stadium. If a proton or neutron is about 2,000 times more massive than an electron, how does the mass of a helium nucleus compare to the mass of one of its electrons?</a:t>
            </a:r>
          </a:p>
          <a:p>
            <a:r>
              <a:rPr lang="en-US" sz="600" dirty="0">
                <a:latin typeface="Times New Roman" charset="0"/>
              </a:rPr>
              <a:t>7. Have your students try to calculate the number of covalent bonds possible for a variety of atoms. Then provide the students with a list of elements and the number of outer electrons for each and have them make predictions about the chemical formula for many types of molecules.</a:t>
            </a:r>
          </a:p>
          <a:p>
            <a:r>
              <a:rPr lang="en-US" sz="600" dirty="0">
                <a:latin typeface="Times New Roman" charset="0"/>
              </a:rPr>
              <a:t>8. Consider challenging your students to suggest relationships in human lives that are analogous to each of the three main types of chemical bonds (covalent, ionic, and hydrogen). Evaluating the accuracy of potential analogies requires careful analysis of the chemical bonding relationships and critical thinking skills. Small groups might provide immediate critiques before passing along analogies for the entire class to consider. The following is one example. Ionic and covalent bonds are different types of relationships. Consider this analogy.  A woman taking out a loan has a specific relationship to her bank. She owes the bank money, something she got from the bank. A man shares an office with another man. Both look out the same window and answer the same phone. Ionic bonds are like a bank loan, in which something is borrowed. Covalent bonds are like sharing an office, with items (electrons) shared by both members of the relationship. After presenting this analogy, ask your students to modify the office analogy to represent a polar covalent bond. (Perhaps one man in the office sits closer to the window and the phone.)</a:t>
            </a:r>
          </a:p>
          <a:p>
            <a:r>
              <a:rPr lang="en-US" sz="600" dirty="0">
                <a:latin typeface="Times New Roman" charset="0"/>
              </a:rPr>
              <a:t>9. As noted in the text, chemical reactions do not create or destroy matter. Instead, they rearrange the structure and form new relationships. This is much like shuffling and dealing cards. When playing poker, cards are not created nor destroyed. Instead, new combinations are formed as the cards are dealt to the players.</a:t>
            </a:r>
          </a:p>
          <a:p>
            <a:r>
              <a:rPr lang="en-US" sz="600" b="1" dirty="0">
                <a:latin typeface="Times New Roman" charset="0"/>
              </a:rPr>
              <a:t>Active Lecture Tips</a:t>
            </a:r>
            <a:endParaRPr lang="en-US" sz="600" dirty="0">
              <a:latin typeface="Times New Roman" charset="0"/>
            </a:endParaRPr>
          </a:p>
          <a:p>
            <a:r>
              <a:rPr lang="en-US" sz="600" dirty="0">
                <a:latin typeface="Times New Roman" charset="0"/>
              </a:rPr>
              <a:t>1. See the Essay </a:t>
            </a:r>
            <a:r>
              <a:rPr lang="en-US" sz="600" i="1" dirty="0">
                <a:latin typeface="Times New Roman" charset="0"/>
              </a:rPr>
              <a:t>Electrons and Ceiling Fans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r>
              <a:rPr lang="en-US" sz="600" dirty="0">
                <a:latin typeface="Times New Roman" charset="0"/>
              </a:rPr>
              <a:t>2. See the Essay </a:t>
            </a:r>
            <a:r>
              <a:rPr lang="en-US" sz="600" i="1" dirty="0">
                <a:latin typeface="Times New Roman" charset="0"/>
              </a:rPr>
              <a:t>Relating Chemical Bonds to Everyday Ideas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585816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B049C8BF-4912-594F-8287-F5FEEA4B7B97}" type="slidenum">
              <a:rPr lang="en-US" sz="1200"/>
              <a:pPr defTabSz="914320" eaLnBrk="0" hangingPunct="0"/>
              <a:t>43</a:t>
            </a:fld>
            <a:endParaRPr lang="en-US" sz="1200" dirty="0"/>
          </a:p>
        </p:txBody>
      </p:sp>
      <p:sp>
        <p:nvSpPr>
          <p:cNvPr id="317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normAutofit lnSpcReduction="10000"/>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The dangers posed by certain chemicals in our food and broader environment often mislead people to associate “chemicals” with harm. People might not want “chemicals” added to their food or present in their environment. Students often fail to appreciate the chemical nature of our bodies and our world and the potential harm or benefits of naturally occurring chemistry. They often fail to understand why “natural” does not necessarily mean “good.” (Consider presenting a long list of naturally occurring toxins to make this point.) Your class may benefit from a class discussion of these misconceptions about our attitudes toward “chemicals.”</a:t>
            </a:r>
          </a:p>
          <a:p>
            <a:r>
              <a:rPr lang="en-US" sz="600" dirty="0">
                <a:latin typeface="Times New Roman" charset="0"/>
              </a:rPr>
              <a:t>2. Students with limited backgrounds in chemistry and physics might struggle with basic concepts of mass, weight, compounds, elements, and isotopes. It may also be early in the semester, when mature study habits have not yet developed. Consider passing along basic studying advice and tips to help students master these early chemistry concepts. In-class quizzes (graded or not) or a few homework problems will also provide reinforcing practice.</a:t>
            </a:r>
          </a:p>
          <a:p>
            <a:r>
              <a:rPr lang="en-US" sz="600" dirty="0">
                <a:latin typeface="Times New Roman" charset="0"/>
              </a:rPr>
              <a:t>3. The half-lives of many radioactive substances, especially those used for dating fossils, might lead some students to expect very long periods of decay for any radioactive substance. This might even be alarming if students are someday asked to consume a radioactive substance for a medical test. However, some medically significant isotopes have relatively short half-lives. Radioactive iodine-131 is often used to diagnose or treat certain thyroid problems. Its half-life of 8 days means that it will decay quickly.</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Students might be interested in the following aside: One of the challenges of raising captive, exotic animals is meeting the unique dietary requirements of the species. A zoo might have trouble keeping a particular animal because science has not fully determined what trace elements the animal requires.</a:t>
            </a:r>
          </a:p>
          <a:p>
            <a:r>
              <a:rPr lang="en-US" sz="600" dirty="0">
                <a:latin typeface="Times New Roman" charset="0"/>
              </a:rPr>
              <a:t>2. Many breakfast cereals are fortified with iron. A person can crush the cereal and extract distinct iron particles with a magnet. An overhead projector or video imagining device should clearly reveal the iron particles stuck to the magnet. This short practical demonstration can help connect an abstract concept to a concrete example.</a:t>
            </a:r>
          </a:p>
          <a:p>
            <a:r>
              <a:rPr lang="en-US" sz="600" dirty="0">
                <a:latin typeface="Times New Roman" charset="0"/>
              </a:rPr>
              <a:t>3. Students with limited backgrounds in chemistry will benefit from a discussion of Figure 2.7 and the differences and limitations of diagrams of atomic structures. The contrasts in Figure 2.7 are a good beginning of such a discussion.</a:t>
            </a:r>
          </a:p>
          <a:p>
            <a:r>
              <a:rPr lang="en-US" sz="600" dirty="0">
                <a:latin typeface="Times New Roman" charset="0"/>
              </a:rPr>
              <a:t>4. Here is a comparison that helps make the point about the differences in mass of protons and electrons. If a proton is as massive as a bowling ball, an electron will be the mass of a Life Saver candy. (This is calculated by considering a 15-pound bowling ball, a Life Saver with a mass of 0.12 ounces, and the textbook’s formula that an electron is 1/2,000 the mass of a proton.)</a:t>
            </a:r>
          </a:p>
          <a:p>
            <a:r>
              <a:rPr lang="en-US" sz="600" dirty="0">
                <a:latin typeface="Times New Roman" charset="0"/>
              </a:rPr>
              <a:t>5. Here is an analogy regarding the size of a helium atom. If a helium atom were the size of a major league baseball stadium, the nucleus would be about the size of a pea near the pitcher’s mound, and the two electrons would be like tiny gnats buzzing around the stadium. This analogy helps to relate the great distances between parts of an atom. Consider modifying the analogy to any local stadium in your region.</a:t>
            </a:r>
          </a:p>
          <a:p>
            <a:r>
              <a:rPr lang="en-US" sz="600" dirty="0">
                <a:latin typeface="Times New Roman" charset="0"/>
              </a:rPr>
              <a:t>6. After sharing teaching tips 4 and 5 above, consider asking your students to compare the mass of the pea near the pitcher’s mound to the mass of one of the gnats orbiting the stadium. If a proton or neutron is about 2,000 times more massive than an electron, how does the mass of a helium nucleus compare to the mass of one of its electrons?</a:t>
            </a:r>
          </a:p>
          <a:p>
            <a:r>
              <a:rPr lang="en-US" sz="600" dirty="0">
                <a:latin typeface="Times New Roman" charset="0"/>
              </a:rPr>
              <a:t>7. Have your students try to calculate the number of covalent bonds possible for a variety of atoms. Then provide the students with a list of elements and the number of outer electrons for each and have them make predictions about the chemical formula for many types of molecules.</a:t>
            </a:r>
          </a:p>
          <a:p>
            <a:r>
              <a:rPr lang="en-US" sz="600" dirty="0">
                <a:latin typeface="Times New Roman" charset="0"/>
              </a:rPr>
              <a:t>8. Consider challenging your students to suggest relationships in human lives that are analogous to each of the three main types of chemical bonds (covalent, ionic, and hydrogen). Evaluating the accuracy of potential analogies requires careful analysis of the chemical bonding relationships and critical thinking skills. Small groups might provide immediate critiques before passing along analogies for the entire class to consider. The following is one example. Ionic and covalent bonds are different types of relationships. Consider this analogy.  A woman taking out a loan has a specific relationship to her bank. She owes the bank money, something she got from the bank. A man shares an office with another man. Both look out the same window and answer the same phone. Ionic bonds are like a bank loan, in which something is borrowed. Covalent bonds are like sharing an office, with items (electrons) shared by both members of the relationship. After presenting this analogy, ask your students to modify the office analogy to represent a polar covalent bond. (Perhaps one man in the office sits closer to the window and the phone.)</a:t>
            </a:r>
          </a:p>
          <a:p>
            <a:r>
              <a:rPr lang="en-US" sz="600" dirty="0">
                <a:latin typeface="Times New Roman" charset="0"/>
              </a:rPr>
              <a:t>9. As noted in the text, chemical reactions do not create or destroy matter. Instead, they rearrange the structure and form new relationships. This is much like shuffling and dealing cards. When playing poker, cards are not created nor destroyed. Instead, new combinations are formed as the cards are dealt to the players.</a:t>
            </a:r>
          </a:p>
          <a:p>
            <a:r>
              <a:rPr lang="en-US" sz="600" b="1" dirty="0">
                <a:latin typeface="Times New Roman" charset="0"/>
              </a:rPr>
              <a:t>Active Lecture Tips</a:t>
            </a:r>
            <a:endParaRPr lang="en-US" sz="600" dirty="0">
              <a:latin typeface="Times New Roman" charset="0"/>
            </a:endParaRPr>
          </a:p>
          <a:p>
            <a:r>
              <a:rPr lang="en-US" sz="600" dirty="0">
                <a:latin typeface="Times New Roman" charset="0"/>
              </a:rPr>
              <a:t>1. See the Essay </a:t>
            </a:r>
            <a:r>
              <a:rPr lang="en-US" sz="600" i="1" dirty="0">
                <a:latin typeface="Times New Roman" charset="0"/>
              </a:rPr>
              <a:t>Electrons and Ceiling Fans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r>
              <a:rPr lang="en-US" sz="600" dirty="0">
                <a:latin typeface="Times New Roman" charset="0"/>
              </a:rPr>
              <a:t>2. See the Essay </a:t>
            </a:r>
            <a:r>
              <a:rPr lang="en-US" sz="600" i="1" dirty="0">
                <a:latin typeface="Times New Roman" charset="0"/>
              </a:rPr>
              <a:t>Relating Chemical Bonds to Everyday Ideas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698578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latin typeface="Arial" pitchFamily="34" charset="0"/>
                <a:ea typeface="ＭＳ Ｐゴシック" charset="0"/>
                <a:cs typeface="Arial" pitchFamily="34" charset="0"/>
              </a:rPr>
              <a:t>Figure 2.2</a:t>
            </a:r>
            <a:r>
              <a:rPr lang="en-US" dirty="0">
                <a:latin typeface="Arial" pitchFamily="34" charset="0"/>
                <a:cs typeface="Arial" pitchFamily="34" charset="0"/>
              </a:rPr>
              <a:t> </a:t>
            </a:r>
            <a:r>
              <a:rPr lang="en-US" sz="1200" b="0" i="0" u="none" strike="noStrike" kern="1200" dirty="0">
                <a:solidFill>
                  <a:schemeClr val="tx1"/>
                </a:solidFill>
                <a:latin typeface="Arial" pitchFamily="34" charset="0"/>
                <a:ea typeface="ＭＳ Ｐゴシック" charset="0"/>
                <a:cs typeface="Arial" pitchFamily="34" charset="0"/>
              </a:rPr>
              <a:t>Chemical composition of the human body</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274382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0" marR="0" lvl="0" indent="0" algn="r" defTabSz="1528763" rtl="0" eaLnBrk="0" fontAlgn="base" latinLnBrk="0" hangingPunct="0">
              <a:lnSpc>
                <a:spcPct val="100000"/>
              </a:lnSpc>
              <a:spcBef>
                <a:spcPct val="0"/>
              </a:spcBef>
              <a:spcAft>
                <a:spcPct val="0"/>
              </a:spcAft>
              <a:buClrTx/>
              <a:buSzTx/>
              <a:buFontTx/>
              <a:buNone/>
              <a:tabLst/>
              <a:defRPr/>
            </a:pPr>
            <a:fld id="{9148A38A-B184-0341-BDEB-CE893D63E018}"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152876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charset="0"/>
              </a:rPr>
              <a:t>Figure 1.3-s5 Applying the scientific method to a common problem (step 5)</a:t>
            </a:r>
            <a:endParaRPr lang="en-US" dirty="0">
              <a:latin typeface="Times New Roman"/>
              <a:cs typeface="Times New Roman"/>
            </a:endParaRPr>
          </a:p>
        </p:txBody>
      </p:sp>
    </p:spTree>
    <p:extLst>
      <p:ext uri="{BB962C8B-B14F-4D97-AF65-F5344CB8AC3E}">
        <p14:creationId xmlns:p14="http://schemas.microsoft.com/office/powerpoint/2010/main" val="3678937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B049C8BF-4912-594F-8287-F5FEEA4B7B97}" type="slidenum">
              <a:rPr lang="en-US" sz="1200"/>
              <a:pPr defTabSz="914320" eaLnBrk="0" hangingPunct="0"/>
              <a:t>45</a:t>
            </a:fld>
            <a:endParaRPr lang="en-US" sz="1200" dirty="0"/>
          </a:p>
        </p:txBody>
      </p:sp>
      <p:sp>
        <p:nvSpPr>
          <p:cNvPr id="3174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normAutofit lnSpcReduction="10000"/>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The dangers posed by certain chemicals in our food and broader environment often mislead people to associate “chemicals” with harm. People might not want “chemicals” added to their food or present in their environment. Students often fail to appreciate the chemical nature of our bodies and our world and the potential harm or benefits of naturally occurring chemistry. They often fail to understand why “natural” does not necessarily mean “good.” (Consider presenting a long list of naturally occurring toxins to make this point.) Your class may benefit from a class discussion of these misconceptions about our attitudes toward “chemicals.”</a:t>
            </a:r>
          </a:p>
          <a:p>
            <a:r>
              <a:rPr lang="en-US" sz="600" dirty="0">
                <a:latin typeface="Times New Roman" charset="0"/>
              </a:rPr>
              <a:t>2. Students with limited backgrounds in chemistry and physics might struggle with basic concepts of mass, weight, compounds, elements, and isotopes. It may also be early in the semester, when mature study habits have not yet developed. Consider passing along basic studying advice and tips to help students master these early chemistry concepts. In-class quizzes (graded or not) or a few homework problems will also provide reinforcing practice.</a:t>
            </a:r>
          </a:p>
          <a:p>
            <a:r>
              <a:rPr lang="en-US" sz="600" dirty="0">
                <a:latin typeface="Times New Roman" charset="0"/>
              </a:rPr>
              <a:t>3. The half-lives of many radioactive substances, especially those used for dating fossils, might lead some students to expect very long periods of decay for any radioactive substance. This might even be alarming if students are someday asked to consume a radioactive substance for a medical test. However, some medically significant isotopes have relatively short half-lives. Radioactive iodine-131 is often used to diagnose or treat certain thyroid problems. Its half-life of 8 days means that it will decay quickly.</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Students might be interested in the following aside: One of the challenges of raising captive, exotic animals is meeting the unique dietary requirements of the species. A zoo might have trouble keeping a particular animal because science has not fully determined what trace elements the animal requires.</a:t>
            </a:r>
          </a:p>
          <a:p>
            <a:r>
              <a:rPr lang="en-US" sz="600" dirty="0">
                <a:latin typeface="Times New Roman" charset="0"/>
              </a:rPr>
              <a:t>2. Many breakfast cereals are fortified with iron. A person can crush the cereal and extract distinct iron particles with a magnet. An overhead projector or video imagining device should clearly reveal the iron particles stuck to the magnet. This short practical demonstration can help connect an abstract concept to a concrete example.</a:t>
            </a:r>
          </a:p>
          <a:p>
            <a:r>
              <a:rPr lang="en-US" sz="600" dirty="0">
                <a:latin typeface="Times New Roman" charset="0"/>
              </a:rPr>
              <a:t>3. Students with limited backgrounds in chemistry will benefit from a discussion of Figure 2.7 and the differences and limitations of diagrams of atomic structures. The contrasts in Figure 2.7 are a good beginning of such a discussion.</a:t>
            </a:r>
          </a:p>
          <a:p>
            <a:r>
              <a:rPr lang="en-US" sz="600" dirty="0">
                <a:latin typeface="Times New Roman" charset="0"/>
              </a:rPr>
              <a:t>4. Here is a comparison that helps make the point about the differences in mass of protons and electrons. If a proton is as massive as a bowling ball, an electron will be the mass of a Life Saver candy. (This is calculated by considering a 15-pound bowling ball, a Life Saver with a mass of 0.12 ounces, and the textbook’s formula that an electron is 1/2,000 the mass of a proton.)</a:t>
            </a:r>
          </a:p>
          <a:p>
            <a:r>
              <a:rPr lang="en-US" sz="600" dirty="0">
                <a:latin typeface="Times New Roman" charset="0"/>
              </a:rPr>
              <a:t>5. Here is an analogy regarding the size of a helium atom. If a helium atom were the size of a major league baseball stadium, the nucleus would be about the size of a pea near the pitcher’s mound, and the two electrons would be like tiny gnats buzzing around the stadium. This analogy helps to relate the great distances between parts of an atom. Consider modifying the analogy to any local stadium in your region.</a:t>
            </a:r>
          </a:p>
          <a:p>
            <a:r>
              <a:rPr lang="en-US" sz="600" dirty="0">
                <a:latin typeface="Times New Roman" charset="0"/>
              </a:rPr>
              <a:t>6. After sharing teaching tips 4 and 5 above, consider asking your students to compare the mass of the pea near the pitcher’s mound to the mass of one of the gnats orbiting the stadium. If a proton or neutron is about 2,000 times more massive than an electron, how does the mass of a helium nucleus compare to the mass of one of its electrons?</a:t>
            </a:r>
          </a:p>
          <a:p>
            <a:r>
              <a:rPr lang="en-US" sz="600" dirty="0">
                <a:latin typeface="Times New Roman" charset="0"/>
              </a:rPr>
              <a:t>7. Have your students try to calculate the number of covalent bonds possible for a variety of atoms. Then provide the students with a list of elements and the number of outer electrons for each and have them make predictions about the chemical formula for many types of molecules.</a:t>
            </a:r>
          </a:p>
          <a:p>
            <a:r>
              <a:rPr lang="en-US" sz="600" dirty="0">
                <a:latin typeface="Times New Roman" charset="0"/>
              </a:rPr>
              <a:t>8. Consider challenging your students to suggest relationships in human lives that are analogous to each of the three main types of chemical bonds (covalent, ionic, and hydrogen). Evaluating the accuracy of potential analogies requires careful analysis of the chemical bonding relationships and critical thinking skills. Small groups might provide immediate critiques before passing along analogies for the entire class to consider. The following is one example. Ionic and covalent bonds are different types of relationships. Consider this analogy.  A woman taking out a loan has a specific relationship to her bank. She owes the bank money, something she got from the bank. A man shares an office with another man. Both look out the same window and answer the same phone. Ionic bonds are like a bank loan, in which something is borrowed. Covalent bonds are like sharing an office, with items (electrons) shared by both members of the relationship. After presenting this analogy, ask your students to modify the office analogy to represent a polar covalent bond. (Perhaps one man in the office sits closer to the window and the phone.)</a:t>
            </a:r>
          </a:p>
          <a:p>
            <a:r>
              <a:rPr lang="en-US" sz="600" dirty="0">
                <a:latin typeface="Times New Roman" charset="0"/>
              </a:rPr>
              <a:t>9. As noted in the text, chemical reactions do not create or destroy matter. Instead, they rearrange the structure and form new relationships. This is much like shuffling and dealing cards. When playing poker, cards are not created nor destroyed. Instead, new combinations are formed as the cards are dealt to the players.</a:t>
            </a:r>
          </a:p>
          <a:p>
            <a:r>
              <a:rPr lang="en-US" sz="600" b="1" dirty="0">
                <a:latin typeface="Times New Roman" charset="0"/>
              </a:rPr>
              <a:t>Active Lecture Tips</a:t>
            </a:r>
            <a:endParaRPr lang="en-US" sz="600" dirty="0">
              <a:latin typeface="Times New Roman" charset="0"/>
            </a:endParaRPr>
          </a:p>
          <a:p>
            <a:r>
              <a:rPr lang="en-US" sz="600" dirty="0">
                <a:latin typeface="Times New Roman" charset="0"/>
              </a:rPr>
              <a:t>1. See the Essay </a:t>
            </a:r>
            <a:r>
              <a:rPr lang="en-US" sz="600" i="1" dirty="0">
                <a:latin typeface="Times New Roman" charset="0"/>
              </a:rPr>
              <a:t>Electrons and Ceiling Fans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r>
              <a:rPr lang="en-US" sz="600" dirty="0">
                <a:latin typeface="Times New Roman" charset="0"/>
              </a:rPr>
              <a:t>2. See the Essay </a:t>
            </a:r>
            <a:r>
              <a:rPr lang="en-US" sz="600" i="1" dirty="0">
                <a:latin typeface="Times New Roman" charset="0"/>
              </a:rPr>
              <a:t>Relating Chemical Bonds to Everyday Ideas</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120749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600" dirty="0">
                <a:latin typeface="Arial" pitchFamily="34" charset="0"/>
                <a:ea typeface="ＭＳ Ｐゴシック" charset="0"/>
                <a:cs typeface="Arial" pitchFamily="34" charset="0"/>
              </a:rPr>
              <a:t>Figure 2.3</a:t>
            </a:r>
            <a:r>
              <a:rPr lang="en-US" dirty="0">
                <a:latin typeface="Arial" pitchFamily="34" charset="0"/>
                <a:cs typeface="Arial" pitchFamily="34" charset="0"/>
              </a:rPr>
              <a:t> </a:t>
            </a:r>
            <a:r>
              <a:rPr lang="en-US" sz="600" dirty="0">
                <a:latin typeface="Arial" pitchFamily="34" charset="0"/>
                <a:ea typeface="ＭＳ Ｐゴシック" charset="0"/>
                <a:cs typeface="Arial" pitchFamily="34" charset="0"/>
              </a:rPr>
              <a:t>Diet and goiter</a:t>
            </a:r>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2625975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marL="0" marR="0" lvl="0" indent="0" algn="r" defTabSz="1776413" rtl="0" eaLnBrk="0" fontAlgn="base" latinLnBrk="0" hangingPunct="0">
              <a:lnSpc>
                <a:spcPct val="100000"/>
              </a:lnSpc>
              <a:spcBef>
                <a:spcPct val="0"/>
              </a:spcBef>
              <a:spcAft>
                <a:spcPct val="0"/>
              </a:spcAft>
              <a:buClrTx/>
              <a:buSzTx/>
              <a:buFontTx/>
              <a:buNone/>
              <a:tabLst/>
              <a:defRPr/>
            </a:pPr>
            <a:fld id="{B049C8BF-4912-594F-8287-F5FEEA4B7B97}" type="slidenum">
              <a:rPr kumimoji="0" lang="en-US" sz="2300" b="0" i="0" u="none" strike="noStrike" kern="1200" cap="none" spc="0" normalizeH="0" baseline="0" noProof="0">
                <a:ln>
                  <a:noFill/>
                </a:ln>
                <a:solidFill>
                  <a:srgbClr val="000000"/>
                </a:solidFill>
                <a:effectLst/>
                <a:uLnTx/>
                <a:uFillTx/>
                <a:latin typeface="Arial" pitchFamily="-108" charset="0"/>
                <a:ea typeface="+mn-ea"/>
                <a:cs typeface="Arial" pitchFamily="-108" charset="0"/>
              </a:rPr>
              <a:pPr marL="0" marR="0" lvl="0" indent="0" algn="r" defTabSz="1776413" rtl="0" eaLnBrk="0" fontAlgn="base" latinLnBrk="0" hangingPunct="0">
                <a:lnSpc>
                  <a:spcPct val="100000"/>
                </a:lnSpc>
                <a:spcBef>
                  <a:spcPct val="0"/>
                </a:spcBef>
                <a:spcAft>
                  <a:spcPct val="0"/>
                </a:spcAft>
                <a:buClrTx/>
                <a:buSzTx/>
                <a:buFontTx/>
                <a:buNone/>
                <a:tabLst/>
                <a:defRPr/>
              </a:pPr>
              <a:t>47</a:t>
            </a:fld>
            <a:endParaRPr kumimoji="0" lang="en-US" sz="2300" b="0" i="0" u="none" strike="noStrike" kern="1200" cap="none" spc="0" normalizeH="0" baseline="0" noProof="0" dirty="0">
              <a:ln>
                <a:noFill/>
              </a:ln>
              <a:solidFill>
                <a:srgbClr val="000000"/>
              </a:solidFill>
              <a:effectLst/>
              <a:uLnTx/>
              <a:uFillTx/>
              <a:latin typeface="Arial" pitchFamily="-108" charset="0"/>
              <a:ea typeface="+mn-ea"/>
              <a:cs typeface="Arial" pitchFamily="-108" charset="0"/>
            </a:endParaRPr>
          </a:p>
        </p:txBody>
      </p:sp>
      <p:sp>
        <p:nvSpPr>
          <p:cNvPr id="31747"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normAutofit fontScale="925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dangers posed by certain chemicals in our food and broader environment often mislead people to associate “chemicals” with harm. People might not want “chemicals” added to their food or present in their environment. Students often fail to appreciate the chemical nature of our bodies and our world and the potential harm or benefits of naturally occurring chemistry. They often fail to understand why “natural” does not necessarily mean “good.” (Consider presenting a long list of naturally occurring toxins to make this point.) Your class may benefit from a class discussion of these misconceptions about our attitudes toward “chemicals.”</a:t>
            </a:r>
          </a:p>
          <a:p>
            <a:r>
              <a:rPr lang="en-US" sz="1200" kern="1200" dirty="0">
                <a:solidFill>
                  <a:schemeClr val="tx1"/>
                </a:solidFill>
                <a:latin typeface="Times New Roman" charset="0"/>
                <a:ea typeface="+mn-ea"/>
                <a:cs typeface="+mn-cs"/>
              </a:rPr>
              <a:t>2. Students with limited backgrounds in chemistry and physics might struggle with basic concepts of mass, weight, compounds, elements, and isotopes. It may also be early in the semester, when mature study habits have not yet developed. Consider passing along basic studying advice and tips to help students master these early chemistry concepts. In-class quizzes (graded or not) or a few homework problems will also provide reinforcing practice.</a:t>
            </a:r>
          </a:p>
          <a:p>
            <a:r>
              <a:rPr lang="en-US" sz="1200" kern="1200" dirty="0">
                <a:solidFill>
                  <a:schemeClr val="tx1"/>
                </a:solidFill>
                <a:latin typeface="Times New Roman" charset="0"/>
                <a:ea typeface="+mn-ea"/>
                <a:cs typeface="+mn-cs"/>
              </a:rPr>
              <a:t>3. The half-lives of many radioactive substances, especially those used for dating fossils, might lead some students to expect very long periods of decay for any radioactive substance. This might even be alarming if students are someday asked to consume a radioactive substance for a medical test. However, some medically significant isotopes have relatively short half-lives. Radioactive iodine-131 is often used to diagnose or treat certain thyroid problems. Its half-life of 8 days means that it will decay quickly.</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might be interested in the following aside: One of the challenges of raising captive, exotic animals is meeting the unique dietary requirements of the species. A zoo might have trouble keeping a particular animal because science has not fully determined what trace elements the animal requires.</a:t>
            </a:r>
          </a:p>
          <a:p>
            <a:r>
              <a:rPr lang="en-US" sz="1200" kern="1200" dirty="0">
                <a:solidFill>
                  <a:schemeClr val="tx1"/>
                </a:solidFill>
                <a:latin typeface="Times New Roman" charset="0"/>
                <a:ea typeface="+mn-ea"/>
                <a:cs typeface="+mn-cs"/>
              </a:rPr>
              <a:t>2. Many breakfast cereals are fortified with iron. A person can crush the cereal and extract distinct iron particles with a magnet. An overhead projector or video imagining device should clearly reveal the iron particles stuck to the magnet. This short practical demonstration can help connect an abstract concept to a concrete example.</a:t>
            </a:r>
          </a:p>
          <a:p>
            <a:r>
              <a:rPr lang="en-US" sz="1200" kern="1200" dirty="0">
                <a:solidFill>
                  <a:schemeClr val="tx1"/>
                </a:solidFill>
                <a:latin typeface="Times New Roman" charset="0"/>
                <a:ea typeface="+mn-ea"/>
                <a:cs typeface="+mn-cs"/>
              </a:rPr>
              <a:t>3. Students with limited backgrounds in chemistry will benefit from a discussion of Figure 2.7 and the differences and limitations of diagrams of atomic structures. The contrasts in Figure 2.7 are a good beginning of such a discussion.</a:t>
            </a:r>
          </a:p>
          <a:p>
            <a:r>
              <a:rPr lang="en-US" sz="1200" kern="1200" dirty="0">
                <a:solidFill>
                  <a:schemeClr val="tx1"/>
                </a:solidFill>
                <a:latin typeface="Times New Roman" charset="0"/>
                <a:ea typeface="+mn-ea"/>
                <a:cs typeface="+mn-cs"/>
              </a:rPr>
              <a:t>4. Here is a comparison that helps make the point about the differences in mass of protons and electrons. If a proton is as massive as a bowling ball, an electron will be the mass of a Life Saver candy. (This is calculated by considering a 15-pound bowling ball, a Life Saver with a mass of 0.12 ounces, and the textbook’s formula that an electron is 1/2,000 the mass of a proton.)</a:t>
            </a:r>
          </a:p>
          <a:p>
            <a:r>
              <a:rPr lang="en-US" sz="1200" kern="1200" dirty="0">
                <a:solidFill>
                  <a:schemeClr val="tx1"/>
                </a:solidFill>
                <a:latin typeface="Times New Roman" charset="0"/>
                <a:ea typeface="+mn-ea"/>
                <a:cs typeface="+mn-cs"/>
              </a:rPr>
              <a:t>5. Here is an analogy regarding the size of a helium atom. If a helium atom were the size of a major league baseball stadium, the nucleus would be about the size of a pea near the pitcher’s mound, and the two electrons would be like tiny gnats buzzing around the stadium. This analogy helps to relate the great distances between parts of an atom. Consider modifying the analogy to any local stadium in your region.</a:t>
            </a:r>
          </a:p>
          <a:p>
            <a:r>
              <a:rPr lang="en-US" sz="1200" kern="1200" dirty="0">
                <a:solidFill>
                  <a:schemeClr val="tx1"/>
                </a:solidFill>
                <a:latin typeface="Times New Roman" charset="0"/>
                <a:ea typeface="+mn-ea"/>
                <a:cs typeface="+mn-cs"/>
              </a:rPr>
              <a:t>6. After sharing teaching tips 4 and 5 above, consider asking your students to compare the mass of the pea near the pitcher’s mound to the mass of one of the gnats orbiting the stadium. If a proton or neutron is about 2,000 times more massive than an electron, how does the mass of a helium nucleus compare to the mass of one of its electrons?</a:t>
            </a:r>
          </a:p>
          <a:p>
            <a:r>
              <a:rPr lang="en-US" sz="1200" kern="1200" dirty="0">
                <a:solidFill>
                  <a:schemeClr val="tx1"/>
                </a:solidFill>
                <a:latin typeface="Times New Roman" charset="0"/>
                <a:ea typeface="+mn-ea"/>
                <a:cs typeface="+mn-cs"/>
              </a:rPr>
              <a:t>7. Have your students try to calculate the number of covalent bonds possible for a variety of atoms. Then provide the students with a list of elements and the number of outer electrons for each and have them make predictions about the chemical formula for many types of molecules.</a:t>
            </a:r>
          </a:p>
          <a:p>
            <a:r>
              <a:rPr lang="en-US" sz="1200" kern="1200" dirty="0">
                <a:solidFill>
                  <a:schemeClr val="tx1"/>
                </a:solidFill>
                <a:latin typeface="Times New Roman" charset="0"/>
                <a:ea typeface="+mn-ea"/>
                <a:cs typeface="+mn-cs"/>
              </a:rPr>
              <a:t>8. Consider challenging your students to suggest relationships in human lives that are analogous to each of the three main types of chemical bonds (covalent, ionic, and hydrogen). Evaluating the accuracy of potential analogies requires careful analysis of the chemical bonding relationships and critical thinking skills. Small groups might provide immediate critiques before passing along analogies for the entire class to consider. The following is one example. Ionic and covalent bonds are different types of relationships. Consider this analogy.  A woman taking out a loan has a specific relationship to her bank. She owes the bank money, something she got from the bank. A man shares an office with another man. Both look out the same window and answer the same phone. Ionic bonds are like a bank loan, in which something is borrowed. Covalent bonds are like sharing an office, with items (electrons) shared by both members of the relationship. After presenting this analogy, ask your students to modify the office analogy to represent a polar covalent bond. (Perhaps one man in the office sits closer to the window and the phone.)</a:t>
            </a:r>
          </a:p>
          <a:p>
            <a:r>
              <a:rPr lang="en-US" sz="1200" kern="1200" dirty="0">
                <a:solidFill>
                  <a:schemeClr val="tx1"/>
                </a:solidFill>
                <a:latin typeface="Times New Roman" charset="0"/>
                <a:ea typeface="+mn-ea"/>
                <a:cs typeface="+mn-cs"/>
              </a:rPr>
              <a:t>9. As noted in the text, chemical reactions do not create or destroy matter. Instead, they rearrange the structure and form new relationships. This is much like shuffling and dealing cards. When playing poker, cards are not created nor destroyed. Instead, new combinations are formed as the cards are dealt to the players.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See the Essay </a:t>
            </a:r>
            <a:r>
              <a:rPr lang="en-US" sz="1200" i="1" kern="1200" dirty="0">
                <a:solidFill>
                  <a:schemeClr val="tx1"/>
                </a:solidFill>
                <a:latin typeface="Times New Roman" charset="0"/>
                <a:ea typeface="+mn-ea"/>
                <a:cs typeface="+mn-cs"/>
              </a:rPr>
              <a:t>Electrons and Ceiling Fans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r>
              <a:rPr lang="en-US" sz="1200" kern="1200" dirty="0">
                <a:solidFill>
                  <a:schemeClr val="tx1"/>
                </a:solidFill>
                <a:latin typeface="Times New Roman" charset="0"/>
                <a:ea typeface="+mn-ea"/>
                <a:cs typeface="+mn-cs"/>
              </a:rPr>
              <a:t>2. See the Essay </a:t>
            </a:r>
            <a:r>
              <a:rPr lang="en-US" sz="1200" i="1" kern="1200" dirty="0">
                <a:solidFill>
                  <a:schemeClr val="tx1"/>
                </a:solidFill>
                <a:latin typeface="Times New Roman" charset="0"/>
                <a:ea typeface="+mn-ea"/>
                <a:cs typeface="+mn-cs"/>
              </a:rPr>
              <a:t>Relating Chemical Bonds to Everyday Ideas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636530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A9E10029-D390-E042-BDB4-CE1FE28BBF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76E650AC-34D9-3542-85E6-25ABB34D3234}" type="slidenum">
              <a:rPr lang="ar-SA" altLang="en-US" sz="1200" smtClean="0">
                <a:cs typeface="Times New Roman" panose="02020603050405020304" pitchFamily="18" charset="0"/>
              </a:rPr>
              <a:pPr/>
              <a:t>48</a:t>
            </a:fld>
            <a:endParaRPr lang="en-US" altLang="en-US" sz="1200">
              <a:cs typeface="Times New Roman" panose="02020603050405020304" pitchFamily="18" charset="0"/>
            </a:endParaRPr>
          </a:p>
        </p:txBody>
      </p:sp>
      <p:sp>
        <p:nvSpPr>
          <p:cNvPr id="36866" name="Rectangle 2">
            <a:extLst>
              <a:ext uri="{FF2B5EF4-FFF2-40B4-BE49-F238E27FC236}">
                <a16:creationId xmlns:a16="http://schemas.microsoft.com/office/drawing/2014/main" id="{B85B4187-3D33-B743-B675-0B2DC7B1C4A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FAEBBC30-1DFC-8048-8B74-60448B1DE9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eaLnBrk="1" hangingPunct="1"/>
            <a:r>
              <a:rPr lang="en-US" altLang="en-US" b="1"/>
              <a:t>Student Misconceptions</a:t>
            </a:r>
          </a:p>
          <a:p>
            <a:pPr eaLnBrk="1" hangingPunct="1"/>
            <a:r>
              <a:rPr lang="en-US" altLang="en-US"/>
              <a:t>1. The dangers posed by certain chemicals in our food and broader environment often misled people to associate chemicals with harm. People might not want chemicals added to their food or in their environment. Students often fail to appreciate the chemical nature of our bodies and our world and the potential harm or benefits of naturally occurring chemistry. They often fail to understand why </a:t>
            </a:r>
            <a:r>
              <a:rPr lang="en-US" altLang="en-US" i="1"/>
              <a:t>natural </a:t>
            </a:r>
            <a:r>
              <a:rPr lang="en-US" altLang="en-US"/>
              <a:t>does not necessarily mean </a:t>
            </a:r>
            <a:r>
              <a:rPr lang="en-US" altLang="en-US" i="1"/>
              <a:t>good</a:t>
            </a:r>
            <a:r>
              <a:rPr lang="en-US" altLang="en-US"/>
              <a:t>. (Consider presenting a long list of naturally occurring toxins to make this point.) Your class may benefit from a class discussion of these misconceptions about our attitudes toward chemicals.</a:t>
            </a:r>
          </a:p>
          <a:p>
            <a:pPr eaLnBrk="1" hangingPunct="1"/>
            <a:r>
              <a:rPr lang="en-US" altLang="en-US"/>
              <a:t>2. Students with limited backgrounds in chemistry and physics might struggle with basic concepts of mass, weight, compounds, elements, and isotopes. It may also be early in the semester when mature study habits have not yet developed. Consider passing along basic studying advice and tips to help students master these early chemistry concepts. In-class quizzes (graded or not) or a few homework problems will also provide reinforcing practice.</a:t>
            </a:r>
          </a:p>
          <a:p>
            <a:pPr eaLnBrk="1" hangingPunct="1"/>
            <a:r>
              <a:rPr lang="en-US" altLang="en-US"/>
              <a:t>3. The half-lives of many radioactive substances, especially those used for dating fossils, might lead some students to expect very long periods of decay for any radioactive substance. This might even be alarming if students are someday asked to consume a radioactive substance for a medical test. However, some medically significant isotopes have relatively short half-lives. Radioactive iodine-131 is often used to diagnose or treat certain thyroid problems. Its half-life of eight days means that it will decay quickly.</a:t>
            </a:r>
          </a:p>
          <a:p>
            <a:pPr eaLnBrk="1" hangingPunct="1"/>
            <a:endParaRPr lang="en-US" altLang="en-US"/>
          </a:p>
          <a:p>
            <a:pPr eaLnBrk="1" hangingPunct="1"/>
            <a:r>
              <a:rPr lang="en-US" altLang="en-US" b="1"/>
              <a:t>Teaching Tips</a:t>
            </a:r>
          </a:p>
          <a:p>
            <a:pPr eaLnBrk="1" hangingPunct="1"/>
            <a:r>
              <a:rPr lang="en-US" altLang="en-US"/>
              <a:t>1. Here is a comparison that helps make the point about the differences in mass of protons and electrons. If a proton were as massive as a bowling ball, an electron would be the mass of a Lifesaver. (This is calculated by considering a 15-pound bowling ball, a Lifesaver with a mass of 0.12 ounces, and the mention in Module 2.4 that an electron is about 1/2,000 the mass of a proton.)</a:t>
            </a:r>
          </a:p>
          <a:p>
            <a:pPr eaLnBrk="1" hangingPunct="1"/>
            <a:r>
              <a:rPr lang="en-US" altLang="en-US"/>
              <a:t>2. The text in Module 2.4 makes an analogy regarding the size of a helium atom. The text notes that if a helium atom were the size of Yankee Stadium, the nucleus would be about the size of a fly in center field, and the two electrons would be like tiny gnats buzzing around the stadium. This analogy helps to relate the great distances between parts of an atom. Consider modifying the analogy to any local stadium in your region. Such concrete examples help to relate abstract concepts.</a:t>
            </a:r>
          </a:p>
          <a:p>
            <a:pPr eaLnBrk="1" hangingPunct="1"/>
            <a:r>
              <a:rPr lang="en-US" altLang="en-US"/>
              <a:t>3. After sharing teaching tips 1 and 2 above, consider asking your students to compare the mass of the gnat orbiting Yankee Stadium to the mass of the fly in center field. If a proton or neutron is about 2,000 times more massive than an electron, how does the mass of a helium nucleus compare to the mass of one of its electrons?</a:t>
            </a:r>
          </a:p>
          <a:p>
            <a:pPr eaLnBrk="1" hangingPunct="1"/>
            <a:r>
              <a:rPr lang="en-US" altLang="en-US"/>
              <a:t>4. The text notes the use of radioactive isotopes in dating fossils but references Module 15.5 for further discussion. If your course does not include Chapter 15, consider explaining this process at this point in your course.</a:t>
            </a:r>
          </a:p>
          <a:p>
            <a:pPr eaLnBrk="1" hangingPunct="1"/>
            <a:endParaRPr lang="en-US" altLang="en-US"/>
          </a:p>
        </p:txBody>
      </p:sp>
    </p:spTree>
    <p:extLst>
      <p:ext uri="{BB962C8B-B14F-4D97-AF65-F5344CB8AC3E}">
        <p14:creationId xmlns:p14="http://schemas.microsoft.com/office/powerpoint/2010/main" val="2494968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9FF3072-5051-6142-B169-D1853F9889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0BF830C1-D538-6F41-815D-AEFADF1965FD}" type="slidenum">
              <a:rPr lang="ar-SA" altLang="en-US" sz="1200" smtClean="0">
                <a:cs typeface="Times New Roman" panose="02020603050405020304" pitchFamily="18" charset="0"/>
              </a:rPr>
              <a:pPr/>
              <a:t>50</a:t>
            </a:fld>
            <a:endParaRPr lang="en-US" altLang="en-US" sz="1200">
              <a:cs typeface="Times New Roman" panose="02020603050405020304" pitchFamily="18" charset="0"/>
            </a:endParaRPr>
          </a:p>
        </p:txBody>
      </p:sp>
      <p:sp>
        <p:nvSpPr>
          <p:cNvPr id="38914" name="Rectangle 2">
            <a:extLst>
              <a:ext uri="{FF2B5EF4-FFF2-40B4-BE49-F238E27FC236}">
                <a16:creationId xmlns:a16="http://schemas.microsoft.com/office/drawing/2014/main" id="{D617E610-3EC5-BC4F-8F4C-255166C4FBCA}"/>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B663928-4BFB-9948-9EFD-FC3EB6480B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Figure 2.4B Model of a carbon atom.</a:t>
            </a:r>
          </a:p>
        </p:txBody>
      </p:sp>
    </p:spTree>
    <p:extLst>
      <p:ext uri="{BB962C8B-B14F-4D97-AF65-F5344CB8AC3E}">
        <p14:creationId xmlns:p14="http://schemas.microsoft.com/office/powerpoint/2010/main" val="2056360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30E5FB44-F3B6-184F-B647-C0AC925C12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ED03F493-7ECC-454A-99B8-5D849F578016}" type="slidenum">
              <a:rPr lang="ar-SA" altLang="en-US" sz="1200" smtClean="0">
                <a:cs typeface="Times New Roman" panose="02020603050405020304" pitchFamily="18" charset="0"/>
              </a:rPr>
              <a:pPr/>
              <a:t>51</a:t>
            </a:fld>
            <a:endParaRPr lang="en-US" altLang="en-US" sz="1200">
              <a:cs typeface="Times New Roman" panose="02020603050405020304" pitchFamily="18" charset="0"/>
            </a:endParaRPr>
          </a:p>
        </p:txBody>
      </p:sp>
      <p:sp>
        <p:nvSpPr>
          <p:cNvPr id="40962" name="Rectangle 2">
            <a:extLst>
              <a:ext uri="{FF2B5EF4-FFF2-40B4-BE49-F238E27FC236}">
                <a16:creationId xmlns:a16="http://schemas.microsoft.com/office/drawing/2014/main" id="{26F1AD8A-4953-754B-B735-73B66840D865}"/>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E6D6078F-4CD6-F542-B3E8-5E5C7141E7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eaLnBrk="1" hangingPunct="1"/>
            <a:r>
              <a:rPr lang="en-US" altLang="en-US"/>
              <a:t>The isotope </a:t>
            </a:r>
            <a:r>
              <a:rPr lang="en-US" altLang="en-US" baseline="30000"/>
              <a:t>12</a:t>
            </a:r>
            <a:r>
              <a:rPr lang="en-US" altLang="en-US"/>
              <a:t>C is stable—its nucleus does not have a tendency to lose particles. The isotope </a:t>
            </a:r>
            <a:r>
              <a:rPr lang="en-US" altLang="en-US" baseline="30000"/>
              <a:t>14</a:t>
            </a:r>
            <a:r>
              <a:rPr lang="en-US" altLang="en-US"/>
              <a:t>C is radioactive—its nucleus decays spontaneously giving off particles and energy.</a:t>
            </a:r>
          </a:p>
          <a:p>
            <a:pPr eaLnBrk="1" hangingPunct="1"/>
            <a:endParaRPr lang="en-US" altLang="en-US"/>
          </a:p>
          <a:p>
            <a:pPr eaLnBrk="1" hangingPunct="1"/>
            <a:r>
              <a:rPr lang="en-US" altLang="en-US" b="1"/>
              <a:t>Student Misconceptions</a:t>
            </a:r>
          </a:p>
          <a:p>
            <a:pPr eaLnBrk="1" hangingPunct="1"/>
            <a:r>
              <a:rPr lang="en-US" altLang="en-US"/>
              <a:t>1. The dangers posed by certain chemicals in our food and broader environment often misled people to associate chemicals with harm. People might not want chemicals added to their food or in their environment. Students often fail to appreciate the chemical nature of our bodies and our world and the potential harm or benefits of naturally occurring chemistry. They often fail to understand why </a:t>
            </a:r>
            <a:r>
              <a:rPr lang="en-US" altLang="en-US" i="1"/>
              <a:t>natural </a:t>
            </a:r>
            <a:r>
              <a:rPr lang="en-US" altLang="en-US"/>
              <a:t>does not necessarily mean </a:t>
            </a:r>
            <a:r>
              <a:rPr lang="en-US" altLang="en-US" i="1"/>
              <a:t>good</a:t>
            </a:r>
            <a:r>
              <a:rPr lang="en-US" altLang="en-US"/>
              <a:t>. (Consider presenting a long list of naturally occurring toxins to make this point.) Your class may benefit from a class discussion of these misconceptions about our attitudes toward chemicals.</a:t>
            </a:r>
          </a:p>
          <a:p>
            <a:pPr eaLnBrk="1" hangingPunct="1"/>
            <a:r>
              <a:rPr lang="en-US" altLang="en-US"/>
              <a:t>2. Students with limited backgrounds in chemistry and physics might struggle with basic concepts of mass, weight, compounds, elements, and isotopes. It may also be early in the semester when mature study habits have not yet developed. Consider passing along basic studying advice and tips to help students master these early chemistry concepts. In-class quizzes (graded or not) or a few homework problems will also provide reinforcing practice.</a:t>
            </a:r>
          </a:p>
          <a:p>
            <a:pPr eaLnBrk="1" hangingPunct="1"/>
            <a:r>
              <a:rPr lang="en-US" altLang="en-US"/>
              <a:t>3. The half-lives of many radioactive substances, especially those used for dating fossils, might lead some students to expect very long periods of decay for any radioactive substance. This might even be alarming if students are someday asked to consume a radioactive substance for a medical test. However, some medically significant isotopes have relatively short half-lives. Radioactive iodine-131 is often used to diagnose or treat certain thyroid problems. Its half-life of eight days means that it will decay quickly.</a:t>
            </a:r>
          </a:p>
          <a:p>
            <a:pPr eaLnBrk="1" hangingPunct="1"/>
            <a:endParaRPr lang="en-US" altLang="en-US"/>
          </a:p>
          <a:p>
            <a:pPr eaLnBrk="1" hangingPunct="1"/>
            <a:r>
              <a:rPr lang="en-US" altLang="en-US" b="1"/>
              <a:t>Teaching Tips</a:t>
            </a:r>
          </a:p>
          <a:p>
            <a:pPr eaLnBrk="1" hangingPunct="1"/>
            <a:r>
              <a:rPr lang="en-US" altLang="en-US"/>
              <a:t>1. Here is a comparison that helps make the point about the differences in mass of protons and electrons. If a proton were as massive as a bowling ball, an electron would be the mass of a Lifesaver. (This is calculated by considering a 15-pound bowling ball, a Lifesaver with a mass of 0.12 ounces, and the mention in Module 2.4 that an electron is about 1/2,000 the mass of a proton.)</a:t>
            </a:r>
          </a:p>
          <a:p>
            <a:pPr eaLnBrk="1" hangingPunct="1"/>
            <a:r>
              <a:rPr lang="en-US" altLang="en-US"/>
              <a:t>2. The text in Module 2.4 makes an analogy regarding the size of a helium atom. The text notes that if a helium atom were the size of Yankee Stadium, the nucleus would be about the size of a fly in center field, and the two electrons would be like tiny gnats buzzing around the stadium. This analogy helps to relate the great distances between parts of an atom. Consider modifying the analogy to any local stadium in your region. Such concrete examples help to relate abstract concepts.</a:t>
            </a:r>
          </a:p>
          <a:p>
            <a:pPr eaLnBrk="1" hangingPunct="1"/>
            <a:r>
              <a:rPr lang="en-US" altLang="en-US"/>
              <a:t>3. After sharing teaching tips 1 and 2 above, consider asking your students to compare the mass of the gnat orbiting Yankee Stadium to the mass of the fly in center field. If a proton or neutron is about 2,000 times more massive than an electron, how does the mass of a helium nucleus compare to the mass of one of its electrons?</a:t>
            </a:r>
          </a:p>
          <a:p>
            <a:pPr eaLnBrk="1" hangingPunct="1"/>
            <a:r>
              <a:rPr lang="en-US" altLang="en-US"/>
              <a:t>4. The text notes the use of radioactive isotopes in dating fossils but references Module 15.5 for further discussion. If your course does not include Chapter 15, consider explaining this process at this point in your course.</a:t>
            </a:r>
          </a:p>
          <a:p>
            <a:pPr eaLnBrk="1" hangingPunct="1"/>
            <a:endParaRPr lang="en-US" altLang="en-US"/>
          </a:p>
        </p:txBody>
      </p:sp>
    </p:spTree>
    <p:extLst>
      <p:ext uri="{BB962C8B-B14F-4D97-AF65-F5344CB8AC3E}">
        <p14:creationId xmlns:p14="http://schemas.microsoft.com/office/powerpoint/2010/main" val="4125005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AC45CD27-B784-1447-A61A-9652116707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AF179076-8FEF-F94E-B2A7-EB16B703DBDE}" type="slidenum">
              <a:rPr lang="ar-SA" altLang="en-US" sz="1200" smtClean="0">
                <a:cs typeface="Times New Roman" panose="02020603050405020304" pitchFamily="18" charset="0"/>
              </a:rPr>
              <a:pPr/>
              <a:t>52</a:t>
            </a:fld>
            <a:endParaRPr lang="en-US" altLang="en-US" sz="1200">
              <a:cs typeface="Times New Roman" panose="02020603050405020304" pitchFamily="18" charset="0"/>
            </a:endParaRPr>
          </a:p>
        </p:txBody>
      </p:sp>
      <p:sp>
        <p:nvSpPr>
          <p:cNvPr id="43010" name="Rectangle 2">
            <a:extLst>
              <a:ext uri="{FF2B5EF4-FFF2-40B4-BE49-F238E27FC236}">
                <a16:creationId xmlns:a16="http://schemas.microsoft.com/office/drawing/2014/main" id="{501FA45B-8189-7E46-8039-B053B8BB4070}"/>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CC1331D6-35AA-0549-8355-E9D4462766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Table 2.4 Isotopes of Carbon.</a:t>
            </a:r>
          </a:p>
        </p:txBody>
      </p:sp>
    </p:spTree>
    <p:extLst>
      <p:ext uri="{BB962C8B-B14F-4D97-AF65-F5344CB8AC3E}">
        <p14:creationId xmlns:p14="http://schemas.microsoft.com/office/powerpoint/2010/main" val="628453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400813D4-D1D3-5543-854B-D3081C4770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05E61CBB-E71E-6B4B-AC3C-71FEB1ADBA52}" type="slidenum">
              <a:rPr lang="ar-SA" altLang="en-US" sz="1200" smtClean="0">
                <a:cs typeface="Times New Roman" panose="02020603050405020304" pitchFamily="18" charset="0"/>
              </a:rPr>
              <a:pPr/>
              <a:t>53</a:t>
            </a:fld>
            <a:endParaRPr lang="en-US" altLang="en-US" sz="1200">
              <a:cs typeface="Times New Roman" panose="02020603050405020304" pitchFamily="18" charset="0"/>
            </a:endParaRPr>
          </a:p>
        </p:txBody>
      </p:sp>
      <p:sp>
        <p:nvSpPr>
          <p:cNvPr id="45058" name="Rectangle 2">
            <a:extLst>
              <a:ext uri="{FF2B5EF4-FFF2-40B4-BE49-F238E27FC236}">
                <a16:creationId xmlns:a16="http://schemas.microsoft.com/office/drawing/2014/main" id="{07B592EF-6D7E-774D-9B12-38421CF8CB07}"/>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A3B5FCEE-865D-6E4C-9FF0-BF90B9CFA3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Student Misconceptions</a:t>
            </a:r>
          </a:p>
          <a:p>
            <a:pPr eaLnBrk="1" hangingPunct="1"/>
            <a:r>
              <a:rPr lang="en-US" altLang="en-US"/>
              <a:t>1. The dangers posed by certain chemicals in our food and broader environment often misled people to associate chemicals with harm. People might not want chemicals added to their food or in their environment. Students often fail to appreciate the chemical nature of our bodies and our world and the potential harm or benefits of naturally occurring chemistry. They often fail to understand why </a:t>
            </a:r>
            <a:r>
              <a:rPr lang="en-US" altLang="en-US" i="1"/>
              <a:t>natural </a:t>
            </a:r>
            <a:r>
              <a:rPr lang="en-US" altLang="en-US"/>
              <a:t>does not necessarily mean </a:t>
            </a:r>
            <a:r>
              <a:rPr lang="en-US" altLang="en-US" i="1"/>
              <a:t>good</a:t>
            </a:r>
            <a:r>
              <a:rPr lang="en-US" altLang="en-US"/>
              <a:t>. (Consider presenting a long list of naturally occurring toxins to make this point.) Your class may benefit from a class discussion of these misconceptions about our attitudes toward chemicals.</a:t>
            </a:r>
          </a:p>
          <a:p>
            <a:pPr eaLnBrk="1" hangingPunct="1"/>
            <a:endParaRPr lang="en-US" altLang="en-US"/>
          </a:p>
        </p:txBody>
      </p:sp>
    </p:spTree>
    <p:extLst>
      <p:ext uri="{BB962C8B-B14F-4D97-AF65-F5344CB8AC3E}">
        <p14:creationId xmlns:p14="http://schemas.microsoft.com/office/powerpoint/2010/main" val="3650185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CD2B67EF-5DCC-9149-BAC5-BD3E837CE3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84F7943F-3908-4743-87E0-C97E27A1F256}" type="slidenum">
              <a:rPr lang="ar-SA" altLang="en-US" sz="1200" smtClean="0">
                <a:cs typeface="Times New Roman" panose="02020603050405020304" pitchFamily="18" charset="0"/>
              </a:rPr>
              <a:pPr/>
              <a:t>54</a:t>
            </a:fld>
            <a:endParaRPr lang="en-US" altLang="en-US" sz="1200">
              <a:cs typeface="Times New Roman" panose="02020603050405020304" pitchFamily="18" charset="0"/>
            </a:endParaRPr>
          </a:p>
        </p:txBody>
      </p:sp>
      <p:sp>
        <p:nvSpPr>
          <p:cNvPr id="47106" name="Rectangle 2">
            <a:extLst>
              <a:ext uri="{FF2B5EF4-FFF2-40B4-BE49-F238E27FC236}">
                <a16:creationId xmlns:a16="http://schemas.microsoft.com/office/drawing/2014/main" id="{1B8FC66D-418D-8D4F-AF0B-3C0B51105A61}"/>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56465162-FA8B-F24B-B040-80CE1F0C5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One of the most serious environmental threats of radioactivity is radioactive fallout from nuclear accidents. A 1979 accident in the United States at the Three Mile Island nuclear power plant led to strict regulations about safety. In the Soviet Union on Saturday, April 26, 1986, the Number 4 reactor at the Chernobyl nuclear power plant blew apart and blasted through the surrounding concrete containment structure. Two workers died immediately in the blast, but over the following months 30 others died, most of them firefighters who battled to prevent the fire from spreading to the reactor in the next building. All died from radiation burns and radiation sickness following exposure to strong gamma and beta radiation. </a:t>
            </a:r>
          </a:p>
          <a:p>
            <a:pPr eaLnBrk="1" hangingPunct="1"/>
            <a:endParaRPr lang="en-US" altLang="en-US"/>
          </a:p>
          <a:p>
            <a:pPr eaLnBrk="1" hangingPunct="1"/>
            <a:r>
              <a:rPr lang="en-US" altLang="en-US" b="1"/>
              <a:t>Student Misconceptions</a:t>
            </a:r>
          </a:p>
          <a:p>
            <a:pPr eaLnBrk="1" hangingPunct="1"/>
            <a:r>
              <a:rPr lang="en-US" altLang="en-US"/>
              <a:t>1. The dangers posed by certain chemicals in our food and broader environment often misled people to associate chemicals with harm. People might not want chemicals added to their food or in their environment. Students often fail to appreciate the chemical nature of our bodies and our world and the potential harm or benefits of naturally occurring chemistry. They often fail to understand why </a:t>
            </a:r>
            <a:r>
              <a:rPr lang="en-US" altLang="en-US" i="1"/>
              <a:t>natural </a:t>
            </a:r>
            <a:r>
              <a:rPr lang="en-US" altLang="en-US"/>
              <a:t>does not necessarily mean </a:t>
            </a:r>
            <a:r>
              <a:rPr lang="en-US" altLang="en-US" i="1"/>
              <a:t>good</a:t>
            </a:r>
            <a:r>
              <a:rPr lang="en-US" altLang="en-US"/>
              <a:t>. (Consider presenting a long list of naturally occurring toxins to make this point.) Your class may benefit from a class discussion of these misconceptions about our attitudes toward chemicals.</a:t>
            </a:r>
          </a:p>
          <a:p>
            <a:pPr eaLnBrk="1" hangingPunct="1"/>
            <a:endParaRPr lang="en-US" altLang="en-US"/>
          </a:p>
        </p:txBody>
      </p:sp>
    </p:spTree>
    <p:extLst>
      <p:ext uri="{BB962C8B-B14F-4D97-AF65-F5344CB8AC3E}">
        <p14:creationId xmlns:p14="http://schemas.microsoft.com/office/powerpoint/2010/main" val="2439940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B95C21E1-4FA8-6848-9B0E-F5ECBD26FEBE}" type="slidenum">
              <a:rPr lang="en-US" sz="1200"/>
              <a:pPr defTabSz="914320" eaLnBrk="0" hangingPunct="0"/>
              <a:t>56</a:t>
            </a:fld>
            <a:endParaRPr lang="en-US" sz="1200" dirty="0"/>
          </a:p>
        </p:txBody>
      </p:sp>
      <p:sp>
        <p:nvSpPr>
          <p:cNvPr id="107523"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7524"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600" dirty="0">
                <a:latin typeface="Times New Roman" charset="0"/>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600" dirty="0">
                <a:latin typeface="Times New Roman" charset="0"/>
              </a:rPr>
              <a:t>2. Some students may be intrigued if you tell them that you too can stand on the surface of water—when it is frozen. Thus, it is necessary to note a liquid water surface when talking about surface tension.</a:t>
            </a:r>
          </a:p>
          <a:p>
            <a:r>
              <a:rPr lang="en-US" sz="600" dirty="0">
                <a:latin typeface="Times New Roman" charset="0"/>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600" dirty="0">
                <a:latin typeface="Times New Roman" charset="0"/>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600" dirty="0">
                <a:latin typeface="Times New Roman" charset="0"/>
              </a:rPr>
            </a:br>
            <a:r>
              <a:rPr lang="en-US" sz="600" dirty="0">
                <a:latin typeface="Times New Roman" charset="0"/>
              </a:rPr>
              <a:t>runners did not compete. In both analogies, removing the top performers lowers the average just as the evaporation of the most active water molecules cools the evaporative surface.</a:t>
            </a:r>
          </a:p>
          <a:p>
            <a:r>
              <a:rPr lang="en-US" sz="600" dirty="0">
                <a:latin typeface="Times New Roman" charset="0"/>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600" dirty="0">
                <a:latin typeface="Times New Roman" charset="0"/>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600" dirty="0">
                <a:latin typeface="Times New Roman" charset="0"/>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600" dirty="0">
                <a:latin typeface="Times New Roman" charset="0"/>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600" dirty="0">
                <a:latin typeface="Times New Roman" charset="0"/>
              </a:rPr>
              <a:t>9. The Environmental Protection Agency website www.epa.gov/acidrain/ includes good information about acid precipitation and teaching ideas.</a:t>
            </a:r>
          </a:p>
          <a:p>
            <a:r>
              <a:rPr lang="en-US" sz="600" dirty="0">
                <a:latin typeface="Times New Roman" charset="0"/>
              </a:rPr>
              <a:t>10. The SETI (Search for Extraterrestrial Intelligence) Institute’s mission is “to explore, understand and explain the origin, nature, and prevalence of life in the universe” (www.seti.org). Your students might enjoy exploring this respected scientific organization.</a:t>
            </a:r>
          </a:p>
          <a:p>
            <a:r>
              <a:rPr lang="en-US" sz="600" b="1" dirty="0">
                <a:latin typeface="Times New Roman" charset="0"/>
              </a:rPr>
              <a:t>Active Lecture Tips</a:t>
            </a:r>
            <a:endParaRPr lang="en-US" sz="600" dirty="0">
              <a:latin typeface="Times New Roman" charset="0"/>
            </a:endParaRPr>
          </a:p>
          <a:p>
            <a:pPr fontAlgn="base"/>
            <a:r>
              <a:rPr lang="en-US" sz="600" dirty="0">
                <a:latin typeface="Times New Roman" charset="0"/>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600" dirty="0">
                <a:latin typeface="Times New Roman" charset="0"/>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600" dirty="0">
                <a:latin typeface="Times New Roman" charset="0"/>
              </a:rPr>
              <a:t>3. See the Essay </a:t>
            </a:r>
            <a:r>
              <a:rPr lang="en-US" sz="600" i="1" dirty="0">
                <a:latin typeface="Times New Roman" charset="0"/>
              </a:rPr>
              <a:t>The Earthquake Richter Scale and the pH Scale</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825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19762882-62AB-024E-9611-7F8CC57CE4C5}" type="slidenum">
              <a:rPr lang="en-US" sz="2000"/>
              <a:pPr algn="r" defTabSz="1528763" eaLnBrk="0" hangingPunct="0"/>
              <a:t>11</a:t>
            </a:fld>
            <a:endParaRPr lang="en-US" sz="2000" dirty="0"/>
          </a:p>
        </p:txBody>
      </p:sp>
      <p:sp>
        <p:nvSpPr>
          <p:cNvPr id="208899"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208900"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Contrasting the concept of faith with the tentative nature of science can help to define and distinguish science from other ways of knowing. Students sometimes enter science classes expecting absolutes of facts and rigid dogma. Instead, scientific knowledge is tentative, reflecting degrees of confidence closely correlated to the strength of the evidence.</a:t>
            </a:r>
          </a:p>
          <a:p>
            <a:r>
              <a:rPr lang="en-US" sz="1200" kern="1200" dirty="0">
                <a:solidFill>
                  <a:schemeClr val="tx1"/>
                </a:solidFill>
                <a:latin typeface="Times New Roman" charset="0"/>
                <a:ea typeface="+mn-ea"/>
                <a:cs typeface="+mn-cs"/>
              </a:rPr>
              <a:t>2. The authors’ distinction between natural and supernatural explanations is essential to understanding the power and limits of scientific explanations.</a:t>
            </a:r>
          </a:p>
          <a:p>
            <a:r>
              <a:rPr lang="en-US" sz="1200" kern="1200" dirty="0">
                <a:solidFill>
                  <a:schemeClr val="tx1"/>
                </a:solidFill>
                <a:latin typeface="Times New Roman" charset="0"/>
                <a:ea typeface="+mn-ea"/>
                <a:cs typeface="+mn-cs"/>
              </a:rPr>
              <a:t>3. Some students think that variables are somehow restricted in a controlled experiment. That is, everything about the experiment is “controlled.” But controlled experiments limit the differences between experimental and control groups, with only one difference in most situations. That way, when a difference between the groups is identified, it can be explained by the single difference between the groups.</a:t>
            </a:r>
          </a:p>
          <a:p>
            <a:r>
              <a:rPr lang="en-US" sz="1200" kern="1200" dirty="0">
                <a:solidFill>
                  <a:schemeClr val="tx1"/>
                </a:solidFill>
                <a:latin typeface="Times New Roman" charset="0"/>
                <a:ea typeface="+mn-ea"/>
                <a:cs typeface="+mn-cs"/>
              </a:rPr>
              <a:t>4. The common use of the terms law and theory by the public often blurs the stricter definitions of these terms in science. In general, laws describe and theories explain. Both are typically well-established concepts in science. A free online publication by the National Academy of Sciences helps to define these and related terms more carefully. See Chapter 1 of </a:t>
            </a:r>
            <a:r>
              <a:rPr lang="en-US" sz="1200" i="1" kern="1200" dirty="0">
                <a:solidFill>
                  <a:schemeClr val="tx1"/>
                </a:solidFill>
                <a:latin typeface="Times New Roman" charset="0"/>
                <a:ea typeface="+mn-ea"/>
                <a:cs typeface="+mn-cs"/>
              </a:rPr>
              <a:t>Teaching about Evolution and the Nature of Science</a:t>
            </a:r>
            <a:r>
              <a:rPr lang="en-US" sz="1200" kern="1200" dirty="0">
                <a:solidFill>
                  <a:schemeClr val="tx1"/>
                </a:solidFill>
                <a:latin typeface="Times New Roman" charset="0"/>
                <a:ea typeface="+mn-ea"/>
                <a:cs typeface="+mn-cs"/>
              </a:rPr>
              <a:t> at www.nap.edu/openbook.php?record_id=5787.</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using a laboratory exercise to have your students plan and perhaps conduct investigations using discovery science and a hypothesis-driven approach. Emphasize the processes and not the significance of the questions. Students can conduct descriptive surveys of student behavior (e.g., use of pens, pencils, or electronic devices for taking notes) or test hypotheses using controlled trials. Students may need considerable supervision and advice while planning and conducting their experiments.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presenting your class with several descriptions of scientific investigations. Then ask students to categorize each type of experiment as discovery science or hypothesis-driven science. If students can work in small groups, encourage quick discussions to clarify these two types of scientific investigations.</a:t>
            </a:r>
          </a:p>
          <a:p>
            <a:r>
              <a:rPr lang="en-US" sz="1200" kern="1200" dirty="0">
                <a:solidFill>
                  <a:schemeClr val="tx1"/>
                </a:solidFill>
                <a:latin typeface="Times New Roman" charset="0"/>
                <a:ea typeface="+mn-ea"/>
                <a:cs typeface="+mn-cs"/>
              </a:rPr>
              <a:t>2. You might also present to your class descriptions of several scientific investigations that you have written. Include in your descriptions numerous examples of improper methodology (small sample size, several variables existing between the control and experimental groups, failure to specifically test the hypothesis, and the like). Let small groups or individuals analyze the experiments in class to identify the flaws. This critical analysis allows students the opportunity to suggest the characteristics of good investigations in class.</a:t>
            </a:r>
          </a:p>
          <a:p>
            <a:r>
              <a:rPr lang="en-US" sz="1200" kern="1200" dirty="0">
                <a:solidFill>
                  <a:schemeClr val="tx1"/>
                </a:solidFill>
                <a:latin typeface="Times New Roman" charset="0"/>
                <a:ea typeface="+mn-ea"/>
                <a:cs typeface="+mn-cs"/>
              </a:rPr>
              <a:t>3. Have your students turn to a few other students seated nearby to explain why a coordinated conspiracy promoting a specific idea in science is unlikely to succeed. Have your students describe aspects of science that would check fraudulent or erroneous claims and/or political efforts.</a:t>
            </a:r>
          </a:p>
          <a:p>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Practicing the Scientific Method: Are Girls Better Than Boys at Some Tasks?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20588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EFEF9BD4-585B-F044-AE12-F49B06484DBA}" type="slidenum">
              <a:rPr lang="en-US" sz="1200"/>
              <a:pPr defTabSz="914320" eaLnBrk="0" hangingPunct="0"/>
              <a:t>57</a:t>
            </a:fld>
            <a:endParaRPr lang="en-US" sz="1200" dirty="0"/>
          </a:p>
        </p:txBody>
      </p:sp>
      <p:sp>
        <p:nvSpPr>
          <p:cNvPr id="11161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20"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600" dirty="0">
                <a:latin typeface="Times New Roman" charset="0"/>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600" dirty="0">
                <a:latin typeface="Times New Roman" charset="0"/>
              </a:rPr>
              <a:t>2. Some students may be intrigued if you tell them that you too can stand on the surface of water—when it is frozen. Thus, it is necessary to note a liquid water surface when talking about surface tension.</a:t>
            </a:r>
          </a:p>
          <a:p>
            <a:r>
              <a:rPr lang="en-US" sz="600" dirty="0">
                <a:latin typeface="Times New Roman" charset="0"/>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600" dirty="0">
                <a:latin typeface="Times New Roman" charset="0"/>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600" dirty="0">
                <a:latin typeface="Times New Roman" charset="0"/>
              </a:rPr>
            </a:br>
            <a:r>
              <a:rPr lang="en-US" sz="600" dirty="0">
                <a:latin typeface="Times New Roman" charset="0"/>
              </a:rPr>
              <a:t>runners did not compete. In both analogies, removing the top performers lowers the average just as the evaporation of the most active water molecules cools the evaporative surface.</a:t>
            </a:r>
          </a:p>
          <a:p>
            <a:r>
              <a:rPr lang="en-US" sz="600" dirty="0">
                <a:latin typeface="Times New Roman" charset="0"/>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600" dirty="0">
                <a:latin typeface="Times New Roman" charset="0"/>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600" dirty="0">
                <a:latin typeface="Times New Roman" charset="0"/>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600" dirty="0">
                <a:latin typeface="Times New Roman" charset="0"/>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600" dirty="0">
                <a:latin typeface="Times New Roman" charset="0"/>
              </a:rPr>
              <a:t>9. The Environmental Protection Agency website </a:t>
            </a:r>
            <a:r>
              <a:rPr lang="en-US" sz="600" dirty="0" err="1">
                <a:latin typeface="Times New Roman" charset="0"/>
              </a:rPr>
              <a:t>www.epa.gov</a:t>
            </a:r>
            <a:r>
              <a:rPr lang="en-US" sz="600" dirty="0">
                <a:latin typeface="Times New Roman" charset="0"/>
              </a:rPr>
              <a:t>/</a:t>
            </a:r>
            <a:r>
              <a:rPr lang="en-US" sz="600" dirty="0" err="1">
                <a:latin typeface="Times New Roman" charset="0"/>
              </a:rPr>
              <a:t>acidrain</a:t>
            </a:r>
            <a:r>
              <a:rPr lang="en-US" sz="600" dirty="0">
                <a:latin typeface="Times New Roman" charset="0"/>
              </a:rPr>
              <a:t>/ includes good information about acid precipitation and teaching ideas.</a:t>
            </a:r>
          </a:p>
          <a:p>
            <a:r>
              <a:rPr lang="en-US" sz="600" dirty="0">
                <a:latin typeface="Times New Roman" charset="0"/>
              </a:rPr>
              <a:t>10. The SETI (Search for Extraterrestrial Intelligence) Institute’s mission is “to explore, understand and explain the origin, nature, and prevalence of life in the universe” (</a:t>
            </a:r>
            <a:r>
              <a:rPr lang="en-US" sz="600" dirty="0" err="1">
                <a:latin typeface="Times New Roman" charset="0"/>
              </a:rPr>
              <a:t>www.seti.org</a:t>
            </a:r>
            <a:r>
              <a:rPr lang="en-US" sz="600" dirty="0">
                <a:latin typeface="Times New Roman" charset="0"/>
              </a:rPr>
              <a:t>). Your students might enjoy exploring this respected scientific organization.</a:t>
            </a:r>
          </a:p>
          <a:p>
            <a:r>
              <a:rPr lang="en-US" sz="600" b="1" dirty="0">
                <a:latin typeface="Times New Roman" charset="0"/>
              </a:rPr>
              <a:t>Active Lecture Tips</a:t>
            </a:r>
            <a:endParaRPr lang="en-US" sz="600" dirty="0">
              <a:latin typeface="Times New Roman" charset="0"/>
            </a:endParaRPr>
          </a:p>
          <a:p>
            <a:pPr fontAlgn="base"/>
            <a:r>
              <a:rPr lang="en-US" sz="600" dirty="0">
                <a:latin typeface="Times New Roman" charset="0"/>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600" dirty="0">
                <a:latin typeface="Times New Roman" charset="0"/>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600" dirty="0">
                <a:latin typeface="Times New Roman" charset="0"/>
              </a:rPr>
              <a:t>3. See the Essay </a:t>
            </a:r>
            <a:r>
              <a:rPr lang="en-US" sz="600" i="1" dirty="0">
                <a:latin typeface="Times New Roman" charset="0"/>
              </a:rPr>
              <a:t>The Earthquake Richter Scale and the pH Scale</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92993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5D6CAEAF-FE40-9240-A88E-8C0B0C0A8465}" type="slidenum">
              <a:rPr lang="en-US" sz="1200"/>
              <a:pPr defTabSz="914320" eaLnBrk="0" hangingPunct="0"/>
              <a:t>59</a:t>
            </a:fld>
            <a:endParaRPr lang="en-US" sz="1200" dirty="0"/>
          </a:p>
        </p:txBody>
      </p:sp>
      <p:sp>
        <p:nvSpPr>
          <p:cNvPr id="11366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3668"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600" dirty="0">
                <a:latin typeface="Times New Roman" charset="0"/>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600" dirty="0">
                <a:latin typeface="Times New Roman" charset="0"/>
              </a:rPr>
              <a:t>2. Some students may be intrigued if you tell them that you too can stand on the surface of water—when it is frozen. Thus, it is necessary to note a liquid water surface when talking about surface tension.</a:t>
            </a:r>
          </a:p>
          <a:p>
            <a:r>
              <a:rPr lang="en-US" sz="600" dirty="0">
                <a:latin typeface="Times New Roman" charset="0"/>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600" dirty="0">
                <a:latin typeface="Times New Roman" charset="0"/>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600" dirty="0">
                <a:latin typeface="Times New Roman" charset="0"/>
              </a:rPr>
            </a:br>
            <a:r>
              <a:rPr lang="en-US" sz="600" dirty="0">
                <a:latin typeface="Times New Roman" charset="0"/>
              </a:rPr>
              <a:t>runners did not compete. In both analogies, removing the top performers lowers the average just as the evaporation of the most active water molecules cools the evaporative surface.</a:t>
            </a:r>
          </a:p>
          <a:p>
            <a:r>
              <a:rPr lang="en-US" sz="600" dirty="0">
                <a:latin typeface="Times New Roman" charset="0"/>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600" dirty="0">
                <a:latin typeface="Times New Roman" charset="0"/>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600" dirty="0">
                <a:latin typeface="Times New Roman" charset="0"/>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600" dirty="0">
                <a:latin typeface="Times New Roman" charset="0"/>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600" dirty="0">
                <a:latin typeface="Times New Roman" charset="0"/>
              </a:rPr>
              <a:t>9. The Environmental Protection Agency website </a:t>
            </a:r>
            <a:r>
              <a:rPr lang="en-US" sz="600" dirty="0" err="1">
                <a:latin typeface="Times New Roman" charset="0"/>
              </a:rPr>
              <a:t>www.epa.gov</a:t>
            </a:r>
            <a:r>
              <a:rPr lang="en-US" sz="600" dirty="0">
                <a:latin typeface="Times New Roman" charset="0"/>
              </a:rPr>
              <a:t>/</a:t>
            </a:r>
            <a:r>
              <a:rPr lang="en-US" sz="600" dirty="0" err="1">
                <a:latin typeface="Times New Roman" charset="0"/>
              </a:rPr>
              <a:t>acidrain</a:t>
            </a:r>
            <a:r>
              <a:rPr lang="en-US" sz="600" dirty="0">
                <a:latin typeface="Times New Roman" charset="0"/>
              </a:rPr>
              <a:t>/ includes good information about acid precipitation and teaching ideas.</a:t>
            </a:r>
          </a:p>
          <a:p>
            <a:r>
              <a:rPr lang="en-US" sz="600" dirty="0">
                <a:latin typeface="Times New Roman" charset="0"/>
              </a:rPr>
              <a:t>10. The SETI (Search for Extraterrestrial Intelligence) Institute’s mission is “to explore, understand and explain the origin, nature, and prevalence of life in the universe” (</a:t>
            </a:r>
            <a:r>
              <a:rPr lang="en-US" sz="600" dirty="0" err="1">
                <a:latin typeface="Times New Roman" charset="0"/>
              </a:rPr>
              <a:t>www.seti.org</a:t>
            </a:r>
            <a:r>
              <a:rPr lang="en-US" sz="600" dirty="0">
                <a:latin typeface="Times New Roman" charset="0"/>
              </a:rPr>
              <a:t>). Your students might enjoy exploring this respected scientific organization.</a:t>
            </a:r>
          </a:p>
          <a:p>
            <a:r>
              <a:rPr lang="en-US" sz="600" b="1" dirty="0">
                <a:latin typeface="Times New Roman" charset="0"/>
              </a:rPr>
              <a:t>Active Lecture Tips</a:t>
            </a:r>
            <a:endParaRPr lang="en-US" sz="600" dirty="0">
              <a:latin typeface="Times New Roman" charset="0"/>
            </a:endParaRPr>
          </a:p>
          <a:p>
            <a:pPr fontAlgn="base"/>
            <a:r>
              <a:rPr lang="en-US" sz="600" dirty="0">
                <a:latin typeface="Times New Roman" charset="0"/>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600" dirty="0">
                <a:latin typeface="Times New Roman" charset="0"/>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600" dirty="0">
                <a:latin typeface="Times New Roman" charset="0"/>
              </a:rPr>
              <a:t>3. See the Essay </a:t>
            </a:r>
            <a:r>
              <a:rPr lang="en-US" sz="600" i="1" dirty="0">
                <a:latin typeface="Times New Roman" charset="0"/>
              </a:rPr>
              <a:t>The Earthquake Richter Scale and the pH Scale</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68226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600" dirty="0">
                <a:latin typeface="Arial" pitchFamily="34" charset="0"/>
                <a:ea typeface="ＭＳ Ｐゴシック" charset="0"/>
                <a:cs typeface="Arial" pitchFamily="34" charset="0"/>
              </a:rPr>
              <a:t>Figure 2.10</a:t>
            </a:r>
            <a:r>
              <a:rPr lang="en-US" dirty="0">
                <a:latin typeface="Arial" pitchFamily="34" charset="0"/>
                <a:cs typeface="Arial" pitchFamily="34" charset="0"/>
              </a:rPr>
              <a:t> </a:t>
            </a:r>
            <a:r>
              <a:rPr lang="en-US" sz="600" dirty="0">
                <a:latin typeface="Arial" pitchFamily="34" charset="0"/>
                <a:ea typeface="ＭＳ Ｐゴシック" charset="0"/>
                <a:cs typeface="Arial" pitchFamily="34" charset="0"/>
              </a:rPr>
              <a:t>Cohesion and water transport in plants</a:t>
            </a:r>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60</a:t>
            </a:fld>
            <a:endParaRPr lang="en-US">
              <a:solidFill>
                <a:srgbClr val="000000"/>
              </a:solidFill>
            </a:endParaRPr>
          </a:p>
        </p:txBody>
      </p:sp>
    </p:spTree>
    <p:extLst>
      <p:ext uri="{BB962C8B-B14F-4D97-AF65-F5344CB8AC3E}">
        <p14:creationId xmlns:p14="http://schemas.microsoft.com/office/powerpoint/2010/main" val="3961653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6380" y="8686494"/>
            <a:ext cx="2971620" cy="457506"/>
          </a:xfrm>
          <a:prstGeom prst="rect">
            <a:avLst/>
          </a:prstGeom>
          <a:noFill/>
          <a:ln w="9525">
            <a:noFill/>
            <a:miter lim="800000"/>
            <a:headEnd/>
            <a:tailEnd/>
          </a:ln>
        </p:spPr>
        <p:txBody>
          <a:bodyPr lIns="91436" tIns="45718" rIns="91436" bIns="45718" anchor="b">
            <a:prstTxWarp prst="textNoShape">
              <a:avLst/>
            </a:prstTxWarp>
          </a:bodyPr>
          <a:lstStyle/>
          <a:p>
            <a:pPr defTabSz="914320" eaLnBrk="0" hangingPunct="0"/>
            <a:fld id="{542D4DAB-F374-874E-A1A2-8E6A8C56A925}" type="slidenum">
              <a:rPr lang="en-US" sz="1200"/>
              <a:pPr defTabSz="914320" eaLnBrk="0" hangingPunct="0"/>
              <a:t>61</a:t>
            </a:fld>
            <a:endParaRPr lang="en-US" sz="1200" dirty="0"/>
          </a:p>
        </p:txBody>
      </p:sp>
      <p:sp>
        <p:nvSpPr>
          <p:cNvPr id="12185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860" name="Rectangle 3"/>
          <p:cNvSpPr>
            <a:spLocks noGrp="1" noChangeArrowheads="1"/>
          </p:cNvSpPr>
          <p:nvPr>
            <p:ph type="body" idx="1"/>
          </p:nvPr>
        </p:nvSpPr>
        <p:spPr bwMode="auto">
          <a:xfrm>
            <a:off x="914760" y="4343247"/>
            <a:ext cx="5028481" cy="4115259"/>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r>
              <a:rPr lang="en-US" sz="600" b="1" dirty="0">
                <a:latin typeface="Times New Roman" charset="0"/>
              </a:rPr>
              <a:t>Student Misconceptions and Concerns</a:t>
            </a:r>
            <a:endParaRPr lang="en-US" sz="600" dirty="0">
              <a:latin typeface="Times New Roman" charset="0"/>
            </a:endParaRPr>
          </a:p>
          <a:p>
            <a:r>
              <a:rPr lang="en-US" sz="600" dirty="0">
                <a:latin typeface="Times New Roman" charset="0"/>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600" dirty="0">
                <a:latin typeface="Times New Roman" charset="0"/>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600" b="1" dirty="0">
                <a:latin typeface="Times New Roman" charset="0"/>
              </a:rPr>
              <a:t>Teaching Tips</a:t>
            </a:r>
            <a:endParaRPr lang="en-US" sz="600" dirty="0">
              <a:latin typeface="Times New Roman" charset="0"/>
            </a:endParaRPr>
          </a:p>
          <a:p>
            <a:r>
              <a:rPr lang="en-US" sz="600" dirty="0">
                <a:latin typeface="Times New Roman" charset="0"/>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600" dirty="0">
                <a:latin typeface="Times New Roman" charset="0"/>
              </a:rPr>
              <a:t>2. Some students may be intrigued if you tell them that you too can stand on the surface of water—when it is frozen. Thus, it is necessary to note a liquid water surface when talking about surface tension.</a:t>
            </a:r>
          </a:p>
          <a:p>
            <a:r>
              <a:rPr lang="en-US" sz="600" dirty="0">
                <a:latin typeface="Times New Roman" charset="0"/>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600" dirty="0">
                <a:latin typeface="Times New Roman" charset="0"/>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600" dirty="0">
                <a:latin typeface="Times New Roman" charset="0"/>
              </a:rPr>
            </a:br>
            <a:r>
              <a:rPr lang="en-US" sz="600" dirty="0">
                <a:latin typeface="Times New Roman" charset="0"/>
              </a:rPr>
              <a:t>runners did not compete. In both analogies, removing the top performers lowers the average just as the evaporation of the most active water molecules cools the evaporative surface.</a:t>
            </a:r>
          </a:p>
          <a:p>
            <a:r>
              <a:rPr lang="en-US" sz="600" dirty="0">
                <a:latin typeface="Times New Roman" charset="0"/>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600" dirty="0">
                <a:latin typeface="Times New Roman" charset="0"/>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600" dirty="0">
                <a:latin typeface="Times New Roman" charset="0"/>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600" dirty="0">
                <a:latin typeface="Times New Roman" charset="0"/>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600" dirty="0">
                <a:latin typeface="Times New Roman" charset="0"/>
              </a:rPr>
              <a:t>9. The Environmental Protection Agency website </a:t>
            </a:r>
            <a:r>
              <a:rPr lang="en-US" sz="600" dirty="0" err="1">
                <a:latin typeface="Times New Roman" charset="0"/>
              </a:rPr>
              <a:t>www.epa.gov</a:t>
            </a:r>
            <a:r>
              <a:rPr lang="en-US" sz="600" dirty="0">
                <a:latin typeface="Times New Roman" charset="0"/>
              </a:rPr>
              <a:t>/</a:t>
            </a:r>
            <a:r>
              <a:rPr lang="en-US" sz="600" dirty="0" err="1">
                <a:latin typeface="Times New Roman" charset="0"/>
              </a:rPr>
              <a:t>acidrain</a:t>
            </a:r>
            <a:r>
              <a:rPr lang="en-US" sz="600" dirty="0">
                <a:latin typeface="Times New Roman" charset="0"/>
              </a:rPr>
              <a:t>/ includes good information about acid precipitation and teaching ideas.</a:t>
            </a:r>
          </a:p>
          <a:p>
            <a:r>
              <a:rPr lang="en-US" sz="600" dirty="0">
                <a:latin typeface="Times New Roman" charset="0"/>
              </a:rPr>
              <a:t>10. The SETI (Search for Extraterrestrial Intelligence) Institute’s mission is “to explore, understand and explain the origin, nature, and prevalence of life in the universe” (</a:t>
            </a:r>
            <a:r>
              <a:rPr lang="en-US" sz="600" dirty="0" err="1">
                <a:latin typeface="Times New Roman" charset="0"/>
              </a:rPr>
              <a:t>www.seti.org</a:t>
            </a:r>
            <a:r>
              <a:rPr lang="en-US" sz="600" dirty="0">
                <a:latin typeface="Times New Roman" charset="0"/>
              </a:rPr>
              <a:t>). Your students might enjoy exploring this respected scientific organization.</a:t>
            </a:r>
          </a:p>
          <a:p>
            <a:r>
              <a:rPr lang="en-US" sz="600" b="1" dirty="0">
                <a:latin typeface="Times New Roman" charset="0"/>
              </a:rPr>
              <a:t>Active Lecture Tips</a:t>
            </a:r>
            <a:endParaRPr lang="en-US" sz="600" dirty="0">
              <a:latin typeface="Times New Roman" charset="0"/>
            </a:endParaRPr>
          </a:p>
          <a:p>
            <a:pPr fontAlgn="base"/>
            <a:r>
              <a:rPr lang="en-US" sz="600" dirty="0">
                <a:latin typeface="Times New Roman" charset="0"/>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600" dirty="0">
                <a:latin typeface="Times New Roman" charset="0"/>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600" dirty="0">
                <a:latin typeface="Times New Roman" charset="0"/>
              </a:rPr>
              <a:t>3. See the Essay </a:t>
            </a:r>
            <a:r>
              <a:rPr lang="en-US" sz="600" i="1" dirty="0">
                <a:latin typeface="Times New Roman" charset="0"/>
              </a:rPr>
              <a:t>The Earthquake Richter Scale and the pH Scale</a:t>
            </a:r>
            <a:r>
              <a:rPr lang="en-US" sz="600" dirty="0">
                <a:latin typeface="Times New Roman" charset="0"/>
              </a:rPr>
              <a:t> on the Instructor Exchange. Visit the Instructor Exchange in the </a:t>
            </a:r>
            <a:r>
              <a:rPr lang="en-US" sz="600" dirty="0" err="1">
                <a:latin typeface="Times New Roman" charset="0"/>
              </a:rPr>
              <a:t>MasteringBiology</a:t>
            </a:r>
            <a:r>
              <a:rPr lang="en-US" sz="600" dirty="0">
                <a:latin typeface="Times New Roman" charset="0"/>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917752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marL="0" marR="0" lvl="0" indent="0" algn="r" defTabSz="1776413" rtl="0" eaLnBrk="0" fontAlgn="base" latinLnBrk="0" hangingPunct="0">
              <a:lnSpc>
                <a:spcPct val="100000"/>
              </a:lnSpc>
              <a:spcBef>
                <a:spcPct val="0"/>
              </a:spcBef>
              <a:spcAft>
                <a:spcPct val="0"/>
              </a:spcAft>
              <a:buClrTx/>
              <a:buSzTx/>
              <a:buFontTx/>
              <a:buNone/>
              <a:tabLst/>
              <a:defRPr/>
            </a:pPr>
            <a:fld id="{A80816B9-0397-4F41-BBF4-4A2568280073}" type="slidenum">
              <a:rPr kumimoji="0" lang="en-US" sz="2300" b="0" i="0" u="none" strike="noStrike" kern="1200" cap="none" spc="0" normalizeH="0" baseline="0" noProof="0">
                <a:ln>
                  <a:noFill/>
                </a:ln>
                <a:solidFill>
                  <a:srgbClr val="000000"/>
                </a:solidFill>
                <a:effectLst/>
                <a:uLnTx/>
                <a:uFillTx/>
                <a:latin typeface="Arial" pitchFamily="-108" charset="0"/>
                <a:cs typeface="Arial" pitchFamily="-108" charset="0"/>
              </a:rPr>
              <a:pPr marL="0" marR="0" lvl="0" indent="0" algn="r" defTabSz="1776413" rtl="0" eaLnBrk="0" fontAlgn="base" latinLnBrk="0" hangingPunct="0">
                <a:lnSpc>
                  <a:spcPct val="100000"/>
                </a:lnSpc>
                <a:spcBef>
                  <a:spcPct val="0"/>
                </a:spcBef>
                <a:spcAft>
                  <a:spcPct val="0"/>
                </a:spcAft>
                <a:buClrTx/>
                <a:buSzTx/>
                <a:buFontTx/>
                <a:buNone/>
                <a:tabLst/>
                <a:defRPr/>
              </a:pPr>
              <a:t>62</a:t>
            </a:fld>
            <a:endParaRPr kumimoji="0" lang="en-US" sz="2300" b="0" i="0" u="none" strike="noStrike" kern="1200" cap="none" spc="0" normalizeH="0" baseline="0" noProof="0" dirty="0">
              <a:ln>
                <a:noFill/>
              </a:ln>
              <a:solidFill>
                <a:srgbClr val="000000"/>
              </a:solidFill>
              <a:effectLst/>
              <a:uLnTx/>
              <a:uFillTx/>
              <a:latin typeface="Arial" pitchFamily="-108" charset="0"/>
              <a:cs typeface="Arial" pitchFamily="-108" charset="0"/>
            </a:endParaRPr>
          </a:p>
        </p:txBody>
      </p:sp>
      <p:sp>
        <p:nvSpPr>
          <p:cNvPr id="13209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3210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normAutofit lnSpcReduction="1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1200" kern="1200" dirty="0">
                <a:solidFill>
                  <a:schemeClr val="tx1"/>
                </a:solidFill>
                <a:latin typeface="Times New Roman" charset="0"/>
                <a:ea typeface="+mn-ea"/>
                <a:cs typeface="+mn-cs"/>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1200" kern="1200" dirty="0">
                <a:solidFill>
                  <a:schemeClr val="tx1"/>
                </a:solidFill>
                <a:latin typeface="Times New Roman" charset="0"/>
                <a:ea typeface="+mn-ea"/>
                <a:cs typeface="+mn-cs"/>
              </a:rPr>
              <a:t>2. Some students may be intrigued if you tell them that you too can stand on the surface of water—when it is frozen. Thus, it is necessary to note a liquid water surface when talking about surface tension.</a:t>
            </a:r>
          </a:p>
          <a:p>
            <a:r>
              <a:rPr lang="en-US" sz="1200" kern="1200" dirty="0">
                <a:solidFill>
                  <a:schemeClr val="tx1"/>
                </a:solidFill>
                <a:latin typeface="Times New Roman" charset="0"/>
                <a:ea typeface="+mn-ea"/>
                <a:cs typeface="+mn-cs"/>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1200" kern="1200" dirty="0">
                <a:solidFill>
                  <a:schemeClr val="tx1"/>
                </a:solidFill>
                <a:latin typeface="Times New Roman" charset="0"/>
                <a:ea typeface="+mn-ea"/>
                <a:cs typeface="+mn-cs"/>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1200" kern="1200" dirty="0">
                <a:solidFill>
                  <a:schemeClr val="tx1"/>
                </a:solidFill>
                <a:latin typeface="Times New Roman" charset="0"/>
                <a:ea typeface="+mn-ea"/>
                <a:cs typeface="+mn-cs"/>
              </a:rPr>
            </a:br>
            <a:r>
              <a:rPr lang="en-US" sz="1200" kern="1200" dirty="0">
                <a:solidFill>
                  <a:schemeClr val="tx1"/>
                </a:solidFill>
                <a:latin typeface="Times New Roman" charset="0"/>
                <a:ea typeface="+mn-ea"/>
                <a:cs typeface="+mn-cs"/>
              </a:rPr>
              <a:t>runners did not compete. In both analogies, removing the top performers lowers the average just as the evaporation of the most active water molecules cools the evaporative surface.</a:t>
            </a:r>
          </a:p>
          <a:p>
            <a:r>
              <a:rPr lang="en-US" sz="1200" kern="1200" dirty="0">
                <a:solidFill>
                  <a:schemeClr val="tx1"/>
                </a:solidFill>
                <a:latin typeface="Times New Roman" charset="0"/>
                <a:ea typeface="+mn-ea"/>
                <a:cs typeface="+mn-cs"/>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1200" kern="1200" dirty="0">
                <a:solidFill>
                  <a:schemeClr val="tx1"/>
                </a:solidFill>
                <a:latin typeface="Times New Roman" charset="0"/>
                <a:ea typeface="+mn-ea"/>
                <a:cs typeface="+mn-cs"/>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1200" kern="1200" dirty="0">
                <a:solidFill>
                  <a:schemeClr val="tx1"/>
                </a:solidFill>
                <a:latin typeface="Times New Roman" charset="0"/>
                <a:ea typeface="+mn-ea"/>
                <a:cs typeface="+mn-cs"/>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1200" kern="1200" dirty="0">
                <a:solidFill>
                  <a:schemeClr val="tx1"/>
                </a:solidFill>
                <a:latin typeface="Times New Roman" charset="0"/>
                <a:ea typeface="+mn-ea"/>
                <a:cs typeface="+mn-cs"/>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1200" kern="1200" dirty="0">
                <a:solidFill>
                  <a:schemeClr val="tx1"/>
                </a:solidFill>
                <a:latin typeface="Times New Roman" charset="0"/>
                <a:ea typeface="+mn-ea"/>
                <a:cs typeface="+mn-cs"/>
              </a:rPr>
              <a:t>9. The Environmental Protection Agency website </a:t>
            </a:r>
            <a:r>
              <a:rPr lang="en-US" sz="1200" kern="1200" dirty="0" err="1">
                <a:solidFill>
                  <a:schemeClr val="tx1"/>
                </a:solidFill>
                <a:latin typeface="Times New Roman" charset="0"/>
                <a:ea typeface="+mn-ea"/>
                <a:cs typeface="+mn-cs"/>
              </a:rPr>
              <a:t>www.epa.gov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acidrain</a:t>
            </a:r>
            <a:r>
              <a:rPr lang="en-US" sz="1200" kern="1200" dirty="0">
                <a:solidFill>
                  <a:schemeClr val="tx1"/>
                </a:solidFill>
                <a:latin typeface="Times New Roman" charset="0"/>
                <a:ea typeface="+mn-ea"/>
                <a:cs typeface="+mn-cs"/>
              </a:rPr>
              <a:t>/ includes good information about acid precipitation and teaching ideas.</a:t>
            </a:r>
          </a:p>
          <a:p>
            <a:r>
              <a:rPr lang="en-US" sz="1200" kern="1200" dirty="0">
                <a:solidFill>
                  <a:schemeClr val="tx1"/>
                </a:solidFill>
                <a:latin typeface="Times New Roman" charset="0"/>
                <a:ea typeface="+mn-ea"/>
                <a:cs typeface="+mn-cs"/>
              </a:rPr>
              <a:t>10. The SETI (Search for Extraterrestrial Intelligence) Institute’s mission is “to explore, understand and explain the origin, nature, and prevalence of life in the universe” (</a:t>
            </a:r>
            <a:r>
              <a:rPr lang="en-US" sz="1200" kern="1200" dirty="0" err="1">
                <a:solidFill>
                  <a:schemeClr val="tx1"/>
                </a:solidFill>
                <a:latin typeface="Times New Roman" charset="0"/>
                <a:ea typeface="+mn-ea"/>
                <a:cs typeface="+mn-cs"/>
              </a:rPr>
              <a:t>www.seti.org</a:t>
            </a:r>
            <a:r>
              <a:rPr lang="en-US" sz="1200" kern="1200" dirty="0">
                <a:solidFill>
                  <a:schemeClr val="tx1"/>
                </a:solidFill>
                <a:latin typeface="Times New Roman" charset="0"/>
                <a:ea typeface="+mn-ea"/>
                <a:cs typeface="+mn-cs"/>
              </a:rPr>
              <a:t>). Your students might enjoy exploring this respected scientific organization.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1200" kern="1200" dirty="0">
                <a:solidFill>
                  <a:schemeClr val="tx1"/>
                </a:solidFill>
                <a:latin typeface="Times New Roman" charset="0"/>
                <a:ea typeface="+mn-ea"/>
                <a:cs typeface="+mn-cs"/>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1200" kern="1200" dirty="0">
                <a:solidFill>
                  <a:schemeClr val="tx1"/>
                </a:solidFill>
                <a:latin typeface="Times New Roman" charset="0"/>
                <a:ea typeface="+mn-ea"/>
                <a:cs typeface="+mn-cs"/>
              </a:rPr>
              <a:t>3. See the Essay </a:t>
            </a:r>
            <a:r>
              <a:rPr lang="en-US" sz="1200" i="1" kern="1200" dirty="0">
                <a:solidFill>
                  <a:schemeClr val="tx1"/>
                </a:solidFill>
                <a:latin typeface="Times New Roman" charset="0"/>
                <a:ea typeface="+mn-ea"/>
                <a:cs typeface="+mn-cs"/>
              </a:rPr>
              <a:t>The Earthquake Richter Scale and the pH Scale</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683174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62CD09A-6F8A-D348-9EC5-9D65F56FDDA0}" type="slidenum">
              <a:rPr lang="en-US" sz="2300"/>
              <a:pPr algn="r" defTabSz="1776413" eaLnBrk="0" hangingPunct="0"/>
              <a:t>63</a:t>
            </a:fld>
            <a:endParaRPr lang="en-US" sz="2300" dirty="0"/>
          </a:p>
        </p:txBody>
      </p:sp>
      <p:sp>
        <p:nvSpPr>
          <p:cNvPr id="1361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3619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normAutofit lnSpcReduction="1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1200" kern="1200" dirty="0">
                <a:solidFill>
                  <a:schemeClr val="tx1"/>
                </a:solidFill>
                <a:latin typeface="Times New Roman" charset="0"/>
                <a:ea typeface="+mn-ea"/>
                <a:cs typeface="+mn-cs"/>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1200" kern="1200" dirty="0">
                <a:solidFill>
                  <a:schemeClr val="tx1"/>
                </a:solidFill>
                <a:latin typeface="Times New Roman" charset="0"/>
                <a:ea typeface="+mn-ea"/>
                <a:cs typeface="+mn-cs"/>
              </a:rPr>
              <a:t>2. Some students may be intrigued if you tell them that you too can stand on the surface of water—when it is frozen. Thus, it is necessary to note a liquid water surface when talking about surface tension.</a:t>
            </a:r>
          </a:p>
          <a:p>
            <a:r>
              <a:rPr lang="en-US" sz="1200" kern="1200" dirty="0">
                <a:solidFill>
                  <a:schemeClr val="tx1"/>
                </a:solidFill>
                <a:latin typeface="Times New Roman" charset="0"/>
                <a:ea typeface="+mn-ea"/>
                <a:cs typeface="+mn-cs"/>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1200" kern="1200" dirty="0">
                <a:solidFill>
                  <a:schemeClr val="tx1"/>
                </a:solidFill>
                <a:latin typeface="Times New Roman" charset="0"/>
                <a:ea typeface="+mn-ea"/>
                <a:cs typeface="+mn-cs"/>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1200" kern="1200" dirty="0">
                <a:solidFill>
                  <a:schemeClr val="tx1"/>
                </a:solidFill>
                <a:latin typeface="Times New Roman" charset="0"/>
                <a:ea typeface="+mn-ea"/>
                <a:cs typeface="+mn-cs"/>
              </a:rPr>
            </a:br>
            <a:r>
              <a:rPr lang="en-US" sz="1200" kern="1200" dirty="0">
                <a:solidFill>
                  <a:schemeClr val="tx1"/>
                </a:solidFill>
                <a:latin typeface="Times New Roman" charset="0"/>
                <a:ea typeface="+mn-ea"/>
                <a:cs typeface="+mn-cs"/>
              </a:rPr>
              <a:t>runners did not compete. In both analogies, removing the top performers lowers the average just as the evaporation of the most active water molecules cools the evaporative surface.</a:t>
            </a:r>
          </a:p>
          <a:p>
            <a:r>
              <a:rPr lang="en-US" sz="1200" kern="1200" dirty="0">
                <a:solidFill>
                  <a:schemeClr val="tx1"/>
                </a:solidFill>
                <a:latin typeface="Times New Roman" charset="0"/>
                <a:ea typeface="+mn-ea"/>
                <a:cs typeface="+mn-cs"/>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1200" kern="1200" dirty="0">
                <a:solidFill>
                  <a:schemeClr val="tx1"/>
                </a:solidFill>
                <a:latin typeface="Times New Roman" charset="0"/>
                <a:ea typeface="+mn-ea"/>
                <a:cs typeface="+mn-cs"/>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1200" kern="1200" dirty="0">
                <a:solidFill>
                  <a:schemeClr val="tx1"/>
                </a:solidFill>
                <a:latin typeface="Times New Roman" charset="0"/>
                <a:ea typeface="+mn-ea"/>
                <a:cs typeface="+mn-cs"/>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1200" kern="1200" dirty="0">
                <a:solidFill>
                  <a:schemeClr val="tx1"/>
                </a:solidFill>
                <a:latin typeface="Times New Roman" charset="0"/>
                <a:ea typeface="+mn-ea"/>
                <a:cs typeface="+mn-cs"/>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1200" kern="1200" dirty="0">
                <a:solidFill>
                  <a:schemeClr val="tx1"/>
                </a:solidFill>
                <a:latin typeface="Times New Roman" charset="0"/>
                <a:ea typeface="+mn-ea"/>
                <a:cs typeface="+mn-cs"/>
              </a:rPr>
              <a:t>9. The Environmental Protection Agency website </a:t>
            </a:r>
            <a:r>
              <a:rPr lang="en-US" sz="1200" kern="1200" dirty="0" err="1">
                <a:solidFill>
                  <a:schemeClr val="tx1"/>
                </a:solidFill>
                <a:latin typeface="Times New Roman" charset="0"/>
                <a:ea typeface="+mn-ea"/>
                <a:cs typeface="+mn-cs"/>
              </a:rPr>
              <a:t>www.epa.gov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acidrain</a:t>
            </a:r>
            <a:r>
              <a:rPr lang="en-US" sz="1200" kern="1200" dirty="0">
                <a:solidFill>
                  <a:schemeClr val="tx1"/>
                </a:solidFill>
                <a:latin typeface="Times New Roman" charset="0"/>
                <a:ea typeface="+mn-ea"/>
                <a:cs typeface="+mn-cs"/>
              </a:rPr>
              <a:t>/ includes good information about acid precipitation and teaching ideas.</a:t>
            </a:r>
          </a:p>
          <a:p>
            <a:r>
              <a:rPr lang="en-US" sz="1200" kern="1200" dirty="0">
                <a:solidFill>
                  <a:schemeClr val="tx1"/>
                </a:solidFill>
                <a:latin typeface="Times New Roman" charset="0"/>
                <a:ea typeface="+mn-ea"/>
                <a:cs typeface="+mn-cs"/>
              </a:rPr>
              <a:t>10. The SETI (Search for Extraterrestrial Intelligence) Institute’s mission is “to explore, understand and explain the origin, nature, and prevalence of life in the universe” (</a:t>
            </a:r>
            <a:r>
              <a:rPr lang="en-US" sz="1200" kern="1200" dirty="0" err="1">
                <a:solidFill>
                  <a:schemeClr val="tx1"/>
                </a:solidFill>
                <a:latin typeface="Times New Roman" charset="0"/>
                <a:ea typeface="+mn-ea"/>
                <a:cs typeface="+mn-cs"/>
              </a:rPr>
              <a:t>www.seti.org</a:t>
            </a:r>
            <a:r>
              <a:rPr lang="en-US" sz="1200" kern="1200" dirty="0">
                <a:solidFill>
                  <a:schemeClr val="tx1"/>
                </a:solidFill>
                <a:latin typeface="Times New Roman" charset="0"/>
                <a:ea typeface="+mn-ea"/>
                <a:cs typeface="+mn-cs"/>
              </a:rPr>
              <a:t>). Your students might enjoy exploring this respected scientific organization.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1200" kern="1200" dirty="0">
                <a:solidFill>
                  <a:schemeClr val="tx1"/>
                </a:solidFill>
                <a:latin typeface="Times New Roman" charset="0"/>
                <a:ea typeface="+mn-ea"/>
                <a:cs typeface="+mn-cs"/>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1200" kern="1200" dirty="0">
                <a:solidFill>
                  <a:schemeClr val="tx1"/>
                </a:solidFill>
                <a:latin typeface="Times New Roman" charset="0"/>
                <a:ea typeface="+mn-ea"/>
                <a:cs typeface="+mn-cs"/>
              </a:rPr>
              <a:t>3. See the Essay </a:t>
            </a:r>
            <a:r>
              <a:rPr lang="en-US" sz="1200" i="1" kern="1200" dirty="0">
                <a:solidFill>
                  <a:schemeClr val="tx1"/>
                </a:solidFill>
                <a:latin typeface="Times New Roman" charset="0"/>
                <a:ea typeface="+mn-ea"/>
                <a:cs typeface="+mn-cs"/>
              </a:rPr>
              <a:t>The Earthquake Richter Scale and the pH Scale</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83671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AD4F4BD-E2BB-1A44-B5BB-81DB12681D98}" type="slidenum">
              <a:rPr lang="en-US" sz="2300"/>
              <a:pPr algn="r" defTabSz="1776413" eaLnBrk="0" hangingPunct="0"/>
              <a:t>64</a:t>
            </a:fld>
            <a:endParaRPr lang="en-US" sz="2300" dirty="0"/>
          </a:p>
        </p:txBody>
      </p:sp>
      <p:sp>
        <p:nvSpPr>
          <p:cNvPr id="13824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3824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normAutofit lnSpcReduction="1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1200" kern="1200" dirty="0">
                <a:solidFill>
                  <a:schemeClr val="tx1"/>
                </a:solidFill>
                <a:latin typeface="Times New Roman" charset="0"/>
                <a:ea typeface="+mn-ea"/>
                <a:cs typeface="+mn-cs"/>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1200" kern="1200" dirty="0">
                <a:solidFill>
                  <a:schemeClr val="tx1"/>
                </a:solidFill>
                <a:latin typeface="Times New Roman" charset="0"/>
                <a:ea typeface="+mn-ea"/>
                <a:cs typeface="+mn-cs"/>
              </a:rPr>
              <a:t>2. Some students may be intrigued if you tell them that you too can stand on the surface of water—when it is frozen. Thus, it is necessary to note a liquid water surface when talking about surface tension.</a:t>
            </a:r>
          </a:p>
          <a:p>
            <a:r>
              <a:rPr lang="en-US" sz="1200" kern="1200" dirty="0">
                <a:solidFill>
                  <a:schemeClr val="tx1"/>
                </a:solidFill>
                <a:latin typeface="Times New Roman" charset="0"/>
                <a:ea typeface="+mn-ea"/>
                <a:cs typeface="+mn-cs"/>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1200" kern="1200" dirty="0">
                <a:solidFill>
                  <a:schemeClr val="tx1"/>
                </a:solidFill>
                <a:latin typeface="Times New Roman" charset="0"/>
                <a:ea typeface="+mn-ea"/>
                <a:cs typeface="+mn-cs"/>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1200" kern="1200" dirty="0">
                <a:solidFill>
                  <a:schemeClr val="tx1"/>
                </a:solidFill>
                <a:latin typeface="Times New Roman" charset="0"/>
                <a:ea typeface="+mn-ea"/>
                <a:cs typeface="+mn-cs"/>
              </a:rPr>
            </a:br>
            <a:r>
              <a:rPr lang="en-US" sz="1200" kern="1200" dirty="0">
                <a:solidFill>
                  <a:schemeClr val="tx1"/>
                </a:solidFill>
                <a:latin typeface="Times New Roman" charset="0"/>
                <a:ea typeface="+mn-ea"/>
                <a:cs typeface="+mn-cs"/>
              </a:rPr>
              <a:t>runners did not compete. In both analogies, removing the top performers lowers the average just as the evaporation of the most active water molecules cools the evaporative surface.</a:t>
            </a:r>
          </a:p>
          <a:p>
            <a:r>
              <a:rPr lang="en-US" sz="1200" kern="1200" dirty="0">
                <a:solidFill>
                  <a:schemeClr val="tx1"/>
                </a:solidFill>
                <a:latin typeface="Times New Roman" charset="0"/>
                <a:ea typeface="+mn-ea"/>
                <a:cs typeface="+mn-cs"/>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1200" kern="1200" dirty="0">
                <a:solidFill>
                  <a:schemeClr val="tx1"/>
                </a:solidFill>
                <a:latin typeface="Times New Roman" charset="0"/>
                <a:ea typeface="+mn-ea"/>
                <a:cs typeface="+mn-cs"/>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1200" kern="1200" dirty="0">
                <a:solidFill>
                  <a:schemeClr val="tx1"/>
                </a:solidFill>
                <a:latin typeface="Times New Roman" charset="0"/>
                <a:ea typeface="+mn-ea"/>
                <a:cs typeface="+mn-cs"/>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1200" kern="1200" dirty="0">
                <a:solidFill>
                  <a:schemeClr val="tx1"/>
                </a:solidFill>
                <a:latin typeface="Times New Roman" charset="0"/>
                <a:ea typeface="+mn-ea"/>
                <a:cs typeface="+mn-cs"/>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1200" kern="1200" dirty="0">
                <a:solidFill>
                  <a:schemeClr val="tx1"/>
                </a:solidFill>
                <a:latin typeface="Times New Roman" charset="0"/>
                <a:ea typeface="+mn-ea"/>
                <a:cs typeface="+mn-cs"/>
              </a:rPr>
              <a:t>9. The Environmental Protection Agency website </a:t>
            </a:r>
            <a:r>
              <a:rPr lang="en-US" sz="1200" kern="1200" dirty="0" err="1">
                <a:solidFill>
                  <a:schemeClr val="tx1"/>
                </a:solidFill>
                <a:latin typeface="Times New Roman" charset="0"/>
                <a:ea typeface="+mn-ea"/>
                <a:cs typeface="+mn-cs"/>
              </a:rPr>
              <a:t>www.epa.gov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acidrain</a:t>
            </a:r>
            <a:r>
              <a:rPr lang="en-US" sz="1200" kern="1200" dirty="0">
                <a:solidFill>
                  <a:schemeClr val="tx1"/>
                </a:solidFill>
                <a:latin typeface="Times New Roman" charset="0"/>
                <a:ea typeface="+mn-ea"/>
                <a:cs typeface="+mn-cs"/>
              </a:rPr>
              <a:t>/ includes good information about acid precipitation and teaching ideas.</a:t>
            </a:r>
          </a:p>
          <a:p>
            <a:r>
              <a:rPr lang="en-US" sz="1200" kern="1200" dirty="0">
                <a:solidFill>
                  <a:schemeClr val="tx1"/>
                </a:solidFill>
                <a:latin typeface="Times New Roman" charset="0"/>
                <a:ea typeface="+mn-ea"/>
                <a:cs typeface="+mn-cs"/>
              </a:rPr>
              <a:t>10. The SETI (Search for Extraterrestrial Intelligence) Institute’s mission is “to explore, understand and explain the origin, nature, and prevalence of life in the universe” (</a:t>
            </a:r>
            <a:r>
              <a:rPr lang="en-US" sz="1200" kern="1200" dirty="0" err="1">
                <a:solidFill>
                  <a:schemeClr val="tx1"/>
                </a:solidFill>
                <a:latin typeface="Times New Roman" charset="0"/>
                <a:ea typeface="+mn-ea"/>
                <a:cs typeface="+mn-cs"/>
              </a:rPr>
              <a:t>www.seti.org</a:t>
            </a:r>
            <a:r>
              <a:rPr lang="en-US" sz="1200" kern="1200" dirty="0">
                <a:solidFill>
                  <a:schemeClr val="tx1"/>
                </a:solidFill>
                <a:latin typeface="Times New Roman" charset="0"/>
                <a:ea typeface="+mn-ea"/>
                <a:cs typeface="+mn-cs"/>
              </a:rPr>
              <a:t>). Your students might enjoy exploring this respected scientific organization.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1200" kern="1200" dirty="0">
                <a:solidFill>
                  <a:schemeClr val="tx1"/>
                </a:solidFill>
                <a:latin typeface="Times New Roman" charset="0"/>
                <a:ea typeface="+mn-ea"/>
                <a:cs typeface="+mn-cs"/>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1200" kern="1200" dirty="0">
                <a:solidFill>
                  <a:schemeClr val="tx1"/>
                </a:solidFill>
                <a:latin typeface="Times New Roman" charset="0"/>
                <a:ea typeface="+mn-ea"/>
                <a:cs typeface="+mn-cs"/>
              </a:rPr>
              <a:t>3. See the Essay </a:t>
            </a:r>
            <a:r>
              <a:rPr lang="en-US" sz="1200" i="1" kern="1200" dirty="0">
                <a:solidFill>
                  <a:schemeClr val="tx1"/>
                </a:solidFill>
                <a:latin typeface="Times New Roman" charset="0"/>
                <a:ea typeface="+mn-ea"/>
                <a:cs typeface="+mn-cs"/>
              </a:rPr>
              <a:t>The Earthquake Richter Scale and the pH Scale</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60265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latin typeface="Arial" pitchFamily="34" charset="0"/>
                <a:ea typeface="ＭＳ Ｐゴシック" charset="0"/>
                <a:cs typeface="Arial" pitchFamily="34" charset="0"/>
              </a:rPr>
              <a:t>Figure 2.14</a:t>
            </a:r>
            <a:r>
              <a:rPr lang="en-US" dirty="0">
                <a:latin typeface="Arial" pitchFamily="34" charset="0"/>
                <a:cs typeface="Arial" pitchFamily="34" charset="0"/>
              </a:rPr>
              <a:t> </a:t>
            </a:r>
            <a:r>
              <a:rPr lang="en-US" sz="1200" b="0" i="0" u="none" strike="noStrike" kern="1200" dirty="0">
                <a:solidFill>
                  <a:schemeClr val="tx1"/>
                </a:solidFill>
                <a:latin typeface="Arial" pitchFamily="34" charset="0"/>
                <a:ea typeface="ＭＳ Ｐゴシック" charset="0"/>
                <a:cs typeface="Arial" pitchFamily="34" charset="0"/>
              </a:rPr>
              <a:t>A crystal of table salt (</a:t>
            </a:r>
            <a:r>
              <a:rPr lang="en-US" sz="1200" b="0" i="0" u="none" strike="noStrike" kern="1200" dirty="0" err="1">
                <a:solidFill>
                  <a:schemeClr val="tx1"/>
                </a:solidFill>
                <a:latin typeface="Arial" pitchFamily="34" charset="0"/>
                <a:ea typeface="ＭＳ Ｐゴシック" charset="0"/>
                <a:cs typeface="Arial" pitchFamily="34" charset="0"/>
              </a:rPr>
              <a:t>NaCl</a:t>
            </a:r>
            <a:r>
              <a:rPr lang="en-US" sz="1200" b="0" i="0" u="none" strike="noStrike" kern="1200" dirty="0">
                <a:solidFill>
                  <a:schemeClr val="tx1"/>
                </a:solidFill>
                <a:latin typeface="Arial" pitchFamily="34" charset="0"/>
                <a:ea typeface="ＭＳ Ｐゴシック" charset="0"/>
                <a:cs typeface="Arial" pitchFamily="34" charset="0"/>
              </a:rPr>
              <a:t>) dissolving in water</a:t>
            </a:r>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65</a:t>
            </a:fld>
            <a:endParaRPr lang="en-US">
              <a:solidFill>
                <a:srgbClr val="000000"/>
              </a:solidFill>
            </a:endParaRPr>
          </a:p>
        </p:txBody>
      </p:sp>
    </p:spTree>
    <p:extLst>
      <p:ext uri="{BB962C8B-B14F-4D97-AF65-F5344CB8AC3E}">
        <p14:creationId xmlns:p14="http://schemas.microsoft.com/office/powerpoint/2010/main" val="66378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marL="0" marR="0" lvl="0" indent="0" algn="r" defTabSz="1776413" rtl="0" eaLnBrk="0" fontAlgn="base" latinLnBrk="0" hangingPunct="0">
              <a:lnSpc>
                <a:spcPct val="100000"/>
              </a:lnSpc>
              <a:spcBef>
                <a:spcPct val="0"/>
              </a:spcBef>
              <a:spcAft>
                <a:spcPct val="0"/>
              </a:spcAft>
              <a:buClrTx/>
              <a:buSzTx/>
              <a:buFontTx/>
              <a:buNone/>
              <a:tabLst/>
              <a:defRPr/>
            </a:pPr>
            <a:fld id="{96D8144F-424B-4F4E-B9B4-F1D87448060F}" type="slidenum">
              <a:rPr kumimoji="0" lang="en-US" sz="2300" b="0" i="0" u="none" strike="noStrike" kern="1200" cap="none" spc="0" normalizeH="0" baseline="0" noProof="0">
                <a:ln>
                  <a:noFill/>
                </a:ln>
                <a:solidFill>
                  <a:srgbClr val="000000"/>
                </a:solidFill>
                <a:effectLst/>
                <a:uLnTx/>
                <a:uFillTx/>
                <a:latin typeface="Arial" pitchFamily="-108" charset="0"/>
                <a:cs typeface="Arial" pitchFamily="-108" charset="0"/>
              </a:rPr>
              <a:pPr marL="0" marR="0" lvl="0" indent="0" algn="r" defTabSz="1776413" rtl="0" eaLnBrk="0" fontAlgn="base" latinLnBrk="0" hangingPunct="0">
                <a:lnSpc>
                  <a:spcPct val="100000"/>
                </a:lnSpc>
                <a:spcBef>
                  <a:spcPct val="0"/>
                </a:spcBef>
                <a:spcAft>
                  <a:spcPct val="0"/>
                </a:spcAft>
                <a:buClrTx/>
                <a:buSzTx/>
                <a:buFontTx/>
                <a:buNone/>
                <a:tabLst/>
                <a:defRPr/>
              </a:pPr>
              <a:t>66</a:t>
            </a:fld>
            <a:endParaRPr kumimoji="0" lang="en-US" sz="2300" b="0" i="0" u="none" strike="noStrike" kern="1200" cap="none" spc="0" normalizeH="0" baseline="0" noProof="0" dirty="0">
              <a:ln>
                <a:noFill/>
              </a:ln>
              <a:solidFill>
                <a:srgbClr val="000000"/>
              </a:solidFill>
              <a:effectLst/>
              <a:uLnTx/>
              <a:uFillTx/>
              <a:latin typeface="Arial" pitchFamily="-108" charset="0"/>
              <a:cs typeface="Arial" pitchFamily="-108" charset="0"/>
            </a:endParaRPr>
          </a:p>
        </p:txBody>
      </p:sp>
      <p:sp>
        <p:nvSpPr>
          <p:cNvPr id="14950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950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normAutofit lnSpcReduction="1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1200" kern="1200" dirty="0">
                <a:solidFill>
                  <a:schemeClr val="tx1"/>
                </a:solidFill>
                <a:latin typeface="Times New Roman" charset="0"/>
                <a:ea typeface="+mn-ea"/>
                <a:cs typeface="+mn-cs"/>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1200" kern="1200" dirty="0">
                <a:solidFill>
                  <a:schemeClr val="tx1"/>
                </a:solidFill>
                <a:latin typeface="Times New Roman" charset="0"/>
                <a:ea typeface="+mn-ea"/>
                <a:cs typeface="+mn-cs"/>
              </a:rPr>
              <a:t>2. Some students may be intrigued if you tell them that you too can stand on the surface of water—when it is frozen. Thus, it is necessary to note a liquid water surface when talking about surface tension.</a:t>
            </a:r>
          </a:p>
          <a:p>
            <a:r>
              <a:rPr lang="en-US" sz="1200" kern="1200" dirty="0">
                <a:solidFill>
                  <a:schemeClr val="tx1"/>
                </a:solidFill>
                <a:latin typeface="Times New Roman" charset="0"/>
                <a:ea typeface="+mn-ea"/>
                <a:cs typeface="+mn-cs"/>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1200" kern="1200" dirty="0">
                <a:solidFill>
                  <a:schemeClr val="tx1"/>
                </a:solidFill>
                <a:latin typeface="Times New Roman" charset="0"/>
                <a:ea typeface="+mn-ea"/>
                <a:cs typeface="+mn-cs"/>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1200" kern="1200" dirty="0">
                <a:solidFill>
                  <a:schemeClr val="tx1"/>
                </a:solidFill>
                <a:latin typeface="Times New Roman" charset="0"/>
                <a:ea typeface="+mn-ea"/>
                <a:cs typeface="+mn-cs"/>
              </a:rPr>
            </a:br>
            <a:r>
              <a:rPr lang="en-US" sz="1200" kern="1200" dirty="0">
                <a:solidFill>
                  <a:schemeClr val="tx1"/>
                </a:solidFill>
                <a:latin typeface="Times New Roman" charset="0"/>
                <a:ea typeface="+mn-ea"/>
                <a:cs typeface="+mn-cs"/>
              </a:rPr>
              <a:t>runners did not compete. In both analogies, removing the top performers lowers the average just as the evaporation of the most active water molecules cools the evaporative surface.</a:t>
            </a:r>
          </a:p>
          <a:p>
            <a:r>
              <a:rPr lang="en-US" sz="1200" kern="1200" dirty="0">
                <a:solidFill>
                  <a:schemeClr val="tx1"/>
                </a:solidFill>
                <a:latin typeface="Times New Roman" charset="0"/>
                <a:ea typeface="+mn-ea"/>
                <a:cs typeface="+mn-cs"/>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1200" kern="1200" dirty="0">
                <a:solidFill>
                  <a:schemeClr val="tx1"/>
                </a:solidFill>
                <a:latin typeface="Times New Roman" charset="0"/>
                <a:ea typeface="+mn-ea"/>
                <a:cs typeface="+mn-cs"/>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1200" kern="1200" dirty="0">
                <a:solidFill>
                  <a:schemeClr val="tx1"/>
                </a:solidFill>
                <a:latin typeface="Times New Roman" charset="0"/>
                <a:ea typeface="+mn-ea"/>
                <a:cs typeface="+mn-cs"/>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1200" kern="1200" dirty="0">
                <a:solidFill>
                  <a:schemeClr val="tx1"/>
                </a:solidFill>
                <a:latin typeface="Times New Roman" charset="0"/>
                <a:ea typeface="+mn-ea"/>
                <a:cs typeface="+mn-cs"/>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1200" kern="1200" dirty="0">
                <a:solidFill>
                  <a:schemeClr val="tx1"/>
                </a:solidFill>
                <a:latin typeface="Times New Roman" charset="0"/>
                <a:ea typeface="+mn-ea"/>
                <a:cs typeface="+mn-cs"/>
              </a:rPr>
              <a:t>9. The Environmental Protection Agency website </a:t>
            </a:r>
            <a:r>
              <a:rPr lang="en-US" sz="1200" kern="1200" dirty="0" err="1">
                <a:solidFill>
                  <a:schemeClr val="tx1"/>
                </a:solidFill>
                <a:latin typeface="Times New Roman" charset="0"/>
                <a:ea typeface="+mn-ea"/>
                <a:cs typeface="+mn-cs"/>
              </a:rPr>
              <a:t>www.epa.gov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acidrain</a:t>
            </a:r>
            <a:r>
              <a:rPr lang="en-US" sz="1200" kern="1200" dirty="0">
                <a:solidFill>
                  <a:schemeClr val="tx1"/>
                </a:solidFill>
                <a:latin typeface="Times New Roman" charset="0"/>
                <a:ea typeface="+mn-ea"/>
                <a:cs typeface="+mn-cs"/>
              </a:rPr>
              <a:t>/ includes good information about acid precipitation and teaching ideas.</a:t>
            </a:r>
          </a:p>
          <a:p>
            <a:r>
              <a:rPr lang="en-US" sz="1200" kern="1200" dirty="0">
                <a:solidFill>
                  <a:schemeClr val="tx1"/>
                </a:solidFill>
                <a:latin typeface="Times New Roman" charset="0"/>
                <a:ea typeface="+mn-ea"/>
                <a:cs typeface="+mn-cs"/>
              </a:rPr>
              <a:t>10. The SETI (Search for Extraterrestrial Intelligence) Institute’s mission is “to explore, understand and explain the origin, nature, and prevalence of life in the universe” (</a:t>
            </a:r>
            <a:r>
              <a:rPr lang="en-US" sz="1200" kern="1200" dirty="0" err="1">
                <a:solidFill>
                  <a:schemeClr val="tx1"/>
                </a:solidFill>
                <a:latin typeface="Times New Roman" charset="0"/>
                <a:ea typeface="+mn-ea"/>
                <a:cs typeface="+mn-cs"/>
              </a:rPr>
              <a:t>www.seti.org</a:t>
            </a:r>
            <a:r>
              <a:rPr lang="en-US" sz="1200" kern="1200" dirty="0">
                <a:solidFill>
                  <a:schemeClr val="tx1"/>
                </a:solidFill>
                <a:latin typeface="Times New Roman" charset="0"/>
                <a:ea typeface="+mn-ea"/>
                <a:cs typeface="+mn-cs"/>
              </a:rPr>
              <a:t>). Your students might enjoy exploring this respected scientific organization.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1200" kern="1200" dirty="0">
                <a:solidFill>
                  <a:schemeClr val="tx1"/>
                </a:solidFill>
                <a:latin typeface="Times New Roman" charset="0"/>
                <a:ea typeface="+mn-ea"/>
                <a:cs typeface="+mn-cs"/>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1200" kern="1200" dirty="0">
                <a:solidFill>
                  <a:schemeClr val="tx1"/>
                </a:solidFill>
                <a:latin typeface="Times New Roman" charset="0"/>
                <a:ea typeface="+mn-ea"/>
                <a:cs typeface="+mn-cs"/>
              </a:rPr>
              <a:t>3. See the Essay </a:t>
            </a:r>
            <a:r>
              <a:rPr lang="en-US" sz="1200" i="1" kern="1200" dirty="0">
                <a:solidFill>
                  <a:schemeClr val="tx1"/>
                </a:solidFill>
                <a:latin typeface="Times New Roman" charset="0"/>
                <a:ea typeface="+mn-ea"/>
                <a:cs typeface="+mn-cs"/>
              </a:rPr>
              <a:t>The Earthquake Richter Scale and the pH Scale</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58876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600" dirty="0">
                <a:latin typeface="Arial" pitchFamily="34" charset="0"/>
                <a:ea typeface="ＭＳ Ｐゴシック" charset="0"/>
                <a:cs typeface="Arial" pitchFamily="34" charset="0"/>
              </a:rPr>
              <a:t>Figure 2.15</a:t>
            </a:r>
            <a:r>
              <a:rPr lang="en-US" dirty="0">
                <a:latin typeface="Arial" pitchFamily="34" charset="0"/>
                <a:cs typeface="Arial" pitchFamily="34" charset="0"/>
              </a:rPr>
              <a:t> </a:t>
            </a:r>
            <a:r>
              <a:rPr lang="en-US" sz="600" dirty="0">
                <a:latin typeface="Arial" pitchFamily="34" charset="0"/>
                <a:ea typeface="ＭＳ Ｐゴシック" charset="0"/>
                <a:cs typeface="Arial" pitchFamily="34" charset="0"/>
              </a:rPr>
              <a:t>The pH scale</a:t>
            </a:r>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23380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19762882-62AB-024E-9611-7F8CC57CE4C5}" type="slidenum">
              <a:rPr lang="en-US" sz="2000"/>
              <a:pPr algn="r" defTabSz="1528763" eaLnBrk="0" hangingPunct="0"/>
              <a:t>12</a:t>
            </a:fld>
            <a:endParaRPr lang="en-US" sz="2000" dirty="0"/>
          </a:p>
        </p:txBody>
      </p:sp>
      <p:sp>
        <p:nvSpPr>
          <p:cNvPr id="208899"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208900"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Contrasting the concept of faith with the tentative nature of science can help to define and distinguish science from other ways of knowing. Students sometimes enter science classes expecting absolutes of facts and rigid dogma. Instead, scientific knowledge is tentative, reflecting degrees of confidence closely correlated to the strength of the evidence.</a:t>
            </a:r>
          </a:p>
          <a:p>
            <a:r>
              <a:rPr lang="en-US" sz="1200" kern="1200" dirty="0">
                <a:solidFill>
                  <a:schemeClr val="tx1"/>
                </a:solidFill>
                <a:latin typeface="Times New Roman" charset="0"/>
                <a:ea typeface="+mn-ea"/>
                <a:cs typeface="+mn-cs"/>
              </a:rPr>
              <a:t>2. The authors’ distinction between natural and supernatural explanations is essential to understanding the power and limits of scientific explanations.</a:t>
            </a:r>
          </a:p>
          <a:p>
            <a:r>
              <a:rPr lang="en-US" sz="1200" kern="1200" dirty="0">
                <a:solidFill>
                  <a:schemeClr val="tx1"/>
                </a:solidFill>
                <a:latin typeface="Times New Roman" charset="0"/>
                <a:ea typeface="+mn-ea"/>
                <a:cs typeface="+mn-cs"/>
              </a:rPr>
              <a:t>3. Some students think that variables are somehow restricted in a controlled experiment. That is, everything about the experiment is “controlled.” But controlled experiments limit the differences between experimental and control groups, with only one difference in most situations. That way, when a difference between the groups is identified, it can be explained by the single difference between the groups.</a:t>
            </a:r>
          </a:p>
          <a:p>
            <a:r>
              <a:rPr lang="en-US" sz="1200" kern="1200" dirty="0">
                <a:solidFill>
                  <a:schemeClr val="tx1"/>
                </a:solidFill>
                <a:latin typeface="Times New Roman" charset="0"/>
                <a:ea typeface="+mn-ea"/>
                <a:cs typeface="+mn-cs"/>
              </a:rPr>
              <a:t>4. The common use of the terms law and theory by the public often blurs the stricter definitions of these terms in science. In general, laws describe and theories explain. Both are typically well-established concepts in science. A free online publication by the National Academy of Sciences helps to define these and related terms more carefully. See Chapter 1 of </a:t>
            </a:r>
            <a:r>
              <a:rPr lang="en-US" sz="1200" i="1" kern="1200" dirty="0">
                <a:solidFill>
                  <a:schemeClr val="tx1"/>
                </a:solidFill>
                <a:latin typeface="Times New Roman" charset="0"/>
                <a:ea typeface="+mn-ea"/>
                <a:cs typeface="+mn-cs"/>
              </a:rPr>
              <a:t>Teaching about Evolution and the Nature of Science</a:t>
            </a:r>
            <a:r>
              <a:rPr lang="en-US" sz="1200" kern="1200" dirty="0">
                <a:solidFill>
                  <a:schemeClr val="tx1"/>
                </a:solidFill>
                <a:latin typeface="Times New Roman" charset="0"/>
                <a:ea typeface="+mn-ea"/>
                <a:cs typeface="+mn-cs"/>
              </a:rPr>
              <a:t> at www.nap.edu/openbook.php?record_id=5787.</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using a laboratory exercise to have your students plan and perhaps conduct investigations using discovery science and a hypothesis-driven approach. Emphasize the processes and not the significance of the questions. Students can conduct descriptive surveys of student behavior (e.g., use of pens, pencils, or electronic devices for taking notes) or test hypotheses using controlled trials. Students may need considerable supervision and advice while planning and conducting their experiments.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presenting your class with several descriptions of scientific investigations. Then ask students to categorize each type of experiment as discovery science or hypothesis-driven science. If students can work in small groups, encourage quick discussions to clarify these two types of scientific investigations.</a:t>
            </a:r>
          </a:p>
          <a:p>
            <a:r>
              <a:rPr lang="en-US" sz="1200" kern="1200" dirty="0">
                <a:solidFill>
                  <a:schemeClr val="tx1"/>
                </a:solidFill>
                <a:latin typeface="Times New Roman" charset="0"/>
                <a:ea typeface="+mn-ea"/>
                <a:cs typeface="+mn-cs"/>
              </a:rPr>
              <a:t>2. You might also present to your class descriptions of several scientific investigations that you have written. Include in your descriptions numerous examples of improper methodology (small sample size, several variables existing between the control and experimental groups, failure to specifically test the hypothesis, and the like). Let small groups or individuals analyze the experiments in class to identify the flaws. This critical analysis allows students the opportunity to suggest the characteristics of good investigations in class.</a:t>
            </a:r>
          </a:p>
          <a:p>
            <a:r>
              <a:rPr lang="en-US" sz="1200" kern="1200" dirty="0">
                <a:solidFill>
                  <a:schemeClr val="tx1"/>
                </a:solidFill>
                <a:latin typeface="Times New Roman" charset="0"/>
                <a:ea typeface="+mn-ea"/>
                <a:cs typeface="+mn-cs"/>
              </a:rPr>
              <a:t>3. Have your students turn to a few other students seated nearby to explain why a coordinated conspiracy promoting a specific idea in science is unlikely to succeed. Have your students describe aspects of science that would check fraudulent or erroneous claims and/or political efforts.</a:t>
            </a:r>
          </a:p>
          <a:p>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Practicing the Scientific Method: Are Girls Better Than Boys at Some Tasks?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1166943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marL="0" marR="0" lvl="0" indent="0" algn="r" defTabSz="1776413" rtl="0" eaLnBrk="0" fontAlgn="base" latinLnBrk="0" hangingPunct="0">
              <a:lnSpc>
                <a:spcPct val="100000"/>
              </a:lnSpc>
              <a:spcBef>
                <a:spcPct val="0"/>
              </a:spcBef>
              <a:spcAft>
                <a:spcPct val="0"/>
              </a:spcAft>
              <a:buClrTx/>
              <a:buSzTx/>
              <a:buFontTx/>
              <a:buNone/>
              <a:tabLst/>
              <a:defRPr/>
            </a:pPr>
            <a:fld id="{96D8144F-424B-4F4E-B9B4-F1D87448060F}" type="slidenum">
              <a:rPr kumimoji="0" lang="en-US" sz="2300" b="0" i="0" u="none" strike="noStrike" kern="1200" cap="none" spc="0" normalizeH="0" baseline="0" noProof="0">
                <a:ln>
                  <a:noFill/>
                </a:ln>
                <a:solidFill>
                  <a:srgbClr val="000000"/>
                </a:solidFill>
                <a:effectLst/>
                <a:uLnTx/>
                <a:uFillTx/>
                <a:latin typeface="Arial" pitchFamily="-108" charset="0"/>
                <a:cs typeface="Arial" pitchFamily="-108" charset="0"/>
              </a:rPr>
              <a:pPr marL="0" marR="0" lvl="0" indent="0" algn="r" defTabSz="1776413" rtl="0" eaLnBrk="0" fontAlgn="base" latinLnBrk="0" hangingPunct="0">
                <a:lnSpc>
                  <a:spcPct val="100000"/>
                </a:lnSpc>
                <a:spcBef>
                  <a:spcPct val="0"/>
                </a:spcBef>
                <a:spcAft>
                  <a:spcPct val="0"/>
                </a:spcAft>
                <a:buClrTx/>
                <a:buSzTx/>
                <a:buFontTx/>
                <a:buNone/>
                <a:tabLst/>
                <a:defRPr/>
              </a:pPr>
              <a:t>68</a:t>
            </a:fld>
            <a:endParaRPr kumimoji="0" lang="en-US" sz="2300" b="0" i="0" u="none" strike="noStrike" kern="1200" cap="none" spc="0" normalizeH="0" baseline="0" noProof="0" dirty="0">
              <a:ln>
                <a:noFill/>
              </a:ln>
              <a:solidFill>
                <a:srgbClr val="000000"/>
              </a:solidFill>
              <a:effectLst/>
              <a:uLnTx/>
              <a:uFillTx/>
              <a:latin typeface="Arial" pitchFamily="-108" charset="0"/>
              <a:cs typeface="Arial" pitchFamily="-108" charset="0"/>
            </a:endParaRPr>
          </a:p>
        </p:txBody>
      </p:sp>
      <p:sp>
        <p:nvSpPr>
          <p:cNvPr id="14950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950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normAutofit lnSpcReduction="1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Students are unlikely to have carefully considered the four special properties of water that are apparent in our lives. However, these properties are of great biological significance and are often familiar. The connections between these properties and personal experiences can invest great meaning into a discussion of water’s properties. See Active Lecture Tips 1 and 2 below.</a:t>
            </a:r>
          </a:p>
          <a:p>
            <a:r>
              <a:rPr lang="en-US" sz="1200" kern="1200" dirty="0">
                <a:solidFill>
                  <a:schemeClr val="tx1"/>
                </a:solidFill>
                <a:latin typeface="Times New Roman" charset="0"/>
                <a:ea typeface="+mn-ea"/>
                <a:cs typeface="+mn-cs"/>
              </a:rPr>
              <a:t>2. Students at all levels struggle with the distinction between heat and temperature. Students might also expect that all ice is about the same temperature, 0°C. Redefining and correcting misunderstandings often takes more class time and energy than introducing previously unknown concepts.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Here is a way to have your students think about the “sticky” nature of water in their lives. Ask them to consider the need for a towel after a shower or a bath. Once we get out of the shower or bath, we have left the source of water. So why do we need the towel? The reason we need a towel to dry off is that water is still clinging to our bodies because water molecules are polar. The molecules on cell surfaces are also polar, so our skin and the water both “stick” to each other.</a:t>
            </a:r>
          </a:p>
          <a:p>
            <a:r>
              <a:rPr lang="en-US" sz="1200" kern="1200" dirty="0">
                <a:solidFill>
                  <a:schemeClr val="tx1"/>
                </a:solidFill>
                <a:latin typeface="Times New Roman" charset="0"/>
                <a:ea typeface="+mn-ea"/>
                <a:cs typeface="+mn-cs"/>
              </a:rPr>
              <a:t>2. Some students may be intrigued if you tell them that you too can stand on the surface of water—when it is frozen. Thus, it is necessary to note a liquid water surface when talking about surface tension.</a:t>
            </a:r>
          </a:p>
          <a:p>
            <a:r>
              <a:rPr lang="en-US" sz="1200" kern="1200" dirty="0">
                <a:solidFill>
                  <a:schemeClr val="tx1"/>
                </a:solidFill>
                <a:latin typeface="Times New Roman" charset="0"/>
                <a:ea typeface="+mn-ea"/>
                <a:cs typeface="+mn-cs"/>
              </a:rPr>
              <a:t>3. Have students compare the seasonal ranges of temperatures of Anchorage and Fairbanks, Alaska. (Many websites provide weather information about various cities.) These two northern cities have large differences in their annual temperature ranges. Make the point that the coastal location of Anchorage moderates the temperature.</a:t>
            </a:r>
          </a:p>
          <a:p>
            <a:r>
              <a:rPr lang="en-US" sz="1200" kern="1200" dirty="0">
                <a:solidFill>
                  <a:schemeClr val="tx1"/>
                </a:solidFill>
                <a:latin typeface="Times New Roman" charset="0"/>
                <a:ea typeface="+mn-ea"/>
                <a:cs typeface="+mn-cs"/>
              </a:rPr>
              <a:t>4. Several versions of the following analogy are easy to relate to students. (a) Ask students how the average on an exam would be affected if the brightest students did not take the test. (b) The authors note that the performance of a track team would drop if the fastest </a:t>
            </a:r>
            <a:br>
              <a:rPr lang="en-US" sz="1200" kern="1200" dirty="0">
                <a:solidFill>
                  <a:schemeClr val="tx1"/>
                </a:solidFill>
                <a:latin typeface="Times New Roman" charset="0"/>
                <a:ea typeface="+mn-ea"/>
                <a:cs typeface="+mn-cs"/>
              </a:rPr>
            </a:br>
            <a:r>
              <a:rPr lang="en-US" sz="1200" kern="1200" dirty="0">
                <a:solidFill>
                  <a:schemeClr val="tx1"/>
                </a:solidFill>
                <a:latin typeface="Times New Roman" charset="0"/>
                <a:ea typeface="+mn-ea"/>
                <a:cs typeface="+mn-cs"/>
              </a:rPr>
              <a:t>runners did not compete. In both analogies, removing the top performers lowers the average just as the evaporation of the most active water molecules cools the evaporative surface.</a:t>
            </a:r>
          </a:p>
          <a:p>
            <a:r>
              <a:rPr lang="en-US" sz="1200" kern="1200" dirty="0">
                <a:solidFill>
                  <a:schemeClr val="tx1"/>
                </a:solidFill>
                <a:latin typeface="Times New Roman" charset="0"/>
                <a:ea typeface="+mn-ea"/>
                <a:cs typeface="+mn-cs"/>
              </a:rPr>
              <a:t>5.  “It is not the heat, it is the humidity.” The efficiency of evaporative cooling is affected by humidity. As humidity rises, the rate of evaporation decreases, making it more difficult to cool our heat-generating bodies on a warm and humid summer day.</a:t>
            </a:r>
          </a:p>
          <a:p>
            <a:r>
              <a:rPr lang="en-US" sz="1200" kern="1200" dirty="0">
                <a:solidFill>
                  <a:schemeClr val="tx1"/>
                </a:solidFill>
                <a:latin typeface="Times New Roman" charset="0"/>
                <a:ea typeface="+mn-ea"/>
                <a:cs typeface="+mn-cs"/>
              </a:rPr>
              <a:t>6. Ask your students if the ocean levels would change if ice did not float or if all the floating ice in the oceans were to melt. They can try this experiment to find out. Place several large chunks of ice in a glass and fill the glass up completely with water to the top rim. Thus, the ice cubes should be sticking up above the top of the filled glass. Will the glass overflow when the ice melts? (No.) This phenomenon is important when we consider the potential consequences of global warming. If floating glaciers melt, ocean levels will not be affected. However, if the ice over land melts, we can expect increased ocean levels.</a:t>
            </a:r>
          </a:p>
          <a:p>
            <a:r>
              <a:rPr lang="en-US" sz="1200" kern="1200" dirty="0">
                <a:solidFill>
                  <a:schemeClr val="tx1"/>
                </a:solidFill>
                <a:latin typeface="Times New Roman" charset="0"/>
                <a:ea typeface="+mn-ea"/>
                <a:cs typeface="+mn-cs"/>
              </a:rPr>
              <a:t>7. A simple demonstration of a solute dissolving in a solvent can focus students’ attention on the process when discussing solutions. Using colored water and white sugar or salt may make it easier to see and reference while you are discussing the process. Such simple visual aids add life to a lecture. (You might also add corn oil to the top of the solution to demonstrate the properties of hydrophobic substances, and challenge your class to explain why oil and water do not mix.)</a:t>
            </a:r>
          </a:p>
          <a:p>
            <a:r>
              <a:rPr lang="en-US" sz="1200" kern="1200" dirty="0">
                <a:solidFill>
                  <a:schemeClr val="tx1"/>
                </a:solidFill>
                <a:latin typeface="Times New Roman" charset="0"/>
                <a:ea typeface="+mn-ea"/>
                <a:cs typeface="+mn-cs"/>
              </a:rPr>
              <a:t>8. Discussions of pH are enhanced by lab activities that permit students to test the pH of everyday items (foods and household solutions). If students do not have opportunities to conduct such tests in lab, consider testing a few items during your class (pH paper or a basic pH meter will, of course, be necessary).</a:t>
            </a:r>
          </a:p>
          <a:p>
            <a:r>
              <a:rPr lang="en-US" sz="1200" kern="1200" dirty="0">
                <a:solidFill>
                  <a:schemeClr val="tx1"/>
                </a:solidFill>
                <a:latin typeface="Times New Roman" charset="0"/>
                <a:ea typeface="+mn-ea"/>
                <a:cs typeface="+mn-cs"/>
              </a:rPr>
              <a:t>9. The Environmental Protection Agency website </a:t>
            </a:r>
            <a:r>
              <a:rPr lang="en-US" sz="1200" kern="1200" dirty="0" err="1">
                <a:solidFill>
                  <a:schemeClr val="tx1"/>
                </a:solidFill>
                <a:latin typeface="Times New Roman" charset="0"/>
                <a:ea typeface="+mn-ea"/>
                <a:cs typeface="+mn-cs"/>
              </a:rPr>
              <a:t>www.epa.gov</a:t>
            </a:r>
            <a:r>
              <a:rPr lang="en-US" sz="1200" kern="1200" dirty="0">
                <a:solidFill>
                  <a:schemeClr val="tx1"/>
                </a:solidFill>
                <a:latin typeface="Times New Roman" charset="0"/>
                <a:ea typeface="+mn-ea"/>
                <a:cs typeface="+mn-cs"/>
              </a:rPr>
              <a:t>/</a:t>
            </a:r>
            <a:r>
              <a:rPr lang="en-US" sz="1200" kern="1200" dirty="0" err="1">
                <a:solidFill>
                  <a:schemeClr val="tx1"/>
                </a:solidFill>
                <a:latin typeface="Times New Roman" charset="0"/>
                <a:ea typeface="+mn-ea"/>
                <a:cs typeface="+mn-cs"/>
              </a:rPr>
              <a:t>acidrain</a:t>
            </a:r>
            <a:r>
              <a:rPr lang="en-US" sz="1200" kern="1200" dirty="0">
                <a:solidFill>
                  <a:schemeClr val="tx1"/>
                </a:solidFill>
                <a:latin typeface="Times New Roman" charset="0"/>
                <a:ea typeface="+mn-ea"/>
                <a:cs typeface="+mn-cs"/>
              </a:rPr>
              <a:t>/ includes good information about acid precipitation and teaching ideas.</a:t>
            </a:r>
          </a:p>
          <a:p>
            <a:r>
              <a:rPr lang="en-US" sz="1200" kern="1200" dirty="0">
                <a:solidFill>
                  <a:schemeClr val="tx1"/>
                </a:solidFill>
                <a:latin typeface="Times New Roman" charset="0"/>
                <a:ea typeface="+mn-ea"/>
                <a:cs typeface="+mn-cs"/>
              </a:rPr>
              <a:t>10. The SETI (Search for Extraterrestrial Intelligence) Institute’s mission is “to explore, understand and explain the origin, nature, and prevalence of life in the universe” (</a:t>
            </a:r>
            <a:r>
              <a:rPr lang="en-US" sz="1200" kern="1200" dirty="0" err="1">
                <a:solidFill>
                  <a:schemeClr val="tx1"/>
                </a:solidFill>
                <a:latin typeface="Times New Roman" charset="0"/>
                <a:ea typeface="+mn-ea"/>
                <a:cs typeface="+mn-cs"/>
              </a:rPr>
              <a:t>www.seti.org</a:t>
            </a:r>
            <a:r>
              <a:rPr lang="en-US" sz="1200" kern="1200" dirty="0">
                <a:solidFill>
                  <a:schemeClr val="tx1"/>
                </a:solidFill>
                <a:latin typeface="Times New Roman" charset="0"/>
                <a:ea typeface="+mn-ea"/>
                <a:cs typeface="+mn-cs"/>
              </a:rPr>
              <a:t>). Your students might enjoy exploring this respected scientific organization.</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Prepare a list of examples of the four properties of water. Then present each example and ask students to work in pairs at their seats to identify the property of water associated with each example. Students will engage in higher-level analysis as they apply the properties. Students are likely to want to know the answer in what may be a surprisingly engaging class exercise!</a:t>
            </a:r>
          </a:p>
          <a:p>
            <a:r>
              <a:rPr lang="en-US" sz="1200" kern="1200" dirty="0">
                <a:solidFill>
                  <a:schemeClr val="tx1"/>
                </a:solidFill>
                <a:latin typeface="Times New Roman" charset="0"/>
                <a:ea typeface="+mn-ea"/>
                <a:cs typeface="+mn-cs"/>
              </a:rPr>
              <a:t>2. The Chapter 2 text notes the insulating effect of ice forming at the surface of a lake. This phenomenon would not occur if ice were denser than water. Ask students to turn to someone near them to think of other consequences of the expansion of water when it forms ice. After perhaps two minutes, have students share their examples. (These include the ability to widen cracks in rocks, roads, and sidewalks!)</a:t>
            </a:r>
          </a:p>
          <a:p>
            <a:pPr fontAlgn="base"/>
            <a:r>
              <a:rPr lang="en-US" sz="1200" kern="1200" dirty="0">
                <a:solidFill>
                  <a:schemeClr val="tx1"/>
                </a:solidFill>
                <a:latin typeface="Times New Roman" charset="0"/>
                <a:ea typeface="+mn-ea"/>
                <a:cs typeface="+mn-cs"/>
              </a:rPr>
              <a:t>3. See the Essay </a:t>
            </a:r>
            <a:r>
              <a:rPr lang="en-US" sz="1200" i="1" kern="1200" dirty="0">
                <a:solidFill>
                  <a:schemeClr val="tx1"/>
                </a:solidFill>
                <a:latin typeface="Times New Roman" charset="0"/>
                <a:ea typeface="+mn-ea"/>
                <a:cs typeface="+mn-cs"/>
              </a:rPr>
              <a:t>The Earthquake Richter Scale and the pH Scale</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990994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7846830-1E77-4A4D-BC9A-28EE738B793F}" type="slidenum">
              <a:rPr lang="en-US" sz="2300"/>
              <a:pPr algn="r" defTabSz="1776413" eaLnBrk="0" hangingPunct="0"/>
              <a:t>70</a:t>
            </a:fld>
            <a:endParaRPr lang="en-US" sz="2300" dirty="0"/>
          </a:p>
        </p:txBody>
      </p:sp>
      <p:sp>
        <p:nvSpPr>
          <p:cNvPr id="2150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508" name="Rectangle 3"/>
          <p:cNvSpPr>
            <a:spLocks noGrp="1" noChangeArrowheads="1"/>
          </p:cNvSpPr>
          <p:nvPr>
            <p:ph type="body" idx="1"/>
          </p:nvPr>
        </p:nvSpPr>
        <p:spPr bwMode="auto">
          <a:xfrm>
            <a:off x="1616075" y="9012238"/>
            <a:ext cx="8883650" cy="8539162"/>
          </a:xfrm>
          <a:prstGeom prst="rect">
            <a:avLst/>
          </a:prstGeom>
          <a:solidFill>
            <a:srgbClr val="FFFFFF"/>
          </a:solidFill>
          <a:ln>
            <a:miter lim="800000"/>
            <a:headEnd/>
            <a:tailEnd/>
          </a:ln>
        </p:spPr>
        <p:txBody>
          <a:bodyPr lIns="177650" tIns="88825" rIns="177650" bIns="88825">
            <a:prstTxWarp prst="textNoShape">
              <a:avLst/>
            </a:prstTxWarp>
          </a:bodyPr>
          <a:lstStyle/>
          <a:p>
            <a:pPr eaLnBrk="1" hangingPunct="1"/>
            <a:endParaRPr lang="en-US" dirty="0">
              <a:latin typeface="Times New Roman" pitchFamily="-108" charset="0"/>
            </a:endParaRPr>
          </a:p>
        </p:txBody>
      </p:sp>
    </p:spTree>
    <p:extLst>
      <p:ext uri="{BB962C8B-B14F-4D97-AF65-F5344CB8AC3E}">
        <p14:creationId xmlns:p14="http://schemas.microsoft.com/office/powerpoint/2010/main" val="1610454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F8ABA01-2F28-E341-B64D-37402B32DDD5}" type="slidenum">
              <a:rPr lang="en-US" sz="2300"/>
              <a:pPr algn="r" defTabSz="1776413" eaLnBrk="0" hangingPunct="0"/>
              <a:t>71</a:t>
            </a:fld>
            <a:endParaRPr lang="en-US" sz="2300" dirty="0"/>
          </a:p>
        </p:txBody>
      </p:sp>
      <p:sp>
        <p:nvSpPr>
          <p:cNvPr id="25603"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General biology students might not have previously taken a chemistry course. The concept of molecular building blocks that cannot be seen can be abstract and difficult to comprehend for such students. Concrete examples from our diets and good images will increase comprehension.</a:t>
            </a:r>
          </a:p>
          <a:p>
            <a:r>
              <a:rPr lang="en-US" sz="1200" kern="1200" dirty="0">
                <a:solidFill>
                  <a:schemeClr val="tx1"/>
                </a:solidFill>
                <a:latin typeface="Times New Roman" charset="0"/>
                <a:ea typeface="+mn-ea"/>
                <a:cs typeface="+mn-cs"/>
              </a:rPr>
              <a:t>2. Students might need to be reminded about the levels of biological organization. The relationship between atoms, monomers, and polymers can be confusing. Consider noting these relationships somewhere in the classroom (such as on the board) where students can quickly glance for reassurance.</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One of the great advantages of carbon is its ability to form up to four bonds, permitting the assembly of diverse components and branching configurations. Challenge your students to find another element that might also permit this sort of adaptability. (Like carbon, silicon has four electrons in its outer shell.)</a:t>
            </a:r>
          </a:p>
          <a:p>
            <a:r>
              <a:rPr lang="en-US" sz="1200" kern="1200" dirty="0">
                <a:solidFill>
                  <a:schemeClr val="tx1"/>
                </a:solidFill>
                <a:latin typeface="Times New Roman" charset="0"/>
                <a:ea typeface="+mn-ea"/>
                <a:cs typeface="+mn-cs"/>
              </a:rPr>
              <a:t>2. Toothpicks and gumdrops (or any other pliable small candy) permit the quick construction of chemical models. Different candy colors can represent certain atoms. The model of the methane molecule in Figure 3.2 can thus easily be demonstrated (and consumed!).</a:t>
            </a:r>
          </a:p>
          <a:p>
            <a:r>
              <a:rPr lang="en-US" sz="1200" kern="1200" dirty="0">
                <a:solidFill>
                  <a:schemeClr val="tx1"/>
                </a:solidFill>
                <a:latin typeface="Times New Roman" charset="0"/>
                <a:ea typeface="+mn-ea"/>
                <a:cs typeface="+mn-cs"/>
              </a:rPr>
              <a:t>3. A drill with interchangeable drill bits is a nice analogy to carbon skeletons with different functional groups. The analogy supports the role of different functions with different structures.</a:t>
            </a:r>
          </a:p>
          <a:p>
            <a:r>
              <a:rPr lang="en-US" sz="1200" kern="1200" dirty="0">
                <a:solidFill>
                  <a:schemeClr val="tx1"/>
                </a:solidFill>
                <a:latin typeface="Times New Roman" charset="0"/>
                <a:ea typeface="+mn-ea"/>
                <a:cs typeface="+mn-cs"/>
              </a:rPr>
              <a:t>4. The author notes that a polymer is a like a pearl necklace made of many pearl “monomers.”</a:t>
            </a:r>
          </a:p>
          <a:p>
            <a:r>
              <a:rPr lang="en-US" sz="1200" kern="1200" dirty="0">
                <a:solidFill>
                  <a:schemeClr val="tx1"/>
                </a:solidFill>
                <a:latin typeface="Times New Roman" charset="0"/>
                <a:ea typeface="+mn-ea"/>
                <a:cs typeface="+mn-cs"/>
              </a:rPr>
              <a:t>5. Train cars linking together to form a train is another nice analogy to monomers linking to form polymers. Consider adding that as the train cars are joined, a puff of steam appears—thus, the reference to water production and a dehydration reaction when linking molecular monomers.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t>
            </a:r>
            <a:r>
              <a:rPr lang="en-US" sz="1200" i="1" kern="1200" dirty="0">
                <a:solidFill>
                  <a:schemeClr val="tx1"/>
                </a:solidFill>
                <a:latin typeface="Times New Roman" charset="0"/>
                <a:ea typeface="+mn-ea"/>
                <a:cs typeface="+mn-cs"/>
              </a:rPr>
              <a:t>Reviewing Macromolecules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670565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F8ABA01-2F28-E341-B64D-37402B32DDD5}" type="slidenum">
              <a:rPr lang="en-US" sz="2300"/>
              <a:pPr algn="r" defTabSz="1776413" eaLnBrk="0" hangingPunct="0"/>
              <a:t>72</a:t>
            </a:fld>
            <a:endParaRPr lang="en-US" sz="2300" dirty="0"/>
          </a:p>
        </p:txBody>
      </p:sp>
      <p:sp>
        <p:nvSpPr>
          <p:cNvPr id="25603"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General biology students might not have previously taken a chemistry course. The concept of molecular building blocks that cannot be seen can be abstract and difficult to comprehend for such students. Concrete examples from our diets and good images will increase comprehension.</a:t>
            </a:r>
          </a:p>
          <a:p>
            <a:r>
              <a:rPr lang="en-US" sz="1200" kern="1200" dirty="0">
                <a:solidFill>
                  <a:schemeClr val="tx1"/>
                </a:solidFill>
                <a:latin typeface="Times New Roman" charset="0"/>
                <a:ea typeface="+mn-ea"/>
                <a:cs typeface="+mn-cs"/>
              </a:rPr>
              <a:t>2. Students might need to be reminded about the levels of biological organization. The relationship between atoms, monomers, and polymers can be confusing. Consider noting these relationships somewhere in the classroom (such as on the board) where students can quickly glance for reassurance.</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One of the great advantages of carbon is its ability to form up to four bonds, permitting the assembly of diverse components and branching configurations. Challenge your students to find another element that might also permit this sort of adaptability. (Like carbon, silicon has four electrons in its outer shell.)</a:t>
            </a:r>
          </a:p>
          <a:p>
            <a:r>
              <a:rPr lang="en-US" sz="1200" kern="1200" dirty="0">
                <a:solidFill>
                  <a:schemeClr val="tx1"/>
                </a:solidFill>
                <a:latin typeface="Times New Roman" charset="0"/>
                <a:ea typeface="+mn-ea"/>
                <a:cs typeface="+mn-cs"/>
              </a:rPr>
              <a:t>2. Toothpicks and gumdrops (or any other pliable small candy) permit the quick construction of chemical models. Different candy colors can represent certain atoms. The model of the methane molecule in Figure 3.2 can thus easily be demonstrated (and consumed!).</a:t>
            </a:r>
          </a:p>
          <a:p>
            <a:r>
              <a:rPr lang="en-US" sz="1200" kern="1200" dirty="0">
                <a:solidFill>
                  <a:schemeClr val="tx1"/>
                </a:solidFill>
                <a:latin typeface="Times New Roman" charset="0"/>
                <a:ea typeface="+mn-ea"/>
                <a:cs typeface="+mn-cs"/>
              </a:rPr>
              <a:t>3. A drill with interchangeable drill bits is a nice analogy to carbon skeletons with different functional groups. The analogy supports the role of different functions with different structures.</a:t>
            </a:r>
          </a:p>
          <a:p>
            <a:r>
              <a:rPr lang="en-US" sz="1200" kern="1200" dirty="0">
                <a:solidFill>
                  <a:schemeClr val="tx1"/>
                </a:solidFill>
                <a:latin typeface="Times New Roman" charset="0"/>
                <a:ea typeface="+mn-ea"/>
                <a:cs typeface="+mn-cs"/>
              </a:rPr>
              <a:t>4. The author notes that a polymer is a like a pearl necklace made of many pearl “monomers.”</a:t>
            </a:r>
          </a:p>
          <a:p>
            <a:r>
              <a:rPr lang="en-US" sz="1200" kern="1200" dirty="0">
                <a:solidFill>
                  <a:schemeClr val="tx1"/>
                </a:solidFill>
                <a:latin typeface="Times New Roman" charset="0"/>
                <a:ea typeface="+mn-ea"/>
                <a:cs typeface="+mn-cs"/>
              </a:rPr>
              <a:t>5. Train cars linking together to form a train is another nice analogy to monomers linking to form polymers. Consider adding that as the train cars are joined, a puff of steam appears—thus, the reference to water production and a dehydration reaction when linking molecular monomers.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t>
            </a:r>
            <a:r>
              <a:rPr lang="en-US" sz="1200" i="1" kern="1200" dirty="0">
                <a:solidFill>
                  <a:schemeClr val="tx1"/>
                </a:solidFill>
                <a:latin typeface="Times New Roman" charset="0"/>
                <a:ea typeface="+mn-ea"/>
                <a:cs typeface="+mn-cs"/>
              </a:rPr>
              <a:t>Reviewing Macromolecules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551042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 Variations in carbon skeletons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2757215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E99EE81F-D6F3-DC4F-AD5C-4BC36DB2D845}" type="slidenum">
              <a:rPr lang="en-US" sz="2300"/>
              <a:pPr algn="r" defTabSz="1776413" eaLnBrk="0" hangingPunct="0"/>
              <a:t>74</a:t>
            </a:fld>
            <a:endParaRPr lang="en-US" sz="2300" dirty="0"/>
          </a:p>
        </p:txBody>
      </p:sp>
      <p:sp>
        <p:nvSpPr>
          <p:cNvPr id="43929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3930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General biology students might not have previously taken a chemistry course. The concept of molecular building blocks that cannot be seen can be abstract and difficult to comprehend for such students. Concrete examples from our diets and good images will increase comprehension.</a:t>
            </a:r>
          </a:p>
          <a:p>
            <a:r>
              <a:rPr lang="en-US" sz="1200" kern="1200" dirty="0">
                <a:solidFill>
                  <a:schemeClr val="tx1"/>
                </a:solidFill>
                <a:latin typeface="Times New Roman" charset="0"/>
                <a:ea typeface="+mn-ea"/>
                <a:cs typeface="+mn-cs"/>
              </a:rPr>
              <a:t>2. Students might need to be reminded about the levels of biological organization. The relationship between atoms, monomers, and polymers can be confusing. Consider noting these relationships somewhere in the classroom (such as on the board) where students can quickly glance for reassurance.</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One of the great advantages of carbon is its ability to form up to four bonds, permitting the assembly of diverse components and branching configurations. Challenge your students to find another element that might also permit this sort of adaptability. (Like carbon, silicon has four electrons in its outer shell.)</a:t>
            </a:r>
          </a:p>
          <a:p>
            <a:r>
              <a:rPr lang="en-US" sz="1200" kern="1200" dirty="0">
                <a:solidFill>
                  <a:schemeClr val="tx1"/>
                </a:solidFill>
                <a:latin typeface="Times New Roman" charset="0"/>
                <a:ea typeface="+mn-ea"/>
                <a:cs typeface="+mn-cs"/>
              </a:rPr>
              <a:t>2. Toothpicks and gumdrops (or any other pliable small candy) permit the quick construction of chemical models. Different candy colors can represent certain atoms. The model of the methane molecule in Figure 3.2 can thus easily be demonstrated (and consumed!).</a:t>
            </a:r>
          </a:p>
          <a:p>
            <a:r>
              <a:rPr lang="en-US" sz="1200" kern="1200" dirty="0">
                <a:solidFill>
                  <a:schemeClr val="tx1"/>
                </a:solidFill>
                <a:latin typeface="Times New Roman" charset="0"/>
                <a:ea typeface="+mn-ea"/>
                <a:cs typeface="+mn-cs"/>
              </a:rPr>
              <a:t>3. A drill with interchangeable drill bits is a nice analogy to carbon skeletons with different functional groups. The analogy supports the role of different functions with different structures.</a:t>
            </a:r>
          </a:p>
          <a:p>
            <a:r>
              <a:rPr lang="en-US" sz="1200" kern="1200" dirty="0">
                <a:solidFill>
                  <a:schemeClr val="tx1"/>
                </a:solidFill>
                <a:latin typeface="Times New Roman" charset="0"/>
                <a:ea typeface="+mn-ea"/>
                <a:cs typeface="+mn-cs"/>
              </a:rPr>
              <a:t>4. The author notes that a polymer is a like a pearl necklace made of many pearl “monomers.”</a:t>
            </a:r>
          </a:p>
          <a:p>
            <a:r>
              <a:rPr lang="en-US" sz="1200" kern="1200" dirty="0">
                <a:solidFill>
                  <a:schemeClr val="tx1"/>
                </a:solidFill>
                <a:latin typeface="Times New Roman" charset="0"/>
                <a:ea typeface="+mn-ea"/>
                <a:cs typeface="+mn-cs"/>
              </a:rPr>
              <a:t>5. Train cars linking together to form a train is another nice analogy to monomers linking to form polymers. Consider adding that as the train cars are joined, a puff of steam appears—thus, the reference to water production and a dehydration reaction when linking molecular monomers.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t>
            </a:r>
            <a:r>
              <a:rPr lang="en-US" sz="1200" i="1" kern="1200" dirty="0">
                <a:solidFill>
                  <a:schemeClr val="tx1"/>
                </a:solidFill>
                <a:latin typeface="Times New Roman" charset="0"/>
                <a:ea typeface="+mn-ea"/>
                <a:cs typeface="+mn-cs"/>
              </a:rPr>
              <a:t>Reviewing Macromolecules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748805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3.2 Methane, a simple organic compound</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75</a:t>
            </a:fld>
            <a:endParaRPr lang="en-US">
              <a:solidFill>
                <a:srgbClr val="000000"/>
              </a:solidFill>
            </a:endParaRPr>
          </a:p>
        </p:txBody>
      </p:sp>
    </p:spTree>
    <p:extLst>
      <p:ext uri="{BB962C8B-B14F-4D97-AF65-F5344CB8AC3E}">
        <p14:creationId xmlns:p14="http://schemas.microsoft.com/office/powerpoint/2010/main" val="741995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C92AA43-7DA5-524D-A7DD-250C9EA7248B}" type="slidenum">
              <a:rPr lang="en-US" sz="2300"/>
              <a:pPr algn="r" defTabSz="1776413" eaLnBrk="0" hangingPunct="0"/>
              <a:t>76</a:t>
            </a:fld>
            <a:endParaRPr lang="en-US" sz="2300" dirty="0"/>
          </a:p>
        </p:txBody>
      </p:sp>
      <p:sp>
        <p:nvSpPr>
          <p:cNvPr id="5017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General biology students might not have previously taken a chemistry course. The concept of molecular building blocks that cannot be seen can be abstract and difficult to comprehend for such students. Concrete examples from our diets and good images will increase comprehension.</a:t>
            </a:r>
          </a:p>
          <a:p>
            <a:r>
              <a:rPr lang="en-US" sz="1200" kern="1200" dirty="0">
                <a:solidFill>
                  <a:schemeClr val="tx1"/>
                </a:solidFill>
                <a:latin typeface="Times New Roman" charset="0"/>
                <a:ea typeface="+mn-ea"/>
                <a:cs typeface="+mn-cs"/>
              </a:rPr>
              <a:t>2. Students might need to be reminded about the levels of biological organization. The relationship between atoms, monomers, and polymers can be confusing. Consider noting these relationships somewhere in the classroom (such as on the board) where students can quickly glance for reassurance.</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One of the great advantages of carbon is its ability to form up to four bonds, permitting the assembly of diverse components and branching configurations. Challenge your students to find another element that might also permit this sort of adaptability. (Like carbon, silicon has four electrons in its outer shell.)</a:t>
            </a:r>
          </a:p>
          <a:p>
            <a:r>
              <a:rPr lang="en-US" sz="1200" kern="1200" dirty="0">
                <a:solidFill>
                  <a:schemeClr val="tx1"/>
                </a:solidFill>
                <a:latin typeface="Times New Roman" charset="0"/>
                <a:ea typeface="+mn-ea"/>
                <a:cs typeface="+mn-cs"/>
              </a:rPr>
              <a:t>2. Toothpicks and gumdrops (or any other pliable small candy) permit the quick construction of chemical models. Different candy colors can represent certain atoms. The model of the methane molecule in Figure 3.2 can thus easily be demonstrated (and consumed!).</a:t>
            </a:r>
          </a:p>
          <a:p>
            <a:r>
              <a:rPr lang="en-US" sz="1200" kern="1200" dirty="0">
                <a:solidFill>
                  <a:schemeClr val="tx1"/>
                </a:solidFill>
                <a:latin typeface="Times New Roman" charset="0"/>
                <a:ea typeface="+mn-ea"/>
                <a:cs typeface="+mn-cs"/>
              </a:rPr>
              <a:t>3. A drill with interchangeable drill bits is a nice analogy to carbon skeletons with different functional groups. The analogy supports the role of different functions with different structures.</a:t>
            </a:r>
          </a:p>
          <a:p>
            <a:r>
              <a:rPr lang="en-US" sz="1200" kern="1200" dirty="0">
                <a:solidFill>
                  <a:schemeClr val="tx1"/>
                </a:solidFill>
                <a:latin typeface="Times New Roman" charset="0"/>
                <a:ea typeface="+mn-ea"/>
                <a:cs typeface="+mn-cs"/>
              </a:rPr>
              <a:t>4. The author notes that a polymer is a like a pearl necklace made of many pearl “monomers.”</a:t>
            </a:r>
          </a:p>
          <a:p>
            <a:r>
              <a:rPr lang="en-US" sz="1200" kern="1200" dirty="0">
                <a:solidFill>
                  <a:schemeClr val="tx1"/>
                </a:solidFill>
                <a:latin typeface="Times New Roman" charset="0"/>
                <a:ea typeface="+mn-ea"/>
                <a:cs typeface="+mn-cs"/>
              </a:rPr>
              <a:t>5. Train cars linking together to form a train is another nice analogy to monomers linking to form polymers. Consider adding that as the train cars are joined, a puff of steam appears—thus, the reference to water production and a dehydration reaction when linking molecular monomers.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t>
            </a:r>
            <a:r>
              <a:rPr lang="en-US" sz="1200" i="1" kern="1200" dirty="0">
                <a:solidFill>
                  <a:schemeClr val="tx1"/>
                </a:solidFill>
                <a:latin typeface="Times New Roman" charset="0"/>
                <a:ea typeface="+mn-ea"/>
                <a:cs typeface="+mn-cs"/>
              </a:rPr>
              <a:t>Reviewing Macromolecules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41408502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C92AA43-7DA5-524D-A7DD-250C9EA7248B}" type="slidenum">
              <a:rPr lang="en-US" sz="2300"/>
              <a:pPr algn="r" defTabSz="1776413" eaLnBrk="0" hangingPunct="0"/>
              <a:t>77</a:t>
            </a:fld>
            <a:endParaRPr lang="en-US" sz="2300" dirty="0"/>
          </a:p>
        </p:txBody>
      </p:sp>
      <p:sp>
        <p:nvSpPr>
          <p:cNvPr id="5017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7650" tIns="88825" rIns="177650" bIns="88825">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General biology students might not have previously taken a chemistry course. The concept of molecular building blocks that cannot be seen can be abstract and difficult to comprehend for such students. Concrete examples from our diets and good images will increase comprehension.</a:t>
            </a:r>
          </a:p>
          <a:p>
            <a:r>
              <a:rPr lang="en-US" sz="1200" kern="1200" dirty="0">
                <a:solidFill>
                  <a:schemeClr val="tx1"/>
                </a:solidFill>
                <a:latin typeface="Times New Roman" charset="0"/>
                <a:ea typeface="+mn-ea"/>
                <a:cs typeface="+mn-cs"/>
              </a:rPr>
              <a:t>2. Students might need to be reminded about the levels of biological organization. The relationship between atoms, monomers, and polymers can be confusing. Consider noting these relationships somewhere in the classroom (such as on the board) where students can quickly glance for reassurance.</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One of the great advantages of carbon is its ability to form up to four bonds, permitting the assembly of diverse components and branching configurations. Challenge your students to find another element that might also permit this sort of adaptability. (Like carbon, silicon has four electrons in its outer shell.)</a:t>
            </a:r>
          </a:p>
          <a:p>
            <a:r>
              <a:rPr lang="en-US" sz="1200" kern="1200" dirty="0">
                <a:solidFill>
                  <a:schemeClr val="tx1"/>
                </a:solidFill>
                <a:latin typeface="Times New Roman" charset="0"/>
                <a:ea typeface="+mn-ea"/>
                <a:cs typeface="+mn-cs"/>
              </a:rPr>
              <a:t>2. Toothpicks and gumdrops (or any other pliable small candy) permit the quick construction of chemical models. Different candy colors can represent certain atoms. The model of the methane molecule in Figure 3.2 can thus easily be demonstrated (and consumed!).</a:t>
            </a:r>
          </a:p>
          <a:p>
            <a:r>
              <a:rPr lang="en-US" sz="1200" kern="1200" dirty="0">
                <a:solidFill>
                  <a:schemeClr val="tx1"/>
                </a:solidFill>
                <a:latin typeface="Times New Roman" charset="0"/>
                <a:ea typeface="+mn-ea"/>
                <a:cs typeface="+mn-cs"/>
              </a:rPr>
              <a:t>3. A drill with interchangeable drill bits is a nice analogy to carbon skeletons with different functional groups. The analogy supports the role of different functions with different structures.</a:t>
            </a:r>
          </a:p>
          <a:p>
            <a:r>
              <a:rPr lang="en-US" sz="1200" kern="1200" dirty="0">
                <a:solidFill>
                  <a:schemeClr val="tx1"/>
                </a:solidFill>
                <a:latin typeface="Times New Roman" charset="0"/>
                <a:ea typeface="+mn-ea"/>
                <a:cs typeface="+mn-cs"/>
              </a:rPr>
              <a:t>4. The author notes that a polymer is a like a pearl necklace made of many pearl “monomers.”</a:t>
            </a:r>
          </a:p>
          <a:p>
            <a:r>
              <a:rPr lang="en-US" sz="1200" kern="1200" dirty="0">
                <a:solidFill>
                  <a:schemeClr val="tx1"/>
                </a:solidFill>
                <a:latin typeface="Times New Roman" charset="0"/>
                <a:ea typeface="+mn-ea"/>
                <a:cs typeface="+mn-cs"/>
              </a:rPr>
              <a:t>5. Train cars linking together to form a train is another nice analogy to monomers linking to form polymers. Consider adding that as the train cars are joined, a puff of steam appears—thus, the reference to water production and a dehydration reaction when linking molecular monomers.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t>
            </a:r>
            <a:r>
              <a:rPr lang="en-US" sz="1200" i="1" kern="1200" dirty="0">
                <a:solidFill>
                  <a:schemeClr val="tx1"/>
                </a:solidFill>
                <a:latin typeface="Times New Roman" charset="0"/>
                <a:ea typeface="+mn-ea"/>
                <a:cs typeface="+mn-cs"/>
              </a:rPr>
              <a:t>Reviewing Macromolecules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443986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3D57E30-2820-8C4F-A484-8D978AA50E99}" type="slidenum">
              <a:rPr lang="en-US" sz="2300"/>
              <a:pPr algn="r" defTabSz="1776413" eaLnBrk="0" hangingPunct="0"/>
              <a:t>78</a:t>
            </a:fld>
            <a:endParaRPr lang="en-US" sz="2300" dirty="0"/>
          </a:p>
        </p:txBody>
      </p:sp>
      <p:sp>
        <p:nvSpPr>
          <p:cNvPr id="583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58374"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General biology students might not have previously taken a chemistry course. The concept of molecular building blocks that cannot be seen can be abstract and difficult to comprehend for such students. Concrete examples from our diets and good images will increase comprehension.</a:t>
            </a:r>
          </a:p>
          <a:p>
            <a:r>
              <a:rPr lang="en-US" sz="1200" kern="1200" dirty="0">
                <a:solidFill>
                  <a:schemeClr val="tx1"/>
                </a:solidFill>
                <a:latin typeface="Times New Roman" charset="0"/>
                <a:ea typeface="+mn-ea"/>
                <a:cs typeface="+mn-cs"/>
              </a:rPr>
              <a:t>2. Students might need to be reminded about the levels of biological organization. The relationship between atoms, monomers, and polymers can be confusing. Consider noting these relationships somewhere in the classroom (such as on the board) where students can quickly glance for reassurance.</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One of the great advantages of carbon is its ability to form up to four bonds, permitting the assembly of diverse components and branching configurations. Challenge your students to find another element that might also permit this sort of adaptability. (Like carbon, silicon has four electrons in its outer shell.)</a:t>
            </a:r>
          </a:p>
          <a:p>
            <a:r>
              <a:rPr lang="en-US" sz="1200" kern="1200" dirty="0">
                <a:solidFill>
                  <a:schemeClr val="tx1"/>
                </a:solidFill>
                <a:latin typeface="Times New Roman" charset="0"/>
                <a:ea typeface="+mn-ea"/>
                <a:cs typeface="+mn-cs"/>
              </a:rPr>
              <a:t>2. Toothpicks and gumdrops (or any other pliable small candy) permit the quick construction of chemical models. Different candy colors can represent certain atoms. The model of the methane molecule in Figure 3.2 can thus easily be demonstrated (and consumed!).</a:t>
            </a:r>
          </a:p>
          <a:p>
            <a:r>
              <a:rPr lang="en-US" sz="1200" kern="1200" dirty="0">
                <a:solidFill>
                  <a:schemeClr val="tx1"/>
                </a:solidFill>
                <a:latin typeface="Times New Roman" charset="0"/>
                <a:ea typeface="+mn-ea"/>
                <a:cs typeface="+mn-cs"/>
              </a:rPr>
              <a:t>3. A drill with interchangeable drill bits is a nice analogy to carbon skeletons with different functional groups. The analogy supports the role of different functions with different structures.</a:t>
            </a:r>
          </a:p>
          <a:p>
            <a:r>
              <a:rPr lang="en-US" sz="1200" kern="1200" dirty="0">
                <a:solidFill>
                  <a:schemeClr val="tx1"/>
                </a:solidFill>
                <a:latin typeface="Times New Roman" charset="0"/>
                <a:ea typeface="+mn-ea"/>
                <a:cs typeface="+mn-cs"/>
              </a:rPr>
              <a:t>4. The author notes that a polymer is a like a pearl necklace made of many pearl “monomers.”</a:t>
            </a:r>
          </a:p>
          <a:p>
            <a:r>
              <a:rPr lang="en-US" sz="1200" kern="1200" dirty="0">
                <a:solidFill>
                  <a:schemeClr val="tx1"/>
                </a:solidFill>
                <a:latin typeface="Times New Roman" charset="0"/>
                <a:ea typeface="+mn-ea"/>
                <a:cs typeface="+mn-cs"/>
              </a:rPr>
              <a:t>5. Train cars linking together to form a train is another nice analogy to monomers linking to form polymers. Consider adding that as the train cars are joined, a puff of steam appears—thus, the reference to water production and a dehydration reaction when linking molecular monomers.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t>
            </a:r>
            <a:r>
              <a:rPr lang="en-US" sz="1200" i="1" kern="1200" dirty="0">
                <a:solidFill>
                  <a:schemeClr val="tx1"/>
                </a:solidFill>
                <a:latin typeface="Times New Roman" charset="0"/>
                <a:ea typeface="+mn-ea"/>
                <a:cs typeface="+mn-cs"/>
              </a:rPr>
              <a:t>Reviewing Macromolecules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27505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19762882-62AB-024E-9611-7F8CC57CE4C5}" type="slidenum">
              <a:rPr lang="en-US" sz="2000"/>
              <a:pPr algn="r" defTabSz="1528763" eaLnBrk="0" hangingPunct="0"/>
              <a:t>13</a:t>
            </a:fld>
            <a:endParaRPr lang="en-US" sz="2000" dirty="0"/>
          </a:p>
        </p:txBody>
      </p:sp>
      <p:sp>
        <p:nvSpPr>
          <p:cNvPr id="208899"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208900"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Contrasting the concept of faith with the tentative nature of science can help to define and distinguish science from other ways of knowing. Students sometimes enter science classes expecting absolutes of facts and rigid dogma. Instead, scientific knowledge is tentative, reflecting degrees of confidence closely correlated to the strength of the evidence.</a:t>
            </a:r>
          </a:p>
          <a:p>
            <a:r>
              <a:rPr lang="en-US" sz="1200" kern="1200" dirty="0">
                <a:solidFill>
                  <a:schemeClr val="tx1"/>
                </a:solidFill>
                <a:latin typeface="Times New Roman" charset="0"/>
                <a:ea typeface="+mn-ea"/>
                <a:cs typeface="+mn-cs"/>
              </a:rPr>
              <a:t>2. The authors’ distinction between natural and supernatural explanations is essential to understanding the power and limits of scientific explanations.</a:t>
            </a:r>
          </a:p>
          <a:p>
            <a:r>
              <a:rPr lang="en-US" sz="1200" kern="1200" dirty="0">
                <a:solidFill>
                  <a:schemeClr val="tx1"/>
                </a:solidFill>
                <a:latin typeface="Times New Roman" charset="0"/>
                <a:ea typeface="+mn-ea"/>
                <a:cs typeface="+mn-cs"/>
              </a:rPr>
              <a:t>3. Some students think that variables are somehow restricted in a controlled experiment. That is, everything about the experiment is “controlled.” But controlled experiments limit the differences between experimental and control groups, with only one difference in most situations. That way, when a difference between the groups is identified, it can be explained by the single difference between the groups.</a:t>
            </a:r>
          </a:p>
          <a:p>
            <a:r>
              <a:rPr lang="en-US" sz="1200" kern="1200" dirty="0">
                <a:solidFill>
                  <a:schemeClr val="tx1"/>
                </a:solidFill>
                <a:latin typeface="Times New Roman" charset="0"/>
                <a:ea typeface="+mn-ea"/>
                <a:cs typeface="+mn-cs"/>
              </a:rPr>
              <a:t>4. The common use of the terms law and theory by the public often blurs the stricter definitions of these terms in science. In general, laws describe and theories explain. Both are typically well-established concepts in science. A free online publication by the National Academy of Sciences helps to define these and related terms more carefully. See Chapter 1 of </a:t>
            </a:r>
            <a:r>
              <a:rPr lang="en-US" sz="1200" i="1" kern="1200" dirty="0">
                <a:solidFill>
                  <a:schemeClr val="tx1"/>
                </a:solidFill>
                <a:latin typeface="Times New Roman" charset="0"/>
                <a:ea typeface="+mn-ea"/>
                <a:cs typeface="+mn-cs"/>
              </a:rPr>
              <a:t>Teaching about Evolution and the Nature of Science</a:t>
            </a:r>
            <a:r>
              <a:rPr lang="en-US" sz="1200" kern="1200" dirty="0">
                <a:solidFill>
                  <a:schemeClr val="tx1"/>
                </a:solidFill>
                <a:latin typeface="Times New Roman" charset="0"/>
                <a:ea typeface="+mn-ea"/>
                <a:cs typeface="+mn-cs"/>
              </a:rPr>
              <a:t> at www.nap.edu/openbook.php?record_id=5787.</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using a laboratory exercise to have your students plan and perhaps conduct investigations using discovery science and a hypothesis-driven approach. Emphasize the processes and not the significance of the questions. Students can conduct descriptive surveys of student behavior (e.g., use of pens, pencils, or electronic devices for taking notes) or test hypotheses using controlled trials. Students may need considerable supervision and advice while planning and conducting their experiments.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presenting your class with several descriptions of scientific investigations. Then ask students to categorize each type of experiment as discovery science or hypothesis-driven science. If students can work in small groups, encourage quick discussions to clarify these two types of scientific investigations.</a:t>
            </a:r>
          </a:p>
          <a:p>
            <a:r>
              <a:rPr lang="en-US" sz="1200" kern="1200" dirty="0">
                <a:solidFill>
                  <a:schemeClr val="tx1"/>
                </a:solidFill>
                <a:latin typeface="Times New Roman" charset="0"/>
                <a:ea typeface="+mn-ea"/>
                <a:cs typeface="+mn-cs"/>
              </a:rPr>
              <a:t>2. You might also present to your class descriptions of several scientific investigations that you have written. Include in your descriptions numerous examples of improper methodology (small sample size, several variables existing between the control and experimental groups, failure to specifically test the hypothesis, and the like). Let small groups or individuals analyze the experiments in class to identify the flaws. This critical analysis allows students the opportunity to suggest the characteristics of good investigations in class.</a:t>
            </a:r>
          </a:p>
          <a:p>
            <a:r>
              <a:rPr lang="en-US" sz="1200" kern="1200" dirty="0">
                <a:solidFill>
                  <a:schemeClr val="tx1"/>
                </a:solidFill>
                <a:latin typeface="Times New Roman" charset="0"/>
                <a:ea typeface="+mn-ea"/>
                <a:cs typeface="+mn-cs"/>
              </a:rPr>
              <a:t>3. Have your students turn to a few other students seated nearby to explain why a coordinated conspiracy promoting a specific idea in science is unlikely to succeed. Have your students describe aspects of science that would check fraudulent or erroneous claims and/or political efforts.</a:t>
            </a:r>
          </a:p>
          <a:p>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Practicing the Scientific Method: Are Girls Better Than Boys at Some Tasks?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23202641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3.4-1 Synthesis and breakdown of polymers (part 1: synthesis)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79</a:t>
            </a:fld>
            <a:endParaRPr lang="en-US">
              <a:solidFill>
                <a:srgbClr val="000000"/>
              </a:solidFill>
            </a:endParaRPr>
          </a:p>
        </p:txBody>
      </p:sp>
    </p:spTree>
    <p:extLst>
      <p:ext uri="{BB962C8B-B14F-4D97-AF65-F5344CB8AC3E}">
        <p14:creationId xmlns:p14="http://schemas.microsoft.com/office/powerpoint/2010/main" val="4018086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3D57E30-2820-8C4F-A484-8D978AA50E99}" type="slidenum">
              <a:rPr lang="en-US" sz="2300"/>
              <a:pPr algn="r" defTabSz="1776413" eaLnBrk="0" hangingPunct="0"/>
              <a:t>80</a:t>
            </a:fld>
            <a:endParaRPr lang="en-US" sz="2300" dirty="0"/>
          </a:p>
        </p:txBody>
      </p:sp>
      <p:sp>
        <p:nvSpPr>
          <p:cNvPr id="583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58374"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General biology students might not have previously taken a chemistry course. The concept of molecular building blocks that cannot be seen can be abstract and difficult to comprehend for such students. Concrete examples from our diets and good images will increase comprehension.</a:t>
            </a:r>
          </a:p>
          <a:p>
            <a:r>
              <a:rPr lang="en-US" sz="1200" kern="1200" dirty="0">
                <a:solidFill>
                  <a:schemeClr val="tx1"/>
                </a:solidFill>
                <a:latin typeface="Times New Roman" charset="0"/>
                <a:ea typeface="+mn-ea"/>
                <a:cs typeface="+mn-cs"/>
              </a:rPr>
              <a:t>2. Students might need to be reminded about the levels of biological organization. The relationship between atoms, monomers, and polymers can be confusing. Consider noting these relationships somewhere in the classroom (such as on the board) where students can quickly glance for reassurance.</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One of the great advantages of carbon is its ability to form up to four bonds, permitting the assembly of diverse components and branching configurations. Challenge your students to find another element that might also permit this sort of adaptability. (Like carbon, silicon has four electrons in its outer shell.)</a:t>
            </a:r>
          </a:p>
          <a:p>
            <a:r>
              <a:rPr lang="en-US" sz="1200" kern="1200" dirty="0">
                <a:solidFill>
                  <a:schemeClr val="tx1"/>
                </a:solidFill>
                <a:latin typeface="Times New Roman" charset="0"/>
                <a:ea typeface="+mn-ea"/>
                <a:cs typeface="+mn-cs"/>
              </a:rPr>
              <a:t>2. Toothpicks and gumdrops (or any other pliable small candy) permit the quick construction of chemical models. Different candy colors can represent certain atoms. The model of the methane molecule in Figure 3.2 can thus easily be demonstrated (and consumed!).</a:t>
            </a:r>
          </a:p>
          <a:p>
            <a:r>
              <a:rPr lang="en-US" sz="1200" kern="1200" dirty="0">
                <a:solidFill>
                  <a:schemeClr val="tx1"/>
                </a:solidFill>
                <a:latin typeface="Times New Roman" charset="0"/>
                <a:ea typeface="+mn-ea"/>
                <a:cs typeface="+mn-cs"/>
              </a:rPr>
              <a:t>3. A drill with interchangeable drill bits is a nice analogy to carbon skeletons with different functional groups. The analogy supports the role of different functions with different structures.</a:t>
            </a:r>
          </a:p>
          <a:p>
            <a:r>
              <a:rPr lang="en-US" sz="1200" kern="1200" dirty="0">
                <a:solidFill>
                  <a:schemeClr val="tx1"/>
                </a:solidFill>
                <a:latin typeface="Times New Roman" charset="0"/>
                <a:ea typeface="+mn-ea"/>
                <a:cs typeface="+mn-cs"/>
              </a:rPr>
              <a:t>4. The author notes that a polymer is a like a pearl necklace made of many pearl “monomers.”</a:t>
            </a:r>
          </a:p>
          <a:p>
            <a:r>
              <a:rPr lang="en-US" sz="1200" kern="1200" dirty="0">
                <a:solidFill>
                  <a:schemeClr val="tx1"/>
                </a:solidFill>
                <a:latin typeface="Times New Roman" charset="0"/>
                <a:ea typeface="+mn-ea"/>
                <a:cs typeface="+mn-cs"/>
              </a:rPr>
              <a:t>5. Train cars linking together to form a train is another nice analogy to monomers linking to form polymers. Consider adding that as the train cars are joined, a puff of steam appears—thus, the reference to water production and a dehydration reaction when linking molecular monomers.</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pPr fontAlgn="base"/>
            <a:r>
              <a:rPr lang="en-US" sz="1200" kern="1200" dirty="0">
                <a:solidFill>
                  <a:schemeClr val="tx1"/>
                </a:solidFill>
                <a:latin typeface="Times New Roman" charset="0"/>
                <a:ea typeface="+mn-ea"/>
                <a:cs typeface="+mn-cs"/>
              </a:rPr>
              <a:t>1. See the Activity </a:t>
            </a:r>
            <a:r>
              <a:rPr lang="en-US" sz="1200" i="1" kern="1200" dirty="0">
                <a:solidFill>
                  <a:schemeClr val="tx1"/>
                </a:solidFill>
                <a:latin typeface="Times New Roman" charset="0"/>
                <a:ea typeface="+mn-ea"/>
                <a:cs typeface="+mn-cs"/>
              </a:rPr>
              <a:t>Reviewing Macromolecules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0044676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EE5AA4-3172-DC47-81DC-4949E228AA61}" type="slidenum">
              <a:rPr lang="en-US" sz="2300"/>
              <a:pPr algn="r" defTabSz="1776413" eaLnBrk="0" hangingPunct="0"/>
              <a:t>81</a:t>
            </a:fld>
            <a:endParaRPr lang="en-US" sz="2300" dirty="0"/>
          </a:p>
        </p:txBody>
      </p:sp>
      <p:sp>
        <p:nvSpPr>
          <p:cNvPr id="7065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0662"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1754074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3452CBC-E66D-CC4B-B8A0-22AFE3187187}" type="slidenum">
              <a:rPr lang="en-US" sz="2300"/>
              <a:pPr algn="r" defTabSz="1776413" eaLnBrk="0" hangingPunct="0"/>
              <a:t>83</a:t>
            </a:fld>
            <a:endParaRPr lang="en-US" sz="2300" dirty="0"/>
          </a:p>
        </p:txBody>
      </p:sp>
      <p:sp>
        <p:nvSpPr>
          <p:cNvPr id="72707"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271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210120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54B04FB-C16C-804F-A398-B196600687D0}" type="slidenum">
              <a:rPr lang="en-US" sz="2300"/>
              <a:pPr algn="r" defTabSz="1776413" eaLnBrk="0" hangingPunct="0"/>
              <a:t>84</a:t>
            </a:fld>
            <a:endParaRPr lang="en-US" sz="2300" dirty="0"/>
          </a:p>
        </p:txBody>
      </p:sp>
      <p:sp>
        <p:nvSpPr>
          <p:cNvPr id="7475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475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7325985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3.5 </a:t>
            </a:r>
            <a:r>
              <a:rPr lang="en-US" sz="1200" kern="1200" dirty="0" err="1">
                <a:solidFill>
                  <a:schemeClr val="tx1"/>
                </a:solidFill>
                <a:effectLst/>
                <a:latin typeface="Arial" pitchFamily="34" charset="0"/>
                <a:ea typeface="ＭＳ Ｐゴシック" charset="0"/>
                <a:cs typeface="Arial" pitchFamily="34" charset="0"/>
              </a:rPr>
              <a:t>Monosaccharides</a:t>
            </a:r>
            <a:r>
              <a:rPr lang="en-US" sz="1200" kern="1200" dirty="0">
                <a:solidFill>
                  <a:schemeClr val="tx1"/>
                </a:solidFill>
                <a:effectLst/>
                <a:latin typeface="Arial" pitchFamily="34" charset="0"/>
                <a:ea typeface="ＭＳ Ｐゴシック" charset="0"/>
                <a:cs typeface="Arial" pitchFamily="34" charset="0"/>
              </a:rPr>
              <a:t> (simple sugars)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3788058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54B04FB-C16C-804F-A398-B196600687D0}" type="slidenum">
              <a:rPr lang="en-US" sz="2300"/>
              <a:pPr algn="r" defTabSz="1776413" eaLnBrk="0" hangingPunct="0"/>
              <a:t>86</a:t>
            </a:fld>
            <a:endParaRPr lang="en-US" sz="2300" dirty="0"/>
          </a:p>
        </p:txBody>
      </p:sp>
      <p:sp>
        <p:nvSpPr>
          <p:cNvPr id="7475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7475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603978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00243DA-D3FF-6D49-B050-00C2B1C7F3E2}" type="slidenum">
              <a:rPr lang="en-US" sz="2300"/>
              <a:pPr algn="r" defTabSz="1776413" eaLnBrk="0" hangingPunct="0"/>
              <a:t>87</a:t>
            </a:fld>
            <a:endParaRPr lang="en-US" sz="2300" dirty="0"/>
          </a:p>
        </p:txBody>
      </p:sp>
      <p:sp>
        <p:nvSpPr>
          <p:cNvPr id="91139"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91144" name="Rectangle 3"/>
          <p:cNvSpPr>
            <a:spLocks noGrp="1" noChangeArrowheads="1"/>
          </p:cNvSpPr>
          <p:nvPr>
            <p:ph type="body" idx="1"/>
          </p:nvPr>
        </p:nvSpPr>
        <p:spPr>
          <a:xfrm>
            <a:off x="1616075" y="8988425"/>
            <a:ext cx="8883650" cy="8539163"/>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144506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ＭＳ Ｐゴシック" charset="0"/>
                <a:cs typeface="Arial" pitchFamily="34" charset="0"/>
              </a:rPr>
              <a:t>Figure 3.7 Disaccharide (double sugar) formation</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88</a:t>
            </a:fld>
            <a:endParaRPr lang="en-US">
              <a:solidFill>
                <a:srgbClr val="000000"/>
              </a:solidFill>
            </a:endParaRPr>
          </a:p>
        </p:txBody>
      </p:sp>
    </p:spTree>
    <p:extLst>
      <p:ext uri="{BB962C8B-B14F-4D97-AF65-F5344CB8AC3E}">
        <p14:creationId xmlns:p14="http://schemas.microsoft.com/office/powerpoint/2010/main" val="11794575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AAB0F07-7712-2B47-84AD-0311265B138D}" type="slidenum">
              <a:rPr lang="en-US" sz="2300"/>
              <a:pPr algn="r" defTabSz="1776413" eaLnBrk="0" hangingPunct="0"/>
              <a:t>89</a:t>
            </a:fld>
            <a:endParaRPr lang="en-US" sz="2300" dirty="0"/>
          </a:p>
        </p:txBody>
      </p:sp>
      <p:sp>
        <p:nvSpPr>
          <p:cNvPr id="10547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547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62237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E4944D6C-5630-7D49-ADB5-EEAE061344AF}" type="slidenum">
              <a:rPr lang="en-US" sz="2000"/>
              <a:pPr algn="r" defTabSz="1528763" eaLnBrk="0" hangingPunct="0"/>
              <a:t>14</a:t>
            </a:fld>
            <a:endParaRPr lang="en-US" sz="2000" dirty="0"/>
          </a:p>
        </p:txBody>
      </p:sp>
      <p:sp>
        <p:nvSpPr>
          <p:cNvPr id="24579"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We live in a world that is largely understood by what we can distinguish and identify with our naked senses. However, the diversity of life and the levels of biological organization extend well beyond the physical scale of our daily lives. For many students, appreciating the diversity of the microscopic world is abstract, nearly on par with an understanding of the workings of atoms and molecules. A laboratory opportunity to examine the microscopic details of objects from our daily lives (the surface of potato chips, the structure of table salt and sugar, the details of a blade of grass) can be an important sensory extension that prepares the mind for greater comprehension of these minute biological details.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asking students to bring to class a page or two of an article about biology that appeared in the media in the last month. Alternatively, you could have each student email a Web address of a recent biology-related news event to you. You might even have them e-mail relevant articles to you for each of the main topics you address throughout the semester.</a:t>
            </a:r>
          </a:p>
          <a:p>
            <a:r>
              <a:rPr lang="en-US" sz="1200" kern="1200" dirty="0">
                <a:solidFill>
                  <a:schemeClr val="tx1"/>
                </a:solidFill>
                <a:latin typeface="Times New Roman" charset="0"/>
                <a:ea typeface="+mn-ea"/>
                <a:cs typeface="+mn-cs"/>
              </a:rPr>
              <a:t>2. Here is a simple way to contrast the relative size of prokaryotic and eukaryotic cells. Mitochondria and chloroplasts are thought to have evolved by endosymbiosis. Thus, mitochondria and chloroplasts are about the size of bacteria, contained within a plant cell. A figure of a plant cell therefore provides an immediate comparison of these sizes, not side-by-side, but one inside the other!</a:t>
            </a:r>
          </a:p>
          <a:p>
            <a:r>
              <a:rPr lang="en-US" sz="1200" kern="1200" dirty="0">
                <a:solidFill>
                  <a:schemeClr val="tx1"/>
                </a:solidFill>
                <a:latin typeface="Times New Roman" charset="0"/>
                <a:ea typeface="+mn-ea"/>
                <a:cs typeface="+mn-cs"/>
              </a:rPr>
              <a:t>3. The scientific organization Sigma Xi offers a free summary of the major science news articles each weekday. The first few paragraphs of each article are included with a hyperlink to the source of the entire article. The topics are diverse and can be an excellent way to be aware of daily scientific announcements and reports. Typically, about ten articles are cited each weekday. Science in the News is part of the website </a:t>
            </a:r>
            <a:r>
              <a:rPr lang="en-US" sz="1200" kern="1200" dirty="0" err="1">
                <a:solidFill>
                  <a:schemeClr val="tx1"/>
                </a:solidFill>
                <a:latin typeface="Times New Roman" charset="0"/>
                <a:ea typeface="+mn-ea"/>
                <a:cs typeface="+mn-cs"/>
              </a:rPr>
              <a:t>www.americanscientist.org</a:t>
            </a:r>
            <a:r>
              <a:rPr lang="en-US" sz="1200" kern="1200" dirty="0">
                <a:solidFill>
                  <a:schemeClr val="tx1"/>
                </a:solidFill>
                <a:latin typeface="Times New Roman" charset="0"/>
                <a:ea typeface="+mn-ea"/>
                <a:cs typeface="+mn-cs"/>
              </a:rPr>
              <a:t>/, where you can sign up for a free newsletter each weekday.</a:t>
            </a:r>
          </a:p>
          <a:p>
            <a:r>
              <a:rPr lang="en-US" sz="1200" kern="1200" dirty="0">
                <a:solidFill>
                  <a:schemeClr val="tx1"/>
                </a:solidFill>
                <a:latin typeface="Times New Roman" charset="0"/>
                <a:ea typeface="+mn-ea"/>
                <a:cs typeface="+mn-cs"/>
              </a:rPr>
              <a:t>4. An excellent introduction to the domains and kingdoms of life is presented at www.ucmp.berkeley.edu/exhibits/historyoflife.php.</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Ask your students, at the start of the semester, to write down the first type of animal that comes to mind. The most frequent response is a mammal. (In my courses, over a 25-year period, more than 98% of the examples have been mammals.) As the diversity of life is explored, the common heritage of biological organization can be less, and not more, apparent. The diverse forms, habits, and ecological interactions overwhelm our senses with differences. Emphasizing the diversity and unifying aspects of life is necessary for a greater understanding of the evolutionary history of life on Earth.</a:t>
            </a:r>
          </a:p>
          <a:p>
            <a:r>
              <a:rPr lang="en-US" sz="1200" kern="1200" dirty="0">
                <a:solidFill>
                  <a:schemeClr val="tx1"/>
                </a:solidFill>
                <a:latin typeface="Times New Roman" charset="0"/>
                <a:ea typeface="+mn-ea"/>
                <a:cs typeface="+mn-cs"/>
              </a:rPr>
              <a:t>2. Consider asking students to pair up with someone sitting near them to identify examples of the seven properties of life in some organism from your region (or perhaps a school mascot, if appropriate).</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1915502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AAB0F07-7712-2B47-84AD-0311265B138D}" type="slidenum">
              <a:rPr lang="en-US" sz="2300"/>
              <a:pPr algn="r" defTabSz="1776413" eaLnBrk="0" hangingPunct="0"/>
              <a:t>90</a:t>
            </a:fld>
            <a:endParaRPr lang="en-US" sz="2300" dirty="0"/>
          </a:p>
        </p:txBody>
      </p:sp>
      <p:sp>
        <p:nvSpPr>
          <p:cNvPr id="10547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547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468440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4AAB0F07-7712-2B47-84AD-0311265B138D}" type="slidenum">
              <a:rPr lang="en-US" sz="2300"/>
              <a:pPr algn="r" defTabSz="1776413" eaLnBrk="0" hangingPunct="0"/>
              <a:t>91</a:t>
            </a:fld>
            <a:endParaRPr lang="en-US" sz="2300" dirty="0"/>
          </a:p>
        </p:txBody>
      </p:sp>
      <p:sp>
        <p:nvSpPr>
          <p:cNvPr id="105475"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0547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41646642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8882C56-0F35-0247-A7FB-0EE15D0FD8A0}" type="slidenum">
              <a:rPr lang="en-US" sz="2300"/>
              <a:pPr algn="r" defTabSz="1776413" eaLnBrk="0" hangingPunct="0"/>
              <a:t>93</a:t>
            </a:fld>
            <a:endParaRPr lang="en-US" sz="2300" dirty="0"/>
          </a:p>
        </p:txBody>
      </p:sp>
      <p:sp>
        <p:nvSpPr>
          <p:cNvPr id="119811"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9814"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2421413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28882C56-0F35-0247-A7FB-0EE15D0FD8A0}" type="slidenum">
              <a:rPr lang="en-US" sz="2300"/>
              <a:pPr algn="r" defTabSz="1776413" eaLnBrk="0" hangingPunct="0"/>
              <a:t>94</a:t>
            </a:fld>
            <a:endParaRPr lang="en-US" sz="2300" dirty="0"/>
          </a:p>
        </p:txBody>
      </p:sp>
      <p:sp>
        <p:nvSpPr>
          <p:cNvPr id="119811"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9814"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8774277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5B42C82-6448-EC4B-92F6-71305AB96F88}" type="slidenum">
              <a:rPr lang="en-US" sz="2300"/>
              <a:pPr algn="r" defTabSz="1776413" eaLnBrk="0" hangingPunct="0"/>
              <a:t>95</a:t>
            </a:fld>
            <a:endParaRPr lang="en-US" sz="2300" dirty="0"/>
          </a:p>
        </p:txBody>
      </p:sp>
      <p:sp>
        <p:nvSpPr>
          <p:cNvPr id="123907"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2391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4920229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3.11 The synthesis and structure of a triglyceride molecule</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96</a:t>
            </a:fld>
            <a:endParaRPr lang="en-US">
              <a:solidFill>
                <a:srgbClr val="000000"/>
              </a:solidFill>
            </a:endParaRPr>
          </a:p>
        </p:txBody>
      </p:sp>
    </p:spTree>
    <p:extLst>
      <p:ext uri="{BB962C8B-B14F-4D97-AF65-F5344CB8AC3E}">
        <p14:creationId xmlns:p14="http://schemas.microsoft.com/office/powerpoint/2010/main" val="999317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5B42C82-6448-EC4B-92F6-71305AB96F88}" type="slidenum">
              <a:rPr lang="en-US" sz="2300"/>
              <a:pPr algn="r" defTabSz="1776413" eaLnBrk="0" hangingPunct="0"/>
              <a:t>97</a:t>
            </a:fld>
            <a:endParaRPr lang="en-US" sz="2300" dirty="0"/>
          </a:p>
        </p:txBody>
      </p:sp>
      <p:sp>
        <p:nvSpPr>
          <p:cNvPr id="123907"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2391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5967224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75B42C82-6448-EC4B-92F6-71305AB96F88}" type="slidenum">
              <a:rPr lang="en-US" sz="2300"/>
              <a:pPr algn="r" defTabSz="1776413" eaLnBrk="0" hangingPunct="0"/>
              <a:t>98</a:t>
            </a:fld>
            <a:endParaRPr lang="en-US" sz="2300" dirty="0"/>
          </a:p>
        </p:txBody>
      </p:sp>
      <p:sp>
        <p:nvSpPr>
          <p:cNvPr id="123907" name="Rectangle 2"/>
          <p:cNvSpPr>
            <a:spLocks noGrp="1" noRot="1" noChangeAspect="1" noChangeArrowheads="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2391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9916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578C860-5938-BA45-B2DF-BB5648855D05}" type="slidenum">
              <a:rPr lang="en-US" sz="2300"/>
              <a:pPr algn="r" defTabSz="1776413" eaLnBrk="0" hangingPunct="0"/>
              <a:t>99</a:t>
            </a:fld>
            <a:endParaRPr lang="en-US" sz="2300" dirty="0"/>
          </a:p>
        </p:txBody>
      </p:sp>
      <p:sp>
        <p:nvSpPr>
          <p:cNvPr id="14643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643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4143872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3.13 Examples of steroids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100</a:t>
            </a:fld>
            <a:endParaRPr lang="en-US">
              <a:solidFill>
                <a:srgbClr val="000000"/>
              </a:solidFill>
            </a:endParaRPr>
          </a:p>
        </p:txBody>
      </p:sp>
    </p:spTree>
    <p:extLst>
      <p:ext uri="{BB962C8B-B14F-4D97-AF65-F5344CB8AC3E}">
        <p14:creationId xmlns:p14="http://schemas.microsoft.com/office/powerpoint/2010/main" val="287694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6865938" y="18026063"/>
            <a:ext cx="5249862" cy="947737"/>
          </a:xfrm>
          <a:prstGeom prst="rect">
            <a:avLst/>
          </a:prstGeom>
          <a:noFill/>
          <a:ln w="9525">
            <a:noFill/>
            <a:miter lim="800000"/>
            <a:headEnd/>
            <a:tailEnd/>
          </a:ln>
        </p:spPr>
        <p:txBody>
          <a:bodyPr lIns="152808" tIns="76403" rIns="152808" bIns="76403" anchor="b">
            <a:prstTxWarp prst="textNoShape">
              <a:avLst/>
            </a:prstTxWarp>
          </a:bodyPr>
          <a:lstStyle/>
          <a:p>
            <a:pPr algn="r" defTabSz="1528763" eaLnBrk="0" hangingPunct="0"/>
            <a:fld id="{E19C3BC3-EE56-6143-9214-BA5CD6082864}" type="slidenum">
              <a:rPr lang="en-US" sz="2000"/>
              <a:pPr algn="r" defTabSz="1528763" eaLnBrk="0" hangingPunct="0"/>
              <a:t>20</a:t>
            </a:fld>
            <a:endParaRPr lang="en-US" sz="2000" dirty="0"/>
          </a:p>
        </p:txBody>
      </p:sp>
      <p:sp>
        <p:nvSpPr>
          <p:cNvPr id="94211" name="Rectangle 2"/>
          <p:cNvSpPr>
            <a:spLocks noGrp="1" noRot="1" noChangeAspect="1" noChangeArrowheads="1"/>
          </p:cNvSpPr>
          <p:nvPr>
            <p:ph type="sldImg"/>
          </p:nvPr>
        </p:nvSpPr>
        <p:spPr bwMode="auto">
          <a:xfrm>
            <a:off x="1314450" y="1423988"/>
            <a:ext cx="9486900" cy="7115175"/>
          </a:xfrm>
          <a:prstGeom prst="rect">
            <a:avLst/>
          </a:prstGeom>
          <a:solidFill>
            <a:srgbClr val="FFFFFF"/>
          </a:solidFill>
          <a:ln>
            <a:solidFill>
              <a:srgbClr val="000000"/>
            </a:solidFill>
            <a:miter lim="800000"/>
            <a:headEnd/>
            <a:tailEnd/>
          </a:ln>
        </p:spPr>
      </p:sp>
      <p:sp>
        <p:nvSpPr>
          <p:cNvPr id="94212" name="Rectangle 3"/>
          <p:cNvSpPr>
            <a:spLocks noGrp="1" noChangeArrowheads="1"/>
          </p:cNvSpPr>
          <p:nvPr>
            <p:ph type="body" idx="1"/>
          </p:nvPr>
        </p:nvSpPr>
        <p:spPr bwMode="auto">
          <a:xfrm>
            <a:off x="1614488" y="9013825"/>
            <a:ext cx="8886825" cy="8535988"/>
          </a:xfrm>
          <a:prstGeom prst="rect">
            <a:avLst/>
          </a:prstGeom>
          <a:solidFill>
            <a:srgbClr val="FFFFFF"/>
          </a:solidFill>
          <a:ln>
            <a:solidFill>
              <a:srgbClr val="000000"/>
            </a:solidFill>
            <a:miter lim="800000"/>
            <a:headEnd/>
            <a:tailEnd/>
          </a:ln>
        </p:spPr>
        <p:txBody>
          <a:bodyPr lIns="152808" tIns="76403" rIns="152808" bIns="76403">
            <a:prstTxWarp prst="textNoShape">
              <a:avLst/>
            </a:prstTxWarp>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We live in a world that is largely understood by what we can distinguish and identify with our naked senses. However, the diversity of life and the levels of biological organization extend well beyond the physical scale of our daily lives. For many students, appreciating the diversity of the microscopic world is abstract, nearly on par with an understanding of the workings of atoms and molecules. A laboratory opportunity to examine the microscopic details of objects from our daily lives (the surface of potato chips, the structure of table salt and sugar, the details of a blade of grass) can be an important sensory extension that prepares the mind for greater comprehension of these minute biological details.</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asking students to bring to class a page or two of an article about biology that appeared in the media in the last month. Alternatively, you could have each student email a Web address of a recent biology-related news event to you. You might even have them e-mail relevant articles to you for each of the main topics you address throughout the semester.</a:t>
            </a:r>
          </a:p>
          <a:p>
            <a:r>
              <a:rPr lang="en-US" sz="1200" kern="1200" dirty="0">
                <a:solidFill>
                  <a:schemeClr val="tx1"/>
                </a:solidFill>
                <a:latin typeface="Times New Roman" charset="0"/>
                <a:ea typeface="+mn-ea"/>
                <a:cs typeface="+mn-cs"/>
              </a:rPr>
              <a:t>2. Here is a simple way to contrast the relative size of prokaryotic and eukaryotic cells. Mitochondria and chloroplasts are thought to have evolved by endosymbiosis. Thus, mitochondria and chloroplasts are about the size of bacteria, contained within a plant cell. A figure of a plant cell therefore provides an immediate comparison of these sizes, not side-by-side, but one inside the other!</a:t>
            </a:r>
          </a:p>
          <a:p>
            <a:r>
              <a:rPr lang="en-US" sz="1200" kern="1200" dirty="0">
                <a:solidFill>
                  <a:schemeClr val="tx1"/>
                </a:solidFill>
                <a:latin typeface="Times New Roman" charset="0"/>
                <a:ea typeface="+mn-ea"/>
                <a:cs typeface="+mn-cs"/>
              </a:rPr>
              <a:t>3. The scientific organization Sigma Xi offers a free summary of the major science news articles each weekday. The first few paragraphs of each article are included with a hyperlink to the source of the entire article. The topics are diverse and can be an excellent way to be aware of daily scientific announcements and reports. Typically, about ten articles are cited each weekday. Science in the News is part of the website </a:t>
            </a:r>
            <a:r>
              <a:rPr lang="en-US" sz="1200" kern="1200" dirty="0" err="1">
                <a:solidFill>
                  <a:schemeClr val="tx1"/>
                </a:solidFill>
                <a:latin typeface="Times New Roman" charset="0"/>
                <a:ea typeface="+mn-ea"/>
                <a:cs typeface="+mn-cs"/>
              </a:rPr>
              <a:t>www.americanscientist.org</a:t>
            </a:r>
            <a:r>
              <a:rPr lang="en-US" sz="1200" kern="1200" dirty="0">
                <a:solidFill>
                  <a:schemeClr val="tx1"/>
                </a:solidFill>
                <a:latin typeface="Times New Roman" charset="0"/>
                <a:ea typeface="+mn-ea"/>
                <a:cs typeface="+mn-cs"/>
              </a:rPr>
              <a:t>/, where you can sign up for a free newsletter each weekday.</a:t>
            </a:r>
          </a:p>
          <a:p>
            <a:r>
              <a:rPr lang="en-US" sz="1200" kern="1200" dirty="0">
                <a:solidFill>
                  <a:schemeClr val="tx1"/>
                </a:solidFill>
                <a:latin typeface="Times New Roman" charset="0"/>
                <a:ea typeface="+mn-ea"/>
                <a:cs typeface="+mn-cs"/>
              </a:rPr>
              <a:t>4. An excellent introduction to the domains and kingdoms of life is presented at </a:t>
            </a:r>
            <a:r>
              <a:rPr lang="en-US" sz="1200" kern="1200" dirty="0" err="1">
                <a:solidFill>
                  <a:schemeClr val="tx1"/>
                </a:solidFill>
                <a:latin typeface="Times New Roman" charset="0"/>
                <a:ea typeface="+mn-ea"/>
                <a:cs typeface="+mn-cs"/>
              </a:rPr>
              <a:t>www.ucmp.berkeley.edu</a:t>
            </a:r>
            <a:r>
              <a:rPr lang="en-US" sz="1200" kern="1200" dirty="0">
                <a:solidFill>
                  <a:schemeClr val="tx1"/>
                </a:solidFill>
                <a:latin typeface="Times New Roman" charset="0"/>
                <a:ea typeface="+mn-ea"/>
                <a:cs typeface="+mn-cs"/>
              </a:rPr>
              <a:t>/exhibits/</a:t>
            </a:r>
            <a:r>
              <a:rPr lang="en-US" sz="1200" kern="1200" dirty="0" err="1">
                <a:solidFill>
                  <a:schemeClr val="tx1"/>
                </a:solidFill>
                <a:latin typeface="Times New Roman" charset="0"/>
                <a:ea typeface="+mn-ea"/>
                <a:cs typeface="+mn-cs"/>
              </a:rPr>
              <a:t>historyoflife.php</a:t>
            </a:r>
            <a:r>
              <a:rPr lang="en-US" sz="1200" kern="1200" dirty="0">
                <a:solidFill>
                  <a:schemeClr val="tx1"/>
                </a:solidFill>
                <a:latin typeface="Times New Roman" charset="0"/>
                <a:ea typeface="+mn-ea"/>
                <a:cs typeface="+mn-cs"/>
              </a:rPr>
              <a:t>.</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Ask your students, at the start of the semester, to write down the first type of animal that comes to mind. The most frequent response is a mammal. (In my courses, over a 25-year period, more than 98% of the examples have been mammals.) As the diversity of life is explored, the common heritage of biological organization can be less, and not more, apparent. The diverse forms, habits, and ecological interactions overwhelm our senses with differences. Emphasizing the diversity and unifying aspects of life is necessary for a greater understanding of the evolutionary history of life on Earth.</a:t>
            </a:r>
          </a:p>
          <a:p>
            <a:r>
              <a:rPr lang="en-US" sz="1200" kern="1200" dirty="0">
                <a:solidFill>
                  <a:schemeClr val="tx1"/>
                </a:solidFill>
                <a:latin typeface="Times New Roman" charset="0"/>
                <a:ea typeface="+mn-ea"/>
                <a:cs typeface="+mn-cs"/>
              </a:rPr>
              <a:t>2. Consider asking students to pair up with someone sitting near them to identify examples of the seven properties of life in some organism from your region (or perhaps a school mascot, if appropriate).</a:t>
            </a:r>
          </a:p>
          <a:p>
            <a:pPr eaLnBrk="1" hangingPunct="1"/>
            <a:endParaRPr lang="en-US" dirty="0">
              <a:latin typeface="Times New Roman" pitchFamily="-108" charset="0"/>
            </a:endParaRPr>
          </a:p>
        </p:txBody>
      </p:sp>
    </p:spTree>
    <p:extLst>
      <p:ext uri="{BB962C8B-B14F-4D97-AF65-F5344CB8AC3E}">
        <p14:creationId xmlns:p14="http://schemas.microsoft.com/office/powerpoint/2010/main" val="30075606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578C860-5938-BA45-B2DF-BB5648855D05}" type="slidenum">
              <a:rPr lang="en-US" sz="2300"/>
              <a:pPr algn="r" defTabSz="1776413" eaLnBrk="0" hangingPunct="0"/>
              <a:t>101</a:t>
            </a:fld>
            <a:endParaRPr lang="en-US" sz="2300" dirty="0"/>
          </a:p>
        </p:txBody>
      </p:sp>
      <p:sp>
        <p:nvSpPr>
          <p:cNvPr id="14643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643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469324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90BB053-42F4-7D43-A147-48C46E00D035}" type="slidenum">
              <a:rPr lang="en-US" sz="2300"/>
              <a:pPr algn="r" defTabSz="1776413" eaLnBrk="0" hangingPunct="0"/>
              <a:t>103</a:t>
            </a:fld>
            <a:endParaRPr lang="en-US" sz="2300" dirty="0"/>
          </a:p>
        </p:txBody>
      </p:sp>
      <p:sp>
        <p:nvSpPr>
          <p:cNvPr id="15462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5463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15101816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3602DFA-10E9-6B4F-9BFD-3C790DD8142A}" type="slidenum">
              <a:rPr lang="en-US" sz="2300"/>
              <a:pPr algn="r" defTabSz="1776413" eaLnBrk="0" hangingPunct="0"/>
              <a:t>104</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6"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21568459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3602DFA-10E9-6B4F-9BFD-3C790DD8142A}" type="slidenum">
              <a:rPr lang="en-US" sz="2300"/>
              <a:pPr algn="r" defTabSz="1776413" eaLnBrk="0" hangingPunct="0"/>
              <a:t>105</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6"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8833769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3.16-2 Amino acids (part 2: side chain examples)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106</a:t>
            </a:fld>
            <a:endParaRPr lang="en-US">
              <a:solidFill>
                <a:srgbClr val="000000"/>
              </a:solidFill>
            </a:endParaRPr>
          </a:p>
        </p:txBody>
      </p:sp>
    </p:spTree>
    <p:extLst>
      <p:ext uri="{BB962C8B-B14F-4D97-AF65-F5344CB8AC3E}">
        <p14:creationId xmlns:p14="http://schemas.microsoft.com/office/powerpoint/2010/main" val="41215829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BA3BB3E-E482-D846-A753-C714D2BD4A98}" type="slidenum">
              <a:rPr lang="en-US" sz="2300"/>
              <a:pPr algn="r" defTabSz="1776413" eaLnBrk="0" hangingPunct="0"/>
              <a:t>107</a:t>
            </a:fld>
            <a:endParaRPr lang="en-US" sz="2300" dirty="0"/>
          </a:p>
        </p:txBody>
      </p:sp>
      <p:sp>
        <p:nvSpPr>
          <p:cNvPr id="17715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7715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729454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3.17-s2 Joining amino acids (step 2)</a:t>
            </a: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26370051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C2D13E8-9F1E-7E4E-9E40-0DEAD471FCC3}" type="slidenum">
              <a:rPr lang="en-US" sz="2300"/>
              <a:pPr algn="r" defTabSz="1776413" eaLnBrk="0" hangingPunct="0"/>
              <a:t>109</a:t>
            </a:fld>
            <a:endParaRPr lang="en-US" sz="2300" dirty="0"/>
          </a:p>
        </p:txBody>
      </p:sp>
      <p:sp>
        <p:nvSpPr>
          <p:cNvPr id="1873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8739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16516702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3.18 The structure of a protein</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12937032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C2D13E8-9F1E-7E4E-9E40-0DEAD471FCC3}" type="slidenum">
              <a:rPr lang="en-US" sz="2300"/>
              <a:pPr algn="r" defTabSz="1776413" eaLnBrk="0" hangingPunct="0"/>
              <a:t>111</a:t>
            </a:fld>
            <a:endParaRPr lang="en-US" sz="2300" dirty="0"/>
          </a:p>
        </p:txBody>
      </p:sp>
      <p:sp>
        <p:nvSpPr>
          <p:cNvPr id="1873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87398"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82455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charset="0"/>
              </a:rPr>
              <a:t>Figure 1.7 The three domains of life</a:t>
            </a:r>
            <a:endParaRPr lang="en-US" dirty="0">
              <a:latin typeface="Times New Roman"/>
              <a:cs typeface="Times New Roman"/>
            </a:endParaRPr>
          </a:p>
        </p:txBody>
      </p:sp>
    </p:spTree>
    <p:extLst>
      <p:ext uri="{BB962C8B-B14F-4D97-AF65-F5344CB8AC3E}">
        <p14:creationId xmlns:p14="http://schemas.microsoft.com/office/powerpoint/2010/main" val="4121644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3.19 A single amino acid substitution in a protein causes sickle-cell disease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40955061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5BBCEF7-0BA1-084C-A3CD-1D6DB75DD0DF}" type="slidenum">
              <a:rPr lang="en-US" sz="2300"/>
              <a:pPr algn="r" defTabSz="1776413" eaLnBrk="0" hangingPunct="0"/>
              <a:t>113</a:t>
            </a:fld>
            <a:endParaRPr lang="en-US" sz="2300" dirty="0"/>
          </a:p>
        </p:txBody>
      </p:sp>
      <p:sp>
        <p:nvSpPr>
          <p:cNvPr id="19558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559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42674527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DF585C5-7B7B-8448-8D89-C86B24E82763}" type="slidenum">
              <a:rPr lang="en-US" sz="2300"/>
              <a:pPr algn="r" defTabSz="1776413" eaLnBrk="0" hangingPunct="0"/>
              <a:t>115</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7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15956947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DF585C5-7B7B-8448-8D89-C86B24E82763}" type="slidenum">
              <a:rPr lang="en-US" sz="2300"/>
              <a:pPr algn="r" defTabSz="1776413" eaLnBrk="0" hangingPunct="0"/>
              <a:t>116</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7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34283523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ＭＳ Ｐゴシック" charset="0"/>
                <a:cs typeface="Arial" pitchFamily="34" charset="0"/>
              </a:rPr>
              <a:t>Figure 3.21 Building a protein</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117</a:t>
            </a:fld>
            <a:endParaRPr lang="en-US">
              <a:solidFill>
                <a:srgbClr val="000000"/>
              </a:solidFill>
            </a:endParaRPr>
          </a:p>
        </p:txBody>
      </p:sp>
    </p:spTree>
    <p:extLst>
      <p:ext uri="{BB962C8B-B14F-4D97-AF65-F5344CB8AC3E}">
        <p14:creationId xmlns:p14="http://schemas.microsoft.com/office/powerpoint/2010/main" val="12990193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3.22 A DNA nucleotide</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118</a:t>
            </a:fld>
            <a:endParaRPr lang="en-US">
              <a:solidFill>
                <a:srgbClr val="000000"/>
              </a:solidFill>
            </a:endParaRPr>
          </a:p>
        </p:txBody>
      </p:sp>
    </p:spTree>
    <p:extLst>
      <p:ext uri="{BB962C8B-B14F-4D97-AF65-F5344CB8AC3E}">
        <p14:creationId xmlns:p14="http://schemas.microsoft.com/office/powerpoint/2010/main" val="9088176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DF585C5-7B7B-8448-8D89-C86B24E82763}" type="slidenum">
              <a:rPr lang="en-US" sz="2300"/>
              <a:pPr algn="r" defTabSz="1776413" eaLnBrk="0" hangingPunct="0"/>
              <a:t>119</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7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18487742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3.23 The nitrogenous bases of DNA</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120</a:t>
            </a:fld>
            <a:endParaRPr lang="en-US">
              <a:solidFill>
                <a:srgbClr val="000000"/>
              </a:solidFill>
            </a:endParaRPr>
          </a:p>
        </p:txBody>
      </p:sp>
    </p:spTree>
    <p:extLst>
      <p:ext uri="{BB962C8B-B14F-4D97-AF65-F5344CB8AC3E}">
        <p14:creationId xmlns:p14="http://schemas.microsoft.com/office/powerpoint/2010/main" val="19836650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Figure 3.24 The structure of DNA</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121</a:t>
            </a:fld>
            <a:endParaRPr lang="en-US">
              <a:solidFill>
                <a:srgbClr val="000000"/>
              </a:solidFill>
            </a:endParaRPr>
          </a:p>
        </p:txBody>
      </p:sp>
    </p:spTree>
    <p:extLst>
      <p:ext uri="{BB962C8B-B14F-4D97-AF65-F5344CB8AC3E}">
        <p14:creationId xmlns:p14="http://schemas.microsoft.com/office/powerpoint/2010/main" val="13822513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DF585C5-7B7B-8448-8D89-C86B24E82763}" type="slidenum">
              <a:rPr lang="en-US" sz="2300"/>
              <a:pPr algn="r" defTabSz="1776413" eaLnBrk="0" hangingPunct="0"/>
              <a:t>122</a:t>
            </a:fld>
            <a:endParaRPr lang="en-US" sz="2300" dirty="0"/>
          </a:p>
        </p:txBody>
      </p:sp>
      <p:sp>
        <p:nvSpPr>
          <p:cNvPr id="2160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6070" name="Rectangle 3"/>
          <p:cNvSpPr>
            <a:spLocks noGrp="1" noChangeArrowheads="1"/>
          </p:cNvSpPr>
          <p:nvPr>
            <p:ph type="body" idx="1"/>
          </p:nvPr>
        </p:nvSpPr>
        <p:spPr>
          <a:xfrm>
            <a:off x="1616075" y="9012238"/>
            <a:ext cx="8883650" cy="8539162"/>
          </a:xfrm>
          <a:solidFill>
            <a:srgbClr val="FFFFFF"/>
          </a:solidFill>
          <a:ln>
            <a:solidFill>
              <a:srgbClr val="000000"/>
            </a:solidFill>
          </a:ln>
        </p:spPr>
        <p:txBody>
          <a:bodyPr lIns="177650" tIns="88825" rIns="177650" bIns="88825">
            <a:normAutofit fontScale="92500" lnSpcReduction="20000"/>
          </a:bodyPr>
          <a:lstStyle/>
          <a:p>
            <a:r>
              <a:rPr lang="en-US" sz="1200" b="1" kern="1200" dirty="0">
                <a:solidFill>
                  <a:schemeClr val="tx1"/>
                </a:solidFill>
                <a:latin typeface="Times New Roman" charset="0"/>
                <a:ea typeface="+mn-ea"/>
                <a:cs typeface="+mn-cs"/>
              </a:rPr>
              <a:t>Student Misconceptions and Concerns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abstract nature of chemistry can be discouraging to many students. Consider starting out this section of the lecture by examining the chemical groups on a food nutrition label. Candy bars with peanuts are particularly useful as they contain significant amounts of all three sources of calories (carbohydrates, proteins, and lipids).</a:t>
            </a:r>
          </a:p>
          <a:p>
            <a:r>
              <a:rPr lang="en-US" sz="1200" kern="1200" dirty="0">
                <a:solidFill>
                  <a:schemeClr val="tx1"/>
                </a:solidFill>
                <a:latin typeface="Times New Roman" charset="0"/>
                <a:ea typeface="+mn-ea"/>
                <a:cs typeface="+mn-cs"/>
              </a:rPr>
              <a:t>2. Students might struggle to extrapolate the properties of lipids to their roles in an organism. Ducks float because their feathers repel water instead of attracting it. Hair on your head remains flexible because of oils produced in your scalp. Examples such as these help connect the abstract properties of lipids to concrete examples in our world.</a:t>
            </a:r>
          </a:p>
          <a:p>
            <a:r>
              <a:rPr lang="en-US" sz="1200" kern="1200" dirty="0">
                <a:solidFill>
                  <a:schemeClr val="tx1"/>
                </a:solidFill>
                <a:latin typeface="Times New Roman" charset="0"/>
                <a:ea typeface="+mn-ea"/>
                <a:cs typeface="+mn-cs"/>
              </a:rPr>
              <a:t>3. The functional significance of protein shape is an abstract molecular example of form and function relationships, which might be new to some students. The binding of an enzyme to its substrate is a type of molecular handshake, which permits specific interactions. To help students think about form and function relationships, share some concrete analogies in their lives—perhaps flathead and Phillips screwdrivers that match the proper type of screws or the fit of a hand into a glove.</a:t>
            </a:r>
          </a:p>
          <a:p>
            <a:r>
              <a:rPr lang="en-US" sz="1200" kern="1200" dirty="0">
                <a:solidFill>
                  <a:schemeClr val="tx1"/>
                </a:solidFill>
                <a:latin typeface="Times New Roman" charset="0"/>
                <a:ea typeface="+mn-ea"/>
                <a:cs typeface="+mn-cs"/>
              </a:rPr>
              <a:t>4. The evolution of lactose tolerance within human groups in East Africa does not represent a deliberate decision, yet this evolutionary change appears logical. Many students perceive adaptations as deliberate events with purpose. As students develop a better understanding of the mechanisms of evolution, it will be important to point out that mutations arise by chance, with the culling hand of natural selection favoring traits that convey an advantage. Organisms cannot plan evolutionary change. </a:t>
            </a:r>
          </a:p>
          <a:p>
            <a:r>
              <a:rPr lang="en-US" sz="1200" b="1" kern="1200" dirty="0">
                <a:solidFill>
                  <a:schemeClr val="tx1"/>
                </a:solidFill>
                <a:latin typeface="Times New Roman" charset="0"/>
                <a:ea typeface="+mn-ea"/>
                <a:cs typeface="+mn-cs"/>
              </a:rPr>
              <a:t>Teaching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Consider reinforcing the three main sources of calories with food items that clearly represent each group. Bring clear examples to class as visual references, for example, a can of Coke or a bag of sugar for carbohydrates, a tub of margarine for lipids, and some beef jerky for protein (although some fat and carbohydrates might also be included).</a:t>
            </a:r>
          </a:p>
          <a:p>
            <a:r>
              <a:rPr lang="en-US" sz="1200" kern="1200" dirty="0">
                <a:solidFill>
                  <a:schemeClr val="tx1"/>
                </a:solidFill>
                <a:latin typeface="Times New Roman" charset="0"/>
                <a:ea typeface="+mn-ea"/>
                <a:cs typeface="+mn-cs"/>
              </a:rPr>
              <a:t>2. If your lectures will eventually include details of glycolysis and aerobic respiration, this is a good point to introduce the basic concepts of glucose as fuel. Just introducing this conceptual formula might help: eating glucose + breathing in oxygen (yields) water + usable energy (used to build ATP) + heat + exhaled CO</a:t>
            </a:r>
            <a:r>
              <a:rPr lang="en-US" sz="1200" kern="1200" baseline="-25000" dirty="0">
                <a:solidFill>
                  <a:schemeClr val="tx1"/>
                </a:solidFill>
                <a:latin typeface="Times New Roman" charset="0"/>
                <a:ea typeface="+mn-ea"/>
                <a:cs typeface="+mn-cs"/>
              </a:rPr>
              <a:t>2</a:t>
            </a:r>
            <a:r>
              <a:rPr lang="en-US" sz="1200" kern="1200" dirty="0">
                <a:solidFill>
                  <a:schemeClr val="tx1"/>
                </a:solidFill>
                <a:latin typeface="Times New Roman" charset="0"/>
                <a:ea typeface="+mn-ea"/>
                <a:cs typeface="+mn-cs"/>
              </a:rPr>
              <a:t>.</a:t>
            </a:r>
          </a:p>
          <a:p>
            <a:r>
              <a:rPr lang="en-US" sz="1200" kern="1200" dirty="0">
                <a:solidFill>
                  <a:schemeClr val="tx1"/>
                </a:solidFill>
                <a:latin typeface="Times New Roman" charset="0"/>
                <a:ea typeface="+mn-ea"/>
                <a:cs typeface="+mn-cs"/>
              </a:rPr>
              <a:t>3. The section about our use of sugars may be of considerable interest to your students, who might not be expecting much interest in a lecture about organic chemistry. Consider an assignment for each student to bring to class a product label indicating high-fructose corn syrup (HFCS) as an ingredient.</a:t>
            </a:r>
          </a:p>
          <a:p>
            <a:r>
              <a:rPr lang="en-US" sz="1200" kern="1200" dirty="0">
                <a:solidFill>
                  <a:schemeClr val="tx1"/>
                </a:solidFill>
                <a:latin typeface="Times New Roman" charset="0"/>
                <a:ea typeface="+mn-ea"/>
                <a:cs typeface="+mn-cs"/>
              </a:rPr>
              <a:t>4. Learning the definitions of word roots is invaluable when learning science. Learning the meaning of the prefix word roots “mono” (one), “di” (two), and “poly” (many) helps to distinguish the structures of various carbohydrates.</a:t>
            </a:r>
          </a:p>
          <a:p>
            <a:r>
              <a:rPr lang="en-US" sz="1200" kern="1200" dirty="0">
                <a:solidFill>
                  <a:schemeClr val="tx1"/>
                </a:solidFill>
                <a:latin typeface="Times New Roman" charset="0"/>
                <a:ea typeface="+mn-ea"/>
                <a:cs typeface="+mn-cs"/>
              </a:rPr>
              <a:t>5. Consider an assignment for students to find reliable sources that discuss high sugar consumption in the modern diet. The key, of course, is in the quality of the resource. Consider narrowing down the categories to certain nonprofit health organizations (American Cancer Society, American Heart Association, and the like) and peer-reviewed journals.</a:t>
            </a:r>
          </a:p>
          <a:p>
            <a:r>
              <a:rPr lang="en-US" sz="1200" kern="1200" dirty="0">
                <a:solidFill>
                  <a:schemeClr val="tx1"/>
                </a:solidFill>
                <a:latin typeface="Times New Roman" charset="0"/>
                <a:ea typeface="+mn-ea"/>
                <a:cs typeface="+mn-cs"/>
              </a:rPr>
              <a:t>6. A simple exercise demonstrates the enzymatic breakdown of starches into sugars. If students place an unsalted cracker in their mouths, holding it in their mouths while it mixes well with saliva, they might soon notice that a sweeter taste begins to emerge. The salivary enzyme amylase begins the digestion of starches into disaccharides, which may be degraded further by other enzymes. These disaccharides are the source of the sweet taste.</a:t>
            </a:r>
          </a:p>
          <a:p>
            <a:r>
              <a:rPr lang="en-US" sz="1200" kern="1200" dirty="0">
                <a:solidFill>
                  <a:schemeClr val="tx1"/>
                </a:solidFill>
                <a:latin typeface="Times New Roman" charset="0"/>
                <a:ea typeface="+mn-ea"/>
                <a:cs typeface="+mn-cs"/>
              </a:rPr>
              <a:t>7. An adult human may store about a half of a kilogram of glycogen in the liver and muscles of the body, depending on recent dietary habits. A person who begins dieting might soon notice an immediate weight loss of 2–4 pounds (1–2 kilograms) over several days, reflecting reductions in stored glycogen, water, and intestinal contents (among other factors).</a:t>
            </a:r>
          </a:p>
          <a:p>
            <a:r>
              <a:rPr lang="en-US" sz="1200" kern="1200" dirty="0">
                <a:solidFill>
                  <a:schemeClr val="tx1"/>
                </a:solidFill>
                <a:latin typeface="Times New Roman" charset="0"/>
                <a:ea typeface="+mn-ea"/>
                <a:cs typeface="+mn-cs"/>
              </a:rPr>
              <a:t>8. Another simple demonstration can illustrate hydrophobic and hydrophilic substances. In front of the class, mix colored water and a yellow oil (corn or canola oil work well). Shake up the mixture and then watch as the two separate. (You may have a mixture already made that remains separated; however, the dyes may bleed between the oil and the water.)</a:t>
            </a:r>
          </a:p>
          <a:p>
            <a:r>
              <a:rPr lang="en-US" sz="1200" kern="1200" dirty="0">
                <a:solidFill>
                  <a:schemeClr val="tx1"/>
                </a:solidFill>
                <a:latin typeface="Times New Roman" charset="0"/>
                <a:ea typeface="+mn-ea"/>
                <a:cs typeface="+mn-cs"/>
              </a:rPr>
              <a:t>9. Margarine in stores commonly comes in liquid squeeze containers, in tubs, and in sticks. These forms reflect increasing amounts of hydrogenation, gradually increasing the stiffness from a liquid, to a firmer spread, to a firm stick of margarine. As noted in the text, recent studies have suggested that unsaturated oils become increasingly unhealthy as they are hydrogenated. Perhaps your students can find references to this correlation on the Internet.</a:t>
            </a:r>
          </a:p>
          <a:p>
            <a:r>
              <a:rPr lang="en-US" sz="1200" kern="1200" dirty="0">
                <a:solidFill>
                  <a:schemeClr val="tx1"/>
                </a:solidFill>
                <a:latin typeface="Times New Roman" charset="0"/>
                <a:ea typeface="+mn-ea"/>
                <a:cs typeface="+mn-cs"/>
              </a:rPr>
              <a:t>10. Many analogies can help students understand the diversity of proteins that can be made from just 20 amino acids. The authors note that our language uses combinations of 26 letters to form words. Proteins are much longer “words,” creating even more diversity. Another analogy is to trains. This builds on the earlier analogy when polymers were introduced. Imagine making different trains about 100 cars long, using any combination of 20 types of railroad cars. Mathematically, the number of possible trains is 20</a:t>
            </a:r>
            <a:r>
              <a:rPr lang="en-US" sz="1200" kern="1200" baseline="30000" dirty="0">
                <a:solidFill>
                  <a:schemeClr val="tx1"/>
                </a:solidFill>
                <a:latin typeface="Times New Roman" charset="0"/>
                <a:ea typeface="+mn-ea"/>
                <a:cs typeface="+mn-cs"/>
              </a:rPr>
              <a:t>100</a:t>
            </a:r>
            <a:r>
              <a:rPr lang="en-US" sz="1200" kern="1200" dirty="0">
                <a:solidFill>
                  <a:schemeClr val="tx1"/>
                </a:solidFill>
                <a:latin typeface="Times New Roman" charset="0"/>
                <a:ea typeface="+mn-ea"/>
                <a:cs typeface="+mn-cs"/>
              </a:rPr>
              <a:t>, a number beyond imagination.</a:t>
            </a:r>
          </a:p>
          <a:p>
            <a:r>
              <a:rPr lang="en-US" sz="1200" kern="1200" dirty="0">
                <a:solidFill>
                  <a:schemeClr val="tx1"/>
                </a:solidFill>
                <a:latin typeface="Times New Roman" charset="0"/>
                <a:ea typeface="+mn-ea"/>
                <a:cs typeface="+mn-cs"/>
              </a:rPr>
              <a:t>11. The authors note that the difference between a polypeptide and a protein is analogous to the relationship between a long strand of yarn and a sweater knitted from yarn. Proteins are clearly more complex!</a:t>
            </a:r>
          </a:p>
          <a:p>
            <a:r>
              <a:rPr lang="en-US" sz="1200" kern="1200" dirty="0">
                <a:solidFill>
                  <a:schemeClr val="tx1"/>
                </a:solidFill>
                <a:latin typeface="Times New Roman" charset="0"/>
                <a:ea typeface="+mn-ea"/>
                <a:cs typeface="+mn-cs"/>
              </a:rPr>
              <a:t>12. Most cooking results in changes in the texture and color of a food. The brown color of a steak is the product of the denaturation of proteins. Fixatives such as formalin also denature proteins and cause color changes. Students who have dissected vertebrates will realize that the brown color of the muscles makes it look as if the animal has been cooked.</a:t>
            </a:r>
          </a:p>
          <a:p>
            <a:r>
              <a:rPr lang="en-US" sz="1200" kern="1200" dirty="0">
                <a:solidFill>
                  <a:schemeClr val="tx1"/>
                </a:solidFill>
                <a:latin typeface="Times New Roman" charset="0"/>
                <a:ea typeface="+mn-ea"/>
                <a:cs typeface="+mn-cs"/>
              </a:rPr>
              <a:t>13. The “NA” in DNA and RNA stands for “nucleic acid.” Students often do not make this association without assistance.</a:t>
            </a:r>
          </a:p>
          <a:p>
            <a:r>
              <a:rPr lang="en-US" sz="1200" b="1" kern="1200" dirty="0">
                <a:solidFill>
                  <a:schemeClr val="tx1"/>
                </a:solidFill>
                <a:latin typeface="Times New Roman" charset="0"/>
                <a:ea typeface="+mn-ea"/>
                <a:cs typeface="+mn-cs"/>
              </a:rPr>
              <a:t>Active Lecture Tips</a:t>
            </a:r>
            <a:endParaRPr lang="en-US" sz="1200" kern="1200" dirty="0">
              <a:solidFill>
                <a:schemeClr val="tx1"/>
              </a:solidFill>
              <a:latin typeface="Times New Roman" charset="0"/>
              <a:ea typeface="+mn-ea"/>
              <a:cs typeface="+mn-cs"/>
            </a:endParaRPr>
          </a:p>
          <a:p>
            <a:r>
              <a:rPr lang="en-US" sz="1200" kern="1200" dirty="0">
                <a:solidFill>
                  <a:schemeClr val="tx1"/>
                </a:solidFill>
                <a:latin typeface="Times New Roman" charset="0"/>
                <a:ea typeface="+mn-ea"/>
                <a:cs typeface="+mn-cs"/>
              </a:rPr>
              <a:t>1. The cellophane wrap often used to package foods is a biodegradable material derived from cellulose. Challenge students to work in pairs to create a list of other cellulose-derived products (such as paper).</a:t>
            </a:r>
          </a:p>
          <a:p>
            <a:r>
              <a:rPr lang="en-US" sz="1200" kern="1200" dirty="0">
                <a:solidFill>
                  <a:schemeClr val="tx1"/>
                </a:solidFill>
                <a:latin typeface="Times New Roman" charset="0"/>
                <a:ea typeface="+mn-ea"/>
                <a:cs typeface="+mn-cs"/>
              </a:rPr>
              <a:t>2. Consider this assignment to finish a discussion of the diverse organic molecules in our diets. Have students work in pairs or small groups to analyze a food label listing the components of a McDonald’s Big Mac. Note the most abundant organic molecule class (perhaps by weight) found in each component.</a:t>
            </a:r>
          </a:p>
          <a:p>
            <a:pPr fontAlgn="base"/>
            <a:r>
              <a:rPr lang="en-US" sz="1200" kern="1200" dirty="0">
                <a:solidFill>
                  <a:schemeClr val="tx1"/>
                </a:solidFill>
                <a:latin typeface="Times New Roman" charset="0"/>
                <a:ea typeface="+mn-ea"/>
                <a:cs typeface="+mn-cs"/>
              </a:rPr>
              <a:t>3. See the Activity </a:t>
            </a:r>
            <a:r>
              <a:rPr lang="en-US" sz="1200" i="1" kern="1200" dirty="0">
                <a:solidFill>
                  <a:schemeClr val="tx1"/>
                </a:solidFill>
                <a:latin typeface="Times New Roman" charset="0"/>
                <a:ea typeface="+mn-ea"/>
                <a:cs typeface="+mn-cs"/>
              </a:rPr>
              <a:t>What Ingredients Make Up Your Snack Food</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pPr fontAlgn="base"/>
            <a:r>
              <a:rPr lang="en-US" sz="1200" kern="1200" dirty="0">
                <a:solidFill>
                  <a:schemeClr val="tx1"/>
                </a:solidFill>
                <a:latin typeface="Times New Roman" charset="0"/>
                <a:ea typeface="+mn-ea"/>
                <a:cs typeface="+mn-cs"/>
              </a:rPr>
              <a:t>4. See the Activity </a:t>
            </a:r>
            <a:r>
              <a:rPr lang="en-US" sz="1200" i="1" kern="1200" dirty="0">
                <a:solidFill>
                  <a:schemeClr val="tx1"/>
                </a:solidFill>
                <a:latin typeface="Times New Roman" charset="0"/>
                <a:ea typeface="+mn-ea"/>
                <a:cs typeface="+mn-cs"/>
              </a:rPr>
              <a:t>Drawing Hydrophobic and Hydrophilic Interactions</a:t>
            </a:r>
            <a:r>
              <a:rPr lang="en-US" sz="1200" kern="1200" dirty="0">
                <a:solidFill>
                  <a:schemeClr val="tx1"/>
                </a:solidFill>
                <a:latin typeface="Times New Roman" charset="0"/>
                <a:ea typeface="+mn-ea"/>
                <a:cs typeface="+mn-cs"/>
              </a:rPr>
              <a:t> on the Instructor Exchange. Visit the Instructor Exchange in the </a:t>
            </a:r>
            <a:r>
              <a:rPr lang="en-US" sz="1200" kern="1200" dirty="0" err="1">
                <a:solidFill>
                  <a:schemeClr val="tx1"/>
                </a:solidFill>
                <a:latin typeface="Times New Roman" charset="0"/>
                <a:ea typeface="+mn-ea"/>
                <a:cs typeface="+mn-cs"/>
              </a:rPr>
              <a:t>MasteringBiology</a:t>
            </a:r>
            <a:r>
              <a:rPr lang="en-US" sz="1200" kern="1200" dirty="0">
                <a:solidFill>
                  <a:schemeClr val="tx1"/>
                </a:solidFill>
                <a:latin typeface="Times New Roman" charset="0"/>
                <a:ea typeface="+mn-ea"/>
                <a:cs typeface="+mn-cs"/>
              </a:rPr>
              <a:t> instructor resource area for a description of this activity.</a:t>
            </a:r>
          </a:p>
          <a:p>
            <a:endParaRPr lang="en-US" dirty="0">
              <a:latin typeface="Times New Roman" pitchFamily="-108" charset="0"/>
            </a:endParaRPr>
          </a:p>
        </p:txBody>
      </p:sp>
    </p:spTree>
    <p:extLst>
      <p:ext uri="{BB962C8B-B14F-4D97-AF65-F5344CB8AC3E}">
        <p14:creationId xmlns:p14="http://schemas.microsoft.com/office/powerpoint/2010/main" val="85384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208660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346988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3662077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102" r="5014"/>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userDrawn="1"/>
        </p:nvSpPr>
        <p:spPr>
          <a:xfrm>
            <a:off x="0" y="0"/>
            <a:ext cx="9144000" cy="6858000"/>
          </a:xfrm>
          <a:prstGeom prst="rect">
            <a:avLst/>
          </a:prstGeom>
          <a:gradFill>
            <a:gsLst>
              <a:gs pos="0">
                <a:schemeClr val="bg1">
                  <a:alpha val="0"/>
                </a:schemeClr>
              </a:gs>
              <a:gs pos="50000">
                <a:schemeClr val="bg1">
                  <a:alpha val="30000"/>
                </a:schemeClr>
              </a:gs>
              <a:gs pos="100000">
                <a:schemeClr val="bg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ctrTitle"/>
          </p:nvPr>
        </p:nvSpPr>
        <p:spPr>
          <a:xfrm>
            <a:off x="4680153" y="142275"/>
            <a:ext cx="4367981" cy="2387600"/>
          </a:xfrm>
        </p:spPr>
        <p:txBody>
          <a:bodyPr anchor="b"/>
          <a:lstStyle>
            <a:lvl1pPr algn="ctr">
              <a:defRPr sz="6000">
                <a:solidFill>
                  <a:schemeClr val="tx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43" y="3489706"/>
            <a:ext cx="6502812" cy="1655762"/>
          </a:xfrm>
        </p:spPr>
        <p:txBody>
          <a:bodyPr>
            <a:normAutofit/>
          </a:bodyPr>
          <a:lstStyle>
            <a:lvl1pPr marL="0" indent="0" algn="ctr">
              <a:buNone/>
              <a:defRPr sz="4400" b="1">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6057900" y="6492875"/>
            <a:ext cx="3086100" cy="365125"/>
          </a:xfrm>
        </p:spPr>
        <p:txBody>
          <a:bodyPr/>
          <a:lstStyle>
            <a:lvl1pPr algn="r">
              <a:defRPr sz="1000">
                <a:solidFill>
                  <a:schemeClr val="tx1"/>
                </a:solidFill>
                <a:latin typeface="Arial" panose="020B0604020202020204" pitchFamily="34" charset="0"/>
                <a:cs typeface="Arial" panose="020B0604020202020204" pitchFamily="34" charset="0"/>
              </a:defRPr>
            </a:lvl1pPr>
          </a:lstStyle>
          <a:p>
            <a:r>
              <a:rPr lang="en-US"/>
              <a:t>© 2017 Pearson Education, Ltd.</a:t>
            </a:r>
            <a:endParaRPr lang="en-US" dirty="0"/>
          </a:p>
        </p:txBody>
      </p:sp>
      <p:sp>
        <p:nvSpPr>
          <p:cNvPr id="11" name="Text Box 39"/>
          <p:cNvSpPr txBox="1">
            <a:spLocks noChangeArrowheads="1"/>
          </p:cNvSpPr>
          <p:nvPr/>
        </p:nvSpPr>
        <p:spPr bwMode="auto">
          <a:xfrm>
            <a:off x="71073" y="5575444"/>
            <a:ext cx="8252655" cy="1200329"/>
          </a:xfrm>
          <a:prstGeom prst="rect">
            <a:avLst/>
          </a:prstGeom>
          <a:noFill/>
          <a:ln w="9525">
            <a:noFill/>
            <a:miter lim="800000"/>
            <a:headEnd/>
            <a:tailEnd/>
          </a:ln>
          <a:effectLst/>
        </p:spPr>
        <p:txBody>
          <a:bodyPr wrap="square">
            <a:prstTxWarp prst="textNoShape">
              <a:avLst/>
            </a:prstTxWarp>
            <a:spAutoFit/>
          </a:bodyPr>
          <a:lstStyle/>
          <a:p>
            <a:pPr eaLnBrk="0" hangingPunct="0"/>
            <a:r>
              <a:rPr lang="en-US" sz="2000" b="1" dirty="0">
                <a:solidFill>
                  <a:schemeClr val="tx1"/>
                </a:solidFill>
                <a:ea typeface="ＭＳ Ｐゴシック" pitchFamily="-108" charset="-128"/>
                <a:cs typeface="ＭＳ Ｐゴシック" pitchFamily="-108" charset="-128"/>
              </a:rPr>
              <a:t>PowerPoint</a:t>
            </a:r>
            <a:r>
              <a:rPr lang="en-US" sz="2000" b="1" baseline="30000" dirty="0">
                <a:solidFill>
                  <a:schemeClr val="tx1"/>
                </a:solidFill>
                <a:ea typeface="ＭＳ Ｐゴシック" pitchFamily="-108" charset="-128"/>
                <a:cs typeface="ＭＳ Ｐゴシック" pitchFamily="-108" charset="-128"/>
              </a:rPr>
              <a:t>®</a:t>
            </a:r>
            <a:r>
              <a:rPr lang="en-US" sz="2000" b="1" dirty="0">
                <a:solidFill>
                  <a:schemeClr val="tx1"/>
                </a:solidFill>
                <a:ea typeface="ＭＳ Ｐゴシック" pitchFamily="-108" charset="-128"/>
                <a:cs typeface="ＭＳ Ｐゴシック" pitchFamily="-108" charset="-128"/>
              </a:rPr>
              <a:t> Lectures </a:t>
            </a:r>
            <a:r>
              <a:rPr lang="en-US" sz="1600" b="1" dirty="0">
                <a:solidFill>
                  <a:schemeClr val="tx1"/>
                </a:solidFill>
                <a:ea typeface="ＭＳ Ｐゴシック" pitchFamily="-108" charset="-128"/>
                <a:cs typeface="ＭＳ Ｐゴシック" pitchFamily="-108" charset="-128"/>
              </a:rPr>
              <a:t>created by Edward J. </a:t>
            </a:r>
            <a:r>
              <a:rPr lang="en-US" sz="1600" b="1" dirty="0" err="1">
                <a:solidFill>
                  <a:schemeClr val="tx1"/>
                </a:solidFill>
                <a:ea typeface="ＭＳ Ｐゴシック" pitchFamily="-108" charset="-128"/>
                <a:cs typeface="ＭＳ Ｐゴシック" pitchFamily="-108" charset="-128"/>
              </a:rPr>
              <a:t>Zalisko</a:t>
            </a:r>
            <a:r>
              <a:rPr lang="en-US" sz="1600" b="1" dirty="0">
                <a:solidFill>
                  <a:schemeClr val="tx1"/>
                </a:solidFill>
                <a:ea typeface="ＭＳ Ｐゴシック" pitchFamily="-108" charset="-128"/>
                <a:cs typeface="ＭＳ Ｐゴシック" pitchFamily="-108" charset="-128"/>
              </a:rPr>
              <a:t> for</a:t>
            </a:r>
          </a:p>
          <a:p>
            <a:pPr eaLnBrk="0" hangingPunct="0"/>
            <a:r>
              <a:rPr lang="en-US" sz="1800" b="1" i="1" dirty="0">
                <a:solidFill>
                  <a:schemeClr val="tx1"/>
                </a:solidFill>
                <a:ea typeface="ＭＳ Ｐゴシック" pitchFamily="-108" charset="-128"/>
                <a:cs typeface="ＭＳ Ｐゴシック" pitchFamily="-108" charset="-128"/>
              </a:rPr>
              <a:t>Campbell Essential Biology, </a:t>
            </a:r>
            <a:r>
              <a:rPr lang="en-US" sz="1800" b="1" dirty="0">
                <a:solidFill>
                  <a:schemeClr val="tx1"/>
                </a:solidFill>
                <a:ea typeface="ＭＳ Ｐゴシック" pitchFamily="-108" charset="-128"/>
                <a:cs typeface="ＭＳ Ｐゴシック" pitchFamily="-108" charset="-128"/>
              </a:rPr>
              <a:t>Sixth Edition,</a:t>
            </a:r>
            <a:r>
              <a:rPr lang="en-US" sz="1800" b="1" i="1" dirty="0">
                <a:solidFill>
                  <a:schemeClr val="tx1"/>
                </a:solidFill>
                <a:ea typeface="ＭＳ Ｐゴシック" pitchFamily="-108" charset="-128"/>
                <a:cs typeface="ＭＳ Ｐゴシック" pitchFamily="-108" charset="-128"/>
              </a:rPr>
              <a:t> </a:t>
            </a:r>
            <a:r>
              <a:rPr lang="en-US" sz="1800" b="1" i="0" dirty="0">
                <a:solidFill>
                  <a:schemeClr val="tx1"/>
                </a:solidFill>
                <a:ea typeface="ＭＳ Ｐゴシック" pitchFamily="-108" charset="-128"/>
                <a:cs typeface="ＭＳ Ｐゴシック" pitchFamily="-108" charset="-128"/>
              </a:rPr>
              <a:t>Global Edition,</a:t>
            </a:r>
            <a:r>
              <a:rPr lang="en-US" sz="1800" b="1" i="1" dirty="0">
                <a:solidFill>
                  <a:schemeClr val="tx1"/>
                </a:solidFill>
                <a:ea typeface="ＭＳ Ｐゴシック" pitchFamily="-108" charset="-128"/>
                <a:cs typeface="ＭＳ Ｐゴシック" pitchFamily="-108" charset="-128"/>
              </a:rPr>
              <a:t> </a:t>
            </a:r>
            <a:r>
              <a:rPr lang="en-US" sz="1800" b="1" dirty="0">
                <a:solidFill>
                  <a:schemeClr val="tx1"/>
                </a:solidFill>
                <a:ea typeface="ＭＳ Ｐゴシック" pitchFamily="-108" charset="-128"/>
                <a:cs typeface="ＭＳ Ｐゴシック" pitchFamily="-108" charset="-128"/>
              </a:rPr>
              <a:t>and</a:t>
            </a:r>
            <a:endParaRPr lang="en-US" sz="1800" b="1" dirty="0">
              <a:solidFill>
                <a:schemeClr val="tx1"/>
              </a:solidFill>
              <a:latin typeface="Times New Roman" pitchFamily="-108" charset="0"/>
              <a:ea typeface="ＭＳ Ｐゴシック" pitchFamily="-108" charset="-128"/>
              <a:cs typeface="ＭＳ Ｐゴシック" pitchFamily="-108" charset="-128"/>
            </a:endParaRPr>
          </a:p>
          <a:p>
            <a:pPr eaLnBrk="0" hangingPunct="0"/>
            <a:r>
              <a:rPr lang="en-US" sz="1800" b="1" i="1" dirty="0">
                <a:solidFill>
                  <a:schemeClr val="tx1"/>
                </a:solidFill>
                <a:ea typeface="ＭＳ Ｐゴシック" pitchFamily="-108" charset="-128"/>
                <a:cs typeface="ＭＳ Ｐゴシック" pitchFamily="-108" charset="-128"/>
              </a:rPr>
              <a:t>Campbell Essential Biology with Physiology, </a:t>
            </a:r>
            <a:r>
              <a:rPr lang="en-US" sz="1800" b="1" dirty="0">
                <a:solidFill>
                  <a:schemeClr val="tx1"/>
                </a:solidFill>
                <a:ea typeface="ＭＳ Ｐゴシック" pitchFamily="-108" charset="-128"/>
                <a:cs typeface="ＭＳ Ｐゴシック" pitchFamily="-108" charset="-128"/>
              </a:rPr>
              <a:t>Fifth Edition, Global Edition</a:t>
            </a:r>
            <a:endParaRPr lang="en-US" sz="1800" b="1" i="1" dirty="0">
              <a:solidFill>
                <a:schemeClr val="tx1"/>
              </a:solidFill>
              <a:ea typeface="ＭＳ Ｐゴシック" pitchFamily="-108" charset="-128"/>
              <a:cs typeface="ＭＳ Ｐゴシック" pitchFamily="-108" charset="-128"/>
            </a:endParaRPr>
          </a:p>
          <a:p>
            <a:pPr eaLnBrk="0" hangingPunct="0"/>
            <a:r>
              <a:rPr lang="en-US" sz="1600" b="1" i="1" dirty="0">
                <a:solidFill>
                  <a:schemeClr val="tx1"/>
                </a:solidFill>
                <a:latin typeface="Times New Roman" pitchFamily="-108" charset="0"/>
                <a:ea typeface="ＭＳ Ｐゴシック" pitchFamily="-108" charset="-128"/>
                <a:cs typeface="ＭＳ Ｐゴシック" pitchFamily="-108" charset="-128"/>
              </a:rPr>
              <a:t> </a:t>
            </a:r>
            <a:r>
              <a:rPr lang="en-US" sz="1600" b="1" i="1" dirty="0">
                <a:solidFill>
                  <a:schemeClr val="tx1"/>
                </a:solidFill>
                <a:latin typeface="Arial" panose="020B0604020202020204" pitchFamily="34" charset="0"/>
                <a:ea typeface="ＭＳ Ｐゴシック" pitchFamily="-108" charset="-128"/>
                <a:cs typeface="Arial" panose="020B0604020202020204" pitchFamily="34" charset="0"/>
              </a:rPr>
              <a:t>  – </a:t>
            </a:r>
            <a:r>
              <a:rPr lang="en-US" sz="1600" b="1" dirty="0">
                <a:solidFill>
                  <a:schemeClr val="tx1"/>
                </a:solidFill>
                <a:latin typeface="Arial" panose="020B0604020202020204" pitchFamily="34" charset="0"/>
                <a:ea typeface="ＭＳ Ｐゴシック" pitchFamily="-108" charset="-128"/>
                <a:cs typeface="Arial" panose="020B0604020202020204" pitchFamily="34" charset="0"/>
              </a:rPr>
              <a:t>Eric J. Simon, Jean L. Dickey, Kelly A. Hogan, and Jane B. Reece</a:t>
            </a:r>
          </a:p>
        </p:txBody>
      </p:sp>
    </p:spTree>
    <p:extLst>
      <p:ext uri="{BB962C8B-B14F-4D97-AF65-F5344CB8AC3E}">
        <p14:creationId xmlns:p14="http://schemas.microsoft.com/office/powerpoint/2010/main" val="1355498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87383" y="1227909"/>
            <a:ext cx="8543108" cy="49490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2017 Pearson Education, Ltd.</a:t>
            </a:r>
          </a:p>
        </p:txBody>
      </p:sp>
      <p:sp>
        <p:nvSpPr>
          <p:cNvPr id="6" name="Slide Number Placeholder 5"/>
          <p:cNvSpPr>
            <a:spLocks noGrp="1"/>
          </p:cNvSpPr>
          <p:nvPr>
            <p:ph type="sldNum" sz="quarter" idx="12"/>
          </p:nvPr>
        </p:nvSpPr>
        <p:spPr/>
        <p:txBody>
          <a:bodyPr/>
          <a:lstStyle/>
          <a:p>
            <a:fld id="{C69DE886-DA9C-4BB0-9CDA-E860E39C9479}" type="slidenum">
              <a:rPr lang="en-US" smtClean="0"/>
              <a:pPr/>
              <a:t>‹#›</a:t>
            </a:fld>
            <a:endParaRPr lang="en-US"/>
          </a:p>
        </p:txBody>
      </p:sp>
    </p:spTree>
    <p:extLst>
      <p:ext uri="{BB962C8B-B14F-4D97-AF65-F5344CB8AC3E}">
        <p14:creationId xmlns:p14="http://schemas.microsoft.com/office/powerpoint/2010/main" val="363121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383" y="365126"/>
            <a:ext cx="8543108" cy="978729"/>
          </a:xfrm>
        </p:spPr>
        <p:txBody>
          <a:bodyPr/>
          <a:lstStyle>
            <a:lvl1pPr>
              <a:defRPr/>
            </a:lvl1pPr>
          </a:lstStyle>
          <a:p>
            <a:r>
              <a:rPr lang="en-US" dirty="0"/>
              <a:t>Click to edit M</a:t>
            </a:r>
            <a:br>
              <a:rPr lang="en-US" dirty="0"/>
            </a:br>
            <a:r>
              <a:rPr lang="en-US" dirty="0"/>
              <a:t>aster title style</a:t>
            </a:r>
          </a:p>
        </p:txBody>
      </p:sp>
      <p:sp>
        <p:nvSpPr>
          <p:cNvPr id="3" name="Content Placeholder 2"/>
          <p:cNvSpPr>
            <a:spLocks noGrp="1"/>
          </p:cNvSpPr>
          <p:nvPr>
            <p:ph idx="1"/>
          </p:nvPr>
        </p:nvSpPr>
        <p:spPr>
          <a:xfrm>
            <a:off x="287383" y="1476103"/>
            <a:ext cx="8543108" cy="4700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2017 Pearson Education, Ltd.</a:t>
            </a:r>
          </a:p>
        </p:txBody>
      </p:sp>
      <p:sp>
        <p:nvSpPr>
          <p:cNvPr id="6" name="Slide Number Placeholder 5"/>
          <p:cNvSpPr>
            <a:spLocks noGrp="1"/>
          </p:cNvSpPr>
          <p:nvPr>
            <p:ph type="sldNum" sz="quarter" idx="12"/>
          </p:nvPr>
        </p:nvSpPr>
        <p:spPr/>
        <p:txBody>
          <a:bodyPr/>
          <a:lstStyle/>
          <a:p>
            <a:fld id="{C69DE886-DA9C-4BB0-9CDA-E860E39C9479}" type="slidenum">
              <a:rPr lang="en-US" smtClean="0"/>
              <a:pPr/>
              <a:t>‹#›</a:t>
            </a:fld>
            <a:endParaRPr lang="en-US"/>
          </a:p>
        </p:txBody>
      </p:sp>
    </p:spTree>
    <p:extLst>
      <p:ext uri="{BB962C8B-B14F-4D97-AF65-F5344CB8AC3E}">
        <p14:creationId xmlns:p14="http://schemas.microsoft.com/office/powerpoint/2010/main" val="2765836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2017 Pearson Education, Ltd.</a:t>
            </a:r>
          </a:p>
        </p:txBody>
      </p:sp>
      <p:sp>
        <p:nvSpPr>
          <p:cNvPr id="5" name="Slide Number Placeholder 4"/>
          <p:cNvSpPr>
            <a:spLocks noGrp="1"/>
          </p:cNvSpPr>
          <p:nvPr>
            <p:ph type="sldNum" sz="quarter" idx="12"/>
          </p:nvPr>
        </p:nvSpPr>
        <p:spPr/>
        <p:txBody>
          <a:bodyPr/>
          <a:lstStyle/>
          <a:p>
            <a:fld id="{C69DE886-DA9C-4BB0-9CDA-E860E39C9479}" type="slidenum">
              <a:rPr lang="en-US" smtClean="0"/>
              <a:pPr/>
              <a:t>‹#›</a:t>
            </a:fld>
            <a:endParaRPr lang="en-US"/>
          </a:p>
        </p:txBody>
      </p:sp>
    </p:spTree>
    <p:extLst>
      <p:ext uri="{BB962C8B-B14F-4D97-AF65-F5344CB8AC3E}">
        <p14:creationId xmlns:p14="http://schemas.microsoft.com/office/powerpoint/2010/main" val="416297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 2017 Pearson Education, Ltd.</a:t>
            </a:r>
          </a:p>
        </p:txBody>
      </p:sp>
      <p:sp>
        <p:nvSpPr>
          <p:cNvPr id="4" name="Slide Number Placeholder 3"/>
          <p:cNvSpPr>
            <a:spLocks noGrp="1"/>
          </p:cNvSpPr>
          <p:nvPr>
            <p:ph type="sldNum" sz="quarter" idx="12"/>
          </p:nvPr>
        </p:nvSpPr>
        <p:spPr/>
        <p:txBody>
          <a:bodyPr/>
          <a:lstStyle/>
          <a:p>
            <a:fld id="{C69DE886-DA9C-4BB0-9CDA-E860E39C9479}" type="slidenum">
              <a:rPr lang="en-US" smtClean="0"/>
              <a:pPr/>
              <a:t>‹#›</a:t>
            </a:fld>
            <a:endParaRPr lang="en-US"/>
          </a:p>
        </p:txBody>
      </p:sp>
    </p:spTree>
    <p:extLst>
      <p:ext uri="{BB962C8B-B14F-4D97-AF65-F5344CB8AC3E}">
        <p14:creationId xmlns:p14="http://schemas.microsoft.com/office/powerpoint/2010/main" val="248372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232769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3194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335493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158187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2604802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2142953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824194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B54BF4-FBC2-EA49-8245-4EFB5EBBB33F}" type="datetimeFigureOut">
              <a:rPr lang="ar-SA" smtClean="0"/>
              <a:t>17 ذو القعدة، 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43341759-C60F-AC4A-8699-C2B83321B244}" type="slidenum">
              <a:rPr lang="ar-SA" smtClean="0"/>
              <a:t>‹#›</a:t>
            </a:fld>
            <a:endParaRPr lang="ar-SA"/>
          </a:p>
        </p:txBody>
      </p:sp>
    </p:spTree>
    <p:extLst>
      <p:ext uri="{BB962C8B-B14F-4D97-AF65-F5344CB8AC3E}">
        <p14:creationId xmlns:p14="http://schemas.microsoft.com/office/powerpoint/2010/main" val="1953214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54BF4-FBC2-EA49-8245-4EFB5EBBB33F}" type="datetimeFigureOut">
              <a:rPr lang="ar-SA" smtClean="0"/>
              <a:t>17 ذو القعدة، 1440</a:t>
            </a:fld>
            <a:endParaRPr lang="ar-S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41759-C60F-AC4A-8699-C2B83321B244}" type="slidenum">
              <a:rPr lang="ar-SA" smtClean="0"/>
              <a:t>‹#›</a:t>
            </a:fld>
            <a:endParaRPr lang="ar-SA"/>
          </a:p>
        </p:txBody>
      </p:sp>
    </p:spTree>
    <p:extLst>
      <p:ext uri="{BB962C8B-B14F-4D97-AF65-F5344CB8AC3E}">
        <p14:creationId xmlns:p14="http://schemas.microsoft.com/office/powerpoint/2010/main" val="3097711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83" y="132522"/>
            <a:ext cx="8543108" cy="958863"/>
          </a:xfrm>
          <a:prstGeom prst="rect">
            <a:avLst/>
          </a:prstGeom>
        </p:spPr>
        <p:txBody>
          <a:bodyPr vert="horz" wrap="square"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87383" y="1227909"/>
            <a:ext cx="8543108" cy="494905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72424" y="6510981"/>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Ltd.</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DE886-DA9C-4BB0-9CDA-E860E39C9479}" type="slidenum">
              <a:rPr lang="en-US" smtClean="0"/>
              <a:pPr/>
              <a:t>‹#›</a:t>
            </a:fld>
            <a:endParaRPr lang="en-US"/>
          </a:p>
        </p:txBody>
      </p:sp>
    </p:spTree>
    <p:extLst>
      <p:ext uri="{BB962C8B-B14F-4D97-AF65-F5344CB8AC3E}">
        <p14:creationId xmlns:p14="http://schemas.microsoft.com/office/powerpoint/2010/main" val="13802571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dt="0"/>
  <p:txStyles>
    <p:titleStyle>
      <a:lvl1pPr algn="l" defTabSz="914400" rtl="0" eaLnBrk="1" latinLnBrk="0" hangingPunct="1">
        <a:lnSpc>
          <a:spcPct val="90000"/>
        </a:lnSpc>
        <a:spcBef>
          <a:spcPct val="0"/>
        </a:spcBef>
        <a:buNone/>
        <a:defRPr sz="32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34-03_13_SteroidExamples-L.jpg"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41-03_15_TypesOfProteins-L.jpg"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48-03_16aAminoAcidStructure-L.jp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4.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49-03_16bAminoAcidSideGroups-L.jpg"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6.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51-03_17JoiningAminoAcids_2-L.jpg"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52-03_18_ProteinStructure-L.jpg"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0.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55-03_19_SickleSubstitution-L.jpg"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5.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63-03_22_DNAnucleotide-L.jpg" TargetMode="Externa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7.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65-03_23_NitrogenousBases-L.jpg"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68-03_25RNAnucleotide-L.jpg"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3.xml"/><Relationship Id="rId1" Type="http://schemas.openxmlformats.org/officeDocument/2006/relationships/slideLayout" Target="../slideLayouts/slideLayout16.xml"/><Relationship Id="rId4" Type="http://schemas.openxmlformats.org/officeDocument/2006/relationships/image" Target="file:///C:\Documents%20and%20Settings\rajesh\Desktop\PPT\Campbell\04_Labeled_Images\08-04_01_SizeRangeCells-L.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file:///C:\Documents%20and%20Settings\rajesh\Desktop\PPT\Campbell\04_Labeled_Images\62-04_T01ProkAndEukCells-L.jpg"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16.xml"/><Relationship Id="rId4" Type="http://schemas.openxmlformats.org/officeDocument/2006/relationships/image" Target="file:///C:\Documents%20and%20Settings\rajesh\Desktop\PPT\Campbell\04_Labeled_Images\62-04_T01ProkAndEukCells-L.jpg"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07.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customXml" Target="../ink/ink2.xml"/><Relationship Id="rId4" Type="http://schemas.openxmlformats.org/officeDocument/2006/relationships/image" Target="../media/image60.png"/><Relationship Id="rId9" Type="http://schemas.openxmlformats.org/officeDocument/2006/relationships/image" Target="../media/image70.jp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0.xml"/><Relationship Id="rId1" Type="http://schemas.openxmlformats.org/officeDocument/2006/relationships/slideLayout" Target="../slideLayouts/slideLayout16.xml"/><Relationship Id="rId4" Type="http://schemas.openxmlformats.org/officeDocument/2006/relationships/image" Target="file:///C:\Documents%20and%20Settings\rajesh\Desktop\PPT\Campbell\04_Labeled_Images\16-04_03_AnimalPlantCells-L.jpg"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2.xml"/><Relationship Id="rId1" Type="http://schemas.openxmlformats.org/officeDocument/2006/relationships/slideLayout" Target="../slideLayouts/slideLayout16.xml"/><Relationship Id="rId4" Type="http://schemas.openxmlformats.org/officeDocument/2006/relationships/image" Target="file:///C:\Documents%20and%20Settings\rajesh\Desktop\PPT\Campbell\04_Labeled_Images\20-04_04aMembraneBilayer-L.jpg"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file:///C:\Documents%20and%20Settings\rajesh\Desktop\PPT\Campbell\04_Labeled_Images\21-04_04bFluidMosaicModel-L.jpg" TargetMode="External"/><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3.xml"/><Relationship Id="rId1" Type="http://schemas.openxmlformats.org/officeDocument/2006/relationships/slideLayout" Target="../slideLayouts/slideLayout16.xml"/><Relationship Id="rId4" Type="http://schemas.openxmlformats.org/officeDocument/2006/relationships/image" Target="file:///C:\Documents%20and%20Settings\rajesh\Desktop\PPT\Campbell\04_Labeled_Images\36-04_11ER-L.jpg"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9.xml"/><Relationship Id="rId1" Type="http://schemas.openxmlformats.org/officeDocument/2006/relationships/slideLayout" Target="../slideLayouts/slideLayout16.xml"/><Relationship Id="rId4" Type="http://schemas.openxmlformats.org/officeDocument/2006/relationships/image" Target="file:///C:\Documents%20and%20Settings\rajesh\Desktop\PPT\Campbell\04_Labeled_Images\51-04_18_Mitochondrion-L.jpg" TargetMode="Externa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2.xml"/><Relationship Id="rId1" Type="http://schemas.openxmlformats.org/officeDocument/2006/relationships/slideLayout" Target="../slideLayouts/slideLayout16.xml"/><Relationship Id="rId6" Type="http://schemas.openxmlformats.org/officeDocument/2006/relationships/image" Target="file:///C:\Documents%20and%20Settings\rajesh\Desktop\PPT\Campbell\04_Labeled_Images\55-04_19bMicrotubulesAmoeba-L.jpg" TargetMode="External"/><Relationship Id="rId5" Type="http://schemas.openxmlformats.org/officeDocument/2006/relationships/image" Target="../media/image90.jpeg"/><Relationship Id="rId4" Type="http://schemas.openxmlformats.org/officeDocument/2006/relationships/image" Target="file:///C:\Documents%20and%20Settings\rajesh\Desktop\PPT\Campbell\04_Labeled_Images\54-04_19aMicrotubules-L.jpg"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3.xml"/><Relationship Id="rId1" Type="http://schemas.openxmlformats.org/officeDocument/2006/relationships/slideLayout" Target="../slideLayouts/slideLayout13.xml"/><Relationship Id="rId4" Type="http://schemas.openxmlformats.org/officeDocument/2006/relationships/image" Target="file:///C:\Documents%20and%20Settings\rajesh\Desktop\PPT\Campbell\04_Labeled_Images\57-04_20aHumanSperm-L.jpg" TargetMode="Externa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file:///C:\Documents%20and%20Settings\rajesh\Desktop\PPT\Campbell\04_Labeled_Images\58-04_20bProtistCilia-L.jpg" TargetMode="External"/><Relationship Id="rId2" Type="http://schemas.openxmlformats.org/officeDocument/2006/relationships/image" Target="../media/image92.jpeg"/><Relationship Id="rId1" Type="http://schemas.openxmlformats.org/officeDocument/2006/relationships/slideLayout" Target="../slideLayouts/slideLayout15.xml"/><Relationship Id="rId5" Type="http://schemas.openxmlformats.org/officeDocument/2006/relationships/image" Target="file:///C:\Documents%20and%20Settings\rajesh\Desktop\PPT\Campbell\04_Labeled_Images\59-04_20cRespiratoryCilia-L.jpg" TargetMode="External"/><Relationship Id="rId4" Type="http://schemas.openxmlformats.org/officeDocument/2006/relationships/image" Target="../media/image93.jpeg"/></Relationships>
</file>

<file path=ppt/slides/_rels/slide187.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5.tif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2.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07-03_01CarbonSkeletons-L.jpg"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08-03_02Methane-L.jp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09-03_03HydrocarbonsFuel-L.jpg"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11-03_04aPolymerBuild-L.jp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12-03_04bPolymerBreak-L.jpg" TargetMode="Externa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14-03_05_Monosaccharides-L.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17-03_06_GlucoseStructure-L.jpg"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19-03_07_Disaccharide-L.jp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23-03_09aPolysaccharides-L.jp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24-03_09bPolysaccharides-L.jp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25-03_09cPolysaccharides-L.jpg"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27-03_10Hydrophobic-L.jpg" TargetMode="Externa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5.xml"/><Relationship Id="rId1" Type="http://schemas.openxmlformats.org/officeDocument/2006/relationships/slideLayout" Target="../slideLayouts/slideLayout16.xml"/><Relationship Id="rId4" Type="http://schemas.openxmlformats.org/officeDocument/2006/relationships/image" Target="file:///C:\Documents%20and%20Settings\rajesh\Desktop\PPT\Campbel%20Chapter-03\03_Labeled_Images\28-03_11_Triglyceride-L.jp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file:///C:\Documents%20and%20Settings\rajesh\Desktop\PPT\Campbel%20Chapter-03\03_Labeled_Images\31-03_12_TypesOfFats-L.jpg"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AD4D3E-5614-D24D-9F6D-206D28509586}"/>
              </a:ext>
            </a:extLst>
          </p:cNvPr>
          <p:cNvSpPr>
            <a:spLocks noGrp="1"/>
          </p:cNvSpPr>
          <p:nvPr>
            <p:ph type="subTitle" idx="1"/>
          </p:nvPr>
        </p:nvSpPr>
        <p:spPr>
          <a:xfrm>
            <a:off x="1044524" y="1069856"/>
            <a:ext cx="6858000" cy="744876"/>
          </a:xfrm>
          <a:solidFill>
            <a:schemeClr val="bg1"/>
          </a:solidFill>
        </p:spPr>
        <p:txBody>
          <a:bodyPr>
            <a:normAutofit/>
          </a:bodyPr>
          <a:lstStyle/>
          <a:p>
            <a:r>
              <a:rPr lang="ar-SA" sz="4000" b="1" dirty="0">
                <a:solidFill>
                  <a:schemeClr val="accent2">
                    <a:lumMod val="75000"/>
                  </a:schemeClr>
                </a:solidFill>
              </a:rPr>
              <a:t>برنامج التسريع الاكاديمي </a:t>
            </a:r>
          </a:p>
        </p:txBody>
      </p:sp>
      <p:pic>
        <p:nvPicPr>
          <p:cNvPr id="8" name="Picture 7">
            <a:extLst>
              <a:ext uri="{FF2B5EF4-FFF2-40B4-BE49-F238E27FC236}">
                <a16:creationId xmlns:a16="http://schemas.microsoft.com/office/drawing/2014/main" id="{E4D317DD-33AA-2548-9A2D-81280C6E694D}"/>
              </a:ext>
            </a:extLst>
          </p:cNvPr>
          <p:cNvPicPr>
            <a:picLocks noChangeAspect="1"/>
          </p:cNvPicPr>
          <p:nvPr/>
        </p:nvPicPr>
        <p:blipFill>
          <a:blip r:embed="rId2"/>
          <a:stretch>
            <a:fillRect/>
          </a:stretch>
        </p:blipFill>
        <p:spPr>
          <a:xfrm>
            <a:off x="839470" y="2250830"/>
            <a:ext cx="7544556" cy="2199738"/>
          </a:xfrm>
          <a:prstGeom prst="rect">
            <a:avLst/>
          </a:prstGeom>
        </p:spPr>
      </p:pic>
    </p:spTree>
    <p:extLst>
      <p:ext uri="{BB962C8B-B14F-4D97-AF65-F5344CB8AC3E}">
        <p14:creationId xmlns:p14="http://schemas.microsoft.com/office/powerpoint/2010/main" val="3635112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426464"/>
            <a:ext cx="8546592" cy="4005072"/>
          </a:xfrm>
          <a:prstGeom prst="rect">
            <a:avLst/>
          </a:prstGeom>
        </p:spPr>
      </p:pic>
      <p:sp>
        <p:nvSpPr>
          <p:cNvPr id="9217" name="Rectangle 3"/>
          <p:cNvSpPr>
            <a:spLocks noGrp="1" noChangeArrowheads="1"/>
          </p:cNvSpPr>
          <p:nvPr>
            <p:ph type="ctrTitle" idx="4294967295"/>
          </p:nvPr>
        </p:nvSpPr>
        <p:spPr bwMode="auto">
          <a:xfrm>
            <a:off x="197892" y="474375"/>
            <a:ext cx="8748215" cy="5808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sz="2000" dirty="0">
                <a:solidFill>
                  <a:srgbClr val="7030A0"/>
                </a:solidFill>
              </a:rPr>
              <a:t>Figure 1.3: Applying the scientific method to a common problem</a:t>
            </a:r>
          </a:p>
        </p:txBody>
      </p:sp>
      <p:sp>
        <p:nvSpPr>
          <p:cNvPr id="13" name="TextBox 12"/>
          <p:cNvSpPr txBox="1"/>
          <p:nvPr/>
        </p:nvSpPr>
        <p:spPr>
          <a:xfrm>
            <a:off x="266954" y="2581790"/>
            <a:ext cx="1382110" cy="94128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Observation</a:t>
            </a:r>
          </a:p>
          <a:p>
            <a:pPr marL="0" marR="0" lvl="0" indent="0" algn="ctr" defTabSz="914400" rtl="0" eaLnBrk="0" fontAlgn="base" latinLnBrk="0" hangingPunct="0">
              <a:lnSpc>
                <a:spcPts val="15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The remote</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doesn’t</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work.</a:t>
            </a:r>
          </a:p>
        </p:txBody>
      </p:sp>
      <p:sp>
        <p:nvSpPr>
          <p:cNvPr id="14" name="TextBox 13"/>
          <p:cNvSpPr txBox="1"/>
          <p:nvPr/>
        </p:nvSpPr>
        <p:spPr>
          <a:xfrm>
            <a:off x="2047671" y="2681493"/>
            <a:ext cx="1074332" cy="746358"/>
          </a:xfrm>
          <a:prstGeom prst="rect">
            <a:avLst/>
          </a:prstGeom>
          <a:noFill/>
        </p:spPr>
        <p:txBody>
          <a:bodyPr wrap="none" rtlCol="0">
            <a:spAutoFit/>
          </a:bodyPr>
          <a:lstStyle/>
          <a:p>
            <a:pPr marL="0" marR="0" lvl="0" indent="0" algn="ctr" defTabSz="914400" rtl="0" eaLnBrk="0" fontAlgn="base" latinLnBrk="0" hangingPunct="0">
              <a:lnSpc>
                <a:spcPts val="17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Question</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What’s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wrong?</a:t>
            </a:r>
          </a:p>
        </p:txBody>
      </p:sp>
      <p:sp>
        <p:nvSpPr>
          <p:cNvPr id="15" name="TextBox 14"/>
          <p:cNvSpPr txBox="1"/>
          <p:nvPr/>
        </p:nvSpPr>
        <p:spPr>
          <a:xfrm>
            <a:off x="3527769" y="2578188"/>
            <a:ext cx="1289134"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Hypothesis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The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batteries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are dead.</a:t>
            </a:r>
          </a:p>
        </p:txBody>
      </p:sp>
      <p:sp>
        <p:nvSpPr>
          <p:cNvPr id="16" name="TextBox 15"/>
          <p:cNvSpPr txBox="1"/>
          <p:nvPr/>
        </p:nvSpPr>
        <p:spPr>
          <a:xfrm>
            <a:off x="5201107" y="2584538"/>
            <a:ext cx="1282722"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Prediction</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With new</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batteries, it</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will work.</a:t>
            </a:r>
          </a:p>
        </p:txBody>
      </p:sp>
      <p:sp>
        <p:nvSpPr>
          <p:cNvPr id="17" name="TextBox 16"/>
          <p:cNvSpPr txBox="1"/>
          <p:nvPr/>
        </p:nvSpPr>
        <p:spPr>
          <a:xfrm>
            <a:off x="6867888" y="2652371"/>
            <a:ext cx="1301958" cy="74892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Experiment</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Replace</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batteries.</a:t>
            </a:r>
          </a:p>
        </p:txBody>
      </p:sp>
      <p:sp>
        <p:nvSpPr>
          <p:cNvPr id="18" name="TextBox 17"/>
          <p:cNvSpPr txBox="1"/>
          <p:nvPr/>
        </p:nvSpPr>
        <p:spPr>
          <a:xfrm>
            <a:off x="6003051" y="3763621"/>
            <a:ext cx="1393330" cy="136447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Experiment</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supports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hypothesis;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make more</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predictions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and test.</a:t>
            </a:r>
          </a:p>
        </p:txBody>
      </p:sp>
      <p:sp>
        <p:nvSpPr>
          <p:cNvPr id="19" name="TextBox 18"/>
          <p:cNvSpPr txBox="1"/>
          <p:nvPr/>
        </p:nvSpPr>
        <p:spPr>
          <a:xfrm>
            <a:off x="3707288" y="1979985"/>
            <a:ext cx="902812"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Revise.</a:t>
            </a:r>
          </a:p>
        </p:txBody>
      </p:sp>
      <p:sp>
        <p:nvSpPr>
          <p:cNvPr id="20" name="TextBox 19"/>
          <p:cNvSpPr txBox="1"/>
          <p:nvPr/>
        </p:nvSpPr>
        <p:spPr>
          <a:xfrm>
            <a:off x="5155387" y="1355621"/>
            <a:ext cx="1324402"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Experiment</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does not</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support</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hypothesis.</a:t>
            </a:r>
          </a:p>
        </p:txBody>
      </p:sp>
    </p:spTree>
    <p:extLst>
      <p:ext uri="{BB962C8B-B14F-4D97-AF65-F5344CB8AC3E}">
        <p14:creationId xmlns:p14="http://schemas.microsoft.com/office/powerpoint/2010/main" val="23881686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4-03_13_SteroidExamples-L.jpg" descr="C:\Documents and Settings\rajesh\Desktop\PPT\Campbel Chapter-03\03_Labeled_Images\34-03_13_SteroidExamples-L.jpg"/>
          <p:cNvPicPr>
            <a:picLocks noChangeAspect="1"/>
          </p:cNvPicPr>
          <p:nvPr/>
        </p:nvPicPr>
        <p:blipFill>
          <a:blip r:embed="rId3" r:link="rId4"/>
          <a:stretch>
            <a:fillRect/>
          </a:stretch>
        </p:blipFill>
        <p:spPr>
          <a:xfrm>
            <a:off x="298703" y="777239"/>
            <a:ext cx="8546592" cy="5303520"/>
          </a:xfrm>
          <a:prstGeom prst="rect">
            <a:avLst/>
          </a:prstGeom>
        </p:spPr>
      </p:pic>
      <p:sp>
        <p:nvSpPr>
          <p:cNvPr id="5" name="TextBox 14"/>
          <p:cNvSpPr txBox="1">
            <a:spLocks noChangeArrowheads="1"/>
          </p:cNvSpPr>
          <p:nvPr/>
        </p:nvSpPr>
        <p:spPr bwMode="auto">
          <a:xfrm>
            <a:off x="2660652" y="2661447"/>
            <a:ext cx="1269578"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Cholesterol</a:t>
            </a:r>
          </a:p>
        </p:txBody>
      </p:sp>
      <p:sp>
        <p:nvSpPr>
          <p:cNvPr id="6" name="TextBox 15"/>
          <p:cNvSpPr txBox="1">
            <a:spLocks noChangeArrowheads="1"/>
          </p:cNvSpPr>
          <p:nvPr/>
        </p:nvSpPr>
        <p:spPr bwMode="auto">
          <a:xfrm>
            <a:off x="4784727" y="2756695"/>
            <a:ext cx="1897955" cy="512961"/>
          </a:xfrm>
          <a:prstGeom prst="rect">
            <a:avLst/>
          </a:prstGeom>
          <a:noFill/>
          <a:ln w="9525">
            <a:noFill/>
            <a:miter lim="800000"/>
            <a:headEnd/>
            <a:tailEnd/>
          </a:ln>
        </p:spPr>
        <p:txBody>
          <a:bodyPr wrap="none" lIns="0" tIns="0" rIns="0" bIns="0">
            <a:spAutoFit/>
          </a:bodyPr>
          <a:lstStyle/>
          <a:p>
            <a:pPr eaLnBrk="0" hangingPunct="0">
              <a:lnSpc>
                <a:spcPts val="2000"/>
              </a:lnSpc>
            </a:pPr>
            <a:r>
              <a:rPr lang="en-US" sz="1800" b="1" dirty="0">
                <a:solidFill>
                  <a:srgbClr val="000000"/>
                </a:solidFill>
                <a:latin typeface="Arial"/>
                <a:ea typeface="ＭＳ Ｐゴシック" charset="0"/>
              </a:rPr>
              <a:t>can be converted</a:t>
            </a:r>
          </a:p>
          <a:p>
            <a:pPr eaLnBrk="0" hangingPunct="0">
              <a:lnSpc>
                <a:spcPts val="2000"/>
              </a:lnSpc>
            </a:pPr>
            <a:r>
              <a:rPr lang="en-US" sz="1800" b="1" dirty="0">
                <a:solidFill>
                  <a:srgbClr val="000000"/>
                </a:solidFill>
                <a:latin typeface="Arial"/>
                <a:ea typeface="ＭＳ Ｐゴシック" charset="0"/>
              </a:rPr>
              <a:t>by the body to</a:t>
            </a:r>
          </a:p>
        </p:txBody>
      </p:sp>
      <p:sp>
        <p:nvSpPr>
          <p:cNvPr id="7" name="TextBox 33"/>
          <p:cNvSpPr txBox="1">
            <a:spLocks noChangeArrowheads="1"/>
          </p:cNvSpPr>
          <p:nvPr/>
        </p:nvSpPr>
        <p:spPr bwMode="auto">
          <a:xfrm>
            <a:off x="1601790" y="5756278"/>
            <a:ext cx="1431995"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Testosterone</a:t>
            </a:r>
          </a:p>
        </p:txBody>
      </p:sp>
      <p:sp>
        <p:nvSpPr>
          <p:cNvPr id="8" name="TextBox 35"/>
          <p:cNvSpPr txBox="1">
            <a:spLocks noChangeArrowheads="1"/>
          </p:cNvSpPr>
          <p:nvPr/>
        </p:nvSpPr>
        <p:spPr bwMode="auto">
          <a:xfrm>
            <a:off x="4653758" y="5756278"/>
            <a:ext cx="2017604"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A type of estrogen</a:t>
            </a:r>
          </a:p>
        </p:txBody>
      </p:sp>
      <p:sp>
        <p:nvSpPr>
          <p:cNvPr id="2" name="TextBox 1">
            <a:extLst>
              <a:ext uri="{FF2B5EF4-FFF2-40B4-BE49-F238E27FC236}">
                <a16:creationId xmlns:a16="http://schemas.microsoft.com/office/drawing/2014/main" id="{BDE4B6F3-1EC9-7546-A791-F70A6AEEE35B}"/>
              </a:ext>
            </a:extLst>
          </p:cNvPr>
          <p:cNvSpPr txBox="1"/>
          <p:nvPr/>
        </p:nvSpPr>
        <p:spPr>
          <a:xfrm>
            <a:off x="2123728" y="188640"/>
            <a:ext cx="4558954" cy="369332"/>
          </a:xfrm>
          <a:prstGeom prst="rect">
            <a:avLst/>
          </a:prstGeom>
          <a:noFill/>
        </p:spPr>
        <p:txBody>
          <a:bodyPr wrap="square" rtlCol="1">
            <a:spAutoFit/>
          </a:bodyPr>
          <a:lstStyle/>
          <a:p>
            <a:pPr algn="ctr"/>
            <a:r>
              <a:rPr lang="en-US" b="1" dirty="0">
                <a:solidFill>
                  <a:srgbClr val="7030A0"/>
                </a:solidFill>
                <a:latin typeface="Times New Roman" panose="02020603050405020304" pitchFamily="18" charset="0"/>
                <a:cs typeface="Times New Roman" panose="02020603050405020304" pitchFamily="18" charset="0"/>
              </a:rPr>
              <a:t>Example of steroids</a:t>
            </a:r>
            <a:endParaRPr lang="ar-SA"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0652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ctr"/>
            <a:r>
              <a:rPr lang="en-US" dirty="0"/>
              <a:t>Steroids</a:t>
            </a:r>
          </a:p>
        </p:txBody>
      </p:sp>
      <p:sp>
        <p:nvSpPr>
          <p:cNvPr id="145411" name="Rectangle 3"/>
          <p:cNvSpPr>
            <a:spLocks noGrp="1" noChangeArrowheads="1"/>
          </p:cNvSpPr>
          <p:nvPr>
            <p:ph idx="1"/>
          </p:nvPr>
        </p:nvSpPr>
        <p:spPr/>
        <p:txBody>
          <a:bodyPr>
            <a:normAutofit/>
          </a:bodyPr>
          <a:lstStyle/>
          <a:p>
            <a:pPr marL="0" indent="0" algn="just">
              <a:buNone/>
            </a:pPr>
            <a:r>
              <a:rPr lang="en-US" b="1" dirty="0">
                <a:solidFill>
                  <a:schemeClr val="accent2">
                    <a:lumMod val="75000"/>
                  </a:schemeClr>
                </a:solidFill>
                <a:latin typeface="+mj-lt"/>
              </a:rPr>
              <a:t>2. Synthetic anabolic steroids:</a:t>
            </a:r>
          </a:p>
          <a:p>
            <a:pPr marL="360363" lvl="1" indent="-173038" algn="just"/>
            <a:r>
              <a:rPr lang="en-US" dirty="0">
                <a:latin typeface="+mj-lt"/>
              </a:rPr>
              <a:t>are variants of testosterone,</a:t>
            </a:r>
          </a:p>
          <a:p>
            <a:pPr marL="360363" lvl="1" indent="-173038" algn="just"/>
            <a:r>
              <a:rPr lang="en-US" dirty="0">
                <a:latin typeface="+mj-lt"/>
              </a:rPr>
              <a:t>mimic some of its effects,</a:t>
            </a:r>
          </a:p>
          <a:p>
            <a:pPr marL="360363" lvl="1" indent="-173038" algn="just"/>
            <a:r>
              <a:rPr lang="en-US" dirty="0">
                <a:solidFill>
                  <a:srgbClr val="00B050"/>
                </a:solidFill>
                <a:latin typeface="+mj-lt"/>
              </a:rPr>
              <a:t>may be prescribed to treat diseases such as cancer and AIDS,</a:t>
            </a:r>
          </a:p>
          <a:p>
            <a:pPr marL="360363" lvl="1" indent="-173038" algn="just"/>
            <a:r>
              <a:rPr lang="en-US" dirty="0">
                <a:latin typeface="+mj-lt"/>
              </a:rPr>
              <a:t>are abused by athletes to build up their muscles quickly, and</a:t>
            </a:r>
          </a:p>
          <a:p>
            <a:pPr marL="360363" lvl="1" indent="-173038" algn="just"/>
            <a:r>
              <a:rPr lang="en-US" dirty="0">
                <a:latin typeface="+mj-lt"/>
              </a:rPr>
              <a:t>can cause serious physical and mental problems.</a:t>
            </a:r>
          </a:p>
          <a:p>
            <a:pPr marL="176213" lvl="1" indent="-176213" algn="just"/>
            <a:r>
              <a:rPr lang="en-US" dirty="0">
                <a:latin typeface="+mj-lt"/>
              </a:rPr>
              <a:t>Most athletic organizations ban the use of anabolic steroids because of their many potential health hazards coupled with the unfairness of an artificial advantage.</a:t>
            </a:r>
          </a:p>
          <a:p>
            <a:pPr marL="0" lvl="1" indent="0" algn="just">
              <a:buNone/>
            </a:pPr>
            <a:endParaRPr lang="en-US" dirty="0">
              <a:latin typeface="+mj-lt"/>
            </a:endParaRPr>
          </a:p>
        </p:txBody>
      </p:sp>
      <p:sp>
        <p:nvSpPr>
          <p:cNvPr id="5" name="TextBox 4">
            <a:extLst>
              <a:ext uri="{FF2B5EF4-FFF2-40B4-BE49-F238E27FC236}">
                <a16:creationId xmlns:a16="http://schemas.microsoft.com/office/drawing/2014/main" id="{32957959-0BF2-2743-9C10-8B8BCDB88D59}"/>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0163401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FB6C-1F8F-9F41-A864-3DCB273D9FEF}"/>
              </a:ext>
            </a:extLst>
          </p:cNvPr>
          <p:cNvSpPr>
            <a:spLocks noGrp="1"/>
          </p:cNvSpPr>
          <p:nvPr>
            <p:ph type="title"/>
          </p:nvPr>
        </p:nvSpPr>
        <p:spPr>
          <a:xfrm>
            <a:off x="251520" y="2852936"/>
            <a:ext cx="8543108" cy="958863"/>
          </a:xfrm>
        </p:spPr>
        <p:txBody>
          <a:bodyPr/>
          <a:lstStyle/>
          <a:p>
            <a:pPr algn="ctr"/>
            <a:r>
              <a:rPr lang="en-US" dirty="0"/>
              <a:t>PROTEIN</a:t>
            </a:r>
            <a:endParaRPr lang="ar-SA" dirty="0"/>
          </a:p>
        </p:txBody>
      </p:sp>
      <p:sp>
        <p:nvSpPr>
          <p:cNvPr id="4" name="Footer Placeholder 3">
            <a:extLst>
              <a:ext uri="{FF2B5EF4-FFF2-40B4-BE49-F238E27FC236}">
                <a16:creationId xmlns:a16="http://schemas.microsoft.com/office/drawing/2014/main" id="{92DC9EAB-4EC7-0B48-B039-131D9E4CB4D8}"/>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10156836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lgn="ctr"/>
            <a:r>
              <a:rPr lang="en-US" dirty="0"/>
              <a:t>Proteins</a:t>
            </a:r>
          </a:p>
        </p:txBody>
      </p:sp>
      <p:sp>
        <p:nvSpPr>
          <p:cNvPr id="153603" name="Rectangle 3"/>
          <p:cNvSpPr>
            <a:spLocks noGrp="1" noChangeArrowheads="1"/>
          </p:cNvSpPr>
          <p:nvPr>
            <p:ph idx="1"/>
          </p:nvPr>
        </p:nvSpPr>
        <p:spPr>
          <a:xfrm>
            <a:off x="323528" y="780526"/>
            <a:ext cx="8543108" cy="5424795"/>
          </a:xfrm>
        </p:spPr>
        <p:txBody>
          <a:bodyPr/>
          <a:lstStyle/>
          <a:p>
            <a:pPr marL="230188" lvl="1" indent="-173038" algn="just"/>
            <a:r>
              <a:rPr lang="en-US" dirty="0">
                <a:latin typeface="+mj-lt"/>
              </a:rPr>
              <a:t>Proteins are </a:t>
            </a:r>
            <a:r>
              <a:rPr lang="en-US" dirty="0">
                <a:solidFill>
                  <a:srgbClr val="FF0000"/>
                </a:solidFill>
                <a:latin typeface="+mj-lt"/>
              </a:rPr>
              <a:t>polymers of amino acid monomers</a:t>
            </a:r>
            <a:r>
              <a:rPr lang="en-US" dirty="0">
                <a:latin typeface="+mj-lt"/>
              </a:rPr>
              <a:t>,</a:t>
            </a:r>
          </a:p>
          <a:p>
            <a:pPr marL="230188" lvl="1" indent="-173038" algn="just"/>
            <a:r>
              <a:rPr lang="en-US" dirty="0">
                <a:latin typeface="+mj-lt"/>
              </a:rPr>
              <a:t>account for more than 50% of the dry weight of most cells, and</a:t>
            </a:r>
          </a:p>
          <a:p>
            <a:pPr marL="230188" lvl="1" indent="-173038" algn="just"/>
            <a:r>
              <a:rPr lang="en-US" dirty="0">
                <a:latin typeface="+mj-lt"/>
              </a:rPr>
              <a:t>are instrumental in almost everything cells do. </a:t>
            </a:r>
          </a:p>
        </p:txBody>
      </p:sp>
      <p:pic>
        <p:nvPicPr>
          <p:cNvPr id="5" name="41-03_15_TypesOfProteins-L.jpg" descr="C:\Documents and Settings\rajesh\Desktop\PPT\Campbel Chapter-03\03_Labeled_Images\41-03_15_TypesOfProteins-L.jpg">
            <a:extLst>
              <a:ext uri="{FF2B5EF4-FFF2-40B4-BE49-F238E27FC236}">
                <a16:creationId xmlns:a16="http://schemas.microsoft.com/office/drawing/2014/main" id="{889B86E1-FA8D-40F3-B54F-7A3AB03C33B1}"/>
              </a:ext>
            </a:extLst>
          </p:cNvPr>
          <p:cNvPicPr>
            <a:picLocks noChangeAspect="1"/>
          </p:cNvPicPr>
          <p:nvPr/>
        </p:nvPicPr>
        <p:blipFill>
          <a:blip r:embed="rId3" r:link="rId4"/>
          <a:stretch>
            <a:fillRect/>
          </a:stretch>
        </p:blipFill>
        <p:spPr>
          <a:xfrm>
            <a:off x="323528" y="2996952"/>
            <a:ext cx="8546592" cy="3446954"/>
          </a:xfrm>
          <a:prstGeom prst="rect">
            <a:avLst/>
          </a:prstGeom>
        </p:spPr>
      </p:pic>
      <p:sp>
        <p:nvSpPr>
          <p:cNvPr id="6" name="TextBox 3">
            <a:extLst>
              <a:ext uri="{FF2B5EF4-FFF2-40B4-BE49-F238E27FC236}">
                <a16:creationId xmlns:a16="http://schemas.microsoft.com/office/drawing/2014/main" id="{BC7E103C-5FC7-47B3-9FC4-AF393CBD2DFE}"/>
              </a:ext>
            </a:extLst>
          </p:cNvPr>
          <p:cNvSpPr txBox="1">
            <a:spLocks noChangeArrowheads="1"/>
          </p:cNvSpPr>
          <p:nvPr/>
        </p:nvSpPr>
        <p:spPr bwMode="auto">
          <a:xfrm>
            <a:off x="431402" y="3356992"/>
            <a:ext cx="1476302" cy="410369"/>
          </a:xfrm>
          <a:prstGeom prst="rect">
            <a:avLst/>
          </a:prstGeom>
          <a:noFill/>
          <a:ln w="9525">
            <a:noFill/>
            <a:miter lim="800000"/>
            <a:headEnd/>
            <a:tailEnd/>
          </a:ln>
        </p:spPr>
        <p:txBody>
          <a:bodyPr wrap="none" lIns="0" tIns="0" rIns="0" bIns="0">
            <a:spAutoFit/>
          </a:bodyPr>
          <a:lstStyle/>
          <a:p>
            <a:pPr algn="ctr" eaLnBrk="0" hangingPunct="0">
              <a:lnSpc>
                <a:spcPts val="1600"/>
              </a:lnSpc>
            </a:pPr>
            <a:r>
              <a:rPr lang="en-US" sz="1400" b="1" dirty="0">
                <a:solidFill>
                  <a:srgbClr val="00B050"/>
                </a:solidFill>
                <a:latin typeface="+mj-lt"/>
                <a:ea typeface="ＭＳ Ｐゴシック" charset="0"/>
              </a:rPr>
              <a:t>Structural Proteins</a:t>
            </a:r>
          </a:p>
          <a:p>
            <a:pPr algn="ctr" eaLnBrk="0" hangingPunct="0">
              <a:lnSpc>
                <a:spcPts val="1600"/>
              </a:lnSpc>
            </a:pPr>
            <a:r>
              <a:rPr lang="en-US" sz="1400" b="1" dirty="0">
                <a:solidFill>
                  <a:srgbClr val="000000"/>
                </a:solidFill>
                <a:latin typeface="+mj-lt"/>
                <a:ea typeface="ＭＳ Ｐゴシック" charset="0"/>
              </a:rPr>
              <a:t>(provide support)</a:t>
            </a:r>
          </a:p>
        </p:txBody>
      </p:sp>
      <p:sp>
        <p:nvSpPr>
          <p:cNvPr id="7" name="TextBox 5">
            <a:extLst>
              <a:ext uri="{FF2B5EF4-FFF2-40B4-BE49-F238E27FC236}">
                <a16:creationId xmlns:a16="http://schemas.microsoft.com/office/drawing/2014/main" id="{C736157B-F52F-4385-8367-3D0F88772A9C}"/>
              </a:ext>
            </a:extLst>
          </p:cNvPr>
          <p:cNvSpPr txBox="1">
            <a:spLocks noChangeArrowheads="1"/>
          </p:cNvSpPr>
          <p:nvPr/>
        </p:nvSpPr>
        <p:spPr bwMode="auto">
          <a:xfrm>
            <a:off x="2140041" y="3356992"/>
            <a:ext cx="1472971" cy="615553"/>
          </a:xfrm>
          <a:prstGeom prst="rect">
            <a:avLst/>
          </a:prstGeom>
          <a:noFill/>
          <a:ln w="9525">
            <a:noFill/>
            <a:miter lim="800000"/>
            <a:headEnd/>
            <a:tailEnd/>
          </a:ln>
        </p:spPr>
        <p:txBody>
          <a:bodyPr wrap="square" lIns="0" tIns="0" rIns="0" bIns="0">
            <a:spAutoFit/>
          </a:bodyPr>
          <a:lstStyle/>
          <a:p>
            <a:pPr algn="ctr" eaLnBrk="0" hangingPunct="0">
              <a:lnSpc>
                <a:spcPts val="1600"/>
              </a:lnSpc>
            </a:pPr>
            <a:r>
              <a:rPr lang="en-US" sz="1400" b="1" dirty="0">
                <a:solidFill>
                  <a:srgbClr val="00B050"/>
                </a:solidFill>
                <a:latin typeface="+mj-lt"/>
                <a:ea typeface="ＭＳ Ｐゴシック" charset="0"/>
              </a:rPr>
              <a:t>Storage Proteins</a:t>
            </a:r>
          </a:p>
          <a:p>
            <a:pPr algn="ctr" eaLnBrk="0" hangingPunct="0">
              <a:lnSpc>
                <a:spcPts val="1600"/>
              </a:lnSpc>
            </a:pPr>
            <a:r>
              <a:rPr lang="en-US" sz="1400" b="1" dirty="0">
                <a:solidFill>
                  <a:srgbClr val="000000"/>
                </a:solidFill>
                <a:latin typeface="+mj-lt"/>
                <a:ea typeface="ＭＳ Ｐゴシック" charset="0"/>
              </a:rPr>
              <a:t>(provide amino</a:t>
            </a:r>
          </a:p>
          <a:p>
            <a:pPr algn="ctr" eaLnBrk="0" hangingPunct="0">
              <a:lnSpc>
                <a:spcPts val="1600"/>
              </a:lnSpc>
            </a:pPr>
            <a:r>
              <a:rPr lang="en-US" sz="1400" b="1" dirty="0">
                <a:solidFill>
                  <a:srgbClr val="000000"/>
                </a:solidFill>
                <a:latin typeface="+mj-lt"/>
                <a:ea typeface="ＭＳ Ｐゴシック" charset="0"/>
              </a:rPr>
              <a:t>acids for growth)</a:t>
            </a:r>
          </a:p>
        </p:txBody>
      </p:sp>
      <p:sp>
        <p:nvSpPr>
          <p:cNvPr id="8" name="TextBox 8">
            <a:extLst>
              <a:ext uri="{FF2B5EF4-FFF2-40B4-BE49-F238E27FC236}">
                <a16:creationId xmlns:a16="http://schemas.microsoft.com/office/drawing/2014/main" id="{C01C1D5C-F1EB-46D3-BDC6-5ABF114823A9}"/>
              </a:ext>
            </a:extLst>
          </p:cNvPr>
          <p:cNvSpPr txBox="1">
            <a:spLocks noChangeArrowheads="1"/>
          </p:cNvSpPr>
          <p:nvPr/>
        </p:nvSpPr>
        <p:spPr bwMode="auto">
          <a:xfrm>
            <a:off x="3984082" y="3356992"/>
            <a:ext cx="1288814" cy="615553"/>
          </a:xfrm>
          <a:prstGeom prst="rect">
            <a:avLst/>
          </a:prstGeom>
          <a:noFill/>
          <a:ln w="9525">
            <a:noFill/>
            <a:miter lim="800000"/>
            <a:headEnd/>
            <a:tailEnd/>
          </a:ln>
        </p:spPr>
        <p:txBody>
          <a:bodyPr wrap="none" lIns="0" tIns="0" rIns="0" bIns="0">
            <a:spAutoFit/>
          </a:bodyPr>
          <a:lstStyle/>
          <a:p>
            <a:pPr algn="ctr" eaLnBrk="0" hangingPunct="0">
              <a:lnSpc>
                <a:spcPts val="1600"/>
              </a:lnSpc>
            </a:pPr>
            <a:r>
              <a:rPr lang="en-US" sz="1400" b="1" dirty="0">
                <a:solidFill>
                  <a:srgbClr val="00B050"/>
                </a:solidFill>
                <a:latin typeface="+mj-lt"/>
                <a:ea typeface="ＭＳ Ｐゴシック" charset="0"/>
              </a:rPr>
              <a:t>Contractile</a:t>
            </a:r>
          </a:p>
          <a:p>
            <a:pPr algn="ctr" eaLnBrk="0" hangingPunct="0">
              <a:lnSpc>
                <a:spcPts val="1600"/>
              </a:lnSpc>
            </a:pPr>
            <a:r>
              <a:rPr lang="en-US" sz="1400" b="1" dirty="0">
                <a:solidFill>
                  <a:srgbClr val="00B050"/>
                </a:solidFill>
                <a:latin typeface="+mj-lt"/>
                <a:ea typeface="ＭＳ Ｐゴシック" charset="0"/>
              </a:rPr>
              <a:t>Proteins</a:t>
            </a:r>
          </a:p>
          <a:p>
            <a:pPr algn="ctr" eaLnBrk="0" hangingPunct="0">
              <a:lnSpc>
                <a:spcPts val="1600"/>
              </a:lnSpc>
            </a:pPr>
            <a:r>
              <a:rPr lang="en-US" sz="1400" b="1" dirty="0">
                <a:solidFill>
                  <a:srgbClr val="000000"/>
                </a:solidFill>
                <a:latin typeface="+mj-lt"/>
                <a:ea typeface="ＭＳ Ｐゴシック" charset="0"/>
              </a:rPr>
              <a:t>(help movement)</a:t>
            </a:r>
          </a:p>
        </p:txBody>
      </p:sp>
      <p:sp>
        <p:nvSpPr>
          <p:cNvPr id="9" name="TextBox 11">
            <a:extLst>
              <a:ext uri="{FF2B5EF4-FFF2-40B4-BE49-F238E27FC236}">
                <a16:creationId xmlns:a16="http://schemas.microsoft.com/office/drawing/2014/main" id="{447AC410-722D-45D4-9FF9-D13243C7ADEE}"/>
              </a:ext>
            </a:extLst>
          </p:cNvPr>
          <p:cNvSpPr txBox="1">
            <a:spLocks noChangeArrowheads="1"/>
          </p:cNvSpPr>
          <p:nvPr/>
        </p:nvSpPr>
        <p:spPr bwMode="auto">
          <a:xfrm>
            <a:off x="5643966" y="3356992"/>
            <a:ext cx="1454949" cy="615553"/>
          </a:xfrm>
          <a:prstGeom prst="rect">
            <a:avLst/>
          </a:prstGeom>
          <a:noFill/>
          <a:ln w="9525">
            <a:noFill/>
            <a:miter lim="800000"/>
            <a:headEnd/>
            <a:tailEnd/>
          </a:ln>
        </p:spPr>
        <p:txBody>
          <a:bodyPr wrap="none" lIns="0" tIns="0" rIns="0" bIns="0">
            <a:spAutoFit/>
          </a:bodyPr>
          <a:lstStyle/>
          <a:p>
            <a:pPr algn="ctr" eaLnBrk="0" hangingPunct="0">
              <a:lnSpc>
                <a:spcPts val="1600"/>
              </a:lnSpc>
            </a:pPr>
            <a:r>
              <a:rPr lang="en-US" sz="1400" b="1" dirty="0">
                <a:solidFill>
                  <a:srgbClr val="00B050"/>
                </a:solidFill>
                <a:latin typeface="+mj-lt"/>
                <a:ea typeface="ＭＳ Ｐゴシック" charset="0"/>
              </a:rPr>
              <a:t>Transport Proteins</a:t>
            </a:r>
          </a:p>
          <a:p>
            <a:pPr algn="ctr" eaLnBrk="0" hangingPunct="0">
              <a:lnSpc>
                <a:spcPts val="1600"/>
              </a:lnSpc>
            </a:pPr>
            <a:r>
              <a:rPr lang="en-US" sz="1400" b="1" dirty="0">
                <a:solidFill>
                  <a:srgbClr val="000000"/>
                </a:solidFill>
                <a:latin typeface="+mj-lt"/>
                <a:ea typeface="ＭＳ Ｐゴシック" charset="0"/>
              </a:rPr>
              <a:t>(help transport</a:t>
            </a:r>
          </a:p>
          <a:p>
            <a:pPr algn="ctr" eaLnBrk="0" hangingPunct="0">
              <a:lnSpc>
                <a:spcPts val="1600"/>
              </a:lnSpc>
            </a:pPr>
            <a:r>
              <a:rPr lang="en-US" sz="1400" b="1" dirty="0">
                <a:solidFill>
                  <a:srgbClr val="000000"/>
                </a:solidFill>
                <a:latin typeface="+mj-lt"/>
                <a:ea typeface="ＭＳ Ｐゴシック" charset="0"/>
              </a:rPr>
              <a:t>substances)</a:t>
            </a:r>
          </a:p>
        </p:txBody>
      </p:sp>
      <p:sp>
        <p:nvSpPr>
          <p:cNvPr id="10" name="TextBox 14">
            <a:extLst>
              <a:ext uri="{FF2B5EF4-FFF2-40B4-BE49-F238E27FC236}">
                <a16:creationId xmlns:a16="http://schemas.microsoft.com/office/drawing/2014/main" id="{AB27EEA6-A2AD-4E81-9ED8-AF29829C5B9F}"/>
              </a:ext>
            </a:extLst>
          </p:cNvPr>
          <p:cNvSpPr txBox="1">
            <a:spLocks noChangeArrowheads="1"/>
          </p:cNvSpPr>
          <p:nvPr/>
        </p:nvSpPr>
        <p:spPr bwMode="auto">
          <a:xfrm>
            <a:off x="7464730" y="3356992"/>
            <a:ext cx="1110882" cy="615553"/>
          </a:xfrm>
          <a:prstGeom prst="rect">
            <a:avLst/>
          </a:prstGeom>
          <a:noFill/>
          <a:ln w="9525">
            <a:noFill/>
            <a:miter lim="800000"/>
            <a:headEnd/>
            <a:tailEnd/>
          </a:ln>
        </p:spPr>
        <p:txBody>
          <a:bodyPr wrap="none" lIns="0" tIns="0" rIns="0" bIns="0">
            <a:spAutoFit/>
          </a:bodyPr>
          <a:lstStyle/>
          <a:p>
            <a:pPr algn="ctr" eaLnBrk="0" hangingPunct="0">
              <a:lnSpc>
                <a:spcPts val="1600"/>
              </a:lnSpc>
            </a:pPr>
            <a:r>
              <a:rPr lang="en-US" sz="1400" b="1" dirty="0">
                <a:solidFill>
                  <a:srgbClr val="00B050"/>
                </a:solidFill>
                <a:latin typeface="+mj-lt"/>
                <a:ea typeface="ＭＳ Ｐゴシック" charset="0"/>
              </a:rPr>
              <a:t>Enzymes</a:t>
            </a:r>
          </a:p>
          <a:p>
            <a:pPr algn="ctr" eaLnBrk="0" hangingPunct="0">
              <a:lnSpc>
                <a:spcPts val="1600"/>
              </a:lnSpc>
            </a:pPr>
            <a:r>
              <a:rPr lang="en-US" sz="1400" b="1" dirty="0">
                <a:solidFill>
                  <a:srgbClr val="000000"/>
                </a:solidFill>
                <a:latin typeface="+mj-lt"/>
                <a:ea typeface="ＭＳ Ｐゴシック" charset="0"/>
              </a:rPr>
              <a:t>(help chemical</a:t>
            </a:r>
          </a:p>
          <a:p>
            <a:pPr algn="ctr" eaLnBrk="0" hangingPunct="0">
              <a:lnSpc>
                <a:spcPts val="1600"/>
              </a:lnSpc>
            </a:pPr>
            <a:r>
              <a:rPr lang="en-US" sz="1400" b="1" dirty="0">
                <a:solidFill>
                  <a:srgbClr val="000000"/>
                </a:solidFill>
                <a:latin typeface="+mj-lt"/>
                <a:ea typeface="ＭＳ Ｐゴシック" charset="0"/>
              </a:rPr>
              <a:t>reactions)</a:t>
            </a:r>
          </a:p>
        </p:txBody>
      </p:sp>
      <p:sp>
        <p:nvSpPr>
          <p:cNvPr id="11" name="TextBox 2">
            <a:extLst>
              <a:ext uri="{FF2B5EF4-FFF2-40B4-BE49-F238E27FC236}">
                <a16:creationId xmlns:a16="http://schemas.microsoft.com/office/drawing/2014/main" id="{E6E93A7E-C78E-4E72-B275-8095A6313134}"/>
              </a:ext>
            </a:extLst>
          </p:cNvPr>
          <p:cNvSpPr txBox="1">
            <a:spLocks noChangeArrowheads="1"/>
          </p:cNvSpPr>
          <p:nvPr/>
        </p:nvSpPr>
        <p:spPr bwMode="auto">
          <a:xfrm>
            <a:off x="3280403" y="3068960"/>
            <a:ext cx="2553584"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FFFFFF"/>
                </a:solidFill>
                <a:latin typeface="Arial"/>
                <a:ea typeface="ＭＳ Ｐゴシック" charset="0"/>
              </a:rPr>
              <a:t>MAJOR TYPES OF PROTEINS</a:t>
            </a:r>
          </a:p>
        </p:txBody>
      </p:sp>
      <p:sp>
        <p:nvSpPr>
          <p:cNvPr id="12" name="Rectangle 11"/>
          <p:cNvSpPr/>
          <p:nvPr/>
        </p:nvSpPr>
        <p:spPr>
          <a:xfrm>
            <a:off x="1869743" y="6272396"/>
            <a:ext cx="5513695" cy="400110"/>
          </a:xfrm>
          <a:prstGeom prst="rect">
            <a:avLst/>
          </a:prstGeom>
        </p:spPr>
        <p:txBody>
          <a:bodyPr wrap="square">
            <a:spAutoFit/>
          </a:bodyPr>
          <a:lstStyle/>
          <a:p>
            <a:pPr algn="ctr"/>
            <a:r>
              <a:rPr lang="en-US" sz="2000" b="1" dirty="0">
                <a:solidFill>
                  <a:srgbClr val="7030A0"/>
                </a:solidFill>
                <a:latin typeface="+mj-lt"/>
              </a:rPr>
              <a:t>Some of the varied roles played by proteins</a:t>
            </a:r>
            <a:endParaRPr lang="en-US" b="1" dirty="0">
              <a:solidFill>
                <a:srgbClr val="7030A0"/>
              </a:solidFill>
              <a:latin typeface="+mj-lt"/>
            </a:endParaRPr>
          </a:p>
        </p:txBody>
      </p:sp>
      <p:sp>
        <p:nvSpPr>
          <p:cNvPr id="13" name="TextBox 12">
            <a:extLst>
              <a:ext uri="{FF2B5EF4-FFF2-40B4-BE49-F238E27FC236}">
                <a16:creationId xmlns:a16="http://schemas.microsoft.com/office/drawing/2014/main" id="{0E3E4AD7-989B-5A40-A83F-3D7380A98849}"/>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991055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algn="ctr"/>
            <a:r>
              <a:rPr lang="en-US" dirty="0"/>
              <a:t>The Monomers of Proteins: Amino Acids</a:t>
            </a:r>
          </a:p>
        </p:txBody>
      </p:sp>
      <p:sp>
        <p:nvSpPr>
          <p:cNvPr id="167939" name="Rectangle 3"/>
          <p:cNvSpPr>
            <a:spLocks noGrp="1" noChangeArrowheads="1"/>
          </p:cNvSpPr>
          <p:nvPr>
            <p:ph idx="1"/>
          </p:nvPr>
        </p:nvSpPr>
        <p:spPr>
          <a:xfrm>
            <a:off x="90882" y="1412776"/>
            <a:ext cx="8543108" cy="3378697"/>
          </a:xfrm>
        </p:spPr>
        <p:txBody>
          <a:bodyPr>
            <a:normAutofit/>
          </a:bodyPr>
          <a:lstStyle/>
          <a:p>
            <a:pPr algn="just"/>
            <a:r>
              <a:rPr lang="en-US" sz="2600" dirty="0">
                <a:latin typeface="+mj-lt"/>
              </a:rPr>
              <a:t>All proteins are made by stringing together a common set of </a:t>
            </a:r>
            <a:r>
              <a:rPr lang="en-US" sz="2600" dirty="0">
                <a:solidFill>
                  <a:srgbClr val="00B050"/>
                </a:solidFill>
                <a:latin typeface="+mj-lt"/>
              </a:rPr>
              <a:t>20 kinds </a:t>
            </a:r>
            <a:r>
              <a:rPr lang="en-US" sz="2600" dirty="0">
                <a:latin typeface="+mj-lt"/>
              </a:rPr>
              <a:t>of amino acids.</a:t>
            </a:r>
          </a:p>
          <a:p>
            <a:pPr algn="just"/>
            <a:r>
              <a:rPr lang="en-US" sz="2600" dirty="0">
                <a:latin typeface="+mj-lt"/>
              </a:rPr>
              <a:t>Every </a:t>
            </a:r>
            <a:r>
              <a:rPr lang="en-US" sz="2600" b="1" dirty="0">
                <a:solidFill>
                  <a:srgbClr val="FF0000"/>
                </a:solidFill>
                <a:latin typeface="+mj-lt"/>
              </a:rPr>
              <a:t>amino acid</a:t>
            </a:r>
            <a:r>
              <a:rPr lang="en-US" sz="2600" dirty="0">
                <a:solidFill>
                  <a:srgbClr val="FF0000"/>
                </a:solidFill>
                <a:latin typeface="+mj-lt"/>
              </a:rPr>
              <a:t> </a:t>
            </a:r>
            <a:r>
              <a:rPr lang="en-US" sz="2600" dirty="0">
                <a:latin typeface="+mj-lt"/>
              </a:rPr>
              <a:t>consists of a central carbon atom bonded to four covalent partners.</a:t>
            </a:r>
          </a:p>
          <a:p>
            <a:pPr marL="0" indent="0" algn="just">
              <a:buNone/>
            </a:pPr>
            <a:endParaRPr lang="en-US" sz="2600" dirty="0">
              <a:latin typeface="+mj-lt"/>
            </a:endParaRPr>
          </a:p>
        </p:txBody>
      </p:sp>
      <p:sp>
        <p:nvSpPr>
          <p:cNvPr id="5" name="TextBox 4">
            <a:extLst>
              <a:ext uri="{FF2B5EF4-FFF2-40B4-BE49-F238E27FC236}">
                <a16:creationId xmlns:a16="http://schemas.microsoft.com/office/drawing/2014/main" id="{2ADBD1E1-8107-CF46-A8B2-04A4C5B93D73}"/>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9681565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47784" y="44624"/>
            <a:ext cx="8543108" cy="958863"/>
          </a:xfrm>
        </p:spPr>
        <p:txBody>
          <a:bodyPr/>
          <a:lstStyle/>
          <a:p>
            <a:pPr algn="ctr"/>
            <a:r>
              <a:rPr lang="en-US" dirty="0"/>
              <a:t>The Monomers of Proteins: Amino Acids</a:t>
            </a:r>
          </a:p>
        </p:txBody>
      </p:sp>
      <p:sp>
        <p:nvSpPr>
          <p:cNvPr id="8" name="TextBox 24">
            <a:extLst>
              <a:ext uri="{FF2B5EF4-FFF2-40B4-BE49-F238E27FC236}">
                <a16:creationId xmlns:a16="http://schemas.microsoft.com/office/drawing/2014/main" id="{F76773B4-E816-43C1-88B2-F4928CB9446E}"/>
              </a:ext>
            </a:extLst>
          </p:cNvPr>
          <p:cNvSpPr txBox="1">
            <a:spLocks noChangeArrowheads="1"/>
          </p:cNvSpPr>
          <p:nvPr/>
        </p:nvSpPr>
        <p:spPr bwMode="auto">
          <a:xfrm>
            <a:off x="4427984" y="6516052"/>
            <a:ext cx="4609019" cy="307777"/>
          </a:xfrm>
          <a:prstGeom prst="rect">
            <a:avLst/>
          </a:prstGeom>
          <a:noFill/>
          <a:ln w="9525">
            <a:noFill/>
            <a:miter lim="800000"/>
            <a:headEnd/>
            <a:tailEnd/>
          </a:ln>
        </p:spPr>
        <p:txBody>
          <a:bodyPr wrap="none" lIns="0" tIns="0" rIns="0" bIns="0">
            <a:spAutoFit/>
          </a:bodyPr>
          <a:lstStyle/>
          <a:p>
            <a:pPr eaLnBrk="0" hangingPunct="0"/>
            <a:r>
              <a:rPr lang="en-US" sz="2000" b="1" dirty="0">
                <a:solidFill>
                  <a:srgbClr val="7030A0"/>
                </a:solidFill>
                <a:latin typeface="+mj-lt"/>
                <a:ea typeface="ＭＳ Ｐゴシック" charset="0"/>
              </a:rPr>
              <a:t>(a) The general structure of an amino acid</a:t>
            </a:r>
          </a:p>
        </p:txBody>
      </p:sp>
      <p:grpSp>
        <p:nvGrpSpPr>
          <p:cNvPr id="2" name="Group 1">
            <a:extLst>
              <a:ext uri="{FF2B5EF4-FFF2-40B4-BE49-F238E27FC236}">
                <a16:creationId xmlns:a16="http://schemas.microsoft.com/office/drawing/2014/main" id="{F0C20729-4896-0C4B-AAE4-56E0178DC5B9}"/>
              </a:ext>
            </a:extLst>
          </p:cNvPr>
          <p:cNvGrpSpPr/>
          <p:nvPr/>
        </p:nvGrpSpPr>
        <p:grpSpPr>
          <a:xfrm>
            <a:off x="4519338" y="2204864"/>
            <a:ext cx="6101334" cy="4306117"/>
            <a:chOff x="1499616" y="2225493"/>
            <a:chExt cx="6144768" cy="4285488"/>
          </a:xfrm>
        </p:grpSpPr>
        <p:pic>
          <p:nvPicPr>
            <p:cNvPr id="5" name="48-03_16aAminoAcidStructure-L.jpg" descr="C:\Documents and Settings\rajesh\Desktop\PPT\Campbel Chapter-03\03_Labeled_Images\48-03_16aAminoAcidStructure-L.jpg">
              <a:extLst>
                <a:ext uri="{FF2B5EF4-FFF2-40B4-BE49-F238E27FC236}">
                  <a16:creationId xmlns:a16="http://schemas.microsoft.com/office/drawing/2014/main" id="{09B6C136-C0CB-434F-A20C-6831729961B1}"/>
                </a:ext>
              </a:extLst>
            </p:cNvPr>
            <p:cNvPicPr>
              <a:picLocks noChangeAspect="1"/>
            </p:cNvPicPr>
            <p:nvPr/>
          </p:nvPicPr>
          <p:blipFill>
            <a:blip r:embed="rId3" r:link="rId4"/>
            <a:stretch>
              <a:fillRect/>
            </a:stretch>
          </p:blipFill>
          <p:spPr>
            <a:xfrm>
              <a:off x="1499616" y="2225493"/>
              <a:ext cx="6144768" cy="4285488"/>
            </a:xfrm>
            <a:prstGeom prst="rect">
              <a:avLst/>
            </a:prstGeom>
          </p:spPr>
        </p:pic>
        <p:sp>
          <p:nvSpPr>
            <p:cNvPr id="6" name="TextBox 2">
              <a:extLst>
                <a:ext uri="{FF2B5EF4-FFF2-40B4-BE49-F238E27FC236}">
                  <a16:creationId xmlns:a16="http://schemas.microsoft.com/office/drawing/2014/main" id="{097FF3D1-FC85-4659-8841-5144CEBBE165}"/>
                </a:ext>
              </a:extLst>
            </p:cNvPr>
            <p:cNvSpPr txBox="1">
              <a:spLocks noChangeArrowheads="1"/>
            </p:cNvSpPr>
            <p:nvPr/>
          </p:nvSpPr>
          <p:spPr bwMode="auto">
            <a:xfrm>
              <a:off x="3311023" y="2227490"/>
              <a:ext cx="671596" cy="634493"/>
            </a:xfrm>
            <a:prstGeom prst="rect">
              <a:avLst/>
            </a:prstGeom>
            <a:noFill/>
            <a:ln w="9525">
              <a:noFill/>
              <a:miter lim="800000"/>
              <a:headEnd/>
              <a:tailEnd/>
            </a:ln>
          </p:spPr>
          <p:txBody>
            <a:bodyPr wrap="none" lIns="0" tIns="0" rIns="0" bIns="0">
              <a:spAutoFit/>
            </a:bodyPr>
            <a:lstStyle/>
            <a:p>
              <a:pPr algn="ctr" eaLnBrk="0" hangingPunct="0">
                <a:lnSpc>
                  <a:spcPts val="2600"/>
                </a:lnSpc>
              </a:pPr>
              <a:r>
                <a:rPr lang="en-US" b="1" dirty="0">
                  <a:solidFill>
                    <a:srgbClr val="000000"/>
                  </a:solidFill>
                  <a:latin typeface="+mj-lt"/>
                  <a:ea typeface="ＭＳ Ｐゴシック" charset="0"/>
                </a:rPr>
                <a:t>Amino</a:t>
              </a:r>
            </a:p>
            <a:p>
              <a:pPr algn="ctr" eaLnBrk="0" hangingPunct="0">
                <a:lnSpc>
                  <a:spcPts val="2600"/>
                </a:lnSpc>
              </a:pPr>
              <a:r>
                <a:rPr lang="en-US" b="1" dirty="0">
                  <a:solidFill>
                    <a:srgbClr val="000000"/>
                  </a:solidFill>
                  <a:latin typeface="+mj-lt"/>
                  <a:ea typeface="ＭＳ Ｐゴシック" charset="0"/>
                </a:rPr>
                <a:t>group</a:t>
              </a:r>
            </a:p>
          </p:txBody>
        </p:sp>
        <p:sp>
          <p:nvSpPr>
            <p:cNvPr id="7" name="TextBox 9">
              <a:extLst>
                <a:ext uri="{FF2B5EF4-FFF2-40B4-BE49-F238E27FC236}">
                  <a16:creationId xmlns:a16="http://schemas.microsoft.com/office/drawing/2014/main" id="{C0C07754-365D-4B9F-BE18-EEFF48E465EA}"/>
                </a:ext>
              </a:extLst>
            </p:cNvPr>
            <p:cNvSpPr txBox="1">
              <a:spLocks noChangeArrowheads="1"/>
            </p:cNvSpPr>
            <p:nvPr/>
          </p:nvSpPr>
          <p:spPr bwMode="auto">
            <a:xfrm>
              <a:off x="4861506" y="2227490"/>
              <a:ext cx="929903" cy="634493"/>
            </a:xfrm>
            <a:prstGeom prst="rect">
              <a:avLst/>
            </a:prstGeom>
            <a:noFill/>
            <a:ln w="9525">
              <a:noFill/>
              <a:miter lim="800000"/>
              <a:headEnd/>
              <a:tailEnd/>
            </a:ln>
          </p:spPr>
          <p:txBody>
            <a:bodyPr wrap="none" lIns="0" tIns="0" rIns="0" bIns="0">
              <a:spAutoFit/>
            </a:bodyPr>
            <a:lstStyle/>
            <a:p>
              <a:pPr algn="ctr" eaLnBrk="0" hangingPunct="0">
                <a:lnSpc>
                  <a:spcPts val="2600"/>
                </a:lnSpc>
              </a:pPr>
              <a:r>
                <a:rPr lang="en-US" b="1" dirty="0">
                  <a:solidFill>
                    <a:srgbClr val="000000"/>
                  </a:solidFill>
                  <a:latin typeface="+mj-lt"/>
                  <a:ea typeface="ＭＳ Ｐゴシック" charset="0"/>
                </a:rPr>
                <a:t>Carboxyl</a:t>
              </a:r>
            </a:p>
            <a:p>
              <a:pPr algn="ctr" eaLnBrk="0" hangingPunct="0">
                <a:lnSpc>
                  <a:spcPts val="2600"/>
                </a:lnSpc>
              </a:pPr>
              <a:r>
                <a:rPr lang="en-US" b="1" dirty="0">
                  <a:solidFill>
                    <a:srgbClr val="000000"/>
                  </a:solidFill>
                  <a:latin typeface="+mj-lt"/>
                  <a:ea typeface="ＭＳ Ｐゴシック" charset="0"/>
                </a:rPr>
                <a:t>group</a:t>
              </a:r>
            </a:p>
          </p:txBody>
        </p:sp>
        <p:sp>
          <p:nvSpPr>
            <p:cNvPr id="9" name="TextBox 22">
              <a:extLst>
                <a:ext uri="{FF2B5EF4-FFF2-40B4-BE49-F238E27FC236}">
                  <a16:creationId xmlns:a16="http://schemas.microsoft.com/office/drawing/2014/main" id="{8EA14232-938D-4B49-910C-0865505E44FC}"/>
                </a:ext>
              </a:extLst>
            </p:cNvPr>
            <p:cNvSpPr txBox="1">
              <a:spLocks noChangeArrowheads="1"/>
            </p:cNvSpPr>
            <p:nvPr/>
          </p:nvSpPr>
          <p:spPr bwMode="auto">
            <a:xfrm>
              <a:off x="3945833" y="5174152"/>
              <a:ext cx="889667" cy="634493"/>
            </a:xfrm>
            <a:prstGeom prst="rect">
              <a:avLst/>
            </a:prstGeom>
            <a:noFill/>
            <a:ln w="9525">
              <a:noFill/>
              <a:miter lim="800000"/>
              <a:headEnd/>
              <a:tailEnd/>
            </a:ln>
          </p:spPr>
          <p:txBody>
            <a:bodyPr wrap="square" lIns="0" tIns="0" rIns="0" bIns="0">
              <a:spAutoFit/>
            </a:bodyPr>
            <a:lstStyle/>
            <a:p>
              <a:pPr algn="ctr" eaLnBrk="0" hangingPunct="0">
                <a:lnSpc>
                  <a:spcPts val="2600"/>
                </a:lnSpc>
              </a:pPr>
              <a:r>
                <a:rPr lang="en-US" b="1" dirty="0">
                  <a:solidFill>
                    <a:srgbClr val="000000"/>
                  </a:solidFill>
                  <a:latin typeface="+mj-lt"/>
                  <a:ea typeface="ＭＳ Ｐゴシック" charset="0"/>
                  <a:cs typeface="Arial" pitchFamily="34" charset="0"/>
                </a:rPr>
                <a:t>Side</a:t>
              </a:r>
            </a:p>
            <a:p>
              <a:pPr algn="ctr" eaLnBrk="0" hangingPunct="0">
                <a:lnSpc>
                  <a:spcPts val="2600"/>
                </a:lnSpc>
              </a:pPr>
              <a:r>
                <a:rPr lang="en-US" b="1" dirty="0">
                  <a:solidFill>
                    <a:srgbClr val="000000"/>
                  </a:solidFill>
                  <a:latin typeface="+mj-lt"/>
                  <a:ea typeface="ＭＳ Ｐゴシック" charset="0"/>
                  <a:cs typeface="Arial" pitchFamily="34" charset="0"/>
                </a:rPr>
                <a:t>chain</a:t>
              </a:r>
            </a:p>
          </p:txBody>
        </p:sp>
      </p:grpSp>
      <p:sp>
        <p:nvSpPr>
          <p:cNvPr id="3" name="Rectangle 2">
            <a:extLst>
              <a:ext uri="{FF2B5EF4-FFF2-40B4-BE49-F238E27FC236}">
                <a16:creationId xmlns:a16="http://schemas.microsoft.com/office/drawing/2014/main" id="{7AD4E4C3-1542-F347-BA75-E4A96113D168}"/>
              </a:ext>
            </a:extLst>
          </p:cNvPr>
          <p:cNvSpPr/>
          <p:nvPr/>
        </p:nvSpPr>
        <p:spPr>
          <a:xfrm>
            <a:off x="-75921" y="2216648"/>
            <a:ext cx="5670724" cy="3228576"/>
          </a:xfrm>
          <a:prstGeom prst="rect">
            <a:avLst/>
          </a:prstGeom>
        </p:spPr>
        <p:txBody>
          <a:bodyPr wrap="square">
            <a:spAutoFit/>
          </a:bodyPr>
          <a:lstStyle/>
          <a:p>
            <a:pPr marL="971550" lvl="1" indent="-514350" algn="just" rtl="0">
              <a:lnSpc>
                <a:spcPct val="90000"/>
              </a:lnSpc>
              <a:spcAft>
                <a:spcPts val="1200"/>
              </a:spcAft>
              <a:buClr>
                <a:srgbClr val="0070C0"/>
              </a:buClr>
              <a:buFont typeface="+mj-lt"/>
              <a:buAutoNum type="arabicPeriod"/>
            </a:pPr>
            <a:r>
              <a:rPr lang="en-US" sz="2600" dirty="0">
                <a:solidFill>
                  <a:prstClr val="black"/>
                </a:solidFill>
                <a:latin typeface="Times New Roman"/>
              </a:rPr>
              <a:t>a </a:t>
            </a:r>
            <a:r>
              <a:rPr lang="en-US" sz="2600" dirty="0">
                <a:solidFill>
                  <a:srgbClr val="00B050"/>
                </a:solidFill>
                <a:latin typeface="Times New Roman"/>
              </a:rPr>
              <a:t>carboxyl group </a:t>
            </a:r>
            <a:r>
              <a:rPr lang="en-US" sz="2600" dirty="0">
                <a:solidFill>
                  <a:prstClr val="black"/>
                </a:solidFill>
                <a:latin typeface="Times New Roman"/>
              </a:rPr>
              <a:t>(</a:t>
            </a:r>
            <a:r>
              <a:rPr lang="en-US" sz="2600" dirty="0">
                <a:solidFill>
                  <a:prstClr val="black"/>
                </a:solidFill>
                <a:latin typeface="Times New Roman"/>
                <a:sym typeface="Symbol" panose="05050102010706020507" pitchFamily="18" charset="2"/>
              </a:rPr>
              <a:t></a:t>
            </a:r>
            <a:r>
              <a:rPr lang="en-US" sz="2600" dirty="0">
                <a:solidFill>
                  <a:prstClr val="black"/>
                </a:solidFill>
                <a:latin typeface="Times New Roman"/>
              </a:rPr>
              <a:t>COOH),</a:t>
            </a:r>
          </a:p>
          <a:p>
            <a:pPr marL="971550" lvl="1" indent="-514350" algn="just" rtl="0">
              <a:lnSpc>
                <a:spcPct val="90000"/>
              </a:lnSpc>
              <a:spcAft>
                <a:spcPts val="1200"/>
              </a:spcAft>
              <a:buClr>
                <a:srgbClr val="0070C0"/>
              </a:buClr>
              <a:buFont typeface="+mj-lt"/>
              <a:buAutoNum type="arabicPeriod"/>
            </a:pPr>
            <a:r>
              <a:rPr lang="en-US" sz="2600" dirty="0">
                <a:solidFill>
                  <a:prstClr val="black"/>
                </a:solidFill>
                <a:latin typeface="Times New Roman"/>
              </a:rPr>
              <a:t>an </a:t>
            </a:r>
            <a:r>
              <a:rPr lang="en-US" sz="2600" dirty="0">
                <a:solidFill>
                  <a:srgbClr val="00B050"/>
                </a:solidFill>
                <a:latin typeface="Times New Roman"/>
              </a:rPr>
              <a:t>amino group </a:t>
            </a:r>
            <a:r>
              <a:rPr lang="en-US" sz="2600" dirty="0">
                <a:solidFill>
                  <a:prstClr val="black"/>
                </a:solidFill>
                <a:latin typeface="Times New Roman"/>
              </a:rPr>
              <a:t>(</a:t>
            </a:r>
            <a:r>
              <a:rPr lang="en-US" sz="2600" dirty="0">
                <a:solidFill>
                  <a:prstClr val="black"/>
                </a:solidFill>
                <a:latin typeface="Times New Roman"/>
                <a:sym typeface="Symbol" panose="05050102010706020507" pitchFamily="18" charset="2"/>
              </a:rPr>
              <a:t></a:t>
            </a:r>
            <a:r>
              <a:rPr lang="en-US" sz="2600" dirty="0">
                <a:solidFill>
                  <a:prstClr val="black"/>
                </a:solidFill>
                <a:latin typeface="Times New Roman"/>
              </a:rPr>
              <a:t>NH</a:t>
            </a:r>
            <a:r>
              <a:rPr lang="en-US" sz="2600" baseline="-25000" dirty="0">
                <a:solidFill>
                  <a:prstClr val="black"/>
                </a:solidFill>
                <a:latin typeface="Times New Roman"/>
              </a:rPr>
              <a:t>2</a:t>
            </a:r>
            <a:r>
              <a:rPr lang="en-US" sz="2600" dirty="0">
                <a:solidFill>
                  <a:prstClr val="black"/>
                </a:solidFill>
                <a:latin typeface="Times New Roman"/>
              </a:rPr>
              <a:t>), and</a:t>
            </a:r>
          </a:p>
          <a:p>
            <a:pPr marL="971550" lvl="1" indent="-514350" algn="just" rtl="0">
              <a:lnSpc>
                <a:spcPct val="90000"/>
              </a:lnSpc>
              <a:spcAft>
                <a:spcPts val="1200"/>
              </a:spcAft>
              <a:buClr>
                <a:srgbClr val="0070C0"/>
              </a:buClr>
              <a:buFont typeface="+mj-lt"/>
              <a:buAutoNum type="arabicPeriod"/>
            </a:pPr>
            <a:r>
              <a:rPr lang="en-US" sz="2600" dirty="0">
                <a:solidFill>
                  <a:prstClr val="black"/>
                </a:solidFill>
                <a:latin typeface="Times New Roman"/>
              </a:rPr>
              <a:t>a hydrogen atom.</a:t>
            </a:r>
          </a:p>
          <a:p>
            <a:pPr marL="228600" lvl="0" indent="-228600" algn="just" rtl="0">
              <a:lnSpc>
                <a:spcPct val="90000"/>
              </a:lnSpc>
              <a:spcBef>
                <a:spcPts val="1200"/>
              </a:spcBef>
              <a:spcAft>
                <a:spcPts val="1200"/>
              </a:spcAft>
              <a:buClr>
                <a:srgbClr val="0070C0"/>
              </a:buClr>
              <a:buFont typeface="Arial" panose="020B0604020202020204" pitchFamily="34" charset="0"/>
              <a:buChar char="•"/>
            </a:pPr>
            <a:r>
              <a:rPr lang="en-US" sz="2600" b="1" dirty="0">
                <a:solidFill>
                  <a:prstClr val="black"/>
                </a:solidFill>
                <a:latin typeface="Times New Roman"/>
              </a:rPr>
              <a:t>The variable component of amino acids </a:t>
            </a:r>
            <a:r>
              <a:rPr lang="en-US" sz="2600" dirty="0">
                <a:solidFill>
                  <a:prstClr val="black"/>
                </a:solidFill>
                <a:latin typeface="Times New Roman"/>
              </a:rPr>
              <a:t>is called the </a:t>
            </a:r>
            <a:r>
              <a:rPr lang="en-US" sz="2600" dirty="0">
                <a:solidFill>
                  <a:srgbClr val="00B050"/>
                </a:solidFill>
                <a:latin typeface="Times New Roman"/>
              </a:rPr>
              <a:t>side chain</a:t>
            </a:r>
            <a:r>
              <a:rPr lang="en-US" sz="2600" dirty="0">
                <a:solidFill>
                  <a:prstClr val="black"/>
                </a:solidFill>
                <a:latin typeface="Times New Roman"/>
              </a:rPr>
              <a:t> and is attached to the fourth bond of the central carbon. </a:t>
            </a:r>
            <a:endParaRPr lang="ar-SA" sz="2600" dirty="0"/>
          </a:p>
        </p:txBody>
      </p:sp>
      <p:sp>
        <p:nvSpPr>
          <p:cNvPr id="10" name="TextBox 9">
            <a:extLst>
              <a:ext uri="{FF2B5EF4-FFF2-40B4-BE49-F238E27FC236}">
                <a16:creationId xmlns:a16="http://schemas.microsoft.com/office/drawing/2014/main" id="{B2C634C1-F662-8C4C-BF35-D9A2EAD47E45}"/>
              </a:ext>
            </a:extLst>
          </p:cNvPr>
          <p:cNvSpPr txBox="1"/>
          <p:nvPr/>
        </p:nvSpPr>
        <p:spPr>
          <a:xfrm>
            <a:off x="74384" y="1104302"/>
            <a:ext cx="8716508" cy="812530"/>
          </a:xfrm>
          <a:prstGeom prst="rect">
            <a:avLst/>
          </a:prstGeom>
          <a:noFill/>
        </p:spPr>
        <p:txBody>
          <a:bodyPr wrap="square" rtlCol="1">
            <a:spAutoFit/>
          </a:bodyPr>
          <a:lstStyle/>
          <a:p>
            <a:pPr marL="228600" lvl="0" indent="-228600" algn="just" rtl="0">
              <a:lnSpc>
                <a:spcPct val="90000"/>
              </a:lnSpc>
              <a:spcBef>
                <a:spcPts val="1200"/>
              </a:spcBef>
              <a:spcAft>
                <a:spcPts val="1200"/>
              </a:spcAft>
              <a:buClr>
                <a:srgbClr val="0070C0"/>
              </a:buClr>
              <a:buFont typeface="Arial" panose="020B0604020202020204" pitchFamily="34" charset="0"/>
              <a:buChar char="•"/>
            </a:pPr>
            <a:r>
              <a:rPr lang="en-US" sz="2600" b="1" dirty="0">
                <a:solidFill>
                  <a:prstClr val="black"/>
                </a:solidFill>
                <a:latin typeface="Times New Roman"/>
              </a:rPr>
              <a:t>Three of those attachment groups are common to all amino acids:</a:t>
            </a:r>
          </a:p>
        </p:txBody>
      </p:sp>
      <p:sp>
        <p:nvSpPr>
          <p:cNvPr id="12" name="TextBox 11">
            <a:extLst>
              <a:ext uri="{FF2B5EF4-FFF2-40B4-BE49-F238E27FC236}">
                <a16:creationId xmlns:a16="http://schemas.microsoft.com/office/drawing/2014/main" id="{7E814BB7-577D-0246-A7FD-49A4399859CE}"/>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5699805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477B5E3-9197-1A47-BFA9-C7E7514FF421}"/>
              </a:ext>
            </a:extLst>
          </p:cNvPr>
          <p:cNvGrpSpPr/>
          <p:nvPr/>
        </p:nvGrpSpPr>
        <p:grpSpPr>
          <a:xfrm>
            <a:off x="298703" y="2659336"/>
            <a:ext cx="8546592" cy="3938016"/>
            <a:chOff x="298703" y="1459992"/>
            <a:chExt cx="8546592" cy="3938016"/>
          </a:xfrm>
        </p:grpSpPr>
        <p:pic>
          <p:nvPicPr>
            <p:cNvPr id="4" name="49-03_16bAminoAcidSideGroups-L.jpg" descr="C:\Documents and Settings\rajesh\Desktop\PPT\Campbel Chapter-03\03_Labeled_Images\49-03_16bAminoAcidSideGroups-L.jpg"/>
            <p:cNvPicPr>
              <a:picLocks noChangeAspect="1"/>
            </p:cNvPicPr>
            <p:nvPr/>
          </p:nvPicPr>
          <p:blipFill>
            <a:blip r:embed="rId3" r:link="rId4"/>
            <a:stretch>
              <a:fillRect/>
            </a:stretch>
          </p:blipFill>
          <p:spPr>
            <a:xfrm>
              <a:off x="298703" y="1459992"/>
              <a:ext cx="8546592" cy="3938016"/>
            </a:xfrm>
            <a:prstGeom prst="rect">
              <a:avLst/>
            </a:prstGeom>
          </p:spPr>
        </p:pic>
        <p:sp>
          <p:nvSpPr>
            <p:cNvPr id="5" name="TextBox 4"/>
            <p:cNvSpPr txBox="1"/>
            <p:nvPr/>
          </p:nvSpPr>
          <p:spPr>
            <a:xfrm>
              <a:off x="345040" y="3171274"/>
              <a:ext cx="1613840" cy="641201"/>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232" b="1" dirty="0">
                  <a:solidFill>
                    <a:srgbClr val="000000"/>
                  </a:solidFill>
                  <a:latin typeface="Times New Roman" panose="02020603050405020304" pitchFamily="18" charset="0"/>
                  <a:ea typeface="ＭＳ Ｐゴシック" charset="0"/>
                  <a:cs typeface="Times New Roman" panose="02020603050405020304" pitchFamily="18" charset="0"/>
                </a:rPr>
                <a:t>Hydrophobic</a:t>
              </a:r>
            </a:p>
            <a:p>
              <a:pPr eaLnBrk="0" fontAlgn="auto" hangingPunct="0">
                <a:lnSpc>
                  <a:spcPts val="2500"/>
                </a:lnSpc>
                <a:spcBef>
                  <a:spcPts val="0"/>
                </a:spcBef>
                <a:spcAft>
                  <a:spcPts val="0"/>
                </a:spcAft>
                <a:defRPr/>
              </a:pPr>
              <a:r>
                <a:rPr lang="en-US" sz="2232" b="1" dirty="0">
                  <a:solidFill>
                    <a:srgbClr val="000000"/>
                  </a:solidFill>
                  <a:latin typeface="Times New Roman" panose="02020603050405020304" pitchFamily="18" charset="0"/>
                  <a:ea typeface="ＭＳ Ｐゴシック" charset="0"/>
                  <a:cs typeface="Times New Roman" panose="02020603050405020304" pitchFamily="18" charset="0"/>
                </a:rPr>
                <a:t>side chain</a:t>
              </a:r>
            </a:p>
          </p:txBody>
        </p:sp>
        <p:sp>
          <p:nvSpPr>
            <p:cNvPr id="6" name="TextBox 5"/>
            <p:cNvSpPr txBox="1"/>
            <p:nvPr/>
          </p:nvSpPr>
          <p:spPr>
            <a:xfrm>
              <a:off x="7194308" y="3199055"/>
              <a:ext cx="1472775" cy="641201"/>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232" b="1" dirty="0">
                  <a:solidFill>
                    <a:srgbClr val="000000"/>
                  </a:solidFill>
                  <a:latin typeface="Times New Roman" panose="02020603050405020304" pitchFamily="18" charset="0"/>
                  <a:ea typeface="ＭＳ Ｐゴシック" charset="0"/>
                  <a:cs typeface="Times New Roman" panose="02020603050405020304" pitchFamily="18" charset="0"/>
                </a:rPr>
                <a:t>Hydrophilic</a:t>
              </a:r>
            </a:p>
            <a:p>
              <a:pPr eaLnBrk="0" fontAlgn="auto" hangingPunct="0">
                <a:lnSpc>
                  <a:spcPts val="2500"/>
                </a:lnSpc>
                <a:spcBef>
                  <a:spcPts val="0"/>
                </a:spcBef>
                <a:spcAft>
                  <a:spcPts val="0"/>
                </a:spcAft>
                <a:defRPr/>
              </a:pPr>
              <a:r>
                <a:rPr lang="en-US" sz="2232" b="1" dirty="0">
                  <a:solidFill>
                    <a:srgbClr val="000000"/>
                  </a:solidFill>
                  <a:latin typeface="Times New Roman" panose="02020603050405020304" pitchFamily="18" charset="0"/>
                  <a:ea typeface="ＭＳ Ｐゴシック" charset="0"/>
                  <a:cs typeface="Times New Roman" panose="02020603050405020304" pitchFamily="18" charset="0"/>
                </a:rPr>
                <a:t>side chain</a:t>
              </a:r>
            </a:p>
          </p:txBody>
        </p:sp>
        <p:sp>
          <p:nvSpPr>
            <p:cNvPr id="7" name="TextBox 6"/>
            <p:cNvSpPr txBox="1"/>
            <p:nvPr/>
          </p:nvSpPr>
          <p:spPr>
            <a:xfrm>
              <a:off x="2772327" y="4277764"/>
              <a:ext cx="968214" cy="343492"/>
            </a:xfrm>
            <a:prstGeom prst="rect">
              <a:avLst/>
            </a:prstGeom>
            <a:noFill/>
          </p:spPr>
          <p:txBody>
            <a:bodyPr wrap="none" lIns="0" tIns="0" rIns="0" bIns="0">
              <a:spAutoFit/>
            </a:bodyPr>
            <a:lstStyle/>
            <a:p>
              <a:pPr eaLnBrk="0" fontAlgn="auto" hangingPunct="0">
                <a:spcBef>
                  <a:spcPts val="0"/>
                </a:spcBef>
                <a:spcAft>
                  <a:spcPts val="0"/>
                </a:spcAft>
                <a:defRPr/>
              </a:pPr>
              <a:r>
                <a:rPr lang="en-US" sz="2232" b="1" dirty="0" err="1">
                  <a:solidFill>
                    <a:srgbClr val="000000"/>
                  </a:solidFill>
                  <a:latin typeface="Times New Roman" panose="02020603050405020304" pitchFamily="18" charset="0"/>
                  <a:ea typeface="ＭＳ Ｐゴシック" charset="0"/>
                  <a:cs typeface="Times New Roman" panose="02020603050405020304" pitchFamily="18" charset="0"/>
                </a:rPr>
                <a:t>Leucine</a:t>
              </a:r>
              <a:endParaRPr lang="en-US" sz="2232" b="1" dirty="0">
                <a:solidFill>
                  <a:srgbClr val="000000"/>
                </a:solidFill>
                <a:latin typeface="Times New Roman" panose="02020603050405020304" pitchFamily="18" charset="0"/>
                <a:ea typeface="ＭＳ Ｐゴシック" charset="0"/>
                <a:cs typeface="Times New Roman" panose="02020603050405020304" pitchFamily="18" charset="0"/>
              </a:endParaRPr>
            </a:p>
          </p:txBody>
        </p:sp>
        <p:sp>
          <p:nvSpPr>
            <p:cNvPr id="8" name="TextBox 7"/>
            <p:cNvSpPr txBox="1"/>
            <p:nvPr/>
          </p:nvSpPr>
          <p:spPr>
            <a:xfrm>
              <a:off x="5627446" y="4282526"/>
              <a:ext cx="777457" cy="343492"/>
            </a:xfrm>
            <a:prstGeom prst="rect">
              <a:avLst/>
            </a:prstGeom>
            <a:noFill/>
          </p:spPr>
          <p:txBody>
            <a:bodyPr wrap="none" lIns="0" tIns="0" rIns="0" bIns="0">
              <a:spAutoFit/>
            </a:bodyPr>
            <a:lstStyle/>
            <a:p>
              <a:pPr eaLnBrk="0" fontAlgn="auto" hangingPunct="0">
                <a:spcBef>
                  <a:spcPts val="0"/>
                </a:spcBef>
                <a:spcAft>
                  <a:spcPts val="0"/>
                </a:spcAft>
                <a:defRPr/>
              </a:pPr>
              <a:r>
                <a:rPr lang="en-US" sz="2232" b="1" dirty="0">
                  <a:solidFill>
                    <a:srgbClr val="000000"/>
                  </a:solidFill>
                  <a:latin typeface="Times New Roman" panose="02020603050405020304" pitchFamily="18" charset="0"/>
                  <a:ea typeface="ＭＳ Ｐゴシック" charset="0"/>
                  <a:cs typeface="Times New Roman" panose="02020603050405020304" pitchFamily="18" charset="0"/>
                </a:rPr>
                <a:t>Serine</a:t>
              </a:r>
            </a:p>
          </p:txBody>
        </p:sp>
        <p:sp>
          <p:nvSpPr>
            <p:cNvPr id="9" name="TextBox 8"/>
            <p:cNvSpPr txBox="1"/>
            <p:nvPr/>
          </p:nvSpPr>
          <p:spPr>
            <a:xfrm>
              <a:off x="465324" y="4991221"/>
              <a:ext cx="8108028" cy="300531"/>
            </a:xfrm>
            <a:prstGeom prst="rect">
              <a:avLst/>
            </a:prstGeom>
            <a:noFill/>
          </p:spPr>
          <p:txBody>
            <a:bodyPr wrap="square" lIns="0" tIns="0" rIns="0" bIns="0">
              <a:spAutoFit/>
            </a:bodyPr>
            <a:lstStyle/>
            <a:p>
              <a:pPr algn="just" eaLnBrk="0" fontAlgn="auto" hangingPunct="0">
                <a:lnSpc>
                  <a:spcPts val="2500"/>
                </a:lnSpc>
                <a:spcBef>
                  <a:spcPts val="0"/>
                </a:spcBef>
                <a:spcAft>
                  <a:spcPts val="0"/>
                </a:spcAft>
                <a:defRPr/>
              </a:pPr>
              <a:r>
                <a:rPr lang="en-US" sz="2000" b="1" dirty="0">
                  <a:solidFill>
                    <a:srgbClr val="7030A0"/>
                  </a:solidFill>
                  <a:latin typeface="Times New Roman" panose="02020603050405020304" pitchFamily="18" charset="0"/>
                  <a:ea typeface="ＭＳ Ｐゴシック" charset="0"/>
                  <a:cs typeface="Times New Roman" panose="02020603050405020304" pitchFamily="18" charset="0"/>
                </a:rPr>
                <a:t>(b) Examples of amino acids with hydrophobic and hydrophilic side chains</a:t>
              </a:r>
            </a:p>
          </p:txBody>
        </p:sp>
        <p:sp>
          <p:nvSpPr>
            <p:cNvPr id="10" name="Freeform 3"/>
            <p:cNvSpPr/>
            <p:nvPr/>
          </p:nvSpPr>
          <p:spPr>
            <a:xfrm flipH="1" flipV="1">
              <a:off x="2163005" y="3342138"/>
              <a:ext cx="667512"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latin typeface="Times New Roman" panose="02020603050405020304" pitchFamily="18" charset="0"/>
                <a:cs typeface="Times New Roman" panose="02020603050405020304" pitchFamily="18" charset="0"/>
              </a:endParaRPr>
            </a:p>
          </p:txBody>
        </p:sp>
        <p:sp>
          <p:nvSpPr>
            <p:cNvPr id="11" name="Freeform 3"/>
            <p:cNvSpPr/>
            <p:nvPr/>
          </p:nvSpPr>
          <p:spPr>
            <a:xfrm rot="10800000" flipH="1" flipV="1">
              <a:off x="6488143" y="3342138"/>
              <a:ext cx="640080"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marL="0" algn="ctr" defTabSz="914400" rtl="0" eaLnBrk="0" latinLnBrk="0" hangingPunct="0"/>
              <a:endParaRPr lang="zh-CN" altLang="en-US" b="1">
                <a:solidFill>
                  <a:srgbClr val="00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C191A3BD-F48B-2145-9BD3-A9721FFB9458}"/>
              </a:ext>
            </a:extLst>
          </p:cNvPr>
          <p:cNvSpPr/>
          <p:nvPr/>
        </p:nvSpPr>
        <p:spPr>
          <a:xfrm>
            <a:off x="107504" y="1120910"/>
            <a:ext cx="8825735" cy="812530"/>
          </a:xfrm>
          <a:prstGeom prst="rect">
            <a:avLst/>
          </a:prstGeom>
        </p:spPr>
        <p:txBody>
          <a:bodyPr wrap="square">
            <a:spAutoFit/>
          </a:bodyPr>
          <a:lstStyle/>
          <a:p>
            <a:pPr marL="228600" lvl="0" indent="-228600" algn="just" rtl="0">
              <a:lnSpc>
                <a:spcPct val="90000"/>
              </a:lnSpc>
              <a:spcBef>
                <a:spcPts val="1200"/>
              </a:spcBef>
              <a:spcAft>
                <a:spcPts val="1200"/>
              </a:spcAft>
              <a:buClr>
                <a:srgbClr val="0070C0"/>
              </a:buClr>
              <a:buFont typeface="Arial" panose="020B0604020202020204" pitchFamily="34" charset="0"/>
              <a:buChar char="•"/>
            </a:pPr>
            <a:r>
              <a:rPr lang="en-US" sz="2600" dirty="0">
                <a:solidFill>
                  <a:prstClr val="black"/>
                </a:solidFill>
                <a:latin typeface="Times New Roman"/>
              </a:rPr>
              <a:t>Each type of amino acid has a unique side chain, which gives that amino acid its special chemical properties.</a:t>
            </a:r>
          </a:p>
        </p:txBody>
      </p:sp>
      <p:sp>
        <p:nvSpPr>
          <p:cNvPr id="12" name="Rectangle 2">
            <a:extLst>
              <a:ext uri="{FF2B5EF4-FFF2-40B4-BE49-F238E27FC236}">
                <a16:creationId xmlns:a16="http://schemas.microsoft.com/office/drawing/2014/main" id="{3674EA2E-F7ED-2D48-8623-7E6E38DB510C}"/>
              </a:ext>
            </a:extLst>
          </p:cNvPr>
          <p:cNvSpPr txBox="1">
            <a:spLocks noChangeArrowheads="1"/>
          </p:cNvSpPr>
          <p:nvPr/>
        </p:nvSpPr>
        <p:spPr>
          <a:xfrm>
            <a:off x="247784" y="44624"/>
            <a:ext cx="8543108" cy="958863"/>
          </a:xfrm>
          <a:prstGeom prst="rect">
            <a:avLst/>
          </a:prstGeom>
        </p:spPr>
        <p:txBody>
          <a:bodyPr/>
          <a:lstStyle>
            <a:lvl1pPr algn="l" defTabSz="914400" rtl="0" eaLnBrk="1" latinLnBrk="0" hangingPunct="1">
              <a:lnSpc>
                <a:spcPct val="90000"/>
              </a:lnSpc>
              <a:spcBef>
                <a:spcPct val="0"/>
              </a:spcBef>
              <a:buNone/>
              <a:defRPr sz="3200" b="1" kern="1200">
                <a:solidFill>
                  <a:srgbClr val="0070C0"/>
                </a:solidFill>
                <a:latin typeface="+mj-lt"/>
                <a:ea typeface="+mj-ea"/>
                <a:cs typeface="+mj-cs"/>
              </a:defRPr>
            </a:lvl1pPr>
          </a:lstStyle>
          <a:p>
            <a:pPr algn="ctr"/>
            <a:r>
              <a:rPr lang="en-US"/>
              <a:t>The Monomers of Proteins: Amino Acids</a:t>
            </a:r>
            <a:endParaRPr lang="en-US" dirty="0"/>
          </a:p>
        </p:txBody>
      </p:sp>
      <p:sp>
        <p:nvSpPr>
          <p:cNvPr id="14" name="TextBox 13">
            <a:extLst>
              <a:ext uri="{FF2B5EF4-FFF2-40B4-BE49-F238E27FC236}">
                <a16:creationId xmlns:a16="http://schemas.microsoft.com/office/drawing/2014/main" id="{B6476D69-9D20-9544-8D3D-F7F30E5369F9}"/>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4896078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algn="ctr"/>
            <a:r>
              <a:rPr lang="en-US" dirty="0"/>
              <a:t>Structure/Function: Protein Shape</a:t>
            </a:r>
          </a:p>
        </p:txBody>
      </p:sp>
      <p:sp>
        <p:nvSpPr>
          <p:cNvPr id="176131" name="Rectangle 3"/>
          <p:cNvSpPr>
            <a:spLocks noGrp="1" noChangeArrowheads="1"/>
          </p:cNvSpPr>
          <p:nvPr>
            <p:ph idx="1"/>
          </p:nvPr>
        </p:nvSpPr>
        <p:spPr>
          <a:xfrm>
            <a:off x="287383" y="1331700"/>
            <a:ext cx="8543108" cy="4689588"/>
          </a:xfrm>
        </p:spPr>
        <p:txBody>
          <a:bodyPr>
            <a:normAutofit/>
          </a:bodyPr>
          <a:lstStyle/>
          <a:p>
            <a:pPr algn="just"/>
            <a:r>
              <a:rPr lang="en-US" sz="2600" dirty="0">
                <a:latin typeface="+mj-lt"/>
              </a:rPr>
              <a:t>Cells link amino acids together by </a:t>
            </a:r>
            <a:r>
              <a:rPr lang="en-US" sz="2600" dirty="0">
                <a:solidFill>
                  <a:srgbClr val="00B050"/>
                </a:solidFill>
                <a:latin typeface="+mj-lt"/>
              </a:rPr>
              <a:t>dehydration reactions</a:t>
            </a:r>
            <a:r>
              <a:rPr lang="en-US" sz="2600" dirty="0">
                <a:latin typeface="+mj-lt"/>
              </a:rPr>
              <a:t>,</a:t>
            </a:r>
          </a:p>
          <a:p>
            <a:pPr marL="273050" lvl="1" indent="-258763" algn="just"/>
            <a:r>
              <a:rPr lang="en-US" dirty="0">
                <a:latin typeface="+mj-lt"/>
              </a:rPr>
              <a:t>forming </a:t>
            </a:r>
            <a:r>
              <a:rPr lang="en-US" b="1" dirty="0">
                <a:solidFill>
                  <a:srgbClr val="FF0000"/>
                </a:solidFill>
                <a:latin typeface="+mj-lt"/>
              </a:rPr>
              <a:t>peptide bonds</a:t>
            </a:r>
            <a:r>
              <a:rPr lang="en-US" dirty="0">
                <a:latin typeface="+mj-lt"/>
              </a:rPr>
              <a:t>, and creating long chains of amino acids called </a:t>
            </a:r>
            <a:r>
              <a:rPr lang="en-US" b="1" dirty="0">
                <a:solidFill>
                  <a:srgbClr val="FF0000"/>
                </a:solidFill>
                <a:latin typeface="+mj-lt"/>
              </a:rPr>
              <a:t>polypeptides</a:t>
            </a:r>
            <a:r>
              <a:rPr lang="en-US" dirty="0">
                <a:solidFill>
                  <a:srgbClr val="FF0000"/>
                </a:solidFill>
                <a:latin typeface="+mj-lt"/>
              </a:rPr>
              <a:t>.</a:t>
            </a:r>
          </a:p>
          <a:p>
            <a:pPr marL="14287" lvl="1" indent="0" algn="just">
              <a:buNone/>
            </a:pPr>
            <a:endParaRPr lang="en-US" dirty="0">
              <a:solidFill>
                <a:srgbClr val="FF0000"/>
              </a:solidFill>
              <a:latin typeface="+mj-lt"/>
            </a:endParaRPr>
          </a:p>
          <a:p>
            <a:pPr algn="just"/>
            <a:r>
              <a:rPr lang="en-US" sz="2600" b="1" dirty="0">
                <a:solidFill>
                  <a:srgbClr val="7030A0"/>
                </a:solidFill>
                <a:latin typeface="+mj-lt"/>
              </a:rPr>
              <a:t>How is it possible to make the huge variety of proteins found in your body from just 20 kinds of amino acids?</a:t>
            </a:r>
          </a:p>
          <a:p>
            <a:pPr marL="230188" lvl="1" indent="-215900" algn="just"/>
            <a:r>
              <a:rPr lang="en-US" dirty="0">
                <a:latin typeface="+mj-lt"/>
              </a:rPr>
              <a:t>Like the English alphabet used to make different words by varying the sequent of just 26 letters, proteins use 20 different “letters” (amino acids) to create polypeptides hundreds or thousands of amino acids in length.</a:t>
            </a:r>
          </a:p>
        </p:txBody>
      </p:sp>
      <p:sp>
        <p:nvSpPr>
          <p:cNvPr id="5" name="TextBox 4">
            <a:extLst>
              <a:ext uri="{FF2B5EF4-FFF2-40B4-BE49-F238E27FC236}">
                <a16:creationId xmlns:a16="http://schemas.microsoft.com/office/drawing/2014/main" id="{88C6DCCC-490C-5440-A9B9-9F8556E491B8}"/>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9872544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1-03_17JoiningAminoAcids_2-L.jpg" descr="C:\Documents and Settings\rajesh\Desktop\PPT\Campbel Chapter-03\03_Labeled_Images\51-03_17JoiningAminoAcids_2-L.jpg"/>
          <p:cNvPicPr>
            <a:picLocks noChangeAspect="1"/>
          </p:cNvPicPr>
          <p:nvPr/>
        </p:nvPicPr>
        <p:blipFill>
          <a:blip r:embed="rId3" r:link="rId4"/>
          <a:stretch>
            <a:fillRect/>
          </a:stretch>
        </p:blipFill>
        <p:spPr>
          <a:xfrm>
            <a:off x="2130551" y="204216"/>
            <a:ext cx="4882896" cy="6449568"/>
          </a:xfrm>
          <a:prstGeom prst="rect">
            <a:avLst/>
          </a:prstGeom>
        </p:spPr>
      </p:pic>
      <p:sp>
        <p:nvSpPr>
          <p:cNvPr id="5" name="TextBox 2"/>
          <p:cNvSpPr txBox="1">
            <a:spLocks noChangeArrowheads="1"/>
          </p:cNvSpPr>
          <p:nvPr/>
        </p:nvSpPr>
        <p:spPr bwMode="auto">
          <a:xfrm>
            <a:off x="3325930" y="332656"/>
            <a:ext cx="876843" cy="461665"/>
          </a:xfrm>
          <a:prstGeom prst="rect">
            <a:avLst/>
          </a:prstGeom>
          <a:noFill/>
          <a:ln w="9525">
            <a:noFill/>
            <a:miter lim="800000"/>
            <a:headEnd/>
            <a:tailEnd/>
          </a:ln>
        </p:spPr>
        <p:txBody>
          <a:bodyPr wrap="none" lIns="0" tIns="0" rIns="0" bIns="0">
            <a:spAutoFit/>
          </a:bodyPr>
          <a:lstStyle/>
          <a:p>
            <a:pPr eaLnBrk="0" hangingPunct="0">
              <a:lnSpc>
                <a:spcPts val="1800"/>
              </a:lnSpc>
            </a:pPr>
            <a:r>
              <a:rPr lang="en-US" sz="1600" b="1" dirty="0">
                <a:solidFill>
                  <a:srgbClr val="000000"/>
                </a:solidFill>
                <a:latin typeface="Arial"/>
                <a:ea typeface="ＭＳ Ｐゴシック" charset="0"/>
              </a:rPr>
              <a:t>Carboxyl</a:t>
            </a:r>
          </a:p>
          <a:p>
            <a:pPr eaLnBrk="0" hangingPunct="0">
              <a:lnSpc>
                <a:spcPts val="1800"/>
              </a:lnSpc>
            </a:pPr>
            <a:r>
              <a:rPr lang="en-US" sz="1600" b="1" dirty="0">
                <a:solidFill>
                  <a:srgbClr val="000000"/>
                </a:solidFill>
                <a:latin typeface="Arial"/>
                <a:ea typeface="ＭＳ Ｐゴシック" charset="0"/>
              </a:rPr>
              <a:t>group</a:t>
            </a:r>
          </a:p>
        </p:txBody>
      </p:sp>
      <p:sp>
        <p:nvSpPr>
          <p:cNvPr id="6" name="TextBox 10"/>
          <p:cNvSpPr txBox="1">
            <a:spLocks noChangeArrowheads="1"/>
          </p:cNvSpPr>
          <p:nvPr/>
        </p:nvSpPr>
        <p:spPr bwMode="auto">
          <a:xfrm>
            <a:off x="3729155" y="1505437"/>
            <a:ext cx="269304"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FFFFFF"/>
                </a:solidFill>
                <a:latin typeface="Arial"/>
                <a:ea typeface="ＭＳ Ｐゴシック" charset="0"/>
              </a:rPr>
              <a:t>OH</a:t>
            </a:r>
          </a:p>
        </p:txBody>
      </p:sp>
      <p:sp>
        <p:nvSpPr>
          <p:cNvPr id="7" name="TextBox 12"/>
          <p:cNvSpPr txBox="1">
            <a:spLocks noChangeArrowheads="1"/>
          </p:cNvSpPr>
          <p:nvPr/>
        </p:nvSpPr>
        <p:spPr bwMode="auto">
          <a:xfrm>
            <a:off x="5080911" y="332656"/>
            <a:ext cx="637995" cy="461665"/>
          </a:xfrm>
          <a:prstGeom prst="rect">
            <a:avLst/>
          </a:prstGeom>
          <a:noFill/>
          <a:ln w="9525">
            <a:noFill/>
            <a:miter lim="800000"/>
            <a:headEnd/>
            <a:tailEnd/>
          </a:ln>
        </p:spPr>
        <p:txBody>
          <a:bodyPr wrap="none" lIns="0" tIns="0" rIns="0" bIns="0">
            <a:spAutoFit/>
          </a:bodyPr>
          <a:lstStyle/>
          <a:p>
            <a:pPr eaLnBrk="0" hangingPunct="0">
              <a:lnSpc>
                <a:spcPts val="1820"/>
              </a:lnSpc>
            </a:pPr>
            <a:r>
              <a:rPr lang="en-US" sz="1600" b="1" dirty="0">
                <a:solidFill>
                  <a:srgbClr val="000000"/>
                </a:solidFill>
                <a:latin typeface="Arial"/>
                <a:ea typeface="ＭＳ Ｐゴシック" charset="0"/>
              </a:rPr>
              <a:t>Amino</a:t>
            </a:r>
          </a:p>
          <a:p>
            <a:pPr eaLnBrk="0" hangingPunct="0">
              <a:lnSpc>
                <a:spcPts val="1820"/>
              </a:lnSpc>
            </a:pPr>
            <a:r>
              <a:rPr lang="en-US" sz="1600" b="1" dirty="0">
                <a:solidFill>
                  <a:srgbClr val="000000"/>
                </a:solidFill>
                <a:latin typeface="Arial"/>
                <a:ea typeface="ＭＳ Ｐゴシック" charset="0"/>
              </a:rPr>
              <a:t>group</a:t>
            </a:r>
          </a:p>
        </p:txBody>
      </p:sp>
      <p:sp>
        <p:nvSpPr>
          <p:cNvPr id="8" name="TextBox 32"/>
          <p:cNvSpPr txBox="1">
            <a:spLocks noChangeArrowheads="1"/>
          </p:cNvSpPr>
          <p:nvPr/>
        </p:nvSpPr>
        <p:spPr bwMode="auto">
          <a:xfrm>
            <a:off x="5259505" y="1472100"/>
            <a:ext cx="129844"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FFFFFF"/>
                </a:solidFill>
                <a:latin typeface="Arial"/>
                <a:ea typeface="ＭＳ Ｐゴシック" charset="0"/>
              </a:rPr>
              <a:t>H</a:t>
            </a:r>
          </a:p>
        </p:txBody>
      </p:sp>
      <p:sp>
        <p:nvSpPr>
          <p:cNvPr id="9" name="TextBox 38"/>
          <p:cNvSpPr txBox="1">
            <a:spLocks noChangeArrowheads="1"/>
          </p:cNvSpPr>
          <p:nvPr/>
        </p:nvSpPr>
        <p:spPr bwMode="auto">
          <a:xfrm>
            <a:off x="2844124" y="2096780"/>
            <a:ext cx="535403" cy="461665"/>
          </a:xfrm>
          <a:prstGeom prst="rect">
            <a:avLst/>
          </a:prstGeom>
          <a:noFill/>
          <a:ln w="9525">
            <a:noFill/>
            <a:miter lim="800000"/>
            <a:headEnd/>
            <a:tailEnd/>
          </a:ln>
        </p:spPr>
        <p:txBody>
          <a:bodyPr wrap="none" lIns="0" tIns="0" rIns="0" bIns="0">
            <a:spAutoFit/>
          </a:bodyPr>
          <a:lstStyle/>
          <a:p>
            <a:pPr eaLnBrk="0" hangingPunct="0">
              <a:lnSpc>
                <a:spcPts val="1820"/>
              </a:lnSpc>
            </a:pPr>
            <a:r>
              <a:rPr lang="en-US" sz="1600" b="1" dirty="0">
                <a:solidFill>
                  <a:srgbClr val="000000"/>
                </a:solidFill>
                <a:latin typeface="Arial"/>
                <a:ea typeface="ＭＳ Ｐゴシック" charset="0"/>
              </a:rPr>
              <a:t>Side</a:t>
            </a:r>
          </a:p>
          <a:p>
            <a:pPr eaLnBrk="0" hangingPunct="0">
              <a:lnSpc>
                <a:spcPts val="1820"/>
              </a:lnSpc>
            </a:pPr>
            <a:r>
              <a:rPr lang="en-US" sz="1600" b="1" dirty="0">
                <a:solidFill>
                  <a:srgbClr val="000000"/>
                </a:solidFill>
                <a:latin typeface="Arial"/>
                <a:ea typeface="ＭＳ Ｐゴシック" charset="0"/>
              </a:rPr>
              <a:t>chain</a:t>
            </a:r>
          </a:p>
        </p:txBody>
      </p:sp>
      <p:sp>
        <p:nvSpPr>
          <p:cNvPr id="10" name="TextBox 40"/>
          <p:cNvSpPr txBox="1">
            <a:spLocks noChangeArrowheads="1"/>
          </p:cNvSpPr>
          <p:nvPr/>
        </p:nvSpPr>
        <p:spPr bwMode="auto">
          <a:xfrm>
            <a:off x="2567898" y="2687331"/>
            <a:ext cx="1106072"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Amino acid</a:t>
            </a:r>
          </a:p>
        </p:txBody>
      </p:sp>
      <p:sp>
        <p:nvSpPr>
          <p:cNvPr id="11" name="TextBox 41"/>
          <p:cNvSpPr txBox="1">
            <a:spLocks noChangeArrowheads="1"/>
          </p:cNvSpPr>
          <p:nvPr/>
        </p:nvSpPr>
        <p:spPr bwMode="auto">
          <a:xfrm>
            <a:off x="2189280" y="3135800"/>
            <a:ext cx="2051844"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Dehydration reaction</a:t>
            </a:r>
          </a:p>
        </p:txBody>
      </p:sp>
      <p:sp>
        <p:nvSpPr>
          <p:cNvPr id="12" name="TextBox 11"/>
          <p:cNvSpPr txBox="1"/>
          <p:nvPr/>
        </p:nvSpPr>
        <p:spPr>
          <a:xfrm>
            <a:off x="5234105" y="3513625"/>
            <a:ext cx="336631"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FFFFFF"/>
                </a:solidFill>
                <a:latin typeface="Arial"/>
                <a:ea typeface="ＭＳ Ｐゴシック" charset="0"/>
              </a:rPr>
              <a:t>H</a:t>
            </a:r>
            <a:r>
              <a:rPr lang="en-US" sz="1400" b="1" baseline="-25000" dirty="0">
                <a:solidFill>
                  <a:srgbClr val="FFFFFF"/>
                </a:solidFill>
                <a:latin typeface="Arial"/>
                <a:ea typeface="ＭＳ Ｐゴシック" charset="0"/>
              </a:rPr>
              <a:t>2</a:t>
            </a:r>
            <a:r>
              <a:rPr lang="en-US" sz="1400" b="1" dirty="0">
                <a:solidFill>
                  <a:srgbClr val="FFFFFF"/>
                </a:solidFill>
                <a:latin typeface="Arial"/>
                <a:ea typeface="ＭＳ Ｐゴシック" charset="0"/>
              </a:rPr>
              <a:t>O</a:t>
            </a:r>
          </a:p>
        </p:txBody>
      </p:sp>
      <p:sp>
        <p:nvSpPr>
          <p:cNvPr id="13" name="TextBox 43"/>
          <p:cNvSpPr txBox="1">
            <a:spLocks noChangeArrowheads="1"/>
          </p:cNvSpPr>
          <p:nvPr/>
        </p:nvSpPr>
        <p:spPr bwMode="auto">
          <a:xfrm>
            <a:off x="5724128" y="2148373"/>
            <a:ext cx="535403" cy="461665"/>
          </a:xfrm>
          <a:prstGeom prst="rect">
            <a:avLst/>
          </a:prstGeom>
          <a:noFill/>
          <a:ln w="9525">
            <a:noFill/>
            <a:miter lim="800000"/>
            <a:headEnd/>
            <a:tailEnd/>
          </a:ln>
        </p:spPr>
        <p:txBody>
          <a:bodyPr wrap="none" lIns="0" tIns="0" rIns="0" bIns="0">
            <a:spAutoFit/>
          </a:bodyPr>
          <a:lstStyle/>
          <a:p>
            <a:pPr eaLnBrk="0" hangingPunct="0">
              <a:lnSpc>
                <a:spcPts val="1820"/>
              </a:lnSpc>
            </a:pPr>
            <a:r>
              <a:rPr lang="en-US" sz="1600" b="1" dirty="0">
                <a:solidFill>
                  <a:srgbClr val="000000"/>
                </a:solidFill>
                <a:latin typeface="Arial"/>
                <a:ea typeface="ＭＳ Ｐゴシック" charset="0"/>
              </a:rPr>
              <a:t>Side</a:t>
            </a:r>
          </a:p>
          <a:p>
            <a:pPr eaLnBrk="0" hangingPunct="0">
              <a:lnSpc>
                <a:spcPts val="1820"/>
              </a:lnSpc>
            </a:pPr>
            <a:r>
              <a:rPr lang="en-US" sz="1600" b="1" dirty="0">
                <a:solidFill>
                  <a:srgbClr val="000000"/>
                </a:solidFill>
                <a:latin typeface="Arial"/>
                <a:ea typeface="ＭＳ Ｐゴシック" charset="0"/>
              </a:rPr>
              <a:t>chain</a:t>
            </a:r>
          </a:p>
        </p:txBody>
      </p:sp>
      <p:sp>
        <p:nvSpPr>
          <p:cNvPr id="15" name="TextBox 74"/>
          <p:cNvSpPr txBox="1">
            <a:spLocks noChangeArrowheads="1"/>
          </p:cNvSpPr>
          <p:nvPr/>
        </p:nvSpPr>
        <p:spPr bwMode="auto">
          <a:xfrm>
            <a:off x="3522780" y="5572611"/>
            <a:ext cx="535403" cy="461665"/>
          </a:xfrm>
          <a:prstGeom prst="rect">
            <a:avLst/>
          </a:prstGeom>
          <a:noFill/>
          <a:ln w="9525">
            <a:noFill/>
            <a:miter lim="800000"/>
            <a:headEnd/>
            <a:tailEnd/>
          </a:ln>
        </p:spPr>
        <p:txBody>
          <a:bodyPr wrap="none" lIns="0" tIns="0" rIns="0" bIns="0">
            <a:spAutoFit/>
          </a:bodyPr>
          <a:lstStyle/>
          <a:p>
            <a:pPr eaLnBrk="0" hangingPunct="0">
              <a:lnSpc>
                <a:spcPts val="1820"/>
              </a:lnSpc>
            </a:pPr>
            <a:r>
              <a:rPr lang="en-US" sz="1600" b="1" dirty="0">
                <a:solidFill>
                  <a:srgbClr val="000000"/>
                </a:solidFill>
                <a:latin typeface="Arial"/>
                <a:ea typeface="ＭＳ Ｐゴシック" charset="0"/>
              </a:rPr>
              <a:t>Side</a:t>
            </a:r>
          </a:p>
          <a:p>
            <a:pPr eaLnBrk="0" hangingPunct="0">
              <a:lnSpc>
                <a:spcPts val="1820"/>
              </a:lnSpc>
            </a:pPr>
            <a:r>
              <a:rPr lang="en-US" sz="1600" b="1" dirty="0">
                <a:solidFill>
                  <a:srgbClr val="000000"/>
                </a:solidFill>
                <a:latin typeface="Arial"/>
                <a:ea typeface="ＭＳ Ｐゴシック" charset="0"/>
              </a:rPr>
              <a:t>chain</a:t>
            </a:r>
          </a:p>
        </p:txBody>
      </p:sp>
      <p:sp>
        <p:nvSpPr>
          <p:cNvPr id="16" name="TextBox 76"/>
          <p:cNvSpPr txBox="1">
            <a:spLocks noChangeArrowheads="1"/>
          </p:cNvSpPr>
          <p:nvPr/>
        </p:nvSpPr>
        <p:spPr bwMode="auto">
          <a:xfrm>
            <a:off x="4841992" y="5625793"/>
            <a:ext cx="535403" cy="461665"/>
          </a:xfrm>
          <a:prstGeom prst="rect">
            <a:avLst/>
          </a:prstGeom>
          <a:noFill/>
          <a:ln w="9525">
            <a:noFill/>
            <a:miter lim="800000"/>
            <a:headEnd/>
            <a:tailEnd/>
          </a:ln>
        </p:spPr>
        <p:txBody>
          <a:bodyPr wrap="none" lIns="0" tIns="0" rIns="0" bIns="0">
            <a:spAutoFit/>
          </a:bodyPr>
          <a:lstStyle/>
          <a:p>
            <a:pPr eaLnBrk="0" hangingPunct="0">
              <a:lnSpc>
                <a:spcPts val="1820"/>
              </a:lnSpc>
            </a:pPr>
            <a:r>
              <a:rPr lang="en-US" sz="1600" b="1" dirty="0">
                <a:solidFill>
                  <a:srgbClr val="000000"/>
                </a:solidFill>
                <a:latin typeface="Arial"/>
                <a:ea typeface="ＭＳ Ｐゴシック" charset="0"/>
              </a:rPr>
              <a:t>Side</a:t>
            </a:r>
          </a:p>
          <a:p>
            <a:pPr eaLnBrk="0" hangingPunct="0">
              <a:lnSpc>
                <a:spcPts val="1820"/>
              </a:lnSpc>
            </a:pPr>
            <a:r>
              <a:rPr lang="en-US" sz="1600" b="1" dirty="0">
                <a:solidFill>
                  <a:srgbClr val="000000"/>
                </a:solidFill>
                <a:latin typeface="Arial"/>
                <a:ea typeface="ＭＳ Ｐゴシック" charset="0"/>
              </a:rPr>
              <a:t>chain</a:t>
            </a:r>
          </a:p>
        </p:txBody>
      </p:sp>
      <p:sp>
        <p:nvSpPr>
          <p:cNvPr id="17" name="TextBox 78"/>
          <p:cNvSpPr txBox="1">
            <a:spLocks noChangeArrowheads="1"/>
          </p:cNvSpPr>
          <p:nvPr/>
        </p:nvSpPr>
        <p:spPr bwMode="auto">
          <a:xfrm>
            <a:off x="3779955" y="6315562"/>
            <a:ext cx="1298432"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FFFFFF"/>
                </a:solidFill>
                <a:latin typeface="Arial"/>
                <a:ea typeface="ＭＳ Ｐゴシック" charset="0"/>
              </a:rPr>
              <a:t>Peptide bond</a:t>
            </a:r>
          </a:p>
        </p:txBody>
      </p:sp>
      <p:sp>
        <p:nvSpPr>
          <p:cNvPr id="18" name="Freeform 3"/>
          <p:cNvSpPr/>
          <p:nvPr/>
        </p:nvSpPr>
        <p:spPr>
          <a:xfrm>
            <a:off x="4395358" y="4794248"/>
            <a:ext cx="0" cy="1517904"/>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 name="Title 1"/>
          <p:cNvSpPr>
            <a:spLocks noGrp="1"/>
          </p:cNvSpPr>
          <p:nvPr>
            <p:ph type="title" idx="4294967295"/>
          </p:nvPr>
        </p:nvSpPr>
        <p:spPr>
          <a:xfrm>
            <a:off x="230832" y="0"/>
            <a:ext cx="8229600" cy="301752"/>
          </a:xfrm>
          <a:prstGeom prst="rect">
            <a:avLst/>
          </a:prstGeom>
        </p:spPr>
        <p:txBody>
          <a:bodyPr/>
          <a:lstStyle/>
          <a:p>
            <a:pPr algn="ctr" rtl="0" eaLnBrk="1" fontAlgn="base" hangingPunct="1"/>
            <a:r>
              <a:rPr lang="en-US" sz="2000" kern="1200" dirty="0">
                <a:solidFill>
                  <a:srgbClr val="7030A0"/>
                </a:solidFill>
                <a:effectLst/>
                <a:latin typeface="Times New Roman" panose="02020603050405020304" pitchFamily="18" charset="0"/>
                <a:ea typeface="ＭＳ Ｐゴシック"/>
                <a:cs typeface="Times New Roman" panose="02020603050405020304" pitchFamily="18" charset="0"/>
              </a:rPr>
              <a:t>Joining amino acids</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19" name="TextBox 43"/>
          <p:cNvSpPr txBox="1">
            <a:spLocks noChangeArrowheads="1"/>
          </p:cNvSpPr>
          <p:nvPr/>
        </p:nvSpPr>
        <p:spPr bwMode="auto">
          <a:xfrm>
            <a:off x="5464175" y="2713502"/>
            <a:ext cx="1106072"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Amino acid</a:t>
            </a:r>
          </a:p>
        </p:txBody>
      </p:sp>
    </p:spTree>
    <p:extLst>
      <p:ext uri="{BB962C8B-B14F-4D97-AF65-F5344CB8AC3E}">
        <p14:creationId xmlns:p14="http://schemas.microsoft.com/office/powerpoint/2010/main" val="36142594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Structure/Function: Protein Shape</a:t>
            </a:r>
          </a:p>
        </p:txBody>
      </p:sp>
      <p:sp>
        <p:nvSpPr>
          <p:cNvPr id="186370" name="Rectangle 2"/>
          <p:cNvSpPr>
            <a:spLocks noGrp="1" noChangeArrowheads="1"/>
          </p:cNvSpPr>
          <p:nvPr>
            <p:ph idx="1"/>
          </p:nvPr>
        </p:nvSpPr>
        <p:spPr>
          <a:xfrm>
            <a:off x="72424" y="1280903"/>
            <a:ext cx="8928992" cy="2520280"/>
          </a:xfrm>
        </p:spPr>
        <p:txBody>
          <a:bodyPr/>
          <a:lstStyle/>
          <a:p>
            <a:pPr lvl="0" algn="just"/>
            <a:r>
              <a:rPr lang="en-US" sz="2600" dirty="0">
                <a:solidFill>
                  <a:prstClr val="black"/>
                </a:solidFill>
                <a:latin typeface="Times New Roman"/>
              </a:rPr>
              <a:t>A functional protein is one or more polypeptide chains precisely twisted, folded, and coiled into a molecule of unique shape. </a:t>
            </a:r>
          </a:p>
          <a:p>
            <a:pPr algn="just"/>
            <a:r>
              <a:rPr lang="en-US" sz="2600" dirty="0">
                <a:latin typeface="+mj-lt"/>
              </a:rPr>
              <a:t>The amino acid sequence of each polypeptide determines the </a:t>
            </a:r>
            <a:r>
              <a:rPr lang="en-US" sz="2600" dirty="0">
                <a:solidFill>
                  <a:srgbClr val="FF0000"/>
                </a:solidFill>
                <a:latin typeface="+mj-lt"/>
              </a:rPr>
              <a:t>three-dimensional structure </a:t>
            </a:r>
            <a:r>
              <a:rPr lang="en-US" sz="2600" dirty="0">
                <a:latin typeface="+mj-lt"/>
              </a:rPr>
              <a:t>of the protein, which enable </a:t>
            </a:r>
            <a:r>
              <a:rPr lang="en-US" sz="2600" dirty="0">
                <a:solidFill>
                  <a:srgbClr val="7030A0"/>
                </a:solidFill>
                <a:latin typeface="Times New Roman"/>
              </a:rPr>
              <a:t>the molecule to carry out its specific function.</a:t>
            </a:r>
            <a:endParaRPr lang="en-US" sz="2600" dirty="0">
              <a:latin typeface="+mj-lt"/>
            </a:endParaRPr>
          </a:p>
          <a:p>
            <a:pPr algn="just"/>
            <a:r>
              <a:rPr lang="en-US" sz="2600" dirty="0">
                <a:latin typeface="+mj-lt"/>
              </a:rPr>
              <a:t>Nearly all proteins work by recognizing and binding to some other molecule.</a:t>
            </a:r>
          </a:p>
        </p:txBody>
      </p:sp>
      <p:sp>
        <p:nvSpPr>
          <p:cNvPr id="6" name="TextBox 5">
            <a:extLst>
              <a:ext uri="{FF2B5EF4-FFF2-40B4-BE49-F238E27FC236}">
                <a16:creationId xmlns:a16="http://schemas.microsoft.com/office/drawing/2014/main" id="{41C8686E-EB61-7D45-9DD1-FFD018418346}"/>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32373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Theories in Science</a:t>
            </a:r>
          </a:p>
        </p:txBody>
      </p:sp>
      <p:sp>
        <p:nvSpPr>
          <p:cNvPr id="207874" name="Rectangle 3"/>
          <p:cNvSpPr>
            <a:spLocks noGrp="1" noChangeArrowheads="1"/>
          </p:cNvSpPr>
          <p:nvPr>
            <p:ph idx="1"/>
          </p:nvPr>
        </p:nvSpPr>
        <p:spPr>
          <a:xfrm>
            <a:off x="287383" y="1239509"/>
            <a:ext cx="8543108" cy="4832684"/>
          </a:xfrm>
        </p:spPr>
        <p:txBody>
          <a:bodyPr/>
          <a:lstStyle/>
          <a:p>
            <a:pPr algn="just"/>
            <a:r>
              <a:rPr lang="en-US" sz="2600" dirty="0">
                <a:latin typeface="+mj-lt"/>
              </a:rPr>
              <a:t>Accumulating facts is not the primary goal of science.</a:t>
            </a:r>
          </a:p>
          <a:p>
            <a:pPr algn="just"/>
            <a:r>
              <a:rPr lang="en-US" sz="2600" dirty="0">
                <a:solidFill>
                  <a:srgbClr val="FF0000"/>
                </a:solidFill>
                <a:latin typeface="+mj-lt"/>
              </a:rPr>
              <a:t>Facts </a:t>
            </a:r>
            <a:r>
              <a:rPr lang="en-US" sz="2600" dirty="0">
                <a:latin typeface="+mj-lt"/>
              </a:rPr>
              <a:t>in the form of verifiable observations and repeatable experimental results are essential to science. </a:t>
            </a:r>
          </a:p>
          <a:p>
            <a:pPr algn="just"/>
            <a:r>
              <a:rPr lang="en-US" sz="2600" dirty="0">
                <a:latin typeface="+mj-lt"/>
              </a:rPr>
              <a:t>But what really advances science are </a:t>
            </a:r>
            <a:r>
              <a:rPr lang="en-US" sz="2600" dirty="0">
                <a:solidFill>
                  <a:srgbClr val="00B050"/>
                </a:solidFill>
                <a:latin typeface="+mj-lt"/>
              </a:rPr>
              <a:t>new theories that tie together a number of observations that previously seemed unrelated.  </a:t>
            </a:r>
          </a:p>
          <a:p>
            <a:pPr algn="just"/>
            <a:r>
              <a:rPr lang="en-US" sz="2600" dirty="0">
                <a:latin typeface="+mj-lt"/>
              </a:rPr>
              <a:t>The cornerstones of science are the explanations that apply to the greatest variety of phenomena.</a:t>
            </a:r>
          </a:p>
        </p:txBody>
      </p:sp>
      <p:sp>
        <p:nvSpPr>
          <p:cNvPr id="5" name="TextBox 4">
            <a:extLst>
              <a:ext uri="{FF2B5EF4-FFF2-40B4-BE49-F238E27FC236}">
                <a16:creationId xmlns:a16="http://schemas.microsoft.com/office/drawing/2014/main" id="{FFF2F2D3-1D3D-C341-BDFC-7D0BA12874FE}"/>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40356973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7"/>
          <p:cNvSpPr txBox="1">
            <a:spLocks noChangeArrowheads="1"/>
          </p:cNvSpPr>
          <p:nvPr/>
        </p:nvSpPr>
        <p:spPr bwMode="auto">
          <a:xfrm>
            <a:off x="377825" y="2683828"/>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1</a:t>
            </a:r>
          </a:p>
        </p:txBody>
      </p:sp>
      <p:grpSp>
        <p:nvGrpSpPr>
          <p:cNvPr id="3" name="Group 2">
            <a:extLst>
              <a:ext uri="{FF2B5EF4-FFF2-40B4-BE49-F238E27FC236}">
                <a16:creationId xmlns:a16="http://schemas.microsoft.com/office/drawing/2014/main" id="{8CB86127-3643-8B40-AF7B-60E92D925F4A}"/>
              </a:ext>
            </a:extLst>
          </p:cNvPr>
          <p:cNvGrpSpPr/>
          <p:nvPr/>
        </p:nvGrpSpPr>
        <p:grpSpPr>
          <a:xfrm>
            <a:off x="298703" y="615695"/>
            <a:ext cx="8546592" cy="5626608"/>
            <a:chOff x="298703" y="615695"/>
            <a:chExt cx="8546592" cy="5626608"/>
          </a:xfrm>
        </p:grpSpPr>
        <p:pic>
          <p:nvPicPr>
            <p:cNvPr id="4" name="52-03_18_ProteinStructure-L.jpg" descr="C:\Documents and Settings\rajesh\Desktop\PPT\Campbel Chapter-03\03_Labeled_Images\52-03_18_ProteinStructure-L.jpg"/>
            <p:cNvPicPr>
              <a:picLocks noChangeAspect="1"/>
            </p:cNvPicPr>
            <p:nvPr/>
          </p:nvPicPr>
          <p:blipFill>
            <a:blip r:embed="rId3" r:link="rId4"/>
            <a:stretch>
              <a:fillRect/>
            </a:stretch>
          </p:blipFill>
          <p:spPr>
            <a:xfrm>
              <a:off x="298703" y="615695"/>
              <a:ext cx="8546592" cy="5626608"/>
            </a:xfrm>
            <a:prstGeom prst="rect">
              <a:avLst/>
            </a:prstGeom>
          </p:spPr>
        </p:pic>
        <p:sp>
          <p:nvSpPr>
            <p:cNvPr id="5" name="TextBox 22"/>
            <p:cNvSpPr txBox="1">
              <a:spLocks noChangeArrowheads="1"/>
            </p:cNvSpPr>
            <p:nvPr/>
          </p:nvSpPr>
          <p:spPr bwMode="auto">
            <a:xfrm>
              <a:off x="2798815" y="2313146"/>
              <a:ext cx="1332096" cy="430887"/>
            </a:xfrm>
            <a:prstGeom prst="rect">
              <a:avLst/>
            </a:prstGeom>
            <a:noFill/>
            <a:ln w="9525">
              <a:noFill/>
              <a:miter lim="800000"/>
              <a:headEnd/>
              <a:tailEnd/>
            </a:ln>
          </p:spPr>
          <p:txBody>
            <a:bodyPr wrap="none" lIns="0" tIns="0" rIns="0" bIns="0">
              <a:spAutoFit/>
            </a:bodyPr>
            <a:lstStyle/>
            <a:p>
              <a:pPr algn="ctr" eaLnBrk="0" hangingPunct="0"/>
              <a:r>
                <a:rPr lang="en-US" sz="1400" b="1" dirty="0">
                  <a:solidFill>
                    <a:srgbClr val="000000"/>
                  </a:solidFill>
                  <a:latin typeface="Arial" pitchFamily="34" charset="0"/>
                  <a:ea typeface="ＭＳ Ｐゴシック" charset="0"/>
                  <a:cs typeface="Arial" pitchFamily="34" charset="0"/>
                </a:rPr>
                <a:t>One amino acid</a:t>
              </a:r>
            </a:p>
            <a:p>
              <a:pPr algn="ctr" eaLnBrk="0" hangingPunct="0"/>
              <a:r>
                <a:rPr lang="en-US" sz="1400" b="1" dirty="0">
                  <a:solidFill>
                    <a:srgbClr val="000000"/>
                  </a:solidFill>
                  <a:latin typeface="Arial" pitchFamily="34" charset="0"/>
                  <a:ea typeface="ＭＳ Ｐゴシック" charset="0"/>
                  <a:cs typeface="Arial" pitchFamily="34" charset="0"/>
                </a:rPr>
                <a:t>(</a:t>
              </a:r>
              <a:r>
                <a:rPr lang="en-US" sz="1400" b="1" dirty="0" err="1">
                  <a:solidFill>
                    <a:srgbClr val="000000"/>
                  </a:solidFill>
                  <a:latin typeface="Arial" pitchFamily="34" charset="0"/>
                  <a:ea typeface="ＭＳ Ｐゴシック" charset="0"/>
                  <a:cs typeface="Arial" pitchFamily="34" charset="0"/>
                </a:rPr>
                <a:t>alanine</a:t>
              </a:r>
              <a:r>
                <a:rPr lang="en-US" sz="1400" b="1" dirty="0">
                  <a:solidFill>
                    <a:srgbClr val="000000"/>
                  </a:solidFill>
                  <a:latin typeface="Arial" pitchFamily="34" charset="0"/>
                  <a:ea typeface="ＭＳ Ｐゴシック" charset="0"/>
                  <a:cs typeface="Arial" pitchFamily="34" charset="0"/>
                </a:rPr>
                <a:t>)</a:t>
              </a:r>
            </a:p>
          </p:txBody>
        </p:sp>
        <p:sp>
          <p:nvSpPr>
            <p:cNvPr id="7" name="TextBox 140"/>
            <p:cNvSpPr txBox="1">
              <a:spLocks noChangeArrowheads="1"/>
            </p:cNvSpPr>
            <p:nvPr/>
          </p:nvSpPr>
          <p:spPr bwMode="auto">
            <a:xfrm>
              <a:off x="5492009" y="3044983"/>
              <a:ext cx="3247684" cy="410369"/>
            </a:xfrm>
            <a:prstGeom prst="rect">
              <a:avLst/>
            </a:prstGeom>
            <a:noFill/>
            <a:ln w="9525">
              <a:noFill/>
              <a:miter lim="800000"/>
              <a:headEnd/>
              <a:tailEnd/>
            </a:ln>
          </p:spPr>
          <p:txBody>
            <a:bodyPr wrap="none" lIns="0" tIns="0" rIns="0" bIns="0">
              <a:spAutoFit/>
            </a:bodyPr>
            <a:lstStyle/>
            <a:p>
              <a:pPr algn="ctr" eaLnBrk="0" hangingPunct="0">
                <a:lnSpc>
                  <a:spcPts val="1600"/>
                </a:lnSpc>
              </a:pPr>
              <a:r>
                <a:rPr lang="en-US" sz="1400" b="1" dirty="0">
                  <a:solidFill>
                    <a:srgbClr val="000000"/>
                  </a:solidFill>
                  <a:latin typeface="Arial" pitchFamily="34" charset="0"/>
                  <a:ea typeface="ＭＳ Ｐゴシック" charset="0"/>
                  <a:cs typeface="Arial" pitchFamily="34" charset="0"/>
                </a:rPr>
                <a:t>Here you can see how the polypeptide</a:t>
              </a:r>
            </a:p>
            <a:p>
              <a:pPr algn="ctr" eaLnBrk="0" hangingPunct="0">
                <a:lnSpc>
                  <a:spcPts val="1600"/>
                </a:lnSpc>
              </a:pPr>
              <a:r>
                <a:rPr lang="en-US" sz="1400" b="1" dirty="0">
                  <a:solidFill>
                    <a:srgbClr val="000000"/>
                  </a:solidFill>
                  <a:latin typeface="Arial" pitchFamily="34" charset="0"/>
                  <a:ea typeface="ＭＳ Ｐゴシック" charset="0"/>
                  <a:cs typeface="Arial" pitchFamily="34" charset="0"/>
                </a:rPr>
                <a:t>folds into a compact shape.</a:t>
              </a:r>
            </a:p>
          </p:txBody>
        </p:sp>
        <p:sp>
          <p:nvSpPr>
            <p:cNvPr id="8" name="TextBox 176"/>
            <p:cNvSpPr txBox="1">
              <a:spLocks noChangeArrowheads="1"/>
            </p:cNvSpPr>
            <p:nvPr/>
          </p:nvSpPr>
          <p:spPr bwMode="auto">
            <a:xfrm>
              <a:off x="1038225" y="5076190"/>
              <a:ext cx="298159"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129</a:t>
              </a:r>
            </a:p>
          </p:txBody>
        </p:sp>
        <p:sp>
          <p:nvSpPr>
            <p:cNvPr id="9" name="TextBox 178"/>
            <p:cNvSpPr txBox="1">
              <a:spLocks noChangeArrowheads="1"/>
            </p:cNvSpPr>
            <p:nvPr/>
          </p:nvSpPr>
          <p:spPr bwMode="auto">
            <a:xfrm>
              <a:off x="1447007" y="5274629"/>
              <a:ext cx="3249287"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The amino acid sequence of </a:t>
              </a:r>
              <a:r>
                <a:rPr lang="en-US" sz="1400" b="1" dirty="0" err="1">
                  <a:solidFill>
                    <a:srgbClr val="000000"/>
                  </a:solidFill>
                  <a:latin typeface="Arial" pitchFamily="34" charset="0"/>
                  <a:ea typeface="ＭＳ Ｐゴシック" charset="0"/>
                  <a:cs typeface="Arial" pitchFamily="34" charset="0"/>
                </a:rPr>
                <a:t>lysozyme</a:t>
              </a:r>
              <a:endParaRPr lang="en-US" sz="1400" b="1" dirty="0">
                <a:solidFill>
                  <a:srgbClr val="000000"/>
                </a:solidFill>
                <a:latin typeface="Arial" pitchFamily="34" charset="0"/>
                <a:ea typeface="ＭＳ Ｐゴシック" charset="0"/>
                <a:cs typeface="Arial" pitchFamily="34" charset="0"/>
              </a:endParaRPr>
            </a:p>
          </p:txBody>
        </p:sp>
        <p:sp>
          <p:nvSpPr>
            <p:cNvPr id="10" name="TextBox 179"/>
            <p:cNvSpPr txBox="1">
              <a:spLocks noChangeArrowheads="1"/>
            </p:cNvSpPr>
            <p:nvPr/>
          </p:nvSpPr>
          <p:spPr bwMode="auto">
            <a:xfrm>
              <a:off x="5375328" y="5763577"/>
              <a:ext cx="3406382" cy="430887"/>
            </a:xfrm>
            <a:prstGeom prst="rect">
              <a:avLst/>
            </a:prstGeom>
            <a:noFill/>
            <a:ln w="9525">
              <a:noFill/>
              <a:miter lim="800000"/>
              <a:headEnd/>
              <a:tailEnd/>
            </a:ln>
          </p:spPr>
          <p:txBody>
            <a:bodyPr wrap="none" lIns="0" tIns="0" rIns="0" bIns="0">
              <a:spAutoFit/>
            </a:bodyPr>
            <a:lstStyle/>
            <a:p>
              <a:pPr algn="ctr" eaLnBrk="0" hangingPunct="0"/>
              <a:r>
                <a:rPr lang="en-US" sz="1400" b="1" dirty="0">
                  <a:solidFill>
                    <a:srgbClr val="000000"/>
                  </a:solidFill>
                  <a:latin typeface="Arial" pitchFamily="34" charset="0"/>
                  <a:ea typeface="ＭＳ Ｐゴシック" charset="0"/>
                  <a:cs typeface="Arial" pitchFamily="34" charset="0"/>
                </a:rPr>
                <a:t>This model allows you to see the details</a:t>
              </a:r>
            </a:p>
            <a:p>
              <a:pPr algn="ctr" eaLnBrk="0" hangingPunct="0"/>
              <a:r>
                <a:rPr lang="en-US" sz="1400" b="1" dirty="0">
                  <a:solidFill>
                    <a:srgbClr val="000000"/>
                  </a:solidFill>
                  <a:latin typeface="Arial" pitchFamily="34" charset="0"/>
                  <a:ea typeface="ＭＳ Ｐゴシック" charset="0"/>
                  <a:cs typeface="Arial" pitchFamily="34" charset="0"/>
                </a:rPr>
                <a:t>of the protein’s structure.</a:t>
              </a:r>
            </a:p>
          </p:txBody>
        </p:sp>
      </p:grpSp>
      <p:sp>
        <p:nvSpPr>
          <p:cNvPr id="2" name="Title 1"/>
          <p:cNvSpPr>
            <a:spLocks noGrp="1"/>
          </p:cNvSpPr>
          <p:nvPr>
            <p:ph type="title" idx="4294967295"/>
          </p:nvPr>
        </p:nvSpPr>
        <p:spPr>
          <a:xfrm>
            <a:off x="230832" y="174920"/>
            <a:ext cx="8229600" cy="301752"/>
          </a:xfrm>
          <a:prstGeom prst="rect">
            <a:avLst/>
          </a:prstGeom>
        </p:spPr>
        <p:txBody>
          <a:bodyPr/>
          <a:lstStyle/>
          <a:p>
            <a:pPr algn="ctr" rtl="0" eaLnBrk="1" fontAlgn="base" hangingPunct="1"/>
            <a:r>
              <a:rPr lang="en-US" sz="2000" kern="1200" dirty="0">
                <a:solidFill>
                  <a:srgbClr val="7030A0"/>
                </a:solidFill>
                <a:effectLst/>
                <a:latin typeface="Times New Roman" panose="02020603050405020304" pitchFamily="18" charset="0"/>
                <a:ea typeface="ＭＳ Ｐゴシック"/>
                <a:cs typeface="Times New Roman" panose="02020603050405020304" pitchFamily="18" charset="0"/>
              </a:rPr>
              <a:t>The structure of a protein</a:t>
            </a:r>
            <a:endParaRPr 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77330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Structure/Function: Protein Shape</a:t>
            </a:r>
          </a:p>
        </p:txBody>
      </p:sp>
      <p:sp>
        <p:nvSpPr>
          <p:cNvPr id="186370" name="Rectangle 2"/>
          <p:cNvSpPr>
            <a:spLocks noGrp="1" noChangeArrowheads="1"/>
          </p:cNvSpPr>
          <p:nvPr>
            <p:ph idx="1"/>
          </p:nvPr>
        </p:nvSpPr>
        <p:spPr>
          <a:xfrm>
            <a:off x="96517" y="1534746"/>
            <a:ext cx="8543108" cy="3622446"/>
          </a:xfrm>
        </p:spPr>
        <p:txBody>
          <a:bodyPr/>
          <a:lstStyle/>
          <a:p>
            <a:pPr algn="just"/>
            <a:r>
              <a:rPr lang="en-US" sz="2600" b="1" dirty="0">
                <a:latin typeface="+mj-lt"/>
              </a:rPr>
              <a:t>A slight change in the amino acid sequence can affect a protein’s ability to function.</a:t>
            </a:r>
          </a:p>
          <a:p>
            <a:pPr algn="just"/>
            <a:r>
              <a:rPr lang="en-US" sz="2600" dirty="0">
                <a:latin typeface="+mj-lt"/>
              </a:rPr>
              <a:t>The substitution of one amino acid for another at a particular position in </a:t>
            </a:r>
            <a:r>
              <a:rPr lang="en-US" sz="2600" dirty="0">
                <a:solidFill>
                  <a:srgbClr val="FF0000"/>
                </a:solidFill>
                <a:latin typeface="+mj-lt"/>
              </a:rPr>
              <a:t>hemoglobin,</a:t>
            </a:r>
            <a:r>
              <a:rPr lang="en-US" sz="2600" dirty="0">
                <a:latin typeface="+mj-lt"/>
              </a:rPr>
              <a:t> the blood protein that carries oxygen, causes </a:t>
            </a:r>
            <a:r>
              <a:rPr lang="en-US" sz="2600" dirty="0">
                <a:solidFill>
                  <a:srgbClr val="FF0000"/>
                </a:solidFill>
                <a:latin typeface="+mj-lt"/>
              </a:rPr>
              <a:t>sickle-cell disease</a:t>
            </a:r>
            <a:r>
              <a:rPr lang="en-US" sz="2600" dirty="0">
                <a:latin typeface="+mj-lt"/>
              </a:rPr>
              <a:t>, an inherited blood disorder.</a:t>
            </a:r>
          </a:p>
        </p:txBody>
      </p:sp>
      <p:sp>
        <p:nvSpPr>
          <p:cNvPr id="6" name="TextBox 5">
            <a:extLst>
              <a:ext uri="{FF2B5EF4-FFF2-40B4-BE49-F238E27FC236}">
                <a16:creationId xmlns:a16="http://schemas.microsoft.com/office/drawing/2014/main" id="{0777553B-3436-174D-B048-1884E4BF4E09}"/>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5665313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5-03_19_SickleSubstitution-L.jpg" descr="C:\Documents and Settings\rajesh\Desktop\PPT\Campbel Chapter-03\03_Labeled_Images\55-03_19_SickleSubstitution-L.jpg"/>
          <p:cNvPicPr>
            <a:picLocks noChangeAspect="1"/>
          </p:cNvPicPr>
          <p:nvPr/>
        </p:nvPicPr>
        <p:blipFill>
          <a:blip r:embed="rId3" r:link="rId4"/>
          <a:stretch>
            <a:fillRect/>
          </a:stretch>
        </p:blipFill>
        <p:spPr>
          <a:xfrm>
            <a:off x="969264" y="363808"/>
            <a:ext cx="7205472" cy="6449568"/>
          </a:xfrm>
          <a:prstGeom prst="rect">
            <a:avLst/>
          </a:prstGeom>
        </p:spPr>
      </p:pic>
      <p:sp>
        <p:nvSpPr>
          <p:cNvPr id="5" name="TextBox 4"/>
          <p:cNvSpPr txBox="1"/>
          <p:nvPr/>
        </p:nvSpPr>
        <p:spPr>
          <a:xfrm>
            <a:off x="6853752" y="2093291"/>
            <a:ext cx="184666" cy="333425"/>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1200" b="1" dirty="0">
                <a:solidFill>
                  <a:srgbClr val="000000"/>
                </a:solidFill>
                <a:latin typeface="Arial"/>
                <a:ea typeface="ＭＳ Ｐゴシック" charset="0"/>
              </a:rPr>
              <a:t>SEM</a:t>
            </a:r>
          </a:p>
        </p:txBody>
      </p:sp>
      <p:sp>
        <p:nvSpPr>
          <p:cNvPr id="6" name="TextBox 61"/>
          <p:cNvSpPr txBox="1">
            <a:spLocks noChangeArrowheads="1"/>
          </p:cNvSpPr>
          <p:nvPr/>
        </p:nvSpPr>
        <p:spPr bwMode="auto">
          <a:xfrm>
            <a:off x="1631991" y="2714017"/>
            <a:ext cx="2107949"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Amino acid sequence</a:t>
            </a:r>
          </a:p>
        </p:txBody>
      </p:sp>
      <p:sp>
        <p:nvSpPr>
          <p:cNvPr id="7" name="TextBox 62"/>
          <p:cNvSpPr txBox="1">
            <a:spLocks noChangeArrowheads="1"/>
          </p:cNvSpPr>
          <p:nvPr/>
        </p:nvSpPr>
        <p:spPr bwMode="auto">
          <a:xfrm>
            <a:off x="1017629" y="3254787"/>
            <a:ext cx="2236190"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(a) Normal hemoglobin</a:t>
            </a:r>
          </a:p>
        </p:txBody>
      </p:sp>
      <p:sp>
        <p:nvSpPr>
          <p:cNvPr id="8" name="TextBox 63"/>
          <p:cNvSpPr txBox="1">
            <a:spLocks noChangeArrowheads="1"/>
          </p:cNvSpPr>
          <p:nvPr/>
        </p:nvSpPr>
        <p:spPr bwMode="auto">
          <a:xfrm>
            <a:off x="4957010" y="2894747"/>
            <a:ext cx="1493999"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Normal peptide</a:t>
            </a:r>
          </a:p>
        </p:txBody>
      </p:sp>
      <p:sp>
        <p:nvSpPr>
          <p:cNvPr id="9" name="TextBox 64"/>
          <p:cNvSpPr txBox="1">
            <a:spLocks noChangeArrowheads="1"/>
          </p:cNvSpPr>
          <p:nvPr/>
        </p:nvSpPr>
        <p:spPr bwMode="auto">
          <a:xfrm>
            <a:off x="7009647" y="2823319"/>
            <a:ext cx="1083630" cy="461665"/>
          </a:xfrm>
          <a:prstGeom prst="rect">
            <a:avLst/>
          </a:prstGeom>
          <a:noFill/>
          <a:ln w="9525">
            <a:noFill/>
            <a:miter lim="800000"/>
            <a:headEnd/>
            <a:tailEnd/>
          </a:ln>
        </p:spPr>
        <p:txBody>
          <a:bodyPr wrap="none" lIns="0" tIns="0" rIns="0" bIns="0">
            <a:spAutoFit/>
          </a:bodyPr>
          <a:lstStyle/>
          <a:p>
            <a:pPr eaLnBrk="0" hangingPunct="0">
              <a:lnSpc>
                <a:spcPts val="1800"/>
              </a:lnSpc>
            </a:pPr>
            <a:r>
              <a:rPr lang="en-US" sz="1600" b="1" dirty="0">
                <a:solidFill>
                  <a:srgbClr val="000000"/>
                </a:solidFill>
                <a:latin typeface="Arial"/>
                <a:ea typeface="ＭＳ Ｐゴシック" charset="0"/>
              </a:rPr>
              <a:t>Normal red</a:t>
            </a:r>
          </a:p>
          <a:p>
            <a:pPr eaLnBrk="0" hangingPunct="0">
              <a:lnSpc>
                <a:spcPts val="1800"/>
              </a:lnSpc>
            </a:pPr>
            <a:r>
              <a:rPr lang="en-US" sz="1600" b="1" dirty="0">
                <a:solidFill>
                  <a:srgbClr val="000000"/>
                </a:solidFill>
                <a:latin typeface="Arial"/>
                <a:ea typeface="ＭＳ Ｐゴシック" charset="0"/>
              </a:rPr>
              <a:t>blood cell</a:t>
            </a:r>
          </a:p>
        </p:txBody>
      </p:sp>
      <p:sp>
        <p:nvSpPr>
          <p:cNvPr id="10" name="TextBox 9"/>
          <p:cNvSpPr txBox="1"/>
          <p:nvPr/>
        </p:nvSpPr>
        <p:spPr>
          <a:xfrm>
            <a:off x="7031603" y="5180047"/>
            <a:ext cx="184666" cy="333425"/>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1200" b="1" dirty="0">
                <a:solidFill>
                  <a:srgbClr val="000000"/>
                </a:solidFill>
                <a:latin typeface="Arial"/>
                <a:ea typeface="ＭＳ Ｐゴシック" charset="0"/>
              </a:rPr>
              <a:t>SEM</a:t>
            </a:r>
          </a:p>
        </p:txBody>
      </p:sp>
      <p:sp>
        <p:nvSpPr>
          <p:cNvPr id="11" name="TextBox 125"/>
          <p:cNvSpPr txBox="1">
            <a:spLocks noChangeArrowheads="1"/>
          </p:cNvSpPr>
          <p:nvPr/>
        </p:nvSpPr>
        <p:spPr bwMode="auto">
          <a:xfrm>
            <a:off x="1631991" y="5932673"/>
            <a:ext cx="2107949"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Amino acid sequence</a:t>
            </a:r>
          </a:p>
        </p:txBody>
      </p:sp>
      <p:sp>
        <p:nvSpPr>
          <p:cNvPr id="12" name="TextBox 126"/>
          <p:cNvSpPr txBox="1">
            <a:spLocks noChangeArrowheads="1"/>
          </p:cNvSpPr>
          <p:nvPr/>
        </p:nvSpPr>
        <p:spPr bwMode="auto">
          <a:xfrm>
            <a:off x="1011279" y="6348598"/>
            <a:ext cx="2545569"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(b) Sickle-cell hemoglobin</a:t>
            </a:r>
          </a:p>
        </p:txBody>
      </p:sp>
      <p:sp>
        <p:nvSpPr>
          <p:cNvPr id="13" name="TextBox 128"/>
          <p:cNvSpPr txBox="1">
            <a:spLocks noChangeArrowheads="1"/>
          </p:cNvSpPr>
          <p:nvPr/>
        </p:nvSpPr>
        <p:spPr bwMode="auto">
          <a:xfrm>
            <a:off x="5314031" y="5914417"/>
            <a:ext cx="1005082" cy="246221"/>
          </a:xfrm>
          <a:prstGeom prst="rect">
            <a:avLst/>
          </a:prstGeom>
          <a:noFill/>
          <a:ln w="9525">
            <a:noFill/>
            <a:miter lim="800000"/>
            <a:headEnd/>
            <a:tailEnd/>
          </a:ln>
        </p:spPr>
        <p:txBody>
          <a:bodyPr wrap="none" lIns="0" tIns="0" rIns="0" bIns="0">
            <a:spAutoFit/>
          </a:bodyPr>
          <a:lstStyle/>
          <a:p>
            <a:pPr algn="r" eaLnBrk="0" hangingPunct="0"/>
            <a:r>
              <a:rPr lang="en-US" sz="1600" b="1" dirty="0">
                <a:solidFill>
                  <a:srgbClr val="000000"/>
                </a:solidFill>
                <a:latin typeface="Arial"/>
                <a:ea typeface="ＭＳ Ｐゴシック" charset="0"/>
              </a:rPr>
              <a:t>Sickle-cell</a:t>
            </a:r>
          </a:p>
        </p:txBody>
      </p:sp>
      <p:sp>
        <p:nvSpPr>
          <p:cNvPr id="14" name="TextBox 130"/>
          <p:cNvSpPr txBox="1">
            <a:spLocks noChangeArrowheads="1"/>
          </p:cNvSpPr>
          <p:nvPr/>
        </p:nvSpPr>
        <p:spPr bwMode="auto">
          <a:xfrm>
            <a:off x="7047748" y="5930290"/>
            <a:ext cx="1094852" cy="461665"/>
          </a:xfrm>
          <a:prstGeom prst="rect">
            <a:avLst/>
          </a:prstGeom>
          <a:noFill/>
          <a:ln w="9525">
            <a:noFill/>
            <a:miter lim="800000"/>
            <a:headEnd/>
            <a:tailEnd/>
          </a:ln>
        </p:spPr>
        <p:txBody>
          <a:bodyPr wrap="none" lIns="0" tIns="0" rIns="0" bIns="0">
            <a:spAutoFit/>
          </a:bodyPr>
          <a:lstStyle/>
          <a:p>
            <a:pPr eaLnBrk="0" hangingPunct="0">
              <a:lnSpc>
                <a:spcPts val="1800"/>
              </a:lnSpc>
            </a:pPr>
            <a:r>
              <a:rPr lang="en-US" sz="1600" b="1" dirty="0">
                <a:solidFill>
                  <a:srgbClr val="000000"/>
                </a:solidFill>
                <a:latin typeface="Arial"/>
                <a:ea typeface="ＭＳ Ｐゴシック" charset="0"/>
              </a:rPr>
              <a:t>Sickled red</a:t>
            </a:r>
          </a:p>
          <a:p>
            <a:pPr eaLnBrk="0" hangingPunct="0">
              <a:lnSpc>
                <a:spcPts val="1800"/>
              </a:lnSpc>
            </a:pPr>
            <a:r>
              <a:rPr lang="en-US" sz="1600" b="1" dirty="0">
                <a:solidFill>
                  <a:srgbClr val="000000"/>
                </a:solidFill>
                <a:latin typeface="Arial"/>
                <a:ea typeface="ＭＳ Ｐゴシック" charset="0"/>
              </a:rPr>
              <a:t>blood cell</a:t>
            </a:r>
          </a:p>
        </p:txBody>
      </p:sp>
      <p:sp>
        <p:nvSpPr>
          <p:cNvPr id="15" name="TextBox 128"/>
          <p:cNvSpPr txBox="1">
            <a:spLocks noChangeArrowheads="1"/>
          </p:cNvSpPr>
          <p:nvPr/>
        </p:nvSpPr>
        <p:spPr bwMode="auto">
          <a:xfrm>
            <a:off x="5239597" y="6143015"/>
            <a:ext cx="1150956" cy="246221"/>
          </a:xfrm>
          <a:prstGeom prst="rect">
            <a:avLst/>
          </a:prstGeom>
          <a:noFill/>
          <a:ln w="9525">
            <a:noFill/>
            <a:miter lim="800000"/>
            <a:headEnd/>
            <a:tailEnd/>
          </a:ln>
        </p:spPr>
        <p:txBody>
          <a:bodyPr wrap="none" lIns="0" tIns="0" rIns="0" bIns="0">
            <a:spAutoFit/>
          </a:bodyPr>
          <a:lstStyle/>
          <a:p>
            <a:pPr algn="r" eaLnBrk="0" hangingPunct="0"/>
            <a:r>
              <a:rPr lang="en-US" sz="1600" b="1" dirty="0">
                <a:solidFill>
                  <a:srgbClr val="000000"/>
                </a:solidFill>
                <a:latin typeface="Arial"/>
                <a:ea typeface="ＭＳ Ｐゴシック" charset="0"/>
              </a:rPr>
              <a:t>polypeptide</a:t>
            </a:r>
          </a:p>
        </p:txBody>
      </p:sp>
      <p:sp>
        <p:nvSpPr>
          <p:cNvPr id="2" name="Rectangle 1">
            <a:extLst>
              <a:ext uri="{FF2B5EF4-FFF2-40B4-BE49-F238E27FC236}">
                <a16:creationId xmlns:a16="http://schemas.microsoft.com/office/drawing/2014/main" id="{82855BC0-DFA0-6F4C-8134-459715663AF6}"/>
              </a:ext>
            </a:extLst>
          </p:cNvPr>
          <p:cNvSpPr/>
          <p:nvPr/>
        </p:nvSpPr>
        <p:spPr>
          <a:xfrm>
            <a:off x="72008" y="68711"/>
            <a:ext cx="8964488" cy="400110"/>
          </a:xfrm>
          <a:prstGeom prst="rect">
            <a:avLst/>
          </a:prstGeom>
        </p:spPr>
        <p:txBody>
          <a:bodyPr wrap="square">
            <a:spAutoFit/>
          </a:bodyPr>
          <a:lstStyle/>
          <a:p>
            <a:pPr algn="ctr" rtl="0" eaLnBrk="0" fontAlgn="base" hangingPunct="0">
              <a:spcBef>
                <a:spcPct val="30000"/>
              </a:spcBef>
              <a:spcAft>
                <a:spcPct val="0"/>
              </a:spcAft>
              <a:defRPr/>
            </a:pPr>
            <a:r>
              <a:rPr lang="en-US" sz="2000" b="1" dirty="0">
                <a:solidFill>
                  <a:srgbClr val="7030A0"/>
                </a:solidFill>
                <a:latin typeface="Times New Roman" panose="02020603050405020304" pitchFamily="18" charset="0"/>
                <a:ea typeface="ＭＳ Ｐゴシック" charset="0"/>
                <a:cs typeface="Times New Roman" panose="02020603050405020304" pitchFamily="18" charset="0"/>
              </a:rPr>
              <a:t>A single amino acid substitution in a protein causes sickle-cell disease</a:t>
            </a:r>
            <a:endParaRPr lang="en-US" sz="2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5823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algn="ctr"/>
            <a:r>
              <a:rPr lang="en-US" dirty="0"/>
              <a:t>Structure/Function: Protein Shape</a:t>
            </a:r>
          </a:p>
        </p:txBody>
      </p:sp>
      <p:sp>
        <p:nvSpPr>
          <p:cNvPr id="194563" name="Rectangle 3"/>
          <p:cNvSpPr>
            <a:spLocks noGrp="1" noChangeArrowheads="1"/>
          </p:cNvSpPr>
          <p:nvPr>
            <p:ph idx="1"/>
          </p:nvPr>
        </p:nvSpPr>
        <p:spPr>
          <a:xfrm>
            <a:off x="287383" y="1052736"/>
            <a:ext cx="8543108" cy="4949054"/>
          </a:xfrm>
        </p:spPr>
        <p:txBody>
          <a:bodyPr>
            <a:normAutofit/>
          </a:bodyPr>
          <a:lstStyle/>
          <a:p>
            <a:pPr algn="just"/>
            <a:r>
              <a:rPr lang="en-US" sz="2600" b="1" dirty="0">
                <a:latin typeface="+mj-lt"/>
              </a:rPr>
              <a:t>One difference in structure is enough to cause the protein to fold into a different shape, which alters its function, which in turn causes disease. </a:t>
            </a:r>
          </a:p>
          <a:p>
            <a:pPr algn="just"/>
            <a:r>
              <a:rPr lang="en-US" sz="2600" dirty="0">
                <a:solidFill>
                  <a:srgbClr val="FF0000"/>
                </a:solidFill>
                <a:latin typeface="+mj-lt"/>
              </a:rPr>
              <a:t>Misfolded proteins </a:t>
            </a:r>
            <a:r>
              <a:rPr lang="en-US" sz="2600" dirty="0">
                <a:latin typeface="+mj-lt"/>
              </a:rPr>
              <a:t>are associated with many diseases.</a:t>
            </a:r>
          </a:p>
          <a:p>
            <a:pPr algn="just"/>
            <a:r>
              <a:rPr lang="en-US" sz="2600" b="1" dirty="0">
                <a:solidFill>
                  <a:srgbClr val="7030A0"/>
                </a:solidFill>
                <a:latin typeface="+mj-lt"/>
              </a:rPr>
              <a:t>A protein’s shape can change for many reasons:</a:t>
            </a:r>
          </a:p>
          <a:p>
            <a:pPr marL="514350" indent="-514350" algn="just">
              <a:buAutoNum type="arabicPeriod"/>
            </a:pPr>
            <a:r>
              <a:rPr lang="en-US" sz="2600" dirty="0">
                <a:latin typeface="+mj-lt"/>
              </a:rPr>
              <a:t>change in </a:t>
            </a:r>
            <a:r>
              <a:rPr lang="en-US" sz="2600" dirty="0">
                <a:solidFill>
                  <a:srgbClr val="00B050"/>
                </a:solidFill>
                <a:latin typeface="+mj-lt"/>
              </a:rPr>
              <a:t>temperature</a:t>
            </a:r>
          </a:p>
          <a:p>
            <a:pPr marL="514350" indent="-514350" algn="just">
              <a:buAutoNum type="arabicPeriod"/>
            </a:pPr>
            <a:r>
              <a:rPr lang="en-US" sz="2600" dirty="0">
                <a:latin typeface="+mj-lt"/>
              </a:rPr>
              <a:t>Change in </a:t>
            </a:r>
            <a:r>
              <a:rPr lang="en-US" sz="2600" dirty="0">
                <a:solidFill>
                  <a:srgbClr val="00B050"/>
                </a:solidFill>
                <a:latin typeface="+mj-lt"/>
              </a:rPr>
              <a:t>pH</a:t>
            </a:r>
          </a:p>
          <a:p>
            <a:pPr marL="514350" indent="-514350" algn="just">
              <a:buAutoNum type="arabicPeriod"/>
            </a:pPr>
            <a:r>
              <a:rPr lang="en-US" sz="2600" dirty="0">
                <a:latin typeface="+mj-lt"/>
              </a:rPr>
              <a:t> or some other factor can cause a protein to unravel. </a:t>
            </a:r>
          </a:p>
        </p:txBody>
      </p:sp>
      <p:sp>
        <p:nvSpPr>
          <p:cNvPr id="5" name="TextBox 4">
            <a:extLst>
              <a:ext uri="{FF2B5EF4-FFF2-40B4-BE49-F238E27FC236}">
                <a16:creationId xmlns:a16="http://schemas.microsoft.com/office/drawing/2014/main" id="{73D4D3A6-367D-AE4B-8046-F99DC145A19C}"/>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8468300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F70D-E2AC-F74C-9D3D-04405A39AC39}"/>
              </a:ext>
            </a:extLst>
          </p:cNvPr>
          <p:cNvSpPr>
            <a:spLocks noGrp="1"/>
          </p:cNvSpPr>
          <p:nvPr>
            <p:ph type="title"/>
          </p:nvPr>
        </p:nvSpPr>
        <p:spPr>
          <a:xfrm>
            <a:off x="251520" y="2636912"/>
            <a:ext cx="8543108" cy="958863"/>
          </a:xfrm>
        </p:spPr>
        <p:txBody>
          <a:bodyPr/>
          <a:lstStyle/>
          <a:p>
            <a:pPr algn="ctr"/>
            <a:r>
              <a:rPr lang="en-US" dirty="0"/>
              <a:t>NUCLEIC ACID</a:t>
            </a:r>
            <a:endParaRPr lang="ar-SA" dirty="0"/>
          </a:p>
        </p:txBody>
      </p:sp>
      <p:sp>
        <p:nvSpPr>
          <p:cNvPr id="4" name="Footer Placeholder 3">
            <a:extLst>
              <a:ext uri="{FF2B5EF4-FFF2-40B4-BE49-F238E27FC236}">
                <a16:creationId xmlns:a16="http://schemas.microsoft.com/office/drawing/2014/main" id="{D5D08E25-F5EE-4843-96F5-619CE82C87FE}"/>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25642113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ctr"/>
            <a:r>
              <a:rPr lang="en-US" dirty="0"/>
              <a:t>Nucleic Acids</a:t>
            </a:r>
          </a:p>
        </p:txBody>
      </p:sp>
      <p:sp>
        <p:nvSpPr>
          <p:cNvPr id="215043" name="Rectangle 3"/>
          <p:cNvSpPr>
            <a:spLocks noGrp="1" noChangeArrowheads="1"/>
          </p:cNvSpPr>
          <p:nvPr>
            <p:ph idx="1"/>
          </p:nvPr>
        </p:nvSpPr>
        <p:spPr>
          <a:xfrm>
            <a:off x="251520" y="692696"/>
            <a:ext cx="8543108" cy="5567084"/>
          </a:xfrm>
        </p:spPr>
        <p:txBody>
          <a:bodyPr>
            <a:noAutofit/>
          </a:bodyPr>
          <a:lstStyle/>
          <a:p>
            <a:pPr algn="just"/>
            <a:r>
              <a:rPr lang="en-US" sz="2600" b="1" dirty="0">
                <a:solidFill>
                  <a:srgbClr val="FF0000"/>
                </a:solidFill>
                <a:latin typeface="+mj-lt"/>
              </a:rPr>
              <a:t>Nucleic acids</a:t>
            </a:r>
            <a:r>
              <a:rPr lang="en-US" sz="2600" dirty="0">
                <a:solidFill>
                  <a:srgbClr val="FF0000"/>
                </a:solidFill>
                <a:latin typeface="+mj-lt"/>
              </a:rPr>
              <a:t> </a:t>
            </a:r>
            <a:r>
              <a:rPr lang="en-US" sz="2600" dirty="0">
                <a:latin typeface="+mj-lt"/>
              </a:rPr>
              <a:t>are </a:t>
            </a:r>
            <a:r>
              <a:rPr lang="en-US" sz="2600" b="1" dirty="0">
                <a:latin typeface="+mj-lt"/>
              </a:rPr>
              <a:t>macromolecules</a:t>
            </a:r>
            <a:r>
              <a:rPr lang="en-US" sz="2600" dirty="0">
                <a:latin typeface="+mj-lt"/>
              </a:rPr>
              <a:t> that </a:t>
            </a:r>
          </a:p>
          <a:p>
            <a:pPr lvl="1" algn="just"/>
            <a:r>
              <a:rPr lang="en-US" dirty="0">
                <a:latin typeface="+mj-lt"/>
              </a:rPr>
              <a:t>store information and</a:t>
            </a:r>
          </a:p>
          <a:p>
            <a:pPr lvl="1" algn="just"/>
            <a:r>
              <a:rPr lang="en-US" dirty="0">
                <a:latin typeface="+mj-lt"/>
              </a:rPr>
              <a:t>provide the instructions for building proteins.</a:t>
            </a:r>
          </a:p>
          <a:p>
            <a:pPr algn="just"/>
            <a:r>
              <a:rPr lang="en-US" sz="2600" dirty="0">
                <a:latin typeface="+mj-lt"/>
              </a:rPr>
              <a:t>They consist of two types:</a:t>
            </a:r>
          </a:p>
          <a:p>
            <a:pPr marL="971550" lvl="1" indent="-514350" algn="just">
              <a:buFont typeface="+mj-lt"/>
              <a:buAutoNum type="arabicPeriod"/>
            </a:pPr>
            <a:r>
              <a:rPr lang="en-US" b="1" dirty="0">
                <a:solidFill>
                  <a:srgbClr val="00B050"/>
                </a:solidFill>
                <a:latin typeface="+mj-lt"/>
              </a:rPr>
              <a:t>DNA</a:t>
            </a:r>
            <a:r>
              <a:rPr lang="en-US" dirty="0">
                <a:latin typeface="+mj-lt"/>
              </a:rPr>
              <a:t> (</a:t>
            </a:r>
            <a:r>
              <a:rPr lang="en-US" u="sng" dirty="0">
                <a:latin typeface="+mj-lt"/>
              </a:rPr>
              <a:t>de</a:t>
            </a:r>
            <a:r>
              <a:rPr lang="en-US" dirty="0">
                <a:latin typeface="+mj-lt"/>
              </a:rPr>
              <a:t>oxyribo</a:t>
            </a:r>
            <a:r>
              <a:rPr lang="en-US" u="sng" dirty="0">
                <a:latin typeface="+mj-lt"/>
              </a:rPr>
              <a:t>n</a:t>
            </a:r>
            <a:r>
              <a:rPr lang="en-US" dirty="0">
                <a:latin typeface="+mj-lt"/>
              </a:rPr>
              <a:t>ucleic </a:t>
            </a:r>
            <a:r>
              <a:rPr lang="en-US" i="1" dirty="0">
                <a:latin typeface="+mj-lt"/>
              </a:rPr>
              <a:t>a</a:t>
            </a:r>
            <a:r>
              <a:rPr lang="en-US" dirty="0">
                <a:latin typeface="+mj-lt"/>
              </a:rPr>
              <a:t>cid) and </a:t>
            </a:r>
          </a:p>
          <a:p>
            <a:pPr marL="971550" lvl="1" indent="-514350" algn="just">
              <a:buFont typeface="+mj-lt"/>
              <a:buAutoNum type="arabicPeriod"/>
            </a:pPr>
            <a:r>
              <a:rPr lang="en-US" b="1" dirty="0">
                <a:solidFill>
                  <a:srgbClr val="00B050"/>
                </a:solidFill>
                <a:latin typeface="+mj-lt"/>
              </a:rPr>
              <a:t>RNA</a:t>
            </a:r>
            <a:r>
              <a:rPr lang="en-US" dirty="0">
                <a:latin typeface="+mj-lt"/>
              </a:rPr>
              <a:t> (</a:t>
            </a:r>
            <a:r>
              <a:rPr lang="en-US" u="sng" dirty="0">
                <a:latin typeface="+mj-lt"/>
              </a:rPr>
              <a:t>r</a:t>
            </a:r>
            <a:r>
              <a:rPr lang="en-US" dirty="0">
                <a:latin typeface="+mj-lt"/>
              </a:rPr>
              <a:t>ibo</a:t>
            </a:r>
            <a:r>
              <a:rPr lang="en-US" u="sng" dirty="0">
                <a:latin typeface="+mj-lt"/>
              </a:rPr>
              <a:t>n</a:t>
            </a:r>
            <a:r>
              <a:rPr lang="en-US" dirty="0">
                <a:latin typeface="+mj-lt"/>
              </a:rPr>
              <a:t>ucleic </a:t>
            </a:r>
            <a:r>
              <a:rPr lang="en-US" i="1" dirty="0">
                <a:latin typeface="+mj-lt"/>
              </a:rPr>
              <a:t>a</a:t>
            </a:r>
            <a:r>
              <a:rPr lang="en-US" dirty="0">
                <a:latin typeface="+mj-lt"/>
              </a:rPr>
              <a:t>cid).</a:t>
            </a:r>
          </a:p>
          <a:p>
            <a:pPr algn="just"/>
            <a:r>
              <a:rPr lang="en-US" sz="2600" dirty="0">
                <a:latin typeface="+mj-lt"/>
              </a:rPr>
              <a:t>The genetic material that humans and all other organisms inherit from their parents consists of giant molecules of DNA. </a:t>
            </a:r>
          </a:p>
          <a:p>
            <a:pPr algn="just"/>
            <a:r>
              <a:rPr lang="en-US" sz="2600" dirty="0">
                <a:latin typeface="+mj-lt"/>
              </a:rPr>
              <a:t>The DNA resides in the cell as one or more very long fibers called </a:t>
            </a:r>
            <a:r>
              <a:rPr lang="en-US" sz="2600" dirty="0">
                <a:solidFill>
                  <a:srgbClr val="00B050"/>
                </a:solidFill>
                <a:latin typeface="+mj-lt"/>
              </a:rPr>
              <a:t>chromosomes</a:t>
            </a:r>
            <a:r>
              <a:rPr lang="en-US" sz="2600" dirty="0">
                <a:latin typeface="+mj-lt"/>
              </a:rPr>
              <a:t>.</a:t>
            </a:r>
          </a:p>
        </p:txBody>
      </p:sp>
      <p:sp>
        <p:nvSpPr>
          <p:cNvPr id="5" name="TextBox 4">
            <a:extLst>
              <a:ext uri="{FF2B5EF4-FFF2-40B4-BE49-F238E27FC236}">
                <a16:creationId xmlns:a16="http://schemas.microsoft.com/office/drawing/2014/main" id="{3FE99EA4-92D0-8246-AECF-4E49D9E82000}"/>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563897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ctr"/>
            <a:r>
              <a:rPr lang="en-US" dirty="0"/>
              <a:t>Nucleic Acids</a:t>
            </a:r>
          </a:p>
        </p:txBody>
      </p:sp>
      <p:sp>
        <p:nvSpPr>
          <p:cNvPr id="215043" name="Rectangle 3"/>
          <p:cNvSpPr>
            <a:spLocks noGrp="1" noChangeArrowheads="1"/>
          </p:cNvSpPr>
          <p:nvPr>
            <p:ph idx="1"/>
          </p:nvPr>
        </p:nvSpPr>
        <p:spPr>
          <a:xfrm>
            <a:off x="287383" y="914400"/>
            <a:ext cx="8543108" cy="5596581"/>
          </a:xfrm>
        </p:spPr>
        <p:txBody>
          <a:bodyPr>
            <a:normAutofit/>
          </a:bodyPr>
          <a:lstStyle/>
          <a:p>
            <a:pPr algn="just"/>
            <a:r>
              <a:rPr lang="en-US" sz="2600" b="1" dirty="0">
                <a:solidFill>
                  <a:srgbClr val="7030A0"/>
                </a:solidFill>
                <a:latin typeface="+mj-lt"/>
              </a:rPr>
              <a:t>What is a gene?</a:t>
            </a:r>
          </a:p>
          <a:p>
            <a:pPr marL="0" indent="0" algn="just">
              <a:buNone/>
            </a:pPr>
            <a:r>
              <a:rPr lang="en-US" sz="2600" dirty="0">
                <a:latin typeface="+mj-lt"/>
              </a:rPr>
              <a:t>It is a unit of inheritance encoded in a specific stretch of DNA that programs the amino acid sequence of a polypeptide.</a:t>
            </a:r>
          </a:p>
          <a:p>
            <a:pPr algn="just"/>
            <a:r>
              <a:rPr lang="en-US" sz="2600" dirty="0">
                <a:latin typeface="+mj-lt"/>
              </a:rPr>
              <a:t>Those programmed instructions are written in a chemical code that must be translated </a:t>
            </a:r>
          </a:p>
          <a:p>
            <a:pPr lvl="1" algn="just"/>
            <a:r>
              <a:rPr lang="en-US" dirty="0">
                <a:latin typeface="+mj-lt"/>
              </a:rPr>
              <a:t>from “nucleic acid language” to “protein language.”</a:t>
            </a:r>
          </a:p>
          <a:p>
            <a:pPr algn="just"/>
            <a:r>
              <a:rPr lang="en-US" sz="2600" dirty="0">
                <a:latin typeface="+mj-lt"/>
              </a:rPr>
              <a:t>Nucleic acids are </a:t>
            </a:r>
            <a:r>
              <a:rPr lang="en-US" sz="2600" dirty="0">
                <a:solidFill>
                  <a:srgbClr val="00B050"/>
                </a:solidFill>
                <a:latin typeface="+mj-lt"/>
              </a:rPr>
              <a:t>polymers</a:t>
            </a:r>
            <a:r>
              <a:rPr lang="en-US" sz="2600" dirty="0">
                <a:latin typeface="+mj-lt"/>
              </a:rPr>
              <a:t> made from monomers called </a:t>
            </a:r>
            <a:r>
              <a:rPr lang="en-US" sz="2600" b="1" dirty="0">
                <a:solidFill>
                  <a:srgbClr val="FF0000"/>
                </a:solidFill>
                <a:latin typeface="+mj-lt"/>
              </a:rPr>
              <a:t>nucleotides</a:t>
            </a:r>
            <a:r>
              <a:rPr lang="en-US" sz="2600" dirty="0">
                <a:latin typeface="+mj-lt"/>
              </a:rPr>
              <a:t>.</a:t>
            </a:r>
          </a:p>
        </p:txBody>
      </p:sp>
      <p:sp>
        <p:nvSpPr>
          <p:cNvPr id="5" name="TextBox 4">
            <a:extLst>
              <a:ext uri="{FF2B5EF4-FFF2-40B4-BE49-F238E27FC236}">
                <a16:creationId xmlns:a16="http://schemas.microsoft.com/office/drawing/2014/main" id="{0A6EE44F-15E8-8E4E-ADDD-48EDD3BAAF9A}"/>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5751140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04216"/>
            <a:ext cx="7583424" cy="6449568"/>
          </a:xfrm>
          <a:prstGeom prst="rect">
            <a:avLst/>
          </a:prstGeom>
        </p:spPr>
      </p:pic>
      <p:sp>
        <p:nvSpPr>
          <p:cNvPr id="3" name="TextBox 2"/>
          <p:cNvSpPr txBox="1"/>
          <p:nvPr/>
        </p:nvSpPr>
        <p:spPr>
          <a:xfrm>
            <a:off x="3421063" y="190500"/>
            <a:ext cx="612347" cy="294248"/>
          </a:xfrm>
          <a:prstGeom prst="rect">
            <a:avLst/>
          </a:prstGeom>
          <a:noFill/>
        </p:spPr>
        <p:txBody>
          <a:bodyPr wrap="none" lIns="0" tIns="0" rIns="0" bIns="0">
            <a:spAutoFit/>
          </a:bodyPr>
          <a:lstStyle/>
          <a:p>
            <a:pPr eaLnBrk="0" fontAlgn="auto" hangingPunct="0">
              <a:spcBef>
                <a:spcPts val="0"/>
              </a:spcBef>
              <a:spcAft>
                <a:spcPts val="0"/>
              </a:spcAft>
              <a:defRPr/>
            </a:pPr>
            <a:r>
              <a:rPr lang="en-US" sz="1912" b="1" dirty="0">
                <a:solidFill>
                  <a:srgbClr val="000000"/>
                </a:solidFill>
                <a:latin typeface="Arial"/>
                <a:ea typeface="ＭＳ Ｐゴシック" charset="0"/>
              </a:rPr>
              <a:t>Gene</a:t>
            </a:r>
          </a:p>
        </p:txBody>
      </p:sp>
      <p:sp>
        <p:nvSpPr>
          <p:cNvPr id="5" name="TextBox 4"/>
          <p:cNvSpPr txBox="1"/>
          <p:nvPr/>
        </p:nvSpPr>
        <p:spPr>
          <a:xfrm>
            <a:off x="6448425" y="1566863"/>
            <a:ext cx="528991" cy="294248"/>
          </a:xfrm>
          <a:prstGeom prst="rect">
            <a:avLst/>
          </a:prstGeom>
          <a:noFill/>
        </p:spPr>
        <p:txBody>
          <a:bodyPr wrap="none" lIns="0" tIns="0" rIns="0" bIns="0">
            <a:spAutoFit/>
          </a:bodyPr>
          <a:lstStyle/>
          <a:p>
            <a:pPr eaLnBrk="0" fontAlgn="auto" hangingPunct="0">
              <a:spcBef>
                <a:spcPts val="0"/>
              </a:spcBef>
              <a:spcAft>
                <a:spcPts val="0"/>
              </a:spcAft>
              <a:defRPr/>
            </a:pPr>
            <a:r>
              <a:rPr lang="en-US" sz="1912" b="1" dirty="0">
                <a:solidFill>
                  <a:srgbClr val="000000"/>
                </a:solidFill>
                <a:latin typeface="Arial"/>
                <a:ea typeface="ＭＳ Ｐゴシック" charset="0"/>
              </a:rPr>
              <a:t>DNA</a:t>
            </a:r>
          </a:p>
        </p:txBody>
      </p:sp>
      <p:sp>
        <p:nvSpPr>
          <p:cNvPr id="6" name="TextBox 5"/>
          <p:cNvSpPr txBox="1"/>
          <p:nvPr/>
        </p:nvSpPr>
        <p:spPr>
          <a:xfrm>
            <a:off x="7456488" y="2706688"/>
            <a:ext cx="868828" cy="588494"/>
          </a:xfrm>
          <a:prstGeom prst="rect">
            <a:avLst/>
          </a:prstGeom>
          <a:noFill/>
        </p:spPr>
        <p:txBody>
          <a:bodyPr wrap="none" lIns="0" tIns="0" rIns="0" bIns="0">
            <a:spAutoFit/>
          </a:bodyPr>
          <a:lstStyle/>
          <a:p>
            <a:pPr eaLnBrk="0" fontAlgn="auto" hangingPunct="0">
              <a:spcBef>
                <a:spcPts val="0"/>
              </a:spcBef>
              <a:spcAft>
                <a:spcPts val="0"/>
              </a:spcAft>
              <a:defRPr/>
            </a:pPr>
            <a:r>
              <a:rPr lang="en-US" sz="1912" b="1" dirty="0">
                <a:solidFill>
                  <a:srgbClr val="000000"/>
                </a:solidFill>
                <a:latin typeface="Arial"/>
                <a:ea typeface="ＭＳ Ｐゴシック" charset="0"/>
              </a:rPr>
              <a:t>Nucleic</a:t>
            </a:r>
          </a:p>
          <a:p>
            <a:pPr eaLnBrk="0" fontAlgn="auto" hangingPunct="0">
              <a:spcBef>
                <a:spcPts val="0"/>
              </a:spcBef>
              <a:spcAft>
                <a:spcPts val="0"/>
              </a:spcAft>
              <a:defRPr/>
            </a:pPr>
            <a:r>
              <a:rPr lang="en-US" sz="1912" b="1" dirty="0">
                <a:solidFill>
                  <a:srgbClr val="000000"/>
                </a:solidFill>
                <a:latin typeface="Arial"/>
                <a:ea typeface="ＭＳ Ｐゴシック" charset="0"/>
              </a:rPr>
              <a:t>acids</a:t>
            </a:r>
          </a:p>
        </p:txBody>
      </p:sp>
      <p:sp>
        <p:nvSpPr>
          <p:cNvPr id="7" name="TextBox 6"/>
          <p:cNvSpPr txBox="1"/>
          <p:nvPr/>
        </p:nvSpPr>
        <p:spPr>
          <a:xfrm>
            <a:off x="6448425" y="4164013"/>
            <a:ext cx="528991" cy="294248"/>
          </a:xfrm>
          <a:prstGeom prst="rect">
            <a:avLst/>
          </a:prstGeom>
          <a:noFill/>
        </p:spPr>
        <p:txBody>
          <a:bodyPr wrap="none" lIns="0" tIns="0" rIns="0" bIns="0">
            <a:spAutoFit/>
          </a:bodyPr>
          <a:lstStyle/>
          <a:p>
            <a:pPr eaLnBrk="0" fontAlgn="auto" hangingPunct="0">
              <a:spcBef>
                <a:spcPts val="0"/>
              </a:spcBef>
              <a:spcAft>
                <a:spcPts val="0"/>
              </a:spcAft>
              <a:defRPr/>
            </a:pPr>
            <a:r>
              <a:rPr lang="en-US" sz="1912" b="1" dirty="0">
                <a:solidFill>
                  <a:srgbClr val="000000"/>
                </a:solidFill>
                <a:latin typeface="Arial"/>
                <a:ea typeface="ＭＳ Ｐゴシック" charset="0"/>
              </a:rPr>
              <a:t>RNA</a:t>
            </a:r>
          </a:p>
        </p:txBody>
      </p:sp>
      <p:sp>
        <p:nvSpPr>
          <p:cNvPr id="8" name="TextBox 7"/>
          <p:cNvSpPr txBox="1"/>
          <p:nvPr/>
        </p:nvSpPr>
        <p:spPr>
          <a:xfrm>
            <a:off x="827087" y="5537200"/>
            <a:ext cx="1316066" cy="294248"/>
          </a:xfrm>
          <a:prstGeom prst="rect">
            <a:avLst/>
          </a:prstGeom>
          <a:noFill/>
        </p:spPr>
        <p:txBody>
          <a:bodyPr wrap="none" lIns="0" tIns="0" rIns="0" bIns="0">
            <a:spAutoFit/>
          </a:bodyPr>
          <a:lstStyle/>
          <a:p>
            <a:pPr eaLnBrk="0" fontAlgn="auto" hangingPunct="0">
              <a:spcBef>
                <a:spcPts val="0"/>
              </a:spcBef>
              <a:spcAft>
                <a:spcPts val="0"/>
              </a:spcAft>
              <a:defRPr/>
            </a:pPr>
            <a:r>
              <a:rPr lang="en-US" sz="1912" b="1" dirty="0">
                <a:solidFill>
                  <a:srgbClr val="000000"/>
                </a:solidFill>
                <a:latin typeface="Arial"/>
                <a:ea typeface="ＭＳ Ｐゴシック" charset="0"/>
              </a:rPr>
              <a:t>Amino acid</a:t>
            </a:r>
          </a:p>
        </p:txBody>
      </p:sp>
      <p:sp>
        <p:nvSpPr>
          <p:cNvPr id="9" name="TextBox 8"/>
          <p:cNvSpPr txBox="1"/>
          <p:nvPr/>
        </p:nvSpPr>
        <p:spPr>
          <a:xfrm>
            <a:off x="6448425" y="6051550"/>
            <a:ext cx="843180" cy="294248"/>
          </a:xfrm>
          <a:prstGeom prst="rect">
            <a:avLst/>
          </a:prstGeom>
          <a:noFill/>
        </p:spPr>
        <p:txBody>
          <a:bodyPr wrap="none" lIns="0" tIns="0" rIns="0" bIns="0">
            <a:spAutoFit/>
          </a:bodyPr>
          <a:lstStyle/>
          <a:p>
            <a:pPr eaLnBrk="0" fontAlgn="auto" hangingPunct="0">
              <a:spcBef>
                <a:spcPts val="0"/>
              </a:spcBef>
              <a:spcAft>
                <a:spcPts val="0"/>
              </a:spcAft>
              <a:defRPr/>
            </a:pPr>
            <a:r>
              <a:rPr lang="en-US" sz="1912" b="1" dirty="0">
                <a:solidFill>
                  <a:srgbClr val="000000"/>
                </a:solidFill>
                <a:latin typeface="Arial"/>
                <a:ea typeface="ＭＳ Ｐゴシック" charset="0"/>
              </a:rPr>
              <a:t>Protein</a:t>
            </a:r>
          </a:p>
        </p:txBody>
      </p:sp>
      <p:grpSp>
        <p:nvGrpSpPr>
          <p:cNvPr id="10" name="Group 9"/>
          <p:cNvGrpSpPr/>
          <p:nvPr/>
        </p:nvGrpSpPr>
        <p:grpSpPr>
          <a:xfrm>
            <a:off x="2232025" y="471818"/>
            <a:ext cx="2987675" cy="534657"/>
            <a:chOff x="1099296" y="349521"/>
            <a:chExt cx="3977347" cy="430676"/>
          </a:xfrm>
        </p:grpSpPr>
        <p:sp>
          <p:nvSpPr>
            <p:cNvPr id="11" name="Freeform 3"/>
            <p:cNvSpPr/>
            <p:nvPr/>
          </p:nvSpPr>
          <p:spPr>
            <a:xfrm>
              <a:off x="1099296" y="557947"/>
              <a:ext cx="3977347" cy="222250"/>
            </a:xfrm>
            <a:custGeom>
              <a:avLst/>
              <a:gdLst>
                <a:gd name="connsiteX0" fmla="*/ 9525 w 3977347"/>
                <a:gd name="connsiteY0" fmla="*/ 212725 h 222250"/>
                <a:gd name="connsiteX1" fmla="*/ 9525 w 3977347"/>
                <a:gd name="connsiteY1" fmla="*/ 9525 h 222250"/>
                <a:gd name="connsiteX2" fmla="*/ 3967822 w 3977347"/>
                <a:gd name="connsiteY2" fmla="*/ 9525 h 222250"/>
                <a:gd name="connsiteX3" fmla="*/ 3967822 w 3977347"/>
                <a:gd name="connsiteY3" fmla="*/ 212725 h 222250"/>
              </a:gdLst>
              <a:ahLst/>
              <a:cxnLst>
                <a:cxn ang="0">
                  <a:pos x="connsiteX0" y="connsiteY0"/>
                </a:cxn>
                <a:cxn ang="1">
                  <a:pos x="connsiteX1" y="connsiteY1"/>
                </a:cxn>
                <a:cxn ang="2">
                  <a:pos x="connsiteX2" y="connsiteY2"/>
                </a:cxn>
                <a:cxn ang="3">
                  <a:pos x="connsiteX3" y="connsiteY3"/>
                </a:cxn>
              </a:cxnLst>
              <a:rect l="l" t="t" r="r" b="b"/>
              <a:pathLst>
                <a:path w="3977347" h="222250">
                  <a:moveTo>
                    <a:pt x="9525" y="212725"/>
                  </a:moveTo>
                  <a:lnTo>
                    <a:pt x="9525" y="9525"/>
                  </a:lnTo>
                  <a:lnTo>
                    <a:pt x="3967822" y="9525"/>
                  </a:lnTo>
                  <a:lnTo>
                    <a:pt x="3967822" y="2127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2" name="Freeform 3"/>
            <p:cNvSpPr/>
            <p:nvPr/>
          </p:nvSpPr>
          <p:spPr>
            <a:xfrm>
              <a:off x="3069848" y="349521"/>
              <a:ext cx="38101" cy="222251"/>
            </a:xfrm>
            <a:custGeom>
              <a:avLst/>
              <a:gdLst>
                <a:gd name="connsiteX0" fmla="*/ 9525 w 38100"/>
                <a:gd name="connsiteY0" fmla="*/ 9525 h 222250"/>
                <a:gd name="connsiteX1" fmla="*/ 9525 w 38100"/>
                <a:gd name="connsiteY1" fmla="*/ 212725 h 222250"/>
              </a:gdLst>
              <a:ahLst/>
              <a:cxnLst>
                <a:cxn ang="0">
                  <a:pos x="connsiteX0" y="connsiteY0"/>
                </a:cxn>
                <a:cxn ang="1">
                  <a:pos x="connsiteX1" y="connsiteY1"/>
                </a:cxn>
              </a:cxnLst>
              <a:rect l="l" t="t" r="r" b="b"/>
              <a:pathLst>
                <a:path w="38100" h="222250">
                  <a:moveTo>
                    <a:pt x="9525" y="9525"/>
                  </a:moveTo>
                  <a:lnTo>
                    <a:pt x="9525" y="2127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13" name="Group 12"/>
          <p:cNvGrpSpPr/>
          <p:nvPr/>
        </p:nvGrpSpPr>
        <p:grpSpPr>
          <a:xfrm rot="5400000">
            <a:off x="5358307" y="2650524"/>
            <a:ext cx="3526466" cy="557784"/>
            <a:chOff x="1099296" y="349521"/>
            <a:chExt cx="3977347" cy="430676"/>
          </a:xfrm>
        </p:grpSpPr>
        <p:sp>
          <p:nvSpPr>
            <p:cNvPr id="14" name="Freeform 3"/>
            <p:cNvSpPr/>
            <p:nvPr/>
          </p:nvSpPr>
          <p:spPr>
            <a:xfrm>
              <a:off x="1099296" y="557947"/>
              <a:ext cx="3977347" cy="222250"/>
            </a:xfrm>
            <a:custGeom>
              <a:avLst/>
              <a:gdLst>
                <a:gd name="connsiteX0" fmla="*/ 9525 w 3977347"/>
                <a:gd name="connsiteY0" fmla="*/ 212725 h 222250"/>
                <a:gd name="connsiteX1" fmla="*/ 9525 w 3977347"/>
                <a:gd name="connsiteY1" fmla="*/ 9525 h 222250"/>
                <a:gd name="connsiteX2" fmla="*/ 3967822 w 3977347"/>
                <a:gd name="connsiteY2" fmla="*/ 9525 h 222250"/>
                <a:gd name="connsiteX3" fmla="*/ 3967822 w 3977347"/>
                <a:gd name="connsiteY3" fmla="*/ 212725 h 222250"/>
              </a:gdLst>
              <a:ahLst/>
              <a:cxnLst>
                <a:cxn ang="0">
                  <a:pos x="connsiteX0" y="connsiteY0"/>
                </a:cxn>
                <a:cxn ang="1">
                  <a:pos x="connsiteX1" y="connsiteY1"/>
                </a:cxn>
                <a:cxn ang="2">
                  <a:pos x="connsiteX2" y="connsiteY2"/>
                </a:cxn>
                <a:cxn ang="3">
                  <a:pos x="connsiteX3" y="connsiteY3"/>
                </a:cxn>
              </a:cxnLst>
              <a:rect l="l" t="t" r="r" b="b"/>
              <a:pathLst>
                <a:path w="3977347" h="222250">
                  <a:moveTo>
                    <a:pt x="9525" y="212725"/>
                  </a:moveTo>
                  <a:lnTo>
                    <a:pt x="9525" y="9525"/>
                  </a:lnTo>
                  <a:lnTo>
                    <a:pt x="3967822" y="9525"/>
                  </a:lnTo>
                  <a:lnTo>
                    <a:pt x="3967822" y="2127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5" name="Freeform 3"/>
            <p:cNvSpPr/>
            <p:nvPr/>
          </p:nvSpPr>
          <p:spPr>
            <a:xfrm>
              <a:off x="3084172" y="349521"/>
              <a:ext cx="38101" cy="222251"/>
            </a:xfrm>
            <a:custGeom>
              <a:avLst/>
              <a:gdLst>
                <a:gd name="connsiteX0" fmla="*/ 9525 w 38100"/>
                <a:gd name="connsiteY0" fmla="*/ 9525 h 222250"/>
                <a:gd name="connsiteX1" fmla="*/ 9525 w 38100"/>
                <a:gd name="connsiteY1" fmla="*/ 212725 h 222250"/>
              </a:gdLst>
              <a:ahLst/>
              <a:cxnLst>
                <a:cxn ang="0">
                  <a:pos x="connsiteX0" y="connsiteY0"/>
                </a:cxn>
                <a:cxn ang="1">
                  <a:pos x="connsiteX1" y="connsiteY1"/>
                </a:cxn>
              </a:cxnLst>
              <a:rect l="l" t="t" r="r" b="b"/>
              <a:pathLst>
                <a:path w="38100" h="222250">
                  <a:moveTo>
                    <a:pt x="9525" y="9525"/>
                  </a:moveTo>
                  <a:lnTo>
                    <a:pt x="9525" y="2127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17" name="Freeform 3"/>
          <p:cNvSpPr/>
          <p:nvPr/>
        </p:nvSpPr>
        <p:spPr>
          <a:xfrm flipH="1" flipV="1">
            <a:off x="2185988" y="5750717"/>
            <a:ext cx="383121" cy="288925"/>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31750">
            <a:solidFill>
              <a:schemeClr val="bg1"/>
            </a:solidFill>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0" name="Freeform 3"/>
          <p:cNvSpPr/>
          <p:nvPr/>
        </p:nvSpPr>
        <p:spPr>
          <a:xfrm flipH="1" flipV="1">
            <a:off x="2178844" y="5744368"/>
            <a:ext cx="383121" cy="288925"/>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8" name="Rectangle 17"/>
          <p:cNvSpPr/>
          <p:nvPr/>
        </p:nvSpPr>
        <p:spPr>
          <a:xfrm>
            <a:off x="381107" y="2870622"/>
            <a:ext cx="2172582" cy="400110"/>
          </a:xfrm>
          <a:prstGeom prst="rect">
            <a:avLst/>
          </a:prstGeom>
          <a:ln>
            <a:solidFill>
              <a:srgbClr val="7030A0"/>
            </a:solidFill>
          </a:ln>
        </p:spPr>
        <p:txBody>
          <a:bodyPr wrap="none">
            <a:spAutoFit/>
          </a:bodyPr>
          <a:lstStyle/>
          <a:p>
            <a:pPr eaLnBrk="0" hangingPunct="0"/>
            <a:r>
              <a:rPr lang="en-US" sz="2000" b="1" dirty="0">
                <a:solidFill>
                  <a:srgbClr val="7030A0"/>
                </a:solidFill>
                <a:latin typeface="+mj-lt"/>
                <a:ea typeface="ＭＳ Ｐゴシック" charset="0"/>
              </a:rPr>
              <a:t>Building a protein</a:t>
            </a:r>
          </a:p>
        </p:txBody>
      </p:sp>
    </p:spTree>
    <p:extLst>
      <p:ext uri="{BB962C8B-B14F-4D97-AF65-F5344CB8AC3E}">
        <p14:creationId xmlns:p14="http://schemas.microsoft.com/office/powerpoint/2010/main" val="15186472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894A1D-EC9C-C24E-82C8-1020958FBBCA}"/>
              </a:ext>
            </a:extLst>
          </p:cNvPr>
          <p:cNvGrpSpPr/>
          <p:nvPr/>
        </p:nvGrpSpPr>
        <p:grpSpPr>
          <a:xfrm>
            <a:off x="298703" y="1844824"/>
            <a:ext cx="8546592" cy="5035296"/>
            <a:chOff x="298703" y="908720"/>
            <a:chExt cx="8546592" cy="5035296"/>
          </a:xfrm>
        </p:grpSpPr>
        <p:pic>
          <p:nvPicPr>
            <p:cNvPr id="4" name="63-03_22_DNAnucleotide-L.jpg" descr="C:\Documents and Settings\rajesh\Desktop\PPT\Campbel Chapter-03\03_Labeled_Images\63-03_22_DNAnucleotide-L.jpg"/>
            <p:cNvPicPr>
              <a:picLocks noChangeAspect="1"/>
            </p:cNvPicPr>
            <p:nvPr/>
          </p:nvPicPr>
          <p:blipFill>
            <a:blip r:embed="rId3" r:link="rId4"/>
            <a:stretch>
              <a:fillRect/>
            </a:stretch>
          </p:blipFill>
          <p:spPr>
            <a:xfrm>
              <a:off x="298703" y="908720"/>
              <a:ext cx="8546592" cy="5035296"/>
            </a:xfrm>
            <a:prstGeom prst="rect">
              <a:avLst/>
            </a:prstGeom>
          </p:spPr>
        </p:pic>
        <p:sp>
          <p:nvSpPr>
            <p:cNvPr id="3" name="TextBox 2"/>
            <p:cNvSpPr txBox="1"/>
            <p:nvPr/>
          </p:nvSpPr>
          <p:spPr>
            <a:xfrm>
              <a:off x="330176" y="1445058"/>
              <a:ext cx="1091646" cy="872034"/>
            </a:xfrm>
            <a:prstGeom prst="rect">
              <a:avLst/>
            </a:prstGeom>
            <a:noFill/>
          </p:spPr>
          <p:txBody>
            <a:bodyPr wrap="none" lIns="0" tIns="0" rIns="0" bIns="0">
              <a:spAutoFit/>
            </a:bodyPr>
            <a:lstStyle/>
            <a:p>
              <a:pPr eaLnBrk="0" fontAlgn="auto" hangingPunct="0">
                <a:lnSpc>
                  <a:spcPts val="1700"/>
                </a:lnSpc>
                <a:spcBef>
                  <a:spcPts val="0"/>
                </a:spcBef>
                <a:spcAft>
                  <a:spcPts val="0"/>
                </a:spcAft>
                <a:defRPr/>
              </a:pPr>
              <a:r>
                <a:rPr lang="en-US" sz="1530" b="1" dirty="0">
                  <a:solidFill>
                    <a:srgbClr val="000000"/>
                  </a:solidFill>
                  <a:latin typeface="Arial"/>
                  <a:ea typeface="ＭＳ Ｐゴシック" charset="0"/>
                </a:rPr>
                <a:t>Connection</a:t>
              </a:r>
            </a:p>
            <a:p>
              <a:pPr eaLnBrk="0" fontAlgn="auto" hangingPunct="0">
                <a:lnSpc>
                  <a:spcPts val="1700"/>
                </a:lnSpc>
                <a:spcBef>
                  <a:spcPts val="0"/>
                </a:spcBef>
                <a:spcAft>
                  <a:spcPts val="0"/>
                </a:spcAft>
                <a:defRPr/>
              </a:pPr>
              <a:r>
                <a:rPr lang="en-US" sz="1530" b="1" dirty="0">
                  <a:solidFill>
                    <a:srgbClr val="000000"/>
                  </a:solidFill>
                  <a:latin typeface="Arial"/>
                  <a:ea typeface="ＭＳ Ｐゴシック" charset="0"/>
                </a:rPr>
                <a:t>to the next</a:t>
              </a:r>
            </a:p>
            <a:p>
              <a:pPr eaLnBrk="0" fontAlgn="auto" hangingPunct="0">
                <a:lnSpc>
                  <a:spcPts val="1700"/>
                </a:lnSpc>
                <a:spcBef>
                  <a:spcPts val="0"/>
                </a:spcBef>
                <a:spcAft>
                  <a:spcPts val="0"/>
                </a:spcAft>
                <a:defRPr/>
              </a:pPr>
              <a:r>
                <a:rPr lang="en-US" sz="1530" b="1" dirty="0">
                  <a:solidFill>
                    <a:srgbClr val="000000"/>
                  </a:solidFill>
                  <a:latin typeface="Arial"/>
                  <a:ea typeface="ＭＳ Ｐゴシック" charset="0"/>
                </a:rPr>
                <a:t>nucleotide</a:t>
              </a:r>
            </a:p>
            <a:p>
              <a:pPr eaLnBrk="0" fontAlgn="auto" hangingPunct="0">
                <a:lnSpc>
                  <a:spcPts val="1700"/>
                </a:lnSpc>
                <a:spcBef>
                  <a:spcPts val="0"/>
                </a:spcBef>
                <a:spcAft>
                  <a:spcPts val="0"/>
                </a:spcAft>
                <a:defRPr/>
              </a:pPr>
              <a:r>
                <a:rPr lang="en-US" sz="1530" b="1" dirty="0">
                  <a:solidFill>
                    <a:srgbClr val="000000"/>
                  </a:solidFill>
                  <a:latin typeface="Arial"/>
                  <a:ea typeface="ＭＳ Ｐゴシック" charset="0"/>
                </a:rPr>
                <a:t>in the chain</a:t>
              </a:r>
            </a:p>
          </p:txBody>
        </p:sp>
        <p:sp>
          <p:nvSpPr>
            <p:cNvPr id="5" name="TextBox 4"/>
            <p:cNvSpPr txBox="1"/>
            <p:nvPr/>
          </p:nvSpPr>
          <p:spPr>
            <a:xfrm>
              <a:off x="5302369" y="1224646"/>
              <a:ext cx="1933927" cy="470898"/>
            </a:xfrm>
            <a:prstGeom prst="rect">
              <a:avLst/>
            </a:prstGeom>
            <a:noFill/>
          </p:spPr>
          <p:txBody>
            <a:bodyPr wrap="none" lIns="0" tIns="0" rIns="0" bIns="0">
              <a:spAutoFit/>
            </a:bodyPr>
            <a:lstStyle/>
            <a:p>
              <a:pPr algn="ctr" eaLnBrk="0" fontAlgn="auto" hangingPunct="0">
                <a:lnSpc>
                  <a:spcPts val="1800"/>
                </a:lnSpc>
                <a:spcBef>
                  <a:spcPts val="0"/>
                </a:spcBef>
                <a:spcAft>
                  <a:spcPts val="0"/>
                </a:spcAft>
                <a:defRPr/>
              </a:pPr>
              <a:r>
                <a:rPr lang="en-US" sz="1530" b="1" dirty="0">
                  <a:solidFill>
                    <a:srgbClr val="000000"/>
                  </a:solidFill>
                  <a:latin typeface="Arial"/>
                  <a:ea typeface="ＭＳ Ｐゴシック" charset="0"/>
                </a:rPr>
                <a:t>Nitrogenous base</a:t>
              </a:r>
            </a:p>
            <a:p>
              <a:pPr algn="ctr" eaLnBrk="0" fontAlgn="auto" hangingPunct="0">
                <a:lnSpc>
                  <a:spcPts val="1800"/>
                </a:lnSpc>
                <a:spcBef>
                  <a:spcPts val="0"/>
                </a:spcBef>
                <a:spcAft>
                  <a:spcPts val="0"/>
                </a:spcAft>
                <a:defRPr/>
              </a:pPr>
              <a:r>
                <a:rPr lang="en-US" sz="1530" b="1" dirty="0">
                  <a:solidFill>
                    <a:srgbClr val="000000"/>
                  </a:solidFill>
                  <a:latin typeface="Arial"/>
                  <a:ea typeface="ＭＳ Ｐゴシック" charset="0"/>
                </a:rPr>
                <a:t>(can be A, G, C, or T)</a:t>
              </a:r>
            </a:p>
          </p:txBody>
        </p:sp>
        <p:sp>
          <p:nvSpPr>
            <p:cNvPr id="6" name="TextBox 5"/>
            <p:cNvSpPr txBox="1"/>
            <p:nvPr/>
          </p:nvSpPr>
          <p:spPr>
            <a:xfrm>
              <a:off x="5349057" y="2926198"/>
              <a:ext cx="1114088" cy="235449"/>
            </a:xfrm>
            <a:prstGeom prst="rect">
              <a:avLst/>
            </a:prstGeom>
            <a:noFill/>
          </p:spPr>
          <p:txBody>
            <a:bodyPr wrap="none" lIns="0" tIns="0" rIns="0" bIns="0">
              <a:spAutoFit/>
            </a:bodyPr>
            <a:lstStyle/>
            <a:p>
              <a:pPr eaLnBrk="0" fontAlgn="auto" hangingPunct="0">
                <a:spcBef>
                  <a:spcPts val="0"/>
                </a:spcBef>
                <a:spcAft>
                  <a:spcPts val="0"/>
                </a:spcAft>
                <a:defRPr/>
              </a:pPr>
              <a:r>
                <a:rPr lang="en-US" sz="1530" b="1" dirty="0">
                  <a:solidFill>
                    <a:srgbClr val="000000"/>
                  </a:solidFill>
                  <a:latin typeface="Arial"/>
                  <a:ea typeface="ＭＳ Ｐゴシック" charset="0"/>
                </a:rPr>
                <a:t>Thymine (T)</a:t>
              </a:r>
            </a:p>
          </p:txBody>
        </p:sp>
        <p:sp>
          <p:nvSpPr>
            <p:cNvPr id="7" name="TextBox 6"/>
            <p:cNvSpPr txBox="1"/>
            <p:nvPr/>
          </p:nvSpPr>
          <p:spPr>
            <a:xfrm>
              <a:off x="1329507" y="3440547"/>
              <a:ext cx="1005083" cy="470898"/>
            </a:xfrm>
            <a:prstGeom prst="rect">
              <a:avLst/>
            </a:prstGeom>
            <a:noFill/>
          </p:spPr>
          <p:txBody>
            <a:bodyPr wrap="none" lIns="0" tIns="0" rIns="0" bIns="0">
              <a:spAutoFit/>
            </a:bodyPr>
            <a:lstStyle/>
            <a:p>
              <a:pPr algn="ctr" eaLnBrk="0" fontAlgn="auto" hangingPunct="0">
                <a:lnSpc>
                  <a:spcPts val="1800"/>
                </a:lnSpc>
                <a:spcBef>
                  <a:spcPts val="0"/>
                </a:spcBef>
                <a:spcAft>
                  <a:spcPts val="0"/>
                </a:spcAft>
                <a:defRPr/>
              </a:pPr>
              <a:r>
                <a:rPr lang="en-US" sz="1530" b="1" dirty="0">
                  <a:solidFill>
                    <a:srgbClr val="000000"/>
                  </a:solidFill>
                  <a:latin typeface="Arial"/>
                  <a:ea typeface="ＭＳ Ｐゴシック" charset="0"/>
                </a:rPr>
                <a:t>Phosphate</a:t>
              </a:r>
            </a:p>
            <a:p>
              <a:pPr algn="ctr" eaLnBrk="0" fontAlgn="auto" hangingPunct="0">
                <a:lnSpc>
                  <a:spcPts val="1800"/>
                </a:lnSpc>
                <a:spcBef>
                  <a:spcPts val="0"/>
                </a:spcBef>
                <a:spcAft>
                  <a:spcPts val="0"/>
                </a:spcAft>
                <a:defRPr/>
              </a:pPr>
              <a:r>
                <a:rPr lang="en-US" sz="1530" b="1" dirty="0">
                  <a:solidFill>
                    <a:srgbClr val="000000"/>
                  </a:solidFill>
                  <a:latin typeface="Arial"/>
                  <a:ea typeface="ＭＳ Ｐゴシック" charset="0"/>
                </a:rPr>
                <a:t>group</a:t>
              </a:r>
            </a:p>
          </p:txBody>
        </p:sp>
        <p:sp>
          <p:nvSpPr>
            <p:cNvPr id="8" name="TextBox 7"/>
            <p:cNvSpPr txBox="1"/>
            <p:nvPr/>
          </p:nvSpPr>
          <p:spPr>
            <a:xfrm>
              <a:off x="6838132" y="3631048"/>
              <a:ext cx="1005083" cy="235449"/>
            </a:xfrm>
            <a:prstGeom prst="rect">
              <a:avLst/>
            </a:prstGeom>
            <a:noFill/>
          </p:spPr>
          <p:txBody>
            <a:bodyPr wrap="none" lIns="0" tIns="0" rIns="0" bIns="0">
              <a:spAutoFit/>
            </a:bodyPr>
            <a:lstStyle/>
            <a:p>
              <a:pPr eaLnBrk="0" fontAlgn="auto" hangingPunct="0">
                <a:spcBef>
                  <a:spcPts val="0"/>
                </a:spcBef>
                <a:spcAft>
                  <a:spcPts val="0"/>
                </a:spcAft>
                <a:defRPr/>
              </a:pPr>
              <a:r>
                <a:rPr lang="en-US" sz="1530" b="1" dirty="0">
                  <a:solidFill>
                    <a:srgbClr val="000000"/>
                  </a:solidFill>
                  <a:latin typeface="Arial"/>
                  <a:ea typeface="ＭＳ Ｐゴシック" charset="0"/>
                </a:rPr>
                <a:t>Phosphate</a:t>
              </a:r>
            </a:p>
          </p:txBody>
        </p:sp>
        <p:sp>
          <p:nvSpPr>
            <p:cNvPr id="9" name="TextBox 8"/>
            <p:cNvSpPr txBox="1"/>
            <p:nvPr/>
          </p:nvSpPr>
          <p:spPr>
            <a:xfrm>
              <a:off x="7649344" y="4013635"/>
              <a:ext cx="468077" cy="235449"/>
            </a:xfrm>
            <a:prstGeom prst="rect">
              <a:avLst/>
            </a:prstGeom>
            <a:noFill/>
          </p:spPr>
          <p:txBody>
            <a:bodyPr wrap="none" lIns="0" tIns="0" rIns="0" bIns="0">
              <a:spAutoFit/>
            </a:bodyPr>
            <a:lstStyle/>
            <a:p>
              <a:pPr eaLnBrk="0" fontAlgn="auto" hangingPunct="0">
                <a:spcBef>
                  <a:spcPts val="0"/>
                </a:spcBef>
                <a:spcAft>
                  <a:spcPts val="0"/>
                </a:spcAft>
                <a:defRPr/>
              </a:pPr>
              <a:r>
                <a:rPr lang="en-US" sz="1530" b="1" dirty="0">
                  <a:solidFill>
                    <a:srgbClr val="000000"/>
                  </a:solidFill>
                  <a:latin typeface="Arial"/>
                  <a:ea typeface="ＭＳ Ｐゴシック" charset="0"/>
                </a:rPr>
                <a:t>Base</a:t>
              </a:r>
            </a:p>
          </p:txBody>
        </p:sp>
        <p:sp>
          <p:nvSpPr>
            <p:cNvPr id="10" name="TextBox 9"/>
            <p:cNvSpPr txBox="1"/>
            <p:nvPr/>
          </p:nvSpPr>
          <p:spPr>
            <a:xfrm>
              <a:off x="1323157" y="4872470"/>
              <a:ext cx="1670329" cy="654025"/>
            </a:xfrm>
            <a:prstGeom prst="rect">
              <a:avLst/>
            </a:prstGeom>
            <a:noFill/>
          </p:spPr>
          <p:txBody>
            <a:bodyPr wrap="none" lIns="0" tIns="0" rIns="0" bIns="0">
              <a:spAutoFit/>
            </a:bodyPr>
            <a:lstStyle/>
            <a:p>
              <a:pPr eaLnBrk="0" fontAlgn="auto" hangingPunct="0">
                <a:lnSpc>
                  <a:spcPts val="1700"/>
                </a:lnSpc>
                <a:spcBef>
                  <a:spcPts val="0"/>
                </a:spcBef>
                <a:spcAft>
                  <a:spcPts val="0"/>
                </a:spcAft>
                <a:defRPr/>
              </a:pPr>
              <a:r>
                <a:rPr lang="en-US" sz="1530" b="1" dirty="0">
                  <a:solidFill>
                    <a:srgbClr val="000000"/>
                  </a:solidFill>
                  <a:latin typeface="Arial"/>
                  <a:ea typeface="ＭＳ Ｐゴシック" charset="0"/>
                </a:rPr>
                <a:t>Connection to the</a:t>
              </a:r>
            </a:p>
            <a:p>
              <a:pPr eaLnBrk="0" fontAlgn="auto" hangingPunct="0">
                <a:lnSpc>
                  <a:spcPts val="1700"/>
                </a:lnSpc>
                <a:spcBef>
                  <a:spcPts val="0"/>
                </a:spcBef>
                <a:spcAft>
                  <a:spcPts val="0"/>
                </a:spcAft>
                <a:defRPr/>
              </a:pPr>
              <a:r>
                <a:rPr lang="en-US" sz="1530" b="1" dirty="0">
                  <a:solidFill>
                    <a:srgbClr val="000000"/>
                  </a:solidFill>
                  <a:latin typeface="Arial"/>
                  <a:ea typeface="ＭＳ Ｐゴシック" charset="0"/>
                </a:rPr>
                <a:t>next nucleotide in</a:t>
              </a:r>
            </a:p>
            <a:p>
              <a:pPr eaLnBrk="0" fontAlgn="auto" hangingPunct="0">
                <a:lnSpc>
                  <a:spcPts val="1700"/>
                </a:lnSpc>
                <a:spcBef>
                  <a:spcPts val="0"/>
                </a:spcBef>
                <a:spcAft>
                  <a:spcPts val="0"/>
                </a:spcAft>
                <a:defRPr/>
              </a:pPr>
              <a:r>
                <a:rPr lang="en-US" sz="1530" b="1" dirty="0">
                  <a:solidFill>
                    <a:srgbClr val="000000"/>
                  </a:solidFill>
                  <a:latin typeface="Arial"/>
                  <a:ea typeface="ＭＳ Ｐゴシック" charset="0"/>
                </a:rPr>
                <a:t>the chain</a:t>
              </a:r>
            </a:p>
          </p:txBody>
        </p:sp>
        <p:sp>
          <p:nvSpPr>
            <p:cNvPr id="11" name="TextBox 10"/>
            <p:cNvSpPr txBox="1"/>
            <p:nvPr/>
          </p:nvSpPr>
          <p:spPr>
            <a:xfrm>
              <a:off x="1260451" y="5651935"/>
              <a:ext cx="1860189" cy="235449"/>
            </a:xfrm>
            <a:prstGeom prst="rect">
              <a:avLst/>
            </a:prstGeom>
            <a:noFill/>
          </p:spPr>
          <p:txBody>
            <a:bodyPr wrap="none" lIns="0" tIns="0" rIns="0" bIns="0">
              <a:spAutoFit/>
            </a:bodyPr>
            <a:lstStyle/>
            <a:p>
              <a:pPr eaLnBrk="0" fontAlgn="auto" hangingPunct="0">
                <a:spcBef>
                  <a:spcPts val="0"/>
                </a:spcBef>
                <a:spcAft>
                  <a:spcPts val="0"/>
                </a:spcAft>
                <a:defRPr/>
              </a:pPr>
              <a:r>
                <a:rPr lang="en-US" sz="1530" b="1" dirty="0">
                  <a:solidFill>
                    <a:srgbClr val="000000"/>
                  </a:solidFill>
                  <a:latin typeface="Arial"/>
                  <a:ea typeface="ＭＳ Ｐゴシック" charset="0"/>
                </a:rPr>
                <a:t>(a) Atomic structure</a:t>
              </a:r>
            </a:p>
          </p:txBody>
        </p:sp>
        <p:sp>
          <p:nvSpPr>
            <p:cNvPr id="12" name="TextBox 11"/>
            <p:cNvSpPr txBox="1"/>
            <p:nvPr/>
          </p:nvSpPr>
          <p:spPr>
            <a:xfrm>
              <a:off x="3540897" y="4666100"/>
              <a:ext cx="1288814" cy="470898"/>
            </a:xfrm>
            <a:prstGeom prst="rect">
              <a:avLst/>
            </a:prstGeom>
            <a:noFill/>
          </p:spPr>
          <p:txBody>
            <a:bodyPr wrap="none" lIns="0" tIns="0" rIns="0" bIns="0">
              <a:spAutoFit/>
            </a:bodyPr>
            <a:lstStyle/>
            <a:p>
              <a:pPr algn="ctr" eaLnBrk="0" fontAlgn="auto" hangingPunct="0">
                <a:lnSpc>
                  <a:spcPts val="1800"/>
                </a:lnSpc>
                <a:spcBef>
                  <a:spcPts val="0"/>
                </a:spcBef>
                <a:spcAft>
                  <a:spcPts val="0"/>
                </a:spcAft>
                <a:defRPr/>
              </a:pPr>
              <a:r>
                <a:rPr lang="en-US" sz="1530" b="1" dirty="0">
                  <a:solidFill>
                    <a:srgbClr val="000000"/>
                  </a:solidFill>
                  <a:latin typeface="Arial"/>
                  <a:ea typeface="ＭＳ Ｐゴシック" charset="0"/>
                </a:rPr>
                <a:t>Sugar</a:t>
              </a:r>
            </a:p>
            <a:p>
              <a:pPr algn="ctr" eaLnBrk="0" fontAlgn="auto" hangingPunct="0">
                <a:lnSpc>
                  <a:spcPts val="1800"/>
                </a:lnSpc>
                <a:spcBef>
                  <a:spcPts val="0"/>
                </a:spcBef>
                <a:spcAft>
                  <a:spcPts val="0"/>
                </a:spcAft>
                <a:defRPr/>
              </a:pPr>
              <a:r>
                <a:rPr lang="en-US" sz="1530" b="1" dirty="0">
                  <a:solidFill>
                    <a:srgbClr val="000000"/>
                  </a:solidFill>
                  <a:latin typeface="Arial"/>
                  <a:ea typeface="ＭＳ Ｐゴシック" charset="0"/>
                </a:rPr>
                <a:t>(</a:t>
              </a:r>
              <a:r>
                <a:rPr lang="en-US" sz="1530" b="1" dirty="0" err="1">
                  <a:solidFill>
                    <a:srgbClr val="000000"/>
                  </a:solidFill>
                  <a:latin typeface="Arial"/>
                  <a:ea typeface="ＭＳ Ｐゴシック" charset="0"/>
                </a:rPr>
                <a:t>deoxyribose</a:t>
              </a:r>
              <a:r>
                <a:rPr lang="en-US" sz="1530" b="1" dirty="0">
                  <a:solidFill>
                    <a:srgbClr val="000000"/>
                  </a:solidFill>
                  <a:latin typeface="Arial"/>
                  <a:ea typeface="ＭＳ Ｐゴシック" charset="0"/>
                </a:rPr>
                <a:t>)</a:t>
              </a:r>
            </a:p>
          </p:txBody>
        </p:sp>
        <p:sp>
          <p:nvSpPr>
            <p:cNvPr id="13" name="TextBox 12"/>
            <p:cNvSpPr txBox="1"/>
            <p:nvPr/>
          </p:nvSpPr>
          <p:spPr>
            <a:xfrm>
              <a:off x="7033394" y="5159810"/>
              <a:ext cx="557845" cy="235449"/>
            </a:xfrm>
            <a:prstGeom prst="rect">
              <a:avLst/>
            </a:prstGeom>
            <a:noFill/>
          </p:spPr>
          <p:txBody>
            <a:bodyPr wrap="none" lIns="0" tIns="0" rIns="0" bIns="0">
              <a:spAutoFit/>
            </a:bodyPr>
            <a:lstStyle/>
            <a:p>
              <a:pPr eaLnBrk="0" fontAlgn="auto" hangingPunct="0">
                <a:spcBef>
                  <a:spcPts val="0"/>
                </a:spcBef>
                <a:spcAft>
                  <a:spcPts val="0"/>
                </a:spcAft>
                <a:defRPr/>
              </a:pPr>
              <a:r>
                <a:rPr lang="en-US" sz="1530" b="1" dirty="0">
                  <a:solidFill>
                    <a:srgbClr val="000000"/>
                  </a:solidFill>
                  <a:latin typeface="Arial"/>
                  <a:ea typeface="ＭＳ Ｐゴシック" charset="0"/>
                </a:rPr>
                <a:t>Sugar</a:t>
              </a:r>
            </a:p>
          </p:txBody>
        </p:sp>
        <p:sp>
          <p:nvSpPr>
            <p:cNvPr id="14" name="TextBox 13"/>
            <p:cNvSpPr txBox="1"/>
            <p:nvPr/>
          </p:nvSpPr>
          <p:spPr>
            <a:xfrm>
              <a:off x="6146776" y="5651935"/>
              <a:ext cx="2686633" cy="235449"/>
            </a:xfrm>
            <a:prstGeom prst="rect">
              <a:avLst/>
            </a:prstGeom>
            <a:noFill/>
          </p:spPr>
          <p:txBody>
            <a:bodyPr wrap="none" lIns="0" tIns="0" rIns="0" bIns="0">
              <a:spAutoFit/>
            </a:bodyPr>
            <a:lstStyle/>
            <a:p>
              <a:pPr eaLnBrk="0" fontAlgn="auto" hangingPunct="0">
                <a:spcBef>
                  <a:spcPts val="0"/>
                </a:spcBef>
                <a:spcAft>
                  <a:spcPts val="0"/>
                </a:spcAft>
                <a:defRPr/>
              </a:pPr>
              <a:r>
                <a:rPr lang="en-US" sz="1530" b="1" dirty="0">
                  <a:solidFill>
                    <a:srgbClr val="000000"/>
                  </a:solidFill>
                  <a:latin typeface="Arial"/>
                  <a:ea typeface="ＭＳ Ｐゴシック" charset="0"/>
                </a:rPr>
                <a:t>(b) Symbol used in this book</a:t>
              </a:r>
            </a:p>
          </p:txBody>
        </p:sp>
        <p:sp>
          <p:nvSpPr>
            <p:cNvPr id="15" name="Freeform 3"/>
            <p:cNvSpPr/>
            <p:nvPr/>
          </p:nvSpPr>
          <p:spPr>
            <a:xfrm flipH="1" flipV="1">
              <a:off x="1364432" y="1780696"/>
              <a:ext cx="466344"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Freeform 3"/>
            <p:cNvSpPr/>
            <p:nvPr/>
          </p:nvSpPr>
          <p:spPr>
            <a:xfrm flipH="1" flipV="1">
              <a:off x="3022061" y="4981096"/>
              <a:ext cx="457200"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8" name="Freeform 3"/>
            <p:cNvSpPr/>
            <p:nvPr/>
          </p:nvSpPr>
          <p:spPr>
            <a:xfrm>
              <a:off x="6750844" y="4914901"/>
              <a:ext cx="223837" cy="43180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9" name="Freeform 3"/>
            <p:cNvSpPr/>
            <p:nvPr/>
          </p:nvSpPr>
          <p:spPr>
            <a:xfrm flipV="1">
              <a:off x="7131844" y="4195762"/>
              <a:ext cx="473869" cy="321468"/>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0" name="Freeform 3"/>
            <p:cNvSpPr/>
            <p:nvPr/>
          </p:nvSpPr>
          <p:spPr>
            <a:xfrm rot="21430640" flipV="1">
              <a:off x="6655396" y="3805783"/>
              <a:ext cx="155415" cy="43891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21" name="Rectangle 20"/>
          <p:cNvSpPr/>
          <p:nvPr/>
        </p:nvSpPr>
        <p:spPr>
          <a:xfrm>
            <a:off x="3288082" y="6495727"/>
            <a:ext cx="2545569" cy="461665"/>
          </a:xfrm>
          <a:prstGeom prst="rect">
            <a:avLst/>
          </a:prstGeom>
        </p:spPr>
        <p:txBody>
          <a:bodyPr wrap="none">
            <a:spAutoFit/>
          </a:bodyPr>
          <a:lstStyle/>
          <a:p>
            <a:pPr eaLnBrk="0" hangingPunct="0"/>
            <a:r>
              <a:rPr lang="en-US" b="1" dirty="0">
                <a:solidFill>
                  <a:srgbClr val="FF0000"/>
                </a:solidFill>
                <a:latin typeface="+mn-lt"/>
                <a:ea typeface="ＭＳ Ｐゴシック" charset="0"/>
              </a:rPr>
              <a:t>A DNA nucleotide</a:t>
            </a:r>
          </a:p>
        </p:txBody>
      </p:sp>
      <p:sp>
        <p:nvSpPr>
          <p:cNvPr id="16" name="Rectangle 15">
            <a:extLst>
              <a:ext uri="{FF2B5EF4-FFF2-40B4-BE49-F238E27FC236}">
                <a16:creationId xmlns:a16="http://schemas.microsoft.com/office/drawing/2014/main" id="{E89E1C2F-CF71-1F46-8F84-ACFC52DAED9A}"/>
              </a:ext>
            </a:extLst>
          </p:cNvPr>
          <p:cNvSpPr/>
          <p:nvPr/>
        </p:nvSpPr>
        <p:spPr>
          <a:xfrm>
            <a:off x="294224" y="188640"/>
            <a:ext cx="8526248" cy="191129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28600" lvl="0" indent="-228600" algn="just" rtl="0">
              <a:lnSpc>
                <a:spcPct val="90000"/>
              </a:lnSpc>
              <a:spcBef>
                <a:spcPts val="1200"/>
              </a:spcBef>
              <a:spcAft>
                <a:spcPts val="1200"/>
              </a:spcAft>
              <a:buClr>
                <a:srgbClr val="0070C0"/>
              </a:buClr>
              <a:buFont typeface="Arial" panose="020B0604020202020204" pitchFamily="34" charset="0"/>
              <a:buChar char="•"/>
            </a:pPr>
            <a:r>
              <a:rPr lang="en-US" sz="2600" b="1" dirty="0">
                <a:solidFill>
                  <a:schemeClr val="accent4">
                    <a:lumMod val="40000"/>
                    <a:lumOff val="60000"/>
                  </a:schemeClr>
                </a:solidFill>
                <a:latin typeface="Times New Roman"/>
              </a:rPr>
              <a:t>Each nucleotide has three parts:</a:t>
            </a:r>
          </a:p>
          <a:p>
            <a:pPr marL="971550" lvl="1" indent="-514350" algn="just" rtl="0">
              <a:lnSpc>
                <a:spcPct val="90000"/>
              </a:lnSpc>
              <a:spcAft>
                <a:spcPts val="1200"/>
              </a:spcAft>
              <a:buClr>
                <a:srgbClr val="0070C0"/>
              </a:buClr>
              <a:buFont typeface="+mj-lt"/>
              <a:buAutoNum type="arabicPeriod"/>
            </a:pPr>
            <a:r>
              <a:rPr lang="en-US" sz="2400" dirty="0">
                <a:solidFill>
                  <a:schemeClr val="bg1"/>
                </a:solidFill>
                <a:latin typeface="Times New Roman"/>
              </a:rPr>
              <a:t>a five-carbon sugar,</a:t>
            </a:r>
          </a:p>
          <a:p>
            <a:pPr marL="971550" lvl="1" indent="-514350" algn="just" rtl="0">
              <a:lnSpc>
                <a:spcPct val="90000"/>
              </a:lnSpc>
              <a:spcAft>
                <a:spcPts val="1200"/>
              </a:spcAft>
              <a:buClr>
                <a:srgbClr val="0070C0"/>
              </a:buClr>
              <a:buFont typeface="+mj-lt"/>
              <a:buAutoNum type="arabicPeriod"/>
            </a:pPr>
            <a:r>
              <a:rPr lang="en-US" sz="2400" dirty="0">
                <a:solidFill>
                  <a:schemeClr val="bg1"/>
                </a:solidFill>
                <a:latin typeface="Times New Roman"/>
              </a:rPr>
              <a:t>a phosphate group, and</a:t>
            </a:r>
          </a:p>
          <a:p>
            <a:pPr marL="971550" lvl="1" indent="-514350" algn="just" rtl="0">
              <a:lnSpc>
                <a:spcPct val="90000"/>
              </a:lnSpc>
              <a:spcAft>
                <a:spcPts val="1200"/>
              </a:spcAft>
              <a:buClr>
                <a:srgbClr val="0070C0"/>
              </a:buClr>
              <a:buFont typeface="+mj-lt"/>
              <a:buAutoNum type="arabicPeriod"/>
            </a:pPr>
            <a:r>
              <a:rPr lang="en-US" sz="2400" dirty="0">
                <a:solidFill>
                  <a:schemeClr val="bg1"/>
                </a:solidFill>
                <a:latin typeface="Times New Roman"/>
              </a:rPr>
              <a:t>a nitrogen-containing base.</a:t>
            </a:r>
          </a:p>
        </p:txBody>
      </p:sp>
    </p:spTree>
    <p:extLst>
      <p:ext uri="{BB962C8B-B14F-4D97-AF65-F5344CB8AC3E}">
        <p14:creationId xmlns:p14="http://schemas.microsoft.com/office/powerpoint/2010/main" val="14139928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ctr"/>
            <a:r>
              <a:rPr lang="en-US" dirty="0"/>
              <a:t>Nucleic Acids</a:t>
            </a:r>
          </a:p>
        </p:txBody>
      </p:sp>
      <p:sp>
        <p:nvSpPr>
          <p:cNvPr id="215043" name="Rectangle 3"/>
          <p:cNvSpPr>
            <a:spLocks noGrp="1" noChangeArrowheads="1"/>
          </p:cNvSpPr>
          <p:nvPr>
            <p:ph idx="1"/>
          </p:nvPr>
        </p:nvSpPr>
        <p:spPr>
          <a:xfrm>
            <a:off x="72424" y="764704"/>
            <a:ext cx="8543108" cy="5515897"/>
          </a:xfrm>
        </p:spPr>
        <p:txBody>
          <a:bodyPr>
            <a:noAutofit/>
          </a:bodyPr>
          <a:lstStyle/>
          <a:p>
            <a:pPr algn="just"/>
            <a:r>
              <a:rPr lang="en-US" sz="2600" dirty="0">
                <a:latin typeface="+mj-lt"/>
              </a:rPr>
              <a:t>Each </a:t>
            </a:r>
            <a:r>
              <a:rPr lang="en-US" sz="2600" dirty="0">
                <a:solidFill>
                  <a:srgbClr val="FF0000"/>
                </a:solidFill>
                <a:latin typeface="+mj-lt"/>
              </a:rPr>
              <a:t>DNA nucleotide </a:t>
            </a:r>
            <a:r>
              <a:rPr lang="en-US" sz="2600" dirty="0">
                <a:latin typeface="+mj-lt"/>
              </a:rPr>
              <a:t>has one of four possible nitrogenous bases:</a:t>
            </a:r>
          </a:p>
          <a:p>
            <a:pPr marL="52388" lvl="1" indent="0" algn="just">
              <a:buNone/>
            </a:pPr>
            <a:endParaRPr lang="en-US" sz="2600" dirty="0">
              <a:solidFill>
                <a:srgbClr val="FF0000"/>
              </a:solidFill>
              <a:latin typeface="+mj-lt"/>
            </a:endParaRPr>
          </a:p>
          <a:p>
            <a:pPr marL="0" lvl="1" indent="0" algn="just">
              <a:buNone/>
            </a:pPr>
            <a:endParaRPr lang="en-US" dirty="0">
              <a:latin typeface="+mj-lt"/>
            </a:endParaRPr>
          </a:p>
        </p:txBody>
      </p:sp>
      <p:graphicFrame>
        <p:nvGraphicFramePr>
          <p:cNvPr id="2" name="Diagram 1">
            <a:extLst>
              <a:ext uri="{FF2B5EF4-FFF2-40B4-BE49-F238E27FC236}">
                <a16:creationId xmlns:a16="http://schemas.microsoft.com/office/drawing/2014/main" id="{9C17EFA9-AF52-7645-BA02-0700953ADDC6}"/>
              </a:ext>
            </a:extLst>
          </p:cNvPr>
          <p:cNvGraphicFramePr/>
          <p:nvPr>
            <p:extLst/>
          </p:nvPr>
        </p:nvGraphicFramePr>
        <p:xfrm>
          <a:off x="350021" y="1628800"/>
          <a:ext cx="8830491" cy="100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3B08594C-F7A1-3E4F-B9F5-CEA0C061DB30}"/>
              </a:ext>
            </a:extLst>
          </p:cNvPr>
          <p:cNvSpPr/>
          <p:nvPr/>
        </p:nvSpPr>
        <p:spPr>
          <a:xfrm>
            <a:off x="72423" y="2792595"/>
            <a:ext cx="8758067" cy="3588675"/>
          </a:xfrm>
          <a:prstGeom prst="rect">
            <a:avLst/>
          </a:prstGeom>
        </p:spPr>
        <p:txBody>
          <a:bodyPr wrap="square">
            <a:spAutoFit/>
          </a:bodyPr>
          <a:lstStyle/>
          <a:p>
            <a:pPr marL="280988" lvl="1" indent="-228600" algn="just" rtl="0">
              <a:lnSpc>
                <a:spcPct val="90000"/>
              </a:lnSpc>
              <a:spcAft>
                <a:spcPts val="1200"/>
              </a:spcAft>
              <a:buClr>
                <a:srgbClr val="0070C0"/>
              </a:buClr>
              <a:buFont typeface="Arial" panose="020B0604020202020204" pitchFamily="34" charset="0"/>
              <a:buChar char="•"/>
            </a:pPr>
            <a:r>
              <a:rPr lang="en-US" sz="2600" dirty="0">
                <a:solidFill>
                  <a:prstClr val="black"/>
                </a:solidFill>
                <a:latin typeface="Times New Roman"/>
              </a:rPr>
              <a:t>A molecule of cellular DNA is double-stranded (</a:t>
            </a:r>
            <a:r>
              <a:rPr lang="en-US" sz="2600" b="1" dirty="0">
                <a:solidFill>
                  <a:srgbClr val="FF0000"/>
                </a:solidFill>
                <a:latin typeface="Times New Roman"/>
              </a:rPr>
              <a:t>double helix</a:t>
            </a:r>
            <a:r>
              <a:rPr lang="en-US" sz="2600" dirty="0">
                <a:solidFill>
                  <a:prstClr val="black"/>
                </a:solidFill>
                <a:latin typeface="Times New Roman"/>
              </a:rPr>
              <a:t>) with two polynucleotide strands coiled around each other.</a:t>
            </a:r>
            <a:endParaRPr lang="en-US" sz="2600" dirty="0">
              <a:solidFill>
                <a:srgbClr val="FF0000"/>
              </a:solidFill>
              <a:latin typeface="Times New Roman"/>
            </a:endParaRPr>
          </a:p>
          <a:p>
            <a:pPr marL="280988" lvl="1" indent="-228600" algn="just" rtl="0">
              <a:lnSpc>
                <a:spcPct val="90000"/>
              </a:lnSpc>
              <a:spcAft>
                <a:spcPts val="1200"/>
              </a:spcAft>
              <a:buClr>
                <a:srgbClr val="0070C0"/>
              </a:buClr>
              <a:buFont typeface="Arial" panose="020B0604020202020204" pitchFamily="34" charset="0"/>
              <a:buChar char="•"/>
            </a:pPr>
            <a:r>
              <a:rPr lang="en-US" sz="2600" dirty="0">
                <a:solidFill>
                  <a:prstClr val="black"/>
                </a:solidFill>
                <a:latin typeface="Times New Roman"/>
              </a:rPr>
              <a:t>Bases along one DNA strand </a:t>
            </a:r>
            <a:r>
              <a:rPr lang="en-US" sz="2600" dirty="0">
                <a:solidFill>
                  <a:srgbClr val="00B050"/>
                </a:solidFill>
                <a:latin typeface="Times New Roman"/>
              </a:rPr>
              <a:t>hydrogen-bond</a:t>
            </a:r>
            <a:r>
              <a:rPr lang="en-US" sz="2600" dirty="0">
                <a:solidFill>
                  <a:prstClr val="black"/>
                </a:solidFill>
                <a:latin typeface="Times New Roman"/>
              </a:rPr>
              <a:t> to bases along the other strand.</a:t>
            </a:r>
          </a:p>
          <a:p>
            <a:pPr marL="280988" lvl="1" indent="-228600" algn="just" rtl="0">
              <a:lnSpc>
                <a:spcPct val="90000"/>
              </a:lnSpc>
              <a:spcAft>
                <a:spcPts val="1200"/>
              </a:spcAft>
              <a:buClr>
                <a:srgbClr val="0070C0"/>
              </a:buClr>
              <a:buFont typeface="Arial" panose="020B0604020202020204" pitchFamily="34" charset="0"/>
              <a:buChar char="•"/>
            </a:pPr>
            <a:r>
              <a:rPr lang="en-US" sz="2600" dirty="0">
                <a:solidFill>
                  <a:prstClr val="black"/>
                </a:solidFill>
                <a:latin typeface="Times New Roman"/>
              </a:rPr>
              <a:t>The functional groups hanging off the base determine which bases pair up:</a:t>
            </a:r>
          </a:p>
          <a:p>
            <a:pPr marL="738188" lvl="3" indent="-228600" algn="just" rtl="0">
              <a:lnSpc>
                <a:spcPct val="90000"/>
              </a:lnSpc>
              <a:spcAft>
                <a:spcPts val="1200"/>
              </a:spcAft>
              <a:buClr>
                <a:srgbClr val="0070C0"/>
              </a:buClr>
              <a:buFont typeface="Arial" panose="020B0604020202020204" pitchFamily="34" charset="0"/>
              <a:buChar char="•"/>
            </a:pPr>
            <a:r>
              <a:rPr lang="en-US" sz="2600" dirty="0">
                <a:solidFill>
                  <a:srgbClr val="FF0000"/>
                </a:solidFill>
                <a:latin typeface="Times New Roman"/>
              </a:rPr>
              <a:t>A </a:t>
            </a:r>
            <a:r>
              <a:rPr lang="en-US" sz="2600" dirty="0">
                <a:latin typeface="Times New Roman"/>
              </a:rPr>
              <a:t>only pairs with </a:t>
            </a:r>
            <a:r>
              <a:rPr lang="en-US" sz="2600" dirty="0">
                <a:solidFill>
                  <a:srgbClr val="FF0000"/>
                </a:solidFill>
                <a:latin typeface="Times New Roman"/>
              </a:rPr>
              <a:t>T</a:t>
            </a:r>
          </a:p>
          <a:p>
            <a:pPr marL="738188" lvl="3" indent="-228600" algn="just" rtl="0">
              <a:lnSpc>
                <a:spcPct val="90000"/>
              </a:lnSpc>
              <a:spcAft>
                <a:spcPts val="1200"/>
              </a:spcAft>
              <a:buClr>
                <a:srgbClr val="0070C0"/>
              </a:buClr>
              <a:buFont typeface="Arial" panose="020B0604020202020204" pitchFamily="34" charset="0"/>
              <a:buChar char="•"/>
            </a:pPr>
            <a:r>
              <a:rPr lang="en-US" sz="2600" dirty="0">
                <a:solidFill>
                  <a:srgbClr val="FF0000"/>
                </a:solidFill>
                <a:latin typeface="Times New Roman"/>
              </a:rPr>
              <a:t>G </a:t>
            </a:r>
            <a:r>
              <a:rPr lang="en-US" sz="2600" dirty="0">
                <a:latin typeface="Times New Roman"/>
              </a:rPr>
              <a:t>can only pair with </a:t>
            </a:r>
            <a:r>
              <a:rPr lang="en-US" sz="2600" dirty="0">
                <a:solidFill>
                  <a:srgbClr val="FF0000"/>
                </a:solidFill>
                <a:latin typeface="Times New Roman"/>
              </a:rPr>
              <a:t>C.</a:t>
            </a:r>
            <a:endParaRPr lang="ar-SA" dirty="0"/>
          </a:p>
        </p:txBody>
      </p:sp>
      <p:sp>
        <p:nvSpPr>
          <p:cNvPr id="7" name="TextBox 6">
            <a:extLst>
              <a:ext uri="{FF2B5EF4-FFF2-40B4-BE49-F238E27FC236}">
                <a16:creationId xmlns:a16="http://schemas.microsoft.com/office/drawing/2014/main" id="{DF0EA94A-83F8-4E4E-9E71-ECDFB35D173D}"/>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4004476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Theories in Science</a:t>
            </a:r>
          </a:p>
        </p:txBody>
      </p:sp>
      <p:sp>
        <p:nvSpPr>
          <p:cNvPr id="207874" name="Rectangle 3"/>
          <p:cNvSpPr>
            <a:spLocks noGrp="1" noChangeArrowheads="1"/>
          </p:cNvSpPr>
          <p:nvPr>
            <p:ph idx="1"/>
          </p:nvPr>
        </p:nvSpPr>
        <p:spPr>
          <a:xfrm>
            <a:off x="287383" y="1091385"/>
            <a:ext cx="8543108" cy="4918364"/>
          </a:xfrm>
        </p:spPr>
        <p:txBody>
          <a:bodyPr/>
          <a:lstStyle/>
          <a:p>
            <a:pPr algn="just"/>
            <a:r>
              <a:rPr lang="en-US" sz="2600" dirty="0">
                <a:latin typeface="+mj-lt"/>
              </a:rPr>
              <a:t>People like </a:t>
            </a:r>
            <a:r>
              <a:rPr lang="en-US" sz="2600" dirty="0">
                <a:solidFill>
                  <a:srgbClr val="002060"/>
                </a:solidFill>
                <a:latin typeface="+mj-lt"/>
              </a:rPr>
              <a:t>Isaac </a:t>
            </a:r>
            <a:r>
              <a:rPr lang="en-US" sz="2600" dirty="0">
                <a:solidFill>
                  <a:srgbClr val="7030A0"/>
                </a:solidFill>
                <a:latin typeface="+mj-lt"/>
              </a:rPr>
              <a:t>Newton, Charles Darwin</a:t>
            </a:r>
            <a:r>
              <a:rPr lang="en-US" sz="2600" dirty="0">
                <a:latin typeface="+mj-lt"/>
              </a:rPr>
              <a:t>, and </a:t>
            </a:r>
            <a:r>
              <a:rPr lang="en-US" sz="2600" dirty="0">
                <a:solidFill>
                  <a:srgbClr val="7030A0"/>
                </a:solidFill>
                <a:latin typeface="+mj-lt"/>
              </a:rPr>
              <a:t>Albert</a:t>
            </a:r>
            <a:r>
              <a:rPr lang="en-US" sz="2600" dirty="0">
                <a:solidFill>
                  <a:srgbClr val="002060"/>
                </a:solidFill>
                <a:latin typeface="+mj-lt"/>
              </a:rPr>
              <a:t> </a:t>
            </a:r>
            <a:r>
              <a:rPr lang="en-US" sz="2600" dirty="0">
                <a:solidFill>
                  <a:srgbClr val="7030A0"/>
                </a:solidFill>
                <a:latin typeface="+mj-lt"/>
              </a:rPr>
              <a:t>Einstein</a:t>
            </a:r>
            <a:r>
              <a:rPr lang="en-US" sz="2600" dirty="0">
                <a:latin typeface="+mj-lt"/>
              </a:rPr>
              <a:t> stand out in the history of science not because they discovered a great many facts but because </a:t>
            </a:r>
            <a:r>
              <a:rPr lang="en-US" sz="2600" dirty="0">
                <a:solidFill>
                  <a:srgbClr val="00B050"/>
                </a:solidFill>
                <a:latin typeface="+mj-lt"/>
              </a:rPr>
              <a:t>their theories had such broad explanatory power. </a:t>
            </a:r>
          </a:p>
          <a:p>
            <a:pPr marL="0" indent="0" algn="just">
              <a:buNone/>
            </a:pPr>
            <a:endParaRPr lang="en-US" sz="2600" dirty="0">
              <a:solidFill>
                <a:srgbClr val="00B050"/>
              </a:solidFill>
              <a:latin typeface="+mj-lt"/>
            </a:endParaRPr>
          </a:p>
          <a:p>
            <a:pPr marL="0" indent="0" algn="just">
              <a:buNone/>
            </a:pPr>
            <a:r>
              <a:rPr lang="en-US" sz="2600" b="1" dirty="0">
                <a:solidFill>
                  <a:schemeClr val="accent5">
                    <a:lumMod val="75000"/>
                  </a:schemeClr>
                </a:solidFill>
                <a:latin typeface="+mj-lt"/>
              </a:rPr>
              <a:t>What is a scientific theory, and how is it different from a hypothesis? </a:t>
            </a:r>
          </a:p>
          <a:p>
            <a:pPr marL="225425" lvl="1" indent="-169863" algn="just"/>
            <a:r>
              <a:rPr lang="en-US" dirty="0">
                <a:latin typeface="+mj-lt"/>
              </a:rPr>
              <a:t>A scientific </a:t>
            </a:r>
            <a:r>
              <a:rPr lang="en-US" b="1" dirty="0">
                <a:solidFill>
                  <a:srgbClr val="FF0000"/>
                </a:solidFill>
                <a:latin typeface="+mj-lt"/>
              </a:rPr>
              <a:t>theory</a:t>
            </a:r>
            <a:r>
              <a:rPr lang="en-US" dirty="0">
                <a:latin typeface="+mj-lt"/>
              </a:rPr>
              <a:t> is much broader in scope than a hypothesis. </a:t>
            </a:r>
          </a:p>
        </p:txBody>
      </p:sp>
      <p:sp>
        <p:nvSpPr>
          <p:cNvPr id="5" name="TextBox 4">
            <a:extLst>
              <a:ext uri="{FF2B5EF4-FFF2-40B4-BE49-F238E27FC236}">
                <a16:creationId xmlns:a16="http://schemas.microsoft.com/office/drawing/2014/main" id="{07399889-E552-B146-A62D-B20AAF88BE1D}"/>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7777008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5-03_23_NitrogenousBases-L.jpg" descr="C:\Documents and Settings\rajesh\Desktop\PPT\Campbel Chapter-03\03_Labeled_Images\65-03_23_NitrogenousBases-L.jpg"/>
          <p:cNvPicPr>
            <a:picLocks noChangeAspect="1"/>
          </p:cNvPicPr>
          <p:nvPr/>
        </p:nvPicPr>
        <p:blipFill>
          <a:blip r:embed="rId3" r:link="rId4"/>
          <a:stretch>
            <a:fillRect/>
          </a:stretch>
        </p:blipFill>
        <p:spPr>
          <a:xfrm>
            <a:off x="298703" y="204216"/>
            <a:ext cx="8546592" cy="6449568"/>
          </a:xfrm>
          <a:prstGeom prst="rect">
            <a:avLst/>
          </a:prstGeom>
        </p:spPr>
      </p:pic>
      <p:sp>
        <p:nvSpPr>
          <p:cNvPr id="3" name="TextBox 2"/>
          <p:cNvSpPr txBox="1">
            <a:spLocks noChangeArrowheads="1"/>
          </p:cNvSpPr>
          <p:nvPr/>
        </p:nvSpPr>
        <p:spPr bwMode="auto">
          <a:xfrm>
            <a:off x="7470290" y="1034442"/>
            <a:ext cx="1295226"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Adenine (A)</a:t>
            </a:r>
          </a:p>
        </p:txBody>
      </p:sp>
      <p:sp>
        <p:nvSpPr>
          <p:cNvPr id="5" name="TextBox 3"/>
          <p:cNvSpPr txBox="1">
            <a:spLocks noChangeArrowheads="1"/>
          </p:cNvSpPr>
          <p:nvPr/>
        </p:nvSpPr>
        <p:spPr bwMode="auto">
          <a:xfrm>
            <a:off x="7466005" y="1800411"/>
            <a:ext cx="1320874"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Guanine (G)</a:t>
            </a:r>
          </a:p>
        </p:txBody>
      </p:sp>
      <p:sp>
        <p:nvSpPr>
          <p:cNvPr id="6" name="TextBox 66"/>
          <p:cNvSpPr txBox="1">
            <a:spLocks noChangeArrowheads="1"/>
          </p:cNvSpPr>
          <p:nvPr/>
        </p:nvSpPr>
        <p:spPr bwMode="auto">
          <a:xfrm>
            <a:off x="7466005" y="3454586"/>
            <a:ext cx="1308050"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Thymine (T)</a:t>
            </a:r>
          </a:p>
        </p:txBody>
      </p:sp>
      <p:sp>
        <p:nvSpPr>
          <p:cNvPr id="7" name="TextBox 67"/>
          <p:cNvSpPr txBox="1">
            <a:spLocks noChangeArrowheads="1"/>
          </p:cNvSpPr>
          <p:nvPr/>
        </p:nvSpPr>
        <p:spPr bwMode="auto">
          <a:xfrm>
            <a:off x="7466005" y="4169755"/>
            <a:ext cx="1359346"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Cytosine (C)</a:t>
            </a:r>
          </a:p>
        </p:txBody>
      </p:sp>
      <p:sp>
        <p:nvSpPr>
          <p:cNvPr id="8" name="TextBox 68"/>
          <p:cNvSpPr txBox="1">
            <a:spLocks noChangeArrowheads="1"/>
          </p:cNvSpPr>
          <p:nvPr/>
        </p:nvSpPr>
        <p:spPr bwMode="auto">
          <a:xfrm>
            <a:off x="678967" y="4070536"/>
            <a:ext cx="1295226"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Adenine (A)</a:t>
            </a:r>
          </a:p>
        </p:txBody>
      </p:sp>
      <p:sp>
        <p:nvSpPr>
          <p:cNvPr id="9" name="TextBox 80"/>
          <p:cNvSpPr txBox="1">
            <a:spLocks noChangeArrowheads="1"/>
          </p:cNvSpPr>
          <p:nvPr/>
        </p:nvSpPr>
        <p:spPr bwMode="auto">
          <a:xfrm>
            <a:off x="2950679" y="4070536"/>
            <a:ext cx="1320874"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Guanine (G)</a:t>
            </a:r>
          </a:p>
        </p:txBody>
      </p:sp>
      <p:sp>
        <p:nvSpPr>
          <p:cNvPr id="10" name="TextBox 120"/>
          <p:cNvSpPr txBox="1">
            <a:spLocks noChangeArrowheads="1"/>
          </p:cNvSpPr>
          <p:nvPr/>
        </p:nvSpPr>
        <p:spPr bwMode="auto">
          <a:xfrm>
            <a:off x="616260" y="6328754"/>
            <a:ext cx="1308050" cy="276999"/>
          </a:xfrm>
          <a:prstGeom prst="rect">
            <a:avLst/>
          </a:prstGeom>
          <a:noFill/>
          <a:ln w="9525">
            <a:noFill/>
            <a:miter lim="800000"/>
            <a:headEnd/>
            <a:tailEnd/>
          </a:ln>
        </p:spPr>
        <p:txBody>
          <a:bodyPr wrap="none" lIns="0" tIns="0" rIns="0" bIns="0">
            <a:spAutoFit/>
          </a:bodyPr>
          <a:lstStyle/>
          <a:p>
            <a:pPr eaLnBrk="0" hangingPunct="0"/>
            <a:r>
              <a:rPr lang="en-US" sz="1800" b="1">
                <a:solidFill>
                  <a:srgbClr val="000000"/>
                </a:solidFill>
                <a:latin typeface="Arial"/>
                <a:ea typeface="ＭＳ Ｐゴシック" charset="0"/>
              </a:rPr>
              <a:t>Thymine (T)</a:t>
            </a:r>
          </a:p>
        </p:txBody>
      </p:sp>
      <p:sp>
        <p:nvSpPr>
          <p:cNvPr id="11" name="TextBox 122"/>
          <p:cNvSpPr txBox="1">
            <a:spLocks noChangeArrowheads="1"/>
          </p:cNvSpPr>
          <p:nvPr/>
        </p:nvSpPr>
        <p:spPr bwMode="auto">
          <a:xfrm>
            <a:off x="3068948" y="6328754"/>
            <a:ext cx="1359346" cy="276999"/>
          </a:xfrm>
          <a:prstGeom prst="rect">
            <a:avLst/>
          </a:prstGeom>
          <a:noFill/>
          <a:ln w="9525">
            <a:noFill/>
            <a:miter lim="800000"/>
            <a:headEnd/>
            <a:tailEnd/>
          </a:ln>
        </p:spPr>
        <p:txBody>
          <a:bodyPr wrap="none" lIns="0" tIns="0" rIns="0" bIns="0">
            <a:spAutoFit/>
          </a:bodyPr>
          <a:lstStyle/>
          <a:p>
            <a:pPr eaLnBrk="0" hangingPunct="0"/>
            <a:r>
              <a:rPr lang="en-US" sz="1800" b="1">
                <a:solidFill>
                  <a:srgbClr val="000000"/>
                </a:solidFill>
                <a:latin typeface="Arial"/>
                <a:ea typeface="ＭＳ Ｐゴシック" charset="0"/>
              </a:rPr>
              <a:t>Cytosine (C)</a:t>
            </a:r>
          </a:p>
        </p:txBody>
      </p:sp>
      <p:sp>
        <p:nvSpPr>
          <p:cNvPr id="12" name="TextBox 123"/>
          <p:cNvSpPr txBox="1">
            <a:spLocks noChangeArrowheads="1"/>
          </p:cNvSpPr>
          <p:nvPr/>
        </p:nvSpPr>
        <p:spPr bwMode="auto">
          <a:xfrm>
            <a:off x="5067610" y="6319230"/>
            <a:ext cx="2962349"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Space-filling model of DNA</a:t>
            </a:r>
          </a:p>
        </p:txBody>
      </p:sp>
      <p:sp>
        <p:nvSpPr>
          <p:cNvPr id="13" name="Freeform 3"/>
          <p:cNvSpPr/>
          <p:nvPr/>
        </p:nvSpPr>
        <p:spPr>
          <a:xfrm>
            <a:off x="6283324" y="4032250"/>
            <a:ext cx="1154105" cy="291879"/>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4" name="Freeform 3"/>
          <p:cNvSpPr/>
          <p:nvPr/>
        </p:nvSpPr>
        <p:spPr>
          <a:xfrm flipV="1">
            <a:off x="6816726" y="3616100"/>
            <a:ext cx="633404" cy="181199"/>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5" name="Freeform 3"/>
          <p:cNvSpPr/>
          <p:nvPr/>
        </p:nvSpPr>
        <p:spPr>
          <a:xfrm>
            <a:off x="6572250" y="1765300"/>
            <a:ext cx="862318" cy="18631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6" name="Freeform 3"/>
          <p:cNvSpPr/>
          <p:nvPr/>
        </p:nvSpPr>
        <p:spPr>
          <a:xfrm flipV="1">
            <a:off x="6727825" y="1199132"/>
            <a:ext cx="685800" cy="8436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Rectangle 16"/>
          <p:cNvSpPr/>
          <p:nvPr/>
        </p:nvSpPr>
        <p:spPr>
          <a:xfrm>
            <a:off x="995610" y="1041821"/>
            <a:ext cx="3514296" cy="400110"/>
          </a:xfrm>
          <a:prstGeom prst="rect">
            <a:avLst/>
          </a:prstGeom>
        </p:spPr>
        <p:txBody>
          <a:bodyPr wrap="none">
            <a:spAutoFit/>
          </a:bodyPr>
          <a:lstStyle/>
          <a:p>
            <a:pPr eaLnBrk="0" hangingPunct="0"/>
            <a:r>
              <a:rPr lang="en-US" sz="2000" b="1" dirty="0">
                <a:solidFill>
                  <a:srgbClr val="7030A0"/>
                </a:solidFill>
                <a:latin typeface="Times New Roman" panose="02020603050405020304" pitchFamily="18" charset="0"/>
                <a:ea typeface="ＭＳ Ｐゴシック" charset="0"/>
                <a:cs typeface="Times New Roman" panose="02020603050405020304" pitchFamily="18" charset="0"/>
              </a:rPr>
              <a:t>The nitrogenous bases of DNA</a:t>
            </a:r>
          </a:p>
        </p:txBody>
      </p:sp>
    </p:spTree>
    <p:extLst>
      <p:ext uri="{BB962C8B-B14F-4D97-AF65-F5344CB8AC3E}">
        <p14:creationId xmlns:p14="http://schemas.microsoft.com/office/powerpoint/2010/main" val="34494979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flipH="1">
            <a:off x="3785227" y="1074551"/>
            <a:ext cx="679955" cy="94951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25400">
            <a:solidFill>
              <a:schemeClr val="bg1"/>
            </a:solidFill>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2" name="Freeform 3"/>
          <p:cNvSpPr/>
          <p:nvPr/>
        </p:nvSpPr>
        <p:spPr>
          <a:xfrm flipH="1">
            <a:off x="3349458" y="1047751"/>
            <a:ext cx="521522" cy="44291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25400">
            <a:solidFill>
              <a:schemeClr val="bg1"/>
            </a:solidFill>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nvGrpSpPr>
          <p:cNvPr id="2" name="Group 1">
            <a:extLst>
              <a:ext uri="{FF2B5EF4-FFF2-40B4-BE49-F238E27FC236}">
                <a16:creationId xmlns:a16="http://schemas.microsoft.com/office/drawing/2014/main" id="{EC96EA93-E97C-7542-8D37-15055922D403}"/>
              </a:ext>
            </a:extLst>
          </p:cNvPr>
          <p:cNvGrpSpPr/>
          <p:nvPr/>
        </p:nvGrpSpPr>
        <p:grpSpPr>
          <a:xfrm>
            <a:off x="5004048" y="363808"/>
            <a:ext cx="3491675" cy="6449568"/>
            <a:chOff x="2808517" y="204216"/>
            <a:chExt cx="3491675" cy="6449568"/>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48606"/>
            <a:stretch/>
          </p:blipFill>
          <p:spPr>
            <a:xfrm>
              <a:off x="2891501" y="204216"/>
              <a:ext cx="3408691" cy="6449568"/>
            </a:xfrm>
            <a:prstGeom prst="rect">
              <a:avLst/>
            </a:prstGeom>
          </p:spPr>
        </p:pic>
        <p:sp>
          <p:nvSpPr>
            <p:cNvPr id="6" name="TextBox 20"/>
            <p:cNvSpPr txBox="1">
              <a:spLocks noChangeArrowheads="1"/>
            </p:cNvSpPr>
            <p:nvPr/>
          </p:nvSpPr>
          <p:spPr bwMode="auto">
            <a:xfrm>
              <a:off x="2808517" y="1378606"/>
              <a:ext cx="522579" cy="487313"/>
            </a:xfrm>
            <a:prstGeom prst="rect">
              <a:avLst/>
            </a:prstGeom>
            <a:noFill/>
            <a:ln w="9525">
              <a:noFill/>
              <a:miter lim="800000"/>
              <a:headEnd/>
              <a:tailEnd/>
            </a:ln>
          </p:spPr>
          <p:txBody>
            <a:bodyPr wrap="none" lIns="0" tIns="0" rIns="0" bIns="0">
              <a:spAutoFit/>
            </a:bodyPr>
            <a:lstStyle/>
            <a:p>
              <a:pPr eaLnBrk="0" hangingPunct="0">
                <a:lnSpc>
                  <a:spcPts val="1900"/>
                </a:lnSpc>
              </a:pPr>
              <a:r>
                <a:rPr lang="en-US" sz="1700" b="1" dirty="0">
                  <a:solidFill>
                    <a:srgbClr val="000000"/>
                  </a:solidFill>
                  <a:latin typeface="Arial"/>
                  <a:ea typeface="ＭＳ Ｐゴシック" charset="0"/>
                </a:rPr>
                <a:t>Base</a:t>
              </a:r>
            </a:p>
            <a:p>
              <a:pPr eaLnBrk="0" hangingPunct="0">
                <a:lnSpc>
                  <a:spcPts val="1900"/>
                </a:lnSpc>
              </a:pPr>
              <a:r>
                <a:rPr lang="en-US" sz="1700" b="1" dirty="0">
                  <a:solidFill>
                    <a:srgbClr val="000000"/>
                  </a:solidFill>
                  <a:latin typeface="Arial"/>
                  <a:ea typeface="ＭＳ Ｐゴシック" charset="0"/>
                </a:rPr>
                <a:t>pair</a:t>
              </a:r>
            </a:p>
          </p:txBody>
        </p:sp>
        <p:sp>
          <p:nvSpPr>
            <p:cNvPr id="7" name="TextBox 22"/>
            <p:cNvSpPr txBox="1">
              <a:spLocks noChangeArrowheads="1"/>
            </p:cNvSpPr>
            <p:nvPr/>
          </p:nvSpPr>
          <p:spPr bwMode="auto">
            <a:xfrm>
              <a:off x="2808517" y="1979475"/>
              <a:ext cx="1017907" cy="487313"/>
            </a:xfrm>
            <a:prstGeom prst="rect">
              <a:avLst/>
            </a:prstGeom>
            <a:noFill/>
            <a:ln w="9525">
              <a:noFill/>
              <a:miter lim="800000"/>
              <a:headEnd/>
              <a:tailEnd/>
            </a:ln>
          </p:spPr>
          <p:txBody>
            <a:bodyPr wrap="none" lIns="0" tIns="0" rIns="0" bIns="0">
              <a:spAutoFit/>
            </a:bodyPr>
            <a:lstStyle/>
            <a:p>
              <a:pPr eaLnBrk="0" hangingPunct="0">
                <a:lnSpc>
                  <a:spcPts val="1900"/>
                </a:lnSpc>
              </a:pPr>
              <a:r>
                <a:rPr lang="en-US" sz="1700" b="1" dirty="0">
                  <a:solidFill>
                    <a:srgbClr val="000000"/>
                  </a:solidFill>
                  <a:latin typeface="Arial"/>
                  <a:ea typeface="ＭＳ Ｐゴシック" charset="0"/>
                </a:rPr>
                <a:t>Hydrogen</a:t>
              </a:r>
            </a:p>
            <a:p>
              <a:pPr eaLnBrk="0" hangingPunct="0">
                <a:lnSpc>
                  <a:spcPts val="1900"/>
                </a:lnSpc>
              </a:pPr>
              <a:r>
                <a:rPr lang="en-US" sz="1700" b="1" dirty="0">
                  <a:solidFill>
                    <a:srgbClr val="000000"/>
                  </a:solidFill>
                  <a:latin typeface="Arial"/>
                  <a:ea typeface="ＭＳ Ｐゴシック" charset="0"/>
                </a:rPr>
                <a:t>bond</a:t>
              </a:r>
            </a:p>
          </p:txBody>
        </p:sp>
        <p:sp>
          <p:nvSpPr>
            <p:cNvPr id="26" name="Freeform 3"/>
            <p:cNvSpPr/>
            <p:nvPr/>
          </p:nvSpPr>
          <p:spPr>
            <a:xfrm flipH="1">
              <a:off x="3352633" y="1044576"/>
              <a:ext cx="521522" cy="44291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7" name="Freeform 3"/>
            <p:cNvSpPr/>
            <p:nvPr/>
          </p:nvSpPr>
          <p:spPr>
            <a:xfrm flipH="1">
              <a:off x="3794752" y="1065026"/>
              <a:ext cx="679955" cy="94951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10" name="TextBox 57"/>
          <p:cNvSpPr txBox="1">
            <a:spLocks noChangeArrowheads="1"/>
          </p:cNvSpPr>
          <p:nvPr/>
        </p:nvSpPr>
        <p:spPr bwMode="auto">
          <a:xfrm>
            <a:off x="5004734" y="6263164"/>
            <a:ext cx="4139266" cy="512961"/>
          </a:xfrm>
          <a:prstGeom prst="rect">
            <a:avLst/>
          </a:prstGeom>
          <a:noFill/>
          <a:ln w="9525">
            <a:noFill/>
            <a:miter lim="800000"/>
            <a:headEnd/>
            <a:tailEnd/>
          </a:ln>
        </p:spPr>
        <p:txBody>
          <a:bodyPr wrap="square" lIns="0" tIns="0" rIns="0" bIns="0">
            <a:spAutoFit/>
          </a:bodyPr>
          <a:lstStyle/>
          <a:p>
            <a:pPr algn="l" eaLnBrk="0" hangingPunct="0">
              <a:lnSpc>
                <a:spcPts val="2000"/>
              </a:lnSpc>
            </a:pPr>
            <a:r>
              <a:rPr lang="en-US" sz="1800" b="1" dirty="0">
                <a:solidFill>
                  <a:srgbClr val="000000"/>
                </a:solidFill>
                <a:latin typeface="Arial"/>
                <a:ea typeface="ＭＳ Ｐゴシック" charset="0"/>
              </a:rPr>
              <a:t>(b) Double helix (two polynucleotide strands)</a:t>
            </a:r>
          </a:p>
        </p:txBody>
      </p:sp>
      <p:grpSp>
        <p:nvGrpSpPr>
          <p:cNvPr id="14" name="Group 13">
            <a:extLst>
              <a:ext uri="{FF2B5EF4-FFF2-40B4-BE49-F238E27FC236}">
                <a16:creationId xmlns:a16="http://schemas.microsoft.com/office/drawing/2014/main" id="{605819FD-8349-0342-B9AC-2576177BC176}"/>
              </a:ext>
            </a:extLst>
          </p:cNvPr>
          <p:cNvGrpSpPr/>
          <p:nvPr/>
        </p:nvGrpSpPr>
        <p:grpSpPr>
          <a:xfrm>
            <a:off x="495479" y="219792"/>
            <a:ext cx="2755298" cy="6449568"/>
            <a:chOff x="3207867" y="204216"/>
            <a:chExt cx="2755298" cy="6449568"/>
          </a:xfrm>
        </p:grpSpPr>
        <p:pic>
          <p:nvPicPr>
            <p:cNvPr id="16" name="Picture 15">
              <a:extLst>
                <a:ext uri="{FF2B5EF4-FFF2-40B4-BE49-F238E27FC236}">
                  <a16:creationId xmlns:a16="http://schemas.microsoft.com/office/drawing/2014/main" id="{E07FA201-F086-E543-974D-E7003D615AEA}"/>
                </a:ext>
              </a:extLst>
            </p:cNvPr>
            <p:cNvPicPr>
              <a:picLocks noChangeAspect="1"/>
            </p:cNvPicPr>
            <p:nvPr/>
          </p:nvPicPr>
          <p:blipFill rotWithShape="1">
            <a:blip r:embed="rId3">
              <a:extLst>
                <a:ext uri="{28A0092B-C50C-407E-A947-70E740481C1C}">
                  <a14:useLocalDpi xmlns:a14="http://schemas.microsoft.com/office/drawing/2010/main" val="0"/>
                </a:ext>
              </a:extLst>
            </a:blip>
            <a:srcRect r="58520"/>
            <a:stretch/>
          </p:blipFill>
          <p:spPr>
            <a:xfrm>
              <a:off x="3207867" y="204216"/>
              <a:ext cx="2751145" cy="6449568"/>
            </a:xfrm>
            <a:prstGeom prst="rect">
              <a:avLst/>
            </a:prstGeom>
          </p:spPr>
        </p:pic>
        <p:sp>
          <p:nvSpPr>
            <p:cNvPr id="17" name="TextBox 16">
              <a:extLst>
                <a:ext uri="{FF2B5EF4-FFF2-40B4-BE49-F238E27FC236}">
                  <a16:creationId xmlns:a16="http://schemas.microsoft.com/office/drawing/2014/main" id="{F5E7D830-A650-7442-9667-9C2C2DEE7A8F}"/>
                </a:ext>
              </a:extLst>
            </p:cNvPr>
            <p:cNvSpPr txBox="1">
              <a:spLocks noChangeArrowheads="1"/>
            </p:cNvSpPr>
            <p:nvPr/>
          </p:nvSpPr>
          <p:spPr bwMode="auto">
            <a:xfrm>
              <a:off x="4169404" y="589619"/>
              <a:ext cx="1793761" cy="487313"/>
            </a:xfrm>
            <a:prstGeom prst="rect">
              <a:avLst/>
            </a:prstGeom>
            <a:noFill/>
            <a:ln w="9525">
              <a:noFill/>
              <a:miter lim="800000"/>
              <a:headEnd/>
              <a:tailEnd/>
            </a:ln>
          </p:spPr>
          <p:txBody>
            <a:bodyPr wrap="none" lIns="0" tIns="0" rIns="0" bIns="0">
              <a:spAutoFit/>
            </a:bodyPr>
            <a:lstStyle/>
            <a:p>
              <a:pPr eaLnBrk="0" hangingPunct="0">
                <a:lnSpc>
                  <a:spcPts val="1900"/>
                </a:lnSpc>
              </a:pPr>
              <a:r>
                <a:rPr lang="en-US" sz="1700" b="1" dirty="0">
                  <a:solidFill>
                    <a:srgbClr val="000000"/>
                  </a:solidFill>
                  <a:latin typeface="Arial"/>
                  <a:ea typeface="ＭＳ Ｐゴシック" charset="0"/>
                </a:rPr>
                <a:t>Sugar-phosphate</a:t>
              </a:r>
            </a:p>
            <a:p>
              <a:pPr eaLnBrk="0" hangingPunct="0">
                <a:lnSpc>
                  <a:spcPts val="1900"/>
                </a:lnSpc>
              </a:pPr>
              <a:r>
                <a:rPr lang="en-US" sz="1700" b="1" dirty="0">
                  <a:solidFill>
                    <a:srgbClr val="000000"/>
                  </a:solidFill>
                  <a:latin typeface="Arial"/>
                  <a:ea typeface="ＭＳ Ｐゴシック" charset="0"/>
                </a:rPr>
                <a:t>backbone</a:t>
              </a:r>
            </a:p>
          </p:txBody>
        </p:sp>
        <p:sp>
          <p:nvSpPr>
            <p:cNvPr id="18" name="TextBox 18">
              <a:extLst>
                <a:ext uri="{FF2B5EF4-FFF2-40B4-BE49-F238E27FC236}">
                  <a16:creationId xmlns:a16="http://schemas.microsoft.com/office/drawing/2014/main" id="{3D48F713-46EE-4B46-B5FC-78657370EDD7}"/>
                </a:ext>
              </a:extLst>
            </p:cNvPr>
            <p:cNvSpPr txBox="1">
              <a:spLocks noChangeArrowheads="1"/>
            </p:cNvSpPr>
            <p:nvPr/>
          </p:nvSpPr>
          <p:spPr bwMode="auto">
            <a:xfrm>
              <a:off x="4802816" y="1548470"/>
              <a:ext cx="1115690" cy="261610"/>
            </a:xfrm>
            <a:prstGeom prst="rect">
              <a:avLst/>
            </a:prstGeom>
            <a:noFill/>
            <a:ln w="9525">
              <a:noFill/>
              <a:miter lim="800000"/>
              <a:headEnd/>
              <a:tailEnd/>
            </a:ln>
          </p:spPr>
          <p:txBody>
            <a:bodyPr wrap="none" lIns="0" tIns="0" rIns="0" bIns="0">
              <a:spAutoFit/>
            </a:bodyPr>
            <a:lstStyle/>
            <a:p>
              <a:pPr eaLnBrk="0" hangingPunct="0"/>
              <a:r>
                <a:rPr lang="en-US" sz="1700" b="1" dirty="0">
                  <a:solidFill>
                    <a:srgbClr val="000000"/>
                  </a:solidFill>
                  <a:latin typeface="Arial"/>
                  <a:ea typeface="ＭＳ Ｐゴシック" charset="0"/>
                </a:rPr>
                <a:t>Nucleotide</a:t>
              </a:r>
            </a:p>
          </p:txBody>
        </p:sp>
        <p:sp>
          <p:nvSpPr>
            <p:cNvPr id="19" name="TextBox 43">
              <a:extLst>
                <a:ext uri="{FF2B5EF4-FFF2-40B4-BE49-F238E27FC236}">
                  <a16:creationId xmlns:a16="http://schemas.microsoft.com/office/drawing/2014/main" id="{7F045E99-B285-0544-A94C-9735282F82BF}"/>
                </a:ext>
              </a:extLst>
            </p:cNvPr>
            <p:cNvSpPr txBox="1">
              <a:spLocks noChangeArrowheads="1"/>
            </p:cNvSpPr>
            <p:nvPr/>
          </p:nvSpPr>
          <p:spPr bwMode="auto">
            <a:xfrm>
              <a:off x="4935372" y="4682991"/>
              <a:ext cx="644407" cy="261610"/>
            </a:xfrm>
            <a:prstGeom prst="rect">
              <a:avLst/>
            </a:prstGeom>
            <a:noFill/>
            <a:ln w="9525">
              <a:noFill/>
              <a:miter lim="800000"/>
              <a:headEnd/>
              <a:tailEnd/>
            </a:ln>
          </p:spPr>
          <p:txBody>
            <a:bodyPr wrap="none" lIns="0" tIns="0" rIns="0" bIns="0">
              <a:spAutoFit/>
            </a:bodyPr>
            <a:lstStyle/>
            <a:p>
              <a:pPr eaLnBrk="0" hangingPunct="0"/>
              <a:r>
                <a:rPr lang="en-US" sz="1700" b="1" dirty="0">
                  <a:solidFill>
                    <a:srgbClr val="000000"/>
                  </a:solidFill>
                  <a:latin typeface="Arial"/>
                  <a:ea typeface="ＭＳ Ｐゴシック" charset="0"/>
                </a:rPr>
                <a:t>Bases</a:t>
              </a:r>
            </a:p>
          </p:txBody>
        </p:sp>
        <p:sp>
          <p:nvSpPr>
            <p:cNvPr id="20" name="Freeform 3">
              <a:extLst>
                <a:ext uri="{FF2B5EF4-FFF2-40B4-BE49-F238E27FC236}">
                  <a16:creationId xmlns:a16="http://schemas.microsoft.com/office/drawing/2014/main" id="{5B895FBD-994C-F54D-B116-1D4933196853}"/>
                </a:ext>
              </a:extLst>
            </p:cNvPr>
            <p:cNvSpPr/>
            <p:nvPr/>
          </p:nvSpPr>
          <p:spPr>
            <a:xfrm flipV="1">
              <a:off x="4369856" y="1745456"/>
              <a:ext cx="404015" cy="26497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1" name="Freeform 20">
              <a:extLst>
                <a:ext uri="{FF2B5EF4-FFF2-40B4-BE49-F238E27FC236}">
                  <a16:creationId xmlns:a16="http://schemas.microsoft.com/office/drawing/2014/main" id="{DEB8B098-3B18-AB40-B181-CBF5195FC0A0}"/>
                </a:ext>
              </a:extLst>
            </p:cNvPr>
            <p:cNvSpPr/>
            <p:nvPr/>
          </p:nvSpPr>
          <p:spPr bwMode="auto">
            <a:xfrm>
              <a:off x="4208186" y="4535488"/>
              <a:ext cx="677606" cy="590550"/>
            </a:xfrm>
            <a:custGeom>
              <a:avLst/>
              <a:gdLst>
                <a:gd name="connsiteX0" fmla="*/ 0 w 673100"/>
                <a:gd name="connsiteY0" fmla="*/ 0 h 590550"/>
                <a:gd name="connsiteX1" fmla="*/ 673100 w 673100"/>
                <a:gd name="connsiteY1" fmla="*/ 307975 h 590550"/>
                <a:gd name="connsiteX2" fmla="*/ 9525 w 673100"/>
                <a:gd name="connsiteY2" fmla="*/ 590550 h 590550"/>
                <a:gd name="connsiteX3" fmla="*/ 9525 w 673100"/>
                <a:gd name="connsiteY3" fmla="*/ 590550 h 590550"/>
              </a:gdLst>
              <a:ahLst/>
              <a:cxnLst>
                <a:cxn ang="0">
                  <a:pos x="connsiteX0" y="connsiteY0"/>
                </a:cxn>
                <a:cxn ang="0">
                  <a:pos x="connsiteX1" y="connsiteY1"/>
                </a:cxn>
                <a:cxn ang="0">
                  <a:pos x="connsiteX2" y="connsiteY2"/>
                </a:cxn>
                <a:cxn ang="0">
                  <a:pos x="connsiteX3" y="connsiteY3"/>
                </a:cxn>
              </a:cxnLst>
              <a:rect l="l" t="t" r="r" b="b"/>
              <a:pathLst>
                <a:path w="673100" h="590550">
                  <a:moveTo>
                    <a:pt x="0" y="0"/>
                  </a:moveTo>
                  <a:lnTo>
                    <a:pt x="673100" y="307975"/>
                  </a:lnTo>
                  <a:lnTo>
                    <a:pt x="9525" y="590550"/>
                  </a:lnTo>
                  <a:lnTo>
                    <a:pt x="9525" y="590550"/>
                  </a:lnTo>
                </a:path>
              </a:pathLst>
            </a:custGeom>
            <a:noFill/>
            <a:ln w="12700" cap="flat" cmpd="sng" algn="ctr">
              <a:solidFill>
                <a:schemeClr val="tx1"/>
              </a:solidFill>
              <a:prstDash val="solid"/>
              <a:miter lim="800000"/>
              <a:headEnd type="triangle" w="sm"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grpSp>
          <p:nvGrpSpPr>
            <p:cNvPr id="22" name="Group 21">
              <a:extLst>
                <a:ext uri="{FF2B5EF4-FFF2-40B4-BE49-F238E27FC236}">
                  <a16:creationId xmlns:a16="http://schemas.microsoft.com/office/drawing/2014/main" id="{56D07453-E49B-7743-8813-D1624B37FD63}"/>
                </a:ext>
              </a:extLst>
            </p:cNvPr>
            <p:cNvGrpSpPr/>
            <p:nvPr/>
          </p:nvGrpSpPr>
          <p:grpSpPr>
            <a:xfrm>
              <a:off x="3291782" y="776288"/>
              <a:ext cx="858203" cy="526256"/>
              <a:chOff x="1339691" y="776288"/>
              <a:chExt cx="858203" cy="526256"/>
            </a:xfrm>
          </p:grpSpPr>
          <p:sp>
            <p:nvSpPr>
              <p:cNvPr id="28" name="Freeform 3">
                <a:extLst>
                  <a:ext uri="{FF2B5EF4-FFF2-40B4-BE49-F238E27FC236}">
                    <a16:creationId xmlns:a16="http://schemas.microsoft.com/office/drawing/2014/main" id="{5BD071A6-4DE7-FA45-B42A-C097A27D1C6C}"/>
                  </a:ext>
                </a:extLst>
              </p:cNvPr>
              <p:cNvSpPr/>
              <p:nvPr/>
            </p:nvSpPr>
            <p:spPr>
              <a:xfrm>
                <a:off x="1339691" y="1060588"/>
                <a:ext cx="451010" cy="241956"/>
              </a:xfrm>
              <a:custGeom>
                <a:avLst/>
                <a:gdLst>
                  <a:gd name="connsiteX0" fmla="*/ 9525 w 3977347"/>
                  <a:gd name="connsiteY0" fmla="*/ 212725 h 222250"/>
                  <a:gd name="connsiteX1" fmla="*/ 9525 w 3977347"/>
                  <a:gd name="connsiteY1" fmla="*/ 9525 h 222250"/>
                  <a:gd name="connsiteX2" fmla="*/ 3967822 w 3977347"/>
                  <a:gd name="connsiteY2" fmla="*/ 9525 h 222250"/>
                  <a:gd name="connsiteX3" fmla="*/ 3967822 w 3977347"/>
                  <a:gd name="connsiteY3" fmla="*/ 212725 h 222250"/>
                </a:gdLst>
                <a:ahLst/>
                <a:cxnLst>
                  <a:cxn ang="0">
                    <a:pos x="connsiteX0" y="connsiteY0"/>
                  </a:cxn>
                  <a:cxn ang="1">
                    <a:pos x="connsiteX1" y="connsiteY1"/>
                  </a:cxn>
                  <a:cxn ang="2">
                    <a:pos x="connsiteX2" y="connsiteY2"/>
                  </a:cxn>
                  <a:cxn ang="3">
                    <a:pos x="connsiteX3" y="connsiteY3"/>
                  </a:cxn>
                </a:cxnLst>
                <a:rect l="l" t="t" r="r" b="b"/>
                <a:pathLst>
                  <a:path w="3977347" h="222250">
                    <a:moveTo>
                      <a:pt x="9525" y="212725"/>
                    </a:moveTo>
                    <a:lnTo>
                      <a:pt x="9525" y="9525"/>
                    </a:lnTo>
                    <a:lnTo>
                      <a:pt x="3967822" y="9525"/>
                    </a:lnTo>
                    <a:lnTo>
                      <a:pt x="3967822" y="2127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9" name="Freeform 28">
                <a:extLst>
                  <a:ext uri="{FF2B5EF4-FFF2-40B4-BE49-F238E27FC236}">
                    <a16:creationId xmlns:a16="http://schemas.microsoft.com/office/drawing/2014/main" id="{485F3E46-4C68-2845-BF48-0E45F02BFD67}"/>
                  </a:ext>
                </a:extLst>
              </p:cNvPr>
              <p:cNvSpPr/>
              <p:nvPr/>
            </p:nvSpPr>
            <p:spPr bwMode="auto">
              <a:xfrm>
                <a:off x="1574006" y="776288"/>
                <a:ext cx="623888" cy="292893"/>
              </a:xfrm>
              <a:custGeom>
                <a:avLst/>
                <a:gdLst>
                  <a:gd name="connsiteX0" fmla="*/ 0 w 623888"/>
                  <a:gd name="connsiteY0" fmla="*/ 292893 h 292893"/>
                  <a:gd name="connsiteX1" fmla="*/ 623888 w 623888"/>
                  <a:gd name="connsiteY1" fmla="*/ 0 h 292893"/>
                </a:gdLst>
                <a:ahLst/>
                <a:cxnLst>
                  <a:cxn ang="0">
                    <a:pos x="connsiteX0" y="connsiteY0"/>
                  </a:cxn>
                  <a:cxn ang="0">
                    <a:pos x="connsiteX1" y="connsiteY1"/>
                  </a:cxn>
                </a:cxnLst>
                <a:rect l="l" t="t" r="r" b="b"/>
                <a:pathLst>
                  <a:path w="623888" h="292893">
                    <a:moveTo>
                      <a:pt x="0" y="292893"/>
                    </a:moveTo>
                    <a:lnTo>
                      <a:pt x="623888"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grpSp>
        <p:sp>
          <p:nvSpPr>
            <p:cNvPr id="23" name="Freeform 22">
              <a:extLst>
                <a:ext uri="{FF2B5EF4-FFF2-40B4-BE49-F238E27FC236}">
                  <a16:creationId xmlns:a16="http://schemas.microsoft.com/office/drawing/2014/main" id="{B12F82E2-7664-224D-A343-1F34CAA36EDE}"/>
                </a:ext>
              </a:extLst>
            </p:cNvPr>
            <p:cNvSpPr/>
            <p:nvPr/>
          </p:nvSpPr>
          <p:spPr>
            <a:xfrm>
              <a:off x="3252080" y="1669750"/>
              <a:ext cx="1117776" cy="759125"/>
            </a:xfrm>
            <a:custGeom>
              <a:avLst/>
              <a:gdLst>
                <a:gd name="connsiteX0" fmla="*/ 1435087 w 1441437"/>
                <a:gd name="connsiteY0" fmla="*/ 223189 h 229539"/>
                <a:gd name="connsiteX1" fmla="*/ 6350 w 1441437"/>
                <a:gd name="connsiteY1" fmla="*/ 223189 h 229539"/>
                <a:gd name="connsiteX2" fmla="*/ 6350 w 1441437"/>
                <a:gd name="connsiteY2" fmla="*/ 6350 h 229539"/>
                <a:gd name="connsiteX3" fmla="*/ 1435087 w 1441437"/>
                <a:gd name="connsiteY3" fmla="*/ 6350 h 229539"/>
                <a:gd name="connsiteX4" fmla="*/ 1435087 w 1441437"/>
                <a:gd name="connsiteY4" fmla="*/ 223189 h 2295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441437" h="229539">
                  <a:moveTo>
                    <a:pt x="1435087" y="223189"/>
                  </a:moveTo>
                  <a:lnTo>
                    <a:pt x="6350" y="223189"/>
                  </a:lnTo>
                  <a:lnTo>
                    <a:pt x="6350" y="6350"/>
                  </a:lnTo>
                  <a:lnTo>
                    <a:pt x="1435087" y="6350"/>
                  </a:lnTo>
                  <a:lnTo>
                    <a:pt x="1435087" y="223189"/>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marL="0" algn="ctr" defTabSz="914400" rtl="0" eaLnBrk="0" latinLnBrk="0" hangingPunct="0"/>
              <a:endParaRPr lang="zh-CN" altLang="en-US" b="1">
                <a:solidFill>
                  <a:srgbClr val="000000"/>
                </a:solidFill>
              </a:endParaRPr>
            </a:p>
          </p:txBody>
        </p:sp>
      </p:grpSp>
      <p:sp>
        <p:nvSpPr>
          <p:cNvPr id="13" name="Title 14">
            <a:extLst>
              <a:ext uri="{FF2B5EF4-FFF2-40B4-BE49-F238E27FC236}">
                <a16:creationId xmlns:a16="http://schemas.microsoft.com/office/drawing/2014/main" id="{33E092BA-4A14-EC4F-B449-200C19C156B4}"/>
              </a:ext>
            </a:extLst>
          </p:cNvPr>
          <p:cNvSpPr txBox="1">
            <a:spLocks/>
          </p:cNvSpPr>
          <p:nvPr/>
        </p:nvSpPr>
        <p:spPr>
          <a:xfrm>
            <a:off x="230832" y="-27384"/>
            <a:ext cx="8229600" cy="301752"/>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3200" b="1" kern="1200">
                <a:solidFill>
                  <a:srgbClr val="0070C0"/>
                </a:solidFill>
                <a:latin typeface="+mj-lt"/>
                <a:ea typeface="+mj-ea"/>
                <a:cs typeface="+mj-cs"/>
              </a:defRPr>
            </a:lvl1pPr>
          </a:lstStyle>
          <a:p>
            <a:pPr algn="ctr" fontAlgn="base"/>
            <a:r>
              <a:rPr lang="en-US" sz="2000" dirty="0">
                <a:solidFill>
                  <a:srgbClr val="7030A0"/>
                </a:solidFill>
                <a:latin typeface="Times New Roman" panose="02020603050405020304" pitchFamily="18" charset="0"/>
                <a:ea typeface="ＭＳ Ｐゴシック"/>
                <a:cs typeface="Times New Roman" panose="02020603050405020304" pitchFamily="18" charset="0"/>
              </a:rPr>
              <a:t>The structure of the DNA</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31" name="TextBox 54">
            <a:extLst>
              <a:ext uri="{FF2B5EF4-FFF2-40B4-BE49-F238E27FC236}">
                <a16:creationId xmlns:a16="http://schemas.microsoft.com/office/drawing/2014/main" id="{DA509CA7-9716-924D-B185-076527402542}"/>
              </a:ext>
            </a:extLst>
          </p:cNvPr>
          <p:cNvSpPr txBox="1">
            <a:spLocks noChangeArrowheads="1"/>
          </p:cNvSpPr>
          <p:nvPr/>
        </p:nvSpPr>
        <p:spPr bwMode="auto">
          <a:xfrm>
            <a:off x="-109057" y="6436410"/>
            <a:ext cx="3887316" cy="256480"/>
          </a:xfrm>
          <a:prstGeom prst="rect">
            <a:avLst/>
          </a:prstGeom>
          <a:noFill/>
          <a:ln w="9525">
            <a:noFill/>
            <a:miter lim="800000"/>
            <a:headEnd/>
            <a:tailEnd/>
          </a:ln>
        </p:spPr>
        <p:txBody>
          <a:bodyPr wrap="square" lIns="0" tIns="0" rIns="0" bIns="0">
            <a:spAutoFit/>
          </a:bodyPr>
          <a:lstStyle/>
          <a:p>
            <a:pPr eaLnBrk="0" hangingPunct="0">
              <a:lnSpc>
                <a:spcPts val="2000"/>
              </a:lnSpc>
            </a:pPr>
            <a:r>
              <a:rPr lang="en-US" sz="1800" b="1" dirty="0">
                <a:solidFill>
                  <a:srgbClr val="000000"/>
                </a:solidFill>
                <a:latin typeface="Arial"/>
                <a:ea typeface="ＭＳ Ｐゴシック" charset="0"/>
              </a:rPr>
              <a:t>(a) DNA strand (polynucleotide)</a:t>
            </a:r>
          </a:p>
        </p:txBody>
      </p:sp>
    </p:spTree>
    <p:extLst>
      <p:ext uri="{BB962C8B-B14F-4D97-AF65-F5344CB8AC3E}">
        <p14:creationId xmlns:p14="http://schemas.microsoft.com/office/powerpoint/2010/main" val="29405162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ctr"/>
            <a:r>
              <a:rPr lang="en-US" dirty="0"/>
              <a:t>Nucleic Acids</a:t>
            </a:r>
          </a:p>
        </p:txBody>
      </p:sp>
      <p:sp>
        <p:nvSpPr>
          <p:cNvPr id="215043" name="Rectangle 3"/>
          <p:cNvSpPr>
            <a:spLocks noGrp="1" noChangeArrowheads="1"/>
          </p:cNvSpPr>
          <p:nvPr>
            <p:ph idx="1"/>
          </p:nvPr>
        </p:nvSpPr>
        <p:spPr/>
        <p:txBody>
          <a:bodyPr/>
          <a:lstStyle/>
          <a:p>
            <a:pPr algn="just"/>
            <a:r>
              <a:rPr lang="en-US" b="1" dirty="0">
                <a:solidFill>
                  <a:srgbClr val="7030A0"/>
                </a:solidFill>
                <a:latin typeface="+mj-lt"/>
              </a:rPr>
              <a:t>Dehydration reactions</a:t>
            </a:r>
          </a:p>
          <a:p>
            <a:pPr lvl="1" algn="just"/>
            <a:r>
              <a:rPr lang="en-US" dirty="0">
                <a:latin typeface="+mj-lt"/>
              </a:rPr>
              <a:t>link nucleotide monomers into long chains called </a:t>
            </a:r>
            <a:r>
              <a:rPr lang="en-US" dirty="0">
                <a:solidFill>
                  <a:srgbClr val="00B050"/>
                </a:solidFill>
                <a:latin typeface="+mj-lt"/>
              </a:rPr>
              <a:t>polynucleotides</a:t>
            </a:r>
            <a:r>
              <a:rPr lang="en-US" dirty="0">
                <a:latin typeface="+mj-lt"/>
              </a:rPr>
              <a:t>,</a:t>
            </a:r>
          </a:p>
          <a:p>
            <a:pPr lvl="1" algn="just"/>
            <a:r>
              <a:rPr lang="en-US" dirty="0">
                <a:latin typeface="+mj-lt"/>
              </a:rPr>
              <a:t>form </a:t>
            </a:r>
            <a:r>
              <a:rPr lang="en-US" dirty="0">
                <a:solidFill>
                  <a:srgbClr val="00B050"/>
                </a:solidFill>
                <a:latin typeface="+mj-lt"/>
              </a:rPr>
              <a:t>covalent bonds </a:t>
            </a:r>
            <a:r>
              <a:rPr lang="en-US" dirty="0">
                <a:latin typeface="+mj-lt"/>
              </a:rPr>
              <a:t>between the sugar of one nucleotide and the phosphate of the next, and</a:t>
            </a:r>
          </a:p>
          <a:p>
            <a:pPr lvl="1" algn="just"/>
            <a:r>
              <a:rPr lang="en-US" dirty="0">
                <a:latin typeface="+mj-lt"/>
              </a:rPr>
              <a:t>form a </a:t>
            </a:r>
            <a:r>
              <a:rPr lang="en-US" b="1" dirty="0">
                <a:latin typeface="+mj-lt"/>
              </a:rPr>
              <a:t>sugar-phosphate backbone</a:t>
            </a:r>
            <a:r>
              <a:rPr lang="en-US" dirty="0">
                <a:latin typeface="+mj-lt"/>
              </a:rPr>
              <a:t>.</a:t>
            </a:r>
          </a:p>
          <a:p>
            <a:pPr algn="just"/>
            <a:r>
              <a:rPr lang="en-US" dirty="0">
                <a:latin typeface="+mj-lt"/>
              </a:rPr>
              <a:t>Bases (A, T, C, or G) hang off the backbone like appendages. </a:t>
            </a:r>
          </a:p>
        </p:txBody>
      </p:sp>
      <p:sp>
        <p:nvSpPr>
          <p:cNvPr id="5" name="TextBox 4">
            <a:extLst>
              <a:ext uri="{FF2B5EF4-FFF2-40B4-BE49-F238E27FC236}">
                <a16:creationId xmlns:a16="http://schemas.microsoft.com/office/drawing/2014/main" id="{0CDA844C-C99A-394E-A920-9987CB296B16}"/>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4749112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ctr"/>
            <a:r>
              <a:rPr lang="en-US" dirty="0"/>
              <a:t>Nucleic Acids</a:t>
            </a:r>
          </a:p>
        </p:txBody>
      </p:sp>
      <p:sp>
        <p:nvSpPr>
          <p:cNvPr id="215043" name="Rectangle 3"/>
          <p:cNvSpPr>
            <a:spLocks noGrp="1" noChangeArrowheads="1"/>
          </p:cNvSpPr>
          <p:nvPr>
            <p:ph idx="1"/>
          </p:nvPr>
        </p:nvSpPr>
        <p:spPr>
          <a:xfrm>
            <a:off x="277364" y="1872568"/>
            <a:ext cx="8543108" cy="3284624"/>
          </a:xfrm>
        </p:spPr>
        <p:txBody>
          <a:bodyPr>
            <a:noAutofit/>
          </a:bodyPr>
          <a:lstStyle/>
          <a:p>
            <a:r>
              <a:rPr lang="en-US" sz="2600" b="1" dirty="0">
                <a:solidFill>
                  <a:srgbClr val="7030A0"/>
                </a:solidFill>
                <a:latin typeface="+mj-lt"/>
              </a:rPr>
              <a:t>There are many similarities between DNA and RNA. </a:t>
            </a:r>
          </a:p>
          <a:p>
            <a:pPr marL="971550" lvl="1" indent="-514350">
              <a:buFont typeface="+mj-lt"/>
              <a:buAutoNum type="arabicPeriod"/>
            </a:pPr>
            <a:r>
              <a:rPr lang="en-US" dirty="0">
                <a:latin typeface="+mj-lt"/>
              </a:rPr>
              <a:t>Both are polymers of nucleotides and </a:t>
            </a:r>
          </a:p>
          <a:p>
            <a:pPr marL="971550" lvl="1" indent="-514350">
              <a:buFont typeface="+mj-lt"/>
              <a:buAutoNum type="arabicPeriod"/>
            </a:pPr>
            <a:r>
              <a:rPr lang="en-US" dirty="0">
                <a:latin typeface="+mj-lt"/>
              </a:rPr>
              <a:t>both are made of nucleotides consisting of </a:t>
            </a:r>
          </a:p>
          <a:p>
            <a:pPr lvl="2"/>
            <a:r>
              <a:rPr lang="en-US" sz="2600" dirty="0">
                <a:latin typeface="+mj-lt"/>
              </a:rPr>
              <a:t>a sugar, </a:t>
            </a:r>
          </a:p>
          <a:p>
            <a:pPr lvl="2"/>
            <a:r>
              <a:rPr lang="en-US" sz="2600" dirty="0">
                <a:latin typeface="+mj-lt"/>
              </a:rPr>
              <a:t>a phosphate, and </a:t>
            </a:r>
          </a:p>
          <a:p>
            <a:pPr lvl="2"/>
            <a:r>
              <a:rPr lang="en-US" sz="2600" dirty="0">
                <a:latin typeface="+mj-lt"/>
              </a:rPr>
              <a:t>a base. </a:t>
            </a:r>
          </a:p>
        </p:txBody>
      </p:sp>
      <p:sp>
        <p:nvSpPr>
          <p:cNvPr id="6" name="TextBox 5">
            <a:extLst>
              <a:ext uri="{FF2B5EF4-FFF2-40B4-BE49-F238E27FC236}">
                <a16:creationId xmlns:a16="http://schemas.microsoft.com/office/drawing/2014/main" id="{C5276A48-2B5D-E145-A760-75BE0B989CDB}"/>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3720854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8F13C-2432-6B48-80A9-A0BFED06D243}"/>
              </a:ext>
            </a:extLst>
          </p:cNvPr>
          <p:cNvSpPr>
            <a:spLocks noGrp="1"/>
          </p:cNvSpPr>
          <p:nvPr>
            <p:ph idx="1"/>
          </p:nvPr>
        </p:nvSpPr>
        <p:spPr>
          <a:xfrm>
            <a:off x="104777" y="1295847"/>
            <a:ext cx="8543108" cy="4077369"/>
          </a:xfrm>
        </p:spPr>
        <p:txBody>
          <a:bodyPr/>
          <a:lstStyle/>
          <a:p>
            <a:pPr lvl="0" algn="just"/>
            <a:r>
              <a:rPr lang="en-US" sz="2600" b="1" dirty="0">
                <a:solidFill>
                  <a:srgbClr val="7030A0"/>
                </a:solidFill>
                <a:latin typeface="Times New Roman"/>
              </a:rPr>
              <a:t>There are three important differences between DNA and RNA.</a:t>
            </a:r>
          </a:p>
          <a:p>
            <a:pPr marL="971550" lvl="1" indent="-514350" algn="just">
              <a:buFont typeface="+mj-lt"/>
              <a:buAutoNum type="arabicPeriod"/>
            </a:pPr>
            <a:r>
              <a:rPr lang="en-US" dirty="0">
                <a:latin typeface="Times New Roman"/>
              </a:rPr>
              <a:t>As its name </a:t>
            </a:r>
            <a:r>
              <a:rPr lang="en-US" b="1" i="1" dirty="0">
                <a:latin typeface="Times New Roman"/>
              </a:rPr>
              <a:t>ribonucleic</a:t>
            </a:r>
            <a:r>
              <a:rPr lang="en-US" b="1" dirty="0">
                <a:latin typeface="Times New Roman"/>
              </a:rPr>
              <a:t> </a:t>
            </a:r>
            <a:r>
              <a:rPr lang="en-US" b="1" i="1" dirty="0">
                <a:latin typeface="Times New Roman"/>
              </a:rPr>
              <a:t>acid</a:t>
            </a:r>
            <a:r>
              <a:rPr lang="en-US" b="1" dirty="0">
                <a:latin typeface="Times New Roman"/>
              </a:rPr>
              <a:t> </a:t>
            </a:r>
            <a:r>
              <a:rPr lang="en-US" dirty="0">
                <a:latin typeface="Times New Roman"/>
              </a:rPr>
              <a:t>denotes, the RNA sugar is ribose rather than deoxyribose in DNA.</a:t>
            </a:r>
          </a:p>
          <a:p>
            <a:pPr marL="971550" lvl="1" indent="-514350" algn="just">
              <a:buFont typeface="+mj-lt"/>
              <a:buAutoNum type="arabicPeriod"/>
            </a:pPr>
            <a:r>
              <a:rPr lang="en-US" dirty="0">
                <a:latin typeface="Times New Roman"/>
              </a:rPr>
              <a:t>Instead of the base </a:t>
            </a:r>
            <a:r>
              <a:rPr lang="en-US" b="1" dirty="0">
                <a:latin typeface="Times New Roman"/>
              </a:rPr>
              <a:t>thymine</a:t>
            </a:r>
            <a:r>
              <a:rPr lang="en-US" dirty="0">
                <a:latin typeface="Times New Roman"/>
              </a:rPr>
              <a:t>, RNA has a similar but distinct base called </a:t>
            </a:r>
            <a:r>
              <a:rPr lang="en-US" b="1" dirty="0">
                <a:latin typeface="Times New Roman"/>
              </a:rPr>
              <a:t>uracil</a:t>
            </a:r>
            <a:r>
              <a:rPr lang="en-US" dirty="0">
                <a:latin typeface="Times New Roman"/>
              </a:rPr>
              <a:t> (U).</a:t>
            </a:r>
          </a:p>
          <a:p>
            <a:pPr marL="971550" lvl="1" indent="-514350" algn="just">
              <a:buFont typeface="+mj-lt"/>
              <a:buAutoNum type="arabicPeriod"/>
            </a:pPr>
            <a:r>
              <a:rPr lang="en-US" dirty="0">
                <a:latin typeface="Times New Roman"/>
              </a:rPr>
              <a:t>RNA is usually found in </a:t>
            </a:r>
            <a:r>
              <a:rPr lang="en-US" b="1" dirty="0">
                <a:latin typeface="Times New Roman"/>
              </a:rPr>
              <a:t>single-stranded</a:t>
            </a:r>
            <a:r>
              <a:rPr lang="en-US" dirty="0">
                <a:latin typeface="Times New Roman"/>
              </a:rPr>
              <a:t> form, whereas DNA usually exists as a </a:t>
            </a:r>
            <a:r>
              <a:rPr lang="en-US" b="1" dirty="0">
                <a:latin typeface="Times New Roman"/>
              </a:rPr>
              <a:t>double helix</a:t>
            </a:r>
            <a:r>
              <a:rPr lang="en-US" dirty="0">
                <a:latin typeface="Times New Roman"/>
              </a:rPr>
              <a:t>. </a:t>
            </a:r>
          </a:p>
          <a:p>
            <a:endParaRPr lang="ar-SA" dirty="0"/>
          </a:p>
        </p:txBody>
      </p:sp>
      <p:sp>
        <p:nvSpPr>
          <p:cNvPr id="5" name="Rectangle 2">
            <a:extLst>
              <a:ext uri="{FF2B5EF4-FFF2-40B4-BE49-F238E27FC236}">
                <a16:creationId xmlns:a16="http://schemas.microsoft.com/office/drawing/2014/main" id="{BA5795A3-50EE-FC4A-A0AC-AC145723878A}"/>
              </a:ext>
            </a:extLst>
          </p:cNvPr>
          <p:cNvSpPr>
            <a:spLocks noGrp="1" noChangeArrowheads="1"/>
          </p:cNvSpPr>
          <p:nvPr>
            <p:ph type="title"/>
          </p:nvPr>
        </p:nvSpPr>
        <p:spPr/>
        <p:txBody>
          <a:bodyPr/>
          <a:lstStyle/>
          <a:p>
            <a:pPr algn="ctr"/>
            <a:r>
              <a:rPr lang="en-US" dirty="0"/>
              <a:t>Nucleic Acids</a:t>
            </a:r>
          </a:p>
        </p:txBody>
      </p:sp>
      <p:sp>
        <p:nvSpPr>
          <p:cNvPr id="6" name="TextBox 5">
            <a:extLst>
              <a:ext uri="{FF2B5EF4-FFF2-40B4-BE49-F238E27FC236}">
                <a16:creationId xmlns:a16="http://schemas.microsoft.com/office/drawing/2014/main" id="{71A5BF33-F25F-C84B-84A4-EC9C84E3D2EB}"/>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3406374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8-03_25RNAnucleotide-L.jpg" descr="C:\Documents and Settings\rajesh\Desktop\PPT\Campbel Chapter-03\03_Labeled_Images\68-03_25RNAnucleotide-L.jpg"/>
          <p:cNvPicPr>
            <a:picLocks noChangeAspect="1"/>
          </p:cNvPicPr>
          <p:nvPr/>
        </p:nvPicPr>
        <p:blipFill>
          <a:blip r:embed="rId3" r:link="rId4"/>
          <a:stretch>
            <a:fillRect/>
          </a:stretch>
        </p:blipFill>
        <p:spPr>
          <a:xfrm>
            <a:off x="298703" y="225551"/>
            <a:ext cx="8546592" cy="6406896"/>
          </a:xfrm>
          <a:prstGeom prst="rect">
            <a:avLst/>
          </a:prstGeom>
        </p:spPr>
      </p:pic>
      <p:sp>
        <p:nvSpPr>
          <p:cNvPr id="3" name="TextBox 2"/>
          <p:cNvSpPr txBox="1"/>
          <p:nvPr/>
        </p:nvSpPr>
        <p:spPr>
          <a:xfrm>
            <a:off x="5846740" y="219075"/>
            <a:ext cx="2665473" cy="642997"/>
          </a:xfrm>
          <a:prstGeom prst="rect">
            <a:avLst/>
          </a:prstGeom>
          <a:noFill/>
        </p:spPr>
        <p:txBody>
          <a:bodyPr wrap="none" lIns="0" tIns="0" rIns="0" bIns="0">
            <a:spAutoFit/>
          </a:bodyPr>
          <a:lstStyle/>
          <a:p>
            <a:pPr algn="ctr" eaLnBrk="0" fontAlgn="auto" hangingPunct="0">
              <a:spcBef>
                <a:spcPts val="0"/>
              </a:spcBef>
              <a:spcAft>
                <a:spcPts val="0"/>
              </a:spcAft>
              <a:defRPr/>
            </a:pPr>
            <a:r>
              <a:rPr lang="en-US" sz="2089" b="1" dirty="0">
                <a:solidFill>
                  <a:srgbClr val="000000"/>
                </a:solidFill>
                <a:latin typeface="Arial"/>
                <a:ea typeface="ＭＳ Ｐゴシック" charset="0"/>
              </a:rPr>
              <a:t>Nitrogenous base</a:t>
            </a:r>
          </a:p>
          <a:p>
            <a:pPr algn="ctr" eaLnBrk="0" fontAlgn="auto" hangingPunct="0">
              <a:spcBef>
                <a:spcPts val="0"/>
              </a:spcBef>
              <a:spcAft>
                <a:spcPts val="0"/>
              </a:spcAft>
              <a:defRPr/>
            </a:pPr>
            <a:r>
              <a:rPr lang="en-US" sz="2089" b="1" dirty="0">
                <a:solidFill>
                  <a:srgbClr val="000000"/>
                </a:solidFill>
                <a:latin typeface="Arial"/>
                <a:ea typeface="ＭＳ Ｐゴシック" charset="0"/>
              </a:rPr>
              <a:t>(can be A, G, C, or U)</a:t>
            </a:r>
          </a:p>
        </p:txBody>
      </p:sp>
      <p:sp>
        <p:nvSpPr>
          <p:cNvPr id="5" name="TextBox 4"/>
          <p:cNvSpPr txBox="1"/>
          <p:nvPr/>
        </p:nvSpPr>
        <p:spPr>
          <a:xfrm>
            <a:off x="3163889" y="3825081"/>
            <a:ext cx="1368965" cy="642997"/>
          </a:xfrm>
          <a:prstGeom prst="rect">
            <a:avLst/>
          </a:prstGeom>
          <a:noFill/>
        </p:spPr>
        <p:txBody>
          <a:bodyPr wrap="none" lIns="0" tIns="0" rIns="0" bIns="0">
            <a:spAutoFit/>
          </a:bodyPr>
          <a:lstStyle/>
          <a:p>
            <a:pPr algn="ctr" eaLnBrk="0" fontAlgn="auto" hangingPunct="0">
              <a:spcBef>
                <a:spcPts val="0"/>
              </a:spcBef>
              <a:spcAft>
                <a:spcPts val="0"/>
              </a:spcAft>
              <a:defRPr/>
            </a:pPr>
            <a:r>
              <a:rPr lang="en-US" sz="2089" b="1" dirty="0">
                <a:solidFill>
                  <a:srgbClr val="000000"/>
                </a:solidFill>
                <a:latin typeface="Arial"/>
                <a:ea typeface="ＭＳ Ｐゴシック" charset="0"/>
              </a:rPr>
              <a:t>Phosphate</a:t>
            </a:r>
          </a:p>
          <a:p>
            <a:pPr algn="ctr" eaLnBrk="0" fontAlgn="auto" hangingPunct="0">
              <a:spcBef>
                <a:spcPts val="0"/>
              </a:spcBef>
              <a:spcAft>
                <a:spcPts val="0"/>
              </a:spcAft>
              <a:defRPr/>
            </a:pPr>
            <a:r>
              <a:rPr lang="en-US" sz="2089" b="1" dirty="0">
                <a:solidFill>
                  <a:srgbClr val="000000"/>
                </a:solidFill>
                <a:latin typeface="Arial"/>
                <a:ea typeface="ＭＳ Ｐゴシック" charset="0"/>
              </a:rPr>
              <a:t>group</a:t>
            </a:r>
          </a:p>
        </p:txBody>
      </p:sp>
      <p:sp>
        <p:nvSpPr>
          <p:cNvPr id="6" name="TextBox 5"/>
          <p:cNvSpPr txBox="1"/>
          <p:nvPr/>
        </p:nvSpPr>
        <p:spPr>
          <a:xfrm>
            <a:off x="1822450" y="5895975"/>
            <a:ext cx="2901435" cy="642997"/>
          </a:xfrm>
          <a:prstGeom prst="rect">
            <a:avLst/>
          </a:prstGeom>
          <a:noFill/>
        </p:spPr>
        <p:txBody>
          <a:bodyPr wrap="none" lIns="0" tIns="0" rIns="0" bIns="0">
            <a:spAutoFit/>
          </a:bodyPr>
          <a:lstStyle/>
          <a:p>
            <a:pPr eaLnBrk="0" fontAlgn="auto" hangingPunct="0">
              <a:spcBef>
                <a:spcPts val="0"/>
              </a:spcBef>
              <a:spcAft>
                <a:spcPts val="0"/>
              </a:spcAft>
              <a:defRPr/>
            </a:pPr>
            <a:r>
              <a:rPr lang="en-US" sz="2089" b="1" dirty="0">
                <a:solidFill>
                  <a:srgbClr val="000000"/>
                </a:solidFill>
                <a:latin typeface="Arial"/>
                <a:ea typeface="ＭＳ Ｐゴシック" charset="0"/>
              </a:rPr>
              <a:t>Connection to the next</a:t>
            </a:r>
          </a:p>
          <a:p>
            <a:pPr eaLnBrk="0" fontAlgn="auto" hangingPunct="0">
              <a:spcBef>
                <a:spcPts val="0"/>
              </a:spcBef>
              <a:spcAft>
                <a:spcPts val="0"/>
              </a:spcAft>
              <a:defRPr/>
            </a:pPr>
            <a:r>
              <a:rPr lang="en-US" sz="2089" b="1" dirty="0">
                <a:solidFill>
                  <a:srgbClr val="000000"/>
                </a:solidFill>
                <a:latin typeface="Arial"/>
                <a:ea typeface="ＭＳ Ｐゴシック" charset="0"/>
              </a:rPr>
              <a:t>nucleotide in the chain</a:t>
            </a:r>
          </a:p>
        </p:txBody>
      </p:sp>
      <p:sp>
        <p:nvSpPr>
          <p:cNvPr id="7" name="TextBox 6"/>
          <p:cNvSpPr txBox="1"/>
          <p:nvPr/>
        </p:nvSpPr>
        <p:spPr>
          <a:xfrm>
            <a:off x="7581901" y="3231356"/>
            <a:ext cx="1191032" cy="321498"/>
          </a:xfrm>
          <a:prstGeom prst="rect">
            <a:avLst/>
          </a:prstGeom>
          <a:noFill/>
        </p:spPr>
        <p:txBody>
          <a:bodyPr wrap="none" lIns="0" tIns="0" rIns="0" bIns="0">
            <a:spAutoFit/>
          </a:bodyPr>
          <a:lstStyle/>
          <a:p>
            <a:pPr eaLnBrk="0" fontAlgn="auto" hangingPunct="0">
              <a:spcBef>
                <a:spcPts val="0"/>
              </a:spcBef>
              <a:spcAft>
                <a:spcPts val="0"/>
              </a:spcAft>
              <a:defRPr/>
            </a:pPr>
            <a:r>
              <a:rPr lang="en-US" sz="2089" b="1" dirty="0" err="1">
                <a:solidFill>
                  <a:srgbClr val="000000"/>
                </a:solidFill>
                <a:latin typeface="Arial"/>
                <a:ea typeface="ＭＳ Ｐゴシック" charset="0"/>
              </a:rPr>
              <a:t>Uracil</a:t>
            </a:r>
            <a:r>
              <a:rPr lang="en-US" sz="2089" b="1" dirty="0">
                <a:solidFill>
                  <a:srgbClr val="000000"/>
                </a:solidFill>
                <a:latin typeface="Arial"/>
                <a:ea typeface="ＭＳ Ｐゴシック" charset="0"/>
              </a:rPr>
              <a:t> (U)</a:t>
            </a:r>
          </a:p>
        </p:txBody>
      </p:sp>
      <p:sp>
        <p:nvSpPr>
          <p:cNvPr id="8" name="TextBox 7"/>
          <p:cNvSpPr txBox="1"/>
          <p:nvPr/>
        </p:nvSpPr>
        <p:spPr>
          <a:xfrm>
            <a:off x="336550" y="1431925"/>
            <a:ext cx="2901435" cy="642997"/>
          </a:xfrm>
          <a:prstGeom prst="rect">
            <a:avLst/>
          </a:prstGeom>
          <a:noFill/>
        </p:spPr>
        <p:txBody>
          <a:bodyPr wrap="none" lIns="0" tIns="0" rIns="0" bIns="0">
            <a:spAutoFit/>
          </a:bodyPr>
          <a:lstStyle/>
          <a:p>
            <a:pPr eaLnBrk="0" fontAlgn="auto" hangingPunct="0">
              <a:lnSpc>
                <a:spcPts val="2500"/>
              </a:lnSpc>
              <a:spcBef>
                <a:spcPts val="0"/>
              </a:spcBef>
              <a:spcAft>
                <a:spcPts val="0"/>
              </a:spcAft>
              <a:defRPr/>
            </a:pPr>
            <a:r>
              <a:rPr lang="en-US" sz="2089" b="1" dirty="0">
                <a:solidFill>
                  <a:srgbClr val="000000"/>
                </a:solidFill>
                <a:latin typeface="Arial"/>
                <a:ea typeface="ＭＳ Ｐゴシック" charset="0"/>
              </a:rPr>
              <a:t>Connection to the next</a:t>
            </a:r>
          </a:p>
          <a:p>
            <a:pPr eaLnBrk="0" fontAlgn="auto" hangingPunct="0">
              <a:lnSpc>
                <a:spcPts val="2500"/>
              </a:lnSpc>
              <a:spcBef>
                <a:spcPts val="0"/>
              </a:spcBef>
              <a:spcAft>
                <a:spcPts val="0"/>
              </a:spcAft>
              <a:defRPr/>
            </a:pPr>
            <a:r>
              <a:rPr lang="en-US" sz="2089" b="1" dirty="0">
                <a:solidFill>
                  <a:srgbClr val="000000"/>
                </a:solidFill>
                <a:latin typeface="Arial"/>
                <a:ea typeface="ＭＳ Ｐゴシック" charset="0"/>
              </a:rPr>
              <a:t>nucleotide in the chain</a:t>
            </a:r>
          </a:p>
        </p:txBody>
      </p:sp>
      <p:sp>
        <p:nvSpPr>
          <p:cNvPr id="9" name="TextBox 8"/>
          <p:cNvSpPr txBox="1"/>
          <p:nvPr/>
        </p:nvSpPr>
        <p:spPr>
          <a:xfrm>
            <a:off x="6936581" y="5103812"/>
            <a:ext cx="1814599" cy="321498"/>
          </a:xfrm>
          <a:prstGeom prst="rect">
            <a:avLst/>
          </a:prstGeom>
          <a:noFill/>
        </p:spPr>
        <p:txBody>
          <a:bodyPr wrap="none" lIns="0" tIns="0" rIns="0" bIns="0">
            <a:spAutoFit/>
          </a:bodyPr>
          <a:lstStyle/>
          <a:p>
            <a:pPr eaLnBrk="0" fontAlgn="auto" hangingPunct="0">
              <a:spcBef>
                <a:spcPts val="0"/>
              </a:spcBef>
              <a:spcAft>
                <a:spcPts val="0"/>
              </a:spcAft>
              <a:defRPr/>
            </a:pPr>
            <a:r>
              <a:rPr lang="en-US" sz="2089" b="1" dirty="0">
                <a:solidFill>
                  <a:srgbClr val="FFFFFF"/>
                </a:solidFill>
                <a:latin typeface="Arial"/>
                <a:ea typeface="ＭＳ Ｐゴシック" charset="0"/>
              </a:rPr>
              <a:t>Sugar (ribose)</a:t>
            </a:r>
          </a:p>
        </p:txBody>
      </p:sp>
      <p:sp>
        <p:nvSpPr>
          <p:cNvPr id="10" name="Freeform 3"/>
          <p:cNvSpPr/>
          <p:nvPr/>
        </p:nvSpPr>
        <p:spPr>
          <a:xfrm flipH="1" flipV="1">
            <a:off x="3246976" y="1617183"/>
            <a:ext cx="551118"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1" name="Freeform 3"/>
          <p:cNvSpPr/>
          <p:nvPr/>
        </p:nvSpPr>
        <p:spPr>
          <a:xfrm flipH="1" flipV="1">
            <a:off x="4739546" y="6085360"/>
            <a:ext cx="646842"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 name="Title 1"/>
          <p:cNvSpPr>
            <a:spLocks noGrp="1"/>
          </p:cNvSpPr>
          <p:nvPr>
            <p:ph type="title" idx="4294967295"/>
          </p:nvPr>
        </p:nvSpPr>
        <p:spPr>
          <a:xfrm>
            <a:off x="18288" y="30904"/>
            <a:ext cx="8229600" cy="301752"/>
          </a:xfrm>
          <a:prstGeom prst="rect">
            <a:avLst/>
          </a:prstGeom>
        </p:spPr>
        <p:txBody>
          <a:bodyPr/>
          <a:lstStyle/>
          <a:p>
            <a:pPr algn="ctr" rtl="0" eaLnBrk="1" fontAlgn="base" hangingPunct="1"/>
            <a:r>
              <a:rPr lang="en-US" sz="2000" kern="1200" dirty="0">
                <a:solidFill>
                  <a:srgbClr val="7030A0"/>
                </a:solidFill>
                <a:effectLst/>
                <a:latin typeface="Times New Roman" panose="02020603050405020304" pitchFamily="18" charset="0"/>
                <a:ea typeface="ＭＳ Ｐゴシック"/>
                <a:cs typeface="Times New Roman" panose="02020603050405020304" pitchFamily="18" charset="0"/>
              </a:rPr>
              <a:t>An RNA nucleotide</a:t>
            </a:r>
            <a:endParaRPr 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00222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CF6AC7-429F-884F-B7CC-9A16AB20402D}"/>
              </a:ext>
            </a:extLst>
          </p:cNvPr>
          <p:cNvSpPr>
            <a:spLocks noGrp="1"/>
          </p:cNvSpPr>
          <p:nvPr>
            <p:ph type="ftr" sz="quarter" idx="11"/>
          </p:nvPr>
        </p:nvSpPr>
        <p:spPr/>
        <p:txBody>
          <a:bodyPr/>
          <a:lstStyle/>
          <a:p>
            <a:r>
              <a:rPr lang="en-US"/>
              <a:t>© 2017 Pearson Education, Ltd.</a:t>
            </a:r>
          </a:p>
        </p:txBody>
      </p:sp>
      <p:sp>
        <p:nvSpPr>
          <p:cNvPr id="5" name="Subtitle 2">
            <a:extLst>
              <a:ext uri="{FF2B5EF4-FFF2-40B4-BE49-F238E27FC236}">
                <a16:creationId xmlns:a16="http://schemas.microsoft.com/office/drawing/2014/main" id="{E5DA721B-A040-5D4F-86E6-00DC393DBCAB}"/>
              </a:ext>
            </a:extLst>
          </p:cNvPr>
          <p:cNvSpPr>
            <a:spLocks noGrp="1"/>
          </p:cNvSpPr>
          <p:nvPr>
            <p:ph type="title"/>
          </p:nvPr>
        </p:nvSpPr>
        <p:spPr>
          <a:xfrm>
            <a:off x="287383" y="2509965"/>
            <a:ext cx="8543108" cy="958863"/>
          </a:xfrm>
        </p:spPr>
        <p:txBody>
          <a:bodyPr>
            <a:normAutofit/>
          </a:bodyPr>
          <a:lstStyle/>
          <a:p>
            <a:pPr marL="0" indent="0" algn="ctr">
              <a:lnSpc>
                <a:spcPct val="100000"/>
              </a:lnSpc>
              <a:buNone/>
            </a:pPr>
            <a:r>
              <a:rPr lang="en-US" sz="4400" b="1" dirty="0">
                <a:solidFill>
                  <a:srgbClr val="0070C0"/>
                </a:solidFill>
                <a:latin typeface="+mj-lt"/>
              </a:rPr>
              <a:t>A Tour of the cell</a:t>
            </a:r>
          </a:p>
        </p:txBody>
      </p:sp>
      <p:sp>
        <p:nvSpPr>
          <p:cNvPr id="6" name="TextBox 5">
            <a:extLst>
              <a:ext uri="{FF2B5EF4-FFF2-40B4-BE49-F238E27FC236}">
                <a16:creationId xmlns:a16="http://schemas.microsoft.com/office/drawing/2014/main" id="{84D9C6CE-DFB4-A043-8025-190F7CB9F527}"/>
              </a:ext>
            </a:extLst>
          </p:cNvPr>
          <p:cNvSpPr txBox="1"/>
          <p:nvPr/>
        </p:nvSpPr>
        <p:spPr>
          <a:xfrm>
            <a:off x="3151158" y="1209821"/>
            <a:ext cx="2841674" cy="769441"/>
          </a:xfrm>
          <a:prstGeom prst="rect">
            <a:avLst/>
          </a:prstGeom>
          <a:noFill/>
        </p:spPr>
        <p:txBody>
          <a:bodyPr wrap="square" rtlCol="1">
            <a:spAutoFit/>
          </a:bodyPr>
          <a:lstStyle/>
          <a:p>
            <a:r>
              <a:rPr lang="en-US" sz="4400" b="1" dirty="0">
                <a:solidFill>
                  <a:srgbClr val="0070C0"/>
                </a:solidFill>
                <a:latin typeface="Times New Roman" panose="02020603050405020304" pitchFamily="18" charset="0"/>
                <a:cs typeface="Times New Roman" panose="02020603050405020304" pitchFamily="18" charset="0"/>
              </a:rPr>
              <a:t>Chapter 4</a:t>
            </a:r>
            <a:endParaRPr lang="ar-SA"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67676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003E-F962-40E8-B456-B94C7FC40A83}"/>
              </a:ext>
            </a:extLst>
          </p:cNvPr>
          <p:cNvSpPr>
            <a:spLocks noGrp="1"/>
          </p:cNvSpPr>
          <p:nvPr>
            <p:ph type="title"/>
          </p:nvPr>
        </p:nvSpPr>
        <p:spPr>
          <a:xfrm>
            <a:off x="303425" y="645869"/>
            <a:ext cx="8543108" cy="605415"/>
          </a:xfrm>
        </p:spPr>
        <p:txBody>
          <a:bodyPr/>
          <a:lstStyle/>
          <a:p>
            <a:pPr algn="ctr"/>
            <a:r>
              <a:rPr lang="en-US" dirty="0"/>
              <a:t>Overview</a:t>
            </a:r>
          </a:p>
        </p:txBody>
      </p:sp>
      <p:sp>
        <p:nvSpPr>
          <p:cNvPr id="4" name="TextBox 3">
            <a:extLst>
              <a:ext uri="{FF2B5EF4-FFF2-40B4-BE49-F238E27FC236}">
                <a16:creationId xmlns:a16="http://schemas.microsoft.com/office/drawing/2014/main" id="{D24AC250-DA2A-4568-B290-6861153B8485}"/>
              </a:ext>
            </a:extLst>
          </p:cNvPr>
          <p:cNvSpPr txBox="1"/>
          <p:nvPr/>
        </p:nvSpPr>
        <p:spPr>
          <a:xfrm>
            <a:off x="508305" y="1700947"/>
            <a:ext cx="8133348" cy="36625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200"/>
              </a:spcAft>
              <a:buFont typeface="Arial" panose="020B0604020202020204" pitchFamily="34" charset="0"/>
              <a:buChar char="•"/>
            </a:pPr>
            <a:r>
              <a:rPr lang="en-US" sz="2600" dirty="0">
                <a:latin typeface="+mj-lt"/>
              </a:rPr>
              <a:t>The Microscopic World of Cells</a:t>
            </a:r>
          </a:p>
          <a:p>
            <a:pPr marL="342900" indent="-342900">
              <a:spcAft>
                <a:spcPts val="1200"/>
              </a:spcAft>
              <a:buFont typeface="Arial" panose="020B0604020202020204" pitchFamily="34" charset="0"/>
              <a:buChar char="•"/>
            </a:pPr>
            <a:r>
              <a:rPr lang="en-US" sz="2600" dirty="0">
                <a:latin typeface="+mj-lt"/>
              </a:rPr>
              <a:t>Membrane Structure</a:t>
            </a:r>
          </a:p>
          <a:p>
            <a:pPr marL="342900" indent="-342900">
              <a:spcAft>
                <a:spcPts val="1200"/>
              </a:spcAft>
              <a:buFont typeface="Arial" panose="020B0604020202020204" pitchFamily="34" charset="0"/>
              <a:buChar char="•"/>
            </a:pPr>
            <a:r>
              <a:rPr lang="en-US" sz="2600" dirty="0">
                <a:latin typeface="+mj-lt"/>
              </a:rPr>
              <a:t>The Nucleus and Ribosomes: Genetic Control of the Cell</a:t>
            </a:r>
          </a:p>
          <a:p>
            <a:pPr marL="342900" indent="-342900">
              <a:spcAft>
                <a:spcPts val="1200"/>
              </a:spcAft>
              <a:buFont typeface="Arial" panose="020B0604020202020204" pitchFamily="34" charset="0"/>
              <a:buChar char="•"/>
            </a:pPr>
            <a:r>
              <a:rPr lang="en-US" sz="2600" dirty="0">
                <a:latin typeface="+mj-lt"/>
              </a:rPr>
              <a:t>The Endomembrane System: Manufacturing and Distributing Cellular Products</a:t>
            </a:r>
          </a:p>
          <a:p>
            <a:pPr marL="342900" indent="-342900">
              <a:spcAft>
                <a:spcPts val="1200"/>
              </a:spcAft>
              <a:buFont typeface="Arial" panose="020B0604020202020204" pitchFamily="34" charset="0"/>
              <a:buChar char="•"/>
            </a:pPr>
            <a:r>
              <a:rPr lang="en-US" sz="2600" dirty="0">
                <a:latin typeface="+mj-lt"/>
              </a:rPr>
              <a:t>Energy Transformation: Chloroplasts and Mitochondria</a:t>
            </a:r>
          </a:p>
          <a:p>
            <a:pPr marL="342900" indent="-342900">
              <a:spcAft>
                <a:spcPts val="1200"/>
              </a:spcAft>
              <a:buFont typeface="Arial" panose="020B0604020202020204" pitchFamily="34" charset="0"/>
              <a:buChar char="•"/>
            </a:pPr>
            <a:r>
              <a:rPr lang="en-US" sz="2600" dirty="0">
                <a:latin typeface="+mj-lt"/>
              </a:rPr>
              <a:t>The Cytoskeleton: Cell Shape and Movement </a:t>
            </a:r>
          </a:p>
        </p:txBody>
      </p:sp>
    </p:spTree>
    <p:extLst>
      <p:ext uri="{BB962C8B-B14F-4D97-AF65-F5344CB8AC3E}">
        <p14:creationId xmlns:p14="http://schemas.microsoft.com/office/powerpoint/2010/main" val="31237243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US" dirty="0"/>
              <a:t>The Microscopic World of Cells</a:t>
            </a:r>
          </a:p>
        </p:txBody>
      </p:sp>
      <p:sp>
        <p:nvSpPr>
          <p:cNvPr id="26627" name="Rectangle 3"/>
          <p:cNvSpPr>
            <a:spLocks noGrp="1" noChangeArrowheads="1"/>
          </p:cNvSpPr>
          <p:nvPr>
            <p:ph idx="1"/>
          </p:nvPr>
        </p:nvSpPr>
        <p:spPr>
          <a:xfrm>
            <a:off x="178895" y="840451"/>
            <a:ext cx="8543108" cy="5381438"/>
          </a:xfrm>
        </p:spPr>
        <p:txBody>
          <a:bodyPr>
            <a:noAutofit/>
          </a:bodyPr>
          <a:lstStyle/>
          <a:p>
            <a:pPr algn="just"/>
            <a:r>
              <a:rPr lang="en-US" sz="2600" dirty="0">
                <a:latin typeface="+mj-lt"/>
              </a:rPr>
              <a:t>Organisms are either:</a:t>
            </a:r>
          </a:p>
          <a:p>
            <a:pPr marL="495300" lvl="1" indent="-263525" algn="just"/>
            <a:r>
              <a:rPr lang="en-US" b="1" dirty="0">
                <a:solidFill>
                  <a:srgbClr val="C00000"/>
                </a:solidFill>
                <a:latin typeface="+mj-lt"/>
              </a:rPr>
              <a:t>Single-celled</a:t>
            </a:r>
            <a:r>
              <a:rPr lang="en-US" dirty="0">
                <a:latin typeface="+mj-lt"/>
              </a:rPr>
              <a:t>, such as most prokaryotes and protists, or</a:t>
            </a:r>
          </a:p>
          <a:p>
            <a:pPr marL="495300" lvl="1" indent="-263525" algn="just"/>
            <a:r>
              <a:rPr lang="en-US" b="1" dirty="0" err="1">
                <a:solidFill>
                  <a:srgbClr val="C00000"/>
                </a:solidFill>
                <a:latin typeface="+mj-lt"/>
              </a:rPr>
              <a:t>multicelled</a:t>
            </a:r>
            <a:r>
              <a:rPr lang="en-US" dirty="0">
                <a:latin typeface="+mj-lt"/>
              </a:rPr>
              <a:t>, such as</a:t>
            </a:r>
          </a:p>
          <a:p>
            <a:pPr lvl="3" algn="just"/>
            <a:r>
              <a:rPr lang="en-US" sz="2600" dirty="0">
                <a:latin typeface="+mj-lt"/>
              </a:rPr>
              <a:t>Plants </a:t>
            </a:r>
          </a:p>
          <a:p>
            <a:pPr lvl="3" algn="just"/>
            <a:r>
              <a:rPr lang="en-US" sz="2600" dirty="0">
                <a:latin typeface="+mj-lt"/>
              </a:rPr>
              <a:t>Animals </a:t>
            </a:r>
          </a:p>
          <a:p>
            <a:pPr lvl="3" algn="just"/>
            <a:r>
              <a:rPr lang="en-US" sz="2600" dirty="0">
                <a:latin typeface="+mj-lt"/>
              </a:rPr>
              <a:t>most fungi </a:t>
            </a:r>
          </a:p>
          <a:p>
            <a:pPr algn="just"/>
            <a:r>
              <a:rPr lang="en-US" sz="2600" b="1" dirty="0">
                <a:solidFill>
                  <a:srgbClr val="C00000"/>
                </a:solidFill>
                <a:latin typeface="+mj-lt"/>
              </a:rPr>
              <a:t>Cell theory</a:t>
            </a:r>
            <a:r>
              <a:rPr lang="en-US" sz="2600" dirty="0">
                <a:solidFill>
                  <a:srgbClr val="C00000"/>
                </a:solidFill>
                <a:latin typeface="+mj-lt"/>
              </a:rPr>
              <a:t> </a:t>
            </a:r>
            <a:r>
              <a:rPr lang="en-US" sz="2600" dirty="0">
                <a:latin typeface="+mj-lt"/>
              </a:rPr>
              <a:t>states that (1) all living things are composed of cells and that (2) all cells come from earlier cells. </a:t>
            </a:r>
          </a:p>
          <a:p>
            <a:pPr algn="just"/>
            <a:r>
              <a:rPr lang="en-US" sz="2600" dirty="0">
                <a:latin typeface="+mj-lt"/>
              </a:rPr>
              <a:t>So, every cell in the body was formed by division of a previously living cell. </a:t>
            </a:r>
          </a:p>
        </p:txBody>
      </p:sp>
    </p:spTree>
    <p:extLst>
      <p:ext uri="{BB962C8B-B14F-4D97-AF65-F5344CB8AC3E}">
        <p14:creationId xmlns:p14="http://schemas.microsoft.com/office/powerpoint/2010/main" val="16022024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2" name="Freeform 1"/>
          <p:cNvSpPr/>
          <p:nvPr/>
        </p:nvSpPr>
        <p:spPr bwMode="auto">
          <a:xfrm>
            <a:off x="1038228" y="2412206"/>
            <a:ext cx="201168"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5" name="Freeform 4"/>
          <p:cNvSpPr/>
          <p:nvPr/>
        </p:nvSpPr>
        <p:spPr bwMode="auto">
          <a:xfrm>
            <a:off x="1040596" y="1621532"/>
            <a:ext cx="201168"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6" name="Freeform 5"/>
          <p:cNvSpPr/>
          <p:nvPr/>
        </p:nvSpPr>
        <p:spPr bwMode="auto">
          <a:xfrm>
            <a:off x="1035847" y="969069"/>
            <a:ext cx="201168"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7" name="Freeform 6"/>
          <p:cNvSpPr/>
          <p:nvPr/>
        </p:nvSpPr>
        <p:spPr bwMode="auto">
          <a:xfrm>
            <a:off x="1038215" y="3802856"/>
            <a:ext cx="201168"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8" name="Freeform 7"/>
          <p:cNvSpPr/>
          <p:nvPr/>
        </p:nvSpPr>
        <p:spPr bwMode="auto">
          <a:xfrm>
            <a:off x="1031085" y="4209256"/>
            <a:ext cx="201168"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9" name="Freeform 8"/>
          <p:cNvSpPr/>
          <p:nvPr/>
        </p:nvSpPr>
        <p:spPr bwMode="auto">
          <a:xfrm>
            <a:off x="1023942" y="4775993"/>
            <a:ext cx="210312"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0" name="Freeform 9"/>
          <p:cNvSpPr/>
          <p:nvPr/>
        </p:nvSpPr>
        <p:spPr bwMode="auto">
          <a:xfrm>
            <a:off x="1031085" y="5259387"/>
            <a:ext cx="210312"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1" name="Freeform 10"/>
          <p:cNvSpPr/>
          <p:nvPr/>
        </p:nvSpPr>
        <p:spPr bwMode="auto">
          <a:xfrm>
            <a:off x="1021941" y="6488112"/>
            <a:ext cx="210312"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2" name="Freeform 11"/>
          <p:cNvSpPr/>
          <p:nvPr/>
        </p:nvSpPr>
        <p:spPr bwMode="auto">
          <a:xfrm>
            <a:off x="1048547" y="711894"/>
            <a:ext cx="201168" cy="0"/>
          </a:xfrm>
          <a:custGeom>
            <a:avLst/>
            <a:gdLst>
              <a:gd name="connsiteX0" fmla="*/ 0 w 176212"/>
              <a:gd name="connsiteY0" fmla="*/ 0 h 4763"/>
              <a:gd name="connsiteX1" fmla="*/ 176212 w 176212"/>
              <a:gd name="connsiteY1" fmla="*/ 4763 h 4763"/>
            </a:gdLst>
            <a:ahLst/>
            <a:cxnLst>
              <a:cxn ang="0">
                <a:pos x="connsiteX0" y="connsiteY0"/>
              </a:cxn>
              <a:cxn ang="0">
                <a:pos x="connsiteX1" y="connsiteY1"/>
              </a:cxn>
            </a:cxnLst>
            <a:rect l="l" t="t" r="r" b="b"/>
            <a:pathLst>
              <a:path w="176212" h="4763">
                <a:moveTo>
                  <a:pt x="0" y="0"/>
                </a:moveTo>
                <a:lnTo>
                  <a:pt x="176212" y="4763"/>
                </a:lnTo>
              </a:path>
            </a:pathLst>
          </a:custGeom>
          <a:noFill/>
          <a:ln w="12700" cap="flat" cmpd="sng" algn="ctr">
            <a:solidFill>
              <a:schemeClr val="tx1"/>
            </a:solidFill>
            <a:prstDash val="solid"/>
            <a:miter lim="800000"/>
            <a:headEnd type="triangle" w="sm" len="me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3" name="TextBox 2"/>
          <p:cNvSpPr txBox="1">
            <a:spLocks noChangeArrowheads="1"/>
          </p:cNvSpPr>
          <p:nvPr/>
        </p:nvSpPr>
        <p:spPr bwMode="auto">
          <a:xfrm>
            <a:off x="543048" y="203431"/>
            <a:ext cx="4087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10 m</a:t>
            </a:r>
          </a:p>
        </p:txBody>
      </p:sp>
      <p:sp>
        <p:nvSpPr>
          <p:cNvPr id="14" name="TextBox 3"/>
          <p:cNvSpPr txBox="1">
            <a:spLocks noChangeArrowheads="1"/>
          </p:cNvSpPr>
          <p:nvPr/>
        </p:nvSpPr>
        <p:spPr bwMode="auto">
          <a:xfrm>
            <a:off x="641473" y="731276"/>
            <a:ext cx="3093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 m</a:t>
            </a:r>
          </a:p>
        </p:txBody>
      </p:sp>
      <p:sp>
        <p:nvSpPr>
          <p:cNvPr id="15" name="TextBox 4"/>
          <p:cNvSpPr txBox="1">
            <a:spLocks noChangeArrowheads="1"/>
          </p:cNvSpPr>
          <p:nvPr/>
        </p:nvSpPr>
        <p:spPr bwMode="auto">
          <a:xfrm>
            <a:off x="445416" y="1329763"/>
            <a:ext cx="5081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10 cm</a:t>
            </a:r>
          </a:p>
        </p:txBody>
      </p:sp>
      <p:sp>
        <p:nvSpPr>
          <p:cNvPr id="16" name="TextBox 5"/>
          <p:cNvSpPr txBox="1">
            <a:spLocks noChangeArrowheads="1"/>
          </p:cNvSpPr>
          <p:nvPr/>
        </p:nvSpPr>
        <p:spPr bwMode="auto">
          <a:xfrm>
            <a:off x="540667" y="1895707"/>
            <a:ext cx="4087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 cm</a:t>
            </a:r>
          </a:p>
        </p:txBody>
      </p:sp>
      <p:sp>
        <p:nvSpPr>
          <p:cNvPr id="17" name="TextBox 6"/>
          <p:cNvSpPr txBox="1">
            <a:spLocks noChangeArrowheads="1"/>
          </p:cNvSpPr>
          <p:nvPr/>
        </p:nvSpPr>
        <p:spPr bwMode="auto">
          <a:xfrm>
            <a:off x="1274091" y="2287820"/>
            <a:ext cx="864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Frog eggs</a:t>
            </a:r>
          </a:p>
        </p:txBody>
      </p:sp>
      <p:sp>
        <p:nvSpPr>
          <p:cNvPr id="18" name="TextBox 7"/>
          <p:cNvSpPr txBox="1">
            <a:spLocks noChangeArrowheads="1"/>
          </p:cNvSpPr>
          <p:nvPr/>
        </p:nvSpPr>
        <p:spPr bwMode="auto">
          <a:xfrm>
            <a:off x="485104" y="2467207"/>
            <a:ext cx="4696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 mm</a:t>
            </a:r>
          </a:p>
        </p:txBody>
      </p:sp>
      <p:sp>
        <p:nvSpPr>
          <p:cNvPr id="19" name="TextBox 8"/>
          <p:cNvSpPr txBox="1">
            <a:spLocks noChangeArrowheads="1"/>
          </p:cNvSpPr>
          <p:nvPr/>
        </p:nvSpPr>
        <p:spPr bwMode="auto">
          <a:xfrm>
            <a:off x="342229" y="3014895"/>
            <a:ext cx="6363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100 </a:t>
            </a:r>
            <a:r>
              <a:rPr lang="en-US" sz="1400" b="1" dirty="0">
                <a:solidFill>
                  <a:srgbClr val="000000"/>
                </a:solidFill>
                <a:latin typeface="Symbol" pitchFamily="18" charset="2"/>
                <a:ea typeface="ＭＳ Ｐゴシック" charset="0"/>
              </a:rPr>
              <a:t>m</a:t>
            </a:r>
            <a:r>
              <a:rPr lang="en-US" sz="1400" b="1" dirty="0">
                <a:solidFill>
                  <a:srgbClr val="000000"/>
                </a:solidFill>
                <a:latin typeface="Arial"/>
                <a:ea typeface="ＭＳ Ｐゴシック" charset="0"/>
              </a:rPr>
              <a:t>m</a:t>
            </a:r>
          </a:p>
        </p:txBody>
      </p:sp>
      <p:sp>
        <p:nvSpPr>
          <p:cNvPr id="20" name="TextBox 9"/>
          <p:cNvSpPr txBox="1">
            <a:spLocks noChangeArrowheads="1"/>
          </p:cNvSpPr>
          <p:nvPr/>
        </p:nvSpPr>
        <p:spPr bwMode="auto">
          <a:xfrm>
            <a:off x="1277266" y="3242698"/>
            <a:ext cx="101470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Arial"/>
                <a:ea typeface="ＭＳ Ｐゴシック" charset="0"/>
              </a:rPr>
              <a:t>Plant and</a:t>
            </a:r>
          </a:p>
          <a:p>
            <a:pPr eaLnBrk="0" hangingPunct="0">
              <a:lnSpc>
                <a:spcPts val="1500"/>
              </a:lnSpc>
            </a:pPr>
            <a:r>
              <a:rPr lang="en-US" sz="1400" b="1" dirty="0">
                <a:solidFill>
                  <a:srgbClr val="000000"/>
                </a:solidFill>
                <a:latin typeface="Arial"/>
                <a:ea typeface="ＭＳ Ｐゴシック" charset="0"/>
              </a:rPr>
              <a:t>animal cells</a:t>
            </a:r>
          </a:p>
        </p:txBody>
      </p:sp>
      <p:sp>
        <p:nvSpPr>
          <p:cNvPr id="21" name="TextBox 11"/>
          <p:cNvSpPr txBox="1">
            <a:spLocks noChangeArrowheads="1"/>
          </p:cNvSpPr>
          <p:nvPr/>
        </p:nvSpPr>
        <p:spPr bwMode="auto">
          <a:xfrm>
            <a:off x="431129" y="3603857"/>
            <a:ext cx="512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10 </a:t>
            </a:r>
            <a:r>
              <a:rPr lang="en-US" sz="1400" b="1" dirty="0">
                <a:solidFill>
                  <a:srgbClr val="000000"/>
                </a:solidFill>
                <a:latin typeface="Symbol" pitchFamily="18" charset="2"/>
                <a:ea typeface="ＭＳ Ｐゴシック" charset="0"/>
              </a:rPr>
              <a:t>m</a:t>
            </a:r>
            <a:r>
              <a:rPr lang="en-US" sz="1400" b="1" dirty="0">
                <a:solidFill>
                  <a:srgbClr val="000000"/>
                </a:solidFill>
                <a:latin typeface="Arial"/>
                <a:ea typeface="ＭＳ Ｐゴシック" charset="0"/>
              </a:rPr>
              <a:t>m</a:t>
            </a:r>
          </a:p>
        </p:txBody>
      </p:sp>
      <p:sp>
        <p:nvSpPr>
          <p:cNvPr id="22" name="TextBox 12"/>
          <p:cNvSpPr txBox="1">
            <a:spLocks noChangeArrowheads="1"/>
          </p:cNvSpPr>
          <p:nvPr/>
        </p:nvSpPr>
        <p:spPr bwMode="auto">
          <a:xfrm>
            <a:off x="531142" y="4166626"/>
            <a:ext cx="4135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 </a:t>
            </a:r>
            <a:r>
              <a:rPr lang="en-US" sz="1400" b="1" dirty="0">
                <a:solidFill>
                  <a:srgbClr val="000000"/>
                </a:solidFill>
                <a:latin typeface="Symbol" pitchFamily="18" charset="2"/>
                <a:ea typeface="ＭＳ Ｐゴシック" charset="0"/>
              </a:rPr>
              <a:t>m</a:t>
            </a:r>
            <a:r>
              <a:rPr lang="en-US" sz="1400" b="1" dirty="0">
                <a:solidFill>
                  <a:srgbClr val="000000"/>
                </a:solidFill>
                <a:latin typeface="Arial"/>
                <a:ea typeface="ＭＳ Ｐゴシック" charset="0"/>
              </a:rPr>
              <a:t>m</a:t>
            </a:r>
          </a:p>
        </p:txBody>
      </p:sp>
      <p:sp>
        <p:nvSpPr>
          <p:cNvPr id="23" name="TextBox 13"/>
          <p:cNvSpPr txBox="1">
            <a:spLocks noChangeArrowheads="1"/>
          </p:cNvSpPr>
          <p:nvPr/>
        </p:nvSpPr>
        <p:spPr bwMode="auto">
          <a:xfrm>
            <a:off x="1271710" y="3705457"/>
            <a:ext cx="5370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Nuclei</a:t>
            </a:r>
          </a:p>
        </p:txBody>
      </p:sp>
      <p:sp>
        <p:nvSpPr>
          <p:cNvPr id="24" name="TextBox 14"/>
          <p:cNvSpPr txBox="1">
            <a:spLocks noChangeArrowheads="1"/>
          </p:cNvSpPr>
          <p:nvPr/>
        </p:nvSpPr>
        <p:spPr bwMode="auto">
          <a:xfrm>
            <a:off x="1260598" y="3890401"/>
            <a:ext cx="11525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Most bacteria</a:t>
            </a:r>
          </a:p>
        </p:txBody>
      </p:sp>
      <p:sp>
        <p:nvSpPr>
          <p:cNvPr id="25" name="TextBox 15"/>
          <p:cNvSpPr txBox="1">
            <a:spLocks noChangeArrowheads="1"/>
          </p:cNvSpPr>
          <p:nvPr/>
        </p:nvSpPr>
        <p:spPr bwMode="auto">
          <a:xfrm>
            <a:off x="1274885" y="4080901"/>
            <a:ext cx="11221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Mitochondria</a:t>
            </a:r>
          </a:p>
        </p:txBody>
      </p:sp>
      <p:sp>
        <p:nvSpPr>
          <p:cNvPr id="26" name="TextBox 16"/>
          <p:cNvSpPr txBox="1">
            <a:spLocks noChangeArrowheads="1"/>
          </p:cNvSpPr>
          <p:nvPr/>
        </p:nvSpPr>
        <p:spPr bwMode="auto">
          <a:xfrm>
            <a:off x="1277266" y="4472217"/>
            <a:ext cx="73738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Arial"/>
                <a:ea typeface="ＭＳ Ｐゴシック" charset="0"/>
              </a:rPr>
              <a:t>Smallest</a:t>
            </a:r>
          </a:p>
          <a:p>
            <a:pPr eaLnBrk="0" hangingPunct="0">
              <a:lnSpc>
                <a:spcPts val="1500"/>
              </a:lnSpc>
            </a:pPr>
            <a:r>
              <a:rPr lang="en-US" sz="1400" b="1" dirty="0">
                <a:solidFill>
                  <a:srgbClr val="000000"/>
                </a:solidFill>
                <a:latin typeface="Arial"/>
                <a:ea typeface="ＭＳ Ｐゴシック" charset="0"/>
              </a:rPr>
              <a:t>bacteria</a:t>
            </a:r>
          </a:p>
        </p:txBody>
      </p:sp>
      <p:sp>
        <p:nvSpPr>
          <p:cNvPr id="27" name="TextBox 18"/>
          <p:cNvSpPr txBox="1">
            <a:spLocks noChangeArrowheads="1"/>
          </p:cNvSpPr>
          <p:nvPr/>
        </p:nvSpPr>
        <p:spPr bwMode="auto">
          <a:xfrm>
            <a:off x="1283616" y="4868301"/>
            <a:ext cx="6443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Viruses</a:t>
            </a:r>
          </a:p>
        </p:txBody>
      </p:sp>
      <p:sp>
        <p:nvSpPr>
          <p:cNvPr id="28" name="TextBox 19"/>
          <p:cNvSpPr txBox="1">
            <a:spLocks noChangeArrowheads="1"/>
          </p:cNvSpPr>
          <p:nvPr/>
        </p:nvSpPr>
        <p:spPr bwMode="auto">
          <a:xfrm>
            <a:off x="1271710" y="5154051"/>
            <a:ext cx="9650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Ribosomes</a:t>
            </a:r>
          </a:p>
        </p:txBody>
      </p:sp>
      <p:sp>
        <p:nvSpPr>
          <p:cNvPr id="29" name="TextBox 20"/>
          <p:cNvSpPr txBox="1">
            <a:spLocks noChangeArrowheads="1"/>
          </p:cNvSpPr>
          <p:nvPr/>
        </p:nvSpPr>
        <p:spPr bwMode="auto">
          <a:xfrm>
            <a:off x="1273298" y="5444563"/>
            <a:ext cx="7165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Proteins</a:t>
            </a:r>
          </a:p>
        </p:txBody>
      </p:sp>
      <p:sp>
        <p:nvSpPr>
          <p:cNvPr id="30" name="TextBox 21"/>
          <p:cNvSpPr txBox="1">
            <a:spLocks noChangeArrowheads="1"/>
          </p:cNvSpPr>
          <p:nvPr/>
        </p:nvSpPr>
        <p:spPr bwMode="auto">
          <a:xfrm>
            <a:off x="1270917" y="5690626"/>
            <a:ext cx="5257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Lipids</a:t>
            </a:r>
          </a:p>
        </p:txBody>
      </p:sp>
      <p:sp>
        <p:nvSpPr>
          <p:cNvPr id="31" name="TextBox 22"/>
          <p:cNvSpPr txBox="1">
            <a:spLocks noChangeArrowheads="1"/>
          </p:cNvSpPr>
          <p:nvPr/>
        </p:nvSpPr>
        <p:spPr bwMode="auto">
          <a:xfrm>
            <a:off x="1272504" y="5993838"/>
            <a:ext cx="14042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Small molecules</a:t>
            </a:r>
          </a:p>
        </p:txBody>
      </p:sp>
      <p:sp>
        <p:nvSpPr>
          <p:cNvPr id="32" name="TextBox 23"/>
          <p:cNvSpPr txBox="1">
            <a:spLocks noChangeArrowheads="1"/>
          </p:cNvSpPr>
          <p:nvPr/>
        </p:nvSpPr>
        <p:spPr bwMode="auto">
          <a:xfrm>
            <a:off x="1273297" y="6349438"/>
            <a:ext cx="5578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Atoms</a:t>
            </a:r>
          </a:p>
        </p:txBody>
      </p:sp>
      <p:sp>
        <p:nvSpPr>
          <p:cNvPr id="33" name="TextBox 24"/>
          <p:cNvSpPr txBox="1">
            <a:spLocks noChangeArrowheads="1"/>
          </p:cNvSpPr>
          <p:nvPr/>
        </p:nvSpPr>
        <p:spPr bwMode="auto">
          <a:xfrm>
            <a:off x="1270917" y="594751"/>
            <a:ext cx="11926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Human height</a:t>
            </a:r>
          </a:p>
        </p:txBody>
      </p:sp>
      <p:sp>
        <p:nvSpPr>
          <p:cNvPr id="34" name="TextBox 25"/>
          <p:cNvSpPr txBox="1">
            <a:spLocks noChangeArrowheads="1"/>
          </p:cNvSpPr>
          <p:nvPr/>
        </p:nvSpPr>
        <p:spPr bwMode="auto">
          <a:xfrm>
            <a:off x="1271710" y="876529"/>
            <a:ext cx="151163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Arial"/>
                <a:ea typeface="ＭＳ Ｐゴシック" charset="0"/>
              </a:rPr>
              <a:t>Length of some</a:t>
            </a:r>
          </a:p>
          <a:p>
            <a:pPr eaLnBrk="0" hangingPunct="0">
              <a:lnSpc>
                <a:spcPts val="1500"/>
              </a:lnSpc>
            </a:pPr>
            <a:r>
              <a:rPr lang="en-US" sz="1400" b="1" dirty="0">
                <a:solidFill>
                  <a:srgbClr val="000000"/>
                </a:solidFill>
                <a:latin typeface="Arial"/>
                <a:ea typeface="ＭＳ Ｐゴシック" charset="0"/>
              </a:rPr>
              <a:t>nerve and muscle</a:t>
            </a:r>
          </a:p>
          <a:p>
            <a:pPr eaLnBrk="0" hangingPunct="0">
              <a:lnSpc>
                <a:spcPts val="1500"/>
              </a:lnSpc>
            </a:pPr>
            <a:r>
              <a:rPr lang="en-US" sz="1400" b="1" dirty="0">
                <a:solidFill>
                  <a:srgbClr val="000000"/>
                </a:solidFill>
                <a:latin typeface="Arial"/>
                <a:ea typeface="ＭＳ Ｐゴシック" charset="0"/>
              </a:rPr>
              <a:t>cells</a:t>
            </a:r>
          </a:p>
        </p:txBody>
      </p:sp>
      <p:sp>
        <p:nvSpPr>
          <p:cNvPr id="35" name="TextBox 28"/>
          <p:cNvSpPr txBox="1">
            <a:spLocks noChangeArrowheads="1"/>
          </p:cNvSpPr>
          <p:nvPr/>
        </p:nvSpPr>
        <p:spPr bwMode="auto">
          <a:xfrm>
            <a:off x="1275679" y="1515500"/>
            <a:ext cx="10627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Chicken egg</a:t>
            </a:r>
          </a:p>
        </p:txBody>
      </p:sp>
      <p:sp>
        <p:nvSpPr>
          <p:cNvPr id="36" name="TextBox 29"/>
          <p:cNvSpPr txBox="1">
            <a:spLocks noChangeArrowheads="1"/>
          </p:cNvSpPr>
          <p:nvPr/>
        </p:nvSpPr>
        <p:spPr bwMode="auto">
          <a:xfrm>
            <a:off x="4233985" y="1571061"/>
            <a:ext cx="11814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Arial"/>
                <a:ea typeface="ＭＳ Ｐゴシック" charset="0"/>
              </a:rPr>
              <a:t>Visible with</a:t>
            </a:r>
          </a:p>
          <a:p>
            <a:pPr eaLnBrk="0" hangingPunct="0">
              <a:lnSpc>
                <a:spcPts val="1500"/>
              </a:lnSpc>
            </a:pPr>
            <a:r>
              <a:rPr lang="en-US" sz="1400" b="1" dirty="0">
                <a:solidFill>
                  <a:srgbClr val="000000"/>
                </a:solidFill>
                <a:latin typeface="Arial"/>
                <a:ea typeface="ＭＳ Ｐゴシック" charset="0"/>
              </a:rPr>
              <a:t>the naked eye</a:t>
            </a:r>
          </a:p>
        </p:txBody>
      </p:sp>
      <p:sp>
        <p:nvSpPr>
          <p:cNvPr id="37" name="TextBox 31"/>
          <p:cNvSpPr txBox="1">
            <a:spLocks noChangeArrowheads="1"/>
          </p:cNvSpPr>
          <p:nvPr/>
        </p:nvSpPr>
        <p:spPr bwMode="auto">
          <a:xfrm>
            <a:off x="4334791" y="4210282"/>
            <a:ext cx="22073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Measurement Equivalents</a:t>
            </a:r>
          </a:p>
        </p:txBody>
      </p:sp>
      <p:sp>
        <p:nvSpPr>
          <p:cNvPr id="38" name="TextBox 32"/>
          <p:cNvSpPr txBox="1">
            <a:spLocks noChangeArrowheads="1"/>
          </p:cNvSpPr>
          <p:nvPr/>
        </p:nvSpPr>
        <p:spPr bwMode="auto">
          <a:xfrm>
            <a:off x="4332410" y="4603188"/>
            <a:ext cx="45012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 meter (m)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100 cm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1,000 mm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about 39.4 inches</a:t>
            </a:r>
          </a:p>
        </p:txBody>
      </p:sp>
      <p:sp>
        <p:nvSpPr>
          <p:cNvPr id="39" name="TextBox 38"/>
          <p:cNvSpPr txBox="1"/>
          <p:nvPr/>
        </p:nvSpPr>
        <p:spPr>
          <a:xfrm>
            <a:off x="4334791" y="5056419"/>
            <a:ext cx="2045432"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1 centimeter (cm)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a:t>
            </a:r>
            <a:r>
              <a:rPr lang="en-US" sz="1400" b="1" baseline="50000" dirty="0">
                <a:solidFill>
                  <a:srgbClr val="000000"/>
                </a:solidFill>
                <a:latin typeface="Symbol" pitchFamily="18" charset="2"/>
                <a:ea typeface="ＭＳ Ｐゴシック" charset="0"/>
                <a:sym typeface="Symbol"/>
              </a:rPr>
              <a:t></a:t>
            </a:r>
            <a:r>
              <a:rPr lang="en-US" sz="1400" b="1" baseline="50000" dirty="0">
                <a:solidFill>
                  <a:srgbClr val="000000"/>
                </a:solidFill>
                <a:latin typeface="Arial"/>
                <a:ea typeface="ＭＳ Ｐゴシック" charset="0"/>
              </a:rPr>
              <a:t>2</a:t>
            </a:r>
          </a:p>
        </p:txBody>
      </p:sp>
      <p:sp>
        <p:nvSpPr>
          <p:cNvPr id="40" name="TextBox 39"/>
          <p:cNvSpPr txBox="1"/>
          <p:nvPr/>
        </p:nvSpPr>
        <p:spPr>
          <a:xfrm>
            <a:off x="4334791" y="5478695"/>
            <a:ext cx="2077492"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1 millimeter (mm)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a:t>
            </a:r>
            <a:r>
              <a:rPr lang="en-US" sz="1400" b="1" baseline="50000" dirty="0">
                <a:solidFill>
                  <a:srgbClr val="000000"/>
                </a:solidFill>
                <a:latin typeface="Symbol" pitchFamily="18" charset="2"/>
                <a:ea typeface="ＭＳ Ｐゴシック" charset="0"/>
                <a:sym typeface="Symbol"/>
              </a:rPr>
              <a:t></a:t>
            </a:r>
            <a:r>
              <a:rPr lang="en-US" sz="1400" b="1" baseline="50000" dirty="0">
                <a:solidFill>
                  <a:srgbClr val="000000"/>
                </a:solidFill>
                <a:latin typeface="Arial"/>
                <a:ea typeface="ＭＳ Ｐゴシック" charset="0"/>
              </a:rPr>
              <a:t>3</a:t>
            </a:r>
          </a:p>
        </p:txBody>
      </p:sp>
      <p:sp>
        <p:nvSpPr>
          <p:cNvPr id="41" name="TextBox 40"/>
          <p:cNvSpPr txBox="1"/>
          <p:nvPr/>
        </p:nvSpPr>
        <p:spPr>
          <a:xfrm>
            <a:off x="6493794" y="4988158"/>
            <a:ext cx="80150" cy="172355"/>
          </a:xfrm>
          <a:prstGeom prst="rect">
            <a:avLst/>
          </a:prstGeom>
          <a:noFill/>
        </p:spPr>
        <p:txBody>
          <a:bodyPr wrap="none" lIns="0" tIns="0" rIns="0" bIns="0">
            <a:spAutoFit/>
          </a:bodyPr>
          <a:lstStyle/>
          <a:p>
            <a:pPr eaLnBrk="0" fontAlgn="auto" hangingPunct="0">
              <a:spcBef>
                <a:spcPts val="0"/>
              </a:spcBef>
              <a:spcAft>
                <a:spcPts val="0"/>
              </a:spcAft>
              <a:defRPr/>
            </a:pPr>
            <a:r>
              <a:rPr lang="en-US" sz="1120" b="1" dirty="0">
                <a:solidFill>
                  <a:srgbClr val="000000"/>
                </a:solidFill>
                <a:latin typeface="Arial"/>
                <a:ea typeface="ＭＳ Ｐゴシック" charset="0"/>
              </a:rPr>
              <a:t>1</a:t>
            </a:r>
          </a:p>
        </p:txBody>
      </p:sp>
      <p:sp>
        <p:nvSpPr>
          <p:cNvPr id="42" name="TextBox 41"/>
          <p:cNvSpPr txBox="1"/>
          <p:nvPr/>
        </p:nvSpPr>
        <p:spPr>
          <a:xfrm>
            <a:off x="6414419" y="5153258"/>
            <a:ext cx="240450" cy="172355"/>
          </a:xfrm>
          <a:prstGeom prst="rect">
            <a:avLst/>
          </a:prstGeom>
          <a:noFill/>
        </p:spPr>
        <p:txBody>
          <a:bodyPr wrap="none" lIns="0" tIns="0" rIns="0" bIns="0">
            <a:spAutoFit/>
          </a:bodyPr>
          <a:lstStyle/>
          <a:p>
            <a:pPr eaLnBrk="0" fontAlgn="auto" hangingPunct="0">
              <a:spcBef>
                <a:spcPts val="0"/>
              </a:spcBef>
              <a:spcAft>
                <a:spcPts val="0"/>
              </a:spcAft>
              <a:defRPr/>
            </a:pPr>
            <a:r>
              <a:rPr lang="en-US" sz="1120" b="1" dirty="0">
                <a:solidFill>
                  <a:srgbClr val="000000"/>
                </a:solidFill>
                <a:latin typeface="Arial"/>
                <a:ea typeface="ＭＳ Ｐゴシック" charset="0"/>
              </a:rPr>
              <a:t>100</a:t>
            </a:r>
          </a:p>
        </p:txBody>
      </p:sp>
      <p:sp>
        <p:nvSpPr>
          <p:cNvPr id="43" name="TextBox 42"/>
          <p:cNvSpPr txBox="1"/>
          <p:nvPr/>
        </p:nvSpPr>
        <p:spPr>
          <a:xfrm>
            <a:off x="6558088" y="5407257"/>
            <a:ext cx="80150" cy="172355"/>
          </a:xfrm>
          <a:prstGeom prst="rect">
            <a:avLst/>
          </a:prstGeom>
          <a:noFill/>
        </p:spPr>
        <p:txBody>
          <a:bodyPr wrap="none" lIns="0" tIns="0" rIns="0" bIns="0">
            <a:spAutoFit/>
          </a:bodyPr>
          <a:lstStyle/>
          <a:p>
            <a:pPr eaLnBrk="0" fontAlgn="auto" hangingPunct="0">
              <a:spcBef>
                <a:spcPts val="0"/>
              </a:spcBef>
              <a:spcAft>
                <a:spcPts val="0"/>
              </a:spcAft>
              <a:defRPr/>
            </a:pPr>
            <a:r>
              <a:rPr lang="en-US" sz="1120" b="1" dirty="0">
                <a:solidFill>
                  <a:srgbClr val="000000"/>
                </a:solidFill>
                <a:latin typeface="Arial"/>
                <a:ea typeface="ＭＳ Ｐゴシック" charset="0"/>
              </a:rPr>
              <a:t>1</a:t>
            </a:r>
          </a:p>
        </p:txBody>
      </p:sp>
      <p:sp>
        <p:nvSpPr>
          <p:cNvPr id="44" name="TextBox 43"/>
          <p:cNvSpPr txBox="1"/>
          <p:nvPr/>
        </p:nvSpPr>
        <p:spPr>
          <a:xfrm>
            <a:off x="6422356" y="5577119"/>
            <a:ext cx="360676" cy="172355"/>
          </a:xfrm>
          <a:prstGeom prst="rect">
            <a:avLst/>
          </a:prstGeom>
          <a:noFill/>
        </p:spPr>
        <p:txBody>
          <a:bodyPr wrap="none" lIns="0" tIns="0" rIns="0" bIns="0">
            <a:spAutoFit/>
          </a:bodyPr>
          <a:lstStyle/>
          <a:p>
            <a:pPr eaLnBrk="0" fontAlgn="auto" hangingPunct="0">
              <a:spcBef>
                <a:spcPts val="0"/>
              </a:spcBef>
              <a:spcAft>
                <a:spcPts val="0"/>
              </a:spcAft>
              <a:defRPr/>
            </a:pPr>
            <a:r>
              <a:rPr lang="en-US" sz="1120" b="1" dirty="0">
                <a:solidFill>
                  <a:srgbClr val="000000"/>
                </a:solidFill>
                <a:latin typeface="Arial"/>
                <a:ea typeface="ＭＳ Ｐゴシック" charset="0"/>
              </a:rPr>
              <a:t>1,000</a:t>
            </a:r>
          </a:p>
        </p:txBody>
      </p:sp>
      <p:sp>
        <p:nvSpPr>
          <p:cNvPr id="45" name="TextBox 39"/>
          <p:cNvSpPr txBox="1">
            <a:spLocks noChangeArrowheads="1"/>
          </p:cNvSpPr>
          <p:nvPr/>
        </p:nvSpPr>
        <p:spPr bwMode="auto">
          <a:xfrm>
            <a:off x="335085" y="4733363"/>
            <a:ext cx="6171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100 nm</a:t>
            </a:r>
          </a:p>
        </p:txBody>
      </p:sp>
      <p:sp>
        <p:nvSpPr>
          <p:cNvPr id="46" name="TextBox 40"/>
          <p:cNvSpPr txBox="1">
            <a:spLocks noChangeArrowheads="1"/>
          </p:cNvSpPr>
          <p:nvPr/>
        </p:nvSpPr>
        <p:spPr bwMode="auto">
          <a:xfrm>
            <a:off x="433510" y="5297720"/>
            <a:ext cx="5177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10 nm</a:t>
            </a:r>
          </a:p>
        </p:txBody>
      </p:sp>
      <p:sp>
        <p:nvSpPr>
          <p:cNvPr id="47" name="TextBox 41"/>
          <p:cNvSpPr txBox="1">
            <a:spLocks noChangeArrowheads="1"/>
          </p:cNvSpPr>
          <p:nvPr/>
        </p:nvSpPr>
        <p:spPr bwMode="auto">
          <a:xfrm>
            <a:off x="533523" y="5862869"/>
            <a:ext cx="4183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1 nm</a:t>
            </a:r>
          </a:p>
        </p:txBody>
      </p:sp>
      <p:sp>
        <p:nvSpPr>
          <p:cNvPr id="48" name="TextBox 42"/>
          <p:cNvSpPr txBox="1">
            <a:spLocks noChangeArrowheads="1"/>
          </p:cNvSpPr>
          <p:nvPr/>
        </p:nvSpPr>
        <p:spPr bwMode="auto">
          <a:xfrm>
            <a:off x="384298" y="6414526"/>
            <a:ext cx="5674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0.1 nm</a:t>
            </a:r>
          </a:p>
        </p:txBody>
      </p:sp>
      <p:sp>
        <p:nvSpPr>
          <p:cNvPr id="49" name="TextBox 43"/>
          <p:cNvSpPr txBox="1">
            <a:spLocks noChangeArrowheads="1"/>
          </p:cNvSpPr>
          <p:nvPr/>
        </p:nvSpPr>
        <p:spPr bwMode="auto">
          <a:xfrm>
            <a:off x="6788113" y="5054038"/>
            <a:ext cx="15645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about 0.4 inch</a:t>
            </a:r>
          </a:p>
        </p:txBody>
      </p:sp>
      <p:sp>
        <p:nvSpPr>
          <p:cNvPr id="50" name="TextBox 44"/>
          <p:cNvSpPr txBox="1">
            <a:spLocks noChangeArrowheads="1"/>
          </p:cNvSpPr>
          <p:nvPr/>
        </p:nvSpPr>
        <p:spPr bwMode="auto">
          <a:xfrm>
            <a:off x="6909716" y="5481076"/>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m </a:t>
            </a:r>
            <a:r>
              <a:rPr lang="en-US" sz="1400" b="1" dirty="0">
                <a:solidFill>
                  <a:srgbClr val="000000"/>
                </a:solidFill>
                <a:latin typeface="Symbol"/>
                <a:ea typeface="ＭＳ Ｐゴシック" charset="0"/>
              </a:rPr>
              <a:t>=</a:t>
            </a:r>
          </a:p>
        </p:txBody>
      </p:sp>
      <p:sp>
        <p:nvSpPr>
          <p:cNvPr id="51" name="TextBox 50"/>
          <p:cNvSpPr txBox="1"/>
          <p:nvPr/>
        </p:nvSpPr>
        <p:spPr>
          <a:xfrm>
            <a:off x="7338342" y="5404876"/>
            <a:ext cx="80150" cy="172355"/>
          </a:xfrm>
          <a:prstGeom prst="rect">
            <a:avLst/>
          </a:prstGeom>
          <a:noFill/>
        </p:spPr>
        <p:txBody>
          <a:bodyPr wrap="none" lIns="0" tIns="0" rIns="0" bIns="0">
            <a:spAutoFit/>
          </a:bodyPr>
          <a:lstStyle/>
          <a:p>
            <a:pPr eaLnBrk="0" fontAlgn="auto" hangingPunct="0">
              <a:spcBef>
                <a:spcPts val="0"/>
              </a:spcBef>
              <a:spcAft>
                <a:spcPts val="0"/>
              </a:spcAft>
              <a:defRPr/>
            </a:pPr>
            <a:r>
              <a:rPr lang="en-US" sz="1120" b="1" dirty="0">
                <a:solidFill>
                  <a:srgbClr val="000000"/>
                </a:solidFill>
                <a:latin typeface="Arial"/>
                <a:ea typeface="ＭＳ Ｐゴシック" charset="0"/>
              </a:rPr>
              <a:t>1</a:t>
            </a:r>
          </a:p>
        </p:txBody>
      </p:sp>
      <p:sp>
        <p:nvSpPr>
          <p:cNvPr id="52" name="TextBox 51"/>
          <p:cNvSpPr txBox="1"/>
          <p:nvPr/>
        </p:nvSpPr>
        <p:spPr>
          <a:xfrm>
            <a:off x="7301035" y="5577119"/>
            <a:ext cx="160300" cy="172355"/>
          </a:xfrm>
          <a:prstGeom prst="rect">
            <a:avLst/>
          </a:prstGeom>
          <a:noFill/>
        </p:spPr>
        <p:txBody>
          <a:bodyPr wrap="none" lIns="0" tIns="0" rIns="0" bIns="0">
            <a:spAutoFit/>
          </a:bodyPr>
          <a:lstStyle/>
          <a:p>
            <a:pPr eaLnBrk="0" fontAlgn="auto" hangingPunct="0">
              <a:spcBef>
                <a:spcPts val="0"/>
              </a:spcBef>
              <a:spcAft>
                <a:spcPts val="0"/>
              </a:spcAft>
              <a:defRPr/>
            </a:pPr>
            <a:r>
              <a:rPr lang="en-US" sz="1120" b="1" dirty="0">
                <a:solidFill>
                  <a:srgbClr val="000000"/>
                </a:solidFill>
                <a:latin typeface="Arial"/>
                <a:ea typeface="ＭＳ Ｐゴシック" charset="0"/>
              </a:rPr>
              <a:t>10</a:t>
            </a:r>
            <a:endParaRPr lang="en-US" sz="1400" b="1" dirty="0">
              <a:solidFill>
                <a:srgbClr val="000000"/>
              </a:solidFill>
              <a:latin typeface="Arial"/>
              <a:ea typeface="ＭＳ Ｐゴシック" charset="0"/>
            </a:endParaRPr>
          </a:p>
        </p:txBody>
      </p:sp>
      <p:sp>
        <p:nvSpPr>
          <p:cNvPr id="53" name="TextBox 52"/>
          <p:cNvSpPr txBox="1"/>
          <p:nvPr/>
        </p:nvSpPr>
        <p:spPr>
          <a:xfrm>
            <a:off x="4332410" y="5919226"/>
            <a:ext cx="3231654"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1 micrometer (</a:t>
            </a:r>
            <a:r>
              <a:rPr lang="en-US" sz="1400" b="1" dirty="0">
                <a:solidFill>
                  <a:srgbClr val="000000"/>
                </a:solidFill>
                <a:latin typeface="Symbol" pitchFamily="18" charset="2"/>
                <a:ea typeface="ＭＳ Ｐゴシック" charset="0"/>
              </a:rPr>
              <a:t>m</a:t>
            </a:r>
            <a:r>
              <a:rPr lang="en-US" sz="1400" b="1" dirty="0">
                <a:solidFill>
                  <a:srgbClr val="000000"/>
                </a:solidFill>
                <a:latin typeface="Arial"/>
                <a:ea typeface="ＭＳ Ｐゴシック" charset="0"/>
              </a:rPr>
              <a:t>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a:t>
            </a:r>
            <a:r>
              <a:rPr lang="en-US" sz="1400" b="1" baseline="50000" dirty="0">
                <a:solidFill>
                  <a:srgbClr val="000000"/>
                </a:solidFill>
                <a:latin typeface="Symbol" pitchFamily="18" charset="2"/>
                <a:ea typeface="ＭＳ Ｐゴシック" charset="0"/>
                <a:sym typeface="Symbol"/>
              </a:rPr>
              <a:t></a:t>
            </a:r>
            <a:r>
              <a:rPr lang="en-US" sz="1400" b="1" baseline="50000" dirty="0">
                <a:solidFill>
                  <a:srgbClr val="000000"/>
                </a:solidFill>
                <a:latin typeface="Arial"/>
                <a:ea typeface="ＭＳ Ｐゴシック" charset="0"/>
              </a:rPr>
              <a:t>6</a:t>
            </a:r>
            <a:r>
              <a:rPr lang="en-US" sz="1400" b="1" dirty="0">
                <a:solidFill>
                  <a:srgbClr val="000000"/>
                </a:solidFill>
                <a:latin typeface="Arial"/>
                <a:ea typeface="ＭＳ Ｐゴシック" charset="0"/>
              </a:rPr>
              <a:t> 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a:t>
            </a:r>
            <a:r>
              <a:rPr lang="en-US" sz="1400" b="1" baseline="50000" dirty="0">
                <a:solidFill>
                  <a:srgbClr val="000000"/>
                </a:solidFill>
                <a:latin typeface="Symbol" pitchFamily="18" charset="2"/>
                <a:ea typeface="ＭＳ Ｐゴシック" charset="0"/>
                <a:sym typeface="Symbol"/>
              </a:rPr>
              <a:t></a:t>
            </a:r>
            <a:r>
              <a:rPr lang="en-US" sz="1400" b="1" baseline="50000" dirty="0">
                <a:solidFill>
                  <a:srgbClr val="000000"/>
                </a:solidFill>
                <a:latin typeface="Arial"/>
                <a:ea typeface="ＭＳ Ｐゴシック" charset="0"/>
              </a:rPr>
              <a:t>3</a:t>
            </a:r>
            <a:r>
              <a:rPr lang="en-US" sz="1400" b="1" dirty="0">
                <a:solidFill>
                  <a:srgbClr val="000000"/>
                </a:solidFill>
                <a:latin typeface="Arial"/>
                <a:ea typeface="ＭＳ Ｐゴシック" charset="0"/>
              </a:rPr>
              <a:t> mm</a:t>
            </a:r>
          </a:p>
        </p:txBody>
      </p:sp>
      <p:sp>
        <p:nvSpPr>
          <p:cNvPr id="54" name="TextBox 53"/>
          <p:cNvSpPr txBox="1"/>
          <p:nvPr/>
        </p:nvSpPr>
        <p:spPr>
          <a:xfrm>
            <a:off x="4334791" y="6357376"/>
            <a:ext cx="3124253"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1 nanometer (nm)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a:t>
            </a:r>
            <a:r>
              <a:rPr lang="en-US" sz="1200" b="1" baseline="50000" dirty="0">
                <a:solidFill>
                  <a:srgbClr val="000000"/>
                </a:solidFill>
                <a:latin typeface="Symbol" pitchFamily="18" charset="2"/>
                <a:ea typeface="ＭＳ Ｐゴシック" charset="0"/>
                <a:sym typeface="Symbol"/>
              </a:rPr>
              <a:t></a:t>
            </a:r>
            <a:r>
              <a:rPr lang="en-US" sz="1200" b="1" baseline="50000" dirty="0">
                <a:solidFill>
                  <a:srgbClr val="000000"/>
                </a:solidFill>
                <a:latin typeface="Arial"/>
                <a:ea typeface="ＭＳ Ｐゴシック" charset="0"/>
              </a:rPr>
              <a:t>9</a:t>
            </a:r>
            <a:r>
              <a:rPr lang="en-US" sz="1400" b="1" dirty="0">
                <a:solidFill>
                  <a:srgbClr val="000000"/>
                </a:solidFill>
                <a:latin typeface="Arial"/>
                <a:ea typeface="ＭＳ Ｐゴシック" charset="0"/>
              </a:rPr>
              <a:t> m </a:t>
            </a:r>
            <a:r>
              <a:rPr lang="en-US" sz="1400" b="1" dirty="0">
                <a:solidFill>
                  <a:srgbClr val="000000"/>
                </a:solidFill>
                <a:latin typeface="Symbol"/>
                <a:ea typeface="ＭＳ Ｐゴシック" charset="0"/>
              </a:rPr>
              <a:t>=</a:t>
            </a:r>
            <a:r>
              <a:rPr lang="en-US" sz="1400" b="1" dirty="0">
                <a:solidFill>
                  <a:srgbClr val="000000"/>
                </a:solidFill>
                <a:latin typeface="Arial"/>
                <a:ea typeface="ＭＳ Ｐゴシック" charset="0"/>
              </a:rPr>
              <a:t> 10</a:t>
            </a:r>
            <a:r>
              <a:rPr lang="en-US" sz="1400" b="1" baseline="50000" dirty="0">
                <a:solidFill>
                  <a:srgbClr val="000000"/>
                </a:solidFill>
                <a:latin typeface="Symbol" pitchFamily="18" charset="2"/>
                <a:ea typeface="ＭＳ Ｐゴシック" charset="0"/>
                <a:sym typeface="Symbol"/>
              </a:rPr>
              <a:t></a:t>
            </a:r>
            <a:r>
              <a:rPr lang="en-US" sz="1400" b="1" baseline="50000" dirty="0">
                <a:solidFill>
                  <a:srgbClr val="000000"/>
                </a:solidFill>
                <a:latin typeface="Arial"/>
                <a:ea typeface="ＭＳ Ｐゴシック" charset="0"/>
              </a:rPr>
              <a:t>3</a:t>
            </a:r>
            <a:r>
              <a:rPr lang="en-US" sz="1400" b="1" dirty="0">
                <a:solidFill>
                  <a:srgbClr val="000000"/>
                </a:solidFill>
                <a:latin typeface="Arial"/>
                <a:ea typeface="ＭＳ Ｐゴシック" charset="0"/>
              </a:rPr>
              <a:t> µm</a:t>
            </a:r>
          </a:p>
        </p:txBody>
      </p:sp>
      <p:sp>
        <p:nvSpPr>
          <p:cNvPr id="55" name="TextBox 54"/>
          <p:cNvSpPr txBox="1"/>
          <p:nvPr/>
        </p:nvSpPr>
        <p:spPr>
          <a:xfrm>
            <a:off x="7501811" y="5479830"/>
            <a:ext cx="259686"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cm</a:t>
            </a:r>
          </a:p>
        </p:txBody>
      </p:sp>
      <p:grpSp>
        <p:nvGrpSpPr>
          <p:cNvPr id="3" name="Group 2"/>
          <p:cNvGrpSpPr/>
          <p:nvPr/>
        </p:nvGrpSpPr>
        <p:grpSpPr>
          <a:xfrm>
            <a:off x="3991474" y="311944"/>
            <a:ext cx="204711" cy="2699842"/>
            <a:chOff x="3953370" y="378626"/>
            <a:chExt cx="204711" cy="2699842"/>
          </a:xfrm>
        </p:grpSpPr>
        <p:sp>
          <p:nvSpPr>
            <p:cNvPr id="85" name="Freeform 84"/>
            <p:cNvSpPr/>
            <p:nvPr/>
          </p:nvSpPr>
          <p:spPr>
            <a:xfrm>
              <a:off x="3953370" y="378626"/>
              <a:ext cx="108762" cy="2699842"/>
            </a:xfrm>
            <a:custGeom>
              <a:avLst/>
              <a:gdLst>
                <a:gd name="connsiteX0" fmla="*/ 0 w 108762"/>
                <a:gd name="connsiteY0" fmla="*/ 2699842 h 2699842"/>
                <a:gd name="connsiteX1" fmla="*/ 108762 w 108762"/>
                <a:gd name="connsiteY1" fmla="*/ 2699842 h 2699842"/>
                <a:gd name="connsiteX2" fmla="*/ 108762 w 108762"/>
                <a:gd name="connsiteY2" fmla="*/ 0 h 2699842"/>
                <a:gd name="connsiteX3" fmla="*/ 0 w 108762"/>
                <a:gd name="connsiteY3" fmla="*/ 0 h 2699842"/>
                <a:gd name="connsiteX4" fmla="*/ 0 w 108762"/>
                <a:gd name="connsiteY4" fmla="*/ 12801 h 2699842"/>
                <a:gd name="connsiteX5" fmla="*/ 95961 w 108762"/>
                <a:gd name="connsiteY5" fmla="*/ 12801 h 2699842"/>
                <a:gd name="connsiteX6" fmla="*/ 95961 w 108762"/>
                <a:gd name="connsiteY6" fmla="*/ 2687053 h 2699842"/>
                <a:gd name="connsiteX7" fmla="*/ 0 w 108762"/>
                <a:gd name="connsiteY7" fmla="*/ 2687053 h 2699842"/>
                <a:gd name="connsiteX8" fmla="*/ 0 w 108762"/>
                <a:gd name="connsiteY8" fmla="*/ 2699842 h 26998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8762" h="2699842">
                  <a:moveTo>
                    <a:pt x="0" y="2699842"/>
                  </a:moveTo>
                  <a:lnTo>
                    <a:pt x="108762" y="2699842"/>
                  </a:lnTo>
                  <a:lnTo>
                    <a:pt x="108762" y="0"/>
                  </a:lnTo>
                  <a:lnTo>
                    <a:pt x="0" y="0"/>
                  </a:lnTo>
                  <a:lnTo>
                    <a:pt x="0" y="12801"/>
                  </a:lnTo>
                  <a:lnTo>
                    <a:pt x="95961" y="12801"/>
                  </a:lnTo>
                  <a:lnTo>
                    <a:pt x="95961" y="2687053"/>
                  </a:lnTo>
                  <a:lnTo>
                    <a:pt x="0" y="2687053"/>
                  </a:lnTo>
                  <a:lnTo>
                    <a:pt x="0" y="2699842"/>
                  </a:lnTo>
                </a:path>
              </a:pathLst>
            </a:custGeom>
            <a:solidFill>
              <a:srgbClr val="231F20">
                <a:alpha val="100000"/>
              </a:srgbClr>
            </a:solidFill>
            <a:ln w="12700">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86" name="Freeform 3"/>
            <p:cNvSpPr/>
            <p:nvPr/>
          </p:nvSpPr>
          <p:spPr>
            <a:xfrm>
              <a:off x="4055732" y="1722160"/>
              <a:ext cx="102349" cy="12788"/>
            </a:xfrm>
            <a:custGeom>
              <a:avLst/>
              <a:gdLst>
                <a:gd name="connsiteX0" fmla="*/ 0 w 102349"/>
                <a:gd name="connsiteY0" fmla="*/ 6394 h 12788"/>
                <a:gd name="connsiteX1" fmla="*/ 102349 w 102349"/>
                <a:gd name="connsiteY1" fmla="*/ 6394 h 12788"/>
              </a:gdLst>
              <a:ahLst/>
              <a:cxnLst>
                <a:cxn ang="0">
                  <a:pos x="connsiteX0" y="connsiteY0"/>
                </a:cxn>
                <a:cxn ang="1">
                  <a:pos x="connsiteX1" y="connsiteY1"/>
                </a:cxn>
              </a:cxnLst>
              <a:rect l="l" t="t" r="r" b="b"/>
              <a:pathLst>
                <a:path w="102349" h="12788">
                  <a:moveTo>
                    <a:pt x="0" y="6394"/>
                  </a:moveTo>
                  <a:lnTo>
                    <a:pt x="102349" y="6394"/>
                  </a:lnTo>
                </a:path>
              </a:pathLst>
            </a:custGeom>
            <a:ln w="12700">
              <a:solidFill>
                <a:srgbClr val="231F2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87" name="Group 86"/>
          <p:cNvGrpSpPr/>
          <p:nvPr/>
        </p:nvGrpSpPr>
        <p:grpSpPr>
          <a:xfrm>
            <a:off x="6344508" y="5031315"/>
            <a:ext cx="380923" cy="282206"/>
            <a:chOff x="6044476" y="4808766"/>
            <a:chExt cx="380923" cy="282206"/>
          </a:xfrm>
        </p:grpSpPr>
        <p:sp>
          <p:nvSpPr>
            <p:cNvPr id="88" name="Freeform 3"/>
            <p:cNvSpPr/>
            <p:nvPr/>
          </p:nvSpPr>
          <p:spPr>
            <a:xfrm>
              <a:off x="6083820" y="4937632"/>
              <a:ext cx="285940" cy="8534"/>
            </a:xfrm>
            <a:custGeom>
              <a:avLst/>
              <a:gdLst>
                <a:gd name="connsiteX0" fmla="*/ 0 w 285940"/>
                <a:gd name="connsiteY0" fmla="*/ 4267 h 8534"/>
                <a:gd name="connsiteX1" fmla="*/ 285940 w 285940"/>
                <a:gd name="connsiteY1" fmla="*/ 4267 h 8534"/>
              </a:gdLst>
              <a:ahLst/>
              <a:cxnLst>
                <a:cxn ang="0">
                  <a:pos x="connsiteX0" y="connsiteY0"/>
                </a:cxn>
                <a:cxn ang="1">
                  <a:pos x="connsiteX1" y="connsiteY1"/>
                </a:cxn>
              </a:cxnLst>
              <a:rect l="l" t="t" r="r" b="b"/>
              <a:pathLst>
                <a:path w="285940" h="8534">
                  <a:moveTo>
                    <a:pt x="0" y="4267"/>
                  </a:moveTo>
                  <a:lnTo>
                    <a:pt x="285940" y="4267"/>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89" name="Freeform 3"/>
            <p:cNvSpPr/>
            <p:nvPr/>
          </p:nvSpPr>
          <p:spPr>
            <a:xfrm>
              <a:off x="6044476" y="4808766"/>
              <a:ext cx="85445" cy="282206"/>
            </a:xfrm>
            <a:custGeom>
              <a:avLst/>
              <a:gdLst>
                <a:gd name="connsiteX0" fmla="*/ 85445 w 85445"/>
                <a:gd name="connsiteY0" fmla="*/ 282206 h 282206"/>
                <a:gd name="connsiteX1" fmla="*/ 14808 w 85445"/>
                <a:gd name="connsiteY1" fmla="*/ 140817 h 282206"/>
                <a:gd name="connsiteX2" fmla="*/ 85445 w 85445"/>
                <a:gd name="connsiteY2" fmla="*/ 0 h 282206"/>
                <a:gd name="connsiteX3" fmla="*/ 70637 w 85445"/>
                <a:gd name="connsiteY3" fmla="*/ 0 h 282206"/>
                <a:gd name="connsiteX4" fmla="*/ 0 w 85445"/>
                <a:gd name="connsiteY4" fmla="*/ 140817 h 282206"/>
                <a:gd name="connsiteX5" fmla="*/ 70637 w 85445"/>
                <a:gd name="connsiteY5" fmla="*/ 282206 h 282206"/>
                <a:gd name="connsiteX6" fmla="*/ 85445 w 85445"/>
                <a:gd name="connsiteY6" fmla="*/ 282206 h 28220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5445" h="282206">
                  <a:moveTo>
                    <a:pt x="85445" y="282206"/>
                  </a:moveTo>
                  <a:cubicBezTo>
                    <a:pt x="72720" y="272948"/>
                    <a:pt x="14808" y="230923"/>
                    <a:pt x="14808" y="140817"/>
                  </a:cubicBezTo>
                  <a:cubicBezTo>
                    <a:pt x="14808" y="72732"/>
                    <a:pt x="49733" y="24333"/>
                    <a:pt x="85445" y="0"/>
                  </a:cubicBezTo>
                  <a:lnTo>
                    <a:pt x="70637" y="0"/>
                  </a:lnTo>
                  <a:cubicBezTo>
                    <a:pt x="34899" y="24333"/>
                    <a:pt x="0" y="72732"/>
                    <a:pt x="0" y="140817"/>
                  </a:cubicBezTo>
                  <a:cubicBezTo>
                    <a:pt x="0" y="230923"/>
                    <a:pt x="57886" y="272948"/>
                    <a:pt x="70637" y="282206"/>
                  </a:cubicBezTo>
                  <a:lnTo>
                    <a:pt x="85445" y="282206"/>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90" name="Freeform 3"/>
            <p:cNvSpPr/>
            <p:nvPr/>
          </p:nvSpPr>
          <p:spPr>
            <a:xfrm>
              <a:off x="6339941" y="4808766"/>
              <a:ext cx="85458" cy="282206"/>
            </a:xfrm>
            <a:custGeom>
              <a:avLst/>
              <a:gdLst>
                <a:gd name="connsiteX0" fmla="*/ 14820 w 85458"/>
                <a:gd name="connsiteY0" fmla="*/ 282206 h 282206"/>
                <a:gd name="connsiteX1" fmla="*/ 85458 w 85458"/>
                <a:gd name="connsiteY1" fmla="*/ 140817 h 282206"/>
                <a:gd name="connsiteX2" fmla="*/ 14820 w 85458"/>
                <a:gd name="connsiteY2" fmla="*/ 0 h 282206"/>
                <a:gd name="connsiteX3" fmla="*/ 0 w 85458"/>
                <a:gd name="connsiteY3" fmla="*/ 0 h 282206"/>
                <a:gd name="connsiteX4" fmla="*/ 70649 w 85458"/>
                <a:gd name="connsiteY4" fmla="*/ 140817 h 282206"/>
                <a:gd name="connsiteX5" fmla="*/ 0 w 85458"/>
                <a:gd name="connsiteY5" fmla="*/ 282206 h 282206"/>
                <a:gd name="connsiteX6" fmla="*/ 14820 w 85458"/>
                <a:gd name="connsiteY6" fmla="*/ 282206 h 28220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5458" h="282206">
                  <a:moveTo>
                    <a:pt x="14820" y="282206"/>
                  </a:moveTo>
                  <a:cubicBezTo>
                    <a:pt x="27558" y="272948"/>
                    <a:pt x="85458" y="230923"/>
                    <a:pt x="85458" y="140817"/>
                  </a:cubicBezTo>
                  <a:cubicBezTo>
                    <a:pt x="85458" y="72732"/>
                    <a:pt x="50558" y="24333"/>
                    <a:pt x="14820" y="0"/>
                  </a:cubicBezTo>
                  <a:lnTo>
                    <a:pt x="0" y="0"/>
                  </a:lnTo>
                  <a:cubicBezTo>
                    <a:pt x="35724" y="24333"/>
                    <a:pt x="70649" y="72732"/>
                    <a:pt x="70649" y="140817"/>
                  </a:cubicBezTo>
                  <a:cubicBezTo>
                    <a:pt x="70649" y="230923"/>
                    <a:pt x="12725" y="272948"/>
                    <a:pt x="0" y="282206"/>
                  </a:cubicBezTo>
                  <a:lnTo>
                    <a:pt x="14820" y="282206"/>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grpSp>
      <p:grpSp>
        <p:nvGrpSpPr>
          <p:cNvPr id="91" name="Group 90"/>
          <p:cNvGrpSpPr/>
          <p:nvPr/>
        </p:nvGrpSpPr>
        <p:grpSpPr>
          <a:xfrm>
            <a:off x="6362344" y="5449145"/>
            <a:ext cx="487603" cy="282206"/>
            <a:chOff x="6050407" y="5226596"/>
            <a:chExt cx="487603" cy="282206"/>
          </a:xfrm>
        </p:grpSpPr>
        <p:sp>
          <p:nvSpPr>
            <p:cNvPr id="92" name="Freeform 3"/>
            <p:cNvSpPr/>
            <p:nvPr/>
          </p:nvSpPr>
          <p:spPr>
            <a:xfrm>
              <a:off x="6122504" y="5352529"/>
              <a:ext cx="333375" cy="8534"/>
            </a:xfrm>
            <a:custGeom>
              <a:avLst/>
              <a:gdLst>
                <a:gd name="connsiteX0" fmla="*/ 0 w 333375"/>
                <a:gd name="connsiteY0" fmla="*/ 4267 h 8534"/>
                <a:gd name="connsiteX1" fmla="*/ 333375 w 333375"/>
                <a:gd name="connsiteY1" fmla="*/ 4267 h 8534"/>
              </a:gdLst>
              <a:ahLst/>
              <a:cxnLst>
                <a:cxn ang="0">
                  <a:pos x="connsiteX0" y="connsiteY0"/>
                </a:cxn>
                <a:cxn ang="1">
                  <a:pos x="connsiteX1" y="connsiteY1"/>
                </a:cxn>
              </a:cxnLst>
              <a:rect l="l" t="t" r="r" b="b"/>
              <a:pathLst>
                <a:path w="333375" h="8534">
                  <a:moveTo>
                    <a:pt x="0" y="4267"/>
                  </a:moveTo>
                  <a:lnTo>
                    <a:pt x="333375" y="4267"/>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93" name="Freeform 3"/>
            <p:cNvSpPr/>
            <p:nvPr/>
          </p:nvSpPr>
          <p:spPr>
            <a:xfrm>
              <a:off x="6050407" y="5226596"/>
              <a:ext cx="85445" cy="282206"/>
            </a:xfrm>
            <a:custGeom>
              <a:avLst/>
              <a:gdLst>
                <a:gd name="connsiteX0" fmla="*/ 85445 w 85445"/>
                <a:gd name="connsiteY0" fmla="*/ 282206 h 282206"/>
                <a:gd name="connsiteX1" fmla="*/ 14808 w 85445"/>
                <a:gd name="connsiteY1" fmla="*/ 140830 h 282206"/>
                <a:gd name="connsiteX2" fmla="*/ 85445 w 85445"/>
                <a:gd name="connsiteY2" fmla="*/ 0 h 282206"/>
                <a:gd name="connsiteX3" fmla="*/ 70637 w 85445"/>
                <a:gd name="connsiteY3" fmla="*/ 0 h 282206"/>
                <a:gd name="connsiteX4" fmla="*/ 0 w 85445"/>
                <a:gd name="connsiteY4" fmla="*/ 140830 h 282206"/>
                <a:gd name="connsiteX5" fmla="*/ 70637 w 85445"/>
                <a:gd name="connsiteY5" fmla="*/ 282206 h 282206"/>
                <a:gd name="connsiteX6" fmla="*/ 85445 w 85445"/>
                <a:gd name="connsiteY6" fmla="*/ 282206 h 28220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5445" h="282206">
                  <a:moveTo>
                    <a:pt x="85445" y="282206"/>
                  </a:moveTo>
                  <a:cubicBezTo>
                    <a:pt x="72719" y="272948"/>
                    <a:pt x="14808" y="230936"/>
                    <a:pt x="14808" y="140830"/>
                  </a:cubicBezTo>
                  <a:cubicBezTo>
                    <a:pt x="14808" y="72745"/>
                    <a:pt x="49733" y="24333"/>
                    <a:pt x="85445" y="0"/>
                  </a:cubicBezTo>
                  <a:lnTo>
                    <a:pt x="70637" y="0"/>
                  </a:lnTo>
                  <a:cubicBezTo>
                    <a:pt x="34899" y="24333"/>
                    <a:pt x="0" y="72745"/>
                    <a:pt x="0" y="140830"/>
                  </a:cubicBezTo>
                  <a:cubicBezTo>
                    <a:pt x="0" y="230936"/>
                    <a:pt x="57886" y="272948"/>
                    <a:pt x="70637" y="282206"/>
                  </a:cubicBezTo>
                  <a:lnTo>
                    <a:pt x="85445" y="282206"/>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94" name="Freeform 3"/>
            <p:cNvSpPr/>
            <p:nvPr/>
          </p:nvSpPr>
          <p:spPr>
            <a:xfrm>
              <a:off x="6452565" y="5226596"/>
              <a:ext cx="85445" cy="282206"/>
            </a:xfrm>
            <a:custGeom>
              <a:avLst/>
              <a:gdLst>
                <a:gd name="connsiteX0" fmla="*/ 14808 w 85445"/>
                <a:gd name="connsiteY0" fmla="*/ 282206 h 282206"/>
                <a:gd name="connsiteX1" fmla="*/ 85445 w 85445"/>
                <a:gd name="connsiteY1" fmla="*/ 140830 h 282206"/>
                <a:gd name="connsiteX2" fmla="*/ 14808 w 85445"/>
                <a:gd name="connsiteY2" fmla="*/ 0 h 282206"/>
                <a:gd name="connsiteX3" fmla="*/ 0 w 85445"/>
                <a:gd name="connsiteY3" fmla="*/ 0 h 282206"/>
                <a:gd name="connsiteX4" fmla="*/ 70611 w 85445"/>
                <a:gd name="connsiteY4" fmla="*/ 140830 h 282206"/>
                <a:gd name="connsiteX5" fmla="*/ 0 w 85445"/>
                <a:gd name="connsiteY5" fmla="*/ 282206 h 282206"/>
                <a:gd name="connsiteX6" fmla="*/ 14808 w 85445"/>
                <a:gd name="connsiteY6" fmla="*/ 282206 h 28220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5445" h="282206">
                  <a:moveTo>
                    <a:pt x="14808" y="282206"/>
                  </a:moveTo>
                  <a:cubicBezTo>
                    <a:pt x="27559" y="272948"/>
                    <a:pt x="85445" y="230936"/>
                    <a:pt x="85445" y="140830"/>
                  </a:cubicBezTo>
                  <a:cubicBezTo>
                    <a:pt x="85445" y="72745"/>
                    <a:pt x="50520" y="24333"/>
                    <a:pt x="14808" y="0"/>
                  </a:cubicBezTo>
                  <a:lnTo>
                    <a:pt x="0" y="0"/>
                  </a:lnTo>
                  <a:cubicBezTo>
                    <a:pt x="35712" y="24333"/>
                    <a:pt x="70611" y="72745"/>
                    <a:pt x="70611" y="140830"/>
                  </a:cubicBezTo>
                  <a:cubicBezTo>
                    <a:pt x="70611" y="230936"/>
                    <a:pt x="12725" y="272948"/>
                    <a:pt x="0" y="282206"/>
                  </a:cubicBezTo>
                  <a:lnTo>
                    <a:pt x="14808" y="282206"/>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grpSp>
      <p:sp>
        <p:nvSpPr>
          <p:cNvPr id="95" name="Freeform 3"/>
          <p:cNvSpPr/>
          <p:nvPr/>
        </p:nvSpPr>
        <p:spPr>
          <a:xfrm>
            <a:off x="7305716" y="5575345"/>
            <a:ext cx="143713" cy="8534"/>
          </a:xfrm>
          <a:custGeom>
            <a:avLst/>
            <a:gdLst>
              <a:gd name="connsiteX0" fmla="*/ 0 w 143713"/>
              <a:gd name="connsiteY0" fmla="*/ 4267 h 8534"/>
              <a:gd name="connsiteX1" fmla="*/ 143713 w 143713"/>
              <a:gd name="connsiteY1" fmla="*/ 4267 h 8534"/>
            </a:gdLst>
            <a:ahLst/>
            <a:cxnLst>
              <a:cxn ang="0">
                <a:pos x="connsiteX0" y="connsiteY0"/>
              </a:cxn>
              <a:cxn ang="1">
                <a:pos x="connsiteX1" y="connsiteY1"/>
              </a:cxn>
            </a:cxnLst>
            <a:rect l="l" t="t" r="r" b="b"/>
            <a:pathLst>
              <a:path w="143713" h="8534">
                <a:moveTo>
                  <a:pt x="0" y="4267"/>
                </a:moveTo>
                <a:lnTo>
                  <a:pt x="143713" y="4267"/>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nvGrpSpPr>
          <p:cNvPr id="68" name="Group 67"/>
          <p:cNvGrpSpPr/>
          <p:nvPr/>
        </p:nvGrpSpPr>
        <p:grpSpPr>
          <a:xfrm rot="5400000">
            <a:off x="846825" y="3325134"/>
            <a:ext cx="557784" cy="208310"/>
            <a:chOff x="1076325" y="1730375"/>
            <a:chExt cx="1149350" cy="384175"/>
          </a:xfrm>
        </p:grpSpPr>
        <p:sp>
          <p:nvSpPr>
            <p:cNvPr id="69" name="Freeform 68"/>
            <p:cNvSpPr/>
            <p:nvPr/>
          </p:nvSpPr>
          <p:spPr bwMode="auto">
            <a:xfrm>
              <a:off x="1076325" y="1911350"/>
              <a:ext cx="1149350" cy="203200"/>
            </a:xfrm>
            <a:custGeom>
              <a:avLst/>
              <a:gdLst>
                <a:gd name="connsiteX0" fmla="*/ 0 w 1149350"/>
                <a:gd name="connsiteY0" fmla="*/ 203200 h 203200"/>
                <a:gd name="connsiteX1" fmla="*/ 0 w 1149350"/>
                <a:gd name="connsiteY1" fmla="*/ 0 h 203200"/>
                <a:gd name="connsiteX2" fmla="*/ 1149350 w 1149350"/>
                <a:gd name="connsiteY2" fmla="*/ 0 h 203200"/>
                <a:gd name="connsiteX3" fmla="*/ 1149350 w 1149350"/>
                <a:gd name="connsiteY3" fmla="*/ 203200 h 203200"/>
              </a:gdLst>
              <a:ahLst/>
              <a:cxnLst>
                <a:cxn ang="0">
                  <a:pos x="connsiteX0" y="connsiteY0"/>
                </a:cxn>
                <a:cxn ang="0">
                  <a:pos x="connsiteX1" y="connsiteY1"/>
                </a:cxn>
                <a:cxn ang="0">
                  <a:pos x="connsiteX2" y="connsiteY2"/>
                </a:cxn>
                <a:cxn ang="0">
                  <a:pos x="connsiteX3" y="connsiteY3"/>
                </a:cxn>
              </a:cxnLst>
              <a:rect l="l" t="t" r="r" b="b"/>
              <a:pathLst>
                <a:path w="1149350" h="203200">
                  <a:moveTo>
                    <a:pt x="0" y="203200"/>
                  </a:moveTo>
                  <a:lnTo>
                    <a:pt x="0" y="0"/>
                  </a:lnTo>
                  <a:lnTo>
                    <a:pt x="1149350" y="0"/>
                  </a:lnTo>
                  <a:lnTo>
                    <a:pt x="1149350" y="2032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sp>
          <p:nvSpPr>
            <p:cNvPr id="70" name="Freeform 69"/>
            <p:cNvSpPr/>
            <p:nvPr/>
          </p:nvSpPr>
          <p:spPr bwMode="auto">
            <a:xfrm>
              <a:off x="1647825" y="173037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grpSp>
      <p:grpSp>
        <p:nvGrpSpPr>
          <p:cNvPr id="71" name="Group 70"/>
          <p:cNvGrpSpPr/>
          <p:nvPr/>
        </p:nvGrpSpPr>
        <p:grpSpPr>
          <a:xfrm rot="5400000">
            <a:off x="852954" y="3893680"/>
            <a:ext cx="539176" cy="208310"/>
            <a:chOff x="1076325" y="1730375"/>
            <a:chExt cx="1149350" cy="384175"/>
          </a:xfrm>
        </p:grpSpPr>
        <p:sp>
          <p:nvSpPr>
            <p:cNvPr id="72" name="Freeform 71"/>
            <p:cNvSpPr/>
            <p:nvPr/>
          </p:nvSpPr>
          <p:spPr bwMode="auto">
            <a:xfrm>
              <a:off x="1076325" y="1911350"/>
              <a:ext cx="1149350" cy="203200"/>
            </a:xfrm>
            <a:custGeom>
              <a:avLst/>
              <a:gdLst>
                <a:gd name="connsiteX0" fmla="*/ 0 w 1149350"/>
                <a:gd name="connsiteY0" fmla="*/ 203200 h 203200"/>
                <a:gd name="connsiteX1" fmla="*/ 0 w 1149350"/>
                <a:gd name="connsiteY1" fmla="*/ 0 h 203200"/>
                <a:gd name="connsiteX2" fmla="*/ 1149350 w 1149350"/>
                <a:gd name="connsiteY2" fmla="*/ 0 h 203200"/>
                <a:gd name="connsiteX3" fmla="*/ 1149350 w 1149350"/>
                <a:gd name="connsiteY3" fmla="*/ 203200 h 203200"/>
              </a:gdLst>
              <a:ahLst/>
              <a:cxnLst>
                <a:cxn ang="0">
                  <a:pos x="connsiteX0" y="connsiteY0"/>
                </a:cxn>
                <a:cxn ang="0">
                  <a:pos x="connsiteX1" y="connsiteY1"/>
                </a:cxn>
                <a:cxn ang="0">
                  <a:pos x="connsiteX2" y="connsiteY2"/>
                </a:cxn>
                <a:cxn ang="0">
                  <a:pos x="connsiteX3" y="connsiteY3"/>
                </a:cxn>
              </a:cxnLst>
              <a:rect l="l" t="t" r="r" b="b"/>
              <a:pathLst>
                <a:path w="1149350" h="203200">
                  <a:moveTo>
                    <a:pt x="0" y="203200"/>
                  </a:moveTo>
                  <a:lnTo>
                    <a:pt x="0" y="0"/>
                  </a:lnTo>
                  <a:lnTo>
                    <a:pt x="1149350" y="0"/>
                  </a:lnTo>
                  <a:lnTo>
                    <a:pt x="1149350" y="2032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sp>
          <p:nvSpPr>
            <p:cNvPr id="73" name="Freeform 72"/>
            <p:cNvSpPr/>
            <p:nvPr/>
          </p:nvSpPr>
          <p:spPr bwMode="auto">
            <a:xfrm>
              <a:off x="1647825" y="173037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grpSp>
      <p:grpSp>
        <p:nvGrpSpPr>
          <p:cNvPr id="74" name="Group 73"/>
          <p:cNvGrpSpPr/>
          <p:nvPr/>
        </p:nvGrpSpPr>
        <p:grpSpPr>
          <a:xfrm rot="5400000">
            <a:off x="1032456" y="4873282"/>
            <a:ext cx="211922" cy="208310"/>
            <a:chOff x="1076325" y="1730375"/>
            <a:chExt cx="1149350" cy="384175"/>
          </a:xfrm>
        </p:grpSpPr>
        <p:sp>
          <p:nvSpPr>
            <p:cNvPr id="75" name="Freeform 74"/>
            <p:cNvSpPr/>
            <p:nvPr/>
          </p:nvSpPr>
          <p:spPr bwMode="auto">
            <a:xfrm>
              <a:off x="1076325" y="1911350"/>
              <a:ext cx="1149350" cy="203200"/>
            </a:xfrm>
            <a:custGeom>
              <a:avLst/>
              <a:gdLst>
                <a:gd name="connsiteX0" fmla="*/ 0 w 1149350"/>
                <a:gd name="connsiteY0" fmla="*/ 203200 h 203200"/>
                <a:gd name="connsiteX1" fmla="*/ 0 w 1149350"/>
                <a:gd name="connsiteY1" fmla="*/ 0 h 203200"/>
                <a:gd name="connsiteX2" fmla="*/ 1149350 w 1149350"/>
                <a:gd name="connsiteY2" fmla="*/ 0 h 203200"/>
                <a:gd name="connsiteX3" fmla="*/ 1149350 w 1149350"/>
                <a:gd name="connsiteY3" fmla="*/ 203200 h 203200"/>
              </a:gdLst>
              <a:ahLst/>
              <a:cxnLst>
                <a:cxn ang="0">
                  <a:pos x="connsiteX0" y="connsiteY0"/>
                </a:cxn>
                <a:cxn ang="0">
                  <a:pos x="connsiteX1" y="connsiteY1"/>
                </a:cxn>
                <a:cxn ang="0">
                  <a:pos x="connsiteX2" y="connsiteY2"/>
                </a:cxn>
                <a:cxn ang="0">
                  <a:pos x="connsiteX3" y="connsiteY3"/>
                </a:cxn>
              </a:cxnLst>
              <a:rect l="l" t="t" r="r" b="b"/>
              <a:pathLst>
                <a:path w="1149350" h="203200">
                  <a:moveTo>
                    <a:pt x="0" y="203200"/>
                  </a:moveTo>
                  <a:lnTo>
                    <a:pt x="0" y="0"/>
                  </a:lnTo>
                  <a:lnTo>
                    <a:pt x="1149350" y="0"/>
                  </a:lnTo>
                  <a:lnTo>
                    <a:pt x="1149350" y="2032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sp>
          <p:nvSpPr>
            <p:cNvPr id="76" name="Freeform 75"/>
            <p:cNvSpPr/>
            <p:nvPr/>
          </p:nvSpPr>
          <p:spPr bwMode="auto">
            <a:xfrm>
              <a:off x="1647825" y="173037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grpSp>
      <p:grpSp>
        <p:nvGrpSpPr>
          <p:cNvPr id="77" name="Group 76"/>
          <p:cNvGrpSpPr/>
          <p:nvPr/>
        </p:nvGrpSpPr>
        <p:grpSpPr>
          <a:xfrm rot="5400000">
            <a:off x="1040444" y="5999981"/>
            <a:ext cx="192024" cy="208310"/>
            <a:chOff x="1076325" y="1730375"/>
            <a:chExt cx="1149350" cy="384175"/>
          </a:xfrm>
        </p:grpSpPr>
        <p:sp>
          <p:nvSpPr>
            <p:cNvPr id="78" name="Freeform 77"/>
            <p:cNvSpPr/>
            <p:nvPr/>
          </p:nvSpPr>
          <p:spPr bwMode="auto">
            <a:xfrm>
              <a:off x="1076325" y="1911350"/>
              <a:ext cx="1149350" cy="203200"/>
            </a:xfrm>
            <a:custGeom>
              <a:avLst/>
              <a:gdLst>
                <a:gd name="connsiteX0" fmla="*/ 0 w 1149350"/>
                <a:gd name="connsiteY0" fmla="*/ 203200 h 203200"/>
                <a:gd name="connsiteX1" fmla="*/ 0 w 1149350"/>
                <a:gd name="connsiteY1" fmla="*/ 0 h 203200"/>
                <a:gd name="connsiteX2" fmla="*/ 1149350 w 1149350"/>
                <a:gd name="connsiteY2" fmla="*/ 0 h 203200"/>
                <a:gd name="connsiteX3" fmla="*/ 1149350 w 1149350"/>
                <a:gd name="connsiteY3" fmla="*/ 203200 h 203200"/>
              </a:gdLst>
              <a:ahLst/>
              <a:cxnLst>
                <a:cxn ang="0">
                  <a:pos x="connsiteX0" y="connsiteY0"/>
                </a:cxn>
                <a:cxn ang="0">
                  <a:pos x="connsiteX1" y="connsiteY1"/>
                </a:cxn>
                <a:cxn ang="0">
                  <a:pos x="connsiteX2" y="connsiteY2"/>
                </a:cxn>
                <a:cxn ang="0">
                  <a:pos x="connsiteX3" y="connsiteY3"/>
                </a:cxn>
              </a:cxnLst>
              <a:rect l="l" t="t" r="r" b="b"/>
              <a:pathLst>
                <a:path w="1149350" h="203200">
                  <a:moveTo>
                    <a:pt x="0" y="203200"/>
                  </a:moveTo>
                  <a:lnTo>
                    <a:pt x="0" y="0"/>
                  </a:lnTo>
                  <a:lnTo>
                    <a:pt x="1149350" y="0"/>
                  </a:lnTo>
                  <a:lnTo>
                    <a:pt x="1149350" y="2032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sp>
          <p:nvSpPr>
            <p:cNvPr id="79" name="Freeform 78"/>
            <p:cNvSpPr/>
            <p:nvPr/>
          </p:nvSpPr>
          <p:spPr bwMode="auto">
            <a:xfrm>
              <a:off x="1647825" y="173037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grpSp>
      <p:grpSp>
        <p:nvGrpSpPr>
          <p:cNvPr id="80" name="Group 79"/>
          <p:cNvGrpSpPr/>
          <p:nvPr/>
        </p:nvGrpSpPr>
        <p:grpSpPr>
          <a:xfrm rot="5400000">
            <a:off x="1042990" y="5701141"/>
            <a:ext cx="192024" cy="208310"/>
            <a:chOff x="1076325" y="1730375"/>
            <a:chExt cx="1149350" cy="384175"/>
          </a:xfrm>
        </p:grpSpPr>
        <p:sp>
          <p:nvSpPr>
            <p:cNvPr id="81" name="Freeform 80"/>
            <p:cNvSpPr/>
            <p:nvPr/>
          </p:nvSpPr>
          <p:spPr bwMode="auto">
            <a:xfrm>
              <a:off x="1076325" y="1911350"/>
              <a:ext cx="1149350" cy="203200"/>
            </a:xfrm>
            <a:custGeom>
              <a:avLst/>
              <a:gdLst>
                <a:gd name="connsiteX0" fmla="*/ 0 w 1149350"/>
                <a:gd name="connsiteY0" fmla="*/ 203200 h 203200"/>
                <a:gd name="connsiteX1" fmla="*/ 0 w 1149350"/>
                <a:gd name="connsiteY1" fmla="*/ 0 h 203200"/>
                <a:gd name="connsiteX2" fmla="*/ 1149350 w 1149350"/>
                <a:gd name="connsiteY2" fmla="*/ 0 h 203200"/>
                <a:gd name="connsiteX3" fmla="*/ 1149350 w 1149350"/>
                <a:gd name="connsiteY3" fmla="*/ 203200 h 203200"/>
              </a:gdLst>
              <a:ahLst/>
              <a:cxnLst>
                <a:cxn ang="0">
                  <a:pos x="connsiteX0" y="connsiteY0"/>
                </a:cxn>
                <a:cxn ang="0">
                  <a:pos x="connsiteX1" y="connsiteY1"/>
                </a:cxn>
                <a:cxn ang="0">
                  <a:pos x="connsiteX2" y="connsiteY2"/>
                </a:cxn>
                <a:cxn ang="0">
                  <a:pos x="connsiteX3" y="connsiteY3"/>
                </a:cxn>
              </a:cxnLst>
              <a:rect l="l" t="t" r="r" b="b"/>
              <a:pathLst>
                <a:path w="1149350" h="203200">
                  <a:moveTo>
                    <a:pt x="0" y="203200"/>
                  </a:moveTo>
                  <a:lnTo>
                    <a:pt x="0" y="0"/>
                  </a:lnTo>
                  <a:lnTo>
                    <a:pt x="1149350" y="0"/>
                  </a:lnTo>
                  <a:lnTo>
                    <a:pt x="1149350" y="2032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sp>
          <p:nvSpPr>
            <p:cNvPr id="82" name="Freeform 81"/>
            <p:cNvSpPr/>
            <p:nvPr/>
          </p:nvSpPr>
          <p:spPr bwMode="auto">
            <a:xfrm>
              <a:off x="1647825" y="173037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grpSp>
      <p:grpSp>
        <p:nvGrpSpPr>
          <p:cNvPr id="83" name="Group 82"/>
          <p:cNvGrpSpPr/>
          <p:nvPr/>
        </p:nvGrpSpPr>
        <p:grpSpPr>
          <a:xfrm rot="5400000">
            <a:off x="1002853" y="5456482"/>
            <a:ext cx="272298" cy="208310"/>
            <a:chOff x="1076325" y="1730375"/>
            <a:chExt cx="1149350" cy="384175"/>
          </a:xfrm>
        </p:grpSpPr>
        <p:sp>
          <p:nvSpPr>
            <p:cNvPr id="84" name="Freeform 83"/>
            <p:cNvSpPr/>
            <p:nvPr/>
          </p:nvSpPr>
          <p:spPr bwMode="auto">
            <a:xfrm>
              <a:off x="1076325" y="1911350"/>
              <a:ext cx="1149350" cy="203200"/>
            </a:xfrm>
            <a:custGeom>
              <a:avLst/>
              <a:gdLst>
                <a:gd name="connsiteX0" fmla="*/ 0 w 1149350"/>
                <a:gd name="connsiteY0" fmla="*/ 203200 h 203200"/>
                <a:gd name="connsiteX1" fmla="*/ 0 w 1149350"/>
                <a:gd name="connsiteY1" fmla="*/ 0 h 203200"/>
                <a:gd name="connsiteX2" fmla="*/ 1149350 w 1149350"/>
                <a:gd name="connsiteY2" fmla="*/ 0 h 203200"/>
                <a:gd name="connsiteX3" fmla="*/ 1149350 w 1149350"/>
                <a:gd name="connsiteY3" fmla="*/ 203200 h 203200"/>
              </a:gdLst>
              <a:ahLst/>
              <a:cxnLst>
                <a:cxn ang="0">
                  <a:pos x="connsiteX0" y="connsiteY0"/>
                </a:cxn>
                <a:cxn ang="0">
                  <a:pos x="connsiteX1" y="connsiteY1"/>
                </a:cxn>
                <a:cxn ang="0">
                  <a:pos x="connsiteX2" y="connsiteY2"/>
                </a:cxn>
                <a:cxn ang="0">
                  <a:pos x="connsiteX3" y="connsiteY3"/>
                </a:cxn>
              </a:cxnLst>
              <a:rect l="l" t="t" r="r" b="b"/>
              <a:pathLst>
                <a:path w="1149350" h="203200">
                  <a:moveTo>
                    <a:pt x="0" y="203200"/>
                  </a:moveTo>
                  <a:lnTo>
                    <a:pt x="0" y="0"/>
                  </a:lnTo>
                  <a:lnTo>
                    <a:pt x="1149350" y="0"/>
                  </a:lnTo>
                  <a:lnTo>
                    <a:pt x="1149350" y="2032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sp>
          <p:nvSpPr>
            <p:cNvPr id="96" name="Freeform 95"/>
            <p:cNvSpPr/>
            <p:nvPr/>
          </p:nvSpPr>
          <p:spPr bwMode="auto">
            <a:xfrm>
              <a:off x="1647825" y="173037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Times" pitchFamily="84" charset="0"/>
              </a:endParaRPr>
            </a:p>
          </p:txBody>
        </p:sp>
      </p:grpSp>
      <p:sp>
        <p:nvSpPr>
          <p:cNvPr id="97" name="Rectangle 3">
            <a:extLst>
              <a:ext uri="{FF2B5EF4-FFF2-40B4-BE49-F238E27FC236}">
                <a16:creationId xmlns:a16="http://schemas.microsoft.com/office/drawing/2014/main" id="{3EF44AD0-07F0-4D00-AFF0-24C9F8D9E448}"/>
              </a:ext>
            </a:extLst>
          </p:cNvPr>
          <p:cNvSpPr txBox="1">
            <a:spLocks noChangeArrowheads="1"/>
          </p:cNvSpPr>
          <p:nvPr/>
        </p:nvSpPr>
        <p:spPr>
          <a:xfrm>
            <a:off x="4604084" y="203432"/>
            <a:ext cx="4331369" cy="1160147"/>
          </a:xfrm>
          <a:prstGeom prst="rect">
            <a:avLst/>
          </a:prstGeom>
        </p:spPr>
        <p:txBody>
          <a:bodyPr/>
          <a:lst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buNone/>
            </a:pPr>
            <a:r>
              <a:rPr lang="en-US" sz="2400" dirty="0">
                <a:solidFill>
                  <a:srgbClr val="7030A0"/>
                </a:solidFill>
                <a:latin typeface="+mj-lt"/>
              </a:rPr>
              <a:t>Figure</a:t>
            </a:r>
            <a:r>
              <a:rPr lang="en-US" sz="2400" b="1" dirty="0">
                <a:solidFill>
                  <a:srgbClr val="7030A0"/>
                </a:solidFill>
                <a:latin typeface="+mj-lt"/>
              </a:rPr>
              <a:t> </a:t>
            </a:r>
            <a:r>
              <a:rPr lang="en-US" sz="2400" dirty="0">
                <a:solidFill>
                  <a:srgbClr val="7030A0"/>
                </a:solidFill>
                <a:latin typeface="+mj-lt"/>
              </a:rPr>
              <a:t>shows the size range of cells compared with objects both larger and smaller.</a:t>
            </a:r>
          </a:p>
        </p:txBody>
      </p:sp>
    </p:spTree>
    <p:extLst>
      <p:ext uri="{BB962C8B-B14F-4D97-AF65-F5344CB8AC3E}">
        <p14:creationId xmlns:p14="http://schemas.microsoft.com/office/powerpoint/2010/main" val="614715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Theories in Science</a:t>
            </a:r>
          </a:p>
        </p:txBody>
      </p:sp>
      <p:sp>
        <p:nvSpPr>
          <p:cNvPr id="207874" name="Rectangle 3"/>
          <p:cNvSpPr>
            <a:spLocks noGrp="1" noChangeArrowheads="1"/>
          </p:cNvSpPr>
          <p:nvPr>
            <p:ph idx="1"/>
          </p:nvPr>
        </p:nvSpPr>
        <p:spPr>
          <a:xfrm>
            <a:off x="287383" y="883567"/>
            <a:ext cx="8543108" cy="5641924"/>
          </a:xfrm>
        </p:spPr>
        <p:txBody>
          <a:bodyPr/>
          <a:lstStyle/>
          <a:p>
            <a:pPr marL="225425" lvl="1" indent="-169863" algn="just"/>
            <a:r>
              <a:rPr lang="en-US" b="1" dirty="0">
                <a:solidFill>
                  <a:srgbClr val="FF0000"/>
                </a:solidFill>
                <a:latin typeface="Times New Roman"/>
              </a:rPr>
              <a:t>A theory:</a:t>
            </a:r>
          </a:p>
          <a:p>
            <a:pPr marL="534988" lvl="2" indent="-309563" algn="just">
              <a:buNone/>
            </a:pPr>
            <a:r>
              <a:rPr lang="en-US" sz="2600" dirty="0">
                <a:solidFill>
                  <a:prstClr val="black"/>
                </a:solidFill>
                <a:latin typeface="Times New Roman"/>
              </a:rPr>
              <a:t>1. is a </a:t>
            </a:r>
            <a:r>
              <a:rPr lang="en-US" sz="2600" dirty="0">
                <a:solidFill>
                  <a:srgbClr val="00B050"/>
                </a:solidFill>
                <a:latin typeface="Times New Roman"/>
              </a:rPr>
              <a:t>comprehensive explanation </a:t>
            </a:r>
            <a:r>
              <a:rPr lang="en-US" sz="2600" dirty="0">
                <a:solidFill>
                  <a:prstClr val="black"/>
                </a:solidFill>
                <a:latin typeface="Times New Roman"/>
              </a:rPr>
              <a:t>supported by abundant </a:t>
            </a:r>
            <a:r>
              <a:rPr lang="en-US" sz="2600" dirty="0">
                <a:solidFill>
                  <a:srgbClr val="00B050"/>
                </a:solidFill>
                <a:latin typeface="Times New Roman"/>
              </a:rPr>
              <a:t>evidence</a:t>
            </a:r>
            <a:r>
              <a:rPr lang="en-US" sz="2600" dirty="0">
                <a:solidFill>
                  <a:prstClr val="black"/>
                </a:solidFill>
                <a:latin typeface="Times New Roman"/>
              </a:rPr>
              <a:t>, and </a:t>
            </a:r>
          </a:p>
          <a:p>
            <a:pPr marL="534988" lvl="2" indent="-309563" algn="just">
              <a:buNone/>
            </a:pPr>
            <a:r>
              <a:rPr lang="en-US" sz="2600" dirty="0">
                <a:solidFill>
                  <a:prstClr val="black"/>
                </a:solidFill>
                <a:latin typeface="Times New Roman"/>
              </a:rPr>
              <a:t>2. is </a:t>
            </a:r>
            <a:r>
              <a:rPr lang="en-US" sz="2600" dirty="0">
                <a:solidFill>
                  <a:srgbClr val="00B050"/>
                </a:solidFill>
                <a:latin typeface="Times New Roman"/>
              </a:rPr>
              <a:t>general enough </a:t>
            </a:r>
            <a:r>
              <a:rPr lang="en-US" sz="2600" dirty="0">
                <a:solidFill>
                  <a:prstClr val="black"/>
                </a:solidFill>
                <a:latin typeface="Times New Roman"/>
              </a:rPr>
              <a:t>to spin off many new testable hypotheses. </a:t>
            </a:r>
          </a:p>
          <a:p>
            <a:pPr marL="534988" lvl="2" indent="-309563" algn="just">
              <a:buNone/>
            </a:pPr>
            <a:endParaRPr lang="en-US" sz="2600" dirty="0">
              <a:solidFill>
                <a:prstClr val="black"/>
              </a:solidFill>
              <a:latin typeface="Times New Roman"/>
            </a:endParaRPr>
          </a:p>
          <a:p>
            <a:pPr algn="just"/>
            <a:r>
              <a:rPr lang="en-US" sz="2600" b="1" dirty="0">
                <a:latin typeface="+mj-lt"/>
              </a:rPr>
              <a:t>Theories only become widely accepted by scientists if they</a:t>
            </a:r>
          </a:p>
          <a:p>
            <a:pPr marL="676275" lvl="1" indent="-352425" algn="just">
              <a:buFont typeface="+mj-lt"/>
              <a:buAutoNum type="arabicPeriod"/>
            </a:pPr>
            <a:r>
              <a:rPr lang="en-US" dirty="0">
                <a:latin typeface="+mj-lt"/>
              </a:rPr>
              <a:t>are </a:t>
            </a:r>
            <a:r>
              <a:rPr lang="en-US" dirty="0">
                <a:solidFill>
                  <a:srgbClr val="00B050"/>
                </a:solidFill>
                <a:latin typeface="+mj-lt"/>
              </a:rPr>
              <a:t>supported by</a:t>
            </a:r>
            <a:r>
              <a:rPr lang="en-US" dirty="0">
                <a:solidFill>
                  <a:schemeClr val="accent6"/>
                </a:solidFill>
                <a:latin typeface="+mj-lt"/>
              </a:rPr>
              <a:t> </a:t>
            </a:r>
            <a:r>
              <a:rPr lang="en-US" dirty="0">
                <a:latin typeface="+mj-lt"/>
              </a:rPr>
              <a:t>an accumulation of extensive and varied </a:t>
            </a:r>
            <a:r>
              <a:rPr lang="en-US" dirty="0">
                <a:solidFill>
                  <a:srgbClr val="00B050"/>
                </a:solidFill>
                <a:latin typeface="+mj-lt"/>
              </a:rPr>
              <a:t>evidence</a:t>
            </a:r>
            <a:r>
              <a:rPr lang="en-US" dirty="0">
                <a:latin typeface="+mj-lt"/>
              </a:rPr>
              <a:t> and  </a:t>
            </a:r>
          </a:p>
          <a:p>
            <a:pPr marL="676275" lvl="1" indent="-352425" algn="just">
              <a:buFont typeface="+mj-lt"/>
              <a:buAutoNum type="arabicPeriod"/>
            </a:pPr>
            <a:r>
              <a:rPr lang="en-US" dirty="0">
                <a:latin typeface="+mj-lt"/>
              </a:rPr>
              <a:t>have </a:t>
            </a:r>
            <a:r>
              <a:rPr lang="en-US" dirty="0">
                <a:solidFill>
                  <a:srgbClr val="00B050"/>
                </a:solidFill>
                <a:latin typeface="+mj-lt"/>
              </a:rPr>
              <a:t>not been contradicted </a:t>
            </a:r>
            <a:r>
              <a:rPr lang="en-US" dirty="0">
                <a:latin typeface="+mj-lt"/>
              </a:rPr>
              <a:t>by any scientific data. </a:t>
            </a:r>
          </a:p>
        </p:txBody>
      </p:sp>
      <p:sp>
        <p:nvSpPr>
          <p:cNvPr id="5" name="TextBox 4">
            <a:extLst>
              <a:ext uri="{FF2B5EF4-FFF2-40B4-BE49-F238E27FC236}">
                <a16:creationId xmlns:a16="http://schemas.microsoft.com/office/drawing/2014/main" id="{C6B6C065-3696-664B-B88E-D9F416F58026}"/>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8721970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a:r>
              <a:rPr lang="en-US" dirty="0"/>
              <a:t>The Two Major Categories of Cells</a:t>
            </a:r>
          </a:p>
        </p:txBody>
      </p:sp>
      <p:sp>
        <p:nvSpPr>
          <p:cNvPr id="4" name="Footer Placeholder 3"/>
          <p:cNvSpPr>
            <a:spLocks noGrp="1"/>
          </p:cNvSpPr>
          <p:nvPr>
            <p:ph type="ftr" sz="quarter" idx="11"/>
          </p:nvPr>
        </p:nvSpPr>
        <p:spPr/>
        <p:txBody>
          <a:bodyPr/>
          <a:lstStyle/>
          <a:p>
            <a:r>
              <a:rPr lang="en-US"/>
              <a:t>© 2017 Pearson Education, Ltd.</a:t>
            </a:r>
          </a:p>
        </p:txBody>
      </p:sp>
      <p:graphicFrame>
        <p:nvGraphicFramePr>
          <p:cNvPr id="2" name="Diagram 1">
            <a:extLst>
              <a:ext uri="{FF2B5EF4-FFF2-40B4-BE49-F238E27FC236}">
                <a16:creationId xmlns:a16="http://schemas.microsoft.com/office/drawing/2014/main" id="{02CBBD43-04A1-8444-9AB3-99DEC791109C}"/>
              </a:ext>
            </a:extLst>
          </p:cNvPr>
          <p:cNvGraphicFramePr/>
          <p:nvPr>
            <p:extLst/>
          </p:nvPr>
        </p:nvGraphicFramePr>
        <p:xfrm>
          <a:off x="72424" y="796833"/>
          <a:ext cx="8980135" cy="5714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B6CFF86-7984-8646-8D3F-EF4FC2FADEEC}"/>
              </a:ext>
            </a:extLst>
          </p:cNvPr>
          <p:cNvPicPr>
            <a:picLocks noChangeAspect="1"/>
          </p:cNvPicPr>
          <p:nvPr/>
        </p:nvPicPr>
        <p:blipFill rotWithShape="1">
          <a:blip r:embed="rId8" r:link="rId9">
            <a:extLst>
              <a:ext uri="{28A0092B-C50C-407E-A947-70E740481C1C}">
                <a14:useLocalDpi xmlns:a14="http://schemas.microsoft.com/office/drawing/2010/main" val="0"/>
              </a:ext>
            </a:extLst>
          </a:blip>
          <a:srcRect l="1328" t="5724" r="11445" b="74584"/>
          <a:stretch>
            <a:fillRect/>
          </a:stretch>
        </p:blipFill>
        <p:spPr>
          <a:xfrm>
            <a:off x="544055" y="5037222"/>
            <a:ext cx="7749712" cy="1565976"/>
          </a:xfrm>
          <a:prstGeom prst="rect">
            <a:avLst/>
          </a:prstGeom>
        </p:spPr>
      </p:pic>
    </p:spTree>
    <p:extLst>
      <p:ext uri="{BB962C8B-B14F-4D97-AF65-F5344CB8AC3E}">
        <p14:creationId xmlns:p14="http://schemas.microsoft.com/office/powerpoint/2010/main" val="9836408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60421" y="204216"/>
            <a:ext cx="8678779" cy="6449568"/>
          </a:xfrm>
          <a:prstGeom prst="rect">
            <a:avLst/>
          </a:prstGeom>
        </p:spPr>
      </p:pic>
    </p:spTree>
    <p:extLst>
      <p:ext uri="{BB962C8B-B14F-4D97-AF65-F5344CB8AC3E}">
        <p14:creationId xmlns:p14="http://schemas.microsoft.com/office/powerpoint/2010/main" val="36226683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pPr algn="ctr"/>
            <a:r>
              <a:rPr lang="en-US" dirty="0"/>
              <a:t>The Two Major Categories of Cells</a:t>
            </a:r>
          </a:p>
        </p:txBody>
      </p:sp>
      <p:sp>
        <p:nvSpPr>
          <p:cNvPr id="1022979" name="Rectangle 3"/>
          <p:cNvSpPr>
            <a:spLocks noGrp="1" noChangeArrowheads="1"/>
          </p:cNvSpPr>
          <p:nvPr>
            <p:ph idx="1"/>
          </p:nvPr>
        </p:nvSpPr>
        <p:spPr>
          <a:xfrm>
            <a:off x="116902" y="1091385"/>
            <a:ext cx="8543108" cy="5374858"/>
          </a:xfrm>
        </p:spPr>
        <p:txBody>
          <a:bodyPr/>
          <a:lstStyle/>
          <a:p>
            <a:pPr marL="0" indent="0" algn="just">
              <a:buNone/>
            </a:pPr>
            <a:r>
              <a:rPr lang="en-US" b="1" dirty="0">
                <a:solidFill>
                  <a:srgbClr val="7030A0"/>
                </a:solidFill>
                <a:latin typeface="+mj-lt"/>
              </a:rPr>
              <a:t>All cells have several basic features (similarities):</a:t>
            </a:r>
          </a:p>
          <a:p>
            <a:pPr marL="0" indent="0" algn="just">
              <a:buNone/>
            </a:pPr>
            <a:endParaRPr lang="en-US" b="1" dirty="0">
              <a:solidFill>
                <a:srgbClr val="00B050"/>
              </a:solidFill>
              <a:latin typeface="+mj-lt"/>
            </a:endParaRPr>
          </a:p>
          <a:p>
            <a:pPr marL="495300" lvl="1" indent="-403225" algn="just">
              <a:buFont typeface="+mj-lt"/>
              <a:buAutoNum type="arabicPeriod"/>
            </a:pPr>
            <a:r>
              <a:rPr lang="en-US" dirty="0">
                <a:latin typeface="+mj-lt"/>
              </a:rPr>
              <a:t>All cells are bounded by a thin </a:t>
            </a:r>
            <a:r>
              <a:rPr lang="en-US" b="1" dirty="0">
                <a:solidFill>
                  <a:srgbClr val="FF0000"/>
                </a:solidFill>
                <a:latin typeface="+mj-lt"/>
              </a:rPr>
              <a:t>plasma</a:t>
            </a:r>
            <a:r>
              <a:rPr lang="en-US" b="1" dirty="0">
                <a:latin typeface="+mj-lt"/>
              </a:rPr>
              <a:t> </a:t>
            </a:r>
            <a:r>
              <a:rPr lang="en-US" b="1" dirty="0">
                <a:solidFill>
                  <a:srgbClr val="FF0000"/>
                </a:solidFill>
                <a:latin typeface="+mj-lt"/>
              </a:rPr>
              <a:t>membrane</a:t>
            </a:r>
            <a:r>
              <a:rPr lang="en-US" dirty="0">
                <a:latin typeface="+mj-lt"/>
              </a:rPr>
              <a:t>.</a:t>
            </a:r>
          </a:p>
          <a:p>
            <a:pPr marL="495300" lvl="1" indent="-403225" algn="just">
              <a:buFont typeface="+mj-lt"/>
              <a:buAutoNum type="arabicPeriod"/>
            </a:pPr>
            <a:r>
              <a:rPr lang="en-US" dirty="0">
                <a:latin typeface="+mj-lt"/>
              </a:rPr>
              <a:t>Inside all cells is a </a:t>
            </a:r>
            <a:r>
              <a:rPr lang="en-US" dirty="0">
                <a:solidFill>
                  <a:srgbClr val="FF0000"/>
                </a:solidFill>
                <a:latin typeface="+mj-lt"/>
              </a:rPr>
              <a:t>thick</a:t>
            </a:r>
            <a:r>
              <a:rPr lang="en-US" dirty="0">
                <a:latin typeface="+mj-lt"/>
              </a:rPr>
              <a:t>, </a:t>
            </a:r>
            <a:r>
              <a:rPr lang="en-US" dirty="0">
                <a:solidFill>
                  <a:srgbClr val="FF0000"/>
                </a:solidFill>
                <a:latin typeface="+mj-lt"/>
              </a:rPr>
              <a:t>jelly-like</a:t>
            </a:r>
            <a:r>
              <a:rPr lang="en-US" dirty="0">
                <a:latin typeface="+mj-lt"/>
              </a:rPr>
              <a:t> </a:t>
            </a:r>
            <a:r>
              <a:rPr lang="en-US" dirty="0">
                <a:solidFill>
                  <a:srgbClr val="FF0000"/>
                </a:solidFill>
                <a:latin typeface="+mj-lt"/>
              </a:rPr>
              <a:t>fluid</a:t>
            </a:r>
            <a:r>
              <a:rPr lang="en-US" dirty="0">
                <a:latin typeface="+mj-lt"/>
              </a:rPr>
              <a:t> called </a:t>
            </a:r>
            <a:br>
              <a:rPr lang="en-US" dirty="0">
                <a:latin typeface="+mj-lt"/>
              </a:rPr>
            </a:br>
            <a:r>
              <a:rPr lang="en-US" dirty="0">
                <a:latin typeface="+mj-lt"/>
              </a:rPr>
              <a:t>the </a:t>
            </a:r>
            <a:r>
              <a:rPr lang="en-US" b="1" dirty="0">
                <a:solidFill>
                  <a:srgbClr val="FF0000"/>
                </a:solidFill>
                <a:latin typeface="+mj-lt"/>
              </a:rPr>
              <a:t>cytosol</a:t>
            </a:r>
            <a:r>
              <a:rPr lang="en-US" dirty="0">
                <a:latin typeface="+mj-lt"/>
              </a:rPr>
              <a:t>, in which cellular components are suspended.</a:t>
            </a:r>
          </a:p>
          <a:p>
            <a:pPr marL="495300" lvl="1" indent="-403225" algn="just">
              <a:buFont typeface="+mj-lt"/>
              <a:buAutoNum type="arabicPeriod"/>
            </a:pPr>
            <a:r>
              <a:rPr lang="en-US" dirty="0">
                <a:latin typeface="+mj-lt"/>
              </a:rPr>
              <a:t>All cells have one or more </a:t>
            </a:r>
            <a:r>
              <a:rPr lang="en-US" b="1" dirty="0">
                <a:solidFill>
                  <a:srgbClr val="FF0000"/>
                </a:solidFill>
                <a:latin typeface="+mj-lt"/>
              </a:rPr>
              <a:t>chromosomes</a:t>
            </a:r>
            <a:r>
              <a:rPr lang="en-US" dirty="0">
                <a:latin typeface="+mj-lt"/>
              </a:rPr>
              <a:t> carrying genes made of DNA.</a:t>
            </a:r>
          </a:p>
          <a:p>
            <a:pPr marL="495300" lvl="1" indent="-403225" algn="just">
              <a:buFont typeface="+mj-lt"/>
              <a:buAutoNum type="arabicPeriod"/>
            </a:pPr>
            <a:r>
              <a:rPr lang="en-US" dirty="0">
                <a:latin typeface="+mj-lt"/>
              </a:rPr>
              <a:t>All cells have </a:t>
            </a:r>
            <a:r>
              <a:rPr lang="en-US" b="1" dirty="0">
                <a:solidFill>
                  <a:srgbClr val="FF0000"/>
                </a:solidFill>
                <a:latin typeface="+mj-lt"/>
              </a:rPr>
              <a:t>ribosomes</a:t>
            </a:r>
            <a:r>
              <a:rPr lang="en-US" dirty="0">
                <a:latin typeface="+mj-lt"/>
              </a:rPr>
              <a:t>, tiny structures that </a:t>
            </a:r>
            <a:r>
              <a:rPr lang="en-US" dirty="0">
                <a:solidFill>
                  <a:srgbClr val="FF0000"/>
                </a:solidFill>
                <a:latin typeface="+mj-lt"/>
              </a:rPr>
              <a:t>build</a:t>
            </a:r>
            <a:r>
              <a:rPr lang="en-US" dirty="0">
                <a:latin typeface="+mj-lt"/>
              </a:rPr>
              <a:t> </a:t>
            </a:r>
            <a:r>
              <a:rPr lang="en-US" dirty="0">
                <a:solidFill>
                  <a:srgbClr val="FF0000"/>
                </a:solidFill>
                <a:latin typeface="+mj-lt"/>
              </a:rPr>
              <a:t>proteins</a:t>
            </a:r>
            <a:r>
              <a:rPr lang="en-US" dirty="0">
                <a:latin typeface="+mj-lt"/>
              </a:rPr>
              <a:t> according to the instructions from the genes.</a:t>
            </a:r>
          </a:p>
        </p:txBody>
      </p:sp>
    </p:spTree>
    <p:extLst>
      <p:ext uri="{BB962C8B-B14F-4D97-AF65-F5344CB8AC3E}">
        <p14:creationId xmlns:p14="http://schemas.microsoft.com/office/powerpoint/2010/main" val="18505955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383" y="132522"/>
            <a:ext cx="8543108" cy="653541"/>
          </a:xfrm>
        </p:spPr>
        <p:txBody>
          <a:bodyPr/>
          <a:lstStyle/>
          <a:p>
            <a:pPr algn="ctr"/>
            <a:r>
              <a:rPr lang="en-US" dirty="0"/>
              <a:t>The Two Major Categories of Cells</a:t>
            </a:r>
          </a:p>
        </p:txBody>
      </p:sp>
      <p:sp>
        <p:nvSpPr>
          <p:cNvPr id="51202" name="Rectangle 2"/>
          <p:cNvSpPr>
            <a:spLocks noGrp="1" noChangeArrowheads="1"/>
          </p:cNvSpPr>
          <p:nvPr>
            <p:ph idx="1"/>
          </p:nvPr>
        </p:nvSpPr>
        <p:spPr>
          <a:xfrm>
            <a:off x="132400" y="1051165"/>
            <a:ext cx="5455691" cy="5628604"/>
          </a:xfrm>
        </p:spPr>
        <p:txBody>
          <a:bodyPr>
            <a:normAutofit/>
          </a:bodyPr>
          <a:lstStyle/>
          <a:p>
            <a:pPr marL="0" indent="0" algn="just">
              <a:buNone/>
            </a:pPr>
            <a:r>
              <a:rPr lang="en-US" sz="2600" b="1" dirty="0">
                <a:solidFill>
                  <a:srgbClr val="7030A0"/>
                </a:solidFill>
                <a:latin typeface="+mj-lt"/>
              </a:rPr>
              <a:t>Differences between prokaryotic and eukaryotic cells:</a:t>
            </a:r>
          </a:p>
          <a:p>
            <a:pPr marL="323850" indent="-323850" algn="just">
              <a:buFont typeface="+mj-lt"/>
              <a:buAutoNum type="arabicPeriod"/>
            </a:pPr>
            <a:r>
              <a:rPr lang="en-US" sz="2600" b="1" dirty="0">
                <a:solidFill>
                  <a:srgbClr val="FF0000"/>
                </a:solidFill>
                <a:latin typeface="+mj-lt"/>
              </a:rPr>
              <a:t>Prokaryotic</a:t>
            </a:r>
            <a:r>
              <a:rPr lang="en-US" sz="2600" b="1" dirty="0">
                <a:latin typeface="+mj-lt"/>
              </a:rPr>
              <a:t> </a:t>
            </a:r>
            <a:r>
              <a:rPr lang="en-US" sz="2600" b="1" dirty="0">
                <a:solidFill>
                  <a:srgbClr val="FF0000"/>
                </a:solidFill>
                <a:latin typeface="+mj-lt"/>
              </a:rPr>
              <a:t>cells</a:t>
            </a:r>
            <a:r>
              <a:rPr lang="en-US" sz="2600" b="1" dirty="0">
                <a:latin typeface="+mj-lt"/>
              </a:rPr>
              <a:t> </a:t>
            </a:r>
            <a:r>
              <a:rPr lang="en-US" sz="2600" dirty="0">
                <a:latin typeface="+mj-lt"/>
              </a:rPr>
              <a:t>are </a:t>
            </a:r>
            <a:r>
              <a:rPr lang="en-US" sz="2600" b="1" dirty="0">
                <a:solidFill>
                  <a:srgbClr val="FF0000"/>
                </a:solidFill>
                <a:latin typeface="+mj-lt"/>
              </a:rPr>
              <a:t>older</a:t>
            </a:r>
            <a:r>
              <a:rPr lang="en-US" sz="2600" dirty="0">
                <a:latin typeface="+mj-lt"/>
              </a:rPr>
              <a:t> than eukaryotic cells. </a:t>
            </a:r>
          </a:p>
          <a:p>
            <a:pPr marL="323850" indent="-323850" algn="just">
              <a:buFont typeface="+mj-lt"/>
              <a:buAutoNum type="arabicPeriod"/>
            </a:pPr>
            <a:r>
              <a:rPr lang="en-US" sz="2600" b="1" dirty="0">
                <a:solidFill>
                  <a:srgbClr val="FF0000"/>
                </a:solidFill>
                <a:latin typeface="+mj-lt"/>
              </a:rPr>
              <a:t>Prokaryotic</a:t>
            </a:r>
            <a:r>
              <a:rPr lang="en-US" sz="2600" b="1" dirty="0">
                <a:latin typeface="+mj-lt"/>
              </a:rPr>
              <a:t> </a:t>
            </a:r>
            <a:r>
              <a:rPr lang="en-US" sz="2600" b="1" dirty="0">
                <a:solidFill>
                  <a:srgbClr val="FF0000"/>
                </a:solidFill>
                <a:latin typeface="+mj-lt"/>
              </a:rPr>
              <a:t>cells</a:t>
            </a:r>
            <a:r>
              <a:rPr lang="en-US" sz="2600" b="1" dirty="0">
                <a:latin typeface="+mj-lt"/>
              </a:rPr>
              <a:t> </a:t>
            </a:r>
            <a:r>
              <a:rPr lang="en-US" sz="2600" dirty="0">
                <a:latin typeface="+mj-lt"/>
              </a:rPr>
              <a:t>are usually </a:t>
            </a:r>
            <a:r>
              <a:rPr lang="en-US" sz="2600" b="1" dirty="0">
                <a:solidFill>
                  <a:srgbClr val="FF0000"/>
                </a:solidFill>
                <a:latin typeface="+mj-lt"/>
              </a:rPr>
              <a:t>smaller</a:t>
            </a:r>
            <a:r>
              <a:rPr lang="en-US" sz="2600" dirty="0">
                <a:latin typeface="+mj-lt"/>
              </a:rPr>
              <a:t> than eukaryotic cells and </a:t>
            </a:r>
            <a:r>
              <a:rPr lang="en-US" sz="2600" b="1" dirty="0">
                <a:solidFill>
                  <a:srgbClr val="FF0000"/>
                </a:solidFill>
                <a:latin typeface="+mj-lt"/>
              </a:rPr>
              <a:t>simpler</a:t>
            </a:r>
            <a:r>
              <a:rPr lang="en-US" sz="2600" dirty="0">
                <a:latin typeface="+mj-lt"/>
              </a:rPr>
              <a:t> in structure.</a:t>
            </a:r>
          </a:p>
          <a:p>
            <a:pPr marL="323850" indent="-323850" algn="just">
              <a:buFont typeface="+mj-lt"/>
              <a:buAutoNum type="arabicPeriod"/>
            </a:pPr>
            <a:r>
              <a:rPr lang="en-US" sz="2600" dirty="0">
                <a:latin typeface="+mj-lt"/>
              </a:rPr>
              <a:t>A prokaryotic cell </a:t>
            </a:r>
            <a:r>
              <a:rPr lang="en-US" sz="2600" b="1" dirty="0">
                <a:solidFill>
                  <a:srgbClr val="FF0000"/>
                </a:solidFill>
                <a:latin typeface="+mj-lt"/>
              </a:rPr>
              <a:t>lacks</a:t>
            </a:r>
            <a:r>
              <a:rPr lang="en-US" sz="2600" b="1" dirty="0">
                <a:latin typeface="+mj-lt"/>
              </a:rPr>
              <a:t> </a:t>
            </a:r>
            <a:r>
              <a:rPr lang="en-US" sz="2600" b="1" dirty="0">
                <a:solidFill>
                  <a:srgbClr val="FF0000"/>
                </a:solidFill>
                <a:latin typeface="+mj-lt"/>
              </a:rPr>
              <a:t>a</a:t>
            </a:r>
            <a:r>
              <a:rPr lang="en-US" sz="2600" b="1" dirty="0">
                <a:latin typeface="+mj-lt"/>
              </a:rPr>
              <a:t> </a:t>
            </a:r>
            <a:r>
              <a:rPr lang="en-US" sz="2600" b="1" dirty="0">
                <a:solidFill>
                  <a:srgbClr val="FF0000"/>
                </a:solidFill>
                <a:latin typeface="+mj-lt"/>
              </a:rPr>
              <a:t>nucleus</a:t>
            </a:r>
            <a:r>
              <a:rPr lang="en-US" sz="2600" dirty="0">
                <a:latin typeface="+mj-lt"/>
              </a:rPr>
              <a:t>. </a:t>
            </a:r>
          </a:p>
          <a:p>
            <a:pPr lvl="1" algn="just"/>
            <a:r>
              <a:rPr lang="en-US" dirty="0">
                <a:latin typeface="+mj-lt"/>
              </a:rPr>
              <a:t>Its DNA is coiled into a nucleus-like region called the </a:t>
            </a:r>
            <a:r>
              <a:rPr lang="en-US" b="1" dirty="0">
                <a:solidFill>
                  <a:srgbClr val="FF0000"/>
                </a:solidFill>
                <a:latin typeface="+mj-lt"/>
              </a:rPr>
              <a:t>nucleoid</a:t>
            </a:r>
            <a:r>
              <a:rPr lang="en-US" dirty="0">
                <a:latin typeface="+mj-lt"/>
              </a:rPr>
              <a:t>, which is not partitioned from the rest of the cell by membranes.</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F72B163-27B7-4BBE-BF0F-C52D71620436}"/>
                  </a:ext>
                </a:extLst>
              </p14:cNvPr>
              <p14:cNvContentPartPr/>
              <p14:nvPr/>
            </p14:nvContentPartPr>
            <p14:xfrm>
              <a:off x="3365515" y="5028086"/>
              <a:ext cx="15840" cy="29880"/>
            </p14:xfrm>
          </p:contentPart>
        </mc:Choice>
        <mc:Fallback xmlns="">
          <p:pic>
            <p:nvPicPr>
              <p:cNvPr id="2" name="Ink 1">
                <a:extLst>
                  <a:ext uri="{FF2B5EF4-FFF2-40B4-BE49-F238E27FC236}">
                    <a16:creationId xmlns:a16="http://schemas.microsoft.com/office/drawing/2014/main" id="{6F72B163-27B7-4BBE-BF0F-C52D71620436}"/>
                  </a:ext>
                </a:extLst>
              </p:cNvPr>
              <p:cNvPicPr/>
              <p:nvPr/>
            </p:nvPicPr>
            <p:blipFill>
              <a:blip r:embed="rId4"/>
              <a:stretch>
                <a:fillRect/>
              </a:stretch>
            </p:blipFill>
            <p:spPr>
              <a:xfrm>
                <a:off x="3356875" y="5019446"/>
                <a:ext cx="334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4DDC3CD-CC3F-43FB-AF7E-359C17FD6502}"/>
                  </a:ext>
                </a:extLst>
              </p14:cNvPr>
              <p14:cNvContentPartPr/>
              <p14:nvPr/>
            </p14:nvContentPartPr>
            <p14:xfrm>
              <a:off x="3290129" y="5126977"/>
              <a:ext cx="6120" cy="8280"/>
            </p14:xfrm>
          </p:contentPart>
        </mc:Choice>
        <mc:Fallback xmlns="">
          <p:pic>
            <p:nvPicPr>
              <p:cNvPr id="3" name="Ink 2">
                <a:extLst>
                  <a:ext uri="{FF2B5EF4-FFF2-40B4-BE49-F238E27FC236}">
                    <a16:creationId xmlns:a16="http://schemas.microsoft.com/office/drawing/2014/main" id="{84DDC3CD-CC3F-43FB-AF7E-359C17FD6502}"/>
                  </a:ext>
                </a:extLst>
              </p:cNvPr>
              <p:cNvPicPr/>
              <p:nvPr/>
            </p:nvPicPr>
            <p:blipFill>
              <a:blip r:embed="rId6"/>
              <a:stretch>
                <a:fillRect/>
              </a:stretch>
            </p:blipFill>
            <p:spPr>
              <a:xfrm>
                <a:off x="3281129" y="5117977"/>
                <a:ext cx="237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182E44D-C4FD-4D6C-A241-8A6C8C56276C}"/>
                  </a:ext>
                </a:extLst>
              </p14:cNvPr>
              <p14:cNvContentPartPr/>
              <p14:nvPr/>
            </p14:nvContentPartPr>
            <p14:xfrm>
              <a:off x="3226409" y="5088817"/>
              <a:ext cx="7560" cy="6480"/>
            </p14:xfrm>
          </p:contentPart>
        </mc:Choice>
        <mc:Fallback xmlns="">
          <p:pic>
            <p:nvPicPr>
              <p:cNvPr id="6" name="Ink 5">
                <a:extLst>
                  <a:ext uri="{FF2B5EF4-FFF2-40B4-BE49-F238E27FC236}">
                    <a16:creationId xmlns:a16="http://schemas.microsoft.com/office/drawing/2014/main" id="{C182E44D-C4FD-4D6C-A241-8A6C8C56276C}"/>
                  </a:ext>
                </a:extLst>
              </p:cNvPr>
              <p:cNvPicPr/>
              <p:nvPr/>
            </p:nvPicPr>
            <p:blipFill>
              <a:blip r:embed="rId8"/>
              <a:stretch>
                <a:fillRect/>
              </a:stretch>
            </p:blipFill>
            <p:spPr>
              <a:xfrm>
                <a:off x="3217409" y="5079817"/>
                <a:ext cx="25200" cy="24120"/>
              </a:xfrm>
              <a:prstGeom prst="rect">
                <a:avLst/>
              </a:prstGeom>
            </p:spPr>
          </p:pic>
        </mc:Fallback>
      </mc:AlternateContent>
      <p:pic>
        <p:nvPicPr>
          <p:cNvPr id="8" name="Picture 7" descr="A close up of a map&#10;&#10;Description generated with high confidence">
            <a:extLst>
              <a:ext uri="{FF2B5EF4-FFF2-40B4-BE49-F238E27FC236}">
                <a16:creationId xmlns:a16="http://schemas.microsoft.com/office/drawing/2014/main" id="{21881026-E911-41DA-8B8E-145826AD253F}"/>
              </a:ext>
            </a:extLst>
          </p:cNvPr>
          <p:cNvPicPr>
            <a:picLocks noChangeAspect="1"/>
          </p:cNvPicPr>
          <p:nvPr/>
        </p:nvPicPr>
        <p:blipFill>
          <a:blip r:embed="rId9"/>
          <a:stretch>
            <a:fillRect/>
          </a:stretch>
        </p:blipFill>
        <p:spPr>
          <a:xfrm>
            <a:off x="5743081" y="914400"/>
            <a:ext cx="3400919" cy="5053264"/>
          </a:xfrm>
          <a:prstGeom prst="rect">
            <a:avLst/>
          </a:prstGeom>
        </p:spPr>
      </p:pic>
    </p:spTree>
    <p:extLst>
      <p:ext uri="{BB962C8B-B14F-4D97-AF65-F5344CB8AC3E}">
        <p14:creationId xmlns:p14="http://schemas.microsoft.com/office/powerpoint/2010/main" val="12649721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383" y="132522"/>
            <a:ext cx="8543108" cy="669583"/>
          </a:xfrm>
        </p:spPr>
        <p:txBody>
          <a:bodyPr/>
          <a:lstStyle/>
          <a:p>
            <a:pPr algn="ctr"/>
            <a:r>
              <a:rPr lang="en-US" dirty="0"/>
              <a:t>The Two Major Categories of Cells</a:t>
            </a:r>
          </a:p>
        </p:txBody>
      </p:sp>
      <p:sp>
        <p:nvSpPr>
          <p:cNvPr id="53250" name="Rectangle 2"/>
          <p:cNvSpPr>
            <a:spLocks noGrp="1" noChangeArrowheads="1"/>
          </p:cNvSpPr>
          <p:nvPr>
            <p:ph idx="1"/>
          </p:nvPr>
        </p:nvSpPr>
        <p:spPr>
          <a:xfrm>
            <a:off x="287383" y="818147"/>
            <a:ext cx="8543108" cy="5358816"/>
          </a:xfrm>
        </p:spPr>
        <p:txBody>
          <a:bodyPr>
            <a:normAutofit/>
          </a:bodyPr>
          <a:lstStyle/>
          <a:p>
            <a:r>
              <a:rPr lang="en-US" sz="2600" dirty="0">
                <a:latin typeface="+mj-lt"/>
              </a:rPr>
              <a:t>Surrounding the plasma membrane of most </a:t>
            </a:r>
            <a:r>
              <a:rPr lang="en-US" sz="2600" b="1" dirty="0">
                <a:solidFill>
                  <a:srgbClr val="FF0000"/>
                </a:solidFill>
                <a:latin typeface="+mj-lt"/>
              </a:rPr>
              <a:t>prokaryotic</a:t>
            </a:r>
            <a:r>
              <a:rPr lang="en-US" sz="2600" dirty="0">
                <a:latin typeface="+mj-lt"/>
              </a:rPr>
              <a:t> cells is a rigid </a:t>
            </a:r>
            <a:r>
              <a:rPr lang="en-US" sz="2600" b="1" dirty="0">
                <a:solidFill>
                  <a:srgbClr val="FF0000"/>
                </a:solidFill>
                <a:latin typeface="+mj-lt"/>
              </a:rPr>
              <a:t>cell</a:t>
            </a:r>
            <a:r>
              <a:rPr lang="en-US" sz="2600" b="1" dirty="0">
                <a:latin typeface="+mj-lt"/>
              </a:rPr>
              <a:t> </a:t>
            </a:r>
            <a:r>
              <a:rPr lang="en-US" sz="2600" b="1" dirty="0">
                <a:solidFill>
                  <a:srgbClr val="FF0000"/>
                </a:solidFill>
                <a:latin typeface="+mj-lt"/>
              </a:rPr>
              <a:t>wall</a:t>
            </a:r>
            <a:r>
              <a:rPr lang="en-US" sz="2600" dirty="0">
                <a:latin typeface="+mj-lt"/>
              </a:rPr>
              <a:t>, which </a:t>
            </a:r>
          </a:p>
          <a:p>
            <a:pPr lvl="1"/>
            <a:r>
              <a:rPr lang="en-US" dirty="0">
                <a:solidFill>
                  <a:srgbClr val="FF0000"/>
                </a:solidFill>
                <a:latin typeface="+mj-lt"/>
              </a:rPr>
              <a:t>protects</a:t>
            </a:r>
            <a:r>
              <a:rPr lang="en-US" dirty="0">
                <a:latin typeface="+mj-lt"/>
              </a:rPr>
              <a:t> the cell and </a:t>
            </a:r>
          </a:p>
          <a:p>
            <a:pPr lvl="1"/>
            <a:r>
              <a:rPr lang="en-US" dirty="0">
                <a:latin typeface="+mj-lt"/>
              </a:rPr>
              <a:t>helps </a:t>
            </a:r>
            <a:r>
              <a:rPr lang="en-US" dirty="0">
                <a:solidFill>
                  <a:srgbClr val="FF0000"/>
                </a:solidFill>
                <a:latin typeface="+mj-lt"/>
              </a:rPr>
              <a:t>maintain</a:t>
            </a:r>
            <a:r>
              <a:rPr lang="en-US" dirty="0">
                <a:latin typeface="+mj-lt"/>
              </a:rPr>
              <a:t> its </a:t>
            </a:r>
            <a:r>
              <a:rPr lang="en-US" dirty="0">
                <a:solidFill>
                  <a:srgbClr val="FF0000"/>
                </a:solidFill>
                <a:latin typeface="+mj-lt"/>
              </a:rPr>
              <a:t>shape</a:t>
            </a:r>
            <a:r>
              <a:rPr lang="en-US" dirty="0">
                <a:latin typeface="+mj-lt"/>
              </a:rPr>
              <a:t>. </a:t>
            </a:r>
          </a:p>
          <a:p>
            <a:r>
              <a:rPr lang="en-US" sz="2600" b="1" dirty="0">
                <a:solidFill>
                  <a:srgbClr val="FF0000"/>
                </a:solidFill>
                <a:latin typeface="+mj-lt"/>
              </a:rPr>
              <a:t>Prokaryotes</a:t>
            </a:r>
            <a:r>
              <a:rPr lang="en-US" sz="2600" dirty="0">
                <a:latin typeface="+mj-lt"/>
              </a:rPr>
              <a:t> can have </a:t>
            </a:r>
          </a:p>
          <a:p>
            <a:pPr lvl="1"/>
            <a:r>
              <a:rPr lang="en-US" dirty="0">
                <a:latin typeface="+mj-lt"/>
              </a:rPr>
              <a:t>Short projections called </a:t>
            </a:r>
            <a:r>
              <a:rPr lang="en-US" b="1" dirty="0">
                <a:solidFill>
                  <a:srgbClr val="FF0000"/>
                </a:solidFill>
                <a:latin typeface="+mj-lt"/>
              </a:rPr>
              <a:t>pili</a:t>
            </a:r>
            <a:r>
              <a:rPr lang="en-US" dirty="0">
                <a:latin typeface="+mj-lt"/>
              </a:rPr>
              <a:t>, which can also attach to </a:t>
            </a:r>
            <a:r>
              <a:rPr lang="en-US" dirty="0">
                <a:solidFill>
                  <a:srgbClr val="FF0000"/>
                </a:solidFill>
                <a:latin typeface="+mj-lt"/>
              </a:rPr>
              <a:t>surfaces</a:t>
            </a:r>
            <a:r>
              <a:rPr lang="en-US" dirty="0">
                <a:latin typeface="+mj-lt"/>
              </a:rPr>
              <a:t>, and/or</a:t>
            </a:r>
          </a:p>
          <a:p>
            <a:pPr lvl="1"/>
            <a:r>
              <a:rPr lang="en-US" b="1" dirty="0">
                <a:solidFill>
                  <a:srgbClr val="FF0000"/>
                </a:solidFill>
                <a:latin typeface="+mj-lt"/>
              </a:rPr>
              <a:t>Flagella</a:t>
            </a:r>
            <a:r>
              <a:rPr lang="en-US" dirty="0">
                <a:latin typeface="+mj-lt"/>
              </a:rPr>
              <a:t>, long projections that </a:t>
            </a:r>
            <a:r>
              <a:rPr lang="en-US" dirty="0">
                <a:solidFill>
                  <a:srgbClr val="FF0000"/>
                </a:solidFill>
                <a:latin typeface="+mj-lt"/>
              </a:rPr>
              <a:t>push</a:t>
            </a:r>
            <a:r>
              <a:rPr lang="en-US" dirty="0">
                <a:latin typeface="+mj-lt"/>
              </a:rPr>
              <a:t> them through their liquid environment. </a:t>
            </a:r>
          </a:p>
          <a:p>
            <a:pPr marL="0" lvl="1" indent="0" algn="just">
              <a:buNone/>
            </a:pPr>
            <a:r>
              <a:rPr lang="en-US" dirty="0">
                <a:solidFill>
                  <a:srgbClr val="0070C0"/>
                </a:solidFill>
                <a:latin typeface="+mj-lt"/>
              </a:rPr>
              <a:t>4. </a:t>
            </a:r>
            <a:r>
              <a:rPr lang="en-US" b="1" dirty="0">
                <a:solidFill>
                  <a:srgbClr val="00B050"/>
                </a:solidFill>
                <a:latin typeface="+mj-lt"/>
              </a:rPr>
              <a:t>Eukaryotic</a:t>
            </a:r>
            <a:r>
              <a:rPr lang="en-US" dirty="0">
                <a:latin typeface="+mj-lt"/>
              </a:rPr>
              <a:t> cells have </a:t>
            </a:r>
            <a:r>
              <a:rPr lang="en-US" b="1" dirty="0">
                <a:solidFill>
                  <a:srgbClr val="FF0000"/>
                </a:solidFill>
                <a:latin typeface="+mj-lt"/>
              </a:rPr>
              <a:t>organelles (Organelles</a:t>
            </a:r>
            <a:r>
              <a:rPr lang="en-US" b="1" dirty="0">
                <a:latin typeface="+mj-lt"/>
              </a:rPr>
              <a:t>: </a:t>
            </a:r>
            <a:r>
              <a:rPr lang="en-US" dirty="0">
                <a:solidFill>
                  <a:srgbClr val="00B050"/>
                </a:solidFill>
                <a:latin typeface="+mj-lt"/>
              </a:rPr>
              <a:t>membrane-enclosed</a:t>
            </a:r>
            <a:r>
              <a:rPr lang="en-US" dirty="0">
                <a:latin typeface="+mj-lt"/>
              </a:rPr>
              <a:t> structures that perform specific functions).</a:t>
            </a:r>
          </a:p>
        </p:txBody>
      </p:sp>
    </p:spTree>
    <p:extLst>
      <p:ext uri="{BB962C8B-B14F-4D97-AF65-F5344CB8AC3E}">
        <p14:creationId xmlns:p14="http://schemas.microsoft.com/office/powerpoint/2010/main" val="24724264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87383" y="132522"/>
            <a:ext cx="8543108" cy="669583"/>
          </a:xfrm>
        </p:spPr>
        <p:txBody>
          <a:bodyPr/>
          <a:lstStyle/>
          <a:p>
            <a:pPr algn="ctr"/>
            <a:r>
              <a:rPr lang="en-US" dirty="0"/>
              <a:t>The Two Major Categories of Cells</a:t>
            </a:r>
          </a:p>
        </p:txBody>
      </p:sp>
      <p:sp>
        <p:nvSpPr>
          <p:cNvPr id="61443" name="Rectangle 3"/>
          <p:cNvSpPr>
            <a:spLocks noGrp="1" noChangeArrowheads="1"/>
          </p:cNvSpPr>
          <p:nvPr>
            <p:ph idx="1"/>
          </p:nvPr>
        </p:nvSpPr>
        <p:spPr>
          <a:xfrm>
            <a:off x="178895" y="1361131"/>
            <a:ext cx="8543108" cy="4109770"/>
          </a:xfrm>
        </p:spPr>
        <p:txBody>
          <a:bodyPr>
            <a:normAutofit/>
          </a:bodyPr>
          <a:lstStyle/>
          <a:p>
            <a:pPr marL="228600" lvl="1" algn="just"/>
            <a:r>
              <a:rPr lang="en-US" dirty="0">
                <a:latin typeface="+mj-lt"/>
              </a:rPr>
              <a:t>The most important organelle is the </a:t>
            </a:r>
            <a:r>
              <a:rPr lang="en-US" b="1" dirty="0">
                <a:solidFill>
                  <a:srgbClr val="FF0000"/>
                </a:solidFill>
                <a:latin typeface="+mj-lt"/>
              </a:rPr>
              <a:t>nucleus</a:t>
            </a:r>
            <a:r>
              <a:rPr lang="en-US" dirty="0">
                <a:latin typeface="+mj-lt"/>
              </a:rPr>
              <a:t>, which</a:t>
            </a:r>
          </a:p>
          <a:p>
            <a:pPr lvl="2" algn="just"/>
            <a:r>
              <a:rPr lang="en-US" sz="2600" dirty="0">
                <a:latin typeface="+mj-lt"/>
              </a:rPr>
              <a:t>Houses most of a eukaryotic cell’s DNA and</a:t>
            </a:r>
          </a:p>
          <a:p>
            <a:pPr lvl="2" algn="just"/>
            <a:r>
              <a:rPr lang="en-US" sz="2600" dirty="0">
                <a:latin typeface="+mj-lt"/>
              </a:rPr>
              <a:t>Is surrounded by a </a:t>
            </a:r>
            <a:r>
              <a:rPr lang="en-US" sz="2600" dirty="0">
                <a:solidFill>
                  <a:srgbClr val="00B050"/>
                </a:solidFill>
                <a:latin typeface="+mj-lt"/>
              </a:rPr>
              <a:t>double</a:t>
            </a:r>
            <a:r>
              <a:rPr lang="en-US" sz="2600" dirty="0">
                <a:latin typeface="+mj-lt"/>
              </a:rPr>
              <a:t> </a:t>
            </a:r>
            <a:r>
              <a:rPr lang="en-US" sz="2600" dirty="0">
                <a:solidFill>
                  <a:srgbClr val="00B050"/>
                </a:solidFill>
                <a:latin typeface="+mj-lt"/>
              </a:rPr>
              <a:t>membrane</a:t>
            </a:r>
            <a:r>
              <a:rPr lang="en-US" sz="2600" dirty="0">
                <a:latin typeface="+mj-lt"/>
              </a:rPr>
              <a:t>.</a:t>
            </a:r>
          </a:p>
          <a:p>
            <a:pPr algn="just"/>
            <a:r>
              <a:rPr lang="en-US" sz="2600" dirty="0">
                <a:latin typeface="+mj-lt"/>
              </a:rPr>
              <a:t>Eukaryotic cells are fundamentally </a:t>
            </a:r>
            <a:r>
              <a:rPr lang="en-US" sz="2600" b="1" dirty="0">
                <a:solidFill>
                  <a:srgbClr val="FF0000"/>
                </a:solidFill>
                <a:latin typeface="+mj-lt"/>
              </a:rPr>
              <a:t>similar</a:t>
            </a:r>
            <a:r>
              <a:rPr lang="en-US" sz="2600" dirty="0">
                <a:latin typeface="+mj-lt"/>
              </a:rPr>
              <a:t>.</a:t>
            </a:r>
          </a:p>
        </p:txBody>
      </p:sp>
    </p:spTree>
    <p:extLst>
      <p:ext uri="{BB962C8B-B14F-4D97-AF65-F5344CB8AC3E}">
        <p14:creationId xmlns:p14="http://schemas.microsoft.com/office/powerpoint/2010/main" val="30476416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F0EA5A-AEEC-404A-8124-A786E0D6877F}"/>
              </a:ext>
            </a:extLst>
          </p:cNvPr>
          <p:cNvSpPr>
            <a:spLocks noGrp="1"/>
          </p:cNvSpPr>
          <p:nvPr>
            <p:ph idx="1"/>
          </p:nvPr>
        </p:nvSpPr>
        <p:spPr>
          <a:xfrm>
            <a:off x="287338" y="753979"/>
            <a:ext cx="8543108" cy="4949054"/>
          </a:xfrm>
        </p:spPr>
        <p:txBody>
          <a:bodyPr>
            <a:noAutofit/>
          </a:bodyPr>
          <a:lstStyle/>
          <a:p>
            <a:pPr marL="0" indent="0" algn="just">
              <a:buNone/>
            </a:pPr>
            <a:r>
              <a:rPr lang="en-US" sz="2600" b="1" dirty="0">
                <a:solidFill>
                  <a:srgbClr val="7030A0"/>
                </a:solidFill>
                <a:latin typeface="+mj-lt"/>
              </a:rPr>
              <a:t>Cytoplasm: </a:t>
            </a:r>
          </a:p>
          <a:p>
            <a:pPr algn="just"/>
            <a:r>
              <a:rPr lang="en-US" sz="2600" dirty="0">
                <a:latin typeface="+mj-lt"/>
              </a:rPr>
              <a:t>The region between the nucleus and plasma membrane is the </a:t>
            </a:r>
            <a:r>
              <a:rPr lang="en-US" sz="2600" b="1" dirty="0">
                <a:solidFill>
                  <a:srgbClr val="FF0000"/>
                </a:solidFill>
                <a:latin typeface="+mj-lt"/>
              </a:rPr>
              <a:t>cytoplasm</a:t>
            </a:r>
            <a:r>
              <a:rPr lang="en-US" sz="2600" dirty="0">
                <a:latin typeface="+mj-lt"/>
              </a:rPr>
              <a:t>.</a:t>
            </a:r>
          </a:p>
          <a:p>
            <a:pPr algn="just"/>
            <a:r>
              <a:rPr lang="en-US" sz="2600" dirty="0">
                <a:latin typeface="+mj-lt"/>
              </a:rPr>
              <a:t>The cytoplasm of a eukaryotic cell consists of various organelles suspended in the liquid </a:t>
            </a:r>
            <a:r>
              <a:rPr lang="en-US" sz="2600" b="1" dirty="0">
                <a:solidFill>
                  <a:srgbClr val="FF0000"/>
                </a:solidFill>
                <a:latin typeface="+mj-lt"/>
              </a:rPr>
              <a:t>cytosol</a:t>
            </a:r>
            <a:r>
              <a:rPr lang="en-US" sz="2600" dirty="0">
                <a:latin typeface="+mj-lt"/>
              </a:rPr>
              <a:t>.</a:t>
            </a:r>
          </a:p>
          <a:p>
            <a:pPr marL="0" indent="0" algn="just">
              <a:buNone/>
            </a:pPr>
            <a:r>
              <a:rPr lang="en-US" sz="2600" b="1" dirty="0">
                <a:solidFill>
                  <a:srgbClr val="7030A0"/>
                </a:solidFill>
                <a:latin typeface="+mj-lt"/>
              </a:rPr>
              <a:t>Plant and animal cells: </a:t>
            </a:r>
          </a:p>
          <a:p>
            <a:pPr algn="just"/>
            <a:r>
              <a:rPr lang="en-US" sz="2600" dirty="0">
                <a:latin typeface="+mj-lt"/>
              </a:rPr>
              <a:t>Most organelles are found in both animal and plant cells. </a:t>
            </a:r>
            <a:r>
              <a:rPr lang="en-US" sz="2600" dirty="0">
                <a:solidFill>
                  <a:srgbClr val="7030A0"/>
                </a:solidFill>
                <a:latin typeface="+mj-lt"/>
              </a:rPr>
              <a:t>But there are some important differences.</a:t>
            </a:r>
            <a:endParaRPr lang="ar-SA" sz="2600" dirty="0">
              <a:solidFill>
                <a:srgbClr val="7030A0"/>
              </a:solidFill>
              <a:latin typeface="+mj-lt"/>
            </a:endParaRPr>
          </a:p>
          <a:p>
            <a:pPr marL="407988" lvl="1" indent="-268288" algn="just">
              <a:buFont typeface="+mj-lt"/>
              <a:buAutoNum type="arabicPeriod"/>
            </a:pPr>
            <a:r>
              <a:rPr lang="en-US" dirty="0">
                <a:latin typeface="+mj-lt"/>
              </a:rPr>
              <a:t>Only </a:t>
            </a:r>
            <a:r>
              <a:rPr lang="en-US" b="1" dirty="0">
                <a:solidFill>
                  <a:srgbClr val="00B050"/>
                </a:solidFill>
                <a:latin typeface="+mj-lt"/>
              </a:rPr>
              <a:t>plant</a:t>
            </a:r>
            <a:r>
              <a:rPr lang="en-US" dirty="0">
                <a:latin typeface="+mj-lt"/>
              </a:rPr>
              <a:t> </a:t>
            </a:r>
            <a:r>
              <a:rPr lang="en-US" b="1" dirty="0">
                <a:solidFill>
                  <a:srgbClr val="00B050"/>
                </a:solidFill>
                <a:latin typeface="+mj-lt"/>
              </a:rPr>
              <a:t>cells</a:t>
            </a:r>
            <a:r>
              <a:rPr lang="en-US" dirty="0">
                <a:latin typeface="+mj-lt"/>
              </a:rPr>
              <a:t> have </a:t>
            </a:r>
            <a:r>
              <a:rPr lang="en-US" b="1" dirty="0">
                <a:solidFill>
                  <a:srgbClr val="00B050"/>
                </a:solidFill>
                <a:latin typeface="+mj-lt"/>
              </a:rPr>
              <a:t>chloroplasts</a:t>
            </a:r>
            <a:r>
              <a:rPr lang="en-US" dirty="0">
                <a:latin typeface="+mj-lt"/>
              </a:rPr>
              <a:t> (where photosynthesis occurs), central vacuole and cell wall.</a:t>
            </a:r>
          </a:p>
          <a:p>
            <a:pPr marL="407988" lvl="1" indent="-268288" algn="just">
              <a:buFont typeface="+mj-lt"/>
              <a:buAutoNum type="arabicPeriod"/>
            </a:pPr>
            <a:r>
              <a:rPr lang="en-US" dirty="0">
                <a:latin typeface="+mj-lt"/>
              </a:rPr>
              <a:t>Only </a:t>
            </a:r>
            <a:r>
              <a:rPr lang="en-US" b="1" dirty="0">
                <a:solidFill>
                  <a:srgbClr val="00B050"/>
                </a:solidFill>
                <a:latin typeface="+mj-lt"/>
              </a:rPr>
              <a:t>animal</a:t>
            </a:r>
            <a:r>
              <a:rPr lang="en-US" dirty="0">
                <a:latin typeface="+mj-lt"/>
              </a:rPr>
              <a:t> </a:t>
            </a:r>
            <a:r>
              <a:rPr lang="en-US" b="1" dirty="0">
                <a:solidFill>
                  <a:srgbClr val="00B050"/>
                </a:solidFill>
                <a:latin typeface="+mj-lt"/>
              </a:rPr>
              <a:t>cells</a:t>
            </a:r>
            <a:r>
              <a:rPr lang="en-US" dirty="0">
                <a:latin typeface="+mj-lt"/>
              </a:rPr>
              <a:t> have </a:t>
            </a:r>
            <a:r>
              <a:rPr lang="en-US" b="1" dirty="0">
                <a:solidFill>
                  <a:srgbClr val="00B050"/>
                </a:solidFill>
                <a:latin typeface="+mj-lt"/>
              </a:rPr>
              <a:t>lysosomes</a:t>
            </a:r>
            <a:r>
              <a:rPr lang="en-US" dirty="0">
                <a:latin typeface="+mj-lt"/>
              </a:rPr>
              <a:t> (bubbles of digestive enzymes surrounded by membranes) and centrioles. </a:t>
            </a:r>
          </a:p>
        </p:txBody>
      </p:sp>
      <p:sp>
        <p:nvSpPr>
          <p:cNvPr id="5" name="Title 3">
            <a:extLst>
              <a:ext uri="{FF2B5EF4-FFF2-40B4-BE49-F238E27FC236}">
                <a16:creationId xmlns:a16="http://schemas.microsoft.com/office/drawing/2014/main" id="{83F9C0FF-2A10-448A-B97A-994ABEC1EDC7}"/>
              </a:ext>
            </a:extLst>
          </p:cNvPr>
          <p:cNvSpPr>
            <a:spLocks noGrp="1"/>
          </p:cNvSpPr>
          <p:nvPr>
            <p:ph type="title"/>
          </p:nvPr>
        </p:nvSpPr>
        <p:spPr>
          <a:xfrm>
            <a:off x="287338" y="131763"/>
            <a:ext cx="8543925" cy="622216"/>
          </a:xfrm>
        </p:spPr>
        <p:txBody>
          <a:bodyPr>
            <a:normAutofit/>
          </a:bodyPr>
          <a:lstStyle/>
          <a:p>
            <a:pPr algn="ctr"/>
            <a:r>
              <a:rPr lang="en-US" sz="3000" dirty="0"/>
              <a:t>An Overview of Eukaryotic Cells</a:t>
            </a:r>
          </a:p>
        </p:txBody>
      </p:sp>
    </p:spTree>
    <p:extLst>
      <p:ext uri="{BB962C8B-B14F-4D97-AF65-F5344CB8AC3E}">
        <p14:creationId xmlns:p14="http://schemas.microsoft.com/office/powerpoint/2010/main" val="22247076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a:noFill/>
          <a:ln>
            <a:noFill/>
          </a:ln>
        </p:spPr>
      </p:pic>
      <p:sp>
        <p:nvSpPr>
          <p:cNvPr id="3" name="Freeform 2"/>
          <p:cNvSpPr/>
          <p:nvPr/>
        </p:nvSpPr>
        <p:spPr bwMode="auto">
          <a:xfrm flipV="1">
            <a:off x="3523453" y="3831432"/>
            <a:ext cx="862809" cy="493514"/>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5" name="Freeform 4"/>
          <p:cNvSpPr/>
          <p:nvPr/>
        </p:nvSpPr>
        <p:spPr bwMode="auto">
          <a:xfrm flipV="1">
            <a:off x="3995738" y="4057650"/>
            <a:ext cx="411956" cy="30718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6" name="Freeform 5"/>
          <p:cNvSpPr/>
          <p:nvPr/>
        </p:nvSpPr>
        <p:spPr bwMode="auto">
          <a:xfrm flipV="1">
            <a:off x="3976688" y="4343400"/>
            <a:ext cx="469106" cy="72390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7" name="Freeform 6"/>
          <p:cNvSpPr/>
          <p:nvPr/>
        </p:nvSpPr>
        <p:spPr bwMode="auto">
          <a:xfrm>
            <a:off x="3976688" y="5467350"/>
            <a:ext cx="488156" cy="24765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8" name="Freeform 7"/>
          <p:cNvSpPr/>
          <p:nvPr/>
        </p:nvSpPr>
        <p:spPr bwMode="auto">
          <a:xfrm>
            <a:off x="3590926" y="5734047"/>
            <a:ext cx="569118" cy="57626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9" name="Freeform 8"/>
          <p:cNvSpPr/>
          <p:nvPr/>
        </p:nvSpPr>
        <p:spPr bwMode="auto">
          <a:xfrm>
            <a:off x="3638550" y="6086475"/>
            <a:ext cx="521494" cy="22383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0" name="Freeform 9"/>
          <p:cNvSpPr/>
          <p:nvPr/>
        </p:nvSpPr>
        <p:spPr bwMode="auto">
          <a:xfrm>
            <a:off x="2857500" y="5648325"/>
            <a:ext cx="292894" cy="769144"/>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1" name="Freeform 10"/>
          <p:cNvSpPr/>
          <p:nvPr/>
        </p:nvSpPr>
        <p:spPr bwMode="auto">
          <a:xfrm flipH="1">
            <a:off x="1241426" y="5499101"/>
            <a:ext cx="1003300" cy="55880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2" name="Freeform 11"/>
          <p:cNvSpPr/>
          <p:nvPr/>
        </p:nvSpPr>
        <p:spPr bwMode="auto">
          <a:xfrm flipH="1">
            <a:off x="1393826" y="5651501"/>
            <a:ext cx="1003300" cy="55880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3" name="Freeform 12"/>
          <p:cNvSpPr/>
          <p:nvPr/>
        </p:nvSpPr>
        <p:spPr bwMode="auto">
          <a:xfrm flipH="1">
            <a:off x="1319213" y="4870449"/>
            <a:ext cx="925512" cy="213519"/>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4" name="Freeform 13"/>
          <p:cNvSpPr/>
          <p:nvPr/>
        </p:nvSpPr>
        <p:spPr bwMode="auto">
          <a:xfrm flipH="1">
            <a:off x="1319213" y="4781551"/>
            <a:ext cx="721518" cy="30241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5" name="Freeform 14"/>
          <p:cNvSpPr/>
          <p:nvPr/>
        </p:nvSpPr>
        <p:spPr bwMode="auto">
          <a:xfrm flipH="1" flipV="1">
            <a:off x="1471612" y="4569618"/>
            <a:ext cx="773113" cy="78582"/>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6" name="Freeform 15"/>
          <p:cNvSpPr/>
          <p:nvPr/>
        </p:nvSpPr>
        <p:spPr bwMode="auto">
          <a:xfrm flipV="1">
            <a:off x="2671762" y="3472757"/>
            <a:ext cx="332185" cy="35867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7" name="Freeform 16"/>
          <p:cNvSpPr/>
          <p:nvPr/>
        </p:nvSpPr>
        <p:spPr bwMode="auto">
          <a:xfrm flipH="1" flipV="1">
            <a:off x="1743077" y="3590925"/>
            <a:ext cx="850104" cy="242888"/>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8" name="Freeform 17"/>
          <p:cNvSpPr/>
          <p:nvPr/>
        </p:nvSpPr>
        <p:spPr bwMode="auto">
          <a:xfrm flipH="1" flipV="1">
            <a:off x="1743076" y="3590925"/>
            <a:ext cx="714374" cy="326231"/>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9" name="Freeform 18"/>
          <p:cNvSpPr/>
          <p:nvPr/>
        </p:nvSpPr>
        <p:spPr bwMode="auto">
          <a:xfrm flipH="1" flipV="1">
            <a:off x="1743076" y="3879054"/>
            <a:ext cx="550068" cy="33218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0" name="Freeform 19"/>
          <p:cNvSpPr/>
          <p:nvPr/>
        </p:nvSpPr>
        <p:spPr bwMode="auto">
          <a:xfrm flipH="1" flipV="1">
            <a:off x="1726406" y="4172544"/>
            <a:ext cx="814387" cy="392311"/>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1" name="Freeform 20"/>
          <p:cNvSpPr/>
          <p:nvPr/>
        </p:nvSpPr>
        <p:spPr bwMode="auto">
          <a:xfrm flipH="1">
            <a:off x="5493544" y="2555081"/>
            <a:ext cx="330994" cy="585788"/>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2" name="Freeform 21"/>
          <p:cNvSpPr/>
          <p:nvPr/>
        </p:nvSpPr>
        <p:spPr bwMode="auto">
          <a:xfrm flipH="1">
            <a:off x="5000624" y="2228851"/>
            <a:ext cx="1012031" cy="583406"/>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3" name="Freeform 22"/>
          <p:cNvSpPr/>
          <p:nvPr/>
        </p:nvSpPr>
        <p:spPr bwMode="auto">
          <a:xfrm flipH="1">
            <a:off x="4826793" y="2047876"/>
            <a:ext cx="500061" cy="235743"/>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4" name="Freeform 23"/>
          <p:cNvSpPr/>
          <p:nvPr/>
        </p:nvSpPr>
        <p:spPr bwMode="auto">
          <a:xfrm flipH="1" flipV="1">
            <a:off x="4826791" y="1852612"/>
            <a:ext cx="832249" cy="45719"/>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5" name="Freeform 24"/>
          <p:cNvSpPr/>
          <p:nvPr/>
        </p:nvSpPr>
        <p:spPr bwMode="auto">
          <a:xfrm flipH="1" flipV="1">
            <a:off x="4826790" y="1481136"/>
            <a:ext cx="450060" cy="14525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6" name="Freeform 25"/>
          <p:cNvSpPr/>
          <p:nvPr/>
        </p:nvSpPr>
        <p:spPr bwMode="auto">
          <a:xfrm flipH="1" flipV="1">
            <a:off x="5112542" y="995362"/>
            <a:ext cx="483395" cy="52387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29" name="Freeform 28"/>
          <p:cNvSpPr/>
          <p:nvPr/>
        </p:nvSpPr>
        <p:spPr bwMode="auto">
          <a:xfrm flipH="1" flipV="1">
            <a:off x="5112542" y="995361"/>
            <a:ext cx="445296" cy="35480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30" name="Freeform 29"/>
          <p:cNvSpPr/>
          <p:nvPr/>
        </p:nvSpPr>
        <p:spPr bwMode="auto">
          <a:xfrm flipV="1">
            <a:off x="5734050" y="676275"/>
            <a:ext cx="109538" cy="673892"/>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31" name="Freeform 30"/>
          <p:cNvSpPr/>
          <p:nvPr/>
        </p:nvSpPr>
        <p:spPr bwMode="auto">
          <a:xfrm flipH="1" flipV="1">
            <a:off x="5840730" y="676275"/>
            <a:ext cx="231457" cy="773906"/>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32" name="Freeform 31"/>
          <p:cNvSpPr/>
          <p:nvPr/>
        </p:nvSpPr>
        <p:spPr bwMode="auto">
          <a:xfrm flipV="1">
            <a:off x="6310312" y="554831"/>
            <a:ext cx="457199" cy="566738"/>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33" name="Freeform 32"/>
          <p:cNvSpPr/>
          <p:nvPr/>
        </p:nvSpPr>
        <p:spPr bwMode="auto">
          <a:xfrm flipV="1">
            <a:off x="6615112" y="776287"/>
            <a:ext cx="190502" cy="236933"/>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34" name="Freeform 33"/>
          <p:cNvSpPr/>
          <p:nvPr/>
        </p:nvSpPr>
        <p:spPr bwMode="auto">
          <a:xfrm>
            <a:off x="6986586" y="1711638"/>
            <a:ext cx="619125" cy="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35" name="Freeform 34"/>
          <p:cNvSpPr/>
          <p:nvPr/>
        </p:nvSpPr>
        <p:spPr bwMode="auto">
          <a:xfrm>
            <a:off x="7300910" y="2688433"/>
            <a:ext cx="271464" cy="204786"/>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36" name="TextBox 2"/>
          <p:cNvSpPr txBox="1">
            <a:spLocks noChangeArrowheads="1"/>
          </p:cNvSpPr>
          <p:nvPr/>
        </p:nvSpPr>
        <p:spPr bwMode="auto">
          <a:xfrm>
            <a:off x="3576638" y="202968"/>
            <a:ext cx="26366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FF0000"/>
                </a:solidFill>
                <a:effectLst>
                  <a:outerShdw blurRad="38100" dist="38100" dir="2700000" algn="tl">
                    <a:srgbClr val="000000">
                      <a:alpha val="43137"/>
                    </a:srgbClr>
                  </a:outerShdw>
                </a:effectLst>
                <a:latin typeface="+mj-lt"/>
                <a:ea typeface="ＭＳ Ｐゴシック" charset="0"/>
              </a:rPr>
              <a:t>IDEALIZED ANIMAL CELL</a:t>
            </a:r>
          </a:p>
        </p:txBody>
      </p:sp>
      <p:sp>
        <p:nvSpPr>
          <p:cNvPr id="37" name="TextBox 3"/>
          <p:cNvSpPr txBox="1">
            <a:spLocks noChangeArrowheads="1"/>
          </p:cNvSpPr>
          <p:nvPr/>
        </p:nvSpPr>
        <p:spPr bwMode="auto">
          <a:xfrm>
            <a:off x="5362575" y="483162"/>
            <a:ext cx="8287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Ribosomes</a:t>
            </a:r>
          </a:p>
        </p:txBody>
      </p:sp>
      <p:sp>
        <p:nvSpPr>
          <p:cNvPr id="38" name="TextBox 4"/>
          <p:cNvSpPr txBox="1">
            <a:spLocks noChangeArrowheads="1"/>
          </p:cNvSpPr>
          <p:nvPr/>
        </p:nvSpPr>
        <p:spPr bwMode="auto">
          <a:xfrm>
            <a:off x="4028281" y="785581"/>
            <a:ext cx="9970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mj-lt"/>
                <a:ea typeface="ＭＳ Ｐゴシック" charset="0"/>
              </a:rPr>
              <a:t>Cytoskeleton</a:t>
            </a:r>
          </a:p>
        </p:txBody>
      </p:sp>
      <p:sp>
        <p:nvSpPr>
          <p:cNvPr id="39" name="TextBox 5"/>
          <p:cNvSpPr txBox="1">
            <a:spLocks noChangeArrowheads="1"/>
          </p:cNvSpPr>
          <p:nvPr/>
        </p:nvSpPr>
        <p:spPr bwMode="auto">
          <a:xfrm>
            <a:off x="3948048" y="1185629"/>
            <a:ext cx="82715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1500"/>
              </a:lnSpc>
            </a:pPr>
            <a:r>
              <a:rPr lang="en-US" sz="1400" b="1" dirty="0">
                <a:solidFill>
                  <a:srgbClr val="000000"/>
                </a:solidFill>
                <a:latin typeface="+mj-lt"/>
                <a:ea typeface="ＭＳ Ｐゴシック" charset="0"/>
              </a:rPr>
              <a:t>Plasma</a:t>
            </a:r>
          </a:p>
          <a:p>
            <a:pPr algn="r" eaLnBrk="0" hangingPunct="0">
              <a:lnSpc>
                <a:spcPts val="1500"/>
              </a:lnSpc>
            </a:pPr>
            <a:r>
              <a:rPr lang="en-US" sz="1400" b="1" dirty="0">
                <a:solidFill>
                  <a:srgbClr val="000000"/>
                </a:solidFill>
                <a:latin typeface="+mj-lt"/>
                <a:ea typeface="ＭＳ Ｐゴシック" charset="0"/>
              </a:rPr>
              <a:t>membrane</a:t>
            </a:r>
          </a:p>
        </p:txBody>
      </p:sp>
      <p:sp>
        <p:nvSpPr>
          <p:cNvPr id="40" name="TextBox 7"/>
          <p:cNvSpPr txBox="1">
            <a:spLocks noChangeArrowheads="1"/>
          </p:cNvSpPr>
          <p:nvPr/>
        </p:nvSpPr>
        <p:spPr bwMode="auto">
          <a:xfrm>
            <a:off x="3884612" y="1723000"/>
            <a:ext cx="827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mj-lt"/>
                <a:ea typeface="ＭＳ Ｐゴシック" charset="0"/>
              </a:rPr>
              <a:t>Cytoplasm</a:t>
            </a:r>
          </a:p>
        </p:txBody>
      </p:sp>
      <p:sp>
        <p:nvSpPr>
          <p:cNvPr id="41" name="TextBox 8"/>
          <p:cNvSpPr txBox="1">
            <a:spLocks noChangeArrowheads="1"/>
          </p:cNvSpPr>
          <p:nvPr/>
        </p:nvSpPr>
        <p:spPr bwMode="auto">
          <a:xfrm>
            <a:off x="3573463" y="2181787"/>
            <a:ext cx="11557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mj-lt"/>
                <a:ea typeface="ＭＳ Ｐゴシック" charset="0"/>
              </a:rPr>
              <a:t>Mitochondrion</a:t>
            </a:r>
          </a:p>
        </p:txBody>
      </p:sp>
      <p:sp>
        <p:nvSpPr>
          <p:cNvPr id="42" name="TextBox 9"/>
          <p:cNvSpPr txBox="1">
            <a:spLocks noChangeArrowheads="1"/>
          </p:cNvSpPr>
          <p:nvPr/>
        </p:nvSpPr>
        <p:spPr bwMode="auto">
          <a:xfrm>
            <a:off x="3798858" y="2547563"/>
            <a:ext cx="115730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1500"/>
              </a:lnSpc>
            </a:pPr>
            <a:r>
              <a:rPr lang="en-US" sz="1400" b="1" dirty="0">
                <a:solidFill>
                  <a:srgbClr val="000000"/>
                </a:solidFill>
                <a:latin typeface="+mj-lt"/>
                <a:ea typeface="ＭＳ Ｐゴシック" charset="0"/>
              </a:rPr>
              <a:t>Rough</a:t>
            </a:r>
          </a:p>
          <a:p>
            <a:pPr algn="r" eaLnBrk="0" hangingPunct="0">
              <a:lnSpc>
                <a:spcPts val="1500"/>
              </a:lnSpc>
            </a:pPr>
            <a:r>
              <a:rPr lang="en-US" sz="1400" b="1" dirty="0">
                <a:solidFill>
                  <a:srgbClr val="000000"/>
                </a:solidFill>
                <a:latin typeface="+mj-lt"/>
                <a:ea typeface="ＭＳ Ｐゴシック" charset="0"/>
              </a:rPr>
              <a:t>endoplasmic</a:t>
            </a:r>
          </a:p>
          <a:p>
            <a:pPr algn="r" eaLnBrk="0" hangingPunct="0">
              <a:lnSpc>
                <a:spcPts val="1500"/>
              </a:lnSpc>
            </a:pPr>
            <a:r>
              <a:rPr lang="en-US" sz="1400" b="1" dirty="0">
                <a:solidFill>
                  <a:srgbClr val="000000"/>
                </a:solidFill>
                <a:latin typeface="+mj-lt"/>
                <a:ea typeface="ＭＳ Ｐゴシック" charset="0"/>
              </a:rPr>
              <a:t>reticulum (ER)</a:t>
            </a:r>
          </a:p>
        </p:txBody>
      </p:sp>
      <p:sp>
        <p:nvSpPr>
          <p:cNvPr id="43" name="TextBox 12"/>
          <p:cNvSpPr txBox="1">
            <a:spLocks noChangeArrowheads="1"/>
          </p:cNvSpPr>
          <p:nvPr/>
        </p:nvSpPr>
        <p:spPr bwMode="auto">
          <a:xfrm>
            <a:off x="3019425" y="3300975"/>
            <a:ext cx="827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Cytoplasm</a:t>
            </a:r>
          </a:p>
        </p:txBody>
      </p:sp>
      <p:sp>
        <p:nvSpPr>
          <p:cNvPr id="44" name="TextBox 13"/>
          <p:cNvSpPr txBox="1">
            <a:spLocks noChangeArrowheads="1"/>
          </p:cNvSpPr>
          <p:nvPr/>
        </p:nvSpPr>
        <p:spPr bwMode="auto">
          <a:xfrm>
            <a:off x="5154612" y="3113650"/>
            <a:ext cx="4183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Golgi</a:t>
            </a:r>
          </a:p>
        </p:txBody>
      </p:sp>
      <p:sp>
        <p:nvSpPr>
          <p:cNvPr id="45" name="TextBox 14"/>
          <p:cNvSpPr txBox="1">
            <a:spLocks noChangeArrowheads="1"/>
          </p:cNvSpPr>
          <p:nvPr/>
        </p:nvSpPr>
        <p:spPr bwMode="auto">
          <a:xfrm>
            <a:off x="4957762" y="3304150"/>
            <a:ext cx="7774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apparatus</a:t>
            </a:r>
          </a:p>
        </p:txBody>
      </p:sp>
      <p:sp>
        <p:nvSpPr>
          <p:cNvPr id="46" name="TextBox 15"/>
          <p:cNvSpPr txBox="1">
            <a:spLocks noChangeArrowheads="1"/>
          </p:cNvSpPr>
          <p:nvPr/>
        </p:nvSpPr>
        <p:spPr bwMode="auto">
          <a:xfrm>
            <a:off x="4437062" y="3696262"/>
            <a:ext cx="12118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Central vacuole</a:t>
            </a:r>
          </a:p>
        </p:txBody>
      </p:sp>
      <p:sp>
        <p:nvSpPr>
          <p:cNvPr id="47" name="TextBox 16"/>
          <p:cNvSpPr txBox="1">
            <a:spLocks noChangeArrowheads="1"/>
          </p:cNvSpPr>
          <p:nvPr/>
        </p:nvSpPr>
        <p:spPr bwMode="auto">
          <a:xfrm>
            <a:off x="4435475" y="3915337"/>
            <a:ext cx="6732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Cell wall</a:t>
            </a:r>
          </a:p>
        </p:txBody>
      </p:sp>
      <p:sp>
        <p:nvSpPr>
          <p:cNvPr id="48" name="TextBox 17"/>
          <p:cNvSpPr txBox="1">
            <a:spLocks noChangeArrowheads="1"/>
          </p:cNvSpPr>
          <p:nvPr/>
        </p:nvSpPr>
        <p:spPr bwMode="auto">
          <a:xfrm>
            <a:off x="4433887" y="4145525"/>
            <a:ext cx="9040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Chloroplast</a:t>
            </a:r>
          </a:p>
        </p:txBody>
      </p:sp>
      <p:sp>
        <p:nvSpPr>
          <p:cNvPr id="49" name="TextBox 18"/>
          <p:cNvSpPr txBox="1">
            <a:spLocks noChangeArrowheads="1"/>
          </p:cNvSpPr>
          <p:nvPr/>
        </p:nvSpPr>
        <p:spPr bwMode="auto">
          <a:xfrm>
            <a:off x="7823200" y="387116"/>
            <a:ext cx="88646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mj-lt"/>
                <a:ea typeface="ＭＳ Ｐゴシック" charset="0"/>
              </a:rPr>
              <a:t>Not in most</a:t>
            </a:r>
          </a:p>
          <a:p>
            <a:pPr eaLnBrk="0" hangingPunct="0">
              <a:lnSpc>
                <a:spcPts val="1500"/>
              </a:lnSpc>
            </a:pPr>
            <a:r>
              <a:rPr lang="en-US" sz="1400" b="1" dirty="0">
                <a:solidFill>
                  <a:srgbClr val="000000"/>
                </a:solidFill>
                <a:latin typeface="+mj-lt"/>
                <a:ea typeface="ＭＳ Ｐゴシック" charset="0"/>
              </a:rPr>
              <a:t>plant cells</a:t>
            </a:r>
          </a:p>
        </p:txBody>
      </p:sp>
      <p:sp>
        <p:nvSpPr>
          <p:cNvPr id="50" name="TextBox 19"/>
          <p:cNvSpPr txBox="1">
            <a:spLocks noChangeArrowheads="1"/>
          </p:cNvSpPr>
          <p:nvPr/>
        </p:nvSpPr>
        <p:spPr bwMode="auto">
          <a:xfrm>
            <a:off x="6773863" y="370450"/>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mj-lt"/>
                <a:ea typeface="ＭＳ Ｐゴシック" charset="0"/>
              </a:rPr>
              <a:t>Centriole</a:t>
            </a:r>
          </a:p>
        </p:txBody>
      </p:sp>
      <p:sp>
        <p:nvSpPr>
          <p:cNvPr id="51" name="TextBox 20"/>
          <p:cNvSpPr txBox="1">
            <a:spLocks noChangeArrowheads="1"/>
          </p:cNvSpPr>
          <p:nvPr/>
        </p:nvSpPr>
        <p:spPr bwMode="auto">
          <a:xfrm>
            <a:off x="6783388" y="580000"/>
            <a:ext cx="7499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mj-lt"/>
                <a:ea typeface="ＭＳ Ｐゴシック" charset="0"/>
              </a:rPr>
              <a:t>Lysosome</a:t>
            </a:r>
          </a:p>
        </p:txBody>
      </p:sp>
      <p:sp>
        <p:nvSpPr>
          <p:cNvPr id="52" name="TextBox 21"/>
          <p:cNvSpPr txBox="1">
            <a:spLocks noChangeArrowheads="1"/>
          </p:cNvSpPr>
          <p:nvPr/>
        </p:nvSpPr>
        <p:spPr bwMode="auto">
          <a:xfrm>
            <a:off x="7631112" y="1607112"/>
            <a:ext cx="6091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Nucleus</a:t>
            </a:r>
          </a:p>
        </p:txBody>
      </p:sp>
      <p:sp>
        <p:nvSpPr>
          <p:cNvPr id="53" name="TextBox 22"/>
          <p:cNvSpPr txBox="1">
            <a:spLocks noChangeArrowheads="1"/>
          </p:cNvSpPr>
          <p:nvPr/>
        </p:nvSpPr>
        <p:spPr bwMode="auto">
          <a:xfrm>
            <a:off x="341312" y="3024750"/>
            <a:ext cx="24953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FF0000"/>
                </a:solidFill>
                <a:effectLst>
                  <a:outerShdw blurRad="38100" dist="38100" dir="2700000" algn="tl">
                    <a:srgbClr val="000000">
                      <a:alpha val="43137"/>
                    </a:srgbClr>
                  </a:outerShdw>
                </a:effectLst>
                <a:latin typeface="+mj-lt"/>
                <a:ea typeface="ＭＳ Ｐゴシック" charset="0"/>
              </a:rPr>
              <a:t>IDEALIZED PLANT CELL</a:t>
            </a:r>
          </a:p>
        </p:txBody>
      </p:sp>
      <p:sp>
        <p:nvSpPr>
          <p:cNvPr id="54" name="TextBox 23"/>
          <p:cNvSpPr txBox="1">
            <a:spLocks noChangeArrowheads="1"/>
          </p:cNvSpPr>
          <p:nvPr/>
        </p:nvSpPr>
        <p:spPr bwMode="auto">
          <a:xfrm>
            <a:off x="584200" y="3466075"/>
            <a:ext cx="9970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Cytoskeleton</a:t>
            </a:r>
          </a:p>
        </p:txBody>
      </p:sp>
      <p:sp>
        <p:nvSpPr>
          <p:cNvPr id="55" name="TextBox 24"/>
          <p:cNvSpPr txBox="1">
            <a:spLocks noChangeArrowheads="1"/>
          </p:cNvSpPr>
          <p:nvPr/>
        </p:nvSpPr>
        <p:spPr bwMode="auto">
          <a:xfrm>
            <a:off x="495300" y="3761350"/>
            <a:ext cx="11557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Mitochondrion</a:t>
            </a:r>
          </a:p>
        </p:txBody>
      </p:sp>
      <p:sp>
        <p:nvSpPr>
          <p:cNvPr id="56" name="TextBox 25"/>
          <p:cNvSpPr txBox="1">
            <a:spLocks noChangeArrowheads="1"/>
          </p:cNvSpPr>
          <p:nvPr/>
        </p:nvSpPr>
        <p:spPr bwMode="auto">
          <a:xfrm>
            <a:off x="1014412" y="4040750"/>
            <a:ext cx="6091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Nucleus</a:t>
            </a:r>
          </a:p>
        </p:txBody>
      </p:sp>
      <p:sp>
        <p:nvSpPr>
          <p:cNvPr id="57" name="TextBox 26"/>
          <p:cNvSpPr txBox="1">
            <a:spLocks noChangeArrowheads="1"/>
          </p:cNvSpPr>
          <p:nvPr/>
        </p:nvSpPr>
        <p:spPr bwMode="auto">
          <a:xfrm>
            <a:off x="7593806" y="2812816"/>
            <a:ext cx="115730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mj-lt"/>
                <a:ea typeface="ＭＳ Ｐゴシック" charset="0"/>
              </a:rPr>
              <a:t>Smooth</a:t>
            </a:r>
          </a:p>
          <a:p>
            <a:pPr eaLnBrk="0" hangingPunct="0">
              <a:lnSpc>
                <a:spcPts val="1500"/>
              </a:lnSpc>
            </a:pPr>
            <a:r>
              <a:rPr lang="en-US" sz="1400" b="1" dirty="0">
                <a:solidFill>
                  <a:srgbClr val="000000"/>
                </a:solidFill>
                <a:latin typeface="+mj-lt"/>
                <a:ea typeface="ＭＳ Ｐゴシック" charset="0"/>
              </a:rPr>
              <a:t>endoplasmic</a:t>
            </a:r>
          </a:p>
          <a:p>
            <a:pPr eaLnBrk="0" hangingPunct="0">
              <a:lnSpc>
                <a:spcPts val="1500"/>
              </a:lnSpc>
            </a:pPr>
            <a:r>
              <a:rPr lang="en-US" sz="1400" b="1" dirty="0">
                <a:solidFill>
                  <a:srgbClr val="000000"/>
                </a:solidFill>
                <a:latin typeface="+mj-lt"/>
                <a:ea typeface="ＭＳ Ｐゴシック" charset="0"/>
              </a:rPr>
              <a:t>reticulum (ER)</a:t>
            </a:r>
          </a:p>
        </p:txBody>
      </p:sp>
      <p:sp>
        <p:nvSpPr>
          <p:cNvPr id="58" name="TextBox 29"/>
          <p:cNvSpPr txBox="1">
            <a:spLocks noChangeArrowheads="1"/>
          </p:cNvSpPr>
          <p:nvPr/>
        </p:nvSpPr>
        <p:spPr bwMode="auto">
          <a:xfrm>
            <a:off x="5962650" y="3802625"/>
            <a:ext cx="4728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Not in</a:t>
            </a:r>
          </a:p>
        </p:txBody>
      </p:sp>
      <p:sp>
        <p:nvSpPr>
          <p:cNvPr id="59" name="TextBox 30"/>
          <p:cNvSpPr txBox="1">
            <a:spLocks noChangeArrowheads="1"/>
          </p:cNvSpPr>
          <p:nvPr/>
        </p:nvSpPr>
        <p:spPr bwMode="auto">
          <a:xfrm>
            <a:off x="5962650" y="3993125"/>
            <a:ext cx="9024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animal cells</a:t>
            </a:r>
          </a:p>
        </p:txBody>
      </p:sp>
      <p:sp>
        <p:nvSpPr>
          <p:cNvPr id="60" name="TextBox 31"/>
          <p:cNvSpPr txBox="1">
            <a:spLocks noChangeArrowheads="1"/>
          </p:cNvSpPr>
          <p:nvPr/>
        </p:nvSpPr>
        <p:spPr bwMode="auto">
          <a:xfrm>
            <a:off x="336550" y="4278873"/>
            <a:ext cx="115730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mj-lt"/>
                <a:ea typeface="ＭＳ Ｐゴシック" charset="0"/>
              </a:rPr>
              <a:t>Rough</a:t>
            </a:r>
          </a:p>
          <a:p>
            <a:pPr eaLnBrk="0" hangingPunct="0">
              <a:lnSpc>
                <a:spcPts val="1500"/>
              </a:lnSpc>
            </a:pPr>
            <a:r>
              <a:rPr lang="en-US" sz="1400" b="1" dirty="0">
                <a:solidFill>
                  <a:srgbClr val="000000"/>
                </a:solidFill>
                <a:latin typeface="+mj-lt"/>
                <a:ea typeface="ＭＳ Ｐゴシック" charset="0"/>
              </a:rPr>
              <a:t>endoplasmic</a:t>
            </a:r>
          </a:p>
          <a:p>
            <a:pPr eaLnBrk="0" hangingPunct="0">
              <a:lnSpc>
                <a:spcPts val="1500"/>
              </a:lnSpc>
            </a:pPr>
            <a:r>
              <a:rPr lang="en-US" sz="1400" b="1" dirty="0">
                <a:solidFill>
                  <a:srgbClr val="000000"/>
                </a:solidFill>
                <a:latin typeface="+mj-lt"/>
                <a:ea typeface="ＭＳ Ｐゴシック" charset="0"/>
              </a:rPr>
              <a:t>reticulum (ER)</a:t>
            </a:r>
          </a:p>
        </p:txBody>
      </p:sp>
      <p:sp>
        <p:nvSpPr>
          <p:cNvPr id="61" name="TextBox 34"/>
          <p:cNvSpPr txBox="1">
            <a:spLocks noChangeArrowheads="1"/>
          </p:cNvSpPr>
          <p:nvPr/>
        </p:nvSpPr>
        <p:spPr bwMode="auto">
          <a:xfrm>
            <a:off x="333376" y="4974994"/>
            <a:ext cx="8287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mj-lt"/>
                <a:ea typeface="ＭＳ Ｐゴシック" charset="0"/>
              </a:rPr>
              <a:t>Ribosomes</a:t>
            </a:r>
          </a:p>
        </p:txBody>
      </p:sp>
      <p:sp>
        <p:nvSpPr>
          <p:cNvPr id="62" name="TextBox 35"/>
          <p:cNvSpPr txBox="1">
            <a:spLocks noChangeArrowheads="1"/>
          </p:cNvSpPr>
          <p:nvPr/>
        </p:nvSpPr>
        <p:spPr bwMode="auto">
          <a:xfrm>
            <a:off x="527844" y="6024329"/>
            <a:ext cx="115730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mj-lt"/>
                <a:ea typeface="ＭＳ Ｐゴシック" charset="0"/>
              </a:rPr>
              <a:t>Smooth</a:t>
            </a:r>
          </a:p>
          <a:p>
            <a:pPr eaLnBrk="0" hangingPunct="0">
              <a:lnSpc>
                <a:spcPts val="1500"/>
              </a:lnSpc>
            </a:pPr>
            <a:r>
              <a:rPr lang="en-US" sz="1400" b="1" dirty="0">
                <a:solidFill>
                  <a:srgbClr val="000000"/>
                </a:solidFill>
                <a:latin typeface="+mj-lt"/>
                <a:ea typeface="ＭＳ Ｐゴシック" charset="0"/>
              </a:rPr>
              <a:t>endoplasmic</a:t>
            </a:r>
          </a:p>
          <a:p>
            <a:pPr eaLnBrk="0" hangingPunct="0">
              <a:lnSpc>
                <a:spcPts val="1500"/>
              </a:lnSpc>
            </a:pPr>
            <a:r>
              <a:rPr lang="en-US" sz="1400" b="1" dirty="0">
                <a:solidFill>
                  <a:srgbClr val="000000"/>
                </a:solidFill>
                <a:latin typeface="+mj-lt"/>
                <a:ea typeface="ＭＳ Ｐゴシック" charset="0"/>
              </a:rPr>
              <a:t>reticulum (ER)</a:t>
            </a:r>
          </a:p>
        </p:txBody>
      </p:sp>
      <p:sp>
        <p:nvSpPr>
          <p:cNvPr id="63" name="TextBox 39"/>
          <p:cNvSpPr txBox="1">
            <a:spLocks noChangeArrowheads="1"/>
          </p:cNvSpPr>
          <p:nvPr/>
        </p:nvSpPr>
        <p:spPr bwMode="auto">
          <a:xfrm>
            <a:off x="4499769" y="5631423"/>
            <a:ext cx="82715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00"/>
              </a:lnSpc>
            </a:pPr>
            <a:r>
              <a:rPr lang="en-US" sz="1400" b="1" dirty="0">
                <a:solidFill>
                  <a:srgbClr val="000000"/>
                </a:solidFill>
                <a:latin typeface="+mj-lt"/>
                <a:ea typeface="ＭＳ Ｐゴシック" charset="0"/>
              </a:rPr>
              <a:t>Plasma</a:t>
            </a:r>
          </a:p>
          <a:p>
            <a:pPr eaLnBrk="0" hangingPunct="0">
              <a:lnSpc>
                <a:spcPts val="1500"/>
              </a:lnSpc>
            </a:pPr>
            <a:r>
              <a:rPr lang="en-US" sz="1400" b="1" dirty="0">
                <a:solidFill>
                  <a:srgbClr val="000000"/>
                </a:solidFill>
                <a:latin typeface="+mj-lt"/>
                <a:ea typeface="ＭＳ Ｐゴシック" charset="0"/>
              </a:rPr>
              <a:t>membrane</a:t>
            </a:r>
          </a:p>
        </p:txBody>
      </p:sp>
      <p:sp>
        <p:nvSpPr>
          <p:cNvPr id="64" name="TextBox 41"/>
          <p:cNvSpPr txBox="1">
            <a:spLocks noChangeArrowheads="1"/>
          </p:cNvSpPr>
          <p:nvPr/>
        </p:nvSpPr>
        <p:spPr bwMode="auto">
          <a:xfrm>
            <a:off x="4205287" y="6210862"/>
            <a:ext cx="17665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mj-lt"/>
                <a:ea typeface="ＭＳ Ｐゴシック" charset="0"/>
              </a:rPr>
              <a:t>Channels between cells</a:t>
            </a:r>
          </a:p>
        </p:txBody>
      </p:sp>
      <p:sp>
        <p:nvSpPr>
          <p:cNvPr id="65" name="TextBox 42"/>
          <p:cNvSpPr txBox="1">
            <a:spLocks noChangeArrowheads="1"/>
          </p:cNvSpPr>
          <p:nvPr/>
        </p:nvSpPr>
        <p:spPr bwMode="auto">
          <a:xfrm>
            <a:off x="2628900" y="6379931"/>
            <a:ext cx="12407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mj-lt"/>
                <a:ea typeface="ＭＳ Ｐゴシック" charset="0"/>
              </a:rPr>
              <a:t>Golgi apparatus</a:t>
            </a:r>
          </a:p>
        </p:txBody>
      </p:sp>
      <p:grpSp>
        <p:nvGrpSpPr>
          <p:cNvPr id="66" name="Group 65"/>
          <p:cNvGrpSpPr/>
          <p:nvPr/>
        </p:nvGrpSpPr>
        <p:grpSpPr>
          <a:xfrm>
            <a:off x="5758656" y="3674805"/>
            <a:ext cx="146253" cy="683780"/>
            <a:chOff x="5424068" y="3448342"/>
            <a:chExt cx="146253" cy="683780"/>
          </a:xfrm>
        </p:grpSpPr>
        <p:sp>
          <p:nvSpPr>
            <p:cNvPr id="67" name="Freeform 66"/>
            <p:cNvSpPr/>
            <p:nvPr/>
          </p:nvSpPr>
          <p:spPr>
            <a:xfrm>
              <a:off x="5424068" y="3448342"/>
              <a:ext cx="79502" cy="683780"/>
            </a:xfrm>
            <a:custGeom>
              <a:avLst/>
              <a:gdLst>
                <a:gd name="connsiteX0" fmla="*/ 0 w 79502"/>
                <a:gd name="connsiteY0" fmla="*/ 12700 h 683780"/>
                <a:gd name="connsiteX1" fmla="*/ 66801 w 79502"/>
                <a:gd name="connsiteY1" fmla="*/ 12700 h 683780"/>
                <a:gd name="connsiteX2" fmla="*/ 66801 w 79502"/>
                <a:gd name="connsiteY2" fmla="*/ 671080 h 683780"/>
                <a:gd name="connsiteX3" fmla="*/ 0 w 79502"/>
                <a:gd name="connsiteY3" fmla="*/ 671080 h 683780"/>
                <a:gd name="connsiteX4" fmla="*/ 0 w 79502"/>
                <a:gd name="connsiteY4" fmla="*/ 683780 h 683780"/>
                <a:gd name="connsiteX5" fmla="*/ 79501 w 79502"/>
                <a:gd name="connsiteY5" fmla="*/ 683780 h 683780"/>
                <a:gd name="connsiteX6" fmla="*/ 79501 w 79502"/>
                <a:gd name="connsiteY6" fmla="*/ 0 h 683780"/>
                <a:gd name="connsiteX7" fmla="*/ 0 w 79502"/>
                <a:gd name="connsiteY7" fmla="*/ 0 h 683780"/>
                <a:gd name="connsiteX8" fmla="*/ 0 w 79502"/>
                <a:gd name="connsiteY8" fmla="*/ 12700 h 68378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79502" h="683780">
                  <a:moveTo>
                    <a:pt x="0" y="12700"/>
                  </a:moveTo>
                  <a:lnTo>
                    <a:pt x="66801" y="12700"/>
                  </a:lnTo>
                  <a:lnTo>
                    <a:pt x="66801" y="671080"/>
                  </a:lnTo>
                  <a:lnTo>
                    <a:pt x="0" y="671080"/>
                  </a:lnTo>
                  <a:lnTo>
                    <a:pt x="0" y="683780"/>
                  </a:lnTo>
                  <a:lnTo>
                    <a:pt x="79501" y="683780"/>
                  </a:lnTo>
                  <a:lnTo>
                    <a:pt x="79501" y="0"/>
                  </a:lnTo>
                  <a:lnTo>
                    <a:pt x="0" y="0"/>
                  </a:lnTo>
                  <a:lnTo>
                    <a:pt x="0" y="12700"/>
                  </a:lnTo>
                </a:path>
              </a:pathLst>
            </a:custGeom>
            <a:solidFill>
              <a:srgbClr val="231F20">
                <a:alpha val="100000"/>
              </a:srgbClr>
            </a:solidFill>
            <a:ln w="12700">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latin typeface="+mj-lt"/>
              </a:endParaRPr>
            </a:p>
          </p:txBody>
        </p:sp>
        <p:sp>
          <p:nvSpPr>
            <p:cNvPr id="68" name="Freeform 3"/>
            <p:cNvSpPr/>
            <p:nvPr/>
          </p:nvSpPr>
          <p:spPr>
            <a:xfrm>
              <a:off x="5497220" y="3779570"/>
              <a:ext cx="73101" cy="12700"/>
            </a:xfrm>
            <a:custGeom>
              <a:avLst/>
              <a:gdLst>
                <a:gd name="connsiteX0" fmla="*/ 0 w 73101"/>
                <a:gd name="connsiteY0" fmla="*/ 6350 h 12700"/>
                <a:gd name="connsiteX1" fmla="*/ 73101 w 73101"/>
                <a:gd name="connsiteY1" fmla="*/ 6350 h 12700"/>
              </a:gdLst>
              <a:ahLst/>
              <a:cxnLst>
                <a:cxn ang="0">
                  <a:pos x="connsiteX0" y="connsiteY0"/>
                </a:cxn>
                <a:cxn ang="1">
                  <a:pos x="connsiteX1" y="connsiteY1"/>
                </a:cxn>
              </a:cxnLst>
              <a:rect l="l" t="t" r="r" b="b"/>
              <a:pathLst>
                <a:path w="73101" h="12700">
                  <a:moveTo>
                    <a:pt x="0" y="6350"/>
                  </a:moveTo>
                  <a:lnTo>
                    <a:pt x="73101" y="6350"/>
                  </a:lnTo>
                </a:path>
              </a:pathLst>
            </a:custGeom>
            <a:ln w="12700">
              <a:solidFill>
                <a:srgbClr val="231F2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latin typeface="+mj-lt"/>
              </a:endParaRPr>
            </a:p>
          </p:txBody>
        </p:sp>
      </p:grpSp>
      <p:grpSp>
        <p:nvGrpSpPr>
          <p:cNvPr id="69" name="Group 68"/>
          <p:cNvGrpSpPr/>
          <p:nvPr/>
        </p:nvGrpSpPr>
        <p:grpSpPr>
          <a:xfrm>
            <a:off x="7641594" y="342899"/>
            <a:ext cx="146253" cy="476251"/>
            <a:chOff x="5424068" y="3448342"/>
            <a:chExt cx="146253" cy="683780"/>
          </a:xfrm>
        </p:grpSpPr>
        <p:sp>
          <p:nvSpPr>
            <p:cNvPr id="70" name="Freeform 69"/>
            <p:cNvSpPr/>
            <p:nvPr/>
          </p:nvSpPr>
          <p:spPr>
            <a:xfrm>
              <a:off x="5424068" y="3448342"/>
              <a:ext cx="79502" cy="683780"/>
            </a:xfrm>
            <a:custGeom>
              <a:avLst/>
              <a:gdLst>
                <a:gd name="connsiteX0" fmla="*/ 0 w 79502"/>
                <a:gd name="connsiteY0" fmla="*/ 12700 h 683780"/>
                <a:gd name="connsiteX1" fmla="*/ 66801 w 79502"/>
                <a:gd name="connsiteY1" fmla="*/ 12700 h 683780"/>
                <a:gd name="connsiteX2" fmla="*/ 66801 w 79502"/>
                <a:gd name="connsiteY2" fmla="*/ 671080 h 683780"/>
                <a:gd name="connsiteX3" fmla="*/ 0 w 79502"/>
                <a:gd name="connsiteY3" fmla="*/ 671080 h 683780"/>
                <a:gd name="connsiteX4" fmla="*/ 0 w 79502"/>
                <a:gd name="connsiteY4" fmla="*/ 683780 h 683780"/>
                <a:gd name="connsiteX5" fmla="*/ 79501 w 79502"/>
                <a:gd name="connsiteY5" fmla="*/ 683780 h 683780"/>
                <a:gd name="connsiteX6" fmla="*/ 79501 w 79502"/>
                <a:gd name="connsiteY6" fmla="*/ 0 h 683780"/>
                <a:gd name="connsiteX7" fmla="*/ 0 w 79502"/>
                <a:gd name="connsiteY7" fmla="*/ 0 h 683780"/>
                <a:gd name="connsiteX8" fmla="*/ 0 w 79502"/>
                <a:gd name="connsiteY8" fmla="*/ 12700 h 68378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79502" h="683780">
                  <a:moveTo>
                    <a:pt x="0" y="12700"/>
                  </a:moveTo>
                  <a:lnTo>
                    <a:pt x="66801" y="12700"/>
                  </a:lnTo>
                  <a:lnTo>
                    <a:pt x="66801" y="671080"/>
                  </a:lnTo>
                  <a:lnTo>
                    <a:pt x="0" y="671080"/>
                  </a:lnTo>
                  <a:lnTo>
                    <a:pt x="0" y="683780"/>
                  </a:lnTo>
                  <a:lnTo>
                    <a:pt x="79501" y="683780"/>
                  </a:lnTo>
                  <a:lnTo>
                    <a:pt x="79501" y="0"/>
                  </a:lnTo>
                  <a:lnTo>
                    <a:pt x="0" y="0"/>
                  </a:lnTo>
                  <a:lnTo>
                    <a:pt x="0" y="12700"/>
                  </a:lnTo>
                </a:path>
              </a:pathLst>
            </a:custGeom>
            <a:solidFill>
              <a:srgbClr val="231F20">
                <a:alpha val="100000"/>
              </a:srgbClr>
            </a:solidFill>
            <a:ln w="12700">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latin typeface="+mj-lt"/>
              </a:endParaRPr>
            </a:p>
          </p:txBody>
        </p:sp>
        <p:sp>
          <p:nvSpPr>
            <p:cNvPr id="71" name="Freeform 3"/>
            <p:cNvSpPr/>
            <p:nvPr/>
          </p:nvSpPr>
          <p:spPr>
            <a:xfrm>
              <a:off x="5497220" y="3779570"/>
              <a:ext cx="73101" cy="12700"/>
            </a:xfrm>
            <a:custGeom>
              <a:avLst/>
              <a:gdLst>
                <a:gd name="connsiteX0" fmla="*/ 0 w 73101"/>
                <a:gd name="connsiteY0" fmla="*/ 6350 h 12700"/>
                <a:gd name="connsiteX1" fmla="*/ 73101 w 73101"/>
                <a:gd name="connsiteY1" fmla="*/ 6350 h 12700"/>
              </a:gdLst>
              <a:ahLst/>
              <a:cxnLst>
                <a:cxn ang="0">
                  <a:pos x="connsiteX0" y="connsiteY0"/>
                </a:cxn>
                <a:cxn ang="1">
                  <a:pos x="connsiteX1" y="connsiteY1"/>
                </a:cxn>
              </a:cxnLst>
              <a:rect l="l" t="t" r="r" b="b"/>
              <a:pathLst>
                <a:path w="73101" h="12700">
                  <a:moveTo>
                    <a:pt x="0" y="6350"/>
                  </a:moveTo>
                  <a:lnTo>
                    <a:pt x="73101" y="6350"/>
                  </a:lnTo>
                </a:path>
              </a:pathLst>
            </a:custGeom>
            <a:ln w="12700">
              <a:solidFill>
                <a:srgbClr val="231F2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latin typeface="+mj-lt"/>
              </a:endParaRPr>
            </a:p>
          </p:txBody>
        </p:sp>
      </p:grpSp>
      <p:sp>
        <p:nvSpPr>
          <p:cNvPr id="2" name="Rectangle 1">
            <a:extLst>
              <a:ext uri="{FF2B5EF4-FFF2-40B4-BE49-F238E27FC236}">
                <a16:creationId xmlns:a16="http://schemas.microsoft.com/office/drawing/2014/main" id="{4CD52FA5-E786-428D-8A29-3FB2F1BD4561}"/>
              </a:ext>
            </a:extLst>
          </p:cNvPr>
          <p:cNvSpPr/>
          <p:nvPr/>
        </p:nvSpPr>
        <p:spPr>
          <a:xfrm>
            <a:off x="5109422" y="4727663"/>
            <a:ext cx="4146884" cy="830997"/>
          </a:xfrm>
          <a:prstGeom prst="rect">
            <a:avLst/>
          </a:prstGeom>
        </p:spPr>
        <p:txBody>
          <a:bodyPr wrap="square">
            <a:spAutoFit/>
          </a:bodyPr>
          <a:lstStyle/>
          <a:p>
            <a:pPr algn="ctr"/>
            <a:r>
              <a:rPr lang="en-US" b="1" dirty="0">
                <a:solidFill>
                  <a:srgbClr val="7030A0"/>
                </a:solidFill>
                <a:latin typeface="+mj-lt"/>
                <a:ea typeface="ＭＳ Ｐゴシック" charset="0"/>
                <a:cs typeface="Arial" pitchFamily="34" charset="0"/>
              </a:rPr>
              <a:t>An idealized animal cell and plant cell</a:t>
            </a:r>
          </a:p>
        </p:txBody>
      </p:sp>
    </p:spTree>
    <p:extLst>
      <p:ext uri="{BB962C8B-B14F-4D97-AF65-F5344CB8AC3E}">
        <p14:creationId xmlns:p14="http://schemas.microsoft.com/office/powerpoint/2010/main" val="3424437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BEA7D9-5C13-F640-9205-754AE10EE488}"/>
              </a:ext>
            </a:extLst>
          </p:cNvPr>
          <p:cNvSpPr>
            <a:spLocks noGrp="1"/>
          </p:cNvSpPr>
          <p:nvPr>
            <p:ph type="ftr" sz="quarter" idx="11"/>
          </p:nvPr>
        </p:nvSpPr>
        <p:spPr/>
        <p:txBody>
          <a:bodyPr/>
          <a:lstStyle/>
          <a:p>
            <a:r>
              <a:rPr lang="en-US"/>
              <a:t>© 2017 Pearson Education, Ltd.</a:t>
            </a:r>
          </a:p>
        </p:txBody>
      </p:sp>
      <p:sp>
        <p:nvSpPr>
          <p:cNvPr id="3" name="TextBox 2">
            <a:extLst>
              <a:ext uri="{FF2B5EF4-FFF2-40B4-BE49-F238E27FC236}">
                <a16:creationId xmlns:a16="http://schemas.microsoft.com/office/drawing/2014/main" id="{D1855BD5-0C8C-1E4C-B6C6-8FBDD03C270C}"/>
              </a:ext>
            </a:extLst>
          </p:cNvPr>
          <p:cNvSpPr txBox="1"/>
          <p:nvPr/>
        </p:nvSpPr>
        <p:spPr>
          <a:xfrm>
            <a:off x="1828800" y="2448732"/>
            <a:ext cx="5796366" cy="584775"/>
          </a:xfrm>
          <a:prstGeom prst="rect">
            <a:avLst/>
          </a:prstGeom>
          <a:noFill/>
        </p:spPr>
        <p:txBody>
          <a:bodyPr wrap="square" rtlCol="1">
            <a:spAutoFit/>
          </a:bodyPr>
          <a:lstStyle/>
          <a:p>
            <a:pPr algn="ctr"/>
            <a:r>
              <a:rPr lang="en-US" sz="3200" b="1" dirty="0">
                <a:solidFill>
                  <a:srgbClr val="0070C0"/>
                </a:solidFill>
                <a:cs typeface="+mj-cs"/>
              </a:rPr>
              <a:t>PLASMA MEMBRANE</a:t>
            </a:r>
            <a:endParaRPr lang="ar-SA" sz="3200" b="1" dirty="0">
              <a:solidFill>
                <a:srgbClr val="0070C0"/>
              </a:solidFill>
              <a:cs typeface="+mj-cs"/>
            </a:endParaRPr>
          </a:p>
        </p:txBody>
      </p:sp>
    </p:spTree>
    <p:extLst>
      <p:ext uri="{BB962C8B-B14F-4D97-AF65-F5344CB8AC3E}">
        <p14:creationId xmlns:p14="http://schemas.microsoft.com/office/powerpoint/2010/main" val="21334996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Structure/Function: The Plasma Membrane</a:t>
            </a:r>
          </a:p>
        </p:txBody>
      </p:sp>
      <p:sp>
        <p:nvSpPr>
          <p:cNvPr id="73730" name="Rectangle 2"/>
          <p:cNvSpPr>
            <a:spLocks noGrp="1" noChangeArrowheads="1"/>
          </p:cNvSpPr>
          <p:nvPr>
            <p:ph idx="1"/>
          </p:nvPr>
        </p:nvSpPr>
        <p:spPr>
          <a:xfrm>
            <a:off x="178895" y="847682"/>
            <a:ext cx="8543108" cy="5230479"/>
          </a:xfrm>
        </p:spPr>
        <p:txBody>
          <a:bodyPr>
            <a:noAutofit/>
          </a:bodyPr>
          <a:lstStyle/>
          <a:p>
            <a:pPr marL="0" indent="0" algn="just">
              <a:buNone/>
            </a:pPr>
            <a:r>
              <a:rPr lang="en-US" sz="2600" b="1" dirty="0">
                <a:solidFill>
                  <a:srgbClr val="7030A0"/>
                </a:solidFill>
                <a:latin typeface="+mj-lt"/>
              </a:rPr>
              <a:t>Importance: </a:t>
            </a:r>
          </a:p>
          <a:p>
            <a:pPr algn="just"/>
            <a:r>
              <a:rPr lang="en-US" sz="2600" dirty="0">
                <a:latin typeface="+mj-lt"/>
              </a:rPr>
              <a:t>The plasma membrane separates the living cell from its nonliving surroundings.</a:t>
            </a:r>
          </a:p>
          <a:p>
            <a:pPr marL="0" indent="0" algn="just">
              <a:buNone/>
            </a:pPr>
            <a:r>
              <a:rPr lang="en-US" sz="2600" b="1" dirty="0">
                <a:solidFill>
                  <a:srgbClr val="7030A0"/>
                </a:solidFill>
                <a:latin typeface="+mj-lt"/>
              </a:rPr>
              <a:t>Structure: </a:t>
            </a:r>
          </a:p>
          <a:p>
            <a:pPr algn="just"/>
            <a:r>
              <a:rPr lang="en-US" sz="2600" dirty="0">
                <a:latin typeface="+mj-lt"/>
              </a:rPr>
              <a:t>The plasma membrane and other membranes of the cell are composed mostly of </a:t>
            </a:r>
            <a:r>
              <a:rPr lang="en-US" sz="2600" b="1" dirty="0">
                <a:solidFill>
                  <a:srgbClr val="FF0000"/>
                </a:solidFill>
                <a:latin typeface="+mj-lt"/>
              </a:rPr>
              <a:t>phospholipids</a:t>
            </a:r>
            <a:r>
              <a:rPr lang="en-US" sz="2600" dirty="0">
                <a:latin typeface="+mj-lt"/>
              </a:rPr>
              <a:t>, which group together to form a two-layer sheet called a </a:t>
            </a:r>
            <a:r>
              <a:rPr lang="en-US" sz="2600" b="1" dirty="0">
                <a:solidFill>
                  <a:srgbClr val="FF0000"/>
                </a:solidFill>
                <a:latin typeface="+mj-lt"/>
              </a:rPr>
              <a:t>phospholipid bilayer</a:t>
            </a:r>
            <a:r>
              <a:rPr lang="en-US" sz="2600" dirty="0">
                <a:latin typeface="+mj-lt"/>
              </a:rPr>
              <a:t>. </a:t>
            </a:r>
          </a:p>
          <a:p>
            <a:pPr algn="just"/>
            <a:r>
              <a:rPr lang="en-US" sz="2600" dirty="0">
                <a:latin typeface="+mj-lt"/>
              </a:rPr>
              <a:t>Each phospholipid is composed of two distinct regions:</a:t>
            </a:r>
          </a:p>
          <a:p>
            <a:pPr marL="971550" lvl="1" indent="-514350" algn="just">
              <a:buFont typeface="+mj-lt"/>
              <a:buAutoNum type="arabicPeriod"/>
            </a:pPr>
            <a:r>
              <a:rPr lang="en-US" dirty="0">
                <a:latin typeface="+mj-lt"/>
              </a:rPr>
              <a:t>A “</a:t>
            </a:r>
            <a:r>
              <a:rPr lang="en-US" b="1" dirty="0">
                <a:solidFill>
                  <a:srgbClr val="FF0000"/>
                </a:solidFill>
                <a:latin typeface="+mj-lt"/>
              </a:rPr>
              <a:t>head</a:t>
            </a:r>
            <a:r>
              <a:rPr lang="en-US" dirty="0">
                <a:latin typeface="+mj-lt"/>
              </a:rPr>
              <a:t>” with a negatively charged </a:t>
            </a:r>
            <a:r>
              <a:rPr lang="en-US" dirty="0">
                <a:solidFill>
                  <a:srgbClr val="00B050"/>
                </a:solidFill>
                <a:latin typeface="+mj-lt"/>
              </a:rPr>
              <a:t>phosphate group </a:t>
            </a:r>
            <a:r>
              <a:rPr lang="en-US" dirty="0">
                <a:latin typeface="+mj-lt"/>
              </a:rPr>
              <a:t>and </a:t>
            </a:r>
          </a:p>
          <a:p>
            <a:pPr marL="971550" lvl="1" indent="-514350" algn="just">
              <a:buFont typeface="+mj-lt"/>
              <a:buAutoNum type="arabicPeriod"/>
            </a:pPr>
            <a:r>
              <a:rPr lang="en-US" dirty="0">
                <a:latin typeface="+mj-lt"/>
              </a:rPr>
              <a:t>Two </a:t>
            </a:r>
            <a:r>
              <a:rPr lang="en-US" dirty="0">
                <a:solidFill>
                  <a:srgbClr val="00B050"/>
                </a:solidFill>
                <a:latin typeface="+mj-lt"/>
              </a:rPr>
              <a:t>nonpolar fatty acid </a:t>
            </a:r>
            <a:r>
              <a:rPr lang="en-US" dirty="0">
                <a:latin typeface="+mj-lt"/>
              </a:rPr>
              <a:t>“</a:t>
            </a:r>
            <a:r>
              <a:rPr lang="en-US" b="1" dirty="0">
                <a:solidFill>
                  <a:srgbClr val="FF0000"/>
                </a:solidFill>
                <a:latin typeface="+mj-lt"/>
              </a:rPr>
              <a:t>tails</a:t>
            </a:r>
            <a:r>
              <a:rPr lang="en-US" dirty="0">
                <a:latin typeface="+mj-lt"/>
              </a:rPr>
              <a:t>.” </a:t>
            </a:r>
          </a:p>
        </p:txBody>
      </p:sp>
    </p:spTree>
    <p:extLst>
      <p:ext uri="{BB962C8B-B14F-4D97-AF65-F5344CB8AC3E}">
        <p14:creationId xmlns:p14="http://schemas.microsoft.com/office/powerpoint/2010/main" val="340951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p:txBody>
          <a:bodyPr/>
          <a:lstStyle/>
          <a:p>
            <a:pPr algn="ctr"/>
            <a:r>
              <a:rPr lang="en-US" dirty="0"/>
              <a:t>The Nature of Life </a:t>
            </a:r>
          </a:p>
        </p:txBody>
      </p:sp>
      <p:sp>
        <p:nvSpPr>
          <p:cNvPr id="768002" name="Rectangle 2"/>
          <p:cNvSpPr>
            <a:spLocks noGrp="1" noChangeArrowheads="1"/>
          </p:cNvSpPr>
          <p:nvPr>
            <p:ph idx="1"/>
          </p:nvPr>
        </p:nvSpPr>
        <p:spPr>
          <a:xfrm>
            <a:off x="530275" y="4804005"/>
            <a:ext cx="7542162" cy="1028700"/>
          </a:xfrm>
        </p:spPr>
        <p:txBody>
          <a:bodyPr/>
          <a:lstStyle/>
          <a:p>
            <a:pPr algn="just"/>
            <a:r>
              <a:rPr lang="en-US" sz="2600" dirty="0">
                <a:latin typeface="+mj-lt"/>
              </a:rPr>
              <a:t>We recognize life mainly by what living things do.</a:t>
            </a:r>
          </a:p>
        </p:txBody>
      </p:sp>
      <p:graphicFrame>
        <p:nvGraphicFramePr>
          <p:cNvPr id="2" name="Diagram 1">
            <a:extLst>
              <a:ext uri="{FF2B5EF4-FFF2-40B4-BE49-F238E27FC236}">
                <a16:creationId xmlns:a16="http://schemas.microsoft.com/office/drawing/2014/main" id="{04DE6A09-78C3-5649-9AA1-9384C4B24107}"/>
              </a:ext>
            </a:extLst>
          </p:cNvPr>
          <p:cNvGraphicFramePr/>
          <p:nvPr>
            <p:extLst/>
          </p:nvPr>
        </p:nvGraphicFramePr>
        <p:xfrm>
          <a:off x="685800" y="775000"/>
          <a:ext cx="7386637" cy="3653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C19026C-EE2C-DB46-A656-9718062EBF55}"/>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5846523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902208" y="1054608"/>
            <a:ext cx="7339584" cy="4748784"/>
          </a:xfrm>
          <a:prstGeom prst="rect">
            <a:avLst/>
          </a:prstGeom>
          <a:noFill/>
          <a:ln>
            <a:noFill/>
          </a:ln>
        </p:spPr>
      </p:pic>
      <p:sp>
        <p:nvSpPr>
          <p:cNvPr id="3" name="Freeform 2"/>
          <p:cNvSpPr/>
          <p:nvPr/>
        </p:nvSpPr>
        <p:spPr bwMode="auto">
          <a:xfrm flipH="1" flipV="1">
            <a:off x="2897980" y="2362991"/>
            <a:ext cx="647699" cy="80171"/>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5" name="Freeform 4"/>
          <p:cNvSpPr/>
          <p:nvPr/>
        </p:nvSpPr>
        <p:spPr bwMode="auto">
          <a:xfrm flipH="1">
            <a:off x="2897979" y="3078956"/>
            <a:ext cx="666752" cy="180974"/>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6" name="TextBox 2"/>
          <p:cNvSpPr txBox="1">
            <a:spLocks noChangeArrowheads="1"/>
          </p:cNvSpPr>
          <p:nvPr/>
        </p:nvSpPr>
        <p:spPr bwMode="auto">
          <a:xfrm>
            <a:off x="4782306" y="1130128"/>
            <a:ext cx="1878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mj-lt"/>
                <a:ea typeface="ＭＳ Ｐゴシック" charset="0"/>
              </a:rPr>
              <a:t>Outside of cell</a:t>
            </a:r>
          </a:p>
        </p:txBody>
      </p:sp>
      <p:sp>
        <p:nvSpPr>
          <p:cNvPr id="7" name="TextBox 3"/>
          <p:cNvSpPr txBox="1">
            <a:spLocks noChangeArrowheads="1"/>
          </p:cNvSpPr>
          <p:nvPr/>
        </p:nvSpPr>
        <p:spPr bwMode="auto">
          <a:xfrm>
            <a:off x="1225260" y="1787353"/>
            <a:ext cx="15829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r>
              <a:rPr lang="en-US" b="1" dirty="0">
                <a:solidFill>
                  <a:srgbClr val="000000"/>
                </a:solidFill>
                <a:latin typeface="+mj-lt"/>
                <a:ea typeface="ＭＳ Ｐゴシック" charset="0"/>
              </a:rPr>
              <a:t>Hydrophilic</a:t>
            </a:r>
          </a:p>
          <a:p>
            <a:pPr algn="r" eaLnBrk="0" hangingPunct="0"/>
            <a:r>
              <a:rPr lang="en-US" b="1" dirty="0">
                <a:solidFill>
                  <a:srgbClr val="000000"/>
                </a:solidFill>
                <a:latin typeface="+mj-lt"/>
                <a:ea typeface="ＭＳ Ｐゴシック" charset="0"/>
              </a:rPr>
              <a:t>head</a:t>
            </a:r>
          </a:p>
        </p:txBody>
      </p:sp>
      <p:sp>
        <p:nvSpPr>
          <p:cNvPr id="8" name="TextBox 5"/>
          <p:cNvSpPr txBox="1">
            <a:spLocks noChangeArrowheads="1"/>
          </p:cNvSpPr>
          <p:nvPr/>
        </p:nvSpPr>
        <p:spPr bwMode="auto">
          <a:xfrm>
            <a:off x="1086036" y="2735882"/>
            <a:ext cx="173848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ts val="2700"/>
              </a:lnSpc>
            </a:pPr>
            <a:r>
              <a:rPr lang="en-US" b="1" dirty="0">
                <a:solidFill>
                  <a:srgbClr val="000000"/>
                </a:solidFill>
                <a:latin typeface="+mj-lt"/>
                <a:ea typeface="ＭＳ Ｐゴシック" charset="0"/>
              </a:rPr>
              <a:t>Hydrophobic</a:t>
            </a:r>
          </a:p>
          <a:p>
            <a:pPr algn="r" eaLnBrk="0" hangingPunct="0">
              <a:lnSpc>
                <a:spcPts val="2700"/>
              </a:lnSpc>
            </a:pPr>
            <a:r>
              <a:rPr lang="en-US" b="1" dirty="0">
                <a:solidFill>
                  <a:srgbClr val="000000"/>
                </a:solidFill>
                <a:latin typeface="+mj-lt"/>
                <a:ea typeface="ＭＳ Ｐゴシック" charset="0"/>
              </a:rPr>
              <a:t>tail</a:t>
            </a:r>
          </a:p>
        </p:txBody>
      </p:sp>
      <p:sp>
        <p:nvSpPr>
          <p:cNvPr id="9" name="TextBox 7"/>
          <p:cNvSpPr txBox="1">
            <a:spLocks noChangeArrowheads="1"/>
          </p:cNvSpPr>
          <p:nvPr/>
        </p:nvSpPr>
        <p:spPr bwMode="auto">
          <a:xfrm>
            <a:off x="1364419" y="4490866"/>
            <a:ext cx="1728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mj-lt"/>
                <a:ea typeface="ＭＳ Ｐゴシック" charset="0"/>
              </a:rPr>
              <a:t>Phospholipid</a:t>
            </a:r>
          </a:p>
        </p:txBody>
      </p:sp>
      <p:sp>
        <p:nvSpPr>
          <p:cNvPr id="10" name="TextBox 8"/>
          <p:cNvSpPr txBox="1">
            <a:spLocks noChangeArrowheads="1"/>
          </p:cNvSpPr>
          <p:nvPr/>
        </p:nvSpPr>
        <p:spPr bwMode="auto">
          <a:xfrm>
            <a:off x="3986969" y="4773441"/>
            <a:ext cx="33246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mj-lt"/>
                <a:ea typeface="ＭＳ Ｐゴシック" charset="0"/>
              </a:rPr>
              <a:t>Cytoplasm (inside of cell)</a:t>
            </a:r>
          </a:p>
        </p:txBody>
      </p:sp>
      <p:sp>
        <p:nvSpPr>
          <p:cNvPr id="11" name="TextBox 9"/>
          <p:cNvSpPr txBox="1">
            <a:spLocks noChangeArrowheads="1"/>
          </p:cNvSpPr>
          <p:nvPr/>
        </p:nvSpPr>
        <p:spPr bwMode="auto">
          <a:xfrm>
            <a:off x="951669" y="5367166"/>
            <a:ext cx="49861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mj-lt"/>
                <a:ea typeface="ＭＳ Ｐゴシック" charset="0"/>
              </a:rPr>
              <a:t>(a) Phospholipid bilayer of membrane</a:t>
            </a:r>
          </a:p>
        </p:txBody>
      </p:sp>
      <p:sp>
        <p:nvSpPr>
          <p:cNvPr id="2" name="Rectangle 1">
            <a:extLst>
              <a:ext uri="{FF2B5EF4-FFF2-40B4-BE49-F238E27FC236}">
                <a16:creationId xmlns:a16="http://schemas.microsoft.com/office/drawing/2014/main" id="{72D3C8FF-4080-4565-A199-734844C83B00}"/>
              </a:ext>
            </a:extLst>
          </p:cNvPr>
          <p:cNvSpPr/>
          <p:nvPr/>
        </p:nvSpPr>
        <p:spPr>
          <a:xfrm>
            <a:off x="671525" y="6091134"/>
            <a:ext cx="7800949" cy="461665"/>
          </a:xfrm>
          <a:prstGeom prst="rect">
            <a:avLst/>
          </a:prstGeom>
        </p:spPr>
        <p:txBody>
          <a:bodyPr wrap="square">
            <a:spAutoFit/>
          </a:bodyPr>
          <a:lstStyle/>
          <a:p>
            <a:pPr algn="ctr"/>
            <a:r>
              <a:rPr lang="en-US" b="1" dirty="0">
                <a:solidFill>
                  <a:srgbClr val="7030A0"/>
                </a:solidFill>
                <a:effectLst>
                  <a:outerShdw blurRad="38100" dist="38100" dir="2700000" algn="tl">
                    <a:srgbClr val="000000">
                      <a:alpha val="43137"/>
                    </a:srgbClr>
                  </a:outerShdw>
                </a:effectLst>
                <a:latin typeface="+mj-lt"/>
                <a:ea typeface="ＭＳ Ｐゴシック" charset="0"/>
                <a:cs typeface="Arial" pitchFamily="34" charset="0"/>
              </a:rPr>
              <a:t>The plasma membrane structure ( phospholipid bilayer)</a:t>
            </a:r>
          </a:p>
        </p:txBody>
      </p:sp>
    </p:spTree>
    <p:extLst>
      <p:ext uri="{BB962C8B-B14F-4D97-AF65-F5344CB8AC3E}">
        <p14:creationId xmlns:p14="http://schemas.microsoft.com/office/powerpoint/2010/main" val="12123743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Structure/Function: The Plasma Membrane</a:t>
            </a:r>
          </a:p>
        </p:txBody>
      </p:sp>
      <p:sp>
        <p:nvSpPr>
          <p:cNvPr id="73730" name="Rectangle 2"/>
          <p:cNvSpPr>
            <a:spLocks noGrp="1" noChangeArrowheads="1"/>
          </p:cNvSpPr>
          <p:nvPr>
            <p:ph idx="1"/>
          </p:nvPr>
        </p:nvSpPr>
        <p:spPr>
          <a:xfrm>
            <a:off x="287383" y="1091385"/>
            <a:ext cx="8543108" cy="5326731"/>
          </a:xfrm>
        </p:spPr>
        <p:txBody>
          <a:bodyPr>
            <a:normAutofit/>
          </a:bodyPr>
          <a:lstStyle/>
          <a:p>
            <a:pPr algn="just"/>
            <a:r>
              <a:rPr lang="en-US" sz="2600" b="1" dirty="0">
                <a:solidFill>
                  <a:srgbClr val="FF0000"/>
                </a:solidFill>
                <a:latin typeface="+mj-lt"/>
              </a:rPr>
              <a:t>proteins</a:t>
            </a:r>
            <a:r>
              <a:rPr lang="en-US" sz="2600" dirty="0">
                <a:latin typeface="+mj-lt"/>
              </a:rPr>
              <a:t> were suspended in the phospholipid bilayer of most membranes that</a:t>
            </a:r>
          </a:p>
          <a:p>
            <a:pPr lvl="1" algn="just"/>
            <a:r>
              <a:rPr lang="en-US" dirty="0">
                <a:latin typeface="+mj-lt"/>
              </a:rPr>
              <a:t>Help </a:t>
            </a:r>
            <a:r>
              <a:rPr lang="en-US" dirty="0">
                <a:solidFill>
                  <a:srgbClr val="FF0000"/>
                </a:solidFill>
                <a:latin typeface="+mj-lt"/>
              </a:rPr>
              <a:t>regulate</a:t>
            </a:r>
            <a:r>
              <a:rPr lang="en-US" dirty="0">
                <a:latin typeface="+mj-lt"/>
              </a:rPr>
              <a:t> </a:t>
            </a:r>
            <a:r>
              <a:rPr lang="en-US" dirty="0">
                <a:solidFill>
                  <a:srgbClr val="FF0000"/>
                </a:solidFill>
                <a:latin typeface="+mj-lt"/>
              </a:rPr>
              <a:t>traffic</a:t>
            </a:r>
            <a:r>
              <a:rPr lang="en-US" dirty="0">
                <a:latin typeface="+mj-lt"/>
              </a:rPr>
              <a:t> across the membrane and</a:t>
            </a:r>
          </a:p>
          <a:p>
            <a:pPr lvl="1" algn="just"/>
            <a:r>
              <a:rPr lang="en-US" dirty="0">
                <a:latin typeface="+mj-lt"/>
              </a:rPr>
              <a:t>Perform other functions.</a:t>
            </a:r>
          </a:p>
          <a:p>
            <a:pPr algn="just"/>
            <a:r>
              <a:rPr lang="en-US" sz="2600" b="1" dirty="0">
                <a:latin typeface="+mj-lt"/>
              </a:rPr>
              <a:t>The plasma membrane is a </a:t>
            </a:r>
            <a:r>
              <a:rPr lang="en-US" sz="2600" b="1" dirty="0">
                <a:solidFill>
                  <a:srgbClr val="FF0000"/>
                </a:solidFill>
                <a:latin typeface="+mj-lt"/>
              </a:rPr>
              <a:t>fluid mosaic</a:t>
            </a:r>
            <a:r>
              <a:rPr lang="en-US" sz="2600" dirty="0">
                <a:latin typeface="+mj-lt"/>
              </a:rPr>
              <a:t>:</a:t>
            </a:r>
          </a:p>
          <a:p>
            <a:pPr marL="804863" lvl="1" indent="-347663" algn="just">
              <a:buFont typeface="+mj-lt"/>
              <a:buAutoNum type="arabicPeriod"/>
            </a:pPr>
            <a:r>
              <a:rPr lang="en-US" b="1" dirty="0">
                <a:solidFill>
                  <a:srgbClr val="00B050"/>
                </a:solidFill>
                <a:latin typeface="+mj-lt"/>
              </a:rPr>
              <a:t>Fluid</a:t>
            </a:r>
            <a:r>
              <a:rPr lang="en-US" b="1" dirty="0">
                <a:latin typeface="+mj-lt"/>
              </a:rPr>
              <a:t> </a:t>
            </a:r>
            <a:r>
              <a:rPr lang="en-US" dirty="0">
                <a:latin typeface="+mj-lt"/>
              </a:rPr>
              <a:t>because molecules can move freely past one another and</a:t>
            </a:r>
          </a:p>
          <a:p>
            <a:pPr marL="804863" lvl="1" indent="-347663" algn="just">
              <a:buFont typeface="+mj-lt"/>
              <a:buAutoNum type="arabicPeriod"/>
            </a:pPr>
            <a:r>
              <a:rPr lang="en-US" dirty="0">
                <a:latin typeface="+mj-lt"/>
              </a:rPr>
              <a:t>A </a:t>
            </a:r>
            <a:r>
              <a:rPr lang="en-US" b="1" dirty="0">
                <a:solidFill>
                  <a:srgbClr val="00B050"/>
                </a:solidFill>
                <a:latin typeface="+mj-lt"/>
              </a:rPr>
              <a:t>mosaic</a:t>
            </a:r>
            <a:r>
              <a:rPr lang="en-US" dirty="0">
                <a:latin typeface="+mj-lt"/>
              </a:rPr>
              <a:t> because of the diversity of proteins in the membrane.</a:t>
            </a:r>
          </a:p>
        </p:txBody>
      </p:sp>
    </p:spTree>
    <p:extLst>
      <p:ext uri="{BB962C8B-B14F-4D97-AF65-F5344CB8AC3E}">
        <p14:creationId xmlns:p14="http://schemas.microsoft.com/office/powerpoint/2010/main" val="2010315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3F1BAF-E53A-46B6-AF3D-AA085858AD57}"/>
              </a:ext>
            </a:extLst>
          </p:cNvPr>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98704" y="841248"/>
            <a:ext cx="8546592" cy="5175504"/>
          </a:xfrm>
          <a:prstGeom prst="rect">
            <a:avLst/>
          </a:prstGeom>
          <a:noFill/>
          <a:ln>
            <a:noFill/>
          </a:ln>
        </p:spPr>
      </p:pic>
      <p:sp>
        <p:nvSpPr>
          <p:cNvPr id="8" name="Freeform 2">
            <a:extLst>
              <a:ext uri="{FF2B5EF4-FFF2-40B4-BE49-F238E27FC236}">
                <a16:creationId xmlns:a16="http://schemas.microsoft.com/office/drawing/2014/main" id="{C09C922E-6ED3-4449-8FF8-D459280FBF69}"/>
              </a:ext>
            </a:extLst>
          </p:cNvPr>
          <p:cNvSpPr/>
          <p:nvPr/>
        </p:nvSpPr>
        <p:spPr bwMode="auto">
          <a:xfrm flipH="1">
            <a:off x="1987549" y="3286124"/>
            <a:ext cx="593725" cy="65087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9" name="Freeform 4">
            <a:extLst>
              <a:ext uri="{FF2B5EF4-FFF2-40B4-BE49-F238E27FC236}">
                <a16:creationId xmlns:a16="http://schemas.microsoft.com/office/drawing/2014/main" id="{6D78BCCD-7365-4EC7-8E4E-D6B727D69771}"/>
              </a:ext>
            </a:extLst>
          </p:cNvPr>
          <p:cNvSpPr/>
          <p:nvPr/>
        </p:nvSpPr>
        <p:spPr bwMode="auto">
          <a:xfrm flipH="1">
            <a:off x="1987548" y="2635250"/>
            <a:ext cx="657225" cy="479426"/>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0" name="Freeform 5">
            <a:extLst>
              <a:ext uri="{FF2B5EF4-FFF2-40B4-BE49-F238E27FC236}">
                <a16:creationId xmlns:a16="http://schemas.microsoft.com/office/drawing/2014/main" id="{A3FE4F8B-A50B-455F-985E-830EC8E0B7EE}"/>
              </a:ext>
            </a:extLst>
          </p:cNvPr>
          <p:cNvSpPr/>
          <p:nvPr/>
        </p:nvSpPr>
        <p:spPr bwMode="auto">
          <a:xfrm flipV="1">
            <a:off x="5137149" y="1069973"/>
            <a:ext cx="1638299" cy="692151"/>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1" name="Freeform 6">
            <a:extLst>
              <a:ext uri="{FF2B5EF4-FFF2-40B4-BE49-F238E27FC236}">
                <a16:creationId xmlns:a16="http://schemas.microsoft.com/office/drawing/2014/main" id="{0F6363CC-4EBE-4C37-B57E-9294F2533A2D}"/>
              </a:ext>
            </a:extLst>
          </p:cNvPr>
          <p:cNvSpPr/>
          <p:nvPr/>
        </p:nvSpPr>
        <p:spPr bwMode="auto">
          <a:xfrm flipV="1">
            <a:off x="5727700" y="1069971"/>
            <a:ext cx="1047748" cy="1244603"/>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2" name="Freeform 7">
            <a:extLst>
              <a:ext uri="{FF2B5EF4-FFF2-40B4-BE49-F238E27FC236}">
                <a16:creationId xmlns:a16="http://schemas.microsoft.com/office/drawing/2014/main" id="{392CCF5F-96A5-4697-BE59-188A2656FC60}"/>
              </a:ext>
            </a:extLst>
          </p:cNvPr>
          <p:cNvSpPr/>
          <p:nvPr/>
        </p:nvSpPr>
        <p:spPr bwMode="auto">
          <a:xfrm flipV="1">
            <a:off x="4156075" y="1069970"/>
            <a:ext cx="2619373" cy="714379"/>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mj-lt"/>
              <a:ea typeface="ＭＳ Ｐゴシック" charset="0"/>
            </a:endParaRPr>
          </a:p>
        </p:txBody>
      </p:sp>
      <p:sp>
        <p:nvSpPr>
          <p:cNvPr id="13" name="TextBox 12">
            <a:extLst>
              <a:ext uri="{FF2B5EF4-FFF2-40B4-BE49-F238E27FC236}">
                <a16:creationId xmlns:a16="http://schemas.microsoft.com/office/drawing/2014/main" id="{92E7CB6C-CA90-4A24-A585-0C093BEE956D}"/>
              </a:ext>
            </a:extLst>
          </p:cNvPr>
          <p:cNvSpPr txBox="1"/>
          <p:nvPr/>
        </p:nvSpPr>
        <p:spPr>
          <a:xfrm>
            <a:off x="3665396" y="992061"/>
            <a:ext cx="1615827" cy="317651"/>
          </a:xfrm>
          <a:prstGeom prst="rect">
            <a:avLst/>
          </a:prstGeom>
          <a:noFill/>
        </p:spPr>
        <p:txBody>
          <a:bodyPr wrap="none" lIns="0" tIns="0" rIns="0" bIns="0">
            <a:spAutoFit/>
          </a:bodyPr>
          <a:lstStyle/>
          <a:p>
            <a:pPr eaLnBrk="0" fontAlgn="auto" hangingPunct="0">
              <a:spcBef>
                <a:spcPts val="0"/>
              </a:spcBef>
              <a:spcAft>
                <a:spcPts val="0"/>
              </a:spcAft>
              <a:defRPr/>
            </a:pPr>
            <a:r>
              <a:rPr lang="en-US" sz="2064" b="1" dirty="0">
                <a:solidFill>
                  <a:srgbClr val="000000"/>
                </a:solidFill>
                <a:latin typeface="+mj-lt"/>
                <a:ea typeface="ＭＳ Ｐゴシック" charset="0"/>
              </a:rPr>
              <a:t>Outside of cell</a:t>
            </a:r>
          </a:p>
        </p:txBody>
      </p:sp>
      <p:sp>
        <p:nvSpPr>
          <p:cNvPr id="14" name="TextBox 13">
            <a:extLst>
              <a:ext uri="{FF2B5EF4-FFF2-40B4-BE49-F238E27FC236}">
                <a16:creationId xmlns:a16="http://schemas.microsoft.com/office/drawing/2014/main" id="{CA15C016-8619-46A1-808C-6D46B9FD28B1}"/>
              </a:ext>
            </a:extLst>
          </p:cNvPr>
          <p:cNvSpPr txBox="1"/>
          <p:nvPr/>
        </p:nvSpPr>
        <p:spPr>
          <a:xfrm>
            <a:off x="6877702" y="851565"/>
            <a:ext cx="1221488" cy="589905"/>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Embedded</a:t>
            </a:r>
          </a:p>
          <a:p>
            <a:pP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proteins</a:t>
            </a:r>
          </a:p>
        </p:txBody>
      </p:sp>
      <p:sp>
        <p:nvSpPr>
          <p:cNvPr id="15" name="TextBox 14">
            <a:extLst>
              <a:ext uri="{FF2B5EF4-FFF2-40B4-BE49-F238E27FC236}">
                <a16:creationId xmlns:a16="http://schemas.microsoft.com/office/drawing/2014/main" id="{B6CDBB63-0926-4365-8532-F7C5DCD5AA51}"/>
              </a:ext>
            </a:extLst>
          </p:cNvPr>
          <p:cNvSpPr txBox="1"/>
          <p:nvPr/>
        </p:nvSpPr>
        <p:spPr>
          <a:xfrm>
            <a:off x="573847" y="2656553"/>
            <a:ext cx="1364156" cy="589905"/>
          </a:xfrm>
          <a:prstGeom prst="rect">
            <a:avLst/>
          </a:prstGeom>
          <a:noFill/>
        </p:spPr>
        <p:txBody>
          <a:bodyPr wrap="none" lIns="0" tIns="0" rIns="0" bIns="0">
            <a:spAutoFit/>
          </a:bodyPr>
          <a:lstStyle/>
          <a:p>
            <a:pPr algn="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Hydrophilic</a:t>
            </a:r>
          </a:p>
          <a:p>
            <a:pPr algn="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head</a:t>
            </a:r>
          </a:p>
        </p:txBody>
      </p:sp>
      <p:sp>
        <p:nvSpPr>
          <p:cNvPr id="16" name="TextBox 15">
            <a:extLst>
              <a:ext uri="{FF2B5EF4-FFF2-40B4-BE49-F238E27FC236}">
                <a16:creationId xmlns:a16="http://schemas.microsoft.com/office/drawing/2014/main" id="{01315D03-7AD5-4B05-957E-AB374565FC4E}"/>
              </a:ext>
            </a:extLst>
          </p:cNvPr>
          <p:cNvSpPr txBox="1"/>
          <p:nvPr/>
        </p:nvSpPr>
        <p:spPr>
          <a:xfrm>
            <a:off x="435360" y="3517771"/>
            <a:ext cx="1497205" cy="589905"/>
          </a:xfrm>
          <a:prstGeom prst="rect">
            <a:avLst/>
          </a:prstGeom>
          <a:noFill/>
        </p:spPr>
        <p:txBody>
          <a:bodyPr wrap="none" lIns="0" tIns="0" rIns="0" bIns="0">
            <a:spAutoFit/>
          </a:bodyPr>
          <a:lstStyle/>
          <a:p>
            <a:pPr algn="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Hydrophobic</a:t>
            </a:r>
          </a:p>
          <a:p>
            <a:pPr algn="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tail</a:t>
            </a:r>
          </a:p>
        </p:txBody>
      </p:sp>
      <p:sp>
        <p:nvSpPr>
          <p:cNvPr id="17" name="TextBox 16">
            <a:extLst>
              <a:ext uri="{FF2B5EF4-FFF2-40B4-BE49-F238E27FC236}">
                <a16:creationId xmlns:a16="http://schemas.microsoft.com/office/drawing/2014/main" id="{6EEDA1A5-BFE7-4E99-B2B5-FEB2463517E8}"/>
              </a:ext>
            </a:extLst>
          </p:cNvPr>
          <p:cNvSpPr txBox="1"/>
          <p:nvPr/>
        </p:nvSpPr>
        <p:spPr>
          <a:xfrm>
            <a:off x="7149165" y="2490659"/>
            <a:ext cx="1489190" cy="589905"/>
          </a:xfrm>
          <a:prstGeom prst="rect">
            <a:avLst/>
          </a:prstGeom>
          <a:noFill/>
        </p:spPr>
        <p:txBody>
          <a:bodyPr wrap="none" lIns="0" tIns="0" rIns="0" bIns="0">
            <a:spAutoFit/>
          </a:bodyPr>
          <a:lstStyle/>
          <a:p>
            <a:pP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Phospholipid</a:t>
            </a:r>
          </a:p>
          <a:p>
            <a:pPr eaLnBrk="0" fontAlgn="auto" hangingPunct="0">
              <a:lnSpc>
                <a:spcPts val="2300"/>
              </a:lnSpc>
              <a:spcBef>
                <a:spcPts val="0"/>
              </a:spcBef>
              <a:spcAft>
                <a:spcPts val="0"/>
              </a:spcAft>
              <a:defRPr/>
            </a:pPr>
            <a:r>
              <a:rPr lang="en-US" sz="2064" b="1" dirty="0">
                <a:solidFill>
                  <a:srgbClr val="000000"/>
                </a:solidFill>
                <a:latin typeface="+mj-lt"/>
                <a:ea typeface="ＭＳ Ｐゴシック" charset="0"/>
              </a:rPr>
              <a:t>bilayer</a:t>
            </a:r>
          </a:p>
        </p:txBody>
      </p:sp>
      <p:sp>
        <p:nvSpPr>
          <p:cNvPr id="18" name="TextBox 17">
            <a:extLst>
              <a:ext uri="{FF2B5EF4-FFF2-40B4-BE49-F238E27FC236}">
                <a16:creationId xmlns:a16="http://schemas.microsoft.com/office/drawing/2014/main" id="{8C084E1F-902F-4B2C-A0E8-448B17E65A9E}"/>
              </a:ext>
            </a:extLst>
          </p:cNvPr>
          <p:cNvSpPr txBox="1"/>
          <p:nvPr/>
        </p:nvSpPr>
        <p:spPr>
          <a:xfrm>
            <a:off x="2969279" y="5138611"/>
            <a:ext cx="2861361" cy="317651"/>
          </a:xfrm>
          <a:prstGeom prst="rect">
            <a:avLst/>
          </a:prstGeom>
          <a:noFill/>
        </p:spPr>
        <p:txBody>
          <a:bodyPr wrap="none" lIns="0" tIns="0" rIns="0" bIns="0">
            <a:spAutoFit/>
          </a:bodyPr>
          <a:lstStyle/>
          <a:p>
            <a:pPr eaLnBrk="0" fontAlgn="auto" hangingPunct="0">
              <a:spcBef>
                <a:spcPts val="0"/>
              </a:spcBef>
              <a:spcAft>
                <a:spcPts val="0"/>
              </a:spcAft>
              <a:defRPr/>
            </a:pPr>
            <a:r>
              <a:rPr lang="en-US" sz="2064" b="1">
                <a:solidFill>
                  <a:srgbClr val="000000"/>
                </a:solidFill>
                <a:latin typeface="+mj-lt"/>
                <a:ea typeface="ＭＳ Ｐゴシック" charset="0"/>
              </a:rPr>
              <a:t>Cytoplasm (inside of cell)</a:t>
            </a:r>
          </a:p>
        </p:txBody>
      </p:sp>
      <p:sp>
        <p:nvSpPr>
          <p:cNvPr id="19" name="TextBox 18">
            <a:extLst>
              <a:ext uri="{FF2B5EF4-FFF2-40B4-BE49-F238E27FC236}">
                <a16:creationId xmlns:a16="http://schemas.microsoft.com/office/drawing/2014/main" id="{67382EA7-0933-4730-A1EB-F9735EAE0020}"/>
              </a:ext>
            </a:extLst>
          </p:cNvPr>
          <p:cNvSpPr txBox="1"/>
          <p:nvPr/>
        </p:nvSpPr>
        <p:spPr>
          <a:xfrm>
            <a:off x="332441" y="5641849"/>
            <a:ext cx="4172617" cy="317651"/>
          </a:xfrm>
          <a:prstGeom prst="rect">
            <a:avLst/>
          </a:prstGeom>
          <a:noFill/>
        </p:spPr>
        <p:txBody>
          <a:bodyPr wrap="none" lIns="0" tIns="0" rIns="0" bIns="0">
            <a:spAutoFit/>
          </a:bodyPr>
          <a:lstStyle/>
          <a:p>
            <a:pPr eaLnBrk="0" fontAlgn="auto" hangingPunct="0">
              <a:spcBef>
                <a:spcPts val="0"/>
              </a:spcBef>
              <a:spcAft>
                <a:spcPts val="0"/>
              </a:spcAft>
              <a:defRPr/>
            </a:pPr>
            <a:r>
              <a:rPr lang="en-US" sz="2064" b="1">
                <a:solidFill>
                  <a:srgbClr val="000000"/>
                </a:solidFill>
                <a:latin typeface="+mj-lt"/>
                <a:ea typeface="ＭＳ Ｐゴシック" charset="0"/>
              </a:rPr>
              <a:t>(b) Fluid mosaic model of membrane</a:t>
            </a:r>
          </a:p>
        </p:txBody>
      </p:sp>
      <p:grpSp>
        <p:nvGrpSpPr>
          <p:cNvPr id="20" name="Group 19">
            <a:extLst>
              <a:ext uri="{FF2B5EF4-FFF2-40B4-BE49-F238E27FC236}">
                <a16:creationId xmlns:a16="http://schemas.microsoft.com/office/drawing/2014/main" id="{FFC5CD26-56CE-4D10-A05C-C7B5C3781E6D}"/>
              </a:ext>
            </a:extLst>
          </p:cNvPr>
          <p:cNvGrpSpPr/>
          <p:nvPr/>
        </p:nvGrpSpPr>
        <p:grpSpPr>
          <a:xfrm rot="5400000">
            <a:off x="6010671" y="2643590"/>
            <a:ext cx="1682752" cy="330986"/>
            <a:chOff x="1076325" y="1730375"/>
            <a:chExt cx="1149350" cy="384175"/>
          </a:xfrm>
        </p:grpSpPr>
        <p:sp>
          <p:nvSpPr>
            <p:cNvPr id="21" name="Freeform 16">
              <a:extLst>
                <a:ext uri="{FF2B5EF4-FFF2-40B4-BE49-F238E27FC236}">
                  <a16:creationId xmlns:a16="http://schemas.microsoft.com/office/drawing/2014/main" id="{167C2501-52B2-4D82-8C5B-CBE4139A4E50}"/>
                </a:ext>
              </a:extLst>
            </p:cNvPr>
            <p:cNvSpPr/>
            <p:nvPr/>
          </p:nvSpPr>
          <p:spPr bwMode="auto">
            <a:xfrm>
              <a:off x="1076325" y="1911350"/>
              <a:ext cx="1149350" cy="203200"/>
            </a:xfrm>
            <a:custGeom>
              <a:avLst/>
              <a:gdLst>
                <a:gd name="connsiteX0" fmla="*/ 0 w 1149350"/>
                <a:gd name="connsiteY0" fmla="*/ 203200 h 203200"/>
                <a:gd name="connsiteX1" fmla="*/ 0 w 1149350"/>
                <a:gd name="connsiteY1" fmla="*/ 0 h 203200"/>
                <a:gd name="connsiteX2" fmla="*/ 1149350 w 1149350"/>
                <a:gd name="connsiteY2" fmla="*/ 0 h 203200"/>
                <a:gd name="connsiteX3" fmla="*/ 1149350 w 1149350"/>
                <a:gd name="connsiteY3" fmla="*/ 203200 h 203200"/>
              </a:gdLst>
              <a:ahLst/>
              <a:cxnLst>
                <a:cxn ang="0">
                  <a:pos x="connsiteX0" y="connsiteY0"/>
                </a:cxn>
                <a:cxn ang="0">
                  <a:pos x="connsiteX1" y="connsiteY1"/>
                </a:cxn>
                <a:cxn ang="0">
                  <a:pos x="connsiteX2" y="connsiteY2"/>
                </a:cxn>
                <a:cxn ang="0">
                  <a:pos x="connsiteX3" y="connsiteY3"/>
                </a:cxn>
              </a:cxnLst>
              <a:rect l="l" t="t" r="r" b="b"/>
              <a:pathLst>
                <a:path w="1149350" h="203200">
                  <a:moveTo>
                    <a:pt x="0" y="203200"/>
                  </a:moveTo>
                  <a:lnTo>
                    <a:pt x="0" y="0"/>
                  </a:lnTo>
                  <a:lnTo>
                    <a:pt x="1149350" y="0"/>
                  </a:lnTo>
                  <a:lnTo>
                    <a:pt x="1149350" y="20320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mj-lt"/>
              </a:endParaRPr>
            </a:p>
          </p:txBody>
        </p:sp>
        <p:sp>
          <p:nvSpPr>
            <p:cNvPr id="22" name="Freeform 17">
              <a:extLst>
                <a:ext uri="{FF2B5EF4-FFF2-40B4-BE49-F238E27FC236}">
                  <a16:creationId xmlns:a16="http://schemas.microsoft.com/office/drawing/2014/main" id="{7124C3B7-EE49-4075-BE1E-E20CD2C91BC6}"/>
                </a:ext>
              </a:extLst>
            </p:cNvPr>
            <p:cNvSpPr/>
            <p:nvPr/>
          </p:nvSpPr>
          <p:spPr bwMode="auto">
            <a:xfrm>
              <a:off x="1647825" y="1730375"/>
              <a:ext cx="0" cy="180975"/>
            </a:xfrm>
            <a:custGeom>
              <a:avLst/>
              <a:gdLst>
                <a:gd name="connsiteX0" fmla="*/ 0 w 0"/>
                <a:gd name="connsiteY0" fmla="*/ 0 h 180975"/>
                <a:gd name="connsiteX1" fmla="*/ 0 w 0"/>
                <a:gd name="connsiteY1" fmla="*/ 180975 h 180975"/>
              </a:gdLst>
              <a:ahLst/>
              <a:cxnLst>
                <a:cxn ang="0">
                  <a:pos x="connsiteX0" y="connsiteY0"/>
                </a:cxn>
                <a:cxn ang="0">
                  <a:pos x="connsiteX1" y="connsiteY1"/>
                </a:cxn>
              </a:cxnLst>
              <a:rect l="l" t="t" r="r" b="b"/>
              <a:pathLst>
                <a:path h="180975">
                  <a:moveTo>
                    <a:pt x="0" y="0"/>
                  </a:moveTo>
                  <a:lnTo>
                    <a:pt x="0" y="1809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a:lstStyle>
            <a:p>
              <a:endParaRPr lang="en-US" b="0">
                <a:solidFill>
                  <a:srgbClr val="000000"/>
                </a:solidFill>
                <a:latin typeface="+mj-lt"/>
              </a:endParaRPr>
            </a:p>
          </p:txBody>
        </p:sp>
      </p:grpSp>
      <p:sp>
        <p:nvSpPr>
          <p:cNvPr id="23" name="Rectangle 22">
            <a:extLst>
              <a:ext uri="{FF2B5EF4-FFF2-40B4-BE49-F238E27FC236}">
                <a16:creationId xmlns:a16="http://schemas.microsoft.com/office/drawing/2014/main" id="{A37056F2-CA21-4DAB-8B94-C57086948351}"/>
              </a:ext>
            </a:extLst>
          </p:cNvPr>
          <p:cNvSpPr/>
          <p:nvPr/>
        </p:nvSpPr>
        <p:spPr>
          <a:xfrm>
            <a:off x="1596188" y="6197678"/>
            <a:ext cx="6713621" cy="461665"/>
          </a:xfrm>
          <a:prstGeom prst="rect">
            <a:avLst/>
          </a:prstGeom>
        </p:spPr>
        <p:txBody>
          <a:bodyPr wrap="square">
            <a:spAutoFit/>
          </a:bodyPr>
          <a:lstStyle/>
          <a:p>
            <a:pPr algn="ctr"/>
            <a:r>
              <a:rPr lang="en-US" b="1" dirty="0">
                <a:solidFill>
                  <a:srgbClr val="7030A0"/>
                </a:solidFill>
                <a:effectLst>
                  <a:outerShdw blurRad="38100" dist="38100" dir="2700000" algn="tl">
                    <a:srgbClr val="000000">
                      <a:alpha val="43137"/>
                    </a:srgbClr>
                  </a:outerShdw>
                </a:effectLst>
                <a:latin typeface="+mj-lt"/>
                <a:ea typeface="ＭＳ Ｐゴシック" charset="0"/>
                <a:cs typeface="Arial" pitchFamily="34" charset="0"/>
              </a:rPr>
              <a:t>Fluid mosaic model of membrane</a:t>
            </a:r>
          </a:p>
        </p:txBody>
      </p:sp>
    </p:spTree>
    <p:extLst>
      <p:ext uri="{BB962C8B-B14F-4D97-AF65-F5344CB8AC3E}">
        <p14:creationId xmlns:p14="http://schemas.microsoft.com/office/powerpoint/2010/main" val="40422441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682F-A0F2-7C4D-83DC-8D7B330F8B2F}"/>
              </a:ext>
            </a:extLst>
          </p:cNvPr>
          <p:cNvSpPr>
            <a:spLocks noGrp="1"/>
          </p:cNvSpPr>
          <p:nvPr>
            <p:ph type="title"/>
          </p:nvPr>
        </p:nvSpPr>
        <p:spPr/>
        <p:txBody>
          <a:bodyPr/>
          <a:lstStyle/>
          <a:p>
            <a:endParaRPr lang="ar-SA"/>
          </a:p>
        </p:txBody>
      </p:sp>
      <p:pic>
        <p:nvPicPr>
          <p:cNvPr id="5" name="Fluid Mosaic Model.mp4">
            <a:hlinkClick r:id="" action="ppaction://media"/>
            <a:extLst>
              <a:ext uri="{FF2B5EF4-FFF2-40B4-BE49-F238E27FC236}">
                <a16:creationId xmlns:a16="http://schemas.microsoft.com/office/drawing/2014/main" id="{15C1728E-337B-4A43-A72B-BA763BAA21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25575" y="1476375"/>
            <a:ext cx="6267450" cy="4700588"/>
          </a:xfrm>
        </p:spPr>
      </p:pic>
      <p:sp>
        <p:nvSpPr>
          <p:cNvPr id="4" name="Footer Placeholder 3">
            <a:extLst>
              <a:ext uri="{FF2B5EF4-FFF2-40B4-BE49-F238E27FC236}">
                <a16:creationId xmlns:a16="http://schemas.microsoft.com/office/drawing/2014/main" id="{A685CF86-228F-0645-B11B-CED87319C03B}"/>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232227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lgn="ctr"/>
            <a:r>
              <a:rPr lang="en-US" dirty="0"/>
              <a:t>Cell Surfaces</a:t>
            </a:r>
          </a:p>
        </p:txBody>
      </p:sp>
      <p:sp>
        <p:nvSpPr>
          <p:cNvPr id="96259" name="Rectangle 3"/>
          <p:cNvSpPr>
            <a:spLocks noGrp="1" noChangeArrowheads="1"/>
          </p:cNvSpPr>
          <p:nvPr>
            <p:ph idx="1"/>
          </p:nvPr>
        </p:nvSpPr>
        <p:spPr>
          <a:xfrm>
            <a:off x="287383" y="782256"/>
            <a:ext cx="8543108" cy="5871411"/>
          </a:xfrm>
        </p:spPr>
        <p:txBody>
          <a:bodyPr>
            <a:noAutofit/>
          </a:bodyPr>
          <a:lstStyle/>
          <a:p>
            <a:pPr marL="0" indent="0" algn="just">
              <a:lnSpc>
                <a:spcPct val="120000"/>
              </a:lnSpc>
              <a:spcBef>
                <a:spcPts val="0"/>
              </a:spcBef>
              <a:spcAft>
                <a:spcPts val="600"/>
              </a:spcAft>
              <a:buNone/>
            </a:pPr>
            <a:r>
              <a:rPr lang="en-US" sz="2600" b="1" dirty="0">
                <a:latin typeface="+mj-lt"/>
              </a:rPr>
              <a:t>Plant cells: </a:t>
            </a:r>
          </a:p>
          <a:p>
            <a:pPr algn="just">
              <a:lnSpc>
                <a:spcPct val="120000"/>
              </a:lnSpc>
              <a:spcBef>
                <a:spcPts val="0"/>
              </a:spcBef>
              <a:spcAft>
                <a:spcPts val="600"/>
              </a:spcAft>
            </a:pPr>
            <a:r>
              <a:rPr lang="en-US" sz="2600" dirty="0">
                <a:latin typeface="+mj-lt"/>
              </a:rPr>
              <a:t>Plant cells have a </a:t>
            </a:r>
            <a:r>
              <a:rPr lang="en-US" sz="2600" b="1" dirty="0">
                <a:solidFill>
                  <a:srgbClr val="FF0000"/>
                </a:solidFill>
                <a:latin typeface="+mj-lt"/>
              </a:rPr>
              <a:t>cell wall </a:t>
            </a:r>
            <a:r>
              <a:rPr lang="en-US" sz="2600" dirty="0">
                <a:latin typeface="+mj-lt"/>
              </a:rPr>
              <a:t>made from </a:t>
            </a:r>
            <a:r>
              <a:rPr lang="en-US" sz="2600" dirty="0">
                <a:solidFill>
                  <a:srgbClr val="FF0000"/>
                </a:solidFill>
                <a:latin typeface="+mj-lt"/>
              </a:rPr>
              <a:t>cellulose</a:t>
            </a:r>
            <a:r>
              <a:rPr lang="en-US" sz="2600" dirty="0">
                <a:latin typeface="+mj-lt"/>
              </a:rPr>
              <a:t> </a:t>
            </a:r>
            <a:r>
              <a:rPr lang="en-US" sz="2600" dirty="0">
                <a:solidFill>
                  <a:srgbClr val="FF0000"/>
                </a:solidFill>
                <a:latin typeface="+mj-lt"/>
              </a:rPr>
              <a:t>fibers</a:t>
            </a:r>
            <a:r>
              <a:rPr lang="en-US" sz="2600" dirty="0">
                <a:latin typeface="+mj-lt"/>
              </a:rPr>
              <a:t>. </a:t>
            </a:r>
          </a:p>
          <a:p>
            <a:pPr algn="just">
              <a:lnSpc>
                <a:spcPct val="120000"/>
              </a:lnSpc>
              <a:spcAft>
                <a:spcPts val="600"/>
              </a:spcAft>
            </a:pPr>
            <a:r>
              <a:rPr lang="en-US" sz="2600" b="1" dirty="0">
                <a:solidFill>
                  <a:srgbClr val="7030A0"/>
                </a:solidFill>
                <a:latin typeface="+mj-lt"/>
              </a:rPr>
              <a:t>Plant cell wall functions:</a:t>
            </a:r>
          </a:p>
          <a:p>
            <a:pPr marL="587375" lvl="1" indent="-309563" algn="just">
              <a:lnSpc>
                <a:spcPct val="120000"/>
              </a:lnSpc>
              <a:spcAft>
                <a:spcPts val="600"/>
              </a:spcAft>
              <a:buFont typeface="+mj-lt"/>
              <a:buAutoNum type="arabicPeriod"/>
            </a:pPr>
            <a:r>
              <a:rPr lang="en-US" b="1" dirty="0">
                <a:solidFill>
                  <a:srgbClr val="00B050"/>
                </a:solidFill>
                <a:latin typeface="+mj-lt"/>
              </a:rPr>
              <a:t>Protect</a:t>
            </a:r>
            <a:r>
              <a:rPr lang="en-US" dirty="0">
                <a:latin typeface="+mj-lt"/>
              </a:rPr>
              <a:t> the cells,</a:t>
            </a:r>
          </a:p>
          <a:p>
            <a:pPr marL="587375" lvl="1" indent="-309563" algn="just">
              <a:lnSpc>
                <a:spcPct val="120000"/>
              </a:lnSpc>
              <a:spcAft>
                <a:spcPts val="600"/>
              </a:spcAft>
              <a:buFont typeface="+mj-lt"/>
              <a:buAutoNum type="arabicPeriod"/>
            </a:pPr>
            <a:r>
              <a:rPr lang="en-US" b="1" dirty="0">
                <a:solidFill>
                  <a:srgbClr val="00B050"/>
                </a:solidFill>
                <a:latin typeface="+mj-lt"/>
              </a:rPr>
              <a:t>Maintain </a:t>
            </a:r>
            <a:r>
              <a:rPr lang="en-US" dirty="0">
                <a:latin typeface="+mj-lt"/>
              </a:rPr>
              <a:t>cell shape, and</a:t>
            </a:r>
          </a:p>
          <a:p>
            <a:pPr marL="587375" lvl="1" indent="-309563" algn="just">
              <a:lnSpc>
                <a:spcPct val="120000"/>
              </a:lnSpc>
              <a:spcAft>
                <a:spcPts val="600"/>
              </a:spcAft>
              <a:buFont typeface="+mj-lt"/>
              <a:buAutoNum type="arabicPeriod"/>
            </a:pPr>
            <a:r>
              <a:rPr lang="en-US" b="1" dirty="0">
                <a:solidFill>
                  <a:srgbClr val="00B050"/>
                </a:solidFill>
                <a:latin typeface="+mj-lt"/>
              </a:rPr>
              <a:t>Keep </a:t>
            </a:r>
            <a:r>
              <a:rPr lang="en-US" dirty="0">
                <a:latin typeface="+mj-lt"/>
              </a:rPr>
              <a:t>cells from absorbing too much water.</a:t>
            </a:r>
          </a:p>
          <a:p>
            <a:pPr marL="120650" lvl="1" indent="-120650" algn="just">
              <a:lnSpc>
                <a:spcPct val="120000"/>
              </a:lnSpc>
              <a:spcAft>
                <a:spcPts val="600"/>
              </a:spcAft>
            </a:pPr>
            <a:r>
              <a:rPr lang="en-US" dirty="0">
                <a:latin typeface="+mj-lt"/>
              </a:rPr>
              <a:t> </a:t>
            </a:r>
            <a:r>
              <a:rPr lang="en-US" b="1" dirty="0">
                <a:latin typeface="+mj-lt"/>
              </a:rPr>
              <a:t>Plant</a:t>
            </a:r>
            <a:r>
              <a:rPr lang="en-US" dirty="0">
                <a:latin typeface="+mj-lt"/>
              </a:rPr>
              <a:t> </a:t>
            </a:r>
            <a:r>
              <a:rPr lang="en-US" b="1" dirty="0">
                <a:latin typeface="+mj-lt"/>
              </a:rPr>
              <a:t>cells</a:t>
            </a:r>
            <a:r>
              <a:rPr lang="en-US" dirty="0">
                <a:latin typeface="+mj-lt"/>
              </a:rPr>
              <a:t> are </a:t>
            </a:r>
            <a:r>
              <a:rPr lang="en-US" b="1" dirty="0">
                <a:latin typeface="+mj-lt"/>
              </a:rPr>
              <a:t>connected</a:t>
            </a:r>
            <a:r>
              <a:rPr lang="en-US" dirty="0">
                <a:latin typeface="+mj-lt"/>
              </a:rPr>
              <a:t> to each other </a:t>
            </a:r>
            <a:r>
              <a:rPr lang="en-US" b="1" dirty="0">
                <a:latin typeface="+mj-lt"/>
              </a:rPr>
              <a:t>via</a:t>
            </a:r>
            <a:r>
              <a:rPr lang="en-US" dirty="0">
                <a:latin typeface="+mj-lt"/>
              </a:rPr>
              <a:t> </a:t>
            </a:r>
            <a:r>
              <a:rPr lang="en-US" b="1" dirty="0">
                <a:latin typeface="+mj-lt"/>
              </a:rPr>
              <a:t>channels</a:t>
            </a:r>
            <a:r>
              <a:rPr lang="en-US" dirty="0">
                <a:latin typeface="+mj-lt"/>
              </a:rPr>
              <a:t> that pass through cell walls, joining the cytoplasm.</a:t>
            </a:r>
          </a:p>
          <a:p>
            <a:pPr marL="120650" lvl="1" indent="-120650" algn="just">
              <a:lnSpc>
                <a:spcPct val="120000"/>
              </a:lnSpc>
              <a:spcAft>
                <a:spcPts val="600"/>
              </a:spcAft>
            </a:pPr>
            <a:r>
              <a:rPr lang="en-US" dirty="0">
                <a:latin typeface="+mj-lt"/>
              </a:rPr>
              <a:t> These channels allow </a:t>
            </a:r>
            <a:r>
              <a:rPr lang="en-US" dirty="0">
                <a:solidFill>
                  <a:srgbClr val="FF0000"/>
                </a:solidFill>
                <a:latin typeface="+mj-lt"/>
              </a:rPr>
              <a:t>water</a:t>
            </a:r>
            <a:r>
              <a:rPr lang="en-US" dirty="0">
                <a:latin typeface="+mj-lt"/>
              </a:rPr>
              <a:t> and other </a:t>
            </a:r>
            <a:r>
              <a:rPr lang="en-US" dirty="0">
                <a:solidFill>
                  <a:srgbClr val="FF0000"/>
                </a:solidFill>
                <a:latin typeface="+mj-lt"/>
              </a:rPr>
              <a:t>small</a:t>
            </a:r>
            <a:r>
              <a:rPr lang="en-US" dirty="0">
                <a:latin typeface="+mj-lt"/>
              </a:rPr>
              <a:t> </a:t>
            </a:r>
            <a:r>
              <a:rPr lang="en-US" dirty="0">
                <a:solidFill>
                  <a:srgbClr val="FF0000"/>
                </a:solidFill>
                <a:latin typeface="+mj-lt"/>
              </a:rPr>
              <a:t>molecules</a:t>
            </a:r>
            <a:r>
              <a:rPr lang="en-US" dirty="0">
                <a:latin typeface="+mj-lt"/>
              </a:rPr>
              <a:t> to </a:t>
            </a:r>
            <a:r>
              <a:rPr lang="en-US" dirty="0">
                <a:solidFill>
                  <a:srgbClr val="FF0000"/>
                </a:solidFill>
                <a:latin typeface="+mj-lt"/>
              </a:rPr>
              <a:t>move</a:t>
            </a:r>
            <a:r>
              <a:rPr lang="en-US" dirty="0">
                <a:latin typeface="+mj-lt"/>
              </a:rPr>
              <a:t> between cells.</a:t>
            </a:r>
          </a:p>
        </p:txBody>
      </p:sp>
    </p:spTree>
    <p:extLst>
      <p:ext uri="{BB962C8B-B14F-4D97-AF65-F5344CB8AC3E}">
        <p14:creationId xmlns:p14="http://schemas.microsoft.com/office/powerpoint/2010/main" val="30899646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Cell Surfaces</a:t>
            </a:r>
          </a:p>
        </p:txBody>
      </p:sp>
      <p:sp>
        <p:nvSpPr>
          <p:cNvPr id="9" name="Content Placeholder 8"/>
          <p:cNvSpPr>
            <a:spLocks noGrp="1"/>
          </p:cNvSpPr>
          <p:nvPr>
            <p:ph idx="1"/>
          </p:nvPr>
        </p:nvSpPr>
        <p:spPr>
          <a:xfrm>
            <a:off x="147898" y="1091386"/>
            <a:ext cx="8543108" cy="4937456"/>
          </a:xfrm>
        </p:spPr>
        <p:txBody>
          <a:bodyPr>
            <a:noAutofit/>
          </a:bodyPr>
          <a:lstStyle/>
          <a:p>
            <a:pPr algn="just">
              <a:lnSpc>
                <a:spcPct val="120000"/>
              </a:lnSpc>
              <a:spcAft>
                <a:spcPts val="600"/>
              </a:spcAft>
            </a:pPr>
            <a:r>
              <a:rPr lang="en-US" sz="2600" b="1" dirty="0">
                <a:latin typeface="+mj-lt"/>
              </a:rPr>
              <a:t>Animal cells:  </a:t>
            </a:r>
          </a:p>
          <a:p>
            <a:pPr lvl="1" algn="just">
              <a:lnSpc>
                <a:spcPct val="120000"/>
              </a:lnSpc>
              <a:spcAft>
                <a:spcPts val="600"/>
              </a:spcAft>
            </a:pPr>
            <a:r>
              <a:rPr lang="en-US" b="1" dirty="0">
                <a:solidFill>
                  <a:srgbClr val="00B050"/>
                </a:solidFill>
                <a:latin typeface="+mj-lt"/>
              </a:rPr>
              <a:t>Lack </a:t>
            </a:r>
            <a:r>
              <a:rPr lang="en-US" dirty="0">
                <a:latin typeface="+mj-lt"/>
              </a:rPr>
              <a:t>cell walls and</a:t>
            </a:r>
          </a:p>
          <a:p>
            <a:pPr lvl="1" algn="just">
              <a:lnSpc>
                <a:spcPct val="120000"/>
              </a:lnSpc>
              <a:spcAft>
                <a:spcPts val="600"/>
              </a:spcAft>
            </a:pPr>
            <a:r>
              <a:rPr lang="en-US" dirty="0">
                <a:latin typeface="+mj-lt"/>
              </a:rPr>
              <a:t>most animal cells secrete a sticky coat called the </a:t>
            </a:r>
            <a:r>
              <a:rPr lang="en-US" b="1" dirty="0">
                <a:solidFill>
                  <a:srgbClr val="00B050"/>
                </a:solidFill>
                <a:latin typeface="+mj-lt"/>
              </a:rPr>
              <a:t>extracellular</a:t>
            </a:r>
            <a:r>
              <a:rPr lang="en-US" b="1" dirty="0">
                <a:latin typeface="+mj-lt"/>
              </a:rPr>
              <a:t> </a:t>
            </a:r>
            <a:r>
              <a:rPr lang="en-US" b="1" dirty="0">
                <a:solidFill>
                  <a:srgbClr val="00B050"/>
                </a:solidFill>
                <a:latin typeface="+mj-lt"/>
              </a:rPr>
              <a:t>matrix</a:t>
            </a:r>
            <a:r>
              <a:rPr lang="en-US" dirty="0">
                <a:latin typeface="+mj-lt"/>
              </a:rPr>
              <a:t>.</a:t>
            </a:r>
          </a:p>
          <a:p>
            <a:pPr algn="just"/>
            <a:r>
              <a:rPr lang="en-US" sz="2600" b="1" dirty="0">
                <a:latin typeface="+mj-lt"/>
              </a:rPr>
              <a:t>Extracellular matrix are </a:t>
            </a:r>
            <a:r>
              <a:rPr lang="en-US" sz="2600" b="1" dirty="0">
                <a:solidFill>
                  <a:srgbClr val="FF0000"/>
                </a:solidFill>
                <a:latin typeface="+mj-lt"/>
              </a:rPr>
              <a:t>fibers</a:t>
            </a:r>
            <a:r>
              <a:rPr lang="en-US" sz="2600" dirty="0">
                <a:latin typeface="+mj-lt"/>
              </a:rPr>
              <a:t> made of the </a:t>
            </a:r>
            <a:r>
              <a:rPr lang="en-US" sz="2600" b="1" dirty="0">
                <a:solidFill>
                  <a:srgbClr val="00B050"/>
                </a:solidFill>
                <a:latin typeface="+mj-lt"/>
              </a:rPr>
              <a:t>protein</a:t>
            </a:r>
            <a:r>
              <a:rPr lang="en-US" sz="2600" b="1" dirty="0">
                <a:latin typeface="+mj-lt"/>
              </a:rPr>
              <a:t> </a:t>
            </a:r>
            <a:r>
              <a:rPr lang="en-US" sz="2600" b="1" dirty="0">
                <a:solidFill>
                  <a:srgbClr val="00B050"/>
                </a:solidFill>
                <a:latin typeface="+mj-lt"/>
              </a:rPr>
              <a:t>collagen</a:t>
            </a:r>
            <a:r>
              <a:rPr lang="en-US" sz="2600" b="1" dirty="0">
                <a:latin typeface="+mj-lt"/>
              </a:rPr>
              <a:t> </a:t>
            </a:r>
          </a:p>
          <a:p>
            <a:pPr marL="971550" lvl="1" indent="-514350" algn="just">
              <a:buFont typeface="+mj-lt"/>
              <a:buAutoNum type="arabicPeriod"/>
            </a:pPr>
            <a:r>
              <a:rPr lang="en-US" dirty="0">
                <a:solidFill>
                  <a:srgbClr val="00B050"/>
                </a:solidFill>
                <a:latin typeface="+mj-lt"/>
              </a:rPr>
              <a:t>Hold </a:t>
            </a:r>
            <a:r>
              <a:rPr lang="en-US" dirty="0">
                <a:latin typeface="+mj-lt"/>
              </a:rPr>
              <a:t>cells together in tissues and </a:t>
            </a:r>
          </a:p>
          <a:p>
            <a:pPr marL="971550" lvl="1" indent="-514350" algn="just">
              <a:buFont typeface="+mj-lt"/>
              <a:buAutoNum type="arabicPeriod"/>
            </a:pPr>
            <a:r>
              <a:rPr lang="en-US" dirty="0">
                <a:latin typeface="+mj-lt"/>
              </a:rPr>
              <a:t>Can have protective and supportive functions. </a:t>
            </a:r>
          </a:p>
        </p:txBody>
      </p:sp>
    </p:spTree>
    <p:extLst>
      <p:ext uri="{BB962C8B-B14F-4D97-AF65-F5344CB8AC3E}">
        <p14:creationId xmlns:p14="http://schemas.microsoft.com/office/powerpoint/2010/main" val="34767347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90053-05CB-2441-9610-50EFFA53730A}"/>
              </a:ext>
            </a:extLst>
          </p:cNvPr>
          <p:cNvSpPr>
            <a:spLocks noGrp="1"/>
          </p:cNvSpPr>
          <p:nvPr>
            <p:ph idx="1"/>
          </p:nvPr>
        </p:nvSpPr>
        <p:spPr>
          <a:xfrm>
            <a:off x="287383" y="1561927"/>
            <a:ext cx="8543108" cy="4949054"/>
          </a:xfrm>
        </p:spPr>
        <p:txBody>
          <a:bodyPr>
            <a:normAutofit/>
          </a:bodyPr>
          <a:lstStyle/>
          <a:p>
            <a:pPr lvl="0" algn="just"/>
            <a:r>
              <a:rPr lang="en-US" sz="2600" dirty="0">
                <a:solidFill>
                  <a:prstClr val="black"/>
                </a:solidFill>
                <a:latin typeface="Times New Roman"/>
              </a:rPr>
              <a:t>In addition, the surfaces of most animal cells contain </a:t>
            </a:r>
            <a:r>
              <a:rPr lang="en-US" sz="2600" b="1" dirty="0">
                <a:solidFill>
                  <a:srgbClr val="FF0000"/>
                </a:solidFill>
                <a:latin typeface="Times New Roman"/>
              </a:rPr>
              <a:t>cell junctions.</a:t>
            </a:r>
          </a:p>
          <a:p>
            <a:pPr lvl="0" algn="just"/>
            <a:r>
              <a:rPr lang="en-US" sz="2600" dirty="0">
                <a:solidFill>
                  <a:prstClr val="black"/>
                </a:solidFill>
                <a:latin typeface="Times New Roman"/>
              </a:rPr>
              <a:t>They</a:t>
            </a:r>
            <a:r>
              <a:rPr lang="en-US" sz="2600" b="1" dirty="0">
                <a:solidFill>
                  <a:srgbClr val="FF0000"/>
                </a:solidFill>
                <a:latin typeface="Times New Roman"/>
              </a:rPr>
              <a:t> </a:t>
            </a:r>
            <a:r>
              <a:rPr lang="en-US" sz="2600" dirty="0">
                <a:solidFill>
                  <a:prstClr val="black"/>
                </a:solidFill>
                <a:latin typeface="Times New Roman"/>
              </a:rPr>
              <a:t>are</a:t>
            </a:r>
            <a:r>
              <a:rPr lang="en-US" sz="2600" b="1" dirty="0">
                <a:solidFill>
                  <a:srgbClr val="FF0000"/>
                </a:solidFill>
                <a:latin typeface="Times New Roman"/>
              </a:rPr>
              <a:t> </a:t>
            </a:r>
            <a:r>
              <a:rPr lang="en-US" sz="2600" dirty="0">
                <a:solidFill>
                  <a:prstClr val="black"/>
                </a:solidFill>
                <a:latin typeface="Times New Roman"/>
              </a:rPr>
              <a:t>structures that connect cells together into tissues, allowing the cells to function in a coordinated way.</a:t>
            </a:r>
          </a:p>
          <a:p>
            <a:endParaRPr lang="ar-SA" sz="2600" dirty="0"/>
          </a:p>
        </p:txBody>
      </p:sp>
      <p:sp>
        <p:nvSpPr>
          <p:cNvPr id="4" name="Footer Placeholder 3">
            <a:extLst>
              <a:ext uri="{FF2B5EF4-FFF2-40B4-BE49-F238E27FC236}">
                <a16:creationId xmlns:a16="http://schemas.microsoft.com/office/drawing/2014/main" id="{48759725-8034-2A4F-B52B-840254B7668A}"/>
              </a:ext>
            </a:extLst>
          </p:cNvPr>
          <p:cNvSpPr>
            <a:spLocks noGrp="1"/>
          </p:cNvSpPr>
          <p:nvPr>
            <p:ph type="ftr" sz="quarter" idx="11"/>
          </p:nvPr>
        </p:nvSpPr>
        <p:spPr/>
        <p:txBody>
          <a:bodyPr/>
          <a:lstStyle/>
          <a:p>
            <a:r>
              <a:rPr lang="en-US"/>
              <a:t>© 2017 Pearson Education, Ltd.</a:t>
            </a:r>
          </a:p>
        </p:txBody>
      </p:sp>
      <p:sp>
        <p:nvSpPr>
          <p:cNvPr id="5" name="Title 7">
            <a:extLst>
              <a:ext uri="{FF2B5EF4-FFF2-40B4-BE49-F238E27FC236}">
                <a16:creationId xmlns:a16="http://schemas.microsoft.com/office/drawing/2014/main" id="{4AFF840C-0341-EE49-8BBC-CFD2CA404833}"/>
              </a:ext>
            </a:extLst>
          </p:cNvPr>
          <p:cNvSpPr>
            <a:spLocks noGrp="1"/>
          </p:cNvSpPr>
          <p:nvPr>
            <p:ph type="title"/>
          </p:nvPr>
        </p:nvSpPr>
        <p:spPr>
          <a:xfrm>
            <a:off x="287383" y="349498"/>
            <a:ext cx="8543108" cy="958863"/>
          </a:xfrm>
        </p:spPr>
        <p:txBody>
          <a:bodyPr/>
          <a:lstStyle/>
          <a:p>
            <a:pPr algn="ctr"/>
            <a:r>
              <a:rPr lang="en-US" dirty="0"/>
              <a:t>Cell Surfaces</a:t>
            </a:r>
          </a:p>
        </p:txBody>
      </p:sp>
    </p:spTree>
    <p:extLst>
      <p:ext uri="{BB962C8B-B14F-4D97-AF65-F5344CB8AC3E}">
        <p14:creationId xmlns:p14="http://schemas.microsoft.com/office/powerpoint/2010/main" val="39702867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C49D0-583A-5744-B0D4-82286BF100CA}"/>
              </a:ext>
            </a:extLst>
          </p:cNvPr>
          <p:cNvSpPr>
            <a:spLocks noGrp="1"/>
          </p:cNvSpPr>
          <p:nvPr>
            <p:ph type="title"/>
          </p:nvPr>
        </p:nvSpPr>
        <p:spPr>
          <a:xfrm>
            <a:off x="215946" y="2732847"/>
            <a:ext cx="8543108" cy="958863"/>
          </a:xfrm>
        </p:spPr>
        <p:txBody>
          <a:bodyPr/>
          <a:lstStyle/>
          <a:p>
            <a:pPr algn="ctr"/>
            <a:r>
              <a:rPr lang="en-US" dirty="0"/>
              <a:t>Nucleus and Ribosomes</a:t>
            </a:r>
            <a:endParaRPr lang="ar-SA" dirty="0"/>
          </a:p>
        </p:txBody>
      </p:sp>
      <p:sp>
        <p:nvSpPr>
          <p:cNvPr id="4" name="Footer Placeholder 3">
            <a:extLst>
              <a:ext uri="{FF2B5EF4-FFF2-40B4-BE49-F238E27FC236}">
                <a16:creationId xmlns:a16="http://schemas.microsoft.com/office/drawing/2014/main" id="{C027FA6F-9A50-3248-8175-C539E59B11FF}"/>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15514395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dirty="0"/>
              <a:t>The Nucleus and Ribosomes: Genetic Control of the Cell</a:t>
            </a:r>
          </a:p>
        </p:txBody>
      </p:sp>
      <p:sp>
        <p:nvSpPr>
          <p:cNvPr id="100355" name="Rectangle 3"/>
          <p:cNvSpPr>
            <a:spLocks noGrp="1" noChangeArrowheads="1"/>
          </p:cNvSpPr>
          <p:nvPr>
            <p:ph idx="1"/>
          </p:nvPr>
        </p:nvSpPr>
        <p:spPr>
          <a:xfrm>
            <a:off x="287383" y="1475873"/>
            <a:ext cx="8543108" cy="4701089"/>
          </a:xfrm>
        </p:spPr>
        <p:txBody>
          <a:bodyPr/>
          <a:lstStyle/>
          <a:p>
            <a:pPr algn="just"/>
            <a:r>
              <a:rPr lang="en-US" dirty="0">
                <a:latin typeface="+mj-lt"/>
              </a:rPr>
              <a:t>The </a:t>
            </a:r>
            <a:r>
              <a:rPr lang="en-US" b="1" dirty="0">
                <a:solidFill>
                  <a:srgbClr val="FF0000"/>
                </a:solidFill>
                <a:latin typeface="+mj-lt"/>
              </a:rPr>
              <a:t>nucleus</a:t>
            </a:r>
            <a:r>
              <a:rPr lang="en-US" dirty="0">
                <a:latin typeface="+mj-lt"/>
              </a:rPr>
              <a:t> </a:t>
            </a:r>
            <a:r>
              <a:rPr lang="en-US" b="1" dirty="0">
                <a:solidFill>
                  <a:srgbClr val="7030A0"/>
                </a:solidFill>
                <a:latin typeface="Times New Roman"/>
              </a:rPr>
              <a:t>(function) </a:t>
            </a:r>
            <a:r>
              <a:rPr lang="en-US" dirty="0">
                <a:latin typeface="+mj-lt"/>
              </a:rPr>
              <a:t>is the control center of the cell.</a:t>
            </a:r>
          </a:p>
          <a:p>
            <a:pPr algn="just"/>
            <a:r>
              <a:rPr lang="en-US" dirty="0">
                <a:latin typeface="+mj-lt"/>
              </a:rPr>
              <a:t>The nucleus contains the inherited </a:t>
            </a:r>
            <a:r>
              <a:rPr lang="en-US" dirty="0">
                <a:solidFill>
                  <a:srgbClr val="FF0000"/>
                </a:solidFill>
                <a:latin typeface="+mj-lt"/>
              </a:rPr>
              <a:t>DNA</a:t>
            </a:r>
            <a:r>
              <a:rPr lang="en-US" dirty="0">
                <a:latin typeface="+mj-lt"/>
              </a:rPr>
              <a:t> molecules that directs all the processes of the cell.</a:t>
            </a:r>
          </a:p>
          <a:p>
            <a:pPr algn="just"/>
            <a:r>
              <a:rPr lang="en-US" dirty="0">
                <a:latin typeface="+mj-lt"/>
              </a:rPr>
              <a:t>Each </a:t>
            </a:r>
            <a:r>
              <a:rPr lang="en-US" dirty="0">
                <a:solidFill>
                  <a:srgbClr val="FF0000"/>
                </a:solidFill>
                <a:latin typeface="+mj-lt"/>
              </a:rPr>
              <a:t>gene</a:t>
            </a:r>
            <a:r>
              <a:rPr lang="en-US" dirty="0">
                <a:latin typeface="+mj-lt"/>
              </a:rPr>
              <a:t> is a stretch of DNA that stores the information necessary to produce a particular </a:t>
            </a:r>
            <a:r>
              <a:rPr lang="en-US" dirty="0">
                <a:solidFill>
                  <a:srgbClr val="FF0000"/>
                </a:solidFill>
                <a:latin typeface="+mj-lt"/>
              </a:rPr>
              <a:t>protein</a:t>
            </a:r>
            <a:r>
              <a:rPr lang="en-US" dirty="0">
                <a:latin typeface="+mj-lt"/>
              </a:rPr>
              <a:t>. </a:t>
            </a:r>
          </a:p>
          <a:p>
            <a:pPr algn="just"/>
            <a:r>
              <a:rPr lang="en-US" dirty="0">
                <a:solidFill>
                  <a:srgbClr val="FF0000"/>
                </a:solidFill>
                <a:latin typeface="+mj-lt"/>
              </a:rPr>
              <a:t>Proteins</a:t>
            </a:r>
            <a:r>
              <a:rPr lang="en-US" dirty="0">
                <a:latin typeface="+mj-lt"/>
              </a:rPr>
              <a:t> do most of the actual work of the cell. </a:t>
            </a:r>
          </a:p>
        </p:txBody>
      </p:sp>
    </p:spTree>
    <p:extLst>
      <p:ext uri="{BB962C8B-B14F-4D97-AF65-F5344CB8AC3E}">
        <p14:creationId xmlns:p14="http://schemas.microsoft.com/office/powerpoint/2010/main" val="17245531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28650" y="365125"/>
            <a:ext cx="7886700" cy="1325563"/>
          </a:xfrm>
        </p:spPr>
        <p:txBody>
          <a:bodyPr>
            <a:normAutofit/>
          </a:bodyPr>
          <a:lstStyle/>
          <a:p>
            <a:pPr algn="ctr"/>
            <a:r>
              <a:rPr lang="en-US" dirty="0"/>
              <a:t>The Nucleus</a:t>
            </a:r>
          </a:p>
        </p:txBody>
      </p:sp>
      <p:sp>
        <p:nvSpPr>
          <p:cNvPr id="102403" name="Rectangle 3"/>
          <p:cNvSpPr>
            <a:spLocks noGrp="1" noChangeArrowheads="1"/>
          </p:cNvSpPr>
          <p:nvPr>
            <p:ph idx="1"/>
          </p:nvPr>
        </p:nvSpPr>
        <p:spPr>
          <a:xfrm>
            <a:off x="0" y="1430862"/>
            <a:ext cx="4773478" cy="5207809"/>
          </a:xfrm>
        </p:spPr>
        <p:txBody>
          <a:bodyPr>
            <a:normAutofit/>
          </a:bodyPr>
          <a:lstStyle/>
          <a:p>
            <a:pPr marL="0" indent="0" algn="just">
              <a:buNone/>
            </a:pPr>
            <a:r>
              <a:rPr lang="en-US" sz="2600" b="1" dirty="0">
                <a:solidFill>
                  <a:srgbClr val="7030A0"/>
                </a:solidFill>
                <a:latin typeface="+mj-lt"/>
              </a:rPr>
              <a:t>Structure: </a:t>
            </a:r>
          </a:p>
          <a:p>
            <a:pPr algn="just"/>
            <a:r>
              <a:rPr lang="en-US" sz="2600" dirty="0">
                <a:latin typeface="+mj-lt"/>
              </a:rPr>
              <a:t>The nucleus is separated from the cytoplasm by a double membrane called the </a:t>
            </a:r>
            <a:r>
              <a:rPr lang="en-US" sz="2600" b="1" dirty="0">
                <a:solidFill>
                  <a:srgbClr val="FF0000"/>
                </a:solidFill>
                <a:latin typeface="+mj-lt"/>
              </a:rPr>
              <a:t>nuclear envelope</a:t>
            </a:r>
            <a:r>
              <a:rPr lang="en-US" sz="2600" dirty="0">
                <a:latin typeface="+mj-lt"/>
              </a:rPr>
              <a:t>.</a:t>
            </a:r>
          </a:p>
          <a:p>
            <a:pPr algn="just"/>
            <a:r>
              <a:rPr lang="en-US" sz="2600" b="1" dirty="0">
                <a:solidFill>
                  <a:srgbClr val="FF0000"/>
                </a:solidFill>
                <a:latin typeface="+mj-lt"/>
              </a:rPr>
              <a:t>Pores in the envelope </a:t>
            </a:r>
            <a:r>
              <a:rPr lang="en-US" sz="2600" b="1" dirty="0">
                <a:solidFill>
                  <a:srgbClr val="7030A0"/>
                </a:solidFill>
                <a:latin typeface="+mj-lt"/>
              </a:rPr>
              <a:t>(function) </a:t>
            </a:r>
            <a:r>
              <a:rPr lang="en-US" sz="2600" dirty="0">
                <a:latin typeface="+mj-lt"/>
              </a:rPr>
              <a:t>allow certain materials to pass between the nucleus and the surrounding cytoplasm.</a:t>
            </a:r>
          </a:p>
          <a:p>
            <a:pPr marL="0" indent="0" algn="just">
              <a:buNone/>
            </a:pPr>
            <a:endParaRPr lang="en-US" sz="2600" dirty="0">
              <a:latin typeface="+mj-lt"/>
            </a:endParaRPr>
          </a:p>
        </p:txBody>
      </p:sp>
      <p:pic>
        <p:nvPicPr>
          <p:cNvPr id="3" name="Picture 2">
            <a:extLst>
              <a:ext uri="{FF2B5EF4-FFF2-40B4-BE49-F238E27FC236}">
                <a16:creationId xmlns:a16="http://schemas.microsoft.com/office/drawing/2014/main" id="{62CA4B5A-74D4-4817-B5AF-A58CEF897D49}"/>
              </a:ext>
            </a:extLst>
          </p:cNvPr>
          <p:cNvPicPr>
            <a:picLocks noChangeAspect="1"/>
          </p:cNvPicPr>
          <p:nvPr/>
        </p:nvPicPr>
        <p:blipFill rotWithShape="1">
          <a:blip r:embed="rId3"/>
          <a:srcRect t="2043" r="-3" b="8135"/>
          <a:stretch/>
        </p:blipFill>
        <p:spPr>
          <a:xfrm>
            <a:off x="4827300" y="1135263"/>
            <a:ext cx="4316700" cy="4846572"/>
          </a:xfrm>
          <a:prstGeom prst="rect">
            <a:avLst/>
          </a:prstGeom>
        </p:spPr>
      </p:pic>
    </p:spTree>
    <p:extLst>
      <p:ext uri="{BB962C8B-B14F-4D97-AF65-F5344CB8AC3E}">
        <p14:creationId xmlns:p14="http://schemas.microsoft.com/office/powerpoint/2010/main" val="1819370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83E6-9526-D94F-81D2-2615BED60866}"/>
              </a:ext>
            </a:extLst>
          </p:cNvPr>
          <p:cNvSpPr>
            <a:spLocks noGrp="1"/>
          </p:cNvSpPr>
          <p:nvPr>
            <p:ph type="title"/>
          </p:nvPr>
        </p:nvSpPr>
        <p:spPr/>
        <p:txBody>
          <a:bodyPr/>
          <a:lstStyle/>
          <a:p>
            <a:pPr algn="ctr"/>
            <a:r>
              <a:rPr lang="en-US" dirty="0"/>
              <a:t>Properties of life</a:t>
            </a:r>
            <a:endParaRPr lang="ar-SA" dirty="0"/>
          </a:p>
        </p:txBody>
      </p:sp>
      <p:graphicFrame>
        <p:nvGraphicFramePr>
          <p:cNvPr id="5" name="Content Placeholder 4">
            <a:extLst>
              <a:ext uri="{FF2B5EF4-FFF2-40B4-BE49-F238E27FC236}">
                <a16:creationId xmlns:a16="http://schemas.microsoft.com/office/drawing/2014/main" id="{512C756B-C488-BB4D-8FD0-88BB04EFEFAC}"/>
              </a:ext>
            </a:extLst>
          </p:cNvPr>
          <p:cNvGraphicFramePr>
            <a:graphicFrameLocks noGrp="1"/>
          </p:cNvGraphicFramePr>
          <p:nvPr>
            <p:ph idx="1"/>
            <p:extLst>
              <p:ext uri="{D42A27DB-BD31-4B8C-83A1-F6EECF244321}">
                <p14:modId xmlns:p14="http://schemas.microsoft.com/office/powerpoint/2010/main" val="1520044144"/>
              </p:ext>
            </p:extLst>
          </p:nvPr>
        </p:nvGraphicFramePr>
        <p:xfrm>
          <a:off x="287338" y="1227138"/>
          <a:ext cx="8543925" cy="494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DB1F90D2-87C5-B745-9082-5DC26462B07A}"/>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12945650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123254F-4CE8-4C47-93A6-6C5941474335}"/>
              </a:ext>
            </a:extLst>
          </p:cNvPr>
          <p:cNvSpPr>
            <a:spLocks noGrp="1"/>
          </p:cNvSpPr>
          <p:nvPr>
            <p:ph type="title"/>
          </p:nvPr>
        </p:nvSpPr>
        <p:spPr>
          <a:xfrm>
            <a:off x="672589" y="56366"/>
            <a:ext cx="7886700" cy="844949"/>
          </a:xfrm>
        </p:spPr>
        <p:txBody>
          <a:bodyPr>
            <a:normAutofit/>
          </a:bodyPr>
          <a:lstStyle/>
          <a:p>
            <a:pPr algn="ctr"/>
            <a:r>
              <a:rPr lang="en-US" dirty="0"/>
              <a:t>The Nucleus</a:t>
            </a:r>
            <a:endParaRPr lang="en-GB" dirty="0"/>
          </a:p>
        </p:txBody>
      </p:sp>
      <p:sp>
        <p:nvSpPr>
          <p:cNvPr id="17" name="Content Placeholder 16">
            <a:extLst>
              <a:ext uri="{FF2B5EF4-FFF2-40B4-BE49-F238E27FC236}">
                <a16:creationId xmlns:a16="http://schemas.microsoft.com/office/drawing/2014/main" id="{D33E676C-F458-447F-99EE-657F08CD2649}"/>
              </a:ext>
            </a:extLst>
          </p:cNvPr>
          <p:cNvSpPr>
            <a:spLocks noGrp="1"/>
          </p:cNvSpPr>
          <p:nvPr>
            <p:ph idx="1"/>
          </p:nvPr>
        </p:nvSpPr>
        <p:spPr>
          <a:xfrm>
            <a:off x="-1" y="899517"/>
            <a:ext cx="5055747" cy="5149515"/>
          </a:xfrm>
        </p:spPr>
        <p:txBody>
          <a:bodyPr>
            <a:noAutofit/>
          </a:bodyPr>
          <a:lstStyle/>
          <a:p>
            <a:pPr algn="just" fontAlgn="auto"/>
            <a:r>
              <a:rPr lang="en-US" sz="2600" dirty="0">
                <a:latin typeface="+mj-lt"/>
              </a:rPr>
              <a:t>Within the nucleus, </a:t>
            </a:r>
            <a:r>
              <a:rPr lang="en-US" sz="2600" b="1" dirty="0">
                <a:solidFill>
                  <a:srgbClr val="FF0000"/>
                </a:solidFill>
                <a:latin typeface="+mj-lt"/>
              </a:rPr>
              <a:t>chromatin</a:t>
            </a:r>
            <a:r>
              <a:rPr lang="en-US" sz="2600" dirty="0">
                <a:latin typeface="+mj-lt"/>
              </a:rPr>
              <a:t> consists of </a:t>
            </a:r>
            <a:r>
              <a:rPr lang="en-US" sz="2600" dirty="0">
                <a:solidFill>
                  <a:srgbClr val="00B050"/>
                </a:solidFill>
                <a:latin typeface="+mj-lt"/>
              </a:rPr>
              <a:t>long DNA </a:t>
            </a:r>
            <a:r>
              <a:rPr lang="en-US" sz="2600" dirty="0">
                <a:latin typeface="+mj-lt"/>
              </a:rPr>
              <a:t>molecules and associated </a:t>
            </a:r>
            <a:r>
              <a:rPr lang="en-US" sz="2600" dirty="0">
                <a:solidFill>
                  <a:srgbClr val="00B050"/>
                </a:solidFill>
                <a:latin typeface="+mj-lt"/>
              </a:rPr>
              <a:t>proteins. </a:t>
            </a:r>
            <a:endParaRPr lang="en-US" sz="2600" dirty="0">
              <a:solidFill>
                <a:srgbClr val="FF0000"/>
              </a:solidFill>
              <a:latin typeface="+mj-lt"/>
            </a:endParaRPr>
          </a:p>
          <a:p>
            <a:pPr algn="just" fontAlgn="auto"/>
            <a:r>
              <a:rPr lang="en-US" sz="2600" dirty="0">
                <a:latin typeface="+mj-lt"/>
              </a:rPr>
              <a:t>Each long chromatin fiber constitutes one </a:t>
            </a:r>
            <a:r>
              <a:rPr lang="en-US" sz="2600" b="1" dirty="0">
                <a:solidFill>
                  <a:srgbClr val="FF0000"/>
                </a:solidFill>
                <a:latin typeface="+mj-lt"/>
              </a:rPr>
              <a:t>chromosome</a:t>
            </a:r>
            <a:r>
              <a:rPr lang="en-US" sz="2600" dirty="0">
                <a:latin typeface="+mj-lt"/>
              </a:rPr>
              <a:t>. </a:t>
            </a:r>
          </a:p>
          <a:p>
            <a:pPr algn="just" fontAlgn="auto"/>
            <a:r>
              <a:rPr lang="en-US" sz="2600" dirty="0">
                <a:latin typeface="+mj-lt"/>
              </a:rPr>
              <a:t>The </a:t>
            </a:r>
            <a:r>
              <a:rPr lang="en-US" sz="2600" b="1" dirty="0">
                <a:solidFill>
                  <a:srgbClr val="FF0000"/>
                </a:solidFill>
                <a:latin typeface="+mj-lt"/>
              </a:rPr>
              <a:t>nucleolus</a:t>
            </a:r>
            <a:r>
              <a:rPr lang="en-US" sz="2600" dirty="0">
                <a:latin typeface="+mj-lt"/>
              </a:rPr>
              <a:t> is </a:t>
            </a:r>
          </a:p>
          <a:p>
            <a:pPr marL="407988" lvl="1" indent="-225425" algn="just" fontAlgn="auto"/>
            <a:r>
              <a:rPr lang="en-US" dirty="0">
                <a:latin typeface="+mj-lt"/>
              </a:rPr>
              <a:t>A prominent structure within the nucleus and</a:t>
            </a:r>
          </a:p>
          <a:p>
            <a:pPr marL="407988" lvl="1" indent="-225425" algn="just" fontAlgn="auto"/>
            <a:r>
              <a:rPr lang="en-US" dirty="0">
                <a:latin typeface="+mj-lt"/>
              </a:rPr>
              <a:t>(</a:t>
            </a:r>
            <a:r>
              <a:rPr lang="en-US" dirty="0">
                <a:solidFill>
                  <a:srgbClr val="7030A0"/>
                </a:solidFill>
                <a:latin typeface="+mj-lt"/>
              </a:rPr>
              <a:t>function</a:t>
            </a:r>
            <a:r>
              <a:rPr lang="en-US" dirty="0">
                <a:latin typeface="+mj-lt"/>
              </a:rPr>
              <a:t>) the site where the components of ribosomes are made.</a:t>
            </a:r>
          </a:p>
        </p:txBody>
      </p:sp>
      <p:pic>
        <p:nvPicPr>
          <p:cNvPr id="14" name="Picture 13">
            <a:extLst>
              <a:ext uri="{FF2B5EF4-FFF2-40B4-BE49-F238E27FC236}">
                <a16:creationId xmlns:a16="http://schemas.microsoft.com/office/drawing/2014/main" id="{808B0468-5724-49CB-8B8A-D313B384D5F9}"/>
              </a:ext>
            </a:extLst>
          </p:cNvPr>
          <p:cNvPicPr>
            <a:picLocks noChangeAspect="1"/>
          </p:cNvPicPr>
          <p:nvPr/>
        </p:nvPicPr>
        <p:blipFill rotWithShape="1">
          <a:blip r:embed="rId3"/>
          <a:srcRect r="486" b="3"/>
          <a:stretch/>
        </p:blipFill>
        <p:spPr>
          <a:xfrm>
            <a:off x="5197097" y="882317"/>
            <a:ext cx="3805552" cy="5294646"/>
          </a:xfrm>
          <a:prstGeom prst="rect">
            <a:avLst/>
          </a:prstGeom>
        </p:spPr>
      </p:pic>
      <p:sp>
        <p:nvSpPr>
          <p:cNvPr id="2" name="Rectangle 1">
            <a:extLst>
              <a:ext uri="{FF2B5EF4-FFF2-40B4-BE49-F238E27FC236}">
                <a16:creationId xmlns:a16="http://schemas.microsoft.com/office/drawing/2014/main" id="{A43F46A4-FE3A-418D-8E37-193FEFC36D4D}"/>
              </a:ext>
            </a:extLst>
          </p:cNvPr>
          <p:cNvSpPr/>
          <p:nvPr/>
        </p:nvSpPr>
        <p:spPr>
          <a:xfrm>
            <a:off x="77291" y="6329667"/>
            <a:ext cx="8983579" cy="430887"/>
          </a:xfrm>
          <a:prstGeom prst="rect">
            <a:avLst/>
          </a:prstGeom>
        </p:spPr>
        <p:txBody>
          <a:bodyPr wrap="square">
            <a:spAutoFit/>
          </a:bodyPr>
          <a:lstStyle/>
          <a:p>
            <a:pPr algn="ctr"/>
            <a:r>
              <a:rPr lang="en-US" sz="2200" b="1" dirty="0">
                <a:solidFill>
                  <a:srgbClr val="7030A0"/>
                </a:solidFill>
                <a:effectLst>
                  <a:outerShdw blurRad="38100" dist="38100" dir="2700000" algn="tl">
                    <a:srgbClr val="000000">
                      <a:alpha val="43137"/>
                    </a:srgbClr>
                  </a:outerShdw>
                </a:effectLst>
                <a:latin typeface="+mj-lt"/>
                <a:ea typeface="ＭＳ Ｐゴシック" charset="0"/>
                <a:cs typeface="Arial" pitchFamily="34" charset="0"/>
              </a:rPr>
              <a:t>The relationship between DNA, chromatin, and a chromosome</a:t>
            </a:r>
          </a:p>
        </p:txBody>
      </p:sp>
    </p:spTree>
    <p:extLst>
      <p:ext uri="{BB962C8B-B14F-4D97-AF65-F5344CB8AC3E}">
        <p14:creationId xmlns:p14="http://schemas.microsoft.com/office/powerpoint/2010/main" val="15297401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87383" y="132522"/>
            <a:ext cx="8543108" cy="958863"/>
          </a:xfrm>
        </p:spPr>
        <p:txBody>
          <a:bodyPr/>
          <a:lstStyle/>
          <a:p>
            <a:pPr algn="ctr"/>
            <a:r>
              <a:rPr lang="en-US" dirty="0"/>
              <a:t>Ribosomes</a:t>
            </a:r>
          </a:p>
        </p:txBody>
      </p:sp>
      <p:sp>
        <p:nvSpPr>
          <p:cNvPr id="116739" name="Rectangle 3"/>
          <p:cNvSpPr>
            <a:spLocks noGrp="1" noChangeArrowheads="1"/>
          </p:cNvSpPr>
          <p:nvPr>
            <p:ph idx="1"/>
          </p:nvPr>
        </p:nvSpPr>
        <p:spPr>
          <a:xfrm>
            <a:off x="287383" y="914400"/>
            <a:ext cx="8703304" cy="5596581"/>
          </a:xfrm>
        </p:spPr>
        <p:txBody>
          <a:bodyPr>
            <a:normAutofit/>
          </a:bodyPr>
          <a:lstStyle/>
          <a:p>
            <a:pPr algn="just"/>
            <a:r>
              <a:rPr lang="en-US" sz="2600" b="1" dirty="0">
                <a:latin typeface="+mj-lt"/>
              </a:rPr>
              <a:t>Ribosomes</a:t>
            </a:r>
            <a:r>
              <a:rPr lang="en-US" sz="2600" dirty="0">
                <a:latin typeface="+mj-lt"/>
              </a:rPr>
              <a:t> are (</a:t>
            </a:r>
            <a:r>
              <a:rPr lang="en-US" sz="2600" b="1" dirty="0">
                <a:solidFill>
                  <a:srgbClr val="7030A0"/>
                </a:solidFill>
                <a:latin typeface="+mj-lt"/>
              </a:rPr>
              <a:t>function</a:t>
            </a:r>
            <a:r>
              <a:rPr lang="en-US" sz="2600" dirty="0">
                <a:latin typeface="+mj-lt"/>
              </a:rPr>
              <a:t>) responsible for </a:t>
            </a:r>
            <a:r>
              <a:rPr lang="en-US" sz="2600" dirty="0">
                <a:solidFill>
                  <a:srgbClr val="FF0000"/>
                </a:solidFill>
                <a:latin typeface="+mj-lt"/>
              </a:rPr>
              <a:t>protein synthesis</a:t>
            </a:r>
            <a:r>
              <a:rPr lang="en-US" sz="2600" dirty="0">
                <a:latin typeface="+mj-lt"/>
              </a:rPr>
              <a:t>.</a:t>
            </a:r>
          </a:p>
          <a:p>
            <a:pPr algn="just"/>
            <a:r>
              <a:rPr lang="en-US" sz="2600" dirty="0">
                <a:latin typeface="+mj-lt"/>
              </a:rPr>
              <a:t>In eukaryotic cells, the components of ribosomes are made in the </a:t>
            </a:r>
            <a:r>
              <a:rPr lang="en-US" sz="2600" b="1" dirty="0">
                <a:solidFill>
                  <a:srgbClr val="FF0000"/>
                </a:solidFill>
                <a:latin typeface="+mj-lt"/>
              </a:rPr>
              <a:t>nucleus</a:t>
            </a:r>
            <a:r>
              <a:rPr lang="en-US" sz="2600" dirty="0">
                <a:latin typeface="+mj-lt"/>
              </a:rPr>
              <a:t> (in nucleolus) and then transported through the </a:t>
            </a:r>
            <a:r>
              <a:rPr lang="en-US" sz="2600" dirty="0">
                <a:solidFill>
                  <a:srgbClr val="FF0000"/>
                </a:solidFill>
                <a:latin typeface="+mj-lt"/>
              </a:rPr>
              <a:t>pores</a:t>
            </a:r>
            <a:r>
              <a:rPr lang="en-US" sz="2600" dirty="0">
                <a:latin typeface="+mj-lt"/>
              </a:rPr>
              <a:t> of the </a:t>
            </a:r>
            <a:r>
              <a:rPr lang="en-US" sz="2600" dirty="0">
                <a:solidFill>
                  <a:srgbClr val="FF0000"/>
                </a:solidFill>
                <a:latin typeface="+mj-lt"/>
              </a:rPr>
              <a:t>nuclear</a:t>
            </a:r>
            <a:r>
              <a:rPr lang="en-US" sz="2600" dirty="0">
                <a:latin typeface="+mj-lt"/>
              </a:rPr>
              <a:t> </a:t>
            </a:r>
            <a:r>
              <a:rPr lang="en-US" sz="2600" dirty="0">
                <a:solidFill>
                  <a:srgbClr val="FF0000"/>
                </a:solidFill>
                <a:latin typeface="+mj-lt"/>
              </a:rPr>
              <a:t>envelope</a:t>
            </a:r>
            <a:r>
              <a:rPr lang="en-US" sz="2600" dirty="0">
                <a:latin typeface="+mj-lt"/>
              </a:rPr>
              <a:t> into the cytoplasm, where ribosomes begin their work.</a:t>
            </a:r>
          </a:p>
        </p:txBody>
      </p:sp>
      <p:pic>
        <p:nvPicPr>
          <p:cNvPr id="2" name="Picture 1">
            <a:extLst>
              <a:ext uri="{FF2B5EF4-FFF2-40B4-BE49-F238E27FC236}">
                <a16:creationId xmlns:a16="http://schemas.microsoft.com/office/drawing/2014/main" id="{911B663B-E7D1-4249-8E89-70244235F773}"/>
              </a:ext>
            </a:extLst>
          </p:cNvPr>
          <p:cNvPicPr>
            <a:picLocks noChangeAspect="1"/>
          </p:cNvPicPr>
          <p:nvPr/>
        </p:nvPicPr>
        <p:blipFill>
          <a:blip r:embed="rId3"/>
          <a:stretch>
            <a:fillRect/>
          </a:stretch>
        </p:blipFill>
        <p:spPr>
          <a:xfrm>
            <a:off x="4414838" y="2753321"/>
            <a:ext cx="4256638" cy="3880090"/>
          </a:xfrm>
          <a:prstGeom prst="rect">
            <a:avLst/>
          </a:prstGeom>
        </p:spPr>
      </p:pic>
      <p:sp>
        <p:nvSpPr>
          <p:cNvPr id="3" name="TextBox 2">
            <a:extLst>
              <a:ext uri="{FF2B5EF4-FFF2-40B4-BE49-F238E27FC236}">
                <a16:creationId xmlns:a16="http://schemas.microsoft.com/office/drawing/2014/main" id="{2D932E32-C676-1841-8DDA-5DD02E8DFDC4}"/>
              </a:ext>
            </a:extLst>
          </p:cNvPr>
          <p:cNvSpPr txBox="1"/>
          <p:nvPr/>
        </p:nvSpPr>
        <p:spPr>
          <a:xfrm>
            <a:off x="138542" y="5015342"/>
            <a:ext cx="4276296" cy="830997"/>
          </a:xfrm>
          <a:prstGeom prst="rect">
            <a:avLst/>
          </a:prstGeom>
          <a:noFill/>
        </p:spPr>
        <p:txBody>
          <a:bodyPr wrap="square" rtlCol="1">
            <a:spAutoFit/>
          </a:bodyPr>
          <a:lstStyle/>
          <a:p>
            <a:r>
              <a:rPr lang="en-US" dirty="0">
                <a:solidFill>
                  <a:srgbClr val="7030A0"/>
                </a:solidFill>
                <a:latin typeface="+mj-lt"/>
              </a:rPr>
              <a:t>Model of a ribosome in the process of synthesizing a protein</a:t>
            </a:r>
            <a:endParaRPr lang="ar-SA" dirty="0">
              <a:solidFill>
                <a:srgbClr val="7030A0"/>
              </a:solidFill>
              <a:latin typeface="+mj-lt"/>
            </a:endParaRPr>
          </a:p>
        </p:txBody>
      </p:sp>
    </p:spTree>
    <p:extLst>
      <p:ext uri="{BB962C8B-B14F-4D97-AF65-F5344CB8AC3E}">
        <p14:creationId xmlns:p14="http://schemas.microsoft.com/office/powerpoint/2010/main" val="4559335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0A886A-ADB9-4620-9C3E-65331E86948C}"/>
              </a:ext>
            </a:extLst>
          </p:cNvPr>
          <p:cNvSpPr>
            <a:spLocks noGrp="1"/>
          </p:cNvSpPr>
          <p:nvPr>
            <p:ph type="title"/>
          </p:nvPr>
        </p:nvSpPr>
        <p:spPr>
          <a:xfrm>
            <a:off x="628650" y="203964"/>
            <a:ext cx="7886700" cy="1325563"/>
          </a:xfrm>
        </p:spPr>
        <p:txBody>
          <a:bodyPr>
            <a:normAutofit/>
          </a:bodyPr>
          <a:lstStyle/>
          <a:p>
            <a:pPr algn="ctr"/>
            <a:r>
              <a:rPr lang="en-US" dirty="0"/>
              <a:t>Ribosomes</a:t>
            </a:r>
            <a:endParaRPr lang="en-GB" dirty="0"/>
          </a:p>
        </p:txBody>
      </p:sp>
      <p:sp>
        <p:nvSpPr>
          <p:cNvPr id="11" name="Content Placeholder 10">
            <a:extLst>
              <a:ext uri="{FF2B5EF4-FFF2-40B4-BE49-F238E27FC236}">
                <a16:creationId xmlns:a16="http://schemas.microsoft.com/office/drawing/2014/main" id="{5371018D-3EF8-452C-94C5-E0808B8F63C9}"/>
              </a:ext>
            </a:extLst>
          </p:cNvPr>
          <p:cNvSpPr>
            <a:spLocks noGrp="1"/>
          </p:cNvSpPr>
          <p:nvPr>
            <p:ph idx="1"/>
          </p:nvPr>
        </p:nvSpPr>
        <p:spPr>
          <a:xfrm>
            <a:off x="131596" y="638146"/>
            <a:ext cx="9012404" cy="5153054"/>
          </a:xfrm>
        </p:spPr>
        <p:txBody>
          <a:bodyPr>
            <a:normAutofit/>
          </a:bodyPr>
          <a:lstStyle/>
          <a:p>
            <a:pPr marL="0" indent="0" algn="just" fontAlgn="auto">
              <a:buNone/>
            </a:pPr>
            <a:r>
              <a:rPr lang="en-US" sz="2600" b="1" dirty="0">
                <a:solidFill>
                  <a:srgbClr val="7030A0"/>
                </a:solidFill>
                <a:latin typeface="+mj-lt"/>
              </a:rPr>
              <a:t>Types: </a:t>
            </a:r>
          </a:p>
          <a:p>
            <a:pPr marL="323850" indent="-323850" algn="just" fontAlgn="auto">
              <a:buFont typeface="+mj-lt"/>
              <a:buAutoNum type="arabicPeriod"/>
            </a:pPr>
            <a:r>
              <a:rPr lang="en-US" sz="2600" dirty="0">
                <a:latin typeface="+mj-lt"/>
              </a:rPr>
              <a:t>Some ribosomes are </a:t>
            </a:r>
            <a:r>
              <a:rPr lang="en-US" sz="2600" b="1" dirty="0">
                <a:solidFill>
                  <a:srgbClr val="00B050"/>
                </a:solidFill>
                <a:latin typeface="+mj-lt"/>
              </a:rPr>
              <a:t>suspended</a:t>
            </a:r>
            <a:r>
              <a:rPr lang="en-US" sz="2600" dirty="0">
                <a:latin typeface="+mj-lt"/>
              </a:rPr>
              <a:t> in the </a:t>
            </a:r>
            <a:r>
              <a:rPr lang="en-US" sz="2600" b="1" dirty="0">
                <a:solidFill>
                  <a:srgbClr val="FF0000"/>
                </a:solidFill>
                <a:latin typeface="+mj-lt"/>
              </a:rPr>
              <a:t>cytosol</a:t>
            </a:r>
            <a:r>
              <a:rPr lang="en-US" sz="2600" dirty="0">
                <a:latin typeface="+mj-lt"/>
              </a:rPr>
              <a:t>, making </a:t>
            </a:r>
            <a:r>
              <a:rPr lang="en-US" sz="2600" b="1" dirty="0">
                <a:solidFill>
                  <a:srgbClr val="FF0000"/>
                </a:solidFill>
                <a:latin typeface="+mj-lt"/>
              </a:rPr>
              <a:t>proteins</a:t>
            </a:r>
            <a:r>
              <a:rPr lang="en-US" sz="2600" dirty="0">
                <a:latin typeface="+mj-lt"/>
              </a:rPr>
              <a:t> that remain within the fluid of the cell.</a:t>
            </a:r>
          </a:p>
          <a:p>
            <a:pPr marL="323850" indent="-323850" algn="just" fontAlgn="auto">
              <a:buFont typeface="+mj-lt"/>
              <a:buAutoNum type="arabicPeriod"/>
            </a:pPr>
            <a:r>
              <a:rPr lang="en-US" sz="2600" dirty="0">
                <a:latin typeface="+mj-lt"/>
              </a:rPr>
              <a:t>Others are </a:t>
            </a:r>
            <a:r>
              <a:rPr lang="en-US" sz="2600" b="1" dirty="0">
                <a:solidFill>
                  <a:srgbClr val="00B050"/>
                </a:solidFill>
                <a:latin typeface="+mj-lt"/>
              </a:rPr>
              <a:t>attached</a:t>
            </a:r>
            <a:r>
              <a:rPr lang="en-US" sz="2600" dirty="0">
                <a:latin typeface="+mj-lt"/>
              </a:rPr>
              <a:t> to the </a:t>
            </a:r>
            <a:r>
              <a:rPr lang="en-US" sz="2600" b="1" dirty="0">
                <a:solidFill>
                  <a:srgbClr val="FF0000"/>
                </a:solidFill>
                <a:latin typeface="+mj-lt"/>
              </a:rPr>
              <a:t>outside</a:t>
            </a:r>
            <a:r>
              <a:rPr lang="en-US" sz="2600" dirty="0">
                <a:latin typeface="+mj-lt"/>
              </a:rPr>
              <a:t> of the </a:t>
            </a:r>
            <a:r>
              <a:rPr lang="en-US" sz="2600" b="1" dirty="0">
                <a:solidFill>
                  <a:srgbClr val="FF0000"/>
                </a:solidFill>
                <a:latin typeface="+mj-lt"/>
              </a:rPr>
              <a:t>nucleus</a:t>
            </a:r>
            <a:r>
              <a:rPr lang="en-US" sz="2600" dirty="0">
                <a:latin typeface="+mj-lt"/>
              </a:rPr>
              <a:t> or an </a:t>
            </a:r>
            <a:r>
              <a:rPr lang="en-US" sz="2600" b="1" dirty="0">
                <a:solidFill>
                  <a:srgbClr val="FF0000"/>
                </a:solidFill>
                <a:latin typeface="+mj-lt"/>
              </a:rPr>
              <a:t>organelle</a:t>
            </a:r>
            <a:r>
              <a:rPr lang="en-US" sz="2600" dirty="0">
                <a:latin typeface="+mj-lt"/>
              </a:rPr>
              <a:t> called the </a:t>
            </a:r>
            <a:r>
              <a:rPr lang="en-US" sz="2600" dirty="0">
                <a:solidFill>
                  <a:srgbClr val="FF0000"/>
                </a:solidFill>
                <a:latin typeface="+mj-lt"/>
              </a:rPr>
              <a:t>endoplasmic</a:t>
            </a:r>
            <a:r>
              <a:rPr lang="en-US" sz="2600" dirty="0">
                <a:latin typeface="+mj-lt"/>
              </a:rPr>
              <a:t> </a:t>
            </a:r>
            <a:r>
              <a:rPr lang="en-US" sz="2600" dirty="0">
                <a:solidFill>
                  <a:srgbClr val="FF0000"/>
                </a:solidFill>
                <a:latin typeface="+mj-lt"/>
              </a:rPr>
              <a:t>reticulum</a:t>
            </a:r>
            <a:r>
              <a:rPr lang="en-US" sz="2600" dirty="0">
                <a:latin typeface="+mj-lt"/>
              </a:rPr>
              <a:t>, making </a:t>
            </a:r>
            <a:r>
              <a:rPr lang="en-US" sz="2600" dirty="0">
                <a:solidFill>
                  <a:srgbClr val="FF0000"/>
                </a:solidFill>
                <a:latin typeface="+mj-lt"/>
              </a:rPr>
              <a:t>proteins</a:t>
            </a:r>
            <a:r>
              <a:rPr lang="en-US" sz="2600" dirty="0">
                <a:latin typeface="+mj-lt"/>
              </a:rPr>
              <a:t> that are incorporated into </a:t>
            </a:r>
            <a:r>
              <a:rPr lang="en-US" sz="2600" dirty="0">
                <a:solidFill>
                  <a:srgbClr val="FF0000"/>
                </a:solidFill>
                <a:latin typeface="+mj-lt"/>
              </a:rPr>
              <a:t>membranes</a:t>
            </a:r>
            <a:r>
              <a:rPr lang="en-US" sz="2600" dirty="0">
                <a:latin typeface="+mj-lt"/>
              </a:rPr>
              <a:t> or secreted by the cell.  </a:t>
            </a:r>
          </a:p>
        </p:txBody>
      </p:sp>
      <p:pic>
        <p:nvPicPr>
          <p:cNvPr id="2" name="Picture 1">
            <a:extLst>
              <a:ext uri="{FF2B5EF4-FFF2-40B4-BE49-F238E27FC236}">
                <a16:creationId xmlns:a16="http://schemas.microsoft.com/office/drawing/2014/main" id="{C7E97FD5-0DCE-454B-879E-F6C4123384EA}"/>
              </a:ext>
            </a:extLst>
          </p:cNvPr>
          <p:cNvPicPr>
            <a:picLocks noChangeAspect="1"/>
          </p:cNvPicPr>
          <p:nvPr/>
        </p:nvPicPr>
        <p:blipFill rotWithShape="1">
          <a:blip r:embed="rId3"/>
          <a:srcRect l="25674" t="1841" r="296" b="-1839"/>
          <a:stretch/>
        </p:blipFill>
        <p:spPr>
          <a:xfrm>
            <a:off x="3250193" y="3700463"/>
            <a:ext cx="4155642" cy="3157537"/>
          </a:xfrm>
          <a:prstGeom prst="rect">
            <a:avLst/>
          </a:prstGeom>
        </p:spPr>
      </p:pic>
    </p:spTree>
    <p:extLst>
      <p:ext uri="{BB962C8B-B14F-4D97-AF65-F5344CB8AC3E}">
        <p14:creationId xmlns:p14="http://schemas.microsoft.com/office/powerpoint/2010/main" val="22662266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014D3-B809-4FA5-8CC5-A26B4372BB11}"/>
              </a:ext>
            </a:extLst>
          </p:cNvPr>
          <p:cNvSpPr>
            <a:spLocks noGrp="1"/>
          </p:cNvSpPr>
          <p:nvPr>
            <p:ph type="title"/>
          </p:nvPr>
        </p:nvSpPr>
        <p:spPr/>
        <p:txBody>
          <a:bodyPr/>
          <a:lstStyle/>
          <a:p>
            <a:pPr algn="ctr"/>
            <a:r>
              <a:rPr lang="en-US" dirty="0"/>
              <a:t>How DNA Directs Protein Production</a:t>
            </a:r>
            <a:endParaRPr lang="en-GB" dirty="0"/>
          </a:p>
        </p:txBody>
      </p:sp>
      <p:pic>
        <p:nvPicPr>
          <p:cNvPr id="5" name="Content Placeholder 4">
            <a:extLst>
              <a:ext uri="{FF2B5EF4-FFF2-40B4-BE49-F238E27FC236}">
                <a16:creationId xmlns:a16="http://schemas.microsoft.com/office/drawing/2014/main" id="{D5E6EB9D-655F-4A28-9136-6365B1347EDF}"/>
              </a:ext>
            </a:extLst>
          </p:cNvPr>
          <p:cNvPicPr>
            <a:picLocks noGrp="1" noChangeAspect="1"/>
          </p:cNvPicPr>
          <p:nvPr>
            <p:ph idx="1"/>
          </p:nvPr>
        </p:nvPicPr>
        <p:blipFill>
          <a:blip r:embed="rId2"/>
          <a:stretch>
            <a:fillRect/>
          </a:stretch>
        </p:blipFill>
        <p:spPr>
          <a:xfrm>
            <a:off x="5471399" y="1276417"/>
            <a:ext cx="3672601" cy="4949825"/>
          </a:xfrm>
          <a:prstGeom prst="rect">
            <a:avLst/>
          </a:prstGeom>
        </p:spPr>
      </p:pic>
      <p:sp>
        <p:nvSpPr>
          <p:cNvPr id="6" name="Rectangle 3">
            <a:extLst>
              <a:ext uri="{FF2B5EF4-FFF2-40B4-BE49-F238E27FC236}">
                <a16:creationId xmlns:a16="http://schemas.microsoft.com/office/drawing/2014/main" id="{DAF35D29-AA51-4022-AEA2-A890DC923309}"/>
              </a:ext>
            </a:extLst>
          </p:cNvPr>
          <p:cNvSpPr txBox="1">
            <a:spLocks noChangeArrowheads="1"/>
          </p:cNvSpPr>
          <p:nvPr/>
        </p:nvSpPr>
        <p:spPr>
          <a:xfrm>
            <a:off x="0" y="931595"/>
            <a:ext cx="5471399" cy="5294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3850" indent="-323850" algn="just" fontAlgn="auto">
              <a:buFont typeface="+mj-lt"/>
              <a:buAutoNum type="arabicPeriod"/>
            </a:pPr>
            <a:r>
              <a:rPr lang="en-US" sz="2600" dirty="0">
                <a:latin typeface="+mj-lt"/>
              </a:rPr>
              <a:t>DNA transfers its coded information to a molecule called </a:t>
            </a:r>
            <a:r>
              <a:rPr lang="en-US" sz="2600" b="1" dirty="0">
                <a:solidFill>
                  <a:srgbClr val="FF0000"/>
                </a:solidFill>
                <a:latin typeface="+mj-lt"/>
              </a:rPr>
              <a:t>messenger RNA </a:t>
            </a:r>
            <a:r>
              <a:rPr lang="en-US" sz="2600" dirty="0">
                <a:latin typeface="+mj-lt"/>
              </a:rPr>
              <a:t>(mRNA). </a:t>
            </a:r>
          </a:p>
          <a:p>
            <a:pPr marL="323850" indent="-323850" algn="just" fontAlgn="auto">
              <a:buFont typeface="+mj-lt"/>
              <a:buAutoNum type="arabicPeriod"/>
            </a:pPr>
            <a:r>
              <a:rPr lang="en-US" sz="2600" b="1" dirty="0">
                <a:solidFill>
                  <a:srgbClr val="7030A0"/>
                </a:solidFill>
                <a:latin typeface="+mj-lt"/>
              </a:rPr>
              <a:t>mRNA</a:t>
            </a:r>
            <a:r>
              <a:rPr lang="en-US" sz="2600" b="1" dirty="0">
                <a:solidFill>
                  <a:srgbClr val="FF0000"/>
                </a:solidFill>
                <a:latin typeface="+mj-lt"/>
              </a:rPr>
              <a:t> </a:t>
            </a:r>
          </a:p>
          <a:p>
            <a:pPr marL="366713" lvl="1" indent="-184150" algn="just" fontAlgn="auto"/>
            <a:r>
              <a:rPr lang="en-US" dirty="0">
                <a:latin typeface="+mj-lt"/>
              </a:rPr>
              <a:t>exits the nucleus through pores in the nuclear envelope and </a:t>
            </a:r>
          </a:p>
          <a:p>
            <a:pPr marL="366713" lvl="1" indent="-184150" algn="just" fontAlgn="auto"/>
            <a:r>
              <a:rPr lang="en-US" dirty="0">
                <a:latin typeface="+mj-lt"/>
              </a:rPr>
              <a:t>travels to the </a:t>
            </a:r>
            <a:r>
              <a:rPr lang="en-US" b="1" dirty="0">
                <a:solidFill>
                  <a:srgbClr val="FF0000"/>
                </a:solidFill>
                <a:latin typeface="+mj-lt"/>
              </a:rPr>
              <a:t>cytoplasm</a:t>
            </a:r>
            <a:r>
              <a:rPr lang="en-US" dirty="0">
                <a:latin typeface="+mj-lt"/>
              </a:rPr>
              <a:t>, where it binds to a </a:t>
            </a:r>
            <a:r>
              <a:rPr lang="en-US" b="1" dirty="0">
                <a:solidFill>
                  <a:srgbClr val="FF0000"/>
                </a:solidFill>
                <a:latin typeface="+mj-lt"/>
              </a:rPr>
              <a:t>ribosome</a:t>
            </a:r>
            <a:r>
              <a:rPr lang="en-US" dirty="0">
                <a:latin typeface="+mj-lt"/>
              </a:rPr>
              <a:t>.</a:t>
            </a:r>
          </a:p>
          <a:p>
            <a:pPr marL="323850" lvl="1" indent="-315913" algn="just" fontAlgn="auto">
              <a:buFont typeface="+mj-lt"/>
              <a:buAutoNum type="arabicPeriod" startAt="3"/>
            </a:pPr>
            <a:r>
              <a:rPr lang="en-US" dirty="0">
                <a:latin typeface="+mj-lt"/>
              </a:rPr>
              <a:t>A </a:t>
            </a:r>
            <a:r>
              <a:rPr lang="en-US" dirty="0">
                <a:solidFill>
                  <a:srgbClr val="FF0000"/>
                </a:solidFill>
                <a:latin typeface="+mj-lt"/>
              </a:rPr>
              <a:t>ribosome</a:t>
            </a:r>
            <a:r>
              <a:rPr lang="en-US" dirty="0">
                <a:latin typeface="+mj-lt"/>
              </a:rPr>
              <a:t> </a:t>
            </a:r>
            <a:r>
              <a:rPr lang="en-US" dirty="0">
                <a:solidFill>
                  <a:srgbClr val="FF0000"/>
                </a:solidFill>
                <a:latin typeface="+mj-lt"/>
              </a:rPr>
              <a:t>moves</a:t>
            </a:r>
            <a:r>
              <a:rPr lang="en-US" dirty="0">
                <a:latin typeface="+mj-lt"/>
              </a:rPr>
              <a:t> along the </a:t>
            </a:r>
            <a:r>
              <a:rPr lang="en-US" dirty="0">
                <a:solidFill>
                  <a:srgbClr val="FF0000"/>
                </a:solidFill>
                <a:latin typeface="+mj-lt"/>
              </a:rPr>
              <a:t>mRNA</a:t>
            </a:r>
            <a:r>
              <a:rPr lang="en-US" dirty="0">
                <a:latin typeface="+mj-lt"/>
              </a:rPr>
              <a:t>, translating the </a:t>
            </a:r>
            <a:r>
              <a:rPr lang="en-US" dirty="0">
                <a:solidFill>
                  <a:srgbClr val="FF0000"/>
                </a:solidFill>
                <a:latin typeface="+mj-lt"/>
              </a:rPr>
              <a:t>genetic</a:t>
            </a:r>
            <a:r>
              <a:rPr lang="en-US" dirty="0">
                <a:latin typeface="+mj-lt"/>
              </a:rPr>
              <a:t> </a:t>
            </a:r>
            <a:r>
              <a:rPr lang="en-US" dirty="0">
                <a:solidFill>
                  <a:srgbClr val="FF0000"/>
                </a:solidFill>
                <a:latin typeface="+mj-lt"/>
              </a:rPr>
              <a:t>message</a:t>
            </a:r>
            <a:r>
              <a:rPr lang="en-US" dirty="0">
                <a:latin typeface="+mj-lt"/>
              </a:rPr>
              <a:t> into a </a:t>
            </a:r>
            <a:r>
              <a:rPr lang="en-US" dirty="0">
                <a:solidFill>
                  <a:srgbClr val="FF0000"/>
                </a:solidFill>
                <a:latin typeface="+mj-lt"/>
              </a:rPr>
              <a:t>protein</a:t>
            </a:r>
            <a:r>
              <a:rPr lang="en-US" dirty="0">
                <a:latin typeface="+mj-lt"/>
              </a:rPr>
              <a:t> with a specific amino acid sequence.</a:t>
            </a:r>
          </a:p>
          <a:p>
            <a:pPr marL="0" lvl="1" indent="0" algn="just" fontAlgn="auto">
              <a:buNone/>
            </a:pPr>
            <a:r>
              <a:rPr lang="en-US" dirty="0">
                <a:latin typeface="+mj-lt"/>
              </a:rPr>
              <a:t> </a:t>
            </a:r>
          </a:p>
        </p:txBody>
      </p:sp>
      <p:sp>
        <p:nvSpPr>
          <p:cNvPr id="3" name="TextBox 2">
            <a:extLst>
              <a:ext uri="{FF2B5EF4-FFF2-40B4-BE49-F238E27FC236}">
                <a16:creationId xmlns:a16="http://schemas.microsoft.com/office/drawing/2014/main" id="{49A3622A-3F9F-DD44-84B2-EB425144BBFE}"/>
              </a:ext>
            </a:extLst>
          </p:cNvPr>
          <p:cNvSpPr txBox="1"/>
          <p:nvPr/>
        </p:nvSpPr>
        <p:spPr>
          <a:xfrm>
            <a:off x="5583382" y="6400800"/>
            <a:ext cx="3560618" cy="457200"/>
          </a:xfrm>
          <a:prstGeom prst="rect">
            <a:avLst/>
          </a:prstGeom>
          <a:noFill/>
        </p:spPr>
        <p:txBody>
          <a:bodyPr wrap="square" rtlCol="1">
            <a:spAutoFit/>
          </a:bodyPr>
          <a:lstStyle/>
          <a:p>
            <a:pPr algn="ctr"/>
            <a:r>
              <a:rPr lang="en-US" dirty="0">
                <a:solidFill>
                  <a:srgbClr val="7030A0"/>
                </a:solidFill>
                <a:latin typeface="+mj-lt"/>
              </a:rPr>
              <a:t>DNA ➛ RNA ➛ protein</a:t>
            </a:r>
            <a:endParaRPr lang="ar-SA" dirty="0">
              <a:solidFill>
                <a:srgbClr val="7030A0"/>
              </a:solidFill>
              <a:latin typeface="+mj-lt"/>
            </a:endParaRPr>
          </a:p>
        </p:txBody>
      </p:sp>
    </p:spTree>
    <p:extLst>
      <p:ext uri="{BB962C8B-B14F-4D97-AF65-F5344CB8AC3E}">
        <p14:creationId xmlns:p14="http://schemas.microsoft.com/office/powerpoint/2010/main" val="42743715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FACA17-25C3-9A4A-B94E-EEEFAB68B604}"/>
              </a:ext>
            </a:extLst>
          </p:cNvPr>
          <p:cNvSpPr>
            <a:spLocks noGrp="1"/>
          </p:cNvSpPr>
          <p:nvPr>
            <p:ph type="ftr" sz="quarter" idx="11"/>
          </p:nvPr>
        </p:nvSpPr>
        <p:spPr/>
        <p:txBody>
          <a:bodyPr/>
          <a:lstStyle/>
          <a:p>
            <a:r>
              <a:rPr lang="en-US"/>
              <a:t>© 2017 Pearson Education, Ltd.</a:t>
            </a:r>
          </a:p>
        </p:txBody>
      </p:sp>
      <p:sp>
        <p:nvSpPr>
          <p:cNvPr id="5" name="Rectangle 2">
            <a:extLst>
              <a:ext uri="{FF2B5EF4-FFF2-40B4-BE49-F238E27FC236}">
                <a16:creationId xmlns:a16="http://schemas.microsoft.com/office/drawing/2014/main" id="{8F8EF5AA-20D4-3B4C-B6D2-1A6D70126E51}"/>
              </a:ext>
            </a:extLst>
          </p:cNvPr>
          <p:cNvSpPr>
            <a:spLocks noGrp="1" noChangeArrowheads="1"/>
          </p:cNvSpPr>
          <p:nvPr>
            <p:ph type="title"/>
          </p:nvPr>
        </p:nvSpPr>
        <p:spPr>
          <a:xfrm>
            <a:off x="302968" y="2290373"/>
            <a:ext cx="8543108" cy="1879851"/>
          </a:xfrm>
        </p:spPr>
        <p:txBody>
          <a:bodyPr/>
          <a:lstStyle/>
          <a:p>
            <a:pPr algn="ctr"/>
            <a:r>
              <a:rPr lang="en-US" dirty="0"/>
              <a:t>The Endomembrane System</a:t>
            </a:r>
            <a:br>
              <a:rPr lang="en-US" dirty="0"/>
            </a:br>
            <a:br>
              <a:rPr lang="en-US" dirty="0"/>
            </a:br>
            <a:r>
              <a:rPr lang="en-US" dirty="0"/>
              <a:t>Endoplasmic reticulum</a:t>
            </a:r>
          </a:p>
        </p:txBody>
      </p:sp>
    </p:spTree>
    <p:extLst>
      <p:ext uri="{BB962C8B-B14F-4D97-AF65-F5344CB8AC3E}">
        <p14:creationId xmlns:p14="http://schemas.microsoft.com/office/powerpoint/2010/main" val="17477198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87383" y="132522"/>
            <a:ext cx="8543108" cy="958863"/>
          </a:xfrm>
        </p:spPr>
        <p:txBody>
          <a:bodyPr/>
          <a:lstStyle/>
          <a:p>
            <a:pPr algn="ctr"/>
            <a:r>
              <a:rPr lang="en-US" dirty="0"/>
              <a:t>The Endomembrane System: Manufacturing and Distributing Cellular Products</a:t>
            </a:r>
          </a:p>
        </p:txBody>
      </p:sp>
      <p:sp>
        <p:nvSpPr>
          <p:cNvPr id="133123" name="Rectangle 3"/>
          <p:cNvSpPr>
            <a:spLocks noGrp="1" noChangeArrowheads="1"/>
          </p:cNvSpPr>
          <p:nvPr>
            <p:ph idx="1"/>
          </p:nvPr>
        </p:nvSpPr>
        <p:spPr>
          <a:xfrm>
            <a:off x="287383" y="1227909"/>
            <a:ext cx="8543108" cy="5317270"/>
          </a:xfrm>
        </p:spPr>
        <p:txBody>
          <a:bodyPr>
            <a:noAutofit/>
          </a:bodyPr>
          <a:lstStyle/>
          <a:p>
            <a:pPr algn="just">
              <a:lnSpc>
                <a:spcPct val="120000"/>
              </a:lnSpc>
              <a:spcAft>
                <a:spcPts val="600"/>
              </a:spcAft>
            </a:pPr>
            <a:r>
              <a:rPr lang="en-US" sz="2600" dirty="0">
                <a:latin typeface="+mj-lt"/>
              </a:rPr>
              <a:t>The </a:t>
            </a:r>
            <a:r>
              <a:rPr lang="en-US" sz="2600" b="1" dirty="0">
                <a:solidFill>
                  <a:srgbClr val="FF0000"/>
                </a:solidFill>
                <a:latin typeface="+mj-lt"/>
              </a:rPr>
              <a:t>organelles</a:t>
            </a:r>
            <a:r>
              <a:rPr lang="en-US" sz="2600" dirty="0">
                <a:latin typeface="+mj-lt"/>
              </a:rPr>
              <a:t> form the </a:t>
            </a:r>
            <a:r>
              <a:rPr lang="en-US" sz="2600" b="1" dirty="0">
                <a:solidFill>
                  <a:srgbClr val="FF0000"/>
                </a:solidFill>
                <a:latin typeface="+mj-lt"/>
              </a:rPr>
              <a:t>endomembrane</a:t>
            </a:r>
            <a:r>
              <a:rPr lang="en-US" sz="2600" dirty="0">
                <a:latin typeface="+mj-lt"/>
              </a:rPr>
              <a:t> </a:t>
            </a:r>
            <a:r>
              <a:rPr lang="en-US" sz="2600" b="1" dirty="0">
                <a:solidFill>
                  <a:srgbClr val="FF0000"/>
                </a:solidFill>
                <a:latin typeface="+mj-lt"/>
              </a:rPr>
              <a:t>system</a:t>
            </a:r>
            <a:r>
              <a:rPr lang="en-US" sz="2600" dirty="0">
                <a:latin typeface="+mj-lt"/>
              </a:rPr>
              <a:t>.</a:t>
            </a:r>
          </a:p>
          <a:p>
            <a:pPr marL="914400" lvl="1" indent="-457200" algn="just">
              <a:lnSpc>
                <a:spcPct val="120000"/>
              </a:lnSpc>
              <a:spcAft>
                <a:spcPts val="600"/>
              </a:spcAft>
              <a:buFont typeface="+mj-lt"/>
              <a:buAutoNum type="arabicPeriod"/>
            </a:pPr>
            <a:r>
              <a:rPr lang="en-US" dirty="0">
                <a:latin typeface="+mj-lt"/>
              </a:rPr>
              <a:t>The nuclear envelope, </a:t>
            </a:r>
          </a:p>
          <a:p>
            <a:pPr marL="914400" lvl="1" indent="-457200" algn="just">
              <a:lnSpc>
                <a:spcPct val="120000"/>
              </a:lnSpc>
              <a:spcAft>
                <a:spcPts val="600"/>
              </a:spcAft>
              <a:buFont typeface="+mj-lt"/>
              <a:buAutoNum type="arabicPeriod"/>
            </a:pPr>
            <a:r>
              <a:rPr lang="en-US" dirty="0">
                <a:latin typeface="+mj-lt"/>
              </a:rPr>
              <a:t>The endoplasmic reticulum, </a:t>
            </a:r>
          </a:p>
          <a:p>
            <a:pPr marL="914400" lvl="1" indent="-457200" algn="just">
              <a:lnSpc>
                <a:spcPct val="120000"/>
              </a:lnSpc>
              <a:spcAft>
                <a:spcPts val="600"/>
              </a:spcAft>
              <a:buFont typeface="+mj-lt"/>
              <a:buAutoNum type="arabicPeriod"/>
            </a:pPr>
            <a:r>
              <a:rPr lang="en-US" dirty="0">
                <a:latin typeface="+mj-lt"/>
              </a:rPr>
              <a:t>The Golgi apparatus, </a:t>
            </a:r>
          </a:p>
          <a:p>
            <a:pPr marL="914400" lvl="1" indent="-457200" algn="just">
              <a:lnSpc>
                <a:spcPct val="120000"/>
              </a:lnSpc>
              <a:spcAft>
                <a:spcPts val="600"/>
              </a:spcAft>
              <a:buFont typeface="+mj-lt"/>
              <a:buAutoNum type="arabicPeriod"/>
            </a:pPr>
            <a:r>
              <a:rPr lang="en-US" dirty="0">
                <a:latin typeface="+mj-lt"/>
              </a:rPr>
              <a:t>Lysosomes, and </a:t>
            </a:r>
          </a:p>
          <a:p>
            <a:pPr marL="914400" lvl="1" indent="-457200" algn="just">
              <a:lnSpc>
                <a:spcPct val="120000"/>
              </a:lnSpc>
              <a:spcAft>
                <a:spcPts val="600"/>
              </a:spcAft>
              <a:buFont typeface="+mj-lt"/>
              <a:buAutoNum type="arabicPeriod"/>
            </a:pPr>
            <a:r>
              <a:rPr lang="en-US" dirty="0">
                <a:latin typeface="+mj-lt"/>
              </a:rPr>
              <a:t>Vacuoles. </a:t>
            </a:r>
          </a:p>
          <a:p>
            <a:pPr algn="just">
              <a:lnSpc>
                <a:spcPct val="120000"/>
              </a:lnSpc>
              <a:spcAft>
                <a:spcPts val="600"/>
              </a:spcAft>
            </a:pPr>
            <a:r>
              <a:rPr lang="en-US" sz="2600" dirty="0">
                <a:latin typeface="+mj-lt"/>
              </a:rPr>
              <a:t>These membranous organelles are either</a:t>
            </a:r>
          </a:p>
          <a:p>
            <a:pPr lvl="1" algn="just">
              <a:lnSpc>
                <a:spcPct val="120000"/>
              </a:lnSpc>
              <a:spcAft>
                <a:spcPts val="600"/>
              </a:spcAft>
            </a:pPr>
            <a:r>
              <a:rPr lang="en-US" dirty="0">
                <a:latin typeface="+mj-lt"/>
              </a:rPr>
              <a:t>physically connected or </a:t>
            </a:r>
          </a:p>
          <a:p>
            <a:pPr lvl="1" algn="just">
              <a:lnSpc>
                <a:spcPct val="120000"/>
              </a:lnSpc>
              <a:spcAft>
                <a:spcPts val="600"/>
              </a:spcAft>
            </a:pPr>
            <a:r>
              <a:rPr lang="en-US" dirty="0">
                <a:latin typeface="+mj-lt"/>
              </a:rPr>
              <a:t>linked by </a:t>
            </a:r>
            <a:r>
              <a:rPr lang="en-US" b="1" dirty="0">
                <a:solidFill>
                  <a:srgbClr val="FF0000"/>
                </a:solidFill>
                <a:latin typeface="+mj-lt"/>
              </a:rPr>
              <a:t>vesicles</a:t>
            </a:r>
            <a:r>
              <a:rPr lang="en-US" dirty="0">
                <a:latin typeface="+mj-lt"/>
              </a:rPr>
              <a:t>, sacs made of membrane.</a:t>
            </a:r>
          </a:p>
        </p:txBody>
      </p:sp>
    </p:spTree>
    <p:extLst>
      <p:ext uri="{BB962C8B-B14F-4D97-AF65-F5344CB8AC3E}">
        <p14:creationId xmlns:p14="http://schemas.microsoft.com/office/powerpoint/2010/main" val="163721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287383" y="132522"/>
            <a:ext cx="8543108" cy="653541"/>
          </a:xfrm>
        </p:spPr>
        <p:txBody>
          <a:bodyPr/>
          <a:lstStyle/>
          <a:p>
            <a:pPr algn="ctr"/>
            <a:r>
              <a:rPr lang="en-US" dirty="0"/>
              <a:t>The Endoplasmic Reticulum</a:t>
            </a:r>
          </a:p>
        </p:txBody>
      </p:sp>
      <p:sp>
        <p:nvSpPr>
          <p:cNvPr id="135171" name="Rectangle 3"/>
          <p:cNvSpPr>
            <a:spLocks noGrp="1" noChangeArrowheads="1"/>
          </p:cNvSpPr>
          <p:nvPr>
            <p:ph idx="1"/>
          </p:nvPr>
        </p:nvSpPr>
        <p:spPr>
          <a:xfrm>
            <a:off x="105332" y="1594130"/>
            <a:ext cx="8543108" cy="3962400"/>
          </a:xfrm>
        </p:spPr>
        <p:txBody>
          <a:bodyPr>
            <a:normAutofit/>
          </a:bodyPr>
          <a:lstStyle/>
          <a:p>
            <a:pPr algn="just"/>
            <a:r>
              <a:rPr lang="en-US" sz="2600" dirty="0">
                <a:latin typeface="+mj-lt"/>
              </a:rPr>
              <a:t>The </a:t>
            </a:r>
            <a:r>
              <a:rPr lang="en-US" sz="2600" b="1" dirty="0">
                <a:solidFill>
                  <a:srgbClr val="FF0000"/>
                </a:solidFill>
                <a:latin typeface="+mj-lt"/>
              </a:rPr>
              <a:t>endoplasmic</a:t>
            </a:r>
            <a:r>
              <a:rPr lang="en-US" sz="2600" b="1" dirty="0">
                <a:latin typeface="+mj-lt"/>
              </a:rPr>
              <a:t> </a:t>
            </a:r>
            <a:r>
              <a:rPr lang="en-US" sz="2600" b="1" dirty="0">
                <a:solidFill>
                  <a:srgbClr val="FF0000"/>
                </a:solidFill>
                <a:latin typeface="+mj-lt"/>
              </a:rPr>
              <a:t>reticulum</a:t>
            </a:r>
            <a:r>
              <a:rPr lang="en-US" sz="2600" dirty="0">
                <a:latin typeface="+mj-lt"/>
              </a:rPr>
              <a:t> (</a:t>
            </a:r>
            <a:r>
              <a:rPr lang="en-US" sz="2600" b="1" dirty="0">
                <a:latin typeface="+mj-lt"/>
              </a:rPr>
              <a:t>ER</a:t>
            </a:r>
            <a:r>
              <a:rPr lang="en-US" sz="2600" dirty="0">
                <a:latin typeface="+mj-lt"/>
              </a:rPr>
              <a:t>) is one of the main manufacturing facilities in a cell.</a:t>
            </a:r>
          </a:p>
          <a:p>
            <a:pPr algn="just"/>
            <a:r>
              <a:rPr lang="en-US" sz="2600" dirty="0">
                <a:latin typeface="+mj-lt"/>
              </a:rPr>
              <a:t>The </a:t>
            </a:r>
            <a:r>
              <a:rPr lang="en-US" sz="2600" b="1" dirty="0">
                <a:solidFill>
                  <a:srgbClr val="FF0000"/>
                </a:solidFill>
                <a:latin typeface="+mj-lt"/>
              </a:rPr>
              <a:t>ER</a:t>
            </a:r>
          </a:p>
          <a:p>
            <a:pPr lvl="1" algn="just"/>
            <a:r>
              <a:rPr lang="en-US" dirty="0">
                <a:latin typeface="+mj-lt"/>
              </a:rPr>
              <a:t>Produces an enormous variety of molecules,</a:t>
            </a:r>
          </a:p>
          <a:p>
            <a:pPr lvl="1" algn="just"/>
            <a:r>
              <a:rPr lang="en-US" dirty="0">
                <a:latin typeface="+mj-lt"/>
              </a:rPr>
              <a:t>Is connected to the nuclear envelope, and</a:t>
            </a:r>
          </a:p>
          <a:p>
            <a:pPr lvl="1" algn="just"/>
            <a:r>
              <a:rPr lang="en-US" dirty="0">
                <a:latin typeface="+mj-lt"/>
              </a:rPr>
              <a:t>Is composed of interconnected </a:t>
            </a:r>
            <a:r>
              <a:rPr lang="en-US" dirty="0">
                <a:solidFill>
                  <a:srgbClr val="FF0000"/>
                </a:solidFill>
                <a:latin typeface="+mj-lt"/>
              </a:rPr>
              <a:t>rough</a:t>
            </a:r>
            <a:r>
              <a:rPr lang="en-US" dirty="0">
                <a:latin typeface="+mj-lt"/>
              </a:rPr>
              <a:t> and </a:t>
            </a:r>
            <a:r>
              <a:rPr lang="en-US" dirty="0">
                <a:solidFill>
                  <a:srgbClr val="FF0000"/>
                </a:solidFill>
                <a:latin typeface="+mj-lt"/>
              </a:rPr>
              <a:t>smooth</a:t>
            </a:r>
            <a:r>
              <a:rPr lang="en-US" dirty="0">
                <a:latin typeface="+mj-lt"/>
              </a:rPr>
              <a:t> ER that have different structures and functions.</a:t>
            </a:r>
          </a:p>
        </p:txBody>
      </p:sp>
      <p:sp>
        <p:nvSpPr>
          <p:cNvPr id="7" name="Freeform 4">
            <a:extLst>
              <a:ext uri="{FF2B5EF4-FFF2-40B4-BE49-F238E27FC236}">
                <a16:creationId xmlns:a16="http://schemas.microsoft.com/office/drawing/2014/main" id="{FB59ED01-70BB-4E1F-92E9-58D3149C07B9}"/>
              </a:ext>
            </a:extLst>
          </p:cNvPr>
          <p:cNvSpPr/>
          <p:nvPr/>
        </p:nvSpPr>
        <p:spPr bwMode="auto">
          <a:xfrm flipH="1">
            <a:off x="3933370" y="5504675"/>
            <a:ext cx="443516" cy="10371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31750"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1600">
              <a:solidFill>
                <a:srgbClr val="000000"/>
              </a:solidFill>
              <a:latin typeface="+mj-lt"/>
              <a:ea typeface="ＭＳ Ｐゴシック" charset="0"/>
            </a:endParaRPr>
          </a:p>
        </p:txBody>
      </p:sp>
      <p:sp>
        <p:nvSpPr>
          <p:cNvPr id="8" name="Freeform 5">
            <a:extLst>
              <a:ext uri="{FF2B5EF4-FFF2-40B4-BE49-F238E27FC236}">
                <a16:creationId xmlns:a16="http://schemas.microsoft.com/office/drawing/2014/main" id="{5A2591C9-B1EB-4970-90F0-7BC9B90D9055}"/>
              </a:ext>
            </a:extLst>
          </p:cNvPr>
          <p:cNvSpPr/>
          <p:nvPr/>
        </p:nvSpPr>
        <p:spPr bwMode="auto">
          <a:xfrm flipH="1">
            <a:off x="3902701" y="5421643"/>
            <a:ext cx="370679" cy="18356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31750"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1600">
              <a:solidFill>
                <a:srgbClr val="000000"/>
              </a:solidFill>
              <a:latin typeface="+mj-lt"/>
              <a:ea typeface="ＭＳ Ｐゴシック" charset="0"/>
            </a:endParaRPr>
          </a:p>
        </p:txBody>
      </p:sp>
    </p:spTree>
    <p:extLst>
      <p:ext uri="{BB962C8B-B14F-4D97-AF65-F5344CB8AC3E}">
        <p14:creationId xmlns:p14="http://schemas.microsoft.com/office/powerpoint/2010/main" val="3763619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499616" y="1057656"/>
            <a:ext cx="6144768" cy="4742688"/>
          </a:xfrm>
          <a:prstGeom prst="rect">
            <a:avLst/>
          </a:prstGeom>
          <a:noFill/>
          <a:ln>
            <a:noFill/>
          </a:ln>
        </p:spPr>
      </p:pic>
      <p:sp>
        <p:nvSpPr>
          <p:cNvPr id="3" name="Freeform 2"/>
          <p:cNvSpPr/>
          <p:nvPr/>
        </p:nvSpPr>
        <p:spPr bwMode="auto">
          <a:xfrm flipH="1">
            <a:off x="2762248" y="4321175"/>
            <a:ext cx="936625" cy="895349"/>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31750"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5" name="Freeform 4"/>
          <p:cNvSpPr/>
          <p:nvPr/>
        </p:nvSpPr>
        <p:spPr bwMode="auto">
          <a:xfrm flipH="1">
            <a:off x="2219325" y="4248151"/>
            <a:ext cx="649603" cy="317499"/>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31750"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6" name="Freeform 5"/>
          <p:cNvSpPr/>
          <p:nvPr/>
        </p:nvSpPr>
        <p:spPr bwMode="auto">
          <a:xfrm flipH="1">
            <a:off x="2222500" y="4000500"/>
            <a:ext cx="542922" cy="56197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31750"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7" name="Freeform 6"/>
          <p:cNvSpPr/>
          <p:nvPr/>
        </p:nvSpPr>
        <p:spPr bwMode="auto">
          <a:xfrm flipH="1">
            <a:off x="5584030" y="4916487"/>
            <a:ext cx="469899" cy="488951"/>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28575"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8" name="Freeform 7"/>
          <p:cNvSpPr/>
          <p:nvPr/>
        </p:nvSpPr>
        <p:spPr bwMode="auto">
          <a:xfrm flipV="1">
            <a:off x="5295270" y="2876546"/>
            <a:ext cx="0" cy="385763"/>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9" name="TextBox 2"/>
          <p:cNvSpPr txBox="1">
            <a:spLocks noChangeArrowheads="1"/>
          </p:cNvSpPr>
          <p:nvPr/>
        </p:nvSpPr>
        <p:spPr bwMode="auto">
          <a:xfrm>
            <a:off x="4846804" y="2366892"/>
            <a:ext cx="100027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Nuclear</a:t>
            </a:r>
          </a:p>
          <a:p>
            <a:pPr eaLnBrk="0" hangingPunct="0">
              <a:lnSpc>
                <a:spcPts val="2000"/>
              </a:lnSpc>
            </a:pPr>
            <a:r>
              <a:rPr lang="en-US" sz="1800" b="1" dirty="0">
                <a:solidFill>
                  <a:srgbClr val="000000"/>
                </a:solidFill>
                <a:latin typeface="Arial"/>
                <a:ea typeface="ＭＳ Ｐゴシック" charset="0"/>
              </a:rPr>
              <a:t>envelope</a:t>
            </a:r>
          </a:p>
        </p:txBody>
      </p:sp>
      <p:sp>
        <p:nvSpPr>
          <p:cNvPr id="10" name="TextBox 4"/>
          <p:cNvSpPr txBox="1">
            <a:spLocks noChangeArrowheads="1"/>
          </p:cNvSpPr>
          <p:nvPr/>
        </p:nvSpPr>
        <p:spPr bwMode="auto">
          <a:xfrm>
            <a:off x="1647198" y="4529862"/>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Ribosomes</a:t>
            </a:r>
          </a:p>
        </p:txBody>
      </p:sp>
      <p:sp>
        <p:nvSpPr>
          <p:cNvPr id="11" name="TextBox 5"/>
          <p:cNvSpPr txBox="1">
            <a:spLocks noChangeArrowheads="1"/>
          </p:cNvSpPr>
          <p:nvPr/>
        </p:nvSpPr>
        <p:spPr bwMode="auto">
          <a:xfrm>
            <a:off x="1612273" y="5152162"/>
            <a:ext cx="1115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Rough ER</a:t>
            </a:r>
          </a:p>
        </p:txBody>
      </p:sp>
      <p:sp>
        <p:nvSpPr>
          <p:cNvPr id="12" name="TextBox 7"/>
          <p:cNvSpPr txBox="1">
            <a:spLocks noChangeArrowheads="1"/>
          </p:cNvSpPr>
          <p:nvPr/>
        </p:nvSpPr>
        <p:spPr bwMode="auto">
          <a:xfrm>
            <a:off x="4278479" y="5292656"/>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Smooth ER</a:t>
            </a:r>
          </a:p>
        </p:txBody>
      </p:sp>
      <p:sp>
        <p:nvSpPr>
          <p:cNvPr id="13" name="Freeform 12"/>
          <p:cNvSpPr/>
          <p:nvPr/>
        </p:nvSpPr>
        <p:spPr bwMode="auto">
          <a:xfrm flipH="1">
            <a:off x="2222499" y="4019550"/>
            <a:ext cx="527047" cy="54292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4" name="Freeform 13"/>
          <p:cNvSpPr/>
          <p:nvPr/>
        </p:nvSpPr>
        <p:spPr bwMode="auto">
          <a:xfrm flipH="1">
            <a:off x="2222499" y="4257675"/>
            <a:ext cx="625796" cy="303213"/>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5" name="Freeform 14"/>
          <p:cNvSpPr/>
          <p:nvPr/>
        </p:nvSpPr>
        <p:spPr bwMode="auto">
          <a:xfrm flipH="1">
            <a:off x="2765421" y="4335461"/>
            <a:ext cx="918214" cy="881063"/>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6" name="Freeform 15"/>
          <p:cNvSpPr/>
          <p:nvPr/>
        </p:nvSpPr>
        <p:spPr bwMode="auto">
          <a:xfrm flipH="1">
            <a:off x="5584030" y="4926027"/>
            <a:ext cx="460390" cy="477029"/>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7" name="Footer Placeholder 16"/>
          <p:cNvSpPr>
            <a:spLocks noGrp="1"/>
          </p:cNvSpPr>
          <p:nvPr>
            <p:ph type="ftr" sz="quarter" idx="11"/>
          </p:nvPr>
        </p:nvSpPr>
        <p:spPr/>
        <p:txBody>
          <a:bodyPr/>
          <a:lstStyle/>
          <a:p>
            <a:r>
              <a:rPr lang="en-US"/>
              <a:t>© 2017 Pearson Education, Ltd.</a:t>
            </a:r>
          </a:p>
        </p:txBody>
      </p:sp>
      <p:sp>
        <p:nvSpPr>
          <p:cNvPr id="2" name="TextBox 1">
            <a:extLst>
              <a:ext uri="{FF2B5EF4-FFF2-40B4-BE49-F238E27FC236}">
                <a16:creationId xmlns:a16="http://schemas.microsoft.com/office/drawing/2014/main" id="{3C882BA0-E993-C341-869D-B2B61483CFB2}"/>
              </a:ext>
            </a:extLst>
          </p:cNvPr>
          <p:cNvSpPr txBox="1"/>
          <p:nvPr/>
        </p:nvSpPr>
        <p:spPr>
          <a:xfrm>
            <a:off x="1395072" y="528992"/>
            <a:ext cx="6353856" cy="400110"/>
          </a:xfrm>
          <a:prstGeom prst="rect">
            <a:avLst/>
          </a:prstGeom>
          <a:noFill/>
        </p:spPr>
        <p:txBody>
          <a:bodyPr wrap="square" rtlCol="1">
            <a:spAutoFit/>
          </a:bodyPr>
          <a:lstStyle/>
          <a:p>
            <a:pPr algn="ctr"/>
            <a:r>
              <a:rPr lang="en-US" sz="2000" b="1" dirty="0">
                <a:solidFill>
                  <a:srgbClr val="7030A0"/>
                </a:solidFill>
                <a:latin typeface="+mj-lt"/>
              </a:rPr>
              <a:t>The endoplasmic reticulum (ER)</a:t>
            </a:r>
            <a:endParaRPr lang="ar-SA" sz="2000" b="1" dirty="0">
              <a:solidFill>
                <a:srgbClr val="7030A0"/>
              </a:solidFill>
              <a:latin typeface="+mj-lt"/>
            </a:endParaRPr>
          </a:p>
        </p:txBody>
      </p:sp>
    </p:spTree>
    <p:extLst>
      <p:ext uri="{BB962C8B-B14F-4D97-AF65-F5344CB8AC3E}">
        <p14:creationId xmlns:p14="http://schemas.microsoft.com/office/powerpoint/2010/main" val="31399420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E50B30-41EC-42E7-8AD3-C188970659EC}"/>
              </a:ext>
            </a:extLst>
          </p:cNvPr>
          <p:cNvSpPr>
            <a:spLocks noGrp="1"/>
          </p:cNvSpPr>
          <p:nvPr>
            <p:ph idx="1"/>
          </p:nvPr>
        </p:nvSpPr>
        <p:spPr>
          <a:xfrm>
            <a:off x="159046" y="786063"/>
            <a:ext cx="8543108" cy="5791200"/>
          </a:xfrm>
        </p:spPr>
        <p:txBody>
          <a:bodyPr>
            <a:normAutofit/>
          </a:bodyPr>
          <a:lstStyle/>
          <a:p>
            <a:pPr algn="just">
              <a:spcBef>
                <a:spcPts val="600"/>
              </a:spcBef>
            </a:pPr>
            <a:r>
              <a:rPr lang="en-US" sz="2600" b="1" dirty="0">
                <a:solidFill>
                  <a:srgbClr val="7030A0"/>
                </a:solidFill>
                <a:latin typeface="+mj-lt"/>
              </a:rPr>
              <a:t>Why rough? </a:t>
            </a:r>
            <a:r>
              <a:rPr lang="en-US" sz="2600" dirty="0">
                <a:solidFill>
                  <a:srgbClr val="000000"/>
                </a:solidFill>
                <a:latin typeface="+mj-lt"/>
              </a:rPr>
              <a:t>The “rough” refers to </a:t>
            </a:r>
            <a:r>
              <a:rPr lang="en-US" sz="2600" b="1" dirty="0">
                <a:solidFill>
                  <a:srgbClr val="C00000"/>
                </a:solidFill>
                <a:latin typeface="+mj-lt"/>
              </a:rPr>
              <a:t>ribosomes</a:t>
            </a:r>
            <a:r>
              <a:rPr lang="en-US" sz="2600" dirty="0">
                <a:solidFill>
                  <a:srgbClr val="000000"/>
                </a:solidFill>
                <a:latin typeface="+mj-lt"/>
              </a:rPr>
              <a:t> that stud the outside of its membrane.</a:t>
            </a:r>
          </a:p>
          <a:p>
            <a:pPr algn="just">
              <a:spcBef>
                <a:spcPts val="600"/>
              </a:spcBef>
            </a:pPr>
            <a:r>
              <a:rPr lang="en-US" sz="2600" dirty="0">
                <a:solidFill>
                  <a:srgbClr val="000000"/>
                </a:solidFill>
                <a:latin typeface="+mj-lt"/>
              </a:rPr>
              <a:t>Ribosomes</a:t>
            </a:r>
            <a:r>
              <a:rPr lang="en-US" sz="2600" b="1" dirty="0">
                <a:solidFill>
                  <a:srgbClr val="000000"/>
                </a:solidFill>
                <a:latin typeface="+mj-lt"/>
              </a:rPr>
              <a:t> </a:t>
            </a:r>
            <a:r>
              <a:rPr lang="en-US" sz="2600" dirty="0">
                <a:solidFill>
                  <a:srgbClr val="000000"/>
                </a:solidFill>
                <a:latin typeface="+mj-lt"/>
              </a:rPr>
              <a:t>attached to the rough ER (</a:t>
            </a:r>
            <a:r>
              <a:rPr lang="en-US" sz="2600" dirty="0">
                <a:solidFill>
                  <a:srgbClr val="7030A0"/>
                </a:solidFill>
                <a:latin typeface="+mj-lt"/>
              </a:rPr>
              <a:t>function</a:t>
            </a:r>
            <a:r>
              <a:rPr lang="en-US" sz="2600" dirty="0">
                <a:solidFill>
                  <a:srgbClr val="000000"/>
                </a:solidFill>
                <a:latin typeface="+mj-lt"/>
              </a:rPr>
              <a:t>) </a:t>
            </a:r>
            <a:r>
              <a:rPr lang="en-US" sz="2600" b="1" dirty="0">
                <a:solidFill>
                  <a:srgbClr val="C00000"/>
                </a:solidFill>
                <a:latin typeface="+mj-lt"/>
              </a:rPr>
              <a:t>produce</a:t>
            </a:r>
            <a:r>
              <a:rPr lang="en-US" sz="2600" dirty="0">
                <a:solidFill>
                  <a:srgbClr val="000000"/>
                </a:solidFill>
                <a:latin typeface="+mj-lt"/>
              </a:rPr>
              <a:t> </a:t>
            </a:r>
            <a:r>
              <a:rPr lang="en-US" sz="2600" b="1" dirty="0">
                <a:solidFill>
                  <a:srgbClr val="C00000"/>
                </a:solidFill>
                <a:latin typeface="+mj-lt"/>
              </a:rPr>
              <a:t>proteins </a:t>
            </a:r>
            <a:r>
              <a:rPr lang="en-US" sz="2600" dirty="0">
                <a:solidFill>
                  <a:srgbClr val="000000"/>
                </a:solidFill>
                <a:latin typeface="+mj-lt"/>
              </a:rPr>
              <a:t>that will be </a:t>
            </a:r>
          </a:p>
          <a:p>
            <a:pPr lvl="1" algn="just">
              <a:spcBef>
                <a:spcPts val="600"/>
              </a:spcBef>
            </a:pPr>
            <a:r>
              <a:rPr lang="en-US" dirty="0">
                <a:solidFill>
                  <a:srgbClr val="000000"/>
                </a:solidFill>
                <a:latin typeface="+mj-lt"/>
              </a:rPr>
              <a:t>inserted into the growing ER membrane, </a:t>
            </a:r>
          </a:p>
          <a:p>
            <a:pPr lvl="1" algn="just">
              <a:spcBef>
                <a:spcPts val="600"/>
              </a:spcBef>
            </a:pPr>
            <a:r>
              <a:rPr lang="en-US" dirty="0">
                <a:solidFill>
                  <a:srgbClr val="000000"/>
                </a:solidFill>
                <a:latin typeface="+mj-lt"/>
              </a:rPr>
              <a:t>transported to other organelles, and </a:t>
            </a:r>
          </a:p>
          <a:p>
            <a:pPr lvl="1" algn="just">
              <a:spcBef>
                <a:spcPts val="600"/>
              </a:spcBef>
            </a:pPr>
            <a:r>
              <a:rPr lang="en-US" dirty="0">
                <a:solidFill>
                  <a:srgbClr val="000000"/>
                </a:solidFill>
                <a:latin typeface="+mj-lt"/>
              </a:rPr>
              <a:t>eventually exported.</a:t>
            </a:r>
          </a:p>
          <a:p>
            <a:pPr algn="just">
              <a:spcBef>
                <a:spcPts val="600"/>
              </a:spcBef>
            </a:pPr>
            <a:r>
              <a:rPr lang="en-US" sz="2600" dirty="0">
                <a:solidFill>
                  <a:srgbClr val="000000"/>
                </a:solidFill>
                <a:latin typeface="+mj-lt"/>
              </a:rPr>
              <a:t>Some products manufactured by rough ER are chemically modified and then packaged into </a:t>
            </a:r>
            <a:r>
              <a:rPr lang="en-US" sz="2600" b="1" dirty="0">
                <a:solidFill>
                  <a:srgbClr val="00B050"/>
                </a:solidFill>
                <a:latin typeface="+mj-lt"/>
              </a:rPr>
              <a:t>transport vesicles </a:t>
            </a:r>
            <a:r>
              <a:rPr lang="en-US" sz="2600" b="1" dirty="0">
                <a:solidFill>
                  <a:srgbClr val="000000"/>
                </a:solidFill>
                <a:latin typeface="+mj-lt"/>
              </a:rPr>
              <a:t>(</a:t>
            </a:r>
            <a:r>
              <a:rPr lang="en-US" sz="2600" dirty="0">
                <a:solidFill>
                  <a:srgbClr val="000000"/>
                </a:solidFill>
                <a:latin typeface="+mj-lt"/>
              </a:rPr>
              <a:t>sacs made of membrane that bud off from the rough ER) </a:t>
            </a:r>
          </a:p>
          <a:p>
            <a:pPr algn="just">
              <a:spcBef>
                <a:spcPts val="600"/>
              </a:spcBef>
            </a:pPr>
            <a:r>
              <a:rPr lang="en-US" sz="2600" dirty="0">
                <a:solidFill>
                  <a:srgbClr val="000000"/>
                </a:solidFill>
                <a:latin typeface="+mj-lt"/>
              </a:rPr>
              <a:t>Then these transport vesicles may be dispatched to other locations in the cell. </a:t>
            </a:r>
            <a:endParaRPr lang="en-US" sz="2600" dirty="0">
              <a:latin typeface="+mj-lt"/>
            </a:endParaRPr>
          </a:p>
        </p:txBody>
      </p:sp>
      <p:sp>
        <p:nvSpPr>
          <p:cNvPr id="5" name="Rectangle 2">
            <a:extLst>
              <a:ext uri="{FF2B5EF4-FFF2-40B4-BE49-F238E27FC236}">
                <a16:creationId xmlns:a16="http://schemas.microsoft.com/office/drawing/2014/main" id="{9C6E9FF7-7C45-4DC3-97C5-F5BBA23905E3}"/>
              </a:ext>
            </a:extLst>
          </p:cNvPr>
          <p:cNvSpPr>
            <a:spLocks noGrp="1" noChangeArrowheads="1"/>
          </p:cNvSpPr>
          <p:nvPr>
            <p:ph type="title"/>
          </p:nvPr>
        </p:nvSpPr>
        <p:spPr>
          <a:xfrm>
            <a:off x="287338" y="131763"/>
            <a:ext cx="8543925" cy="654300"/>
          </a:xfrm>
        </p:spPr>
        <p:txBody>
          <a:bodyPr>
            <a:normAutofit/>
          </a:bodyPr>
          <a:lstStyle/>
          <a:p>
            <a:pPr algn="ctr"/>
            <a:r>
              <a:rPr lang="en-US" dirty="0">
                <a:solidFill>
                  <a:srgbClr val="4473B8"/>
                </a:solidFill>
              </a:rPr>
              <a:t>Rough ER</a:t>
            </a:r>
          </a:p>
        </p:txBody>
      </p:sp>
    </p:spTree>
    <p:extLst>
      <p:ext uri="{BB962C8B-B14F-4D97-AF65-F5344CB8AC3E}">
        <p14:creationId xmlns:p14="http://schemas.microsoft.com/office/powerpoint/2010/main" val="14153788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87096"/>
            <a:ext cx="8546592" cy="6083808"/>
          </a:xfrm>
          <a:prstGeom prst="rect">
            <a:avLst/>
          </a:prstGeom>
        </p:spPr>
      </p:pic>
      <p:sp>
        <p:nvSpPr>
          <p:cNvPr id="3" name="Freeform 2"/>
          <p:cNvSpPr/>
          <p:nvPr/>
        </p:nvSpPr>
        <p:spPr bwMode="auto">
          <a:xfrm flipH="1" flipV="1">
            <a:off x="2070100" y="4181473"/>
            <a:ext cx="801688" cy="43339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5" name="Freeform 4"/>
          <p:cNvSpPr/>
          <p:nvPr/>
        </p:nvSpPr>
        <p:spPr bwMode="auto">
          <a:xfrm flipH="1" flipV="1">
            <a:off x="3171824" y="1054100"/>
            <a:ext cx="1838326" cy="1840706"/>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6" name="Freeform 5"/>
          <p:cNvSpPr/>
          <p:nvPr/>
        </p:nvSpPr>
        <p:spPr bwMode="auto">
          <a:xfrm flipH="1" flipV="1">
            <a:off x="1955800" y="1885949"/>
            <a:ext cx="2978150" cy="239077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7" name="Freeform 6"/>
          <p:cNvSpPr/>
          <p:nvPr/>
        </p:nvSpPr>
        <p:spPr bwMode="auto">
          <a:xfrm flipH="1" flipV="1">
            <a:off x="6652260" y="1054099"/>
            <a:ext cx="453390" cy="779463"/>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8" name="Freeform 7"/>
          <p:cNvSpPr/>
          <p:nvPr/>
        </p:nvSpPr>
        <p:spPr bwMode="auto">
          <a:xfrm>
            <a:off x="6699888" y="5332410"/>
            <a:ext cx="438912" cy="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9" name="TextBox 8"/>
          <p:cNvSpPr txBox="1"/>
          <p:nvPr/>
        </p:nvSpPr>
        <p:spPr>
          <a:xfrm>
            <a:off x="2544065" y="502139"/>
            <a:ext cx="1744067" cy="553998"/>
          </a:xfrm>
          <a:prstGeom prst="rect">
            <a:avLst/>
          </a:prstGeom>
          <a:noFill/>
        </p:spPr>
        <p:txBody>
          <a:bodyPr wrap="none" lIns="0" tIns="0" rIns="0" bIns="0">
            <a:spAutoFit/>
          </a:bodyPr>
          <a:lstStyle/>
          <a:p>
            <a:pPr eaLnBrk="0" fontAlgn="auto" hangingPunct="0">
              <a:spcBef>
                <a:spcPts val="0"/>
              </a:spcBef>
              <a:spcAft>
                <a:spcPts val="0"/>
              </a:spcAft>
              <a:defRPr/>
            </a:pPr>
            <a:r>
              <a:rPr lang="en-US" sz="1800" b="1" dirty="0">
                <a:solidFill>
                  <a:srgbClr val="000000"/>
                </a:solidFill>
                <a:latin typeface="Arial"/>
                <a:ea typeface="ＭＳ Ｐゴシック" charset="0"/>
              </a:rPr>
              <a:t>Secretory</a:t>
            </a:r>
          </a:p>
          <a:p>
            <a:pPr eaLnBrk="0" fontAlgn="auto" hangingPunct="0">
              <a:spcBef>
                <a:spcPts val="0"/>
              </a:spcBef>
              <a:spcAft>
                <a:spcPts val="0"/>
              </a:spcAft>
              <a:defRPr/>
            </a:pPr>
            <a:r>
              <a:rPr lang="en-US" sz="1800" b="1" dirty="0">
                <a:solidFill>
                  <a:srgbClr val="000000"/>
                </a:solidFill>
                <a:latin typeface="Arial"/>
                <a:ea typeface="ＭＳ Ｐゴシック" charset="0"/>
              </a:rPr>
              <a:t>proteins depart.</a:t>
            </a:r>
          </a:p>
        </p:txBody>
      </p:sp>
      <p:sp>
        <p:nvSpPr>
          <p:cNvPr id="10" name="TextBox 9"/>
          <p:cNvSpPr txBox="1"/>
          <p:nvPr/>
        </p:nvSpPr>
        <p:spPr>
          <a:xfrm>
            <a:off x="6100860" y="485472"/>
            <a:ext cx="1821076" cy="553998"/>
          </a:xfrm>
          <a:prstGeom prst="rect">
            <a:avLst/>
          </a:prstGeom>
          <a:noFill/>
        </p:spPr>
        <p:txBody>
          <a:bodyPr wrap="none" lIns="0" tIns="0" rIns="0" bIns="0">
            <a:spAutoFit/>
          </a:bodyPr>
          <a:lstStyle/>
          <a:p>
            <a:pPr eaLnBrk="0" fontAlgn="auto" hangingPunct="0">
              <a:spcBef>
                <a:spcPts val="0"/>
              </a:spcBef>
              <a:spcAft>
                <a:spcPts val="0"/>
              </a:spcAft>
              <a:defRPr/>
            </a:pPr>
            <a:r>
              <a:rPr lang="en-US" sz="1800" b="1" dirty="0">
                <a:solidFill>
                  <a:srgbClr val="000000"/>
                </a:solidFill>
                <a:latin typeface="Arial"/>
                <a:ea typeface="ＭＳ Ｐゴシック" charset="0"/>
              </a:rPr>
              <a:t>Vesicles bud off</a:t>
            </a:r>
          </a:p>
          <a:p>
            <a:pPr eaLnBrk="0" fontAlgn="auto" hangingPunct="0">
              <a:spcBef>
                <a:spcPts val="0"/>
              </a:spcBef>
              <a:spcAft>
                <a:spcPts val="0"/>
              </a:spcAft>
              <a:defRPr/>
            </a:pPr>
            <a:r>
              <a:rPr lang="en-US" sz="1800" b="1" dirty="0">
                <a:solidFill>
                  <a:srgbClr val="000000"/>
                </a:solidFill>
                <a:latin typeface="Arial"/>
                <a:ea typeface="ＭＳ Ｐゴシック" charset="0"/>
              </a:rPr>
              <a:t>from the ER.</a:t>
            </a:r>
          </a:p>
        </p:txBody>
      </p:sp>
      <p:sp>
        <p:nvSpPr>
          <p:cNvPr id="11" name="TextBox 10"/>
          <p:cNvSpPr txBox="1"/>
          <p:nvPr/>
        </p:nvSpPr>
        <p:spPr>
          <a:xfrm>
            <a:off x="800199" y="1314942"/>
            <a:ext cx="1333698" cy="830997"/>
          </a:xfrm>
          <a:prstGeom prst="rect">
            <a:avLst/>
          </a:prstGeom>
          <a:noFill/>
        </p:spPr>
        <p:txBody>
          <a:bodyPr wrap="none" lIns="0" tIns="0" rIns="0" bIns="0">
            <a:spAutoFit/>
          </a:bodyPr>
          <a:lstStyle/>
          <a:p>
            <a:pPr eaLnBrk="0" fontAlgn="auto" hangingPunct="0">
              <a:spcBef>
                <a:spcPts val="0"/>
              </a:spcBef>
              <a:spcAft>
                <a:spcPts val="0"/>
              </a:spcAft>
              <a:defRPr/>
            </a:pPr>
            <a:r>
              <a:rPr lang="en-US" sz="1800" b="1">
                <a:solidFill>
                  <a:srgbClr val="000000"/>
                </a:solidFill>
                <a:latin typeface="Arial"/>
                <a:ea typeface="ＭＳ Ｐゴシック" charset="0"/>
              </a:rPr>
              <a:t>Proteins are</a:t>
            </a:r>
          </a:p>
          <a:p>
            <a:pPr eaLnBrk="0" fontAlgn="auto" hangingPunct="0">
              <a:spcBef>
                <a:spcPts val="0"/>
              </a:spcBef>
              <a:spcAft>
                <a:spcPts val="0"/>
              </a:spcAft>
              <a:defRPr/>
            </a:pPr>
            <a:r>
              <a:rPr lang="en-US" sz="1800" b="1">
                <a:solidFill>
                  <a:srgbClr val="000000"/>
                </a:solidFill>
                <a:latin typeface="Arial"/>
                <a:ea typeface="ＭＳ Ｐゴシック" charset="0"/>
              </a:rPr>
              <a:t>modified in</a:t>
            </a:r>
          </a:p>
          <a:p>
            <a:pPr eaLnBrk="0" fontAlgn="auto" hangingPunct="0">
              <a:spcBef>
                <a:spcPts val="0"/>
              </a:spcBef>
              <a:spcAft>
                <a:spcPts val="0"/>
              </a:spcAft>
              <a:defRPr/>
            </a:pPr>
            <a:r>
              <a:rPr lang="en-US" sz="1800" b="1">
                <a:solidFill>
                  <a:srgbClr val="000000"/>
                </a:solidFill>
                <a:latin typeface="Arial"/>
                <a:ea typeface="ＭＳ Ｐゴシック" charset="0"/>
              </a:rPr>
              <a:t>the ER.</a:t>
            </a:r>
            <a:endParaRPr lang="en-US" sz="1800" b="1" dirty="0">
              <a:solidFill>
                <a:srgbClr val="000000"/>
              </a:solidFill>
              <a:latin typeface="Arial"/>
              <a:ea typeface="ＭＳ Ｐゴシック" charset="0"/>
            </a:endParaRPr>
          </a:p>
        </p:txBody>
      </p:sp>
      <p:sp>
        <p:nvSpPr>
          <p:cNvPr id="12" name="TextBox 9"/>
          <p:cNvSpPr txBox="1">
            <a:spLocks noChangeArrowheads="1"/>
          </p:cNvSpPr>
          <p:nvPr/>
        </p:nvSpPr>
        <p:spPr bwMode="auto">
          <a:xfrm>
            <a:off x="2499921" y="3279859"/>
            <a:ext cx="1115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Ribosome</a:t>
            </a:r>
          </a:p>
        </p:txBody>
      </p:sp>
      <p:sp>
        <p:nvSpPr>
          <p:cNvPr id="13" name="TextBox 10"/>
          <p:cNvSpPr txBox="1">
            <a:spLocks noChangeArrowheads="1"/>
          </p:cNvSpPr>
          <p:nvPr/>
        </p:nvSpPr>
        <p:spPr bwMode="auto">
          <a:xfrm>
            <a:off x="7207351" y="3129455"/>
            <a:ext cx="106445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Transport</a:t>
            </a:r>
          </a:p>
          <a:p>
            <a:pPr eaLnBrk="0" hangingPunct="0">
              <a:lnSpc>
                <a:spcPts val="2000"/>
              </a:lnSpc>
            </a:pPr>
            <a:r>
              <a:rPr lang="en-US" sz="1800" b="1" dirty="0">
                <a:solidFill>
                  <a:srgbClr val="000000"/>
                </a:solidFill>
                <a:latin typeface="Arial"/>
                <a:ea typeface="ＭＳ Ｐゴシック" charset="0"/>
              </a:rPr>
              <a:t>vesicle</a:t>
            </a:r>
          </a:p>
        </p:txBody>
      </p:sp>
      <p:sp>
        <p:nvSpPr>
          <p:cNvPr id="14" name="TextBox 13"/>
          <p:cNvSpPr txBox="1"/>
          <p:nvPr/>
        </p:nvSpPr>
        <p:spPr>
          <a:xfrm>
            <a:off x="800199" y="3627929"/>
            <a:ext cx="1269578" cy="830997"/>
          </a:xfrm>
          <a:prstGeom prst="rect">
            <a:avLst/>
          </a:prstGeom>
          <a:noFill/>
        </p:spPr>
        <p:txBody>
          <a:bodyPr wrap="none" lIns="0" tIns="0" rIns="0" bIns="0">
            <a:spAutoFit/>
          </a:bodyPr>
          <a:lstStyle/>
          <a:p>
            <a:pPr eaLnBrk="0" fontAlgn="auto" hangingPunct="0">
              <a:spcBef>
                <a:spcPts val="0"/>
              </a:spcBef>
              <a:spcAft>
                <a:spcPts val="0"/>
              </a:spcAft>
              <a:defRPr/>
            </a:pPr>
            <a:r>
              <a:rPr lang="pt-BR" sz="1800" b="1">
                <a:solidFill>
                  <a:srgbClr val="000000"/>
                </a:solidFill>
                <a:latin typeface="Arial"/>
                <a:ea typeface="ＭＳ Ｐゴシック" charset="0"/>
              </a:rPr>
              <a:t>A ribosome</a:t>
            </a:r>
          </a:p>
          <a:p>
            <a:pPr eaLnBrk="0" fontAlgn="auto" hangingPunct="0">
              <a:spcBef>
                <a:spcPts val="0"/>
              </a:spcBef>
              <a:spcAft>
                <a:spcPts val="0"/>
              </a:spcAft>
              <a:defRPr/>
            </a:pPr>
            <a:r>
              <a:rPr lang="pt-BR" sz="1800" b="1">
                <a:solidFill>
                  <a:srgbClr val="000000"/>
                </a:solidFill>
                <a:latin typeface="Arial"/>
                <a:ea typeface="ＭＳ Ｐゴシック" charset="0"/>
              </a:rPr>
              <a:t>links amino</a:t>
            </a:r>
          </a:p>
          <a:p>
            <a:pPr eaLnBrk="0" fontAlgn="auto" hangingPunct="0">
              <a:spcBef>
                <a:spcPts val="0"/>
              </a:spcBef>
              <a:spcAft>
                <a:spcPts val="0"/>
              </a:spcAft>
              <a:defRPr/>
            </a:pPr>
            <a:r>
              <a:rPr lang="pt-BR" sz="1800" b="1">
                <a:solidFill>
                  <a:srgbClr val="000000"/>
                </a:solidFill>
                <a:latin typeface="Arial"/>
                <a:ea typeface="ＭＳ Ｐゴシック" charset="0"/>
              </a:rPr>
              <a:t>acids.</a:t>
            </a:r>
            <a:endParaRPr lang="en-US" sz="1800" b="1" dirty="0">
              <a:solidFill>
                <a:srgbClr val="000000"/>
              </a:solidFill>
              <a:latin typeface="Arial"/>
              <a:ea typeface="ＭＳ Ｐゴシック" charset="0"/>
            </a:endParaRPr>
          </a:p>
        </p:txBody>
      </p:sp>
      <p:sp>
        <p:nvSpPr>
          <p:cNvPr id="15" name="TextBox 15"/>
          <p:cNvSpPr txBox="1">
            <a:spLocks noChangeArrowheads="1"/>
          </p:cNvSpPr>
          <p:nvPr/>
        </p:nvSpPr>
        <p:spPr bwMode="auto">
          <a:xfrm>
            <a:off x="5004016" y="4881755"/>
            <a:ext cx="795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Protein</a:t>
            </a:r>
          </a:p>
        </p:txBody>
      </p:sp>
      <p:sp>
        <p:nvSpPr>
          <p:cNvPr id="16" name="TextBox 16"/>
          <p:cNvSpPr txBox="1">
            <a:spLocks noChangeArrowheads="1"/>
          </p:cNvSpPr>
          <p:nvPr/>
        </p:nvSpPr>
        <p:spPr bwMode="auto">
          <a:xfrm>
            <a:off x="7198038" y="5184945"/>
            <a:ext cx="1115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Rough ER</a:t>
            </a:r>
          </a:p>
        </p:txBody>
      </p:sp>
      <p:sp>
        <p:nvSpPr>
          <p:cNvPr id="17" name="TextBox 17"/>
          <p:cNvSpPr txBox="1">
            <a:spLocks noChangeArrowheads="1"/>
          </p:cNvSpPr>
          <p:nvPr/>
        </p:nvSpPr>
        <p:spPr bwMode="auto">
          <a:xfrm>
            <a:off x="2686149" y="5921867"/>
            <a:ext cx="1308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Polypeptide</a:t>
            </a:r>
          </a:p>
        </p:txBody>
      </p:sp>
      <p:grpSp>
        <p:nvGrpSpPr>
          <p:cNvPr id="29" name="Group 28"/>
          <p:cNvGrpSpPr/>
          <p:nvPr/>
        </p:nvGrpSpPr>
        <p:grpSpPr>
          <a:xfrm>
            <a:off x="351346" y="1268140"/>
            <a:ext cx="403100" cy="375404"/>
            <a:chOff x="2282375" y="1235882"/>
            <a:chExt cx="373711" cy="352623"/>
          </a:xfrm>
        </p:grpSpPr>
        <p:grpSp>
          <p:nvGrpSpPr>
            <p:cNvPr id="30" name="Group 29"/>
            <p:cNvGrpSpPr/>
            <p:nvPr/>
          </p:nvGrpSpPr>
          <p:grpSpPr>
            <a:xfrm>
              <a:off x="2282375" y="1244323"/>
              <a:ext cx="344144" cy="344182"/>
              <a:chOff x="65551" y="1285436"/>
              <a:chExt cx="344144" cy="344182"/>
            </a:xfrm>
          </p:grpSpPr>
          <p:sp>
            <p:nvSpPr>
              <p:cNvPr id="32" name="Freeform 3"/>
              <p:cNvSpPr/>
              <p:nvPr/>
            </p:nvSpPr>
            <p:spPr>
              <a:xfrm>
                <a:off x="72326" y="1292212"/>
                <a:ext cx="330593" cy="330631"/>
              </a:xfrm>
              <a:custGeom>
                <a:avLst/>
                <a:gdLst>
                  <a:gd name="connsiteX0" fmla="*/ 330593 w 330593"/>
                  <a:gd name="connsiteY0" fmla="*/ 165290 h 330631"/>
                  <a:gd name="connsiteX1" fmla="*/ 165290 w 330593"/>
                  <a:gd name="connsiteY1" fmla="*/ 330631 h 330631"/>
                  <a:gd name="connsiteX2" fmla="*/ 0 w 330593"/>
                  <a:gd name="connsiteY2" fmla="*/ 165290 h 330631"/>
                  <a:gd name="connsiteX3" fmla="*/ 165290 w 330593"/>
                  <a:gd name="connsiteY3" fmla="*/ 0 h 330631"/>
                  <a:gd name="connsiteX4" fmla="*/ 330593 w 330593"/>
                  <a:gd name="connsiteY4" fmla="*/ 165290 h 33063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30593" h="330631">
                    <a:moveTo>
                      <a:pt x="330593" y="165290"/>
                    </a:moveTo>
                    <a:cubicBezTo>
                      <a:pt x="330593" y="256539"/>
                      <a:pt x="256628" y="330631"/>
                      <a:pt x="165290" y="330631"/>
                    </a:cubicBezTo>
                    <a:cubicBezTo>
                      <a:pt x="74040" y="330631"/>
                      <a:pt x="0" y="256539"/>
                      <a:pt x="0" y="165290"/>
                    </a:cubicBezTo>
                    <a:cubicBezTo>
                      <a:pt x="0" y="73939"/>
                      <a:pt x="74040" y="0"/>
                      <a:pt x="165290" y="0"/>
                    </a:cubicBezTo>
                    <a:cubicBezTo>
                      <a:pt x="256628" y="0"/>
                      <a:pt x="330593" y="73939"/>
                      <a:pt x="330593" y="1652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3" name="Freeform 3"/>
              <p:cNvSpPr/>
              <p:nvPr/>
            </p:nvSpPr>
            <p:spPr>
              <a:xfrm>
                <a:off x="65551" y="1285436"/>
                <a:ext cx="344144" cy="344182"/>
              </a:xfrm>
              <a:custGeom>
                <a:avLst/>
                <a:gdLst>
                  <a:gd name="connsiteX0" fmla="*/ 337369 w 344144"/>
                  <a:gd name="connsiteY0" fmla="*/ 172065 h 344182"/>
                  <a:gd name="connsiteX1" fmla="*/ 172065 w 344144"/>
                  <a:gd name="connsiteY1" fmla="*/ 337407 h 344182"/>
                  <a:gd name="connsiteX2" fmla="*/ 6775 w 344144"/>
                  <a:gd name="connsiteY2" fmla="*/ 172065 h 344182"/>
                  <a:gd name="connsiteX3" fmla="*/ 172065 w 344144"/>
                  <a:gd name="connsiteY3" fmla="*/ 6775 h 344182"/>
                  <a:gd name="connsiteX4" fmla="*/ 337369 w 344144"/>
                  <a:gd name="connsiteY4" fmla="*/ 172065 h 34418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44144" h="344182">
                    <a:moveTo>
                      <a:pt x="337369" y="172065"/>
                    </a:moveTo>
                    <a:cubicBezTo>
                      <a:pt x="337369" y="263315"/>
                      <a:pt x="263404" y="337407"/>
                      <a:pt x="172065" y="337407"/>
                    </a:cubicBezTo>
                    <a:cubicBezTo>
                      <a:pt x="80816" y="337407"/>
                      <a:pt x="6775" y="263315"/>
                      <a:pt x="6775" y="172065"/>
                    </a:cubicBezTo>
                    <a:cubicBezTo>
                      <a:pt x="6775" y="80714"/>
                      <a:pt x="80816" y="6775"/>
                      <a:pt x="172065" y="6775"/>
                    </a:cubicBezTo>
                    <a:cubicBezTo>
                      <a:pt x="263404" y="6775"/>
                      <a:pt x="337369" y="80714"/>
                      <a:pt x="337369" y="172065"/>
                    </a:cubicBezTo>
                  </a:path>
                </a:pathLst>
              </a:custGeom>
              <a:solidFill>
                <a:srgbClr val="000000">
                  <a:alpha val="0"/>
                </a:srgbClr>
              </a:solidFill>
              <a:ln w="12700">
                <a:solidFill>
                  <a:srgbClr val="58595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grpSp>
        <p:sp>
          <p:nvSpPr>
            <p:cNvPr id="31" name="TextBox 30"/>
            <p:cNvSpPr txBox="1"/>
            <p:nvPr/>
          </p:nvSpPr>
          <p:spPr>
            <a:xfrm>
              <a:off x="2317942" y="1235882"/>
              <a:ext cx="338144" cy="346920"/>
            </a:xfrm>
            <a:prstGeom prst="rect">
              <a:avLst/>
            </a:prstGeom>
            <a:noFill/>
          </p:spPr>
          <p:txBody>
            <a:bodyPr wrap="square" rtlCol="0">
              <a:spAutoFit/>
            </a:bodyPr>
            <a:lstStyle/>
            <a:p>
              <a:pPr eaLnBrk="0" hangingPunct="0"/>
              <a:r>
                <a:rPr lang="en-US" sz="1800" b="1" dirty="0">
                  <a:solidFill>
                    <a:srgbClr val="FFFFFF"/>
                  </a:solidFill>
                  <a:latin typeface="Arial" pitchFamily="34" charset="0"/>
                  <a:ea typeface="ＭＳ Ｐゴシック" charset="0"/>
                  <a:cs typeface="Arial" pitchFamily="34" charset="0"/>
                </a:rPr>
                <a:t>2</a:t>
              </a:r>
            </a:p>
          </p:txBody>
        </p:sp>
      </p:grpSp>
      <p:grpSp>
        <p:nvGrpSpPr>
          <p:cNvPr id="34" name="Group 33"/>
          <p:cNvGrpSpPr/>
          <p:nvPr/>
        </p:nvGrpSpPr>
        <p:grpSpPr>
          <a:xfrm>
            <a:off x="2072953" y="431497"/>
            <a:ext cx="403100" cy="375404"/>
            <a:chOff x="2282375" y="1235882"/>
            <a:chExt cx="373711" cy="352623"/>
          </a:xfrm>
        </p:grpSpPr>
        <p:grpSp>
          <p:nvGrpSpPr>
            <p:cNvPr id="35" name="Group 34"/>
            <p:cNvGrpSpPr/>
            <p:nvPr/>
          </p:nvGrpSpPr>
          <p:grpSpPr>
            <a:xfrm>
              <a:off x="2282375" y="1244323"/>
              <a:ext cx="344144" cy="344182"/>
              <a:chOff x="65551" y="1285436"/>
              <a:chExt cx="344144" cy="344182"/>
            </a:xfrm>
          </p:grpSpPr>
          <p:sp>
            <p:nvSpPr>
              <p:cNvPr id="37" name="Freeform 3"/>
              <p:cNvSpPr/>
              <p:nvPr/>
            </p:nvSpPr>
            <p:spPr>
              <a:xfrm>
                <a:off x="72326" y="1292212"/>
                <a:ext cx="330593" cy="330631"/>
              </a:xfrm>
              <a:custGeom>
                <a:avLst/>
                <a:gdLst>
                  <a:gd name="connsiteX0" fmla="*/ 330593 w 330593"/>
                  <a:gd name="connsiteY0" fmla="*/ 165290 h 330631"/>
                  <a:gd name="connsiteX1" fmla="*/ 165290 w 330593"/>
                  <a:gd name="connsiteY1" fmla="*/ 330631 h 330631"/>
                  <a:gd name="connsiteX2" fmla="*/ 0 w 330593"/>
                  <a:gd name="connsiteY2" fmla="*/ 165290 h 330631"/>
                  <a:gd name="connsiteX3" fmla="*/ 165290 w 330593"/>
                  <a:gd name="connsiteY3" fmla="*/ 0 h 330631"/>
                  <a:gd name="connsiteX4" fmla="*/ 330593 w 330593"/>
                  <a:gd name="connsiteY4" fmla="*/ 165290 h 33063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30593" h="330631">
                    <a:moveTo>
                      <a:pt x="330593" y="165290"/>
                    </a:moveTo>
                    <a:cubicBezTo>
                      <a:pt x="330593" y="256539"/>
                      <a:pt x="256628" y="330631"/>
                      <a:pt x="165290" y="330631"/>
                    </a:cubicBezTo>
                    <a:cubicBezTo>
                      <a:pt x="74040" y="330631"/>
                      <a:pt x="0" y="256539"/>
                      <a:pt x="0" y="165290"/>
                    </a:cubicBezTo>
                    <a:cubicBezTo>
                      <a:pt x="0" y="73939"/>
                      <a:pt x="74040" y="0"/>
                      <a:pt x="165290" y="0"/>
                    </a:cubicBezTo>
                    <a:cubicBezTo>
                      <a:pt x="256628" y="0"/>
                      <a:pt x="330593" y="73939"/>
                      <a:pt x="330593" y="1652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38" name="Freeform 3"/>
              <p:cNvSpPr/>
              <p:nvPr/>
            </p:nvSpPr>
            <p:spPr>
              <a:xfrm>
                <a:off x="65551" y="1285436"/>
                <a:ext cx="344144" cy="344182"/>
              </a:xfrm>
              <a:custGeom>
                <a:avLst/>
                <a:gdLst>
                  <a:gd name="connsiteX0" fmla="*/ 337369 w 344144"/>
                  <a:gd name="connsiteY0" fmla="*/ 172065 h 344182"/>
                  <a:gd name="connsiteX1" fmla="*/ 172065 w 344144"/>
                  <a:gd name="connsiteY1" fmla="*/ 337407 h 344182"/>
                  <a:gd name="connsiteX2" fmla="*/ 6775 w 344144"/>
                  <a:gd name="connsiteY2" fmla="*/ 172065 h 344182"/>
                  <a:gd name="connsiteX3" fmla="*/ 172065 w 344144"/>
                  <a:gd name="connsiteY3" fmla="*/ 6775 h 344182"/>
                  <a:gd name="connsiteX4" fmla="*/ 337369 w 344144"/>
                  <a:gd name="connsiteY4" fmla="*/ 172065 h 34418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44144" h="344182">
                    <a:moveTo>
                      <a:pt x="337369" y="172065"/>
                    </a:moveTo>
                    <a:cubicBezTo>
                      <a:pt x="337369" y="263315"/>
                      <a:pt x="263404" y="337407"/>
                      <a:pt x="172065" y="337407"/>
                    </a:cubicBezTo>
                    <a:cubicBezTo>
                      <a:pt x="80816" y="337407"/>
                      <a:pt x="6775" y="263315"/>
                      <a:pt x="6775" y="172065"/>
                    </a:cubicBezTo>
                    <a:cubicBezTo>
                      <a:pt x="6775" y="80714"/>
                      <a:pt x="80816" y="6775"/>
                      <a:pt x="172065" y="6775"/>
                    </a:cubicBezTo>
                    <a:cubicBezTo>
                      <a:pt x="263404" y="6775"/>
                      <a:pt x="337369" y="80714"/>
                      <a:pt x="337369" y="172065"/>
                    </a:cubicBezTo>
                  </a:path>
                </a:pathLst>
              </a:custGeom>
              <a:solidFill>
                <a:srgbClr val="000000">
                  <a:alpha val="0"/>
                </a:srgbClr>
              </a:solidFill>
              <a:ln w="12700">
                <a:solidFill>
                  <a:srgbClr val="58595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grpSp>
        <p:sp>
          <p:nvSpPr>
            <p:cNvPr id="36" name="TextBox 35"/>
            <p:cNvSpPr txBox="1"/>
            <p:nvPr/>
          </p:nvSpPr>
          <p:spPr>
            <a:xfrm>
              <a:off x="2317942" y="1235882"/>
              <a:ext cx="338144" cy="346920"/>
            </a:xfrm>
            <a:prstGeom prst="rect">
              <a:avLst/>
            </a:prstGeom>
            <a:noFill/>
          </p:spPr>
          <p:txBody>
            <a:bodyPr wrap="square" rtlCol="0">
              <a:spAutoFit/>
            </a:bodyPr>
            <a:lstStyle/>
            <a:p>
              <a:pPr eaLnBrk="0" hangingPunct="0"/>
              <a:r>
                <a:rPr lang="en-US" sz="1800" b="1" dirty="0">
                  <a:solidFill>
                    <a:srgbClr val="FFFFFF"/>
                  </a:solidFill>
                  <a:latin typeface="Arial" pitchFamily="34" charset="0"/>
                  <a:ea typeface="ＭＳ Ｐゴシック" charset="0"/>
                  <a:cs typeface="Arial" pitchFamily="34" charset="0"/>
                </a:rPr>
                <a:t>3</a:t>
              </a:r>
            </a:p>
          </p:txBody>
        </p:sp>
      </p:grpSp>
      <p:grpSp>
        <p:nvGrpSpPr>
          <p:cNvPr id="39" name="Group 38"/>
          <p:cNvGrpSpPr/>
          <p:nvPr/>
        </p:nvGrpSpPr>
        <p:grpSpPr>
          <a:xfrm>
            <a:off x="351275" y="3580794"/>
            <a:ext cx="390400" cy="375404"/>
            <a:chOff x="2282375" y="1235882"/>
            <a:chExt cx="361937" cy="352623"/>
          </a:xfrm>
        </p:grpSpPr>
        <p:grpSp>
          <p:nvGrpSpPr>
            <p:cNvPr id="40" name="Group 39"/>
            <p:cNvGrpSpPr/>
            <p:nvPr/>
          </p:nvGrpSpPr>
          <p:grpSpPr>
            <a:xfrm>
              <a:off x="2282375" y="1244323"/>
              <a:ext cx="344144" cy="344182"/>
              <a:chOff x="65551" y="1285436"/>
              <a:chExt cx="344144" cy="344182"/>
            </a:xfrm>
          </p:grpSpPr>
          <p:sp>
            <p:nvSpPr>
              <p:cNvPr id="42" name="Freeform 3"/>
              <p:cNvSpPr/>
              <p:nvPr/>
            </p:nvSpPr>
            <p:spPr>
              <a:xfrm>
                <a:off x="72326" y="1292212"/>
                <a:ext cx="330593" cy="330631"/>
              </a:xfrm>
              <a:custGeom>
                <a:avLst/>
                <a:gdLst>
                  <a:gd name="connsiteX0" fmla="*/ 330593 w 330593"/>
                  <a:gd name="connsiteY0" fmla="*/ 165290 h 330631"/>
                  <a:gd name="connsiteX1" fmla="*/ 165290 w 330593"/>
                  <a:gd name="connsiteY1" fmla="*/ 330631 h 330631"/>
                  <a:gd name="connsiteX2" fmla="*/ 0 w 330593"/>
                  <a:gd name="connsiteY2" fmla="*/ 165290 h 330631"/>
                  <a:gd name="connsiteX3" fmla="*/ 165290 w 330593"/>
                  <a:gd name="connsiteY3" fmla="*/ 0 h 330631"/>
                  <a:gd name="connsiteX4" fmla="*/ 330593 w 330593"/>
                  <a:gd name="connsiteY4" fmla="*/ 165290 h 33063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30593" h="330631">
                    <a:moveTo>
                      <a:pt x="330593" y="165290"/>
                    </a:moveTo>
                    <a:cubicBezTo>
                      <a:pt x="330593" y="256539"/>
                      <a:pt x="256628" y="330631"/>
                      <a:pt x="165290" y="330631"/>
                    </a:cubicBezTo>
                    <a:cubicBezTo>
                      <a:pt x="74040" y="330631"/>
                      <a:pt x="0" y="256539"/>
                      <a:pt x="0" y="165290"/>
                    </a:cubicBezTo>
                    <a:cubicBezTo>
                      <a:pt x="0" y="73939"/>
                      <a:pt x="74040" y="0"/>
                      <a:pt x="165290" y="0"/>
                    </a:cubicBezTo>
                    <a:cubicBezTo>
                      <a:pt x="256628" y="0"/>
                      <a:pt x="330593" y="73939"/>
                      <a:pt x="330593" y="1652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43" name="Freeform 3"/>
              <p:cNvSpPr/>
              <p:nvPr/>
            </p:nvSpPr>
            <p:spPr>
              <a:xfrm>
                <a:off x="65551" y="1285436"/>
                <a:ext cx="344144" cy="344182"/>
              </a:xfrm>
              <a:custGeom>
                <a:avLst/>
                <a:gdLst>
                  <a:gd name="connsiteX0" fmla="*/ 337369 w 344144"/>
                  <a:gd name="connsiteY0" fmla="*/ 172065 h 344182"/>
                  <a:gd name="connsiteX1" fmla="*/ 172065 w 344144"/>
                  <a:gd name="connsiteY1" fmla="*/ 337407 h 344182"/>
                  <a:gd name="connsiteX2" fmla="*/ 6775 w 344144"/>
                  <a:gd name="connsiteY2" fmla="*/ 172065 h 344182"/>
                  <a:gd name="connsiteX3" fmla="*/ 172065 w 344144"/>
                  <a:gd name="connsiteY3" fmla="*/ 6775 h 344182"/>
                  <a:gd name="connsiteX4" fmla="*/ 337369 w 344144"/>
                  <a:gd name="connsiteY4" fmla="*/ 172065 h 34418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44144" h="344182">
                    <a:moveTo>
                      <a:pt x="337369" y="172065"/>
                    </a:moveTo>
                    <a:cubicBezTo>
                      <a:pt x="337369" y="263315"/>
                      <a:pt x="263404" y="337407"/>
                      <a:pt x="172065" y="337407"/>
                    </a:cubicBezTo>
                    <a:cubicBezTo>
                      <a:pt x="80816" y="337407"/>
                      <a:pt x="6775" y="263315"/>
                      <a:pt x="6775" y="172065"/>
                    </a:cubicBezTo>
                    <a:cubicBezTo>
                      <a:pt x="6775" y="80714"/>
                      <a:pt x="80816" y="6775"/>
                      <a:pt x="172065" y="6775"/>
                    </a:cubicBezTo>
                    <a:cubicBezTo>
                      <a:pt x="263404" y="6775"/>
                      <a:pt x="337369" y="80714"/>
                      <a:pt x="337369" y="172065"/>
                    </a:cubicBezTo>
                  </a:path>
                </a:pathLst>
              </a:custGeom>
              <a:solidFill>
                <a:srgbClr val="000000">
                  <a:alpha val="0"/>
                </a:srgbClr>
              </a:solidFill>
              <a:ln w="12700">
                <a:solidFill>
                  <a:srgbClr val="58595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grpSp>
        <p:sp>
          <p:nvSpPr>
            <p:cNvPr id="41" name="TextBox 40"/>
            <p:cNvSpPr txBox="1"/>
            <p:nvPr/>
          </p:nvSpPr>
          <p:spPr>
            <a:xfrm>
              <a:off x="2306168" y="1235882"/>
              <a:ext cx="338144" cy="346920"/>
            </a:xfrm>
            <a:prstGeom prst="rect">
              <a:avLst/>
            </a:prstGeom>
            <a:noFill/>
          </p:spPr>
          <p:txBody>
            <a:bodyPr wrap="square" rtlCol="0">
              <a:spAutoFit/>
            </a:bodyPr>
            <a:lstStyle/>
            <a:p>
              <a:pPr eaLnBrk="0" hangingPunct="0"/>
              <a:r>
                <a:rPr lang="en-US" sz="1800" b="1" dirty="0">
                  <a:solidFill>
                    <a:srgbClr val="FFFFFF"/>
                  </a:solidFill>
                  <a:latin typeface="Arial" pitchFamily="34" charset="0"/>
                  <a:ea typeface="ＭＳ Ｐゴシック" charset="0"/>
                  <a:cs typeface="Arial" pitchFamily="34" charset="0"/>
                </a:rPr>
                <a:t>1</a:t>
              </a:r>
            </a:p>
          </p:txBody>
        </p:sp>
      </p:grpSp>
      <p:grpSp>
        <p:nvGrpSpPr>
          <p:cNvPr id="49" name="Group 48"/>
          <p:cNvGrpSpPr/>
          <p:nvPr/>
        </p:nvGrpSpPr>
        <p:grpSpPr>
          <a:xfrm>
            <a:off x="5638830" y="431968"/>
            <a:ext cx="390400" cy="375404"/>
            <a:chOff x="2282375" y="1235882"/>
            <a:chExt cx="361937" cy="352623"/>
          </a:xfrm>
        </p:grpSpPr>
        <p:grpSp>
          <p:nvGrpSpPr>
            <p:cNvPr id="50" name="Group 49"/>
            <p:cNvGrpSpPr/>
            <p:nvPr/>
          </p:nvGrpSpPr>
          <p:grpSpPr>
            <a:xfrm>
              <a:off x="2282375" y="1244323"/>
              <a:ext cx="344144" cy="344182"/>
              <a:chOff x="65551" y="1285436"/>
              <a:chExt cx="344144" cy="344182"/>
            </a:xfrm>
          </p:grpSpPr>
          <p:sp>
            <p:nvSpPr>
              <p:cNvPr id="52" name="Freeform 3"/>
              <p:cNvSpPr/>
              <p:nvPr/>
            </p:nvSpPr>
            <p:spPr>
              <a:xfrm>
                <a:off x="72326" y="1292212"/>
                <a:ext cx="330593" cy="330631"/>
              </a:xfrm>
              <a:custGeom>
                <a:avLst/>
                <a:gdLst>
                  <a:gd name="connsiteX0" fmla="*/ 330593 w 330593"/>
                  <a:gd name="connsiteY0" fmla="*/ 165290 h 330631"/>
                  <a:gd name="connsiteX1" fmla="*/ 165290 w 330593"/>
                  <a:gd name="connsiteY1" fmla="*/ 330631 h 330631"/>
                  <a:gd name="connsiteX2" fmla="*/ 0 w 330593"/>
                  <a:gd name="connsiteY2" fmla="*/ 165290 h 330631"/>
                  <a:gd name="connsiteX3" fmla="*/ 165290 w 330593"/>
                  <a:gd name="connsiteY3" fmla="*/ 0 h 330631"/>
                  <a:gd name="connsiteX4" fmla="*/ 330593 w 330593"/>
                  <a:gd name="connsiteY4" fmla="*/ 165290 h 33063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30593" h="330631">
                    <a:moveTo>
                      <a:pt x="330593" y="165290"/>
                    </a:moveTo>
                    <a:cubicBezTo>
                      <a:pt x="330593" y="256539"/>
                      <a:pt x="256628" y="330631"/>
                      <a:pt x="165290" y="330631"/>
                    </a:cubicBezTo>
                    <a:cubicBezTo>
                      <a:pt x="74040" y="330631"/>
                      <a:pt x="0" y="256539"/>
                      <a:pt x="0" y="165290"/>
                    </a:cubicBezTo>
                    <a:cubicBezTo>
                      <a:pt x="0" y="73939"/>
                      <a:pt x="74040" y="0"/>
                      <a:pt x="165290" y="0"/>
                    </a:cubicBezTo>
                    <a:cubicBezTo>
                      <a:pt x="256628" y="0"/>
                      <a:pt x="330593" y="73939"/>
                      <a:pt x="330593" y="165290"/>
                    </a:cubicBezTo>
                  </a:path>
                </a:pathLst>
              </a:custGeom>
              <a:solidFill>
                <a:srgbClr val="58595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sp>
            <p:nvSpPr>
              <p:cNvPr id="53" name="Freeform 3"/>
              <p:cNvSpPr/>
              <p:nvPr/>
            </p:nvSpPr>
            <p:spPr>
              <a:xfrm>
                <a:off x="65551" y="1285436"/>
                <a:ext cx="344144" cy="344182"/>
              </a:xfrm>
              <a:custGeom>
                <a:avLst/>
                <a:gdLst>
                  <a:gd name="connsiteX0" fmla="*/ 337369 w 344144"/>
                  <a:gd name="connsiteY0" fmla="*/ 172065 h 344182"/>
                  <a:gd name="connsiteX1" fmla="*/ 172065 w 344144"/>
                  <a:gd name="connsiteY1" fmla="*/ 337407 h 344182"/>
                  <a:gd name="connsiteX2" fmla="*/ 6775 w 344144"/>
                  <a:gd name="connsiteY2" fmla="*/ 172065 h 344182"/>
                  <a:gd name="connsiteX3" fmla="*/ 172065 w 344144"/>
                  <a:gd name="connsiteY3" fmla="*/ 6775 h 344182"/>
                  <a:gd name="connsiteX4" fmla="*/ 337369 w 344144"/>
                  <a:gd name="connsiteY4" fmla="*/ 172065 h 34418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44144" h="344182">
                    <a:moveTo>
                      <a:pt x="337369" y="172065"/>
                    </a:moveTo>
                    <a:cubicBezTo>
                      <a:pt x="337369" y="263315"/>
                      <a:pt x="263404" y="337407"/>
                      <a:pt x="172065" y="337407"/>
                    </a:cubicBezTo>
                    <a:cubicBezTo>
                      <a:pt x="80816" y="337407"/>
                      <a:pt x="6775" y="263315"/>
                      <a:pt x="6775" y="172065"/>
                    </a:cubicBezTo>
                    <a:cubicBezTo>
                      <a:pt x="6775" y="80714"/>
                      <a:pt x="80816" y="6775"/>
                      <a:pt x="172065" y="6775"/>
                    </a:cubicBezTo>
                    <a:cubicBezTo>
                      <a:pt x="263404" y="6775"/>
                      <a:pt x="337369" y="80714"/>
                      <a:pt x="337369" y="172065"/>
                    </a:cubicBezTo>
                  </a:path>
                </a:pathLst>
              </a:custGeom>
              <a:solidFill>
                <a:srgbClr val="000000">
                  <a:alpha val="0"/>
                </a:srgbClr>
              </a:solidFill>
              <a:ln w="12700">
                <a:solidFill>
                  <a:srgbClr val="58595B">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b="1">
                  <a:solidFill>
                    <a:srgbClr val="FFFFFF"/>
                  </a:solidFill>
                </a:endParaRPr>
              </a:p>
            </p:txBody>
          </p:sp>
        </p:grpSp>
        <p:sp>
          <p:nvSpPr>
            <p:cNvPr id="51" name="TextBox 50"/>
            <p:cNvSpPr txBox="1"/>
            <p:nvPr/>
          </p:nvSpPr>
          <p:spPr>
            <a:xfrm>
              <a:off x="2306168" y="1235882"/>
              <a:ext cx="338144" cy="346920"/>
            </a:xfrm>
            <a:prstGeom prst="rect">
              <a:avLst/>
            </a:prstGeom>
            <a:noFill/>
          </p:spPr>
          <p:txBody>
            <a:bodyPr wrap="square" rtlCol="0">
              <a:spAutoFit/>
            </a:bodyPr>
            <a:lstStyle/>
            <a:p>
              <a:pPr eaLnBrk="0" hangingPunct="0"/>
              <a:r>
                <a:rPr lang="en-US" sz="1800" b="1" dirty="0">
                  <a:solidFill>
                    <a:srgbClr val="FFFFFF"/>
                  </a:solidFill>
                  <a:latin typeface="Arial" pitchFamily="34" charset="0"/>
                  <a:ea typeface="ＭＳ Ｐゴシック" charset="0"/>
                  <a:cs typeface="Arial" pitchFamily="34" charset="0"/>
                </a:rPr>
                <a:t>4</a:t>
              </a:r>
            </a:p>
          </p:txBody>
        </p:sp>
      </p:grpSp>
      <p:sp>
        <p:nvSpPr>
          <p:cNvPr id="44" name="Freeform 43"/>
          <p:cNvSpPr/>
          <p:nvPr/>
        </p:nvSpPr>
        <p:spPr bwMode="auto">
          <a:xfrm rot="16200000">
            <a:off x="2939665" y="3761151"/>
            <a:ext cx="310896" cy="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 name="Rectangle 1">
            <a:extLst>
              <a:ext uri="{FF2B5EF4-FFF2-40B4-BE49-F238E27FC236}">
                <a16:creationId xmlns:a16="http://schemas.microsoft.com/office/drawing/2014/main" id="{F89335FF-FBE4-4A0F-9B8C-E07FC2D78B57}"/>
              </a:ext>
            </a:extLst>
          </p:cNvPr>
          <p:cNvSpPr/>
          <p:nvPr/>
        </p:nvSpPr>
        <p:spPr>
          <a:xfrm>
            <a:off x="0" y="6427113"/>
            <a:ext cx="9144000" cy="430887"/>
          </a:xfrm>
          <a:prstGeom prst="rect">
            <a:avLst/>
          </a:prstGeom>
        </p:spPr>
        <p:txBody>
          <a:bodyPr wrap="square">
            <a:spAutoFit/>
          </a:bodyPr>
          <a:lstStyle/>
          <a:p>
            <a:pPr algn="ctr" eaLnBrk="0" hangingPunct="0">
              <a:spcBef>
                <a:spcPct val="30000"/>
              </a:spcBef>
              <a:defRPr/>
            </a:pPr>
            <a:r>
              <a:rPr lang="en-US" sz="2200" b="1" dirty="0">
                <a:solidFill>
                  <a:srgbClr val="7030A0"/>
                </a:solidFill>
                <a:effectLst>
                  <a:outerShdw blurRad="38100" dist="38100" dir="2700000" algn="tl">
                    <a:srgbClr val="000000">
                      <a:alpha val="43137"/>
                    </a:srgbClr>
                  </a:outerShdw>
                </a:effectLst>
                <a:latin typeface="+mj-lt"/>
                <a:ea typeface="ＭＳ Ｐゴシック" charset="0"/>
                <a:cs typeface="Arial" pitchFamily="34" charset="0"/>
              </a:rPr>
              <a:t>How rough ER manufactures and packages secretory proteins</a:t>
            </a:r>
          </a:p>
        </p:txBody>
      </p:sp>
    </p:spTree>
    <p:extLst>
      <p:ext uri="{BB962C8B-B14F-4D97-AF65-F5344CB8AC3E}">
        <p14:creationId xmlns:p14="http://schemas.microsoft.com/office/powerpoint/2010/main" val="2215746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686B2E-AC4E-354E-93B6-A56424248B6D}"/>
              </a:ext>
            </a:extLst>
          </p:cNvPr>
          <p:cNvSpPr>
            <a:spLocks noGrp="1"/>
          </p:cNvSpPr>
          <p:nvPr>
            <p:ph type="ftr" sz="quarter" idx="11"/>
          </p:nvPr>
        </p:nvSpPr>
        <p:spPr/>
        <p:txBody>
          <a:bodyPr/>
          <a:lstStyle/>
          <a:p>
            <a:r>
              <a:rPr lang="en-US"/>
              <a:t>© 2017 Pearson Education, Ltd.</a:t>
            </a:r>
          </a:p>
        </p:txBody>
      </p:sp>
      <p:pic>
        <p:nvPicPr>
          <p:cNvPr id="8" name="Picture 7">
            <a:extLst>
              <a:ext uri="{FF2B5EF4-FFF2-40B4-BE49-F238E27FC236}">
                <a16:creationId xmlns:a16="http://schemas.microsoft.com/office/drawing/2014/main" id="{442FA946-3AC2-4747-8761-E6C537F9A366}"/>
              </a:ext>
            </a:extLst>
          </p:cNvPr>
          <p:cNvPicPr>
            <a:picLocks noChangeAspect="1"/>
          </p:cNvPicPr>
          <p:nvPr/>
        </p:nvPicPr>
        <p:blipFill>
          <a:blip r:embed="rId2"/>
          <a:stretch>
            <a:fillRect/>
          </a:stretch>
        </p:blipFill>
        <p:spPr>
          <a:xfrm>
            <a:off x="287382" y="1228143"/>
            <a:ext cx="3141617" cy="2464382"/>
          </a:xfrm>
          <a:prstGeom prst="rect">
            <a:avLst/>
          </a:prstGeom>
        </p:spPr>
      </p:pic>
      <p:pic>
        <p:nvPicPr>
          <p:cNvPr id="10" name="Picture 9">
            <a:extLst>
              <a:ext uri="{FF2B5EF4-FFF2-40B4-BE49-F238E27FC236}">
                <a16:creationId xmlns:a16="http://schemas.microsoft.com/office/drawing/2014/main" id="{F131C49E-23BD-684A-BCD3-8ABC842FFDE7}"/>
              </a:ext>
            </a:extLst>
          </p:cNvPr>
          <p:cNvPicPr>
            <a:picLocks noChangeAspect="1"/>
          </p:cNvPicPr>
          <p:nvPr/>
        </p:nvPicPr>
        <p:blipFill>
          <a:blip r:embed="rId3"/>
          <a:stretch>
            <a:fillRect/>
          </a:stretch>
        </p:blipFill>
        <p:spPr>
          <a:xfrm>
            <a:off x="72425" y="4457699"/>
            <a:ext cx="4688178" cy="2053281"/>
          </a:xfrm>
          <a:prstGeom prst="rect">
            <a:avLst/>
          </a:prstGeom>
        </p:spPr>
      </p:pic>
      <p:sp>
        <p:nvSpPr>
          <p:cNvPr id="11" name="TextBox 10">
            <a:extLst>
              <a:ext uri="{FF2B5EF4-FFF2-40B4-BE49-F238E27FC236}">
                <a16:creationId xmlns:a16="http://schemas.microsoft.com/office/drawing/2014/main" id="{890D16D9-04AC-EC44-A388-17958C8CD817}"/>
              </a:ext>
            </a:extLst>
          </p:cNvPr>
          <p:cNvSpPr txBox="1"/>
          <p:nvPr/>
        </p:nvSpPr>
        <p:spPr>
          <a:xfrm>
            <a:off x="3429000" y="1613948"/>
            <a:ext cx="5401492" cy="169277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2600" b="1" dirty="0">
                <a:solidFill>
                  <a:srgbClr val="C00000"/>
                </a:solidFill>
                <a:latin typeface="+mj-lt"/>
                <a:cs typeface="+mj-cs"/>
              </a:rPr>
              <a:t>Growth and development:</a:t>
            </a:r>
            <a:r>
              <a:rPr lang="en-US" sz="2600" b="1" dirty="0">
                <a:solidFill>
                  <a:schemeClr val="accent1">
                    <a:lumMod val="75000"/>
                  </a:schemeClr>
                </a:solidFill>
                <a:latin typeface="+mj-lt"/>
                <a:cs typeface="+mj-cs"/>
              </a:rPr>
              <a:t> </a:t>
            </a:r>
            <a:r>
              <a:rPr lang="en-US" sz="2600" dirty="0">
                <a:latin typeface="+mj-lt"/>
                <a:cs typeface="+mj-cs"/>
              </a:rPr>
              <a:t>Information carried by DNA controls the pattern of growth and development in all organisms.</a:t>
            </a:r>
            <a:endParaRPr lang="ar-SA" sz="2600" dirty="0">
              <a:latin typeface="+mj-lt"/>
              <a:cs typeface="+mj-cs"/>
            </a:endParaRPr>
          </a:p>
        </p:txBody>
      </p:sp>
      <p:sp>
        <p:nvSpPr>
          <p:cNvPr id="12" name="TextBox 11">
            <a:extLst>
              <a:ext uri="{FF2B5EF4-FFF2-40B4-BE49-F238E27FC236}">
                <a16:creationId xmlns:a16="http://schemas.microsoft.com/office/drawing/2014/main" id="{C167A951-26CA-8743-B779-247D3D45FF92}"/>
              </a:ext>
            </a:extLst>
          </p:cNvPr>
          <p:cNvSpPr txBox="1"/>
          <p:nvPr/>
        </p:nvSpPr>
        <p:spPr>
          <a:xfrm>
            <a:off x="4760603" y="4572000"/>
            <a:ext cx="4069888" cy="169277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2600" b="1" dirty="0">
                <a:solidFill>
                  <a:srgbClr val="C00000"/>
                </a:solidFill>
                <a:latin typeface="+mj-lt"/>
                <a:cs typeface="+mj-cs"/>
              </a:rPr>
              <a:t>Energy processing:</a:t>
            </a:r>
            <a:r>
              <a:rPr lang="en-US" sz="2600" dirty="0">
                <a:latin typeface="+mj-lt"/>
                <a:cs typeface="+mj-cs"/>
              </a:rPr>
              <a:t> organisms take in energy and use it to perform all of life’s activities. </a:t>
            </a:r>
            <a:endParaRPr lang="ar-SA" sz="2600" dirty="0">
              <a:latin typeface="+mj-lt"/>
              <a:cs typeface="+mj-cs"/>
            </a:endParaRPr>
          </a:p>
        </p:txBody>
      </p:sp>
      <p:sp>
        <p:nvSpPr>
          <p:cNvPr id="13" name="Title 1">
            <a:extLst>
              <a:ext uri="{FF2B5EF4-FFF2-40B4-BE49-F238E27FC236}">
                <a16:creationId xmlns:a16="http://schemas.microsoft.com/office/drawing/2014/main" id="{48D2A381-71A1-D941-AD18-74B7E439FA85}"/>
              </a:ext>
            </a:extLst>
          </p:cNvPr>
          <p:cNvSpPr>
            <a:spLocks noGrp="1"/>
          </p:cNvSpPr>
          <p:nvPr>
            <p:ph type="title"/>
          </p:nvPr>
        </p:nvSpPr>
        <p:spPr/>
        <p:txBody>
          <a:bodyPr/>
          <a:lstStyle/>
          <a:p>
            <a:pPr algn="ctr"/>
            <a:r>
              <a:rPr lang="en-US" dirty="0"/>
              <a:t>Properties of life</a:t>
            </a:r>
            <a:endParaRPr lang="ar-SA" dirty="0"/>
          </a:p>
        </p:txBody>
      </p:sp>
    </p:spTree>
    <p:extLst>
      <p:ext uri="{BB962C8B-B14F-4D97-AF65-F5344CB8AC3E}">
        <p14:creationId xmlns:p14="http://schemas.microsoft.com/office/powerpoint/2010/main" val="19206284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algn="ctr"/>
            <a:r>
              <a:rPr lang="en-US" dirty="0"/>
              <a:t>Smooth ER</a:t>
            </a:r>
          </a:p>
        </p:txBody>
      </p:sp>
      <p:sp>
        <p:nvSpPr>
          <p:cNvPr id="147459" name="Rectangle 3"/>
          <p:cNvSpPr>
            <a:spLocks noGrp="1" noChangeArrowheads="1"/>
          </p:cNvSpPr>
          <p:nvPr>
            <p:ph idx="1"/>
          </p:nvPr>
        </p:nvSpPr>
        <p:spPr/>
        <p:txBody>
          <a:bodyPr/>
          <a:lstStyle/>
          <a:p>
            <a:r>
              <a:rPr lang="en-US" dirty="0">
                <a:latin typeface="+mj-lt"/>
              </a:rPr>
              <a:t>The </a:t>
            </a:r>
            <a:r>
              <a:rPr lang="en-US" b="1" dirty="0">
                <a:latin typeface="+mj-lt"/>
              </a:rPr>
              <a:t>smooth ER</a:t>
            </a:r>
          </a:p>
          <a:p>
            <a:pPr lvl="1"/>
            <a:r>
              <a:rPr lang="en-US" dirty="0">
                <a:solidFill>
                  <a:srgbClr val="FF0000"/>
                </a:solidFill>
                <a:latin typeface="+mj-lt"/>
              </a:rPr>
              <a:t>lacks</a:t>
            </a:r>
            <a:r>
              <a:rPr lang="en-US" dirty="0">
                <a:latin typeface="+mj-lt"/>
              </a:rPr>
              <a:t> surface </a:t>
            </a:r>
            <a:r>
              <a:rPr lang="en-US" dirty="0">
                <a:solidFill>
                  <a:srgbClr val="FF0000"/>
                </a:solidFill>
                <a:latin typeface="+mj-lt"/>
              </a:rPr>
              <a:t>ribosomes</a:t>
            </a:r>
            <a:r>
              <a:rPr lang="en-US" dirty="0">
                <a:latin typeface="+mj-lt"/>
              </a:rPr>
              <a:t>,</a:t>
            </a:r>
          </a:p>
          <a:p>
            <a:pPr lvl="1"/>
            <a:r>
              <a:rPr lang="en-US" dirty="0">
                <a:solidFill>
                  <a:srgbClr val="7030A0"/>
                </a:solidFill>
                <a:latin typeface="+mj-lt"/>
              </a:rPr>
              <a:t>functions:</a:t>
            </a:r>
            <a:r>
              <a:rPr lang="en-US" dirty="0">
                <a:latin typeface="+mj-lt"/>
              </a:rPr>
              <a:t> </a:t>
            </a:r>
          </a:p>
          <a:p>
            <a:pPr marL="971550" lvl="1" indent="-288925">
              <a:buFont typeface="+mj-lt"/>
              <a:buAutoNum type="arabicPeriod"/>
            </a:pPr>
            <a:r>
              <a:rPr lang="en-US" dirty="0">
                <a:latin typeface="+mj-lt"/>
              </a:rPr>
              <a:t>produces </a:t>
            </a:r>
            <a:r>
              <a:rPr lang="en-US" dirty="0">
                <a:solidFill>
                  <a:srgbClr val="FF0000"/>
                </a:solidFill>
                <a:latin typeface="+mj-lt"/>
              </a:rPr>
              <a:t>lipids</a:t>
            </a:r>
            <a:r>
              <a:rPr lang="en-US" dirty="0">
                <a:latin typeface="+mj-lt"/>
              </a:rPr>
              <a:t>, including </a:t>
            </a:r>
            <a:r>
              <a:rPr lang="en-US" dirty="0">
                <a:solidFill>
                  <a:srgbClr val="FF0000"/>
                </a:solidFill>
                <a:latin typeface="+mj-lt"/>
              </a:rPr>
              <a:t>steroids</a:t>
            </a:r>
            <a:r>
              <a:rPr lang="en-US" dirty="0">
                <a:latin typeface="+mj-lt"/>
              </a:rPr>
              <a:t>, and</a:t>
            </a:r>
          </a:p>
          <a:p>
            <a:pPr marL="971550" lvl="1" indent="-288925">
              <a:buFont typeface="+mj-lt"/>
              <a:buAutoNum type="arabicPeriod"/>
            </a:pPr>
            <a:r>
              <a:rPr lang="en-US" dirty="0">
                <a:latin typeface="+mj-lt"/>
              </a:rPr>
              <a:t>helps </a:t>
            </a:r>
            <a:r>
              <a:rPr lang="en-US" dirty="0">
                <a:solidFill>
                  <a:srgbClr val="FF0000"/>
                </a:solidFill>
                <a:latin typeface="+mj-lt"/>
              </a:rPr>
              <a:t>liver</a:t>
            </a:r>
            <a:r>
              <a:rPr lang="en-US" dirty="0">
                <a:latin typeface="+mj-lt"/>
              </a:rPr>
              <a:t> cells to </a:t>
            </a:r>
            <a:r>
              <a:rPr lang="en-US" dirty="0">
                <a:solidFill>
                  <a:srgbClr val="FF0000"/>
                </a:solidFill>
                <a:latin typeface="+mj-lt"/>
              </a:rPr>
              <a:t>detoxify</a:t>
            </a:r>
            <a:r>
              <a:rPr lang="en-US" dirty="0">
                <a:latin typeface="+mj-lt"/>
              </a:rPr>
              <a:t> circulating </a:t>
            </a:r>
            <a:r>
              <a:rPr lang="en-US" dirty="0">
                <a:solidFill>
                  <a:srgbClr val="FF0000"/>
                </a:solidFill>
                <a:latin typeface="+mj-lt"/>
              </a:rPr>
              <a:t>drugs</a:t>
            </a:r>
            <a:r>
              <a:rPr lang="en-US" dirty="0">
                <a:latin typeface="+mj-lt"/>
              </a:rPr>
              <a:t>.</a:t>
            </a:r>
          </a:p>
        </p:txBody>
      </p:sp>
    </p:spTree>
    <p:extLst>
      <p:ext uri="{BB962C8B-B14F-4D97-AF65-F5344CB8AC3E}">
        <p14:creationId xmlns:p14="http://schemas.microsoft.com/office/powerpoint/2010/main" val="12575919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0AF5A-91ED-754E-828B-614E7C690204}"/>
              </a:ext>
            </a:extLst>
          </p:cNvPr>
          <p:cNvSpPr>
            <a:spLocks noGrp="1"/>
          </p:cNvSpPr>
          <p:nvPr>
            <p:ph type="title"/>
          </p:nvPr>
        </p:nvSpPr>
        <p:spPr>
          <a:xfrm>
            <a:off x="215946" y="2647122"/>
            <a:ext cx="8543108" cy="958863"/>
          </a:xfrm>
        </p:spPr>
        <p:txBody>
          <a:bodyPr/>
          <a:lstStyle/>
          <a:p>
            <a:pPr algn="ctr"/>
            <a:r>
              <a:rPr lang="en-US" dirty="0"/>
              <a:t>Golgi apparatus</a:t>
            </a:r>
            <a:endParaRPr lang="ar-SA" dirty="0"/>
          </a:p>
        </p:txBody>
      </p:sp>
      <p:sp>
        <p:nvSpPr>
          <p:cNvPr id="4" name="Footer Placeholder 3">
            <a:extLst>
              <a:ext uri="{FF2B5EF4-FFF2-40B4-BE49-F238E27FC236}">
                <a16:creationId xmlns:a16="http://schemas.microsoft.com/office/drawing/2014/main" id="{4062B375-A10D-D940-9A83-20C9867C0CF3}"/>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4878961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87383" y="132522"/>
            <a:ext cx="8543108" cy="701667"/>
          </a:xfrm>
        </p:spPr>
        <p:txBody>
          <a:bodyPr/>
          <a:lstStyle/>
          <a:p>
            <a:pPr algn="ctr"/>
            <a:r>
              <a:rPr lang="en-US" dirty="0"/>
              <a:t>The Golgi Apparatus</a:t>
            </a:r>
          </a:p>
        </p:txBody>
      </p:sp>
      <p:sp>
        <p:nvSpPr>
          <p:cNvPr id="149507" name="Rectangle 3"/>
          <p:cNvSpPr>
            <a:spLocks noGrp="1" noChangeArrowheads="1"/>
          </p:cNvSpPr>
          <p:nvPr>
            <p:ph idx="1"/>
          </p:nvPr>
        </p:nvSpPr>
        <p:spPr>
          <a:xfrm>
            <a:off x="0" y="624711"/>
            <a:ext cx="8543108" cy="5165557"/>
          </a:xfrm>
        </p:spPr>
        <p:txBody>
          <a:bodyPr>
            <a:normAutofit/>
          </a:bodyPr>
          <a:lstStyle/>
          <a:p>
            <a:pPr algn="just">
              <a:lnSpc>
                <a:spcPct val="110000"/>
              </a:lnSpc>
            </a:pPr>
            <a:r>
              <a:rPr lang="en-US" dirty="0">
                <a:latin typeface="+mj-lt"/>
              </a:rPr>
              <a:t>The </a:t>
            </a:r>
            <a:r>
              <a:rPr lang="en-US" b="1" dirty="0">
                <a:latin typeface="+mj-lt"/>
              </a:rPr>
              <a:t>Golgi apparatus</a:t>
            </a:r>
          </a:p>
          <a:p>
            <a:pPr lvl="1" algn="just">
              <a:lnSpc>
                <a:spcPct val="110000"/>
              </a:lnSpc>
            </a:pPr>
            <a:r>
              <a:rPr lang="en-US" dirty="0">
                <a:latin typeface="+mj-lt"/>
              </a:rPr>
              <a:t>works in partnership with the ER and</a:t>
            </a:r>
          </a:p>
          <a:p>
            <a:pPr lvl="1" algn="just">
              <a:lnSpc>
                <a:spcPct val="110000"/>
              </a:lnSpc>
            </a:pPr>
            <a:r>
              <a:rPr lang="en-US" b="1" dirty="0">
                <a:solidFill>
                  <a:srgbClr val="7030A0"/>
                </a:solidFill>
                <a:latin typeface="+mj-lt"/>
              </a:rPr>
              <a:t>(function) </a:t>
            </a:r>
            <a:r>
              <a:rPr lang="en-US" b="1" dirty="0">
                <a:solidFill>
                  <a:srgbClr val="FF0000"/>
                </a:solidFill>
                <a:latin typeface="+mj-lt"/>
              </a:rPr>
              <a:t>receives</a:t>
            </a:r>
            <a:r>
              <a:rPr lang="en-US" dirty="0">
                <a:latin typeface="+mj-lt"/>
              </a:rPr>
              <a:t>, </a:t>
            </a:r>
            <a:r>
              <a:rPr lang="en-US" b="1" dirty="0">
                <a:solidFill>
                  <a:srgbClr val="FF0000"/>
                </a:solidFill>
                <a:latin typeface="+mj-lt"/>
              </a:rPr>
              <a:t>refines</a:t>
            </a:r>
            <a:r>
              <a:rPr lang="en-US" dirty="0">
                <a:latin typeface="+mj-lt"/>
              </a:rPr>
              <a:t>, </a:t>
            </a:r>
            <a:r>
              <a:rPr lang="en-US" b="1" dirty="0">
                <a:solidFill>
                  <a:srgbClr val="FF0000"/>
                </a:solidFill>
                <a:latin typeface="+mj-lt"/>
              </a:rPr>
              <a:t>stores</a:t>
            </a:r>
            <a:r>
              <a:rPr lang="en-US" dirty="0">
                <a:latin typeface="+mj-lt"/>
              </a:rPr>
              <a:t>, and </a:t>
            </a:r>
            <a:r>
              <a:rPr lang="en-US" b="1" dirty="0">
                <a:solidFill>
                  <a:srgbClr val="FF0000"/>
                </a:solidFill>
                <a:latin typeface="+mj-lt"/>
              </a:rPr>
              <a:t>distributes</a:t>
            </a:r>
            <a:r>
              <a:rPr lang="en-US" dirty="0">
                <a:latin typeface="+mj-lt"/>
              </a:rPr>
              <a:t> chemical products of the cell.</a:t>
            </a:r>
          </a:p>
        </p:txBody>
      </p:sp>
      <p:pic>
        <p:nvPicPr>
          <p:cNvPr id="3" name="Picture 2" descr="A close up of a piece of paper&#10;&#10;Description generated with high confidence">
            <a:extLst>
              <a:ext uri="{FF2B5EF4-FFF2-40B4-BE49-F238E27FC236}">
                <a16:creationId xmlns:a16="http://schemas.microsoft.com/office/drawing/2014/main" id="{A863FDCE-388A-43A2-9A38-8B5B35844B41}"/>
              </a:ext>
            </a:extLst>
          </p:cNvPr>
          <p:cNvPicPr>
            <a:picLocks noChangeAspect="1"/>
          </p:cNvPicPr>
          <p:nvPr/>
        </p:nvPicPr>
        <p:blipFill>
          <a:blip r:embed="rId3"/>
          <a:stretch>
            <a:fillRect/>
          </a:stretch>
        </p:blipFill>
        <p:spPr>
          <a:xfrm>
            <a:off x="1206136" y="2857501"/>
            <a:ext cx="7326659" cy="4128836"/>
          </a:xfrm>
          <a:prstGeom prst="rect">
            <a:avLst/>
          </a:prstGeom>
        </p:spPr>
      </p:pic>
    </p:spTree>
    <p:extLst>
      <p:ext uri="{BB962C8B-B14F-4D97-AF65-F5344CB8AC3E}">
        <p14:creationId xmlns:p14="http://schemas.microsoft.com/office/powerpoint/2010/main" val="41102834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446D1E-8ACB-47A6-97AC-1ADE08D81A6D}"/>
              </a:ext>
            </a:extLst>
          </p:cNvPr>
          <p:cNvSpPr>
            <a:spLocks noGrp="1"/>
          </p:cNvSpPr>
          <p:nvPr>
            <p:ph type="title"/>
          </p:nvPr>
        </p:nvSpPr>
        <p:spPr>
          <a:xfrm>
            <a:off x="287382" y="41226"/>
            <a:ext cx="8543108" cy="978729"/>
          </a:xfrm>
        </p:spPr>
        <p:txBody>
          <a:bodyPr/>
          <a:lstStyle/>
          <a:p>
            <a:pPr algn="ctr"/>
            <a:r>
              <a:rPr lang="en-US" dirty="0"/>
              <a:t>The Golgi apparatus</a:t>
            </a:r>
            <a:br>
              <a:rPr lang="en-US" dirty="0"/>
            </a:br>
            <a:endParaRPr lang="en-GB" dirty="0"/>
          </a:p>
        </p:txBody>
      </p:sp>
      <p:sp>
        <p:nvSpPr>
          <p:cNvPr id="6" name="Content Placeholder 5">
            <a:extLst>
              <a:ext uri="{FF2B5EF4-FFF2-40B4-BE49-F238E27FC236}">
                <a16:creationId xmlns:a16="http://schemas.microsoft.com/office/drawing/2014/main" id="{AEAC970D-DAA0-4E31-A95B-D1349B48869A}"/>
              </a:ext>
            </a:extLst>
          </p:cNvPr>
          <p:cNvSpPr>
            <a:spLocks noGrp="1"/>
          </p:cNvSpPr>
          <p:nvPr>
            <p:ph idx="1"/>
          </p:nvPr>
        </p:nvSpPr>
        <p:spPr>
          <a:xfrm>
            <a:off x="117954" y="892122"/>
            <a:ext cx="8656221" cy="5814927"/>
          </a:xfrm>
        </p:spPr>
        <p:txBody>
          <a:bodyPr>
            <a:noAutofit/>
          </a:bodyPr>
          <a:lstStyle/>
          <a:p>
            <a:pPr algn="just" fontAlgn="auto">
              <a:lnSpc>
                <a:spcPct val="110000"/>
              </a:lnSpc>
            </a:pPr>
            <a:r>
              <a:rPr lang="en-US" sz="2600" dirty="0">
                <a:latin typeface="+mj-lt"/>
              </a:rPr>
              <a:t>The Golgi apparatus consists of a </a:t>
            </a:r>
            <a:r>
              <a:rPr lang="en-US" sz="2600" dirty="0">
                <a:solidFill>
                  <a:srgbClr val="FF0000"/>
                </a:solidFill>
                <a:latin typeface="+mj-lt"/>
              </a:rPr>
              <a:t>stack</a:t>
            </a:r>
            <a:r>
              <a:rPr lang="en-US" sz="2600" dirty="0">
                <a:latin typeface="+mj-lt"/>
              </a:rPr>
              <a:t> of </a:t>
            </a:r>
            <a:r>
              <a:rPr lang="en-US" sz="2600" dirty="0">
                <a:solidFill>
                  <a:srgbClr val="FF0000"/>
                </a:solidFill>
                <a:latin typeface="+mj-lt"/>
              </a:rPr>
              <a:t>membrane</a:t>
            </a:r>
            <a:r>
              <a:rPr lang="en-US" sz="2600" dirty="0">
                <a:latin typeface="+mj-lt"/>
              </a:rPr>
              <a:t> </a:t>
            </a:r>
            <a:r>
              <a:rPr lang="en-US" sz="2600" dirty="0">
                <a:solidFill>
                  <a:srgbClr val="FF0000"/>
                </a:solidFill>
                <a:latin typeface="+mj-lt"/>
              </a:rPr>
              <a:t>plates</a:t>
            </a:r>
            <a:r>
              <a:rPr lang="en-US" sz="2600" dirty="0">
                <a:latin typeface="+mj-lt"/>
              </a:rPr>
              <a:t>.</a:t>
            </a:r>
          </a:p>
          <a:p>
            <a:pPr marL="460375" lvl="1" indent="-317500" algn="just" fontAlgn="auto">
              <a:lnSpc>
                <a:spcPct val="110000"/>
              </a:lnSpc>
              <a:buFont typeface="+mj-lt"/>
              <a:buAutoNum type="arabicPeriod"/>
            </a:pPr>
            <a:r>
              <a:rPr lang="en-US" dirty="0">
                <a:latin typeface="+mj-lt"/>
              </a:rPr>
              <a:t>Products of ER reach the Golgi apparatus in </a:t>
            </a:r>
            <a:r>
              <a:rPr lang="en-US" b="1" dirty="0">
                <a:latin typeface="+mj-lt"/>
              </a:rPr>
              <a:t>transport vesicles</a:t>
            </a:r>
            <a:r>
              <a:rPr lang="en-US" dirty="0">
                <a:latin typeface="+mj-lt"/>
              </a:rPr>
              <a:t>. </a:t>
            </a:r>
          </a:p>
          <a:p>
            <a:pPr marL="460375" lvl="1" indent="-317500" algn="just" fontAlgn="auto">
              <a:lnSpc>
                <a:spcPct val="110000"/>
              </a:lnSpc>
              <a:buFont typeface="+mj-lt"/>
              <a:buAutoNum type="arabicPeriod"/>
            </a:pPr>
            <a:r>
              <a:rPr lang="en-US" dirty="0">
                <a:solidFill>
                  <a:srgbClr val="FF0000"/>
                </a:solidFill>
                <a:latin typeface="+mj-lt"/>
              </a:rPr>
              <a:t>Proteins</a:t>
            </a:r>
            <a:r>
              <a:rPr lang="en-US" dirty="0">
                <a:latin typeface="+mj-lt"/>
              </a:rPr>
              <a:t> within a vesicle are usually </a:t>
            </a:r>
            <a:r>
              <a:rPr lang="en-US" b="1" dirty="0">
                <a:latin typeface="+mj-lt"/>
              </a:rPr>
              <a:t>modified</a:t>
            </a:r>
            <a:r>
              <a:rPr lang="en-US" dirty="0">
                <a:latin typeface="+mj-lt"/>
              </a:rPr>
              <a:t> by enzymes </a:t>
            </a:r>
            <a:r>
              <a:rPr lang="en-US" u="sng" dirty="0">
                <a:latin typeface="+mj-lt"/>
              </a:rPr>
              <a:t>during their transit </a:t>
            </a:r>
            <a:r>
              <a:rPr lang="en-US" dirty="0">
                <a:latin typeface="+mj-lt"/>
              </a:rPr>
              <a:t>from the </a:t>
            </a:r>
            <a:r>
              <a:rPr lang="en-US" dirty="0">
                <a:solidFill>
                  <a:srgbClr val="FF0000"/>
                </a:solidFill>
                <a:latin typeface="+mj-lt"/>
              </a:rPr>
              <a:t>receiving</a:t>
            </a:r>
            <a:r>
              <a:rPr lang="en-US" dirty="0">
                <a:latin typeface="+mj-lt"/>
              </a:rPr>
              <a:t> to the </a:t>
            </a:r>
            <a:r>
              <a:rPr lang="en-US" dirty="0">
                <a:solidFill>
                  <a:srgbClr val="FF0000"/>
                </a:solidFill>
                <a:latin typeface="+mj-lt"/>
              </a:rPr>
              <a:t>shipping</a:t>
            </a:r>
            <a:r>
              <a:rPr lang="en-US" dirty="0">
                <a:latin typeface="+mj-lt"/>
              </a:rPr>
              <a:t> side of the Golgi apparatus. </a:t>
            </a:r>
          </a:p>
          <a:p>
            <a:pPr marL="460375" lvl="1" indent="-317500" algn="just" fontAlgn="auto">
              <a:lnSpc>
                <a:spcPct val="110000"/>
              </a:lnSpc>
              <a:buFont typeface="+mj-lt"/>
              <a:buAutoNum type="arabicPeriod"/>
            </a:pPr>
            <a:r>
              <a:rPr lang="en-US" dirty="0">
                <a:latin typeface="+mj-lt"/>
              </a:rPr>
              <a:t>The shipping side of a Golgi stack is a depot from which finished products can be carried in transport vesicles to other organelles or to the plasma membrane.</a:t>
            </a:r>
            <a:endParaRPr lang="en-GB" dirty="0">
              <a:latin typeface="+mj-lt"/>
            </a:endParaRPr>
          </a:p>
        </p:txBody>
      </p:sp>
      <p:sp>
        <p:nvSpPr>
          <p:cNvPr id="4" name="Rectangle 3">
            <a:extLst>
              <a:ext uri="{FF2B5EF4-FFF2-40B4-BE49-F238E27FC236}">
                <a16:creationId xmlns:a16="http://schemas.microsoft.com/office/drawing/2014/main" id="{3C782B6E-3D35-4554-A279-25484253EC9A}"/>
              </a:ext>
            </a:extLst>
          </p:cNvPr>
          <p:cNvSpPr txBox="1">
            <a:spLocks noChangeArrowheads="1"/>
          </p:cNvSpPr>
          <p:nvPr/>
        </p:nvSpPr>
        <p:spPr>
          <a:xfrm>
            <a:off x="287383" y="802105"/>
            <a:ext cx="4158682" cy="5708876"/>
          </a:xfrm>
          <a:prstGeom prst="rect">
            <a:avLst/>
          </a:prstGeom>
        </p:spPr>
        <p:txBody>
          <a:bodyPr>
            <a:normAutofit/>
          </a:bodyPr>
          <a:lst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10000"/>
              </a:lnSpc>
            </a:pPr>
            <a:endParaRPr lang="en-US" dirty="0">
              <a:latin typeface="+mj-lt"/>
            </a:endParaRPr>
          </a:p>
        </p:txBody>
      </p:sp>
    </p:spTree>
    <p:extLst>
      <p:ext uri="{BB962C8B-B14F-4D97-AF65-F5344CB8AC3E}">
        <p14:creationId xmlns:p14="http://schemas.microsoft.com/office/powerpoint/2010/main" val="36058825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DC7F-E7C8-5046-A691-576E7E8C706A}"/>
              </a:ext>
            </a:extLst>
          </p:cNvPr>
          <p:cNvSpPr>
            <a:spLocks noGrp="1"/>
          </p:cNvSpPr>
          <p:nvPr>
            <p:ph type="title"/>
          </p:nvPr>
        </p:nvSpPr>
        <p:spPr>
          <a:xfrm>
            <a:off x="287383" y="2765426"/>
            <a:ext cx="8543108" cy="978729"/>
          </a:xfrm>
        </p:spPr>
        <p:txBody>
          <a:bodyPr/>
          <a:lstStyle/>
          <a:p>
            <a:pPr algn="ctr"/>
            <a:r>
              <a:rPr lang="en-US" dirty="0"/>
              <a:t>Lysosomes and Vacuoles</a:t>
            </a:r>
            <a:endParaRPr lang="ar-SA" dirty="0"/>
          </a:p>
        </p:txBody>
      </p:sp>
      <p:sp>
        <p:nvSpPr>
          <p:cNvPr id="4" name="Footer Placeholder 3">
            <a:extLst>
              <a:ext uri="{FF2B5EF4-FFF2-40B4-BE49-F238E27FC236}">
                <a16:creationId xmlns:a16="http://schemas.microsoft.com/office/drawing/2014/main" id="{E371959F-F06D-134A-9342-63F0813B92E4}"/>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13104427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87383" y="132522"/>
            <a:ext cx="8543108" cy="669583"/>
          </a:xfrm>
        </p:spPr>
        <p:txBody>
          <a:bodyPr/>
          <a:lstStyle/>
          <a:p>
            <a:pPr algn="ctr"/>
            <a:r>
              <a:rPr lang="en-US" dirty="0"/>
              <a:t>Lysosomes</a:t>
            </a:r>
          </a:p>
        </p:txBody>
      </p:sp>
      <p:sp>
        <p:nvSpPr>
          <p:cNvPr id="157699" name="Rectangle 3"/>
          <p:cNvSpPr>
            <a:spLocks noGrp="1" noChangeArrowheads="1"/>
          </p:cNvSpPr>
          <p:nvPr>
            <p:ph idx="1"/>
          </p:nvPr>
        </p:nvSpPr>
        <p:spPr>
          <a:xfrm>
            <a:off x="287383" y="850232"/>
            <a:ext cx="8543108" cy="5326731"/>
          </a:xfrm>
        </p:spPr>
        <p:txBody>
          <a:bodyPr>
            <a:noAutofit/>
          </a:bodyPr>
          <a:lstStyle/>
          <a:p>
            <a:pPr algn="just"/>
            <a:r>
              <a:rPr lang="en-US" sz="2600" dirty="0">
                <a:latin typeface="+mj-lt"/>
              </a:rPr>
              <a:t>A </a:t>
            </a:r>
            <a:r>
              <a:rPr lang="en-US" sz="2600" b="1" dirty="0">
                <a:latin typeface="+mj-lt"/>
              </a:rPr>
              <a:t>lysosome</a:t>
            </a:r>
            <a:r>
              <a:rPr lang="en-US" sz="2600" dirty="0">
                <a:latin typeface="+mj-lt"/>
              </a:rPr>
              <a:t> is a membrane-enclosed </a:t>
            </a:r>
            <a:r>
              <a:rPr lang="en-US" sz="2600" dirty="0">
                <a:solidFill>
                  <a:srgbClr val="FF0000"/>
                </a:solidFill>
                <a:latin typeface="+mj-lt"/>
              </a:rPr>
              <a:t>sac</a:t>
            </a:r>
            <a:r>
              <a:rPr lang="en-US" sz="2600" dirty="0">
                <a:latin typeface="+mj-lt"/>
              </a:rPr>
              <a:t> of </a:t>
            </a:r>
            <a:r>
              <a:rPr lang="en-US" sz="2600" dirty="0">
                <a:solidFill>
                  <a:srgbClr val="FF0000"/>
                </a:solidFill>
                <a:latin typeface="+mj-lt"/>
              </a:rPr>
              <a:t>digestive</a:t>
            </a:r>
            <a:r>
              <a:rPr lang="en-US" sz="2600" dirty="0">
                <a:latin typeface="+mj-lt"/>
              </a:rPr>
              <a:t> </a:t>
            </a:r>
            <a:r>
              <a:rPr lang="en-US" sz="2600" dirty="0">
                <a:solidFill>
                  <a:srgbClr val="FF0000"/>
                </a:solidFill>
                <a:latin typeface="+mj-lt"/>
              </a:rPr>
              <a:t>enzymes</a:t>
            </a:r>
            <a:r>
              <a:rPr lang="en-US" sz="2600" dirty="0">
                <a:latin typeface="+mj-lt"/>
              </a:rPr>
              <a:t> found in </a:t>
            </a:r>
            <a:r>
              <a:rPr lang="en-US" sz="2600" dirty="0">
                <a:solidFill>
                  <a:srgbClr val="FF0000"/>
                </a:solidFill>
                <a:latin typeface="+mj-lt"/>
              </a:rPr>
              <a:t>animal</a:t>
            </a:r>
            <a:r>
              <a:rPr lang="en-US" sz="2600" dirty="0">
                <a:latin typeface="+mj-lt"/>
              </a:rPr>
              <a:t> </a:t>
            </a:r>
            <a:r>
              <a:rPr lang="en-US" sz="2600" dirty="0">
                <a:solidFill>
                  <a:srgbClr val="FF0000"/>
                </a:solidFill>
                <a:latin typeface="+mj-lt"/>
              </a:rPr>
              <a:t>cells</a:t>
            </a:r>
            <a:r>
              <a:rPr lang="en-US" sz="2600" dirty="0">
                <a:latin typeface="+mj-lt"/>
              </a:rPr>
              <a:t>. </a:t>
            </a:r>
          </a:p>
          <a:p>
            <a:pPr algn="just"/>
            <a:r>
              <a:rPr lang="en-US" sz="2600" b="1" dirty="0">
                <a:solidFill>
                  <a:srgbClr val="00B050"/>
                </a:solidFill>
                <a:latin typeface="+mj-lt"/>
              </a:rPr>
              <a:t>Most plant cells do not contain lysosomes</a:t>
            </a:r>
            <a:r>
              <a:rPr lang="en-US" sz="2600" dirty="0">
                <a:solidFill>
                  <a:srgbClr val="00B050"/>
                </a:solidFill>
                <a:latin typeface="+mj-lt"/>
              </a:rPr>
              <a:t>.</a:t>
            </a:r>
          </a:p>
          <a:p>
            <a:pPr algn="just"/>
            <a:r>
              <a:rPr lang="en-US" sz="2600" dirty="0">
                <a:solidFill>
                  <a:srgbClr val="FF0000"/>
                </a:solidFill>
                <a:latin typeface="+mj-lt"/>
              </a:rPr>
              <a:t>Enzymes</a:t>
            </a:r>
            <a:r>
              <a:rPr lang="en-US" sz="2600" dirty="0">
                <a:latin typeface="+mj-lt"/>
              </a:rPr>
              <a:t> in a lysosome can </a:t>
            </a:r>
            <a:r>
              <a:rPr lang="en-US" sz="2600" dirty="0">
                <a:solidFill>
                  <a:srgbClr val="FF0000"/>
                </a:solidFill>
                <a:latin typeface="+mj-lt"/>
              </a:rPr>
              <a:t>break</a:t>
            </a:r>
            <a:r>
              <a:rPr lang="en-US" sz="2600" dirty="0">
                <a:latin typeface="+mj-lt"/>
              </a:rPr>
              <a:t> </a:t>
            </a:r>
            <a:r>
              <a:rPr lang="en-US" sz="2600" dirty="0">
                <a:solidFill>
                  <a:srgbClr val="FF0000"/>
                </a:solidFill>
                <a:latin typeface="+mj-lt"/>
              </a:rPr>
              <a:t>down</a:t>
            </a:r>
            <a:r>
              <a:rPr lang="en-US" sz="2600" dirty="0">
                <a:latin typeface="+mj-lt"/>
              </a:rPr>
              <a:t> large molecules such as </a:t>
            </a:r>
          </a:p>
          <a:p>
            <a:pPr lvl="1" algn="just"/>
            <a:r>
              <a:rPr lang="en-US" dirty="0">
                <a:latin typeface="+mj-lt"/>
              </a:rPr>
              <a:t>Proteins,</a:t>
            </a:r>
          </a:p>
          <a:p>
            <a:pPr lvl="1" algn="just"/>
            <a:r>
              <a:rPr lang="en-US" dirty="0">
                <a:latin typeface="+mj-lt"/>
              </a:rPr>
              <a:t>Polysaccharides, </a:t>
            </a:r>
          </a:p>
          <a:p>
            <a:pPr lvl="1" algn="just"/>
            <a:r>
              <a:rPr lang="en-US" dirty="0">
                <a:latin typeface="+mj-lt"/>
              </a:rPr>
              <a:t>Fats, and</a:t>
            </a:r>
          </a:p>
          <a:p>
            <a:pPr lvl="1" algn="just"/>
            <a:r>
              <a:rPr lang="en-US" dirty="0">
                <a:latin typeface="+mj-lt"/>
              </a:rPr>
              <a:t>Nucleic acids.</a:t>
            </a:r>
          </a:p>
        </p:txBody>
      </p:sp>
    </p:spTree>
    <p:extLst>
      <p:ext uri="{BB962C8B-B14F-4D97-AF65-F5344CB8AC3E}">
        <p14:creationId xmlns:p14="http://schemas.microsoft.com/office/powerpoint/2010/main" val="30157363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383" y="132522"/>
            <a:ext cx="8543108" cy="653541"/>
          </a:xfrm>
        </p:spPr>
        <p:txBody>
          <a:bodyPr/>
          <a:lstStyle/>
          <a:p>
            <a:pPr algn="ctr"/>
            <a:r>
              <a:rPr lang="en-US" dirty="0"/>
              <a:t>Lysosomes</a:t>
            </a:r>
          </a:p>
        </p:txBody>
      </p:sp>
      <p:sp>
        <p:nvSpPr>
          <p:cNvPr id="159746" name="Rectangle 2"/>
          <p:cNvSpPr>
            <a:spLocks noGrp="1" noChangeArrowheads="1"/>
          </p:cNvSpPr>
          <p:nvPr>
            <p:ph idx="1"/>
          </p:nvPr>
        </p:nvSpPr>
        <p:spPr>
          <a:xfrm>
            <a:off x="176466" y="609600"/>
            <a:ext cx="8654025" cy="3160295"/>
          </a:xfrm>
        </p:spPr>
        <p:txBody>
          <a:bodyPr>
            <a:normAutofit/>
          </a:bodyPr>
          <a:lstStyle/>
          <a:p>
            <a:pPr marL="0" indent="0" algn="just">
              <a:buNone/>
            </a:pPr>
            <a:r>
              <a:rPr lang="en-US" sz="2600" b="1" dirty="0">
                <a:solidFill>
                  <a:srgbClr val="FF0000"/>
                </a:solidFill>
                <a:latin typeface="+mj-lt"/>
              </a:rPr>
              <a:t>1. Lysosomes</a:t>
            </a:r>
            <a:r>
              <a:rPr lang="en-US" sz="2600" b="1" dirty="0">
                <a:latin typeface="+mj-lt"/>
              </a:rPr>
              <a:t> have </a:t>
            </a:r>
            <a:r>
              <a:rPr lang="en-US" sz="2600" b="1" dirty="0">
                <a:solidFill>
                  <a:srgbClr val="FF0000"/>
                </a:solidFill>
                <a:latin typeface="+mj-lt"/>
              </a:rPr>
              <a:t>several</a:t>
            </a:r>
            <a:r>
              <a:rPr lang="en-US" sz="2600" b="1" dirty="0">
                <a:latin typeface="+mj-lt"/>
              </a:rPr>
              <a:t> </a:t>
            </a:r>
            <a:r>
              <a:rPr lang="en-US" sz="2600" b="1" dirty="0">
                <a:solidFill>
                  <a:srgbClr val="FF0000"/>
                </a:solidFill>
                <a:latin typeface="+mj-lt"/>
              </a:rPr>
              <a:t>types</a:t>
            </a:r>
            <a:r>
              <a:rPr lang="en-US" sz="2600" b="1" dirty="0">
                <a:latin typeface="+mj-lt"/>
              </a:rPr>
              <a:t> of </a:t>
            </a:r>
            <a:r>
              <a:rPr lang="en-US" sz="2600" b="1" dirty="0">
                <a:solidFill>
                  <a:srgbClr val="FF0000"/>
                </a:solidFill>
                <a:latin typeface="+mj-lt"/>
              </a:rPr>
              <a:t>digestive</a:t>
            </a:r>
            <a:r>
              <a:rPr lang="en-US" sz="2600" b="1" dirty="0">
                <a:latin typeface="+mj-lt"/>
              </a:rPr>
              <a:t> functions.</a:t>
            </a:r>
          </a:p>
          <a:p>
            <a:pPr marL="269875" lvl="1" indent="-174625" algn="just"/>
            <a:r>
              <a:rPr lang="en-US" b="1" dirty="0">
                <a:solidFill>
                  <a:srgbClr val="7030A0"/>
                </a:solidFill>
                <a:latin typeface="+mj-lt"/>
              </a:rPr>
              <a:t>Food vacuole: </a:t>
            </a:r>
            <a:r>
              <a:rPr lang="en-US" dirty="0">
                <a:latin typeface="+mj-lt"/>
              </a:rPr>
              <a:t>many </a:t>
            </a:r>
            <a:r>
              <a:rPr lang="en-US" dirty="0">
                <a:solidFill>
                  <a:srgbClr val="92D050"/>
                </a:solidFill>
                <a:latin typeface="+mj-lt"/>
              </a:rPr>
              <a:t>single-celled</a:t>
            </a:r>
            <a:r>
              <a:rPr lang="en-US" dirty="0">
                <a:latin typeface="+mj-lt"/>
              </a:rPr>
              <a:t> </a:t>
            </a:r>
            <a:r>
              <a:rPr lang="en-US" dirty="0">
                <a:solidFill>
                  <a:srgbClr val="92D050"/>
                </a:solidFill>
                <a:latin typeface="+mj-lt"/>
              </a:rPr>
              <a:t>protists</a:t>
            </a:r>
            <a:r>
              <a:rPr lang="en-US" dirty="0">
                <a:latin typeface="+mj-lt"/>
              </a:rPr>
              <a:t> </a:t>
            </a:r>
            <a:r>
              <a:rPr lang="en-US" dirty="0">
                <a:solidFill>
                  <a:srgbClr val="92D050"/>
                </a:solidFill>
                <a:latin typeface="+mj-lt"/>
              </a:rPr>
              <a:t>engulf</a:t>
            </a:r>
            <a:r>
              <a:rPr lang="en-US" dirty="0">
                <a:latin typeface="+mj-lt"/>
              </a:rPr>
              <a:t> nutrients in tiny cytoplasmic sacs.</a:t>
            </a:r>
          </a:p>
          <a:p>
            <a:pPr marL="269875" lvl="1" indent="-174625" algn="just"/>
            <a:r>
              <a:rPr lang="en-US" dirty="0">
                <a:latin typeface="+mj-lt"/>
              </a:rPr>
              <a:t>Lysosomes </a:t>
            </a:r>
            <a:r>
              <a:rPr lang="en-US" dirty="0">
                <a:solidFill>
                  <a:srgbClr val="92D050"/>
                </a:solidFill>
                <a:latin typeface="+mj-lt"/>
              </a:rPr>
              <a:t>fuse</a:t>
            </a:r>
            <a:r>
              <a:rPr lang="en-US" dirty="0">
                <a:latin typeface="+mj-lt"/>
              </a:rPr>
              <a:t> with the food vacuoles, exposing the food to digestive enzymes.</a:t>
            </a:r>
          </a:p>
          <a:p>
            <a:pPr marL="269875" lvl="1" indent="-174625" algn="just"/>
            <a:r>
              <a:rPr lang="en-US" dirty="0">
                <a:solidFill>
                  <a:srgbClr val="92D050"/>
                </a:solidFill>
                <a:latin typeface="+mj-lt"/>
              </a:rPr>
              <a:t>Small</a:t>
            </a:r>
            <a:r>
              <a:rPr lang="en-US" dirty="0">
                <a:latin typeface="+mj-lt"/>
              </a:rPr>
              <a:t> </a:t>
            </a:r>
            <a:r>
              <a:rPr lang="en-US" dirty="0">
                <a:solidFill>
                  <a:srgbClr val="92D050"/>
                </a:solidFill>
                <a:latin typeface="+mj-lt"/>
              </a:rPr>
              <a:t>molecules</a:t>
            </a:r>
            <a:r>
              <a:rPr lang="en-US" dirty="0">
                <a:latin typeface="+mj-lt"/>
              </a:rPr>
              <a:t> that result from this digestion, such as amino acids, </a:t>
            </a:r>
            <a:r>
              <a:rPr lang="en-US" dirty="0">
                <a:solidFill>
                  <a:srgbClr val="92D050"/>
                </a:solidFill>
                <a:latin typeface="+mj-lt"/>
              </a:rPr>
              <a:t>leave</a:t>
            </a:r>
            <a:r>
              <a:rPr lang="en-US" dirty="0">
                <a:latin typeface="+mj-lt"/>
              </a:rPr>
              <a:t> the lysosome and nourish the cell.</a:t>
            </a:r>
          </a:p>
        </p:txBody>
      </p:sp>
      <p:pic>
        <p:nvPicPr>
          <p:cNvPr id="2" name="Picture 1">
            <a:extLst>
              <a:ext uri="{FF2B5EF4-FFF2-40B4-BE49-F238E27FC236}">
                <a16:creationId xmlns:a16="http://schemas.microsoft.com/office/drawing/2014/main" id="{CBBB29A8-93FE-4C99-8F72-B59B1A199308}"/>
              </a:ext>
            </a:extLst>
          </p:cNvPr>
          <p:cNvPicPr>
            <a:picLocks noChangeAspect="1"/>
          </p:cNvPicPr>
          <p:nvPr/>
        </p:nvPicPr>
        <p:blipFill>
          <a:blip r:embed="rId3"/>
          <a:stretch>
            <a:fillRect/>
          </a:stretch>
        </p:blipFill>
        <p:spPr>
          <a:xfrm>
            <a:off x="1222179" y="3700755"/>
            <a:ext cx="6673516" cy="3285581"/>
          </a:xfrm>
          <a:prstGeom prst="rect">
            <a:avLst/>
          </a:prstGeom>
        </p:spPr>
      </p:pic>
    </p:spTree>
    <p:extLst>
      <p:ext uri="{BB962C8B-B14F-4D97-AF65-F5344CB8AC3E}">
        <p14:creationId xmlns:p14="http://schemas.microsoft.com/office/powerpoint/2010/main" val="1515048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Lysosomes</a:t>
            </a:r>
          </a:p>
        </p:txBody>
      </p:sp>
      <p:sp>
        <p:nvSpPr>
          <p:cNvPr id="169986" name="Rectangle 2"/>
          <p:cNvSpPr>
            <a:spLocks noGrp="1" noChangeArrowheads="1"/>
          </p:cNvSpPr>
          <p:nvPr>
            <p:ph idx="1"/>
          </p:nvPr>
        </p:nvSpPr>
        <p:spPr>
          <a:xfrm>
            <a:off x="287383" y="859646"/>
            <a:ext cx="8543108" cy="2942333"/>
          </a:xfrm>
        </p:spPr>
        <p:txBody>
          <a:bodyPr>
            <a:normAutofit/>
          </a:bodyPr>
          <a:lstStyle/>
          <a:p>
            <a:pPr marL="0" indent="0" algn="just">
              <a:buNone/>
            </a:pPr>
            <a:r>
              <a:rPr lang="en-US" sz="2600" b="1" dirty="0">
                <a:latin typeface="+mj-lt"/>
              </a:rPr>
              <a:t>2. Can </a:t>
            </a:r>
            <a:r>
              <a:rPr lang="en-US" sz="2600" b="1" dirty="0">
                <a:solidFill>
                  <a:srgbClr val="FF0000"/>
                </a:solidFill>
                <a:latin typeface="+mj-lt"/>
              </a:rPr>
              <a:t>destroy </a:t>
            </a:r>
            <a:r>
              <a:rPr lang="en-US" sz="2600" dirty="0">
                <a:solidFill>
                  <a:srgbClr val="FF0000"/>
                </a:solidFill>
                <a:latin typeface="+mj-lt"/>
              </a:rPr>
              <a:t>harmful bacteria</a:t>
            </a:r>
            <a:r>
              <a:rPr lang="en-US" sz="2600" dirty="0">
                <a:latin typeface="+mj-lt"/>
              </a:rPr>
              <a:t>,</a:t>
            </a:r>
          </a:p>
          <a:p>
            <a:pPr marL="317500" lvl="1" indent="-301625" algn="just">
              <a:buNone/>
            </a:pPr>
            <a:r>
              <a:rPr lang="en-US" b="1" dirty="0">
                <a:latin typeface="+mj-lt"/>
              </a:rPr>
              <a:t>3. </a:t>
            </a:r>
            <a:r>
              <a:rPr lang="en-US" b="1" dirty="0">
                <a:solidFill>
                  <a:srgbClr val="FF0000"/>
                </a:solidFill>
                <a:latin typeface="+mj-lt"/>
              </a:rPr>
              <a:t>Engulf</a:t>
            </a:r>
            <a:r>
              <a:rPr lang="en-US" b="1" dirty="0">
                <a:latin typeface="+mj-lt"/>
              </a:rPr>
              <a:t> </a:t>
            </a:r>
            <a:r>
              <a:rPr lang="en-US" dirty="0">
                <a:latin typeface="+mj-lt"/>
              </a:rPr>
              <a:t>and </a:t>
            </a:r>
            <a:r>
              <a:rPr lang="en-US" b="1" dirty="0">
                <a:solidFill>
                  <a:srgbClr val="FF0000"/>
                </a:solidFill>
                <a:latin typeface="+mj-lt"/>
              </a:rPr>
              <a:t>digest</a:t>
            </a:r>
            <a:r>
              <a:rPr lang="en-US" dirty="0">
                <a:latin typeface="+mj-lt"/>
              </a:rPr>
              <a:t> parts of </a:t>
            </a:r>
            <a:r>
              <a:rPr lang="en-US" dirty="0">
                <a:solidFill>
                  <a:srgbClr val="FF0000"/>
                </a:solidFill>
                <a:latin typeface="+mj-lt"/>
              </a:rPr>
              <a:t>another organelle</a:t>
            </a:r>
            <a:r>
              <a:rPr lang="en-US" dirty="0">
                <a:latin typeface="+mj-lt"/>
              </a:rPr>
              <a:t>, and</a:t>
            </a:r>
          </a:p>
          <a:p>
            <a:pPr marL="317500" lvl="1" indent="-301625" algn="just">
              <a:buNone/>
            </a:pPr>
            <a:r>
              <a:rPr lang="en-US" b="1" dirty="0">
                <a:latin typeface="+mj-lt"/>
              </a:rPr>
              <a:t>4.</a:t>
            </a:r>
            <a:r>
              <a:rPr lang="en-US" b="1" dirty="0">
                <a:solidFill>
                  <a:srgbClr val="FF0000"/>
                </a:solidFill>
                <a:latin typeface="+mj-lt"/>
              </a:rPr>
              <a:t>Sculpt</a:t>
            </a:r>
            <a:r>
              <a:rPr lang="en-US" b="1" dirty="0">
                <a:latin typeface="+mj-lt"/>
              </a:rPr>
              <a:t> (carve)</a:t>
            </a:r>
            <a:r>
              <a:rPr lang="en-US" dirty="0">
                <a:latin typeface="+mj-lt"/>
              </a:rPr>
              <a:t> tissues during embryonic development, helping to form structures such as fingers.</a:t>
            </a:r>
          </a:p>
        </p:txBody>
      </p:sp>
      <p:pic>
        <p:nvPicPr>
          <p:cNvPr id="2" name="Picture 1">
            <a:extLst>
              <a:ext uri="{FF2B5EF4-FFF2-40B4-BE49-F238E27FC236}">
                <a16:creationId xmlns:a16="http://schemas.microsoft.com/office/drawing/2014/main" id="{9AFC9B5F-4194-41C9-B201-9E1D1E061777}"/>
              </a:ext>
            </a:extLst>
          </p:cNvPr>
          <p:cNvPicPr>
            <a:picLocks noChangeAspect="1"/>
          </p:cNvPicPr>
          <p:nvPr/>
        </p:nvPicPr>
        <p:blipFill>
          <a:blip r:embed="rId3"/>
          <a:stretch>
            <a:fillRect/>
          </a:stretch>
        </p:blipFill>
        <p:spPr>
          <a:xfrm>
            <a:off x="1390360" y="3405209"/>
            <a:ext cx="6470272" cy="3452791"/>
          </a:xfrm>
          <a:prstGeom prst="rect">
            <a:avLst/>
          </a:prstGeom>
        </p:spPr>
      </p:pic>
    </p:spTree>
    <p:extLst>
      <p:ext uri="{BB962C8B-B14F-4D97-AF65-F5344CB8AC3E}">
        <p14:creationId xmlns:p14="http://schemas.microsoft.com/office/powerpoint/2010/main" val="28439984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87383" y="132522"/>
            <a:ext cx="8543108" cy="573331"/>
          </a:xfrm>
        </p:spPr>
        <p:txBody>
          <a:bodyPr/>
          <a:lstStyle/>
          <a:p>
            <a:pPr algn="ctr"/>
            <a:r>
              <a:rPr lang="en-US" dirty="0"/>
              <a:t>Vacuoles</a:t>
            </a:r>
          </a:p>
        </p:txBody>
      </p:sp>
      <p:pic>
        <p:nvPicPr>
          <p:cNvPr id="2" name="Picture 1">
            <a:extLst>
              <a:ext uri="{FF2B5EF4-FFF2-40B4-BE49-F238E27FC236}">
                <a16:creationId xmlns:a16="http://schemas.microsoft.com/office/drawing/2014/main" id="{BC24FD69-0E6F-4CAA-93CB-D91D081A0E6B}"/>
              </a:ext>
            </a:extLst>
          </p:cNvPr>
          <p:cNvPicPr>
            <a:picLocks noChangeAspect="1"/>
          </p:cNvPicPr>
          <p:nvPr/>
        </p:nvPicPr>
        <p:blipFill>
          <a:blip r:embed="rId3"/>
          <a:stretch>
            <a:fillRect/>
          </a:stretch>
        </p:blipFill>
        <p:spPr>
          <a:xfrm>
            <a:off x="5887453" y="2037730"/>
            <a:ext cx="3256547" cy="3167933"/>
          </a:xfrm>
          <a:prstGeom prst="rect">
            <a:avLst/>
          </a:prstGeom>
        </p:spPr>
      </p:pic>
      <p:sp>
        <p:nvSpPr>
          <p:cNvPr id="7" name="Rectangle 3">
            <a:extLst>
              <a:ext uri="{FF2B5EF4-FFF2-40B4-BE49-F238E27FC236}">
                <a16:creationId xmlns:a16="http://schemas.microsoft.com/office/drawing/2014/main" id="{3E2C7C0E-C095-F84B-9FF1-DB8826D0C8E1}"/>
              </a:ext>
            </a:extLst>
          </p:cNvPr>
          <p:cNvSpPr>
            <a:spLocks noGrp="1" noChangeArrowheads="1"/>
          </p:cNvSpPr>
          <p:nvPr>
            <p:ph idx="1"/>
          </p:nvPr>
        </p:nvSpPr>
        <p:spPr>
          <a:xfrm>
            <a:off x="0" y="904555"/>
            <a:ext cx="6008866" cy="5807242"/>
          </a:xfrm>
        </p:spPr>
        <p:txBody>
          <a:bodyPr>
            <a:normAutofit/>
          </a:bodyPr>
          <a:lstStyle/>
          <a:p>
            <a:pPr algn="just"/>
            <a:r>
              <a:rPr lang="en-US" sz="2600" b="1" dirty="0">
                <a:solidFill>
                  <a:srgbClr val="FF0000"/>
                </a:solidFill>
                <a:latin typeface="+mj-lt"/>
              </a:rPr>
              <a:t>Vacuoles</a:t>
            </a:r>
            <a:r>
              <a:rPr lang="en-US" sz="2600" dirty="0">
                <a:latin typeface="+mj-lt"/>
              </a:rPr>
              <a:t> are large sacs made of membrane that bud off from the ER or Golgi apparatus. </a:t>
            </a:r>
          </a:p>
          <a:p>
            <a:pPr algn="just"/>
            <a:r>
              <a:rPr lang="en-US" sz="2600" dirty="0">
                <a:latin typeface="+mj-lt"/>
              </a:rPr>
              <a:t>Vacuoles have a variety of </a:t>
            </a:r>
            <a:r>
              <a:rPr lang="en-US" sz="2600" dirty="0">
                <a:solidFill>
                  <a:srgbClr val="7030A0"/>
                </a:solidFill>
                <a:latin typeface="+mj-lt"/>
              </a:rPr>
              <a:t>functions</a:t>
            </a:r>
            <a:r>
              <a:rPr lang="en-US" sz="2600" dirty="0">
                <a:latin typeface="+mj-lt"/>
              </a:rPr>
              <a:t>. For example,</a:t>
            </a:r>
          </a:p>
          <a:p>
            <a:pPr marL="366713" lvl="1" indent="-227013" algn="just"/>
            <a:r>
              <a:rPr lang="en-US" b="1" dirty="0">
                <a:solidFill>
                  <a:srgbClr val="00B050"/>
                </a:solidFill>
                <a:latin typeface="+mj-lt"/>
              </a:rPr>
              <a:t>food vacuoles </a:t>
            </a:r>
            <a:r>
              <a:rPr lang="en-US" dirty="0">
                <a:latin typeface="+mj-lt"/>
              </a:rPr>
              <a:t>bud from the plasma membrane and </a:t>
            </a:r>
          </a:p>
          <a:p>
            <a:pPr marL="366713" lvl="1" indent="-227013" algn="just"/>
            <a:r>
              <a:rPr lang="en-US" b="1" dirty="0">
                <a:solidFill>
                  <a:srgbClr val="00B050"/>
                </a:solidFill>
                <a:latin typeface="+mj-lt"/>
              </a:rPr>
              <a:t>Contractile vacuoles</a:t>
            </a:r>
            <a:r>
              <a:rPr lang="en-US" b="1" dirty="0">
                <a:latin typeface="+mj-lt"/>
              </a:rPr>
              <a:t>, </a:t>
            </a:r>
            <a:r>
              <a:rPr lang="en-US" dirty="0">
                <a:latin typeface="+mj-lt"/>
              </a:rPr>
              <a:t>found in freshwater protist, pump out excess water that flows into the cell from the outside environment.</a:t>
            </a:r>
          </a:p>
        </p:txBody>
      </p:sp>
    </p:spTree>
    <p:extLst>
      <p:ext uri="{BB962C8B-B14F-4D97-AF65-F5344CB8AC3E}">
        <p14:creationId xmlns:p14="http://schemas.microsoft.com/office/powerpoint/2010/main" val="40707349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383" y="132522"/>
            <a:ext cx="8543108" cy="653541"/>
          </a:xfrm>
        </p:spPr>
        <p:txBody>
          <a:bodyPr/>
          <a:lstStyle/>
          <a:p>
            <a:pPr algn="ctr"/>
            <a:r>
              <a:rPr lang="en-US" dirty="0"/>
              <a:t>Vacuoles</a:t>
            </a:r>
          </a:p>
        </p:txBody>
      </p:sp>
      <p:sp>
        <p:nvSpPr>
          <p:cNvPr id="174082" name="Rectangle 2"/>
          <p:cNvSpPr>
            <a:spLocks noGrp="1" noChangeArrowheads="1"/>
          </p:cNvSpPr>
          <p:nvPr>
            <p:ph idx="1"/>
          </p:nvPr>
        </p:nvSpPr>
        <p:spPr>
          <a:xfrm>
            <a:off x="287383" y="1005639"/>
            <a:ext cx="8543108" cy="5342774"/>
          </a:xfrm>
        </p:spPr>
        <p:txBody>
          <a:bodyPr/>
          <a:lstStyle/>
          <a:p>
            <a:pPr algn="just"/>
            <a:r>
              <a:rPr lang="en-US" dirty="0">
                <a:latin typeface="+mj-lt"/>
              </a:rPr>
              <a:t>A </a:t>
            </a:r>
            <a:r>
              <a:rPr lang="en-US" b="1" dirty="0">
                <a:solidFill>
                  <a:srgbClr val="C00000"/>
                </a:solidFill>
                <a:latin typeface="+mj-lt"/>
              </a:rPr>
              <a:t>central vacuole</a:t>
            </a:r>
            <a:r>
              <a:rPr lang="en-US" dirty="0">
                <a:solidFill>
                  <a:srgbClr val="C00000"/>
                </a:solidFill>
                <a:latin typeface="+mj-lt"/>
              </a:rPr>
              <a:t> </a:t>
            </a:r>
            <a:r>
              <a:rPr lang="en-US" dirty="0">
                <a:latin typeface="+mj-lt"/>
              </a:rPr>
              <a:t>can account for more than half the volume of a mature </a:t>
            </a:r>
            <a:r>
              <a:rPr lang="en-US" b="1" dirty="0">
                <a:solidFill>
                  <a:srgbClr val="00B050"/>
                </a:solidFill>
                <a:latin typeface="+mj-lt"/>
              </a:rPr>
              <a:t>plant cell</a:t>
            </a:r>
            <a:r>
              <a:rPr lang="en-US" dirty="0">
                <a:latin typeface="+mj-lt"/>
              </a:rPr>
              <a:t>.</a:t>
            </a:r>
          </a:p>
          <a:p>
            <a:pPr algn="just"/>
            <a:r>
              <a:rPr lang="en-US" dirty="0">
                <a:latin typeface="+mj-lt"/>
              </a:rPr>
              <a:t>The central vacuole of a plant cell is a versatile compartment that may:</a:t>
            </a:r>
          </a:p>
          <a:p>
            <a:pPr marL="587375" lvl="1" indent="-349250" algn="just">
              <a:buFont typeface="+mj-lt"/>
              <a:buAutoNum type="arabicPeriod"/>
            </a:pPr>
            <a:r>
              <a:rPr lang="en-US" b="1" dirty="0">
                <a:solidFill>
                  <a:srgbClr val="C00000"/>
                </a:solidFill>
                <a:latin typeface="+mj-lt"/>
              </a:rPr>
              <a:t>Store </a:t>
            </a:r>
            <a:r>
              <a:rPr lang="en-US" dirty="0">
                <a:latin typeface="+mj-lt"/>
              </a:rPr>
              <a:t>organic nutrients</a:t>
            </a:r>
          </a:p>
          <a:p>
            <a:pPr marL="587375" lvl="1" indent="-349250" algn="just">
              <a:buFont typeface="+mj-lt"/>
              <a:buAutoNum type="arabicPeriod"/>
            </a:pPr>
            <a:r>
              <a:rPr lang="en-US" b="1" dirty="0">
                <a:solidFill>
                  <a:srgbClr val="C00000"/>
                </a:solidFill>
                <a:latin typeface="+mj-lt"/>
              </a:rPr>
              <a:t>Absorb </a:t>
            </a:r>
            <a:r>
              <a:rPr lang="en-US" dirty="0">
                <a:latin typeface="+mj-lt"/>
              </a:rPr>
              <a:t>water</a:t>
            </a:r>
          </a:p>
          <a:p>
            <a:pPr marL="587375" lvl="1" indent="-349250" algn="just">
              <a:buFont typeface="+mj-lt"/>
              <a:buAutoNum type="arabicPeriod"/>
            </a:pPr>
            <a:r>
              <a:rPr lang="en-US" dirty="0">
                <a:latin typeface="+mj-lt"/>
              </a:rPr>
              <a:t>Contain </a:t>
            </a:r>
            <a:r>
              <a:rPr lang="en-US" b="1" dirty="0">
                <a:solidFill>
                  <a:srgbClr val="C00000"/>
                </a:solidFill>
                <a:latin typeface="+mj-lt"/>
              </a:rPr>
              <a:t>pigments</a:t>
            </a:r>
            <a:r>
              <a:rPr lang="en-US" dirty="0">
                <a:latin typeface="+mj-lt"/>
              </a:rPr>
              <a:t> that attract pollinating insects or poisons that protect against plant-eating animals.</a:t>
            </a:r>
          </a:p>
        </p:txBody>
      </p:sp>
    </p:spTree>
    <p:extLst>
      <p:ext uri="{BB962C8B-B14F-4D97-AF65-F5344CB8AC3E}">
        <p14:creationId xmlns:p14="http://schemas.microsoft.com/office/powerpoint/2010/main" val="1259241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E99321-4CE1-AD46-8E3B-A1091101FBBD}"/>
              </a:ext>
            </a:extLst>
          </p:cNvPr>
          <p:cNvSpPr>
            <a:spLocks noGrp="1"/>
          </p:cNvSpPr>
          <p:nvPr>
            <p:ph type="ftr" sz="quarter" idx="11"/>
          </p:nvPr>
        </p:nvSpPr>
        <p:spPr/>
        <p:txBody>
          <a:bodyPr/>
          <a:lstStyle/>
          <a:p>
            <a:r>
              <a:rPr lang="en-US"/>
              <a:t>© 2017 Pearson Education, Ltd.</a:t>
            </a:r>
          </a:p>
        </p:txBody>
      </p:sp>
      <p:pic>
        <p:nvPicPr>
          <p:cNvPr id="8" name="Picture 7">
            <a:extLst>
              <a:ext uri="{FF2B5EF4-FFF2-40B4-BE49-F238E27FC236}">
                <a16:creationId xmlns:a16="http://schemas.microsoft.com/office/drawing/2014/main" id="{48B1FCCB-F01E-B84E-B4AD-3BC246027391}"/>
              </a:ext>
            </a:extLst>
          </p:cNvPr>
          <p:cNvPicPr>
            <a:picLocks noChangeAspect="1"/>
          </p:cNvPicPr>
          <p:nvPr/>
        </p:nvPicPr>
        <p:blipFill>
          <a:blip r:embed="rId2"/>
          <a:stretch>
            <a:fillRect/>
          </a:stretch>
        </p:blipFill>
        <p:spPr>
          <a:xfrm>
            <a:off x="72424" y="1091385"/>
            <a:ext cx="2884244" cy="3228975"/>
          </a:xfrm>
          <a:prstGeom prst="rect">
            <a:avLst/>
          </a:prstGeom>
        </p:spPr>
      </p:pic>
      <p:pic>
        <p:nvPicPr>
          <p:cNvPr id="11" name="Picture 10">
            <a:extLst>
              <a:ext uri="{FF2B5EF4-FFF2-40B4-BE49-F238E27FC236}">
                <a16:creationId xmlns:a16="http://schemas.microsoft.com/office/drawing/2014/main" id="{003442CD-BC52-8747-8ADA-3C4EAFA26A04}"/>
              </a:ext>
            </a:extLst>
          </p:cNvPr>
          <p:cNvPicPr>
            <a:picLocks noChangeAspect="1"/>
          </p:cNvPicPr>
          <p:nvPr/>
        </p:nvPicPr>
        <p:blipFill>
          <a:blip r:embed="rId3"/>
          <a:stretch>
            <a:fillRect/>
          </a:stretch>
        </p:blipFill>
        <p:spPr>
          <a:xfrm>
            <a:off x="6145049" y="3598069"/>
            <a:ext cx="2456026" cy="3259137"/>
          </a:xfrm>
          <a:prstGeom prst="rect">
            <a:avLst/>
          </a:prstGeom>
        </p:spPr>
      </p:pic>
      <p:sp>
        <p:nvSpPr>
          <p:cNvPr id="12" name="TextBox 11">
            <a:extLst>
              <a:ext uri="{FF2B5EF4-FFF2-40B4-BE49-F238E27FC236}">
                <a16:creationId xmlns:a16="http://schemas.microsoft.com/office/drawing/2014/main" id="{18B9AE68-CB59-6949-8B21-77AE60CF306B}"/>
              </a:ext>
            </a:extLst>
          </p:cNvPr>
          <p:cNvSpPr txBox="1"/>
          <p:nvPr/>
        </p:nvSpPr>
        <p:spPr>
          <a:xfrm>
            <a:off x="2956668" y="1385888"/>
            <a:ext cx="5644407"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2600" b="1" dirty="0">
                <a:solidFill>
                  <a:srgbClr val="C00000"/>
                </a:solidFill>
                <a:latin typeface="+mj-lt"/>
              </a:rPr>
              <a:t>Response to the environment: </a:t>
            </a:r>
          </a:p>
          <a:p>
            <a:r>
              <a:rPr lang="en-US" sz="2600" dirty="0">
                <a:latin typeface="+mj-lt"/>
              </a:rPr>
              <a:t>all organisms respond to the external stimuli.</a:t>
            </a:r>
            <a:endParaRPr lang="ar-SA" sz="2600" dirty="0">
              <a:latin typeface="+mj-lt"/>
            </a:endParaRPr>
          </a:p>
        </p:txBody>
      </p:sp>
      <p:sp>
        <p:nvSpPr>
          <p:cNvPr id="13" name="TextBox 12">
            <a:extLst>
              <a:ext uri="{FF2B5EF4-FFF2-40B4-BE49-F238E27FC236}">
                <a16:creationId xmlns:a16="http://schemas.microsoft.com/office/drawing/2014/main" id="{7485B731-55FC-404F-BA9F-FE684F752F20}"/>
              </a:ext>
            </a:extLst>
          </p:cNvPr>
          <p:cNvSpPr txBox="1"/>
          <p:nvPr/>
        </p:nvSpPr>
        <p:spPr>
          <a:xfrm>
            <a:off x="287383" y="4969394"/>
            <a:ext cx="5857666"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2600" b="1" dirty="0">
                <a:solidFill>
                  <a:srgbClr val="C00000"/>
                </a:solidFill>
                <a:latin typeface="+mj-lt"/>
              </a:rPr>
              <a:t>Reproduction: </a:t>
            </a:r>
          </a:p>
          <a:p>
            <a:r>
              <a:rPr lang="en-US" sz="2600" dirty="0">
                <a:latin typeface="+mj-lt"/>
              </a:rPr>
              <a:t>organisms reproduce their own kind. </a:t>
            </a:r>
          </a:p>
          <a:p>
            <a:endParaRPr lang="ar-SA" sz="2600" dirty="0">
              <a:latin typeface="+mj-lt"/>
            </a:endParaRPr>
          </a:p>
        </p:txBody>
      </p:sp>
      <p:sp>
        <p:nvSpPr>
          <p:cNvPr id="14" name="Title 1">
            <a:extLst>
              <a:ext uri="{FF2B5EF4-FFF2-40B4-BE49-F238E27FC236}">
                <a16:creationId xmlns:a16="http://schemas.microsoft.com/office/drawing/2014/main" id="{0104364F-77D8-1845-9671-DEC38EE24862}"/>
              </a:ext>
            </a:extLst>
          </p:cNvPr>
          <p:cNvSpPr>
            <a:spLocks noGrp="1"/>
          </p:cNvSpPr>
          <p:nvPr>
            <p:ph type="title"/>
          </p:nvPr>
        </p:nvSpPr>
        <p:spPr/>
        <p:txBody>
          <a:bodyPr/>
          <a:lstStyle/>
          <a:p>
            <a:pPr algn="ctr"/>
            <a:r>
              <a:rPr lang="en-US" dirty="0"/>
              <a:t>Properties of life</a:t>
            </a:r>
            <a:endParaRPr lang="ar-SA" dirty="0"/>
          </a:p>
        </p:txBody>
      </p:sp>
    </p:spTree>
    <p:extLst>
      <p:ext uri="{BB962C8B-B14F-4D97-AF65-F5344CB8AC3E}">
        <p14:creationId xmlns:p14="http://schemas.microsoft.com/office/powerpoint/2010/main" val="12486173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DFDE507-4694-4D41-887F-ECF0488EE3C3}"/>
              </a:ext>
            </a:extLst>
          </p:cNvPr>
          <p:cNvSpPr>
            <a:spLocks noGrp="1"/>
          </p:cNvSpPr>
          <p:nvPr>
            <p:ph type="ftr" sz="quarter" idx="11"/>
          </p:nvPr>
        </p:nvSpPr>
        <p:spPr/>
        <p:txBody>
          <a:bodyPr/>
          <a:lstStyle/>
          <a:p>
            <a:r>
              <a:rPr lang="en-US"/>
              <a:t>© 2017 Pearson Education, Ltd.</a:t>
            </a:r>
          </a:p>
        </p:txBody>
      </p:sp>
      <p:sp>
        <p:nvSpPr>
          <p:cNvPr id="5" name="Rectangle 2">
            <a:extLst>
              <a:ext uri="{FF2B5EF4-FFF2-40B4-BE49-F238E27FC236}">
                <a16:creationId xmlns:a16="http://schemas.microsoft.com/office/drawing/2014/main" id="{717ABD7D-4E42-E94B-91C1-BAA5F4EE0FBB}"/>
              </a:ext>
            </a:extLst>
          </p:cNvPr>
          <p:cNvSpPr>
            <a:spLocks noGrp="1" noChangeArrowheads="1"/>
          </p:cNvSpPr>
          <p:nvPr>
            <p:ph type="title"/>
          </p:nvPr>
        </p:nvSpPr>
        <p:spPr>
          <a:xfrm>
            <a:off x="287383" y="2875722"/>
            <a:ext cx="8543108" cy="958863"/>
          </a:xfrm>
        </p:spPr>
        <p:txBody>
          <a:bodyPr/>
          <a:lstStyle/>
          <a:p>
            <a:pPr algn="ctr"/>
            <a:r>
              <a:rPr lang="en-US" dirty="0"/>
              <a:t>Energy Transformations: Chloroplasts and Mitochondria</a:t>
            </a:r>
          </a:p>
        </p:txBody>
      </p:sp>
    </p:spTree>
    <p:extLst>
      <p:ext uri="{BB962C8B-B14F-4D97-AF65-F5344CB8AC3E}">
        <p14:creationId xmlns:p14="http://schemas.microsoft.com/office/powerpoint/2010/main" val="739966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algn="ctr"/>
            <a:r>
              <a:rPr lang="en-US" dirty="0"/>
              <a:t>Energy Transformations: Chloroplasts and Mitochondria</a:t>
            </a:r>
          </a:p>
        </p:txBody>
      </p:sp>
      <p:sp>
        <p:nvSpPr>
          <p:cNvPr id="190467" name="Rectangle 3"/>
          <p:cNvSpPr>
            <a:spLocks noGrp="1" noChangeArrowheads="1"/>
          </p:cNvSpPr>
          <p:nvPr>
            <p:ph idx="1"/>
          </p:nvPr>
        </p:nvSpPr>
        <p:spPr>
          <a:xfrm>
            <a:off x="287383" y="1379622"/>
            <a:ext cx="8543108" cy="4893594"/>
          </a:xfrm>
        </p:spPr>
        <p:txBody>
          <a:bodyPr/>
          <a:lstStyle/>
          <a:p>
            <a:pPr algn="just"/>
            <a:r>
              <a:rPr lang="en-US" dirty="0">
                <a:latin typeface="+mj-lt"/>
              </a:rPr>
              <a:t>A cell converts energy obtained from the environment to forms that the cell can use directly. </a:t>
            </a:r>
          </a:p>
          <a:p>
            <a:pPr algn="just"/>
            <a:r>
              <a:rPr lang="en-US" dirty="0">
                <a:latin typeface="+mj-lt"/>
              </a:rPr>
              <a:t>Two organelles act as cellular power stations:</a:t>
            </a:r>
          </a:p>
          <a:p>
            <a:pPr marL="971550" lvl="1" indent="-514350" algn="just">
              <a:buFont typeface="+mj-lt"/>
              <a:buAutoNum type="arabicPeriod"/>
            </a:pPr>
            <a:r>
              <a:rPr lang="en-US" b="1" dirty="0">
                <a:solidFill>
                  <a:srgbClr val="C00000"/>
                </a:solidFill>
                <a:latin typeface="+mj-lt"/>
              </a:rPr>
              <a:t>Chloroplasts </a:t>
            </a:r>
            <a:r>
              <a:rPr lang="en-US" dirty="0">
                <a:latin typeface="+mj-lt"/>
              </a:rPr>
              <a:t> </a:t>
            </a:r>
          </a:p>
          <a:p>
            <a:pPr marL="971550" lvl="1" indent="-514350" algn="just">
              <a:buFont typeface="+mj-lt"/>
              <a:buAutoNum type="arabicPeriod"/>
            </a:pPr>
            <a:r>
              <a:rPr lang="en-US" b="1" dirty="0">
                <a:solidFill>
                  <a:srgbClr val="C00000"/>
                </a:solidFill>
                <a:latin typeface="+mj-lt"/>
              </a:rPr>
              <a:t>Mitochondria </a:t>
            </a:r>
            <a:endParaRPr lang="en-US" dirty="0">
              <a:latin typeface="+mj-lt"/>
            </a:endParaRPr>
          </a:p>
        </p:txBody>
      </p:sp>
    </p:spTree>
    <p:extLst>
      <p:ext uri="{BB962C8B-B14F-4D97-AF65-F5344CB8AC3E}">
        <p14:creationId xmlns:p14="http://schemas.microsoft.com/office/powerpoint/2010/main" val="5392019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287383" y="132522"/>
            <a:ext cx="8543108" cy="701667"/>
          </a:xfrm>
        </p:spPr>
        <p:txBody>
          <a:bodyPr/>
          <a:lstStyle/>
          <a:p>
            <a:pPr algn="ctr"/>
            <a:r>
              <a:rPr lang="en-US" dirty="0"/>
              <a:t>Chloroplasts</a:t>
            </a:r>
          </a:p>
        </p:txBody>
      </p:sp>
      <p:sp>
        <p:nvSpPr>
          <p:cNvPr id="6" name="Rectangle 3">
            <a:extLst>
              <a:ext uri="{FF2B5EF4-FFF2-40B4-BE49-F238E27FC236}">
                <a16:creationId xmlns:a16="http://schemas.microsoft.com/office/drawing/2014/main" id="{E0B1E42C-EA1F-4F42-A9C8-BC1973D68EB2}"/>
              </a:ext>
            </a:extLst>
          </p:cNvPr>
          <p:cNvSpPr>
            <a:spLocks noGrp="1" noChangeArrowheads="1"/>
          </p:cNvSpPr>
          <p:nvPr>
            <p:ph idx="1"/>
          </p:nvPr>
        </p:nvSpPr>
        <p:spPr/>
        <p:txBody>
          <a:bodyPr>
            <a:normAutofit/>
          </a:bodyPr>
          <a:lstStyle/>
          <a:p>
            <a:pPr algn="just"/>
            <a:r>
              <a:rPr lang="en-US" dirty="0">
                <a:latin typeface="+mj-lt"/>
              </a:rPr>
              <a:t>Most of the living world runs on the energy provided by photosynthesis. </a:t>
            </a:r>
          </a:p>
          <a:p>
            <a:pPr algn="just"/>
            <a:r>
              <a:rPr lang="en-US" b="1" dirty="0">
                <a:solidFill>
                  <a:srgbClr val="FF0000"/>
                </a:solidFill>
                <a:latin typeface="+mj-lt"/>
              </a:rPr>
              <a:t>Photosynthesis</a:t>
            </a:r>
            <a:r>
              <a:rPr lang="en-US" dirty="0">
                <a:latin typeface="+mj-lt"/>
              </a:rPr>
              <a:t> is the conversion of light energy from the sun to </a:t>
            </a:r>
          </a:p>
          <a:p>
            <a:pPr lvl="1" algn="just"/>
            <a:r>
              <a:rPr lang="en-US" dirty="0">
                <a:latin typeface="+mj-lt"/>
              </a:rPr>
              <a:t>the chemical energy of sugar and </a:t>
            </a:r>
          </a:p>
          <a:p>
            <a:pPr lvl="1" algn="just"/>
            <a:r>
              <a:rPr lang="en-US" dirty="0">
                <a:latin typeface="+mj-lt"/>
              </a:rPr>
              <a:t>other organic molecules.</a:t>
            </a:r>
          </a:p>
          <a:p>
            <a:pPr algn="just"/>
            <a:r>
              <a:rPr lang="en-US" b="1" dirty="0">
                <a:solidFill>
                  <a:srgbClr val="FF0000"/>
                </a:solidFill>
                <a:latin typeface="+mj-lt"/>
              </a:rPr>
              <a:t>Chloroplasts</a:t>
            </a:r>
            <a:r>
              <a:rPr lang="en-US" dirty="0">
                <a:latin typeface="+mj-lt"/>
              </a:rPr>
              <a:t> are</a:t>
            </a:r>
          </a:p>
          <a:p>
            <a:pPr lvl="1" algn="just"/>
            <a:r>
              <a:rPr lang="en-US" dirty="0">
                <a:latin typeface="+mj-lt"/>
              </a:rPr>
              <a:t>unique to the photosynthetic cells of plants and algae and</a:t>
            </a:r>
          </a:p>
          <a:p>
            <a:pPr lvl="1" algn="just"/>
            <a:r>
              <a:rPr lang="en-US" dirty="0">
                <a:latin typeface="+mj-lt"/>
              </a:rPr>
              <a:t>the organelles that perform photosynthesis.</a:t>
            </a:r>
          </a:p>
        </p:txBody>
      </p:sp>
    </p:spTree>
    <p:extLst>
      <p:ext uri="{BB962C8B-B14F-4D97-AF65-F5344CB8AC3E}">
        <p14:creationId xmlns:p14="http://schemas.microsoft.com/office/powerpoint/2010/main" val="28854880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Chloroplasts</a:t>
            </a:r>
          </a:p>
        </p:txBody>
      </p:sp>
      <p:sp>
        <p:nvSpPr>
          <p:cNvPr id="194562" name="Rectangle 2"/>
          <p:cNvSpPr>
            <a:spLocks noGrp="1" noChangeArrowheads="1"/>
          </p:cNvSpPr>
          <p:nvPr>
            <p:ph idx="1"/>
          </p:nvPr>
        </p:nvSpPr>
        <p:spPr>
          <a:xfrm>
            <a:off x="287383" y="1227908"/>
            <a:ext cx="8543108" cy="5142411"/>
          </a:xfrm>
        </p:spPr>
        <p:txBody>
          <a:bodyPr>
            <a:normAutofit/>
          </a:bodyPr>
          <a:lstStyle/>
          <a:p>
            <a:pPr algn="just"/>
            <a:r>
              <a:rPr lang="en-US" sz="2600" b="1" dirty="0">
                <a:latin typeface="+mj-lt"/>
              </a:rPr>
              <a:t>Chloroplasts</a:t>
            </a:r>
            <a:r>
              <a:rPr lang="en-US" sz="2600" dirty="0">
                <a:latin typeface="+mj-lt"/>
              </a:rPr>
              <a:t> are </a:t>
            </a:r>
            <a:r>
              <a:rPr lang="en-US" sz="2600" b="1" dirty="0">
                <a:latin typeface="+mj-lt"/>
              </a:rPr>
              <a:t>partitioned</a:t>
            </a:r>
            <a:r>
              <a:rPr lang="en-US" sz="2600" dirty="0">
                <a:latin typeface="+mj-lt"/>
              </a:rPr>
              <a:t> into </a:t>
            </a:r>
            <a:r>
              <a:rPr lang="en-US" sz="2600" b="1" dirty="0">
                <a:latin typeface="+mj-lt"/>
              </a:rPr>
              <a:t>compartments</a:t>
            </a:r>
            <a:r>
              <a:rPr lang="en-US" sz="2600" dirty="0">
                <a:latin typeface="+mj-lt"/>
              </a:rPr>
              <a:t> by two membranes, </a:t>
            </a:r>
            <a:r>
              <a:rPr lang="en-US" sz="2600" b="1" dirty="0">
                <a:latin typeface="+mj-lt"/>
              </a:rPr>
              <a:t>one</a:t>
            </a:r>
            <a:r>
              <a:rPr lang="en-US" sz="2600" dirty="0">
                <a:latin typeface="+mj-lt"/>
              </a:rPr>
              <a:t> </a:t>
            </a:r>
            <a:r>
              <a:rPr lang="en-US" sz="2600" b="1" dirty="0">
                <a:latin typeface="+mj-lt"/>
              </a:rPr>
              <a:t>inside</a:t>
            </a:r>
            <a:r>
              <a:rPr lang="en-US" sz="2600" dirty="0">
                <a:latin typeface="+mj-lt"/>
              </a:rPr>
              <a:t> the </a:t>
            </a:r>
            <a:r>
              <a:rPr lang="en-US" sz="2600" b="1" dirty="0">
                <a:latin typeface="+mj-lt"/>
              </a:rPr>
              <a:t>other</a:t>
            </a:r>
            <a:r>
              <a:rPr lang="en-US" sz="2600" dirty="0">
                <a:latin typeface="+mj-lt"/>
              </a:rPr>
              <a:t>.</a:t>
            </a:r>
          </a:p>
          <a:p>
            <a:pPr lvl="1" algn="just"/>
            <a:r>
              <a:rPr lang="en-US" dirty="0">
                <a:latin typeface="+mj-lt"/>
              </a:rPr>
              <a:t>The stroma is a thick fluid found inside the innermost membrane. </a:t>
            </a:r>
          </a:p>
          <a:p>
            <a:pPr marL="457200" lvl="1" indent="0" algn="just">
              <a:buNone/>
            </a:pPr>
            <a:r>
              <a:rPr lang="en-US" dirty="0">
                <a:latin typeface="+mj-lt"/>
              </a:rPr>
              <a:t>. </a:t>
            </a:r>
          </a:p>
        </p:txBody>
      </p:sp>
      <p:pic>
        <p:nvPicPr>
          <p:cNvPr id="2" name="Picture 1">
            <a:extLst>
              <a:ext uri="{FF2B5EF4-FFF2-40B4-BE49-F238E27FC236}">
                <a16:creationId xmlns:a16="http://schemas.microsoft.com/office/drawing/2014/main" id="{7B38D6E2-13D4-4B0D-87DF-FEF4E9EE6517}"/>
              </a:ext>
            </a:extLst>
          </p:cNvPr>
          <p:cNvPicPr>
            <a:picLocks noChangeAspect="1"/>
          </p:cNvPicPr>
          <p:nvPr/>
        </p:nvPicPr>
        <p:blipFill>
          <a:blip r:embed="rId3"/>
          <a:stretch>
            <a:fillRect/>
          </a:stretch>
        </p:blipFill>
        <p:spPr>
          <a:xfrm>
            <a:off x="2502568" y="2894483"/>
            <a:ext cx="5101389" cy="3963517"/>
          </a:xfrm>
          <a:prstGeom prst="rect">
            <a:avLst/>
          </a:prstGeom>
        </p:spPr>
      </p:pic>
    </p:spTree>
    <p:extLst>
      <p:ext uri="{BB962C8B-B14F-4D97-AF65-F5344CB8AC3E}">
        <p14:creationId xmlns:p14="http://schemas.microsoft.com/office/powerpoint/2010/main" val="41368720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Chloroplasts</a:t>
            </a:r>
          </a:p>
        </p:txBody>
      </p:sp>
      <p:sp>
        <p:nvSpPr>
          <p:cNvPr id="194562" name="Rectangle 2"/>
          <p:cNvSpPr>
            <a:spLocks noGrp="1" noChangeArrowheads="1"/>
          </p:cNvSpPr>
          <p:nvPr>
            <p:ph idx="1"/>
          </p:nvPr>
        </p:nvSpPr>
        <p:spPr>
          <a:xfrm>
            <a:off x="130628" y="939150"/>
            <a:ext cx="8856617" cy="5142411"/>
          </a:xfrm>
        </p:spPr>
        <p:txBody>
          <a:bodyPr>
            <a:normAutofit/>
          </a:bodyPr>
          <a:lstStyle/>
          <a:p>
            <a:pPr marL="228600" lvl="1" algn="just"/>
            <a:r>
              <a:rPr lang="en-US" dirty="0">
                <a:latin typeface="+mj-lt"/>
              </a:rPr>
              <a:t>Suspended in that fluid is a network of membrane-enclosed </a:t>
            </a:r>
            <a:r>
              <a:rPr lang="en-US" b="1" dirty="0">
                <a:solidFill>
                  <a:srgbClr val="92D050"/>
                </a:solidFill>
                <a:latin typeface="+mj-lt"/>
              </a:rPr>
              <a:t>disks</a:t>
            </a:r>
            <a:r>
              <a:rPr lang="en-US" dirty="0">
                <a:latin typeface="+mj-lt"/>
              </a:rPr>
              <a:t> and </a:t>
            </a:r>
            <a:r>
              <a:rPr lang="en-US" b="1" dirty="0">
                <a:solidFill>
                  <a:srgbClr val="92D050"/>
                </a:solidFill>
                <a:latin typeface="+mj-lt"/>
              </a:rPr>
              <a:t>tubes</a:t>
            </a:r>
            <a:r>
              <a:rPr lang="en-US" dirty="0">
                <a:latin typeface="+mj-lt"/>
              </a:rPr>
              <a:t>, which form another compartment.</a:t>
            </a:r>
          </a:p>
          <a:p>
            <a:pPr marL="577850" lvl="2" algn="just"/>
            <a:r>
              <a:rPr lang="en-US" sz="2600" dirty="0">
                <a:latin typeface="+mj-lt"/>
              </a:rPr>
              <a:t>The </a:t>
            </a:r>
            <a:r>
              <a:rPr lang="en-US" sz="2600" b="1" dirty="0">
                <a:solidFill>
                  <a:srgbClr val="FF0000"/>
                </a:solidFill>
                <a:latin typeface="+mj-lt"/>
              </a:rPr>
              <a:t>disks</a:t>
            </a:r>
            <a:r>
              <a:rPr lang="en-US" sz="2600" dirty="0">
                <a:latin typeface="+mj-lt"/>
              </a:rPr>
              <a:t> occur in interconnected stacks called </a:t>
            </a:r>
            <a:r>
              <a:rPr lang="en-US" sz="2600" b="1" dirty="0">
                <a:solidFill>
                  <a:srgbClr val="FF0000"/>
                </a:solidFill>
                <a:latin typeface="+mj-lt"/>
              </a:rPr>
              <a:t>grana</a:t>
            </a:r>
            <a:r>
              <a:rPr lang="en-US" sz="2600" dirty="0">
                <a:latin typeface="+mj-lt"/>
              </a:rPr>
              <a:t> that resemble stacks of poker chips. </a:t>
            </a:r>
          </a:p>
          <a:p>
            <a:pPr marL="577850" lvl="2" algn="just"/>
            <a:r>
              <a:rPr lang="en-US" sz="2600" dirty="0">
                <a:latin typeface="+mj-lt"/>
              </a:rPr>
              <a:t>The </a:t>
            </a:r>
            <a:r>
              <a:rPr lang="en-US" sz="2600" b="1" dirty="0">
                <a:solidFill>
                  <a:srgbClr val="C00000"/>
                </a:solidFill>
                <a:latin typeface="+mj-lt"/>
              </a:rPr>
              <a:t>grana</a:t>
            </a:r>
            <a:r>
              <a:rPr lang="en-US" sz="2600" dirty="0">
                <a:latin typeface="+mj-lt"/>
              </a:rPr>
              <a:t> are a chloroplast’s solar power packs, the structures that trap light energy and convert it to chemical energy. </a:t>
            </a:r>
          </a:p>
        </p:txBody>
      </p:sp>
      <p:pic>
        <p:nvPicPr>
          <p:cNvPr id="2" name="Picture 1">
            <a:extLst>
              <a:ext uri="{FF2B5EF4-FFF2-40B4-BE49-F238E27FC236}">
                <a16:creationId xmlns:a16="http://schemas.microsoft.com/office/drawing/2014/main" id="{7B38D6E2-13D4-4B0D-87DF-FEF4E9EE6517}"/>
              </a:ext>
            </a:extLst>
          </p:cNvPr>
          <p:cNvPicPr>
            <a:picLocks noChangeAspect="1"/>
          </p:cNvPicPr>
          <p:nvPr/>
        </p:nvPicPr>
        <p:blipFill rotWithShape="1">
          <a:blip r:embed="rId3"/>
          <a:srcRect b="39946"/>
          <a:stretch/>
        </p:blipFill>
        <p:spPr>
          <a:xfrm>
            <a:off x="1588169" y="3785937"/>
            <a:ext cx="6584070" cy="3072063"/>
          </a:xfrm>
          <a:prstGeom prst="rect">
            <a:avLst/>
          </a:prstGeom>
        </p:spPr>
      </p:pic>
    </p:spTree>
    <p:extLst>
      <p:ext uri="{BB962C8B-B14F-4D97-AF65-F5344CB8AC3E}">
        <p14:creationId xmlns:p14="http://schemas.microsoft.com/office/powerpoint/2010/main" val="27303577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algn="ctr"/>
            <a:r>
              <a:rPr lang="en-US" dirty="0"/>
              <a:t>Mitochondria</a:t>
            </a:r>
          </a:p>
        </p:txBody>
      </p:sp>
      <p:sp>
        <p:nvSpPr>
          <p:cNvPr id="6" name="Rectangle 3">
            <a:extLst>
              <a:ext uri="{FF2B5EF4-FFF2-40B4-BE49-F238E27FC236}">
                <a16:creationId xmlns:a16="http://schemas.microsoft.com/office/drawing/2014/main" id="{91A115BB-9F60-164F-AA7E-E6F3D31CF87F}"/>
              </a:ext>
            </a:extLst>
          </p:cNvPr>
          <p:cNvSpPr>
            <a:spLocks noGrp="1" noChangeArrowheads="1"/>
          </p:cNvSpPr>
          <p:nvPr>
            <p:ph idx="1"/>
          </p:nvPr>
        </p:nvSpPr>
        <p:spPr/>
        <p:txBody>
          <a:bodyPr>
            <a:noAutofit/>
          </a:bodyPr>
          <a:lstStyle/>
          <a:p>
            <a:pPr algn="just"/>
            <a:r>
              <a:rPr lang="en-US" sz="2600" b="1" dirty="0">
                <a:solidFill>
                  <a:srgbClr val="FF0000"/>
                </a:solidFill>
                <a:latin typeface="+mj-lt"/>
              </a:rPr>
              <a:t>Mitochondria </a:t>
            </a:r>
            <a:r>
              <a:rPr lang="en-US" sz="2600" dirty="0">
                <a:latin typeface="+mj-lt"/>
              </a:rPr>
              <a:t>are found in almost all eukaryotic cells.</a:t>
            </a:r>
          </a:p>
          <a:p>
            <a:pPr marL="457200" lvl="1" indent="-444500" algn="just">
              <a:buNone/>
            </a:pPr>
            <a:r>
              <a:rPr lang="en-US" b="1" dirty="0">
                <a:solidFill>
                  <a:srgbClr val="942093"/>
                </a:solidFill>
                <a:latin typeface="+mj-lt"/>
              </a:rPr>
              <a:t>Function: </a:t>
            </a:r>
          </a:p>
          <a:p>
            <a:pPr marL="360363" lvl="1" indent="-133350" algn="just"/>
            <a:r>
              <a:rPr lang="en-US" dirty="0">
                <a:latin typeface="+mj-lt"/>
              </a:rPr>
              <a:t>They are organelles in which </a:t>
            </a:r>
            <a:r>
              <a:rPr lang="en-US" b="1" dirty="0">
                <a:solidFill>
                  <a:schemeClr val="accent6"/>
                </a:solidFill>
                <a:latin typeface="+mj-lt"/>
              </a:rPr>
              <a:t>cellular respiration </a:t>
            </a:r>
            <a:r>
              <a:rPr lang="en-US" dirty="0">
                <a:latin typeface="+mj-lt"/>
              </a:rPr>
              <a:t>takes place, produce </a:t>
            </a:r>
            <a:r>
              <a:rPr lang="en-US" dirty="0">
                <a:solidFill>
                  <a:schemeClr val="accent6"/>
                </a:solidFill>
                <a:latin typeface="+mj-lt"/>
              </a:rPr>
              <a:t>ATP</a:t>
            </a:r>
            <a:r>
              <a:rPr lang="en-US" dirty="0">
                <a:latin typeface="+mj-lt"/>
              </a:rPr>
              <a:t> from the energy of food molecules.</a:t>
            </a:r>
          </a:p>
          <a:p>
            <a:pPr marL="360363" indent="-133350" algn="just"/>
            <a:r>
              <a:rPr lang="en-US" sz="2600" dirty="0">
                <a:latin typeface="+mj-lt"/>
              </a:rPr>
              <a:t>Cells use molecules of ATP as the direct energy source for most of their work. </a:t>
            </a:r>
          </a:p>
        </p:txBody>
      </p:sp>
    </p:spTree>
    <p:extLst>
      <p:ext uri="{BB962C8B-B14F-4D97-AF65-F5344CB8AC3E}">
        <p14:creationId xmlns:p14="http://schemas.microsoft.com/office/powerpoint/2010/main" val="16522458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Mitochondria</a:t>
            </a:r>
          </a:p>
        </p:txBody>
      </p:sp>
      <p:sp>
        <p:nvSpPr>
          <p:cNvPr id="204802" name="Rectangle 2"/>
          <p:cNvSpPr>
            <a:spLocks noGrp="1" noChangeArrowheads="1"/>
          </p:cNvSpPr>
          <p:nvPr>
            <p:ph idx="1"/>
          </p:nvPr>
        </p:nvSpPr>
        <p:spPr>
          <a:xfrm>
            <a:off x="287383" y="834189"/>
            <a:ext cx="8543108" cy="5342774"/>
          </a:xfrm>
        </p:spPr>
        <p:txBody>
          <a:bodyPr>
            <a:noAutofit/>
          </a:bodyPr>
          <a:lstStyle/>
          <a:p>
            <a:pPr marL="0" lvl="0" indent="0" algn="just">
              <a:buNone/>
            </a:pPr>
            <a:r>
              <a:rPr lang="en-US" sz="2600" b="1" dirty="0">
                <a:solidFill>
                  <a:srgbClr val="942093"/>
                </a:solidFill>
                <a:latin typeface="+mj-lt"/>
              </a:rPr>
              <a:t>Structure:</a:t>
            </a:r>
          </a:p>
          <a:p>
            <a:pPr lvl="0" algn="just"/>
            <a:r>
              <a:rPr lang="en-US" sz="2600" dirty="0">
                <a:solidFill>
                  <a:prstClr val="black"/>
                </a:solidFill>
                <a:latin typeface="+mj-lt"/>
              </a:rPr>
              <a:t>An envelope of two membranes encloses the mitochondrion. </a:t>
            </a:r>
          </a:p>
          <a:p>
            <a:pPr lvl="0" algn="just"/>
            <a:r>
              <a:rPr lang="en-US" sz="2600" dirty="0">
                <a:latin typeface="+mj-lt"/>
              </a:rPr>
              <a:t>The inner membrane encloses a thick fluid called the mitochondrial </a:t>
            </a:r>
            <a:r>
              <a:rPr lang="en-US" sz="2600" b="1" dirty="0">
                <a:solidFill>
                  <a:srgbClr val="FF0000"/>
                </a:solidFill>
                <a:latin typeface="+mj-lt"/>
              </a:rPr>
              <a:t>matrix</a:t>
            </a:r>
            <a:r>
              <a:rPr lang="en-US" sz="2600" dirty="0">
                <a:solidFill>
                  <a:prstClr val="black"/>
                </a:solidFill>
                <a:latin typeface="+mj-lt"/>
              </a:rPr>
              <a:t>.</a:t>
            </a:r>
          </a:p>
          <a:p>
            <a:pPr lvl="0" algn="just"/>
            <a:r>
              <a:rPr lang="en-US" sz="2600" dirty="0">
                <a:latin typeface="+mj-lt"/>
              </a:rPr>
              <a:t>The inner membrane of the envelope has numerous infoldings called </a:t>
            </a:r>
            <a:r>
              <a:rPr lang="en-US" sz="2600" b="1" dirty="0">
                <a:solidFill>
                  <a:srgbClr val="FF0000"/>
                </a:solidFill>
                <a:latin typeface="+mj-lt"/>
              </a:rPr>
              <a:t>cristae.</a:t>
            </a:r>
            <a:r>
              <a:rPr lang="en-US" sz="2600" dirty="0">
                <a:solidFill>
                  <a:prstClr val="black"/>
                </a:solidFill>
                <a:latin typeface="+mj-lt"/>
              </a:rPr>
              <a:t> </a:t>
            </a:r>
            <a:endParaRPr lang="en-US" sz="2600" dirty="0">
              <a:solidFill>
                <a:srgbClr val="FF0000"/>
              </a:solidFill>
              <a:latin typeface="+mj-lt"/>
            </a:endParaRPr>
          </a:p>
          <a:p>
            <a:pPr algn="just"/>
            <a:r>
              <a:rPr lang="en-US" sz="2600" dirty="0">
                <a:solidFill>
                  <a:schemeClr val="accent6"/>
                </a:solidFill>
                <a:latin typeface="+mj-lt"/>
              </a:rPr>
              <a:t>The folded surface of the membrane</a:t>
            </a:r>
          </a:p>
          <a:p>
            <a:pPr lvl="1" algn="just"/>
            <a:r>
              <a:rPr lang="en-US" dirty="0">
                <a:latin typeface="+mj-lt"/>
              </a:rPr>
              <a:t>Includes many of the enzymes and other molecules that function in cellular respiration and </a:t>
            </a:r>
          </a:p>
          <a:p>
            <a:pPr lvl="1" algn="just"/>
            <a:r>
              <a:rPr lang="en-US" dirty="0">
                <a:latin typeface="+mj-lt"/>
              </a:rPr>
              <a:t>Creates a greater area for the chemical reactions of cellular respiration. </a:t>
            </a:r>
          </a:p>
          <a:p>
            <a:pPr marL="0" indent="0" algn="just">
              <a:buNone/>
            </a:pPr>
            <a:endParaRPr lang="en-US" sz="2600" dirty="0">
              <a:latin typeface="+mj-lt"/>
            </a:endParaRPr>
          </a:p>
        </p:txBody>
      </p:sp>
      <p:sp>
        <p:nvSpPr>
          <p:cNvPr id="5" name="Footer Placeholder 4"/>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7138438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Mitochondria</a:t>
            </a:r>
          </a:p>
        </p:txBody>
      </p:sp>
      <p:sp>
        <p:nvSpPr>
          <p:cNvPr id="204802" name="Rectangle 2"/>
          <p:cNvSpPr>
            <a:spLocks noGrp="1" noChangeArrowheads="1"/>
          </p:cNvSpPr>
          <p:nvPr>
            <p:ph idx="1"/>
          </p:nvPr>
        </p:nvSpPr>
        <p:spPr>
          <a:xfrm>
            <a:off x="287383" y="1900236"/>
            <a:ext cx="8543108" cy="3473869"/>
          </a:xfrm>
        </p:spPr>
        <p:txBody>
          <a:bodyPr>
            <a:normAutofit/>
          </a:bodyPr>
          <a:lstStyle/>
          <a:p>
            <a:pPr algn="just"/>
            <a:r>
              <a:rPr lang="en-US" sz="2600" dirty="0">
                <a:latin typeface="+mj-lt"/>
              </a:rPr>
              <a:t>Mitochondria and chloroplasts contain their </a:t>
            </a:r>
            <a:r>
              <a:rPr lang="en-US" sz="2600" b="1" dirty="0">
                <a:solidFill>
                  <a:srgbClr val="C00000"/>
                </a:solidFill>
                <a:latin typeface="+mj-lt"/>
              </a:rPr>
              <a:t>own DNA </a:t>
            </a:r>
            <a:r>
              <a:rPr lang="en-US" sz="2600" dirty="0">
                <a:latin typeface="+mj-lt"/>
              </a:rPr>
              <a:t>that encodes some of their own proteins made by their own ribosomes.</a:t>
            </a:r>
          </a:p>
          <a:p>
            <a:pPr algn="just"/>
            <a:r>
              <a:rPr lang="en-US" sz="2600" dirty="0">
                <a:latin typeface="+mj-lt"/>
              </a:rPr>
              <a:t>Ea</a:t>
            </a:r>
            <a:r>
              <a:rPr lang="en-US" sz="2600" b="1" dirty="0">
                <a:latin typeface="+mj-lt"/>
              </a:rPr>
              <a:t>ch chloroplast and mitochondrion </a:t>
            </a:r>
          </a:p>
          <a:p>
            <a:pPr marL="809625" lvl="1" indent="-352425" algn="just">
              <a:buFont typeface="+mj-lt"/>
              <a:buAutoNum type="arabicPeriod"/>
            </a:pPr>
            <a:r>
              <a:rPr lang="en-US" dirty="0">
                <a:latin typeface="+mj-lt"/>
              </a:rPr>
              <a:t>contains a single </a:t>
            </a:r>
            <a:r>
              <a:rPr lang="en-US" b="1" dirty="0">
                <a:solidFill>
                  <a:srgbClr val="C00000"/>
                </a:solidFill>
                <a:latin typeface="+mj-lt"/>
              </a:rPr>
              <a:t>circular DNA chromosome</a:t>
            </a:r>
            <a:r>
              <a:rPr lang="en-US" dirty="0">
                <a:latin typeface="+mj-lt"/>
              </a:rPr>
              <a:t> that resembles a prokaryotic chromosome and</a:t>
            </a:r>
          </a:p>
          <a:p>
            <a:pPr marL="809625" lvl="1" indent="-352425" algn="just">
              <a:buFont typeface="+mj-lt"/>
              <a:buAutoNum type="arabicPeriod"/>
            </a:pPr>
            <a:r>
              <a:rPr lang="en-US" dirty="0">
                <a:latin typeface="+mj-lt"/>
              </a:rPr>
              <a:t>can grow and pinch in two, reproducing themselves.  </a:t>
            </a:r>
          </a:p>
        </p:txBody>
      </p:sp>
      <p:sp>
        <p:nvSpPr>
          <p:cNvPr id="5" name="Footer Placeholder 4"/>
          <p:cNvSpPr>
            <a:spLocks noGrp="1"/>
          </p:cNvSpPr>
          <p:nvPr>
            <p:ph type="ftr" sz="quarter" idx="11"/>
          </p:nvPr>
        </p:nvSpPr>
        <p:spPr/>
        <p:txBody>
          <a:bodyPr/>
          <a:lstStyle/>
          <a:p>
            <a:r>
              <a:rPr lang="en-US"/>
              <a:t>© 2017 Pearson Education, Ltd.</a:t>
            </a:r>
          </a:p>
        </p:txBody>
      </p:sp>
      <p:sp>
        <p:nvSpPr>
          <p:cNvPr id="2" name="TextBox 1">
            <a:extLst>
              <a:ext uri="{FF2B5EF4-FFF2-40B4-BE49-F238E27FC236}">
                <a16:creationId xmlns:a16="http://schemas.microsoft.com/office/drawing/2014/main" id="{55D056B1-7C8F-A149-B5F0-4957FED22E75}"/>
              </a:ext>
            </a:extLst>
          </p:cNvPr>
          <p:cNvSpPr txBox="1"/>
          <p:nvPr/>
        </p:nvSpPr>
        <p:spPr>
          <a:xfrm>
            <a:off x="287383" y="1198157"/>
            <a:ext cx="8316290" cy="492443"/>
          </a:xfrm>
          <a:prstGeom prst="rect">
            <a:avLst/>
          </a:prstGeom>
          <a:noFill/>
        </p:spPr>
        <p:txBody>
          <a:bodyPr wrap="square" rtlCol="1">
            <a:spAutoFit/>
          </a:bodyPr>
          <a:lstStyle/>
          <a:p>
            <a:r>
              <a:rPr lang="en-US" sz="2600" b="1" dirty="0">
                <a:solidFill>
                  <a:srgbClr val="7030A0"/>
                </a:solidFill>
                <a:latin typeface="+mj-lt"/>
              </a:rPr>
              <a:t>Similarity between Mitochondria and chloroplasts</a:t>
            </a:r>
            <a:endParaRPr lang="ar-SA" sz="2600" b="1" dirty="0">
              <a:solidFill>
                <a:srgbClr val="7030A0"/>
              </a:solidFill>
              <a:latin typeface="+mj-lt"/>
            </a:endParaRPr>
          </a:p>
        </p:txBody>
      </p:sp>
    </p:spTree>
    <p:extLst>
      <p:ext uri="{BB962C8B-B14F-4D97-AF65-F5344CB8AC3E}">
        <p14:creationId xmlns:p14="http://schemas.microsoft.com/office/powerpoint/2010/main" val="95821435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98704" y="819912"/>
            <a:ext cx="8546592" cy="5218176"/>
          </a:xfrm>
          <a:prstGeom prst="rect">
            <a:avLst/>
          </a:prstGeom>
          <a:noFill/>
          <a:ln>
            <a:noFill/>
          </a:ln>
        </p:spPr>
      </p:pic>
      <p:sp>
        <p:nvSpPr>
          <p:cNvPr id="7" name="Freeform 6"/>
          <p:cNvSpPr/>
          <p:nvPr/>
        </p:nvSpPr>
        <p:spPr bwMode="auto">
          <a:xfrm>
            <a:off x="2498725" y="2828130"/>
            <a:ext cx="676275" cy="26908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8" name="Freeform 7"/>
          <p:cNvSpPr/>
          <p:nvPr/>
        </p:nvSpPr>
        <p:spPr bwMode="auto">
          <a:xfrm>
            <a:off x="1640681" y="3968751"/>
            <a:ext cx="1400174" cy="26669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9" name="Freeform 8"/>
          <p:cNvSpPr/>
          <p:nvPr/>
        </p:nvSpPr>
        <p:spPr bwMode="auto">
          <a:xfrm>
            <a:off x="1412080" y="4235438"/>
            <a:ext cx="1628775" cy="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0" name="Freeform 9"/>
          <p:cNvSpPr/>
          <p:nvPr/>
        </p:nvSpPr>
        <p:spPr bwMode="auto">
          <a:xfrm>
            <a:off x="1917706" y="4534694"/>
            <a:ext cx="1223163" cy="299244"/>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1" name="Freeform 10"/>
          <p:cNvSpPr/>
          <p:nvPr/>
        </p:nvSpPr>
        <p:spPr bwMode="auto">
          <a:xfrm>
            <a:off x="1917706" y="4925218"/>
            <a:ext cx="754057" cy="34448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5" name="Freeform 14"/>
          <p:cNvSpPr/>
          <p:nvPr/>
        </p:nvSpPr>
        <p:spPr bwMode="auto">
          <a:xfrm flipV="1">
            <a:off x="3464718" y="1193005"/>
            <a:ext cx="694944" cy="135731"/>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6" name="TextBox 2"/>
          <p:cNvSpPr txBox="1">
            <a:spLocks noChangeArrowheads="1"/>
          </p:cNvSpPr>
          <p:nvPr/>
        </p:nvSpPr>
        <p:spPr bwMode="auto">
          <a:xfrm>
            <a:off x="3940882" y="1069592"/>
            <a:ext cx="116698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a:solidFill>
                  <a:srgbClr val="000000"/>
                </a:solidFill>
                <a:latin typeface="Arial"/>
                <a:ea typeface="ＭＳ Ｐゴシック" charset="0"/>
              </a:rPr>
              <a:t>Outer</a:t>
            </a:r>
          </a:p>
          <a:p>
            <a:pPr algn="ctr" eaLnBrk="0" hangingPunct="0">
              <a:lnSpc>
                <a:spcPts val="2000"/>
              </a:lnSpc>
            </a:pPr>
            <a:r>
              <a:rPr lang="en-US" sz="1800" b="1" dirty="0">
                <a:solidFill>
                  <a:srgbClr val="000000"/>
                </a:solidFill>
                <a:latin typeface="Arial"/>
                <a:ea typeface="ＭＳ Ｐゴシック" charset="0"/>
              </a:rPr>
              <a:t>membrane</a:t>
            </a:r>
          </a:p>
        </p:txBody>
      </p:sp>
      <p:sp>
        <p:nvSpPr>
          <p:cNvPr id="17" name="TextBox 4"/>
          <p:cNvSpPr txBox="1">
            <a:spLocks noChangeArrowheads="1"/>
          </p:cNvSpPr>
          <p:nvPr/>
        </p:nvSpPr>
        <p:spPr bwMode="auto">
          <a:xfrm>
            <a:off x="2935993" y="2969835"/>
            <a:ext cx="11669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sz="1800" b="1" dirty="0">
                <a:solidFill>
                  <a:srgbClr val="000000"/>
                </a:solidFill>
                <a:latin typeface="Arial"/>
                <a:ea typeface="ＭＳ Ｐゴシック" charset="0"/>
              </a:rPr>
              <a:t>Inner</a:t>
            </a:r>
          </a:p>
          <a:p>
            <a:pPr algn="ctr" eaLnBrk="0" hangingPunct="0"/>
            <a:r>
              <a:rPr lang="en-US" sz="1800" b="1" dirty="0">
                <a:solidFill>
                  <a:srgbClr val="000000"/>
                </a:solidFill>
                <a:latin typeface="Arial"/>
                <a:ea typeface="ＭＳ Ｐゴシック" charset="0"/>
              </a:rPr>
              <a:t>membrane</a:t>
            </a:r>
          </a:p>
        </p:txBody>
      </p:sp>
      <p:sp>
        <p:nvSpPr>
          <p:cNvPr id="18" name="TextBox 6"/>
          <p:cNvSpPr txBox="1">
            <a:spLocks noChangeArrowheads="1"/>
          </p:cNvSpPr>
          <p:nvPr/>
        </p:nvSpPr>
        <p:spPr bwMode="auto">
          <a:xfrm>
            <a:off x="3108209" y="4086638"/>
            <a:ext cx="782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Cristae</a:t>
            </a:r>
          </a:p>
        </p:txBody>
      </p:sp>
      <p:sp>
        <p:nvSpPr>
          <p:cNvPr id="19" name="TextBox 7"/>
          <p:cNvSpPr txBox="1">
            <a:spLocks noChangeArrowheads="1"/>
          </p:cNvSpPr>
          <p:nvPr/>
        </p:nvSpPr>
        <p:spPr bwMode="auto">
          <a:xfrm>
            <a:off x="3189286" y="4697819"/>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Matrix</a:t>
            </a:r>
          </a:p>
        </p:txBody>
      </p:sp>
      <p:sp>
        <p:nvSpPr>
          <p:cNvPr id="20" name="TextBox 8"/>
          <p:cNvSpPr txBox="1">
            <a:spLocks noChangeArrowheads="1"/>
          </p:cNvSpPr>
          <p:nvPr/>
        </p:nvSpPr>
        <p:spPr bwMode="auto">
          <a:xfrm>
            <a:off x="2701810" y="5165344"/>
            <a:ext cx="166712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50"/>
              </a:lnSpc>
            </a:pPr>
            <a:r>
              <a:rPr lang="en-US" sz="1800" b="1" dirty="0">
                <a:solidFill>
                  <a:srgbClr val="000000"/>
                </a:solidFill>
                <a:latin typeface="Arial"/>
                <a:ea typeface="ＭＳ Ｐゴシック" charset="0"/>
              </a:rPr>
              <a:t>Space between</a:t>
            </a:r>
          </a:p>
          <a:p>
            <a:pPr algn="ctr" eaLnBrk="0" hangingPunct="0">
              <a:lnSpc>
                <a:spcPts val="2050"/>
              </a:lnSpc>
            </a:pPr>
            <a:r>
              <a:rPr lang="en-US" sz="1800" b="1" dirty="0">
                <a:solidFill>
                  <a:srgbClr val="000000"/>
                </a:solidFill>
                <a:latin typeface="Arial"/>
                <a:ea typeface="ＭＳ Ｐゴシック" charset="0"/>
              </a:rPr>
              <a:t>membranes</a:t>
            </a:r>
          </a:p>
        </p:txBody>
      </p:sp>
      <p:sp>
        <p:nvSpPr>
          <p:cNvPr id="21" name="TextBox 20"/>
          <p:cNvSpPr txBox="1"/>
          <p:nvPr/>
        </p:nvSpPr>
        <p:spPr>
          <a:xfrm>
            <a:off x="8446765" y="1014124"/>
            <a:ext cx="215444" cy="378309"/>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TEM</a:t>
            </a:r>
          </a:p>
        </p:txBody>
      </p:sp>
      <p:sp>
        <p:nvSpPr>
          <p:cNvPr id="26" name="Freeform 25"/>
          <p:cNvSpPr/>
          <p:nvPr/>
        </p:nvSpPr>
        <p:spPr bwMode="auto">
          <a:xfrm flipH="1" flipV="1">
            <a:off x="3924313" y="4233081"/>
            <a:ext cx="1047754" cy="80966"/>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28575"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9" name="Freeform 28"/>
          <p:cNvSpPr/>
          <p:nvPr/>
        </p:nvSpPr>
        <p:spPr bwMode="auto">
          <a:xfrm flipH="1" flipV="1">
            <a:off x="4939504" y="1181098"/>
            <a:ext cx="766763" cy="14525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28575"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1" name="Freeform 30"/>
          <p:cNvSpPr/>
          <p:nvPr/>
        </p:nvSpPr>
        <p:spPr bwMode="auto">
          <a:xfrm flipH="1" flipV="1">
            <a:off x="4920454" y="1174748"/>
            <a:ext cx="766763" cy="14525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2" name="Freeform 31"/>
          <p:cNvSpPr/>
          <p:nvPr/>
        </p:nvSpPr>
        <p:spPr bwMode="auto">
          <a:xfrm flipH="1">
            <a:off x="3861020" y="2568576"/>
            <a:ext cx="803278" cy="538160"/>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3" name="Freeform 32"/>
          <p:cNvSpPr/>
          <p:nvPr/>
        </p:nvSpPr>
        <p:spPr bwMode="auto">
          <a:xfrm flipH="1">
            <a:off x="4376839" y="5067298"/>
            <a:ext cx="616745" cy="223837"/>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4" name="Freeform 33"/>
          <p:cNvSpPr/>
          <p:nvPr/>
        </p:nvSpPr>
        <p:spPr bwMode="auto">
          <a:xfrm flipH="1">
            <a:off x="3888093" y="4445793"/>
            <a:ext cx="1402557" cy="376238"/>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28575"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5" name="Freeform 34"/>
          <p:cNvSpPr/>
          <p:nvPr/>
        </p:nvSpPr>
        <p:spPr bwMode="auto">
          <a:xfrm flipH="1">
            <a:off x="3869836" y="4448969"/>
            <a:ext cx="1402557" cy="376238"/>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6" name="Freeform 35"/>
          <p:cNvSpPr/>
          <p:nvPr/>
        </p:nvSpPr>
        <p:spPr bwMode="auto">
          <a:xfrm flipH="1">
            <a:off x="3924297" y="3935413"/>
            <a:ext cx="803278" cy="30003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28575" cap="flat" cmpd="sng" algn="ctr">
            <a:solidFill>
              <a:schemeClr val="bg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7" name="Freeform 36"/>
          <p:cNvSpPr/>
          <p:nvPr/>
        </p:nvSpPr>
        <p:spPr bwMode="auto">
          <a:xfrm flipH="1">
            <a:off x="3910010" y="3937794"/>
            <a:ext cx="803278" cy="300035"/>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8" name="Freeform 37"/>
          <p:cNvSpPr/>
          <p:nvPr/>
        </p:nvSpPr>
        <p:spPr bwMode="auto">
          <a:xfrm flipH="1" flipV="1">
            <a:off x="3912406" y="4230700"/>
            <a:ext cx="1047754" cy="80966"/>
          </a:xfrm>
          <a:custGeom>
            <a:avLst/>
            <a:gdLst>
              <a:gd name="connsiteX0" fmla="*/ 0 w 207169"/>
              <a:gd name="connsiteY0" fmla="*/ 0 h 288131"/>
              <a:gd name="connsiteX1" fmla="*/ 207169 w 207169"/>
              <a:gd name="connsiteY1" fmla="*/ 288131 h 288131"/>
            </a:gdLst>
            <a:ahLst/>
            <a:cxnLst>
              <a:cxn ang="0">
                <a:pos x="connsiteX0" y="connsiteY0"/>
              </a:cxn>
              <a:cxn ang="0">
                <a:pos x="connsiteX1" y="connsiteY1"/>
              </a:cxn>
            </a:cxnLst>
            <a:rect l="l" t="t" r="r" b="b"/>
            <a:pathLst>
              <a:path w="207169" h="288131">
                <a:moveTo>
                  <a:pt x="0" y="0"/>
                </a:moveTo>
                <a:lnTo>
                  <a:pt x="207169" y="288131"/>
                </a:lnTo>
              </a:path>
            </a:pathLst>
          </a:custGeom>
          <a:noFill/>
          <a:ln w="12700" cap="flat" cmpd="sng" algn="ctr">
            <a:solidFill>
              <a:schemeClr val="tx1"/>
            </a:solidFill>
            <a:prstDash val="solid"/>
            <a:miter lim="800000"/>
            <a:headEnd type="triangle" w="med"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 name="Rectangle 1">
            <a:extLst>
              <a:ext uri="{FF2B5EF4-FFF2-40B4-BE49-F238E27FC236}">
                <a16:creationId xmlns:a16="http://schemas.microsoft.com/office/drawing/2014/main" id="{7C2286D3-301E-416C-B770-B91D031594CC}"/>
              </a:ext>
            </a:extLst>
          </p:cNvPr>
          <p:cNvSpPr/>
          <p:nvPr/>
        </p:nvSpPr>
        <p:spPr>
          <a:xfrm>
            <a:off x="176463" y="6093586"/>
            <a:ext cx="8341895" cy="461665"/>
          </a:xfrm>
          <a:prstGeom prst="rect">
            <a:avLst/>
          </a:prstGeom>
        </p:spPr>
        <p:txBody>
          <a:bodyPr wrap="square">
            <a:spAutoFit/>
          </a:bodyPr>
          <a:lstStyle/>
          <a:p>
            <a:pPr eaLnBrk="0" hangingPunct="0">
              <a:spcBef>
                <a:spcPct val="30000"/>
              </a:spcBef>
              <a:defRPr/>
            </a:pPr>
            <a:r>
              <a:rPr lang="en-US" b="1" dirty="0">
                <a:effectLst>
                  <a:outerShdw blurRad="38100" dist="38100" dir="2700000" algn="tl">
                    <a:srgbClr val="000000">
                      <a:alpha val="43137"/>
                    </a:srgbClr>
                  </a:outerShdw>
                </a:effectLst>
                <a:latin typeface="+mj-lt"/>
                <a:ea typeface="ＭＳ Ｐゴシック" charset="0"/>
                <a:cs typeface="Arial" pitchFamily="34" charset="0"/>
              </a:rPr>
              <a:t>Figure 4.18 The mitochondrion: site of cellular respiration</a:t>
            </a:r>
          </a:p>
        </p:txBody>
      </p:sp>
    </p:spTree>
    <p:extLst>
      <p:ext uri="{BB962C8B-B14F-4D97-AF65-F5344CB8AC3E}">
        <p14:creationId xmlns:p14="http://schemas.microsoft.com/office/powerpoint/2010/main" val="18271291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339E4-2D4F-3D4A-B83E-CA9457649A40}"/>
              </a:ext>
            </a:extLst>
          </p:cNvPr>
          <p:cNvSpPr>
            <a:spLocks noGrp="1"/>
          </p:cNvSpPr>
          <p:nvPr>
            <p:ph type="title"/>
          </p:nvPr>
        </p:nvSpPr>
        <p:spPr>
          <a:xfrm>
            <a:off x="344533" y="2489959"/>
            <a:ext cx="8543108" cy="958863"/>
          </a:xfrm>
        </p:spPr>
        <p:txBody>
          <a:bodyPr/>
          <a:lstStyle/>
          <a:p>
            <a:pPr algn="ctr"/>
            <a:r>
              <a:rPr lang="en-US" dirty="0"/>
              <a:t>Cytoskeleton</a:t>
            </a:r>
            <a:endParaRPr lang="ar-SA" dirty="0"/>
          </a:p>
        </p:txBody>
      </p:sp>
      <p:sp>
        <p:nvSpPr>
          <p:cNvPr id="2" name="Footer Placeholder 1">
            <a:extLst>
              <a:ext uri="{FF2B5EF4-FFF2-40B4-BE49-F238E27FC236}">
                <a16:creationId xmlns:a16="http://schemas.microsoft.com/office/drawing/2014/main" id="{2DE625E9-1BD0-994D-B391-5F1AD0515304}"/>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3487521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4D6F02-0796-F94E-8D9A-6869D3FC2725}"/>
              </a:ext>
            </a:extLst>
          </p:cNvPr>
          <p:cNvSpPr>
            <a:spLocks noGrp="1"/>
          </p:cNvSpPr>
          <p:nvPr>
            <p:ph type="ftr" sz="quarter" idx="11"/>
          </p:nvPr>
        </p:nvSpPr>
        <p:spPr/>
        <p:txBody>
          <a:bodyPr/>
          <a:lstStyle/>
          <a:p>
            <a:r>
              <a:rPr lang="en-US"/>
              <a:t>© 2017 Pearson Education, Ltd.</a:t>
            </a:r>
          </a:p>
        </p:txBody>
      </p:sp>
      <p:pic>
        <p:nvPicPr>
          <p:cNvPr id="6" name="Picture 5">
            <a:extLst>
              <a:ext uri="{FF2B5EF4-FFF2-40B4-BE49-F238E27FC236}">
                <a16:creationId xmlns:a16="http://schemas.microsoft.com/office/drawing/2014/main" id="{1F62062E-9B50-8E44-BF76-4A8132A550F0}"/>
              </a:ext>
            </a:extLst>
          </p:cNvPr>
          <p:cNvPicPr>
            <a:picLocks noChangeAspect="1"/>
          </p:cNvPicPr>
          <p:nvPr/>
        </p:nvPicPr>
        <p:blipFill>
          <a:blip r:embed="rId2"/>
          <a:stretch>
            <a:fillRect/>
          </a:stretch>
        </p:blipFill>
        <p:spPr>
          <a:xfrm>
            <a:off x="72424" y="1255825"/>
            <a:ext cx="3413726" cy="3112160"/>
          </a:xfrm>
          <a:prstGeom prst="rect">
            <a:avLst/>
          </a:prstGeom>
        </p:spPr>
      </p:pic>
      <p:sp>
        <p:nvSpPr>
          <p:cNvPr id="7" name="TextBox 6">
            <a:extLst>
              <a:ext uri="{FF2B5EF4-FFF2-40B4-BE49-F238E27FC236}">
                <a16:creationId xmlns:a16="http://schemas.microsoft.com/office/drawing/2014/main" id="{4FE2FD2D-8435-384A-9733-68BE93BB4621}"/>
              </a:ext>
            </a:extLst>
          </p:cNvPr>
          <p:cNvSpPr txBox="1"/>
          <p:nvPr/>
        </p:nvSpPr>
        <p:spPr>
          <a:xfrm>
            <a:off x="3486150" y="2000250"/>
            <a:ext cx="5072063" cy="169277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2600" b="1" dirty="0">
                <a:solidFill>
                  <a:srgbClr val="C00000"/>
                </a:solidFill>
                <a:latin typeface="+mj-lt"/>
              </a:rPr>
              <a:t>Evolution: </a:t>
            </a:r>
          </a:p>
          <a:p>
            <a:r>
              <a:rPr lang="en-US" sz="2600" dirty="0">
                <a:latin typeface="+mj-lt"/>
              </a:rPr>
              <a:t>reproduction underlies the capacity of population to change (evolve) over time. </a:t>
            </a:r>
            <a:endParaRPr lang="ar-SA" sz="2600" dirty="0">
              <a:latin typeface="+mj-lt"/>
            </a:endParaRPr>
          </a:p>
        </p:txBody>
      </p:sp>
      <p:sp>
        <p:nvSpPr>
          <p:cNvPr id="8" name="Title 1">
            <a:extLst>
              <a:ext uri="{FF2B5EF4-FFF2-40B4-BE49-F238E27FC236}">
                <a16:creationId xmlns:a16="http://schemas.microsoft.com/office/drawing/2014/main" id="{CAFD3991-D327-8F4B-85FD-09A446270E32}"/>
              </a:ext>
            </a:extLst>
          </p:cNvPr>
          <p:cNvSpPr>
            <a:spLocks noGrp="1"/>
          </p:cNvSpPr>
          <p:nvPr>
            <p:ph type="title"/>
          </p:nvPr>
        </p:nvSpPr>
        <p:spPr>
          <a:xfrm>
            <a:off x="287383" y="132522"/>
            <a:ext cx="8543108" cy="958863"/>
          </a:xfrm>
        </p:spPr>
        <p:txBody>
          <a:bodyPr/>
          <a:lstStyle/>
          <a:p>
            <a:pPr algn="ctr"/>
            <a:r>
              <a:rPr lang="en-US" dirty="0"/>
              <a:t>Properties of life</a:t>
            </a:r>
            <a:endParaRPr lang="ar-SA" dirty="0"/>
          </a:p>
        </p:txBody>
      </p:sp>
    </p:spTree>
    <p:extLst>
      <p:ext uri="{BB962C8B-B14F-4D97-AF65-F5344CB8AC3E}">
        <p14:creationId xmlns:p14="http://schemas.microsoft.com/office/powerpoint/2010/main" val="205949543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a:t>The Cytoskeleton: Cell Shape and Movement</a:t>
            </a:r>
            <a:endParaRPr lang="en-US" dirty="0"/>
          </a:p>
        </p:txBody>
      </p:sp>
      <p:sp>
        <p:nvSpPr>
          <p:cNvPr id="215043" name="Rectangle 3"/>
          <p:cNvSpPr>
            <a:spLocks noGrp="1" noChangeArrowheads="1"/>
          </p:cNvSpPr>
          <p:nvPr>
            <p:ph idx="1"/>
          </p:nvPr>
        </p:nvSpPr>
        <p:spPr/>
        <p:txBody>
          <a:bodyPr>
            <a:normAutofit/>
          </a:bodyPr>
          <a:lstStyle/>
          <a:p>
            <a:pPr algn="just"/>
            <a:r>
              <a:rPr lang="en-US" sz="2600" dirty="0">
                <a:latin typeface="+mj-lt"/>
              </a:rPr>
              <a:t>The </a:t>
            </a:r>
            <a:r>
              <a:rPr lang="en-US" sz="2600" b="1" dirty="0">
                <a:latin typeface="+mj-lt"/>
              </a:rPr>
              <a:t>cytoskeleton</a:t>
            </a:r>
          </a:p>
          <a:p>
            <a:pPr marL="365125" lvl="1" indent="-222250" algn="just"/>
            <a:r>
              <a:rPr lang="en-US" dirty="0">
                <a:latin typeface="+mj-lt"/>
              </a:rPr>
              <a:t>Is a </a:t>
            </a:r>
            <a:r>
              <a:rPr lang="en-US" dirty="0">
                <a:solidFill>
                  <a:srgbClr val="FF0000"/>
                </a:solidFill>
                <a:latin typeface="+mj-lt"/>
              </a:rPr>
              <a:t>network</a:t>
            </a:r>
            <a:r>
              <a:rPr lang="en-US" dirty="0">
                <a:latin typeface="+mj-lt"/>
              </a:rPr>
              <a:t> of </a:t>
            </a:r>
            <a:r>
              <a:rPr lang="en-US" dirty="0">
                <a:solidFill>
                  <a:srgbClr val="FF0000"/>
                </a:solidFill>
                <a:latin typeface="+mj-lt"/>
              </a:rPr>
              <a:t>fibers</a:t>
            </a:r>
            <a:r>
              <a:rPr lang="en-US" dirty="0">
                <a:latin typeface="+mj-lt"/>
              </a:rPr>
              <a:t> extending throughout the cytoplasm and </a:t>
            </a:r>
          </a:p>
          <a:p>
            <a:pPr marL="539750" lvl="1" indent="-301625" algn="just">
              <a:buFont typeface="+mj-lt"/>
              <a:buAutoNum type="arabicPeriod"/>
            </a:pPr>
            <a:r>
              <a:rPr lang="en-US" dirty="0">
                <a:solidFill>
                  <a:srgbClr val="FF0000"/>
                </a:solidFill>
                <a:latin typeface="+mj-lt"/>
              </a:rPr>
              <a:t>Serves</a:t>
            </a:r>
            <a:r>
              <a:rPr lang="en-US" dirty="0">
                <a:latin typeface="+mj-lt"/>
              </a:rPr>
              <a:t> as both </a:t>
            </a:r>
            <a:r>
              <a:rPr lang="en-US" dirty="0">
                <a:solidFill>
                  <a:srgbClr val="FF0000"/>
                </a:solidFill>
                <a:latin typeface="+mj-lt"/>
              </a:rPr>
              <a:t>skeleton</a:t>
            </a:r>
            <a:r>
              <a:rPr lang="en-US" dirty="0">
                <a:latin typeface="+mj-lt"/>
              </a:rPr>
              <a:t> and “</a:t>
            </a:r>
            <a:r>
              <a:rPr lang="en-US" dirty="0">
                <a:solidFill>
                  <a:srgbClr val="FF0000"/>
                </a:solidFill>
                <a:latin typeface="+mj-lt"/>
              </a:rPr>
              <a:t>muscles</a:t>
            </a:r>
            <a:r>
              <a:rPr lang="en-US" dirty="0">
                <a:latin typeface="+mj-lt"/>
              </a:rPr>
              <a:t>” for the cell, functioning in </a:t>
            </a:r>
            <a:r>
              <a:rPr lang="en-US" dirty="0">
                <a:solidFill>
                  <a:srgbClr val="FF0000"/>
                </a:solidFill>
                <a:latin typeface="+mj-lt"/>
              </a:rPr>
              <a:t>support</a:t>
            </a:r>
            <a:r>
              <a:rPr lang="en-US" dirty="0">
                <a:latin typeface="+mj-lt"/>
              </a:rPr>
              <a:t> and </a:t>
            </a:r>
            <a:r>
              <a:rPr lang="en-US" dirty="0">
                <a:solidFill>
                  <a:srgbClr val="FF0000"/>
                </a:solidFill>
                <a:latin typeface="+mj-lt"/>
              </a:rPr>
              <a:t>movement</a:t>
            </a:r>
            <a:r>
              <a:rPr lang="en-US" dirty="0">
                <a:latin typeface="+mj-lt"/>
              </a:rPr>
              <a:t>. </a:t>
            </a:r>
          </a:p>
          <a:p>
            <a:pPr marL="539750" lvl="1" indent="-301625" algn="just">
              <a:buFont typeface="+mj-lt"/>
              <a:buAutoNum type="arabicPeriod"/>
            </a:pPr>
            <a:r>
              <a:rPr lang="en-US" dirty="0">
                <a:latin typeface="+mj-lt"/>
              </a:rPr>
              <a:t>provides mechanical support to the cell and</a:t>
            </a:r>
          </a:p>
          <a:p>
            <a:pPr marL="539750" lvl="1" indent="-301625" algn="just">
              <a:buFont typeface="+mj-lt"/>
              <a:buAutoNum type="arabicPeriod"/>
            </a:pPr>
            <a:r>
              <a:rPr lang="en-US" dirty="0">
                <a:latin typeface="+mj-lt"/>
              </a:rPr>
              <a:t>helps a cell </a:t>
            </a:r>
            <a:r>
              <a:rPr lang="en-US" dirty="0">
                <a:solidFill>
                  <a:srgbClr val="FF0000"/>
                </a:solidFill>
                <a:latin typeface="+mj-lt"/>
              </a:rPr>
              <a:t>maintain</a:t>
            </a:r>
            <a:r>
              <a:rPr lang="en-US" dirty="0">
                <a:latin typeface="+mj-lt"/>
              </a:rPr>
              <a:t> its </a:t>
            </a:r>
            <a:r>
              <a:rPr lang="en-US" dirty="0">
                <a:solidFill>
                  <a:srgbClr val="FF0000"/>
                </a:solidFill>
                <a:latin typeface="+mj-lt"/>
              </a:rPr>
              <a:t>shape</a:t>
            </a:r>
            <a:r>
              <a:rPr lang="en-US" dirty="0">
                <a:latin typeface="+mj-lt"/>
              </a:rPr>
              <a:t>.</a:t>
            </a:r>
          </a:p>
          <a:p>
            <a:pPr lvl="1" algn="just"/>
            <a:endParaRPr lang="en-US" dirty="0">
              <a:latin typeface="+mj-lt"/>
            </a:endParaRPr>
          </a:p>
        </p:txBody>
      </p:sp>
    </p:spTree>
    <p:extLst>
      <p:ext uri="{BB962C8B-B14F-4D97-AF65-F5344CB8AC3E}">
        <p14:creationId xmlns:p14="http://schemas.microsoft.com/office/powerpoint/2010/main" val="315526501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algn="ctr"/>
            <a:r>
              <a:rPr lang="en-US" dirty="0"/>
              <a:t>Maintaining Cell Shape</a:t>
            </a:r>
          </a:p>
        </p:txBody>
      </p:sp>
      <p:sp>
        <p:nvSpPr>
          <p:cNvPr id="217091" name="Rectangle 3"/>
          <p:cNvSpPr>
            <a:spLocks noGrp="1" noChangeArrowheads="1"/>
          </p:cNvSpPr>
          <p:nvPr>
            <p:ph idx="1"/>
          </p:nvPr>
        </p:nvSpPr>
        <p:spPr>
          <a:xfrm>
            <a:off x="287383" y="802105"/>
            <a:ext cx="8543108" cy="5708876"/>
          </a:xfrm>
        </p:spPr>
        <p:txBody>
          <a:bodyPr>
            <a:noAutofit/>
          </a:bodyPr>
          <a:lstStyle/>
          <a:p>
            <a:pPr algn="just">
              <a:lnSpc>
                <a:spcPct val="170000"/>
              </a:lnSpc>
              <a:spcBef>
                <a:spcPts val="0"/>
              </a:spcBef>
              <a:spcAft>
                <a:spcPts val="0"/>
              </a:spcAft>
            </a:pPr>
            <a:r>
              <a:rPr lang="en-US" sz="2600" dirty="0">
                <a:latin typeface="+mj-lt"/>
              </a:rPr>
              <a:t>The </a:t>
            </a:r>
            <a:r>
              <a:rPr lang="en-US" sz="2600" dirty="0">
                <a:solidFill>
                  <a:srgbClr val="FF0000"/>
                </a:solidFill>
                <a:latin typeface="+mj-lt"/>
              </a:rPr>
              <a:t>cytoskeleton</a:t>
            </a:r>
            <a:r>
              <a:rPr lang="en-US" sz="2600" dirty="0">
                <a:latin typeface="+mj-lt"/>
              </a:rPr>
              <a:t> contains </a:t>
            </a:r>
            <a:r>
              <a:rPr lang="en-US" sz="2600" dirty="0">
                <a:solidFill>
                  <a:srgbClr val="FF0000"/>
                </a:solidFill>
                <a:latin typeface="+mj-lt"/>
              </a:rPr>
              <a:t>several</a:t>
            </a:r>
            <a:r>
              <a:rPr lang="en-US" sz="2600" dirty="0">
                <a:latin typeface="+mj-lt"/>
              </a:rPr>
              <a:t> types of </a:t>
            </a:r>
            <a:r>
              <a:rPr lang="en-US" sz="2600" dirty="0">
                <a:solidFill>
                  <a:srgbClr val="FF0000"/>
                </a:solidFill>
                <a:latin typeface="+mj-lt"/>
              </a:rPr>
              <a:t>fibers</a:t>
            </a:r>
            <a:r>
              <a:rPr lang="en-US" sz="2600" dirty="0">
                <a:latin typeface="+mj-lt"/>
              </a:rPr>
              <a:t> made from different proteins.</a:t>
            </a:r>
          </a:p>
          <a:p>
            <a:pPr lvl="1" algn="just">
              <a:lnSpc>
                <a:spcPct val="170000"/>
              </a:lnSpc>
              <a:spcAft>
                <a:spcPts val="0"/>
              </a:spcAft>
            </a:pPr>
            <a:r>
              <a:rPr lang="en-US" b="1" dirty="0">
                <a:solidFill>
                  <a:srgbClr val="FF0000"/>
                </a:solidFill>
                <a:latin typeface="+mj-lt"/>
              </a:rPr>
              <a:t>Microtubules</a:t>
            </a:r>
            <a:r>
              <a:rPr lang="en-US" dirty="0">
                <a:latin typeface="+mj-lt"/>
              </a:rPr>
              <a:t> are </a:t>
            </a:r>
            <a:r>
              <a:rPr lang="en-US" dirty="0">
                <a:solidFill>
                  <a:srgbClr val="92D050"/>
                </a:solidFill>
                <a:latin typeface="+mj-lt"/>
              </a:rPr>
              <a:t>hollow</a:t>
            </a:r>
            <a:r>
              <a:rPr lang="en-US" dirty="0">
                <a:latin typeface="+mj-lt"/>
              </a:rPr>
              <a:t> tubes of protein. </a:t>
            </a:r>
          </a:p>
          <a:p>
            <a:pPr lvl="1" algn="just">
              <a:lnSpc>
                <a:spcPct val="170000"/>
              </a:lnSpc>
              <a:spcAft>
                <a:spcPts val="0"/>
              </a:spcAft>
            </a:pPr>
            <a:r>
              <a:rPr lang="en-US" dirty="0">
                <a:latin typeface="+mj-lt"/>
              </a:rPr>
              <a:t>The other kinds of cytoskeletal fibers, called </a:t>
            </a:r>
            <a:r>
              <a:rPr lang="en-US" b="1" dirty="0">
                <a:solidFill>
                  <a:srgbClr val="FF0000"/>
                </a:solidFill>
                <a:latin typeface="+mj-lt"/>
              </a:rPr>
              <a:t>intermediate</a:t>
            </a:r>
            <a:r>
              <a:rPr lang="en-US" dirty="0">
                <a:latin typeface="+mj-lt"/>
              </a:rPr>
              <a:t> </a:t>
            </a:r>
            <a:r>
              <a:rPr lang="en-US" b="1" dirty="0">
                <a:solidFill>
                  <a:srgbClr val="FF0000"/>
                </a:solidFill>
                <a:latin typeface="+mj-lt"/>
              </a:rPr>
              <a:t>filaments</a:t>
            </a:r>
            <a:r>
              <a:rPr lang="en-US" dirty="0">
                <a:latin typeface="+mj-lt"/>
              </a:rPr>
              <a:t> and </a:t>
            </a:r>
            <a:r>
              <a:rPr lang="en-US" b="1" dirty="0">
                <a:solidFill>
                  <a:srgbClr val="FF0000"/>
                </a:solidFill>
                <a:latin typeface="+mj-lt"/>
              </a:rPr>
              <a:t>microfilaments</a:t>
            </a:r>
            <a:r>
              <a:rPr lang="en-US" dirty="0">
                <a:latin typeface="+mj-lt"/>
              </a:rPr>
              <a:t>, are thinner and </a:t>
            </a:r>
            <a:r>
              <a:rPr lang="en-US" dirty="0">
                <a:solidFill>
                  <a:srgbClr val="92D050"/>
                </a:solidFill>
                <a:latin typeface="+mj-lt"/>
              </a:rPr>
              <a:t>solid</a:t>
            </a:r>
            <a:r>
              <a:rPr lang="en-US" dirty="0">
                <a:latin typeface="+mj-lt"/>
              </a:rPr>
              <a:t>.</a:t>
            </a:r>
          </a:p>
        </p:txBody>
      </p:sp>
    </p:spTree>
    <p:extLst>
      <p:ext uri="{BB962C8B-B14F-4D97-AF65-F5344CB8AC3E}">
        <p14:creationId xmlns:p14="http://schemas.microsoft.com/office/powerpoint/2010/main" val="32273464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699D65-D3D3-124E-AC86-402A3DABA05F}"/>
              </a:ext>
            </a:extLst>
          </p:cNvPr>
          <p:cNvSpPr>
            <a:spLocks noGrp="1"/>
          </p:cNvSpPr>
          <p:nvPr>
            <p:ph type="ftr" sz="quarter" idx="11"/>
          </p:nvPr>
        </p:nvSpPr>
        <p:spPr/>
        <p:txBody>
          <a:bodyPr/>
          <a:lstStyle/>
          <a:p>
            <a:r>
              <a:rPr lang="en-US"/>
              <a:t>© 2017 Pearson Education, Ltd.</a:t>
            </a:r>
          </a:p>
        </p:txBody>
      </p:sp>
      <p:sp>
        <p:nvSpPr>
          <p:cNvPr id="5" name="Rectangle 3">
            <a:extLst>
              <a:ext uri="{FF2B5EF4-FFF2-40B4-BE49-F238E27FC236}">
                <a16:creationId xmlns:a16="http://schemas.microsoft.com/office/drawing/2014/main" id="{5C039439-19E0-ED40-A64C-68B542094F2A}"/>
              </a:ext>
            </a:extLst>
          </p:cNvPr>
          <p:cNvSpPr>
            <a:spLocks noGrp="1" noChangeArrowheads="1"/>
          </p:cNvSpPr>
          <p:nvPr>
            <p:ph idx="1"/>
          </p:nvPr>
        </p:nvSpPr>
        <p:spPr/>
        <p:txBody>
          <a:bodyPr>
            <a:noAutofit/>
          </a:bodyPr>
          <a:lstStyle/>
          <a:p>
            <a:pPr marL="457200" lvl="1" indent="-365125" algn="just">
              <a:buNone/>
            </a:pPr>
            <a:r>
              <a:rPr lang="en-US" b="1" dirty="0">
                <a:solidFill>
                  <a:srgbClr val="7030A0"/>
                </a:solidFill>
                <a:latin typeface="Times New Roman"/>
              </a:rPr>
              <a:t>Function:</a:t>
            </a:r>
          </a:p>
          <a:p>
            <a:pPr marL="606425" lvl="1" indent="-514350" algn="just">
              <a:buFont typeface="+mj-lt"/>
              <a:buAutoNum type="arabicPeriod"/>
            </a:pPr>
            <a:r>
              <a:rPr lang="en-US" b="1" dirty="0">
                <a:solidFill>
                  <a:srgbClr val="FF0000"/>
                </a:solidFill>
                <a:latin typeface="Times New Roman"/>
              </a:rPr>
              <a:t>Support and movement</a:t>
            </a:r>
            <a:r>
              <a:rPr lang="en-US" b="1" dirty="0">
                <a:solidFill>
                  <a:prstClr val="black"/>
                </a:solidFill>
                <a:latin typeface="Times New Roman"/>
              </a:rPr>
              <a:t>: </a:t>
            </a:r>
            <a:r>
              <a:rPr lang="en-US" dirty="0">
                <a:solidFill>
                  <a:prstClr val="black"/>
                </a:solidFill>
                <a:latin typeface="Times New Roman"/>
              </a:rPr>
              <a:t>serves as both </a:t>
            </a:r>
            <a:r>
              <a:rPr lang="en-US" dirty="0">
                <a:solidFill>
                  <a:schemeClr val="accent6"/>
                </a:solidFill>
                <a:latin typeface="Times New Roman"/>
              </a:rPr>
              <a:t>skeleton</a:t>
            </a:r>
            <a:r>
              <a:rPr lang="en-US" dirty="0">
                <a:solidFill>
                  <a:prstClr val="black"/>
                </a:solidFill>
                <a:latin typeface="Times New Roman"/>
              </a:rPr>
              <a:t> and “</a:t>
            </a:r>
            <a:r>
              <a:rPr lang="en-US" dirty="0">
                <a:solidFill>
                  <a:schemeClr val="accent6"/>
                </a:solidFill>
                <a:latin typeface="Times New Roman"/>
              </a:rPr>
              <a:t>muscles</a:t>
            </a:r>
            <a:r>
              <a:rPr lang="en-US" dirty="0">
                <a:solidFill>
                  <a:prstClr val="black"/>
                </a:solidFill>
                <a:latin typeface="Times New Roman"/>
              </a:rPr>
              <a:t>” for the cell</a:t>
            </a:r>
          </a:p>
          <a:p>
            <a:pPr marL="457200" lvl="1" indent="0" algn="just">
              <a:buNone/>
            </a:pPr>
            <a:r>
              <a:rPr lang="en-US" dirty="0">
                <a:solidFill>
                  <a:prstClr val="black"/>
                </a:solidFill>
                <a:latin typeface="Times New Roman"/>
              </a:rPr>
              <a:t>(A) provides </a:t>
            </a:r>
            <a:r>
              <a:rPr lang="en-US" b="1" dirty="0">
                <a:solidFill>
                  <a:schemeClr val="accent6"/>
                </a:solidFill>
                <a:latin typeface="Times New Roman"/>
              </a:rPr>
              <a:t>mechanical support </a:t>
            </a:r>
            <a:r>
              <a:rPr lang="en-US" dirty="0">
                <a:solidFill>
                  <a:prstClr val="black"/>
                </a:solidFill>
                <a:latin typeface="Times New Roman"/>
              </a:rPr>
              <a:t>to the cell and</a:t>
            </a:r>
          </a:p>
          <a:p>
            <a:pPr marL="457200" lvl="1" indent="0" algn="just">
              <a:buNone/>
            </a:pPr>
            <a:r>
              <a:rPr lang="en-US" dirty="0">
                <a:solidFill>
                  <a:prstClr val="black"/>
                </a:solidFill>
                <a:latin typeface="Times New Roman"/>
              </a:rPr>
              <a:t>(B) Maintain </a:t>
            </a:r>
            <a:r>
              <a:rPr lang="en-US" b="1" dirty="0">
                <a:solidFill>
                  <a:schemeClr val="accent6"/>
                </a:solidFill>
                <a:latin typeface="Times New Roman"/>
              </a:rPr>
              <a:t>cell’s shape</a:t>
            </a:r>
            <a:r>
              <a:rPr lang="en-US" dirty="0">
                <a:solidFill>
                  <a:prstClr val="black"/>
                </a:solidFill>
                <a:latin typeface="Times New Roman"/>
              </a:rPr>
              <a:t>.</a:t>
            </a:r>
          </a:p>
          <a:p>
            <a:pPr marL="604838" lvl="1" indent="-514350">
              <a:spcBef>
                <a:spcPts val="600"/>
              </a:spcBef>
              <a:buFont typeface="+mj-lt"/>
              <a:buAutoNum type="arabicPeriod"/>
            </a:pPr>
            <a:r>
              <a:rPr lang="en-US" dirty="0">
                <a:latin typeface="+mj-lt"/>
              </a:rPr>
              <a:t>Provides </a:t>
            </a:r>
            <a:r>
              <a:rPr lang="en-US" b="1" dirty="0">
                <a:solidFill>
                  <a:srgbClr val="FF0000"/>
                </a:solidFill>
                <a:latin typeface="+mj-lt"/>
              </a:rPr>
              <a:t>anchorage and reinforcement </a:t>
            </a:r>
            <a:r>
              <a:rPr lang="en-US" b="1" dirty="0">
                <a:latin typeface="+mj-lt"/>
              </a:rPr>
              <a:t>for many organelles in a cell.</a:t>
            </a:r>
          </a:p>
          <a:p>
            <a:pPr marL="604838" indent="-514350">
              <a:spcBef>
                <a:spcPts val="600"/>
              </a:spcBef>
              <a:buFont typeface="+mj-lt"/>
              <a:buAutoNum type="arabicPeriod"/>
            </a:pPr>
            <a:r>
              <a:rPr lang="en-US" sz="2600" b="1" dirty="0">
                <a:latin typeface="+mj-lt"/>
              </a:rPr>
              <a:t>A cell’s cytoskeleton is dynamic.</a:t>
            </a:r>
          </a:p>
          <a:p>
            <a:pPr marL="90488" lvl="1" indent="0">
              <a:spcBef>
                <a:spcPts val="600"/>
              </a:spcBef>
              <a:buNone/>
            </a:pPr>
            <a:endParaRPr lang="en-US" dirty="0">
              <a:latin typeface="+mj-lt"/>
            </a:endParaRPr>
          </a:p>
        </p:txBody>
      </p:sp>
      <p:sp>
        <p:nvSpPr>
          <p:cNvPr id="6" name="Rectangle 2">
            <a:extLst>
              <a:ext uri="{FF2B5EF4-FFF2-40B4-BE49-F238E27FC236}">
                <a16:creationId xmlns:a16="http://schemas.microsoft.com/office/drawing/2014/main" id="{3B618206-C632-3145-974A-A4EF433A8ECC}"/>
              </a:ext>
            </a:extLst>
          </p:cNvPr>
          <p:cNvSpPr>
            <a:spLocks noGrp="1" noChangeArrowheads="1"/>
          </p:cNvSpPr>
          <p:nvPr>
            <p:ph type="title"/>
          </p:nvPr>
        </p:nvSpPr>
        <p:spPr/>
        <p:txBody>
          <a:bodyPr/>
          <a:lstStyle/>
          <a:p>
            <a:pPr algn="ctr"/>
            <a:r>
              <a:rPr lang="en-US" dirty="0"/>
              <a:t>Maintaining Cell Shape</a:t>
            </a:r>
          </a:p>
        </p:txBody>
      </p:sp>
    </p:spTree>
    <p:extLst>
      <p:ext uri="{BB962C8B-B14F-4D97-AF65-F5344CB8AC3E}">
        <p14:creationId xmlns:p14="http://schemas.microsoft.com/office/powerpoint/2010/main" val="3278882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46016" y="746599"/>
            <a:ext cx="3403407" cy="3023295"/>
          </a:xfrm>
          <a:prstGeom prst="rect">
            <a:avLst/>
          </a:prstGeom>
          <a:noFill/>
          <a:ln>
            <a:noFill/>
          </a:ln>
        </p:spPr>
      </p:pic>
      <p:sp>
        <p:nvSpPr>
          <p:cNvPr id="3" name="TextBox 2"/>
          <p:cNvSpPr txBox="1"/>
          <p:nvPr/>
        </p:nvSpPr>
        <p:spPr>
          <a:xfrm>
            <a:off x="3895534" y="823049"/>
            <a:ext cx="307777" cy="413575"/>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2000" b="1" dirty="0">
                <a:solidFill>
                  <a:srgbClr val="000000"/>
                </a:solidFill>
                <a:latin typeface="+mj-lt"/>
                <a:ea typeface="ＭＳ Ｐゴシック" charset="0"/>
              </a:rPr>
              <a:t>LM</a:t>
            </a:r>
          </a:p>
        </p:txBody>
      </p:sp>
      <p:sp>
        <p:nvSpPr>
          <p:cNvPr id="5" name="TextBox 2"/>
          <p:cNvSpPr txBox="1">
            <a:spLocks noChangeArrowheads="1"/>
          </p:cNvSpPr>
          <p:nvPr/>
        </p:nvSpPr>
        <p:spPr bwMode="auto">
          <a:xfrm>
            <a:off x="72424" y="3585228"/>
            <a:ext cx="4712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mj-lt"/>
                <a:ea typeface="ＭＳ Ｐゴシック" charset="0"/>
              </a:rPr>
              <a:t>(a) Microtubules in the cytoskeleton</a:t>
            </a:r>
          </a:p>
        </p:txBody>
      </p:sp>
      <p:pic>
        <p:nvPicPr>
          <p:cNvPr id="7" name="Picture 6">
            <a:extLst>
              <a:ext uri="{FF2B5EF4-FFF2-40B4-BE49-F238E27FC236}">
                <a16:creationId xmlns:a16="http://schemas.microsoft.com/office/drawing/2014/main" id="{2610FBBA-BFC4-4BD8-AF25-E4BE1D520C58}"/>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5108929" y="510913"/>
            <a:ext cx="2703576" cy="3224784"/>
          </a:xfrm>
          <a:prstGeom prst="rect">
            <a:avLst/>
          </a:prstGeom>
          <a:noFill/>
          <a:ln>
            <a:noFill/>
          </a:ln>
        </p:spPr>
      </p:pic>
      <p:sp>
        <p:nvSpPr>
          <p:cNvPr id="8" name="TextBox 7">
            <a:extLst>
              <a:ext uri="{FF2B5EF4-FFF2-40B4-BE49-F238E27FC236}">
                <a16:creationId xmlns:a16="http://schemas.microsoft.com/office/drawing/2014/main" id="{9A776B16-2528-4556-A93A-224C2C041E49}"/>
              </a:ext>
            </a:extLst>
          </p:cNvPr>
          <p:cNvSpPr txBox="1"/>
          <p:nvPr/>
        </p:nvSpPr>
        <p:spPr>
          <a:xfrm>
            <a:off x="7798010" y="963978"/>
            <a:ext cx="276999" cy="371897"/>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1800" b="1" dirty="0">
                <a:solidFill>
                  <a:srgbClr val="000000"/>
                </a:solidFill>
                <a:latin typeface="+mj-lt"/>
                <a:ea typeface="ＭＳ Ｐゴシック" charset="0"/>
              </a:rPr>
              <a:t>LM</a:t>
            </a:r>
          </a:p>
        </p:txBody>
      </p:sp>
      <p:sp>
        <p:nvSpPr>
          <p:cNvPr id="9" name="TextBox 2">
            <a:extLst>
              <a:ext uri="{FF2B5EF4-FFF2-40B4-BE49-F238E27FC236}">
                <a16:creationId xmlns:a16="http://schemas.microsoft.com/office/drawing/2014/main" id="{60BF03C3-EB2E-4D52-9B6A-B707A33413C1}"/>
              </a:ext>
            </a:extLst>
          </p:cNvPr>
          <p:cNvSpPr txBox="1">
            <a:spLocks noChangeArrowheads="1"/>
          </p:cNvSpPr>
          <p:nvPr/>
        </p:nvSpPr>
        <p:spPr bwMode="auto">
          <a:xfrm>
            <a:off x="5025213" y="3590723"/>
            <a:ext cx="3877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200" b="1" dirty="0">
                <a:solidFill>
                  <a:srgbClr val="000000"/>
                </a:solidFill>
                <a:latin typeface="+mj-lt"/>
                <a:ea typeface="ＭＳ Ｐゴシック" charset="0"/>
              </a:rPr>
              <a:t>(b) Microtubules and movement</a:t>
            </a:r>
          </a:p>
        </p:txBody>
      </p:sp>
      <p:sp>
        <p:nvSpPr>
          <p:cNvPr id="2" name="Rectangle 1">
            <a:extLst>
              <a:ext uri="{FF2B5EF4-FFF2-40B4-BE49-F238E27FC236}">
                <a16:creationId xmlns:a16="http://schemas.microsoft.com/office/drawing/2014/main" id="{0A4D8956-9466-4B2C-BA88-3F4C85114B1C}"/>
              </a:ext>
            </a:extLst>
          </p:cNvPr>
          <p:cNvSpPr/>
          <p:nvPr/>
        </p:nvSpPr>
        <p:spPr>
          <a:xfrm>
            <a:off x="240632" y="4296870"/>
            <a:ext cx="8903368" cy="461665"/>
          </a:xfrm>
          <a:prstGeom prst="rect">
            <a:avLst/>
          </a:prstGeom>
        </p:spPr>
        <p:txBody>
          <a:bodyPr wrap="square">
            <a:spAutoFit/>
          </a:bodyPr>
          <a:lstStyle/>
          <a:p>
            <a:pPr algn="ctr" eaLnBrk="0" hangingPunct="0">
              <a:spcBef>
                <a:spcPct val="30000"/>
              </a:spcBef>
              <a:defRPr/>
            </a:pPr>
            <a:r>
              <a:rPr lang="en-US" b="1" dirty="0">
                <a:solidFill>
                  <a:srgbClr val="7030A0"/>
                </a:solidFill>
                <a:effectLst>
                  <a:outerShdw blurRad="38100" dist="38100" dir="2700000" algn="tl">
                    <a:srgbClr val="000000">
                      <a:alpha val="43137"/>
                    </a:srgbClr>
                  </a:outerShdw>
                </a:effectLst>
                <a:latin typeface="+mj-lt"/>
                <a:ea typeface="ＭＳ Ｐゴシック" charset="0"/>
                <a:cs typeface="Arial" pitchFamily="34" charset="0"/>
              </a:rPr>
              <a:t>The cytoskeleton</a:t>
            </a:r>
          </a:p>
        </p:txBody>
      </p:sp>
    </p:spTree>
    <p:extLst>
      <p:ext uri="{BB962C8B-B14F-4D97-AF65-F5344CB8AC3E}">
        <p14:creationId xmlns:p14="http://schemas.microsoft.com/office/powerpoint/2010/main" val="8854740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87383" y="132523"/>
            <a:ext cx="8543108" cy="525204"/>
          </a:xfrm>
        </p:spPr>
        <p:txBody>
          <a:bodyPr/>
          <a:lstStyle/>
          <a:p>
            <a:pPr algn="ctr"/>
            <a:r>
              <a:rPr lang="en-US" dirty="0"/>
              <a:t>Cilia and Flagella</a:t>
            </a:r>
          </a:p>
        </p:txBody>
      </p:sp>
      <p:pic>
        <p:nvPicPr>
          <p:cNvPr id="5" name="Picture 4">
            <a:extLst>
              <a:ext uri="{FF2B5EF4-FFF2-40B4-BE49-F238E27FC236}">
                <a16:creationId xmlns:a16="http://schemas.microsoft.com/office/drawing/2014/main" id="{BFCCE219-8428-47A3-BEFE-1268A6627E1E}"/>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rot="16200000">
            <a:off x="2433130" y="3600769"/>
            <a:ext cx="2611428" cy="3848038"/>
          </a:xfrm>
          <a:prstGeom prst="rect">
            <a:avLst/>
          </a:prstGeom>
          <a:noFill/>
          <a:ln>
            <a:noFill/>
          </a:ln>
        </p:spPr>
      </p:pic>
      <p:sp>
        <p:nvSpPr>
          <p:cNvPr id="6" name="TextBox 2">
            <a:extLst>
              <a:ext uri="{FF2B5EF4-FFF2-40B4-BE49-F238E27FC236}">
                <a16:creationId xmlns:a16="http://schemas.microsoft.com/office/drawing/2014/main" id="{15C1870F-95A4-4268-8E85-39D480CEEA0E}"/>
              </a:ext>
            </a:extLst>
          </p:cNvPr>
          <p:cNvSpPr txBox="1">
            <a:spLocks noChangeArrowheads="1"/>
          </p:cNvSpPr>
          <p:nvPr/>
        </p:nvSpPr>
        <p:spPr bwMode="auto">
          <a:xfrm>
            <a:off x="5829283" y="4532416"/>
            <a:ext cx="28334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mj-lt"/>
                <a:ea typeface="ＭＳ Ｐゴシック" charset="0"/>
              </a:rPr>
              <a:t>(a) Flagellum of a human sperm cell</a:t>
            </a:r>
          </a:p>
        </p:txBody>
      </p:sp>
      <p:sp>
        <p:nvSpPr>
          <p:cNvPr id="7" name="TextBox 6">
            <a:extLst>
              <a:ext uri="{FF2B5EF4-FFF2-40B4-BE49-F238E27FC236}">
                <a16:creationId xmlns:a16="http://schemas.microsoft.com/office/drawing/2014/main" id="{28D89B4A-0996-465E-A631-A81AACA00749}"/>
              </a:ext>
            </a:extLst>
          </p:cNvPr>
          <p:cNvSpPr txBox="1"/>
          <p:nvPr/>
        </p:nvSpPr>
        <p:spPr>
          <a:xfrm>
            <a:off x="5662863" y="5493802"/>
            <a:ext cx="215444" cy="1255152"/>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Colorized SEM</a:t>
            </a:r>
          </a:p>
        </p:txBody>
      </p:sp>
      <p:sp>
        <p:nvSpPr>
          <p:cNvPr id="9" name="Rectangle 3">
            <a:extLst>
              <a:ext uri="{FF2B5EF4-FFF2-40B4-BE49-F238E27FC236}">
                <a16:creationId xmlns:a16="http://schemas.microsoft.com/office/drawing/2014/main" id="{53E9F28D-86D2-1B47-912A-710144D0BF32}"/>
              </a:ext>
            </a:extLst>
          </p:cNvPr>
          <p:cNvSpPr txBox="1">
            <a:spLocks noChangeArrowheads="1"/>
          </p:cNvSpPr>
          <p:nvPr/>
        </p:nvSpPr>
        <p:spPr>
          <a:xfrm>
            <a:off x="287383" y="786063"/>
            <a:ext cx="8543108" cy="5390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r>
              <a:rPr lang="en-US" sz="2600">
                <a:latin typeface="+mj-lt"/>
              </a:rPr>
              <a:t>In some eukaryotic cells, </a:t>
            </a:r>
            <a:r>
              <a:rPr lang="en-US" sz="2600">
                <a:solidFill>
                  <a:schemeClr val="accent6"/>
                </a:solidFill>
                <a:latin typeface="+mj-lt"/>
              </a:rPr>
              <a:t>microtubules</a:t>
            </a:r>
            <a:r>
              <a:rPr lang="en-US" sz="2600">
                <a:latin typeface="+mj-lt"/>
              </a:rPr>
              <a:t> are arranged into structures called </a:t>
            </a:r>
            <a:r>
              <a:rPr lang="en-US" sz="2600">
                <a:solidFill>
                  <a:srgbClr val="FF0000"/>
                </a:solidFill>
                <a:latin typeface="+mj-lt"/>
              </a:rPr>
              <a:t>flagella and cilia</a:t>
            </a:r>
            <a:r>
              <a:rPr lang="en-US" sz="2600">
                <a:latin typeface="+mj-lt"/>
              </a:rPr>
              <a:t>, extensions from a cell that aid in </a:t>
            </a:r>
            <a:r>
              <a:rPr lang="en-US" sz="2600" b="1">
                <a:latin typeface="+mj-lt"/>
              </a:rPr>
              <a:t>movement</a:t>
            </a:r>
            <a:r>
              <a:rPr lang="en-US" sz="2600">
                <a:latin typeface="+mj-lt"/>
              </a:rPr>
              <a:t>.</a:t>
            </a:r>
          </a:p>
          <a:p>
            <a:pPr algn="just" fontAlgn="auto"/>
            <a:r>
              <a:rPr lang="en-US" sz="2600">
                <a:latin typeface="+mj-lt"/>
              </a:rPr>
              <a:t>Eukaryotic </a:t>
            </a:r>
            <a:r>
              <a:rPr lang="en-US" sz="2600" b="1">
                <a:solidFill>
                  <a:srgbClr val="FF0000"/>
                </a:solidFill>
                <a:latin typeface="+mj-lt"/>
              </a:rPr>
              <a:t>flagella</a:t>
            </a:r>
            <a:r>
              <a:rPr lang="en-US" sz="2600">
                <a:latin typeface="+mj-lt"/>
              </a:rPr>
              <a:t> propel cells through an undulating, whiplike motion.</a:t>
            </a:r>
          </a:p>
          <a:p>
            <a:pPr algn="just" fontAlgn="auto"/>
            <a:r>
              <a:rPr lang="en-US" sz="2600">
                <a:latin typeface="+mj-lt"/>
              </a:rPr>
              <a:t>They often occur </a:t>
            </a:r>
            <a:r>
              <a:rPr lang="en-US" sz="2600">
                <a:solidFill>
                  <a:schemeClr val="accent6"/>
                </a:solidFill>
                <a:latin typeface="+mj-lt"/>
              </a:rPr>
              <a:t>singly</a:t>
            </a:r>
            <a:r>
              <a:rPr lang="en-US" sz="2600">
                <a:latin typeface="+mj-lt"/>
              </a:rPr>
              <a:t>, such as in human sperm cells, but may also appear in </a:t>
            </a:r>
            <a:r>
              <a:rPr lang="en-US" sz="2600">
                <a:solidFill>
                  <a:schemeClr val="accent6"/>
                </a:solidFill>
                <a:latin typeface="+mj-lt"/>
              </a:rPr>
              <a:t>groups</a:t>
            </a:r>
            <a:r>
              <a:rPr lang="en-US" sz="2600">
                <a:latin typeface="+mj-lt"/>
              </a:rPr>
              <a:t> on the outer surface of protists. </a:t>
            </a:r>
            <a:endParaRPr lang="en-US" sz="2600" dirty="0">
              <a:latin typeface="+mj-lt"/>
            </a:endParaRPr>
          </a:p>
        </p:txBody>
      </p:sp>
    </p:spTree>
    <p:extLst>
      <p:ext uri="{BB962C8B-B14F-4D97-AF65-F5344CB8AC3E}">
        <p14:creationId xmlns:p14="http://schemas.microsoft.com/office/powerpoint/2010/main" val="32016797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algn="ctr"/>
            <a:r>
              <a:rPr lang="en-US" dirty="0"/>
              <a:t>Cilia and Flagella</a:t>
            </a:r>
          </a:p>
        </p:txBody>
      </p:sp>
      <p:sp>
        <p:nvSpPr>
          <p:cNvPr id="229379" name="Rectangle 3"/>
          <p:cNvSpPr>
            <a:spLocks noGrp="1" noChangeArrowheads="1"/>
          </p:cNvSpPr>
          <p:nvPr>
            <p:ph idx="1"/>
          </p:nvPr>
        </p:nvSpPr>
        <p:spPr>
          <a:xfrm>
            <a:off x="287383" y="882316"/>
            <a:ext cx="8543108" cy="5628665"/>
          </a:xfrm>
        </p:spPr>
        <p:txBody>
          <a:bodyPr>
            <a:normAutofit/>
          </a:bodyPr>
          <a:lstStyle/>
          <a:p>
            <a:pPr algn="just">
              <a:spcBef>
                <a:spcPts val="600"/>
              </a:spcBef>
            </a:pPr>
            <a:r>
              <a:rPr lang="en-US" b="1" dirty="0">
                <a:latin typeface="+mj-lt"/>
              </a:rPr>
              <a:t>Cilia</a:t>
            </a:r>
            <a:r>
              <a:rPr lang="en-US" dirty="0">
                <a:latin typeface="+mj-lt"/>
              </a:rPr>
              <a:t> (singular, </a:t>
            </a:r>
            <a:r>
              <a:rPr lang="en-US" i="1" dirty="0">
                <a:latin typeface="+mj-lt"/>
              </a:rPr>
              <a:t>cilium</a:t>
            </a:r>
            <a:r>
              <a:rPr lang="en-US" dirty="0">
                <a:latin typeface="+mj-lt"/>
              </a:rPr>
              <a:t>) </a:t>
            </a:r>
          </a:p>
          <a:p>
            <a:pPr lvl="1" algn="just">
              <a:spcBef>
                <a:spcPts val="600"/>
              </a:spcBef>
            </a:pPr>
            <a:r>
              <a:rPr lang="en-US" dirty="0">
                <a:latin typeface="+mj-lt"/>
              </a:rPr>
              <a:t>Are generally </a:t>
            </a:r>
            <a:r>
              <a:rPr lang="en-US" b="1" dirty="0">
                <a:latin typeface="+mj-lt"/>
              </a:rPr>
              <a:t>shorter</a:t>
            </a:r>
            <a:r>
              <a:rPr lang="en-US" dirty="0">
                <a:latin typeface="+mj-lt"/>
              </a:rPr>
              <a:t> and more numerous than flagella and </a:t>
            </a:r>
          </a:p>
          <a:p>
            <a:pPr lvl="1" algn="just">
              <a:spcBef>
                <a:spcPts val="600"/>
              </a:spcBef>
            </a:pPr>
            <a:r>
              <a:rPr lang="en-US" dirty="0">
                <a:latin typeface="+mj-lt"/>
              </a:rPr>
              <a:t>Move in a coordinated back-and-forth motion, like the rhythmic oars of a crew team.</a:t>
            </a:r>
          </a:p>
          <a:p>
            <a:pPr algn="just">
              <a:spcBef>
                <a:spcPts val="600"/>
              </a:spcBef>
            </a:pPr>
            <a:r>
              <a:rPr lang="en-US" dirty="0">
                <a:latin typeface="+mj-lt"/>
              </a:rPr>
              <a:t>Both cilia and flagella push various protists through water.</a:t>
            </a:r>
          </a:p>
          <a:p>
            <a:pPr algn="just">
              <a:spcBef>
                <a:spcPts val="600"/>
              </a:spcBef>
            </a:pPr>
            <a:r>
              <a:rPr lang="en-US" dirty="0">
                <a:latin typeface="+mj-lt"/>
              </a:rPr>
              <a:t>Cilia may extend from nonmoving cells.</a:t>
            </a:r>
          </a:p>
          <a:p>
            <a:pPr algn="just">
              <a:spcBef>
                <a:spcPts val="600"/>
              </a:spcBef>
            </a:pPr>
            <a:r>
              <a:rPr lang="en-US" dirty="0">
                <a:latin typeface="+mj-lt"/>
              </a:rPr>
              <a:t>On cells lining the </a:t>
            </a:r>
            <a:r>
              <a:rPr lang="en-US" b="1" dirty="0">
                <a:solidFill>
                  <a:srgbClr val="C00000"/>
                </a:solidFill>
                <a:latin typeface="+mj-lt"/>
              </a:rPr>
              <a:t>human trachea</a:t>
            </a:r>
            <a:r>
              <a:rPr lang="en-US" dirty="0">
                <a:latin typeface="+mj-lt"/>
              </a:rPr>
              <a:t>, </a:t>
            </a:r>
            <a:r>
              <a:rPr lang="en-US" dirty="0">
                <a:solidFill>
                  <a:srgbClr val="92D050"/>
                </a:solidFill>
                <a:latin typeface="+mj-lt"/>
              </a:rPr>
              <a:t>cilia</a:t>
            </a:r>
            <a:r>
              <a:rPr lang="en-US" dirty="0">
                <a:latin typeface="+mj-lt"/>
              </a:rPr>
              <a:t> help </a:t>
            </a:r>
            <a:r>
              <a:rPr lang="en-US" dirty="0">
                <a:solidFill>
                  <a:srgbClr val="92D050"/>
                </a:solidFill>
                <a:latin typeface="+mj-lt"/>
              </a:rPr>
              <a:t>sweep</a:t>
            </a:r>
            <a:r>
              <a:rPr lang="en-US" dirty="0">
                <a:latin typeface="+mj-lt"/>
              </a:rPr>
              <a:t> </a:t>
            </a:r>
            <a:r>
              <a:rPr lang="en-US" dirty="0">
                <a:solidFill>
                  <a:srgbClr val="92D050"/>
                </a:solidFill>
                <a:latin typeface="+mj-lt"/>
              </a:rPr>
              <a:t>mucus</a:t>
            </a:r>
            <a:r>
              <a:rPr lang="en-US" dirty="0">
                <a:latin typeface="+mj-lt"/>
              </a:rPr>
              <a:t> with trapped debris </a:t>
            </a:r>
            <a:r>
              <a:rPr lang="en-US" dirty="0">
                <a:solidFill>
                  <a:srgbClr val="92D050"/>
                </a:solidFill>
                <a:latin typeface="+mj-lt"/>
              </a:rPr>
              <a:t>out</a:t>
            </a:r>
            <a:r>
              <a:rPr lang="en-US" dirty="0">
                <a:latin typeface="+mj-lt"/>
              </a:rPr>
              <a:t> of the </a:t>
            </a:r>
            <a:r>
              <a:rPr lang="en-US" dirty="0">
                <a:solidFill>
                  <a:srgbClr val="92D050"/>
                </a:solidFill>
                <a:latin typeface="+mj-lt"/>
              </a:rPr>
              <a:t>lungs</a:t>
            </a:r>
            <a:r>
              <a:rPr lang="en-US" dirty="0">
                <a:latin typeface="+mj-lt"/>
              </a:rPr>
              <a:t>.</a:t>
            </a:r>
          </a:p>
        </p:txBody>
      </p:sp>
    </p:spTree>
    <p:extLst>
      <p:ext uri="{BB962C8B-B14F-4D97-AF65-F5344CB8AC3E}">
        <p14:creationId xmlns:p14="http://schemas.microsoft.com/office/powerpoint/2010/main" val="28951887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5530-9238-4DCD-863D-60B52FF0CCB1}"/>
              </a:ext>
            </a:extLst>
          </p:cNvPr>
          <p:cNvSpPr>
            <a:spLocks noGrp="1"/>
          </p:cNvSpPr>
          <p:nvPr>
            <p:ph type="title"/>
          </p:nvPr>
        </p:nvSpPr>
        <p:spPr>
          <a:xfrm>
            <a:off x="287383" y="132523"/>
            <a:ext cx="8543108" cy="621456"/>
          </a:xfrm>
        </p:spPr>
        <p:txBody>
          <a:bodyPr/>
          <a:lstStyle/>
          <a:p>
            <a:pPr algn="ctr"/>
            <a:r>
              <a:rPr lang="en-US" dirty="0"/>
              <a:t>Cilia and Flagella</a:t>
            </a:r>
            <a:endParaRPr lang="en-GB" dirty="0"/>
          </a:p>
        </p:txBody>
      </p:sp>
      <p:sp>
        <p:nvSpPr>
          <p:cNvPr id="4" name="Rectangle 3">
            <a:extLst>
              <a:ext uri="{FF2B5EF4-FFF2-40B4-BE49-F238E27FC236}">
                <a16:creationId xmlns:a16="http://schemas.microsoft.com/office/drawing/2014/main" id="{43000AAB-A392-48BC-A124-206137272E97}"/>
              </a:ext>
            </a:extLst>
          </p:cNvPr>
          <p:cNvSpPr txBox="1">
            <a:spLocks noChangeArrowheads="1"/>
          </p:cNvSpPr>
          <p:nvPr/>
        </p:nvSpPr>
        <p:spPr>
          <a:xfrm>
            <a:off x="287383" y="770021"/>
            <a:ext cx="8543108" cy="2646947"/>
          </a:xfrm>
          <a:prstGeom prst="rect">
            <a:avLst/>
          </a:prstGeom>
        </p:spPr>
        <p:txBody>
          <a:bodyPr>
            <a:normAutofit/>
          </a:bodyPr>
          <a:lst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600"/>
              </a:spcBef>
            </a:pPr>
            <a:r>
              <a:rPr lang="en-US" sz="2600" dirty="0">
                <a:latin typeface="+mj-lt"/>
              </a:rPr>
              <a:t>Because </a:t>
            </a:r>
            <a:r>
              <a:rPr lang="en-US" sz="2600" b="1" dirty="0">
                <a:solidFill>
                  <a:srgbClr val="C00000"/>
                </a:solidFill>
                <a:latin typeface="+mj-lt"/>
              </a:rPr>
              <a:t>human sperm </a:t>
            </a:r>
            <a:r>
              <a:rPr lang="en-US" sz="2600" dirty="0">
                <a:latin typeface="+mj-lt"/>
              </a:rPr>
              <a:t>rely on flagella for movement, it is easy to understand why problems with flagella can lead to male infertility.</a:t>
            </a:r>
          </a:p>
          <a:p>
            <a:pPr algn="just" fontAlgn="auto">
              <a:spcBef>
                <a:spcPts val="600"/>
              </a:spcBef>
            </a:pPr>
            <a:r>
              <a:rPr lang="en-US" sz="2600" dirty="0">
                <a:latin typeface="+mj-lt"/>
              </a:rPr>
              <a:t>Some men with a type of hereditary sterility also suffer from respiratory problems because of a defect in the structure of their flagella and cilia. </a:t>
            </a:r>
          </a:p>
        </p:txBody>
      </p:sp>
      <p:pic>
        <p:nvPicPr>
          <p:cNvPr id="5" name="Picture 4">
            <a:extLst>
              <a:ext uri="{FF2B5EF4-FFF2-40B4-BE49-F238E27FC236}">
                <a16:creationId xmlns:a16="http://schemas.microsoft.com/office/drawing/2014/main" id="{C1532F0D-FE58-4985-80A8-766CDC7D43FD}"/>
              </a:ext>
            </a:extLst>
          </p:cNvPr>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1556084" y="3537170"/>
            <a:ext cx="2328527" cy="2526750"/>
          </a:xfrm>
          <a:prstGeom prst="rect">
            <a:avLst/>
          </a:prstGeom>
          <a:noFill/>
          <a:ln>
            <a:noFill/>
          </a:ln>
        </p:spPr>
      </p:pic>
      <p:sp>
        <p:nvSpPr>
          <p:cNvPr id="6" name="TextBox 5">
            <a:extLst>
              <a:ext uri="{FF2B5EF4-FFF2-40B4-BE49-F238E27FC236}">
                <a16:creationId xmlns:a16="http://schemas.microsoft.com/office/drawing/2014/main" id="{279C62C4-541D-4B53-B4A3-AADFDD2477A3}"/>
              </a:ext>
            </a:extLst>
          </p:cNvPr>
          <p:cNvSpPr txBox="1">
            <a:spLocks noChangeArrowheads="1"/>
          </p:cNvSpPr>
          <p:nvPr/>
        </p:nvSpPr>
        <p:spPr bwMode="auto">
          <a:xfrm>
            <a:off x="1372017" y="5976529"/>
            <a:ext cx="27508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mj-lt"/>
                <a:ea typeface="ＭＳ Ｐゴシック" charset="0"/>
              </a:rPr>
              <a:t>(b) Cilia on a protist</a:t>
            </a:r>
          </a:p>
        </p:txBody>
      </p:sp>
      <p:sp>
        <p:nvSpPr>
          <p:cNvPr id="7" name="TextBox 6">
            <a:extLst>
              <a:ext uri="{FF2B5EF4-FFF2-40B4-BE49-F238E27FC236}">
                <a16:creationId xmlns:a16="http://schemas.microsoft.com/office/drawing/2014/main" id="{9531851D-CA11-4875-8906-E91291CC3EAC}"/>
              </a:ext>
            </a:extLst>
          </p:cNvPr>
          <p:cNvSpPr txBox="1"/>
          <p:nvPr/>
        </p:nvSpPr>
        <p:spPr>
          <a:xfrm>
            <a:off x="1793159" y="3868044"/>
            <a:ext cx="615553" cy="1217303"/>
          </a:xfrm>
          <a:prstGeom prst="rect">
            <a:avLst/>
          </a:prstGeom>
          <a:noFill/>
        </p:spPr>
        <p:txBody>
          <a:bodyPr vert="vert270" wrap="square" lIns="0" tIns="0" rIns="0" bIns="0">
            <a:spAutoFit/>
          </a:bodyPr>
          <a:lstStyle/>
          <a:p>
            <a:pPr eaLnBrk="0" fontAlgn="auto" hangingPunct="0">
              <a:spcBef>
                <a:spcPts val="0"/>
              </a:spcBef>
              <a:spcAft>
                <a:spcPts val="0"/>
              </a:spcAft>
              <a:defRPr/>
            </a:pPr>
            <a:r>
              <a:rPr lang="en-US" sz="2000" b="1" dirty="0">
                <a:solidFill>
                  <a:srgbClr val="FFFFFF"/>
                </a:solidFill>
                <a:latin typeface="Arial"/>
                <a:ea typeface="ＭＳ Ｐゴシック" charset="0"/>
              </a:rPr>
              <a:t>Colorized SEM</a:t>
            </a:r>
          </a:p>
        </p:txBody>
      </p:sp>
      <p:pic>
        <p:nvPicPr>
          <p:cNvPr id="8" name="Picture 7">
            <a:extLst>
              <a:ext uri="{FF2B5EF4-FFF2-40B4-BE49-F238E27FC236}">
                <a16:creationId xmlns:a16="http://schemas.microsoft.com/office/drawing/2014/main" id="{E36FEED9-C9E1-4CB8-8660-729E28973616}"/>
              </a:ext>
            </a:extLst>
          </p:cNvPr>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6113416" y="3564335"/>
            <a:ext cx="1996935" cy="2192670"/>
          </a:xfrm>
          <a:prstGeom prst="rect">
            <a:avLst/>
          </a:prstGeom>
          <a:noFill/>
          <a:ln>
            <a:noFill/>
          </a:ln>
        </p:spPr>
      </p:pic>
      <p:sp>
        <p:nvSpPr>
          <p:cNvPr id="9" name="TextBox 8">
            <a:extLst>
              <a:ext uri="{FF2B5EF4-FFF2-40B4-BE49-F238E27FC236}">
                <a16:creationId xmlns:a16="http://schemas.microsoft.com/office/drawing/2014/main" id="{885A4599-72F0-4EFE-9D45-1E87B7C71CA6}"/>
              </a:ext>
            </a:extLst>
          </p:cNvPr>
          <p:cNvSpPr txBox="1"/>
          <p:nvPr/>
        </p:nvSpPr>
        <p:spPr>
          <a:xfrm>
            <a:off x="5924220" y="3568898"/>
            <a:ext cx="307777" cy="1853334"/>
          </a:xfrm>
          <a:prstGeom prst="rect">
            <a:avLst/>
          </a:prstGeom>
          <a:noFill/>
        </p:spPr>
        <p:txBody>
          <a:bodyPr vert="vert270" wrap="square" lIns="0" tIns="0" rIns="0" bIns="0">
            <a:spAutoFit/>
          </a:bodyPr>
          <a:lstStyle/>
          <a:p>
            <a:pPr eaLnBrk="0" fontAlgn="auto" hangingPunct="0">
              <a:spcBef>
                <a:spcPts val="0"/>
              </a:spcBef>
              <a:spcAft>
                <a:spcPts val="0"/>
              </a:spcAft>
              <a:defRPr/>
            </a:pPr>
            <a:r>
              <a:rPr lang="en-US" sz="2000" b="1" dirty="0">
                <a:solidFill>
                  <a:srgbClr val="000000"/>
                </a:solidFill>
                <a:latin typeface="Arial"/>
                <a:ea typeface="ＭＳ Ｐゴシック" charset="0"/>
              </a:rPr>
              <a:t>Colorized SEM</a:t>
            </a:r>
          </a:p>
        </p:txBody>
      </p:sp>
      <p:sp>
        <p:nvSpPr>
          <p:cNvPr id="10" name="TextBox 3">
            <a:extLst>
              <a:ext uri="{FF2B5EF4-FFF2-40B4-BE49-F238E27FC236}">
                <a16:creationId xmlns:a16="http://schemas.microsoft.com/office/drawing/2014/main" id="{2834EFAB-A1C9-47F1-9283-E083E83AD238}"/>
              </a:ext>
            </a:extLst>
          </p:cNvPr>
          <p:cNvSpPr txBox="1">
            <a:spLocks noChangeArrowheads="1"/>
          </p:cNvSpPr>
          <p:nvPr/>
        </p:nvSpPr>
        <p:spPr bwMode="auto">
          <a:xfrm>
            <a:off x="4443664" y="5988880"/>
            <a:ext cx="4658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mj-lt"/>
                <a:ea typeface="ＭＳ Ｐゴシック" charset="0"/>
              </a:rPr>
              <a:t>(c) Cilia lining the respiratory tract</a:t>
            </a:r>
          </a:p>
        </p:txBody>
      </p:sp>
      <p:sp>
        <p:nvSpPr>
          <p:cNvPr id="11" name="Rectangle 10">
            <a:extLst>
              <a:ext uri="{FF2B5EF4-FFF2-40B4-BE49-F238E27FC236}">
                <a16:creationId xmlns:a16="http://schemas.microsoft.com/office/drawing/2014/main" id="{E5A6C8F9-ACB0-42E8-B82E-B454B64F2484}"/>
              </a:ext>
            </a:extLst>
          </p:cNvPr>
          <p:cNvSpPr/>
          <p:nvPr/>
        </p:nvSpPr>
        <p:spPr>
          <a:xfrm>
            <a:off x="144379" y="6321100"/>
            <a:ext cx="8871283" cy="461665"/>
          </a:xfrm>
          <a:prstGeom prst="rect">
            <a:avLst/>
          </a:prstGeom>
        </p:spPr>
        <p:txBody>
          <a:bodyPr wrap="square">
            <a:spAutoFit/>
          </a:bodyPr>
          <a:lstStyle/>
          <a:p>
            <a:pPr algn="ctr" eaLnBrk="0" hangingPunct="0">
              <a:spcBef>
                <a:spcPct val="30000"/>
              </a:spcBef>
              <a:defRPr/>
            </a:pPr>
            <a:r>
              <a:rPr lang="en-US" b="1" dirty="0">
                <a:solidFill>
                  <a:srgbClr val="7030A0"/>
                </a:solidFill>
                <a:effectLst>
                  <a:outerShdw blurRad="38100" dist="38100" dir="2700000" algn="tl">
                    <a:srgbClr val="000000">
                      <a:alpha val="43137"/>
                    </a:srgbClr>
                  </a:outerShdw>
                </a:effectLst>
                <a:latin typeface="+mj-lt"/>
                <a:ea typeface="ＭＳ Ｐゴシック" charset="0"/>
                <a:cs typeface="Arial" pitchFamily="34" charset="0"/>
              </a:rPr>
              <a:t>Examples of flagella and cilia</a:t>
            </a:r>
          </a:p>
        </p:txBody>
      </p:sp>
    </p:spTree>
    <p:extLst>
      <p:ext uri="{BB962C8B-B14F-4D97-AF65-F5344CB8AC3E}">
        <p14:creationId xmlns:p14="http://schemas.microsoft.com/office/powerpoint/2010/main" val="26446415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B7A6-2C29-5942-9980-6CAF889076F8}"/>
              </a:ext>
            </a:extLst>
          </p:cNvPr>
          <p:cNvSpPr>
            <a:spLocks noGrp="1"/>
          </p:cNvSpPr>
          <p:nvPr>
            <p:ph type="title"/>
          </p:nvPr>
        </p:nvSpPr>
        <p:spPr/>
        <p:txBody>
          <a:bodyPr/>
          <a:lstStyle/>
          <a:p>
            <a:endParaRPr lang="ar-SA"/>
          </a:p>
        </p:txBody>
      </p:sp>
      <p:sp>
        <p:nvSpPr>
          <p:cNvPr id="3" name="Footer Placeholder 2">
            <a:extLst>
              <a:ext uri="{FF2B5EF4-FFF2-40B4-BE49-F238E27FC236}">
                <a16:creationId xmlns:a16="http://schemas.microsoft.com/office/drawing/2014/main" id="{3BFE947A-E875-FE43-AC91-127E5357717A}"/>
              </a:ext>
            </a:extLst>
          </p:cNvPr>
          <p:cNvSpPr>
            <a:spLocks noGrp="1"/>
          </p:cNvSpPr>
          <p:nvPr>
            <p:ph type="ftr" sz="quarter" idx="11"/>
          </p:nvPr>
        </p:nvSpPr>
        <p:spPr/>
        <p:txBody>
          <a:bodyPr/>
          <a:lstStyle/>
          <a:p>
            <a:r>
              <a:rPr lang="en-US"/>
              <a:t>© 2017 Pearson Education, Ltd.</a:t>
            </a:r>
          </a:p>
        </p:txBody>
      </p:sp>
      <p:pic>
        <p:nvPicPr>
          <p:cNvPr id="4" name="Picture 3">
            <a:extLst>
              <a:ext uri="{FF2B5EF4-FFF2-40B4-BE49-F238E27FC236}">
                <a16:creationId xmlns:a16="http://schemas.microsoft.com/office/drawing/2014/main" id="{B269F848-5CE7-ED49-8300-A7BE14B35313}"/>
              </a:ext>
            </a:extLst>
          </p:cNvPr>
          <p:cNvPicPr>
            <a:picLocks noChangeAspect="1"/>
          </p:cNvPicPr>
          <p:nvPr/>
        </p:nvPicPr>
        <p:blipFill>
          <a:blip r:embed="rId2"/>
          <a:stretch>
            <a:fillRect/>
          </a:stretch>
        </p:blipFill>
        <p:spPr>
          <a:xfrm>
            <a:off x="1659486" y="381524"/>
            <a:ext cx="5500969" cy="6476475"/>
          </a:xfrm>
          <a:prstGeom prst="rect">
            <a:avLst/>
          </a:prstGeom>
        </p:spPr>
      </p:pic>
    </p:spTree>
    <p:extLst>
      <p:ext uri="{BB962C8B-B14F-4D97-AF65-F5344CB8AC3E}">
        <p14:creationId xmlns:p14="http://schemas.microsoft.com/office/powerpoint/2010/main" val="881865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089E8-C3DA-6742-8BB2-7FC4AFDD19DA}"/>
              </a:ext>
            </a:extLst>
          </p:cNvPr>
          <p:cNvSpPr>
            <a:spLocks noGrp="1"/>
          </p:cNvSpPr>
          <p:nvPr>
            <p:ph idx="1"/>
          </p:nvPr>
        </p:nvSpPr>
        <p:spPr>
          <a:xfrm>
            <a:off x="322027" y="1661629"/>
            <a:ext cx="8536293" cy="4635804"/>
          </a:xfrm>
        </p:spPr>
        <p:txBody>
          <a:bodyPr/>
          <a:lstStyle/>
          <a:p>
            <a:pPr lvl="0">
              <a:lnSpc>
                <a:spcPct val="100000"/>
              </a:lnSpc>
            </a:pPr>
            <a:r>
              <a:rPr lang="en-US" sz="2600" dirty="0">
                <a:solidFill>
                  <a:prstClr val="black"/>
                </a:solidFill>
                <a:latin typeface="Times New Roman"/>
              </a:rPr>
              <a:t>A </a:t>
            </a:r>
            <a:r>
              <a:rPr lang="en-US" sz="2600" b="1" dirty="0">
                <a:solidFill>
                  <a:srgbClr val="FF0000"/>
                </a:solidFill>
                <a:latin typeface="Times New Roman"/>
              </a:rPr>
              <a:t>species</a:t>
            </a:r>
            <a:r>
              <a:rPr lang="en-US" sz="2600" dirty="0">
                <a:solidFill>
                  <a:prstClr val="black"/>
                </a:solidFill>
                <a:latin typeface="Times New Roman"/>
              </a:rPr>
              <a:t> is generally defined as </a:t>
            </a:r>
            <a:r>
              <a:rPr lang="en-US" sz="2600" b="1" dirty="0">
                <a:solidFill>
                  <a:prstClr val="black"/>
                </a:solidFill>
                <a:latin typeface="Times New Roman"/>
              </a:rPr>
              <a:t>a group of organisms that </a:t>
            </a:r>
          </a:p>
          <a:p>
            <a:pPr lvl="1">
              <a:lnSpc>
                <a:spcPct val="100000"/>
              </a:lnSpc>
            </a:pPr>
            <a:r>
              <a:rPr lang="en-US" b="1" dirty="0">
                <a:solidFill>
                  <a:srgbClr val="00B050"/>
                </a:solidFill>
                <a:latin typeface="Times New Roman"/>
              </a:rPr>
              <a:t>live in the same place </a:t>
            </a:r>
            <a:r>
              <a:rPr lang="en-US" b="1" dirty="0">
                <a:solidFill>
                  <a:prstClr val="black"/>
                </a:solidFill>
                <a:latin typeface="Times New Roman"/>
              </a:rPr>
              <a:t>and </a:t>
            </a:r>
            <a:r>
              <a:rPr lang="en-US" b="1" dirty="0">
                <a:solidFill>
                  <a:srgbClr val="00B050"/>
                </a:solidFill>
                <a:latin typeface="Times New Roman"/>
              </a:rPr>
              <a:t>time</a:t>
            </a:r>
            <a:r>
              <a:rPr lang="en-US" b="1" dirty="0">
                <a:solidFill>
                  <a:prstClr val="black"/>
                </a:solidFill>
                <a:latin typeface="Times New Roman"/>
              </a:rPr>
              <a:t> and </a:t>
            </a:r>
          </a:p>
          <a:p>
            <a:pPr lvl="1">
              <a:lnSpc>
                <a:spcPct val="100000"/>
              </a:lnSpc>
            </a:pPr>
            <a:r>
              <a:rPr lang="en-US" b="1" dirty="0">
                <a:solidFill>
                  <a:prstClr val="black"/>
                </a:solidFill>
                <a:latin typeface="Times New Roman"/>
              </a:rPr>
              <a:t>have the potential to </a:t>
            </a:r>
            <a:r>
              <a:rPr lang="en-US" b="1" dirty="0">
                <a:solidFill>
                  <a:srgbClr val="00B050"/>
                </a:solidFill>
                <a:latin typeface="Times New Roman"/>
              </a:rPr>
              <a:t>interbreed</a:t>
            </a:r>
            <a:r>
              <a:rPr lang="en-US" b="1" dirty="0">
                <a:solidFill>
                  <a:srgbClr val="70AD47"/>
                </a:solidFill>
                <a:latin typeface="Times New Roman"/>
              </a:rPr>
              <a:t> </a:t>
            </a:r>
            <a:r>
              <a:rPr lang="en-US" b="1" dirty="0">
                <a:solidFill>
                  <a:prstClr val="black"/>
                </a:solidFill>
                <a:latin typeface="Times New Roman"/>
              </a:rPr>
              <a:t>with one another in nature to produce healthy offspring.</a:t>
            </a:r>
            <a:endParaRPr lang="ar-SA" b="1" dirty="0">
              <a:solidFill>
                <a:prstClr val="black"/>
              </a:solidFill>
              <a:latin typeface="Times New Roman"/>
            </a:endParaRPr>
          </a:p>
          <a:p>
            <a:pPr lvl="1"/>
            <a:endParaRPr lang="ar-SA" sz="2600" b="1" dirty="0">
              <a:solidFill>
                <a:srgbClr val="FF0000"/>
              </a:solidFill>
              <a:latin typeface="Times New Roman"/>
            </a:endParaRPr>
          </a:p>
          <a:p>
            <a:pPr lvl="0">
              <a:lnSpc>
                <a:spcPct val="150000"/>
              </a:lnSpc>
              <a:spcBef>
                <a:spcPts val="600"/>
              </a:spcBef>
              <a:spcAft>
                <a:spcPts val="600"/>
              </a:spcAft>
            </a:pPr>
            <a:r>
              <a:rPr lang="en-US" sz="2600" b="1" dirty="0">
                <a:solidFill>
                  <a:srgbClr val="FF0000"/>
                </a:solidFill>
                <a:latin typeface="Times New Roman"/>
              </a:rPr>
              <a:t>Taxonomy</a:t>
            </a:r>
            <a:r>
              <a:rPr lang="en-US" sz="2600" dirty="0">
                <a:solidFill>
                  <a:srgbClr val="FF0000"/>
                </a:solidFill>
                <a:latin typeface="Times New Roman"/>
              </a:rPr>
              <a:t>,</a:t>
            </a:r>
            <a:r>
              <a:rPr lang="en-US" sz="2600" dirty="0">
                <a:solidFill>
                  <a:prstClr val="black"/>
                </a:solidFill>
                <a:latin typeface="Times New Roman"/>
              </a:rPr>
              <a:t> </a:t>
            </a:r>
            <a:r>
              <a:rPr lang="en-US" sz="2600" b="1" dirty="0">
                <a:solidFill>
                  <a:prstClr val="black"/>
                </a:solidFill>
                <a:latin typeface="Times New Roman"/>
              </a:rPr>
              <a:t>the branch of biology that names and classifies species and arrange them into a hierarchy of broader and broader groups. </a:t>
            </a:r>
          </a:p>
          <a:p>
            <a:pPr marL="0" indent="0">
              <a:buNone/>
            </a:pPr>
            <a:endParaRPr lang="ar-SA" dirty="0"/>
          </a:p>
        </p:txBody>
      </p:sp>
      <p:sp>
        <p:nvSpPr>
          <p:cNvPr id="4" name="Footer Placeholder 3">
            <a:extLst>
              <a:ext uri="{FF2B5EF4-FFF2-40B4-BE49-F238E27FC236}">
                <a16:creationId xmlns:a16="http://schemas.microsoft.com/office/drawing/2014/main" id="{8D19FA80-75CE-644C-B7F0-0288F17CBFE4}"/>
              </a:ext>
            </a:extLst>
          </p:cNvPr>
          <p:cNvSpPr>
            <a:spLocks noGrp="1"/>
          </p:cNvSpPr>
          <p:nvPr>
            <p:ph type="ftr" sz="quarter" idx="11"/>
          </p:nvPr>
        </p:nvSpPr>
        <p:spPr/>
        <p:txBody>
          <a:bodyPr/>
          <a:lstStyle/>
          <a:p>
            <a:r>
              <a:rPr lang="en-US"/>
              <a:t>© 2017 Pearson Education, Ltd.</a:t>
            </a:r>
          </a:p>
        </p:txBody>
      </p:sp>
      <p:sp>
        <p:nvSpPr>
          <p:cNvPr id="5" name="Rectangle 2">
            <a:extLst>
              <a:ext uri="{FF2B5EF4-FFF2-40B4-BE49-F238E27FC236}">
                <a16:creationId xmlns:a16="http://schemas.microsoft.com/office/drawing/2014/main" id="{7896B876-B264-EF41-9478-93F14BFFC162}"/>
              </a:ext>
            </a:extLst>
          </p:cNvPr>
          <p:cNvSpPr>
            <a:spLocks noGrp="1" noChangeArrowheads="1"/>
          </p:cNvSpPr>
          <p:nvPr>
            <p:ph type="title"/>
          </p:nvPr>
        </p:nvSpPr>
        <p:spPr>
          <a:xfrm>
            <a:off x="287383" y="395409"/>
            <a:ext cx="8543108" cy="958863"/>
          </a:xfrm>
        </p:spPr>
        <p:txBody>
          <a:bodyPr/>
          <a:lstStyle/>
          <a:p>
            <a:pPr algn="ctr"/>
            <a:r>
              <a:rPr lang="en-US" dirty="0"/>
              <a:t>Grouping Species: The Basic Concept</a:t>
            </a:r>
          </a:p>
        </p:txBody>
      </p:sp>
    </p:spTree>
    <p:extLst>
      <p:ext uri="{BB962C8B-B14F-4D97-AF65-F5344CB8AC3E}">
        <p14:creationId xmlns:p14="http://schemas.microsoft.com/office/powerpoint/2010/main" val="3466179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308F2-F2E7-B24B-A36E-399FD1537D62}"/>
              </a:ext>
            </a:extLst>
          </p:cNvPr>
          <p:cNvPicPr>
            <a:picLocks noChangeAspect="1"/>
          </p:cNvPicPr>
          <p:nvPr/>
        </p:nvPicPr>
        <p:blipFill>
          <a:blip r:embed="rId2"/>
          <a:stretch>
            <a:fillRect/>
          </a:stretch>
        </p:blipFill>
        <p:spPr>
          <a:xfrm>
            <a:off x="931390" y="1392701"/>
            <a:ext cx="7281219" cy="4167701"/>
          </a:xfrm>
          <a:prstGeom prst="rect">
            <a:avLst/>
          </a:prstGeom>
        </p:spPr>
      </p:pic>
    </p:spTree>
    <p:extLst>
      <p:ext uri="{BB962C8B-B14F-4D97-AF65-F5344CB8AC3E}">
        <p14:creationId xmlns:p14="http://schemas.microsoft.com/office/powerpoint/2010/main" val="3953832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42900" y="342406"/>
            <a:ext cx="8543108" cy="958863"/>
          </a:xfrm>
        </p:spPr>
        <p:txBody>
          <a:bodyPr/>
          <a:lstStyle/>
          <a:p>
            <a:pPr algn="ctr"/>
            <a:r>
              <a:rPr lang="en-US" dirty="0"/>
              <a:t>The Three Domains of Life</a:t>
            </a:r>
          </a:p>
        </p:txBody>
      </p:sp>
      <p:sp>
        <p:nvSpPr>
          <p:cNvPr id="4" name="Footer Placeholder 3"/>
          <p:cNvSpPr>
            <a:spLocks noGrp="1"/>
          </p:cNvSpPr>
          <p:nvPr>
            <p:ph type="ftr" sz="quarter" idx="11"/>
          </p:nvPr>
        </p:nvSpPr>
        <p:spPr/>
        <p:txBody>
          <a:bodyPr/>
          <a:lstStyle/>
          <a:p>
            <a:r>
              <a:rPr lang="en-US"/>
              <a:t>© 2017 Pearson Education, Ltd.</a:t>
            </a:r>
          </a:p>
        </p:txBody>
      </p:sp>
      <p:graphicFrame>
        <p:nvGraphicFramePr>
          <p:cNvPr id="2" name="Diagram 1">
            <a:extLst>
              <a:ext uri="{FF2B5EF4-FFF2-40B4-BE49-F238E27FC236}">
                <a16:creationId xmlns:a16="http://schemas.microsoft.com/office/drawing/2014/main" id="{19083712-41D1-734A-9B46-B0CEF72B1F81}"/>
              </a:ext>
            </a:extLst>
          </p:cNvPr>
          <p:cNvGraphicFramePr/>
          <p:nvPr>
            <p:extLst/>
          </p:nvPr>
        </p:nvGraphicFramePr>
        <p:xfrm>
          <a:off x="342900" y="890181"/>
          <a:ext cx="8685167" cy="5822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C62AC6D-DDED-6744-A9DA-BF1098478358}"/>
              </a:ext>
            </a:extLst>
          </p:cNvPr>
          <p:cNvSpPr txBox="1"/>
          <p:nvPr/>
        </p:nvSpPr>
        <p:spPr>
          <a:xfrm>
            <a:off x="0" y="2785519"/>
            <a:ext cx="1771650" cy="1015663"/>
          </a:xfrm>
          <a:prstGeom prst="rect">
            <a:avLst/>
          </a:prstGeom>
          <a:noFill/>
        </p:spPr>
        <p:txBody>
          <a:bodyPr wrap="square" rtlCol="1">
            <a:spAutoFit/>
          </a:bodyPr>
          <a:lstStyle/>
          <a:p>
            <a:r>
              <a:rPr lang="en-US" sz="2000" b="1" dirty="0">
                <a:latin typeface="+mj-lt"/>
              </a:rPr>
              <a:t>Prokaryotic or eukaryotic cells</a:t>
            </a:r>
            <a:endParaRPr lang="ar-SA" sz="2000" b="1" dirty="0">
              <a:latin typeface="+mj-lt"/>
            </a:endParaRPr>
          </a:p>
        </p:txBody>
      </p:sp>
      <p:sp>
        <p:nvSpPr>
          <p:cNvPr id="7" name="TextBox 6">
            <a:extLst>
              <a:ext uri="{FF2B5EF4-FFF2-40B4-BE49-F238E27FC236}">
                <a16:creationId xmlns:a16="http://schemas.microsoft.com/office/drawing/2014/main" id="{5D84DEAB-6334-4F46-8322-F8EB39F998F2}"/>
              </a:ext>
            </a:extLst>
          </p:cNvPr>
          <p:cNvSpPr txBox="1"/>
          <p:nvPr/>
        </p:nvSpPr>
        <p:spPr>
          <a:xfrm>
            <a:off x="1486886" y="5975527"/>
            <a:ext cx="5528277"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en-US" sz="2000" dirty="0">
                <a:latin typeface="+mj-lt"/>
              </a:rPr>
              <a:t>Most of the first three are multicellular</a:t>
            </a:r>
            <a:endParaRPr lang="ar-SA" sz="2000" dirty="0">
              <a:latin typeface="+mj-lt"/>
            </a:endParaRPr>
          </a:p>
        </p:txBody>
      </p:sp>
      <p:sp>
        <p:nvSpPr>
          <p:cNvPr id="8" name="TextBox 7">
            <a:extLst>
              <a:ext uri="{FF2B5EF4-FFF2-40B4-BE49-F238E27FC236}">
                <a16:creationId xmlns:a16="http://schemas.microsoft.com/office/drawing/2014/main" id="{0198CD05-DC2D-BC46-870A-D57F072A763E}"/>
              </a:ext>
            </a:extLst>
          </p:cNvPr>
          <p:cNvSpPr txBox="1"/>
          <p:nvPr/>
        </p:nvSpPr>
        <p:spPr>
          <a:xfrm>
            <a:off x="-1" y="4968577"/>
            <a:ext cx="1300163" cy="400110"/>
          </a:xfrm>
          <a:prstGeom prst="rect">
            <a:avLst/>
          </a:prstGeom>
          <a:noFill/>
        </p:spPr>
        <p:txBody>
          <a:bodyPr wrap="square" rtlCol="1">
            <a:spAutoFit/>
          </a:bodyPr>
          <a:lstStyle/>
          <a:p>
            <a:r>
              <a:rPr lang="en-US" sz="2000" b="1" dirty="0">
                <a:latin typeface="+mj-lt"/>
              </a:rPr>
              <a:t>Kingdoms</a:t>
            </a:r>
            <a:endParaRPr lang="ar-SA" sz="2000" b="1" dirty="0">
              <a:latin typeface="+mj-lt"/>
            </a:endParaRPr>
          </a:p>
        </p:txBody>
      </p:sp>
      <p:sp>
        <p:nvSpPr>
          <p:cNvPr id="9" name="TextBox 8">
            <a:extLst>
              <a:ext uri="{FF2B5EF4-FFF2-40B4-BE49-F238E27FC236}">
                <a16:creationId xmlns:a16="http://schemas.microsoft.com/office/drawing/2014/main" id="{F6C0DBED-ECB5-0047-9712-B66284BE9386}"/>
              </a:ext>
            </a:extLst>
          </p:cNvPr>
          <p:cNvSpPr txBox="1"/>
          <p:nvPr/>
        </p:nvSpPr>
        <p:spPr>
          <a:xfrm>
            <a:off x="7372350" y="5975527"/>
            <a:ext cx="1655717"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2000" dirty="0">
                <a:latin typeface="+mj-lt"/>
              </a:rPr>
              <a:t>Single or multicellular </a:t>
            </a:r>
            <a:endParaRPr lang="ar-SA" sz="2000" dirty="0">
              <a:latin typeface="+mj-lt"/>
            </a:endParaRPr>
          </a:p>
        </p:txBody>
      </p:sp>
    </p:spTree>
    <p:extLst>
      <p:ext uri="{BB962C8B-B14F-4D97-AF65-F5344CB8AC3E}">
        <p14:creationId xmlns:p14="http://schemas.microsoft.com/office/powerpoint/2010/main" val="2580548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2017 Pearson Education, Ltd.</a:t>
            </a:r>
            <a:endParaRPr lang="en-US" dirty="0"/>
          </a:p>
        </p:txBody>
      </p:sp>
      <p:grpSp>
        <p:nvGrpSpPr>
          <p:cNvPr id="13" name="Group 12">
            <a:extLst>
              <a:ext uri="{FF2B5EF4-FFF2-40B4-BE49-F238E27FC236}">
                <a16:creationId xmlns:a16="http://schemas.microsoft.com/office/drawing/2014/main" id="{E95C52FB-BEBA-E441-9DA8-AA230130E65A}"/>
              </a:ext>
            </a:extLst>
          </p:cNvPr>
          <p:cNvGrpSpPr/>
          <p:nvPr/>
        </p:nvGrpSpPr>
        <p:grpSpPr>
          <a:xfrm>
            <a:off x="1213104" y="204216"/>
            <a:ext cx="6717792" cy="6449568"/>
            <a:chOff x="1213104" y="204216"/>
            <a:chExt cx="6717792" cy="64495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104" y="204216"/>
              <a:ext cx="6717792" cy="6449568"/>
            </a:xfrm>
            <a:prstGeom prst="rect">
              <a:avLst/>
            </a:prstGeom>
          </p:spPr>
        </p:pic>
        <p:sp>
          <p:nvSpPr>
            <p:cNvPr id="4" name="TextBox 3"/>
            <p:cNvSpPr txBox="1"/>
            <p:nvPr/>
          </p:nvSpPr>
          <p:spPr>
            <a:xfrm rot="16200000">
              <a:off x="931012" y="648788"/>
              <a:ext cx="1112805" cy="523220"/>
            </a:xfrm>
            <a:prstGeom prst="rect">
              <a:avLst/>
            </a:prstGeom>
            <a:noFill/>
          </p:spPr>
          <p:txBody>
            <a:bodyPr wrap="none" rtlCol="0">
              <a:spAutoFit/>
            </a:bodyPr>
            <a:lstStyle/>
            <a:p>
              <a:pPr algn="ctr" eaLnBrk="0" hangingPunct="0"/>
              <a:r>
                <a:rPr lang="en-US" sz="1400" b="1" dirty="0">
                  <a:solidFill>
                    <a:srgbClr val="000000"/>
                  </a:solidFill>
                  <a:latin typeface="Arial" pitchFamily="34" charset="0"/>
                  <a:ea typeface="ＭＳ Ｐゴシック" charset="0"/>
                  <a:cs typeface="Arial" pitchFamily="34" charset="0"/>
                </a:rPr>
                <a:t>DOMAIN</a:t>
              </a:r>
            </a:p>
            <a:p>
              <a:pPr algn="ctr" eaLnBrk="0" hangingPunct="0">
                <a:lnSpc>
                  <a:spcPts val="1600"/>
                </a:lnSpc>
              </a:pPr>
              <a:r>
                <a:rPr lang="en-US" sz="1400" b="1" dirty="0">
                  <a:solidFill>
                    <a:srgbClr val="000000"/>
                  </a:solidFill>
                  <a:latin typeface="Arial" pitchFamily="34" charset="0"/>
                  <a:ea typeface="ＭＳ Ｐゴシック" charset="0"/>
                  <a:cs typeface="Arial" pitchFamily="34" charset="0"/>
                </a:rPr>
                <a:t>BACTERIA</a:t>
              </a:r>
            </a:p>
          </p:txBody>
        </p:sp>
        <p:sp>
          <p:nvSpPr>
            <p:cNvPr id="6" name="TextBox 5"/>
            <p:cNvSpPr txBox="1"/>
            <p:nvPr/>
          </p:nvSpPr>
          <p:spPr>
            <a:xfrm rot="16200000">
              <a:off x="939089" y="2183264"/>
              <a:ext cx="1083951" cy="523220"/>
            </a:xfrm>
            <a:prstGeom prst="rect">
              <a:avLst/>
            </a:prstGeom>
            <a:noFill/>
          </p:spPr>
          <p:txBody>
            <a:bodyPr wrap="none" rtlCol="0">
              <a:spAutoFit/>
            </a:bodyPr>
            <a:lstStyle/>
            <a:p>
              <a:pPr algn="ctr" eaLnBrk="0" hangingPunct="0"/>
              <a:r>
                <a:rPr lang="en-US" sz="1400" b="1" dirty="0">
                  <a:solidFill>
                    <a:srgbClr val="000000"/>
                  </a:solidFill>
                  <a:latin typeface="Arial" pitchFamily="34" charset="0"/>
                  <a:ea typeface="ＭＳ Ｐゴシック" charset="0"/>
                  <a:cs typeface="Arial" pitchFamily="34" charset="0"/>
                </a:rPr>
                <a:t>DOMAIN</a:t>
              </a:r>
            </a:p>
            <a:p>
              <a:pPr algn="ctr" eaLnBrk="0" hangingPunct="0"/>
              <a:r>
                <a:rPr lang="en-US" sz="1400" b="1" dirty="0">
                  <a:solidFill>
                    <a:srgbClr val="000000"/>
                  </a:solidFill>
                  <a:latin typeface="Arial" pitchFamily="34" charset="0"/>
                  <a:ea typeface="ＭＳ Ｐゴシック" charset="0"/>
                  <a:cs typeface="Arial" pitchFamily="34" charset="0"/>
                </a:rPr>
                <a:t>ARCHAEA</a:t>
              </a:r>
            </a:p>
          </p:txBody>
        </p:sp>
        <p:sp>
          <p:nvSpPr>
            <p:cNvPr id="5" name="TextBox 4"/>
            <p:cNvSpPr txBox="1"/>
            <p:nvPr/>
          </p:nvSpPr>
          <p:spPr>
            <a:xfrm>
              <a:off x="5099050" y="1524000"/>
              <a:ext cx="1646605" cy="307777"/>
            </a:xfrm>
            <a:prstGeom prst="rect">
              <a:avLst/>
            </a:prstGeom>
            <a:noFill/>
          </p:spPr>
          <p:txBody>
            <a:bodyPr wrap="none" rtlCol="0">
              <a:spAutoFit/>
            </a:bodyPr>
            <a:lstStyle/>
            <a:p>
              <a:pPr eaLnBrk="0" hangingPunct="0"/>
              <a:r>
                <a:rPr lang="en-US" sz="1400" b="1" dirty="0">
                  <a:solidFill>
                    <a:srgbClr val="000000"/>
                  </a:solidFill>
                  <a:latin typeface="Arial" pitchFamily="34" charset="0"/>
                  <a:ea typeface="ＭＳ Ｐゴシック" charset="0"/>
                  <a:cs typeface="Arial" pitchFamily="34" charset="0"/>
                </a:rPr>
                <a:t>Kingdom Plantae</a:t>
              </a:r>
            </a:p>
          </p:txBody>
        </p:sp>
        <p:sp>
          <p:nvSpPr>
            <p:cNvPr id="8" name="TextBox 7"/>
            <p:cNvSpPr txBox="1"/>
            <p:nvPr/>
          </p:nvSpPr>
          <p:spPr>
            <a:xfrm>
              <a:off x="5099050" y="3121223"/>
              <a:ext cx="1495922" cy="307777"/>
            </a:xfrm>
            <a:prstGeom prst="rect">
              <a:avLst/>
            </a:prstGeom>
            <a:noFill/>
          </p:spPr>
          <p:txBody>
            <a:bodyPr wrap="none" rtlCol="0">
              <a:spAutoFit/>
            </a:bodyPr>
            <a:lstStyle/>
            <a:p>
              <a:pPr eaLnBrk="0" hangingPunct="0"/>
              <a:r>
                <a:rPr lang="en-US" sz="1400" b="1" dirty="0">
                  <a:solidFill>
                    <a:srgbClr val="000000"/>
                  </a:solidFill>
                  <a:latin typeface="Arial" pitchFamily="34" charset="0"/>
                  <a:ea typeface="ＭＳ Ｐゴシック" charset="0"/>
                  <a:cs typeface="Arial" pitchFamily="34" charset="0"/>
                </a:rPr>
                <a:t>Kingdom Fungi</a:t>
              </a:r>
            </a:p>
          </p:txBody>
        </p:sp>
        <p:sp>
          <p:nvSpPr>
            <p:cNvPr id="9" name="TextBox 8"/>
            <p:cNvSpPr txBox="1"/>
            <p:nvPr/>
          </p:nvSpPr>
          <p:spPr>
            <a:xfrm>
              <a:off x="5099050" y="4721423"/>
              <a:ext cx="1750544" cy="307777"/>
            </a:xfrm>
            <a:prstGeom prst="rect">
              <a:avLst/>
            </a:prstGeom>
            <a:noFill/>
          </p:spPr>
          <p:txBody>
            <a:bodyPr wrap="none" rtlCol="0">
              <a:spAutoFit/>
            </a:bodyPr>
            <a:lstStyle/>
            <a:p>
              <a:pPr eaLnBrk="0" hangingPunct="0"/>
              <a:r>
                <a:rPr lang="en-US" sz="1400" b="1" dirty="0">
                  <a:solidFill>
                    <a:srgbClr val="000000"/>
                  </a:solidFill>
                  <a:latin typeface="Arial" pitchFamily="34" charset="0"/>
                  <a:ea typeface="ＭＳ Ｐゴシック" charset="0"/>
                  <a:cs typeface="Arial" pitchFamily="34" charset="0"/>
                </a:rPr>
                <a:t>Kingdom </a:t>
              </a:r>
              <a:r>
                <a:rPr lang="en-US" sz="1400" b="1" dirty="0" err="1">
                  <a:solidFill>
                    <a:srgbClr val="000000"/>
                  </a:solidFill>
                  <a:latin typeface="Arial" pitchFamily="34" charset="0"/>
                  <a:ea typeface="ＭＳ Ｐゴシック" charset="0"/>
                  <a:cs typeface="Arial" pitchFamily="34" charset="0"/>
                </a:rPr>
                <a:t>Animalia</a:t>
              </a:r>
              <a:endParaRPr lang="en-US" sz="1400" b="1" dirty="0">
                <a:solidFill>
                  <a:srgbClr val="000000"/>
                </a:solidFill>
                <a:latin typeface="Arial" pitchFamily="34" charset="0"/>
                <a:ea typeface="ＭＳ Ｐゴシック" charset="0"/>
                <a:cs typeface="Arial" pitchFamily="34" charset="0"/>
              </a:endParaRPr>
            </a:p>
          </p:txBody>
        </p:sp>
        <p:sp>
          <p:nvSpPr>
            <p:cNvPr id="10" name="TextBox 9"/>
            <p:cNvSpPr txBox="1"/>
            <p:nvPr/>
          </p:nvSpPr>
          <p:spPr>
            <a:xfrm>
              <a:off x="5092700" y="6343030"/>
              <a:ext cx="2600392" cy="307777"/>
            </a:xfrm>
            <a:prstGeom prst="rect">
              <a:avLst/>
            </a:prstGeom>
            <a:noFill/>
          </p:spPr>
          <p:txBody>
            <a:bodyPr wrap="none" rtlCol="0">
              <a:spAutoFit/>
            </a:bodyPr>
            <a:lstStyle/>
            <a:p>
              <a:pPr eaLnBrk="0" hangingPunct="0"/>
              <a:r>
                <a:rPr lang="en-US" sz="1400" b="1" dirty="0" err="1">
                  <a:solidFill>
                    <a:srgbClr val="000000"/>
                  </a:solidFill>
                  <a:latin typeface="Arial" pitchFamily="34" charset="0"/>
                  <a:ea typeface="ＭＳ Ｐゴシック" charset="0"/>
                  <a:cs typeface="Arial" pitchFamily="34" charset="0"/>
                </a:rPr>
                <a:t>Protists</a:t>
              </a:r>
              <a:r>
                <a:rPr lang="en-US" sz="1400" b="1" dirty="0">
                  <a:solidFill>
                    <a:srgbClr val="000000"/>
                  </a:solidFill>
                  <a:latin typeface="Arial" pitchFamily="34" charset="0"/>
                  <a:ea typeface="ＭＳ Ｐゴシック" charset="0"/>
                  <a:cs typeface="Arial" pitchFamily="34" charset="0"/>
                </a:rPr>
                <a:t> (multiple kingdoms)</a:t>
              </a:r>
            </a:p>
          </p:txBody>
        </p:sp>
        <p:sp>
          <p:nvSpPr>
            <p:cNvPr id="7" name="TextBox 6"/>
            <p:cNvSpPr txBox="1"/>
            <p:nvPr/>
          </p:nvSpPr>
          <p:spPr>
            <a:xfrm rot="16200000">
              <a:off x="3999091" y="3224356"/>
              <a:ext cx="1828642" cy="307777"/>
            </a:xfrm>
            <a:prstGeom prst="rect">
              <a:avLst/>
            </a:prstGeom>
            <a:noFill/>
          </p:spPr>
          <p:txBody>
            <a:bodyPr wrap="none" rtlCol="0">
              <a:spAutoFit/>
            </a:bodyPr>
            <a:lstStyle/>
            <a:p>
              <a:pPr eaLnBrk="0" hangingPunct="0"/>
              <a:r>
                <a:rPr lang="en-US" sz="1400" b="1" dirty="0">
                  <a:solidFill>
                    <a:srgbClr val="000000"/>
                  </a:solidFill>
                  <a:latin typeface="Arial" pitchFamily="34" charset="0"/>
                  <a:ea typeface="ＭＳ Ｐゴシック" charset="0"/>
                  <a:cs typeface="Arial" pitchFamily="34" charset="0"/>
                </a:rPr>
                <a:t>DOMAIN EUKARYA</a:t>
              </a:r>
            </a:p>
          </p:txBody>
        </p:sp>
      </p:grpSp>
      <p:sp>
        <p:nvSpPr>
          <p:cNvPr id="12" name="TextBox 11"/>
          <p:cNvSpPr txBox="1"/>
          <p:nvPr/>
        </p:nvSpPr>
        <p:spPr>
          <a:xfrm>
            <a:off x="365760" y="4167425"/>
            <a:ext cx="3962400" cy="707886"/>
          </a:xfrm>
          <a:prstGeom prst="rect">
            <a:avLst/>
          </a:prstGeom>
          <a:noFill/>
        </p:spPr>
        <p:txBody>
          <a:bodyPr wrap="square" rtlCol="0">
            <a:spAutoFit/>
          </a:bodyPr>
          <a:lstStyle/>
          <a:p>
            <a:pPr algn="ctr"/>
            <a:r>
              <a:rPr lang="en-US" sz="2000" b="1" dirty="0">
                <a:solidFill>
                  <a:srgbClr val="7030A0"/>
                </a:solidFill>
                <a:latin typeface="+mj-lt"/>
              </a:rPr>
              <a:t>Figure 1.7: The three domains of life</a:t>
            </a:r>
          </a:p>
        </p:txBody>
      </p:sp>
    </p:spTree>
    <p:extLst>
      <p:ext uri="{BB962C8B-B14F-4D97-AF65-F5344CB8AC3E}">
        <p14:creationId xmlns:p14="http://schemas.microsoft.com/office/powerpoint/2010/main" val="299723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p:txBody>
          <a:bodyPr/>
          <a:lstStyle/>
          <a:p>
            <a:pPr algn="ctr"/>
            <a:r>
              <a:rPr lang="en-US" dirty="0"/>
              <a:t>Major Themes in Biology</a:t>
            </a:r>
          </a:p>
        </p:txBody>
      </p:sp>
      <p:sp>
        <p:nvSpPr>
          <p:cNvPr id="768002" name="Rectangle 2"/>
          <p:cNvSpPr>
            <a:spLocks noGrp="1" noChangeArrowheads="1"/>
          </p:cNvSpPr>
          <p:nvPr>
            <p:ph idx="1"/>
          </p:nvPr>
        </p:nvSpPr>
        <p:spPr>
          <a:xfrm>
            <a:off x="287383" y="975315"/>
            <a:ext cx="8543108" cy="5358816"/>
          </a:xfrm>
        </p:spPr>
        <p:txBody>
          <a:bodyPr/>
          <a:lstStyle/>
          <a:p>
            <a:pPr algn="just">
              <a:buNone/>
            </a:pPr>
            <a:r>
              <a:rPr lang="en-US" sz="2600" dirty="0">
                <a:solidFill>
                  <a:srgbClr val="002060"/>
                </a:solidFill>
                <a:latin typeface="+mj-lt"/>
              </a:rPr>
              <a:t>Five unifying themes will serve as touchstones throughout our investigation of biology.</a:t>
            </a:r>
          </a:p>
        </p:txBody>
      </p:sp>
      <p:sp>
        <p:nvSpPr>
          <p:cNvPr id="4" name="Footer Placeholder 3"/>
          <p:cNvSpPr>
            <a:spLocks noGrp="1"/>
          </p:cNvSpPr>
          <p:nvPr>
            <p:ph type="ftr" sz="quarter" idx="11"/>
          </p:nvPr>
        </p:nvSpPr>
        <p:spPr/>
        <p:txBody>
          <a:bodyPr/>
          <a:lstStyle/>
          <a:p>
            <a:r>
              <a:rPr lang="en-US"/>
              <a:t>© 2017 Pearson Education, Ltd.</a:t>
            </a:r>
          </a:p>
        </p:txBody>
      </p:sp>
      <p:pic>
        <p:nvPicPr>
          <p:cNvPr id="5" name="Picture 4">
            <a:extLst>
              <a:ext uri="{FF2B5EF4-FFF2-40B4-BE49-F238E27FC236}">
                <a16:creationId xmlns:a16="http://schemas.microsoft.com/office/drawing/2014/main" id="{4768EE20-4B59-4764-BEBB-9C33ECCD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148840"/>
            <a:ext cx="8546592" cy="2560320"/>
          </a:xfrm>
          <a:prstGeom prst="rect">
            <a:avLst/>
          </a:prstGeom>
        </p:spPr>
      </p:pic>
      <p:sp>
        <p:nvSpPr>
          <p:cNvPr id="6" name="TextBox 5">
            <a:extLst>
              <a:ext uri="{FF2B5EF4-FFF2-40B4-BE49-F238E27FC236}">
                <a16:creationId xmlns:a16="http://schemas.microsoft.com/office/drawing/2014/main" id="{FDE9099C-3F21-4DD4-AC6B-A233F270D1CD}"/>
              </a:ext>
            </a:extLst>
          </p:cNvPr>
          <p:cNvSpPr txBox="1"/>
          <p:nvPr/>
        </p:nvSpPr>
        <p:spPr>
          <a:xfrm>
            <a:off x="593058" y="2710545"/>
            <a:ext cx="1236236"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Evolution</a:t>
            </a:r>
          </a:p>
        </p:txBody>
      </p:sp>
      <p:sp>
        <p:nvSpPr>
          <p:cNvPr id="7" name="TextBox 6">
            <a:extLst>
              <a:ext uri="{FF2B5EF4-FFF2-40B4-BE49-F238E27FC236}">
                <a16:creationId xmlns:a16="http://schemas.microsoft.com/office/drawing/2014/main" id="{3791D8A9-E4DC-48A4-BDBD-3A8840209BD7}"/>
              </a:ext>
            </a:extLst>
          </p:cNvPr>
          <p:cNvSpPr txBox="1"/>
          <p:nvPr/>
        </p:nvSpPr>
        <p:spPr>
          <a:xfrm>
            <a:off x="2215031" y="2477090"/>
            <a:ext cx="1274708" cy="646331"/>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Structure/</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Function</a:t>
            </a:r>
          </a:p>
        </p:txBody>
      </p:sp>
      <p:sp>
        <p:nvSpPr>
          <p:cNvPr id="8" name="TextBox 7">
            <a:extLst>
              <a:ext uri="{FF2B5EF4-FFF2-40B4-BE49-F238E27FC236}">
                <a16:creationId xmlns:a16="http://schemas.microsoft.com/office/drawing/2014/main" id="{F9ADDCB6-9195-4DB2-8F59-2367590E3357}"/>
              </a:ext>
            </a:extLst>
          </p:cNvPr>
          <p:cNvSpPr txBox="1"/>
          <p:nvPr/>
        </p:nvSpPr>
        <p:spPr>
          <a:xfrm>
            <a:off x="3567079" y="2487979"/>
            <a:ext cx="1454244" cy="612988"/>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Information</a:t>
            </a:r>
          </a:p>
          <a:p>
            <a:pPr algn="ctr" eaLnBrk="0" hangingPunct="0">
              <a:lnSpc>
                <a:spcPts val="1900"/>
              </a:lnSpc>
            </a:pPr>
            <a:r>
              <a:rPr lang="en-US" sz="1800" b="1" dirty="0">
                <a:solidFill>
                  <a:srgbClr val="000000"/>
                </a:solidFill>
                <a:latin typeface="Arial" pitchFamily="34" charset="0"/>
                <a:ea typeface="ＭＳ Ｐゴシック" charset="0"/>
                <a:cs typeface="Arial" pitchFamily="34" charset="0"/>
              </a:rPr>
              <a:t>Flow</a:t>
            </a:r>
          </a:p>
        </p:txBody>
      </p:sp>
      <p:sp>
        <p:nvSpPr>
          <p:cNvPr id="9" name="TextBox 8">
            <a:extLst>
              <a:ext uri="{FF2B5EF4-FFF2-40B4-BE49-F238E27FC236}">
                <a16:creationId xmlns:a16="http://schemas.microsoft.com/office/drawing/2014/main" id="{87FB5168-2987-4098-9753-1C2816A30762}"/>
              </a:ext>
            </a:extLst>
          </p:cNvPr>
          <p:cNvSpPr txBox="1"/>
          <p:nvPr/>
        </p:nvSpPr>
        <p:spPr>
          <a:xfrm>
            <a:off x="4957823" y="2487979"/>
            <a:ext cx="1992917"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Energy</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Transformations</a:t>
            </a:r>
          </a:p>
        </p:txBody>
      </p:sp>
      <p:sp>
        <p:nvSpPr>
          <p:cNvPr id="10" name="TextBox 9">
            <a:extLst>
              <a:ext uri="{FF2B5EF4-FFF2-40B4-BE49-F238E27FC236}">
                <a16:creationId xmlns:a16="http://schemas.microsoft.com/office/drawing/2014/main" id="{C6329324-36AA-4726-A8AC-C5F944932879}"/>
              </a:ext>
            </a:extLst>
          </p:cNvPr>
          <p:cNvSpPr txBox="1"/>
          <p:nvPr/>
        </p:nvSpPr>
        <p:spPr>
          <a:xfrm>
            <a:off x="6718300" y="2487979"/>
            <a:ext cx="2247900" cy="612988"/>
          </a:xfrm>
          <a:prstGeom prst="rect">
            <a:avLst/>
          </a:prstGeom>
          <a:noFill/>
        </p:spPr>
        <p:txBody>
          <a:bodyPr wrap="squar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Interconnections</a:t>
            </a:r>
          </a:p>
          <a:p>
            <a:pPr algn="ctr" eaLnBrk="0" hangingPunct="0">
              <a:lnSpc>
                <a:spcPts val="1900"/>
              </a:lnSpc>
            </a:pPr>
            <a:r>
              <a:rPr lang="en-US" sz="1800" b="1" dirty="0">
                <a:solidFill>
                  <a:srgbClr val="000000"/>
                </a:solidFill>
                <a:latin typeface="Arial" pitchFamily="34" charset="0"/>
                <a:ea typeface="ＭＳ Ｐゴシック" charset="0"/>
                <a:cs typeface="Arial" pitchFamily="34" charset="0"/>
              </a:rPr>
              <a:t>within Systems</a:t>
            </a:r>
          </a:p>
        </p:txBody>
      </p:sp>
      <p:sp>
        <p:nvSpPr>
          <p:cNvPr id="11" name="TextBox 10">
            <a:extLst>
              <a:ext uri="{FF2B5EF4-FFF2-40B4-BE49-F238E27FC236}">
                <a16:creationId xmlns:a16="http://schemas.microsoft.com/office/drawing/2014/main" id="{BA980847-A177-48F8-AD78-373FE2BE64CF}"/>
              </a:ext>
            </a:extLst>
          </p:cNvPr>
          <p:cNvSpPr txBox="1"/>
          <p:nvPr/>
        </p:nvSpPr>
        <p:spPr>
          <a:xfrm>
            <a:off x="2852385" y="2155190"/>
            <a:ext cx="3467616" cy="369332"/>
          </a:xfrm>
          <a:prstGeom prst="rect">
            <a:avLst/>
          </a:prstGeom>
          <a:noFill/>
        </p:spPr>
        <p:txBody>
          <a:bodyPr wrap="none" rtlCol="0">
            <a:spAutoFit/>
          </a:bodyPr>
          <a:lstStyle/>
          <a:p>
            <a:pPr eaLnBrk="0" hangingPunct="0"/>
            <a:r>
              <a:rPr lang="en-US" sz="1800" b="1" dirty="0">
                <a:solidFill>
                  <a:srgbClr val="FFFFFF"/>
                </a:solidFill>
                <a:latin typeface="Arial" pitchFamily="34" charset="0"/>
                <a:ea typeface="ＭＳ Ｐゴシック" charset="0"/>
                <a:cs typeface="Arial" pitchFamily="34" charset="0"/>
              </a:rPr>
              <a:t>MAJOR THEMES IN BIOLOGY</a:t>
            </a:r>
          </a:p>
        </p:txBody>
      </p:sp>
    </p:spTree>
    <p:extLst>
      <p:ext uri="{BB962C8B-B14F-4D97-AF65-F5344CB8AC3E}">
        <p14:creationId xmlns:p14="http://schemas.microsoft.com/office/powerpoint/2010/main" val="3401893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609600"/>
            <a:ext cx="8546592" cy="5638800"/>
          </a:xfrm>
          <a:prstGeom prst="rect">
            <a:avLst/>
          </a:prstGeom>
        </p:spPr>
      </p:pic>
      <p:sp>
        <p:nvSpPr>
          <p:cNvPr id="3" name="Footer Placeholder 2"/>
          <p:cNvSpPr>
            <a:spLocks noGrp="1"/>
          </p:cNvSpPr>
          <p:nvPr>
            <p:ph type="ftr" sz="quarter" idx="11"/>
          </p:nvPr>
        </p:nvSpPr>
        <p:spPr/>
        <p:txBody>
          <a:bodyPr/>
          <a:lstStyle/>
          <a:p>
            <a:r>
              <a:rPr lang="en-US"/>
              <a:t>© 2017 Pearson Education, Ltd.</a:t>
            </a:r>
            <a:endParaRPr lang="en-US" dirty="0"/>
          </a:p>
        </p:txBody>
      </p:sp>
      <p:sp>
        <p:nvSpPr>
          <p:cNvPr id="9217" name="Rectangle 3"/>
          <p:cNvSpPr>
            <a:spLocks noGrp="1" noChangeArrowheads="1"/>
          </p:cNvSpPr>
          <p:nvPr>
            <p:ph type="ctrTitle" idx="4294967295"/>
          </p:nvPr>
        </p:nvSpPr>
        <p:spPr bwMode="auto">
          <a:xfrm>
            <a:off x="1997385" y="203811"/>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sz="2000" dirty="0">
                <a:solidFill>
                  <a:srgbClr val="7030A0"/>
                </a:solidFill>
              </a:rPr>
              <a:t>Figure 1.9: An evolutionary tree of bears. </a:t>
            </a:r>
          </a:p>
        </p:txBody>
      </p:sp>
      <p:sp>
        <p:nvSpPr>
          <p:cNvPr id="4" name="TextBox 3"/>
          <p:cNvSpPr txBox="1"/>
          <p:nvPr/>
        </p:nvSpPr>
        <p:spPr>
          <a:xfrm>
            <a:off x="607343" y="1426030"/>
            <a:ext cx="1236236" cy="646331"/>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Ancestral</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bear</a:t>
            </a:r>
          </a:p>
        </p:txBody>
      </p:sp>
      <p:sp>
        <p:nvSpPr>
          <p:cNvPr id="6" name="TextBox 5"/>
          <p:cNvSpPr txBox="1"/>
          <p:nvPr/>
        </p:nvSpPr>
        <p:spPr>
          <a:xfrm>
            <a:off x="618229" y="2902019"/>
            <a:ext cx="1749197" cy="882293"/>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Common</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ancestor of all</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modern bears</a:t>
            </a:r>
          </a:p>
        </p:txBody>
      </p:sp>
      <p:sp>
        <p:nvSpPr>
          <p:cNvPr id="7" name="TextBox 6"/>
          <p:cNvSpPr txBox="1"/>
          <p:nvPr/>
        </p:nvSpPr>
        <p:spPr>
          <a:xfrm>
            <a:off x="506718" y="4669972"/>
            <a:ext cx="2608406" cy="882293"/>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Common</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ancestor of polar bear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and brown bear</a:t>
            </a:r>
          </a:p>
        </p:txBody>
      </p:sp>
      <p:sp>
        <p:nvSpPr>
          <p:cNvPr id="8" name="TextBox 7"/>
          <p:cNvSpPr txBox="1"/>
          <p:nvPr/>
        </p:nvSpPr>
        <p:spPr>
          <a:xfrm>
            <a:off x="5543408" y="783994"/>
            <a:ext cx="2069798"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Giant panda bear</a:t>
            </a:r>
          </a:p>
        </p:txBody>
      </p:sp>
      <p:sp>
        <p:nvSpPr>
          <p:cNvPr id="9" name="TextBox 8"/>
          <p:cNvSpPr txBox="1"/>
          <p:nvPr/>
        </p:nvSpPr>
        <p:spPr>
          <a:xfrm>
            <a:off x="5544678" y="1380882"/>
            <a:ext cx="1954382"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Spectacled bear</a:t>
            </a:r>
          </a:p>
        </p:txBody>
      </p:sp>
      <p:sp>
        <p:nvSpPr>
          <p:cNvPr id="10" name="TextBox 9"/>
          <p:cNvSpPr txBox="1"/>
          <p:nvPr/>
        </p:nvSpPr>
        <p:spPr>
          <a:xfrm>
            <a:off x="5559209" y="2075293"/>
            <a:ext cx="1313181"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Sloth bear</a:t>
            </a:r>
          </a:p>
        </p:txBody>
      </p:sp>
      <p:sp>
        <p:nvSpPr>
          <p:cNvPr id="11" name="TextBox 10"/>
          <p:cNvSpPr txBox="1"/>
          <p:nvPr/>
        </p:nvSpPr>
        <p:spPr>
          <a:xfrm>
            <a:off x="5549022" y="2757004"/>
            <a:ext cx="1172117"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Sun bear</a:t>
            </a:r>
          </a:p>
        </p:txBody>
      </p:sp>
      <p:sp>
        <p:nvSpPr>
          <p:cNvPr id="12" name="TextBox 11"/>
          <p:cNvSpPr txBox="1"/>
          <p:nvPr/>
        </p:nvSpPr>
        <p:spPr>
          <a:xfrm>
            <a:off x="5533809" y="3426015"/>
            <a:ext cx="2441695"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American black bear</a:t>
            </a:r>
          </a:p>
        </p:txBody>
      </p:sp>
      <p:sp>
        <p:nvSpPr>
          <p:cNvPr id="13" name="TextBox 12"/>
          <p:cNvSpPr txBox="1"/>
          <p:nvPr/>
        </p:nvSpPr>
        <p:spPr>
          <a:xfrm>
            <a:off x="5543035" y="4099115"/>
            <a:ext cx="2146743"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Asiatic black bear</a:t>
            </a:r>
          </a:p>
        </p:txBody>
      </p:sp>
      <p:sp>
        <p:nvSpPr>
          <p:cNvPr id="14" name="TextBox 13"/>
          <p:cNvSpPr txBox="1"/>
          <p:nvPr/>
        </p:nvSpPr>
        <p:spPr>
          <a:xfrm>
            <a:off x="5546509" y="4743830"/>
            <a:ext cx="1313181"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Polar bear</a:t>
            </a:r>
          </a:p>
        </p:txBody>
      </p:sp>
      <p:sp>
        <p:nvSpPr>
          <p:cNvPr id="15" name="TextBox 14"/>
          <p:cNvSpPr txBox="1"/>
          <p:nvPr/>
        </p:nvSpPr>
        <p:spPr>
          <a:xfrm>
            <a:off x="5536601" y="5445695"/>
            <a:ext cx="1454245"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Brown bear</a:t>
            </a:r>
          </a:p>
        </p:txBody>
      </p:sp>
      <p:sp>
        <p:nvSpPr>
          <p:cNvPr id="16" name="TextBox 15"/>
          <p:cNvSpPr txBox="1"/>
          <p:nvPr/>
        </p:nvSpPr>
        <p:spPr>
          <a:xfrm>
            <a:off x="1656391" y="6150296"/>
            <a:ext cx="6330315" cy="400110"/>
          </a:xfrm>
          <a:prstGeom prst="rect">
            <a:avLst/>
          </a:prstGeom>
          <a:noFill/>
        </p:spPr>
        <p:txBody>
          <a:bodyPr wrap="square" rtlCol="0">
            <a:spAutoFit/>
          </a:bodyPr>
          <a:lstStyle/>
          <a:p>
            <a:pPr algn="ctr"/>
            <a:r>
              <a:rPr lang="en-US" sz="2000" b="1" dirty="0">
                <a:solidFill>
                  <a:srgbClr val="7030A0"/>
                </a:solidFill>
                <a:latin typeface="+mj-lt"/>
              </a:rPr>
              <a:t>Figure 1.9: An evolutionary tree of bears</a:t>
            </a:r>
          </a:p>
        </p:txBody>
      </p:sp>
    </p:spTree>
    <p:extLst>
      <p:ext uri="{BB962C8B-B14F-4D97-AF65-F5344CB8AC3E}">
        <p14:creationId xmlns:p14="http://schemas.microsoft.com/office/powerpoint/2010/main" val="74296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5CE9-D516-594E-B221-28008C79D5B6}"/>
              </a:ext>
            </a:extLst>
          </p:cNvPr>
          <p:cNvSpPr>
            <a:spLocks noGrp="1"/>
          </p:cNvSpPr>
          <p:nvPr>
            <p:ph type="title"/>
          </p:nvPr>
        </p:nvSpPr>
        <p:spPr>
          <a:xfrm>
            <a:off x="586446" y="69704"/>
            <a:ext cx="7886700" cy="1325563"/>
          </a:xfrm>
        </p:spPr>
        <p:txBody>
          <a:bodyPr>
            <a:normAutofit/>
          </a:bodyPr>
          <a:lstStyle/>
          <a:p>
            <a:pPr algn="ctr" defTabSz="914400" rtl="0" eaLnBrk="1" latinLnBrk="0" hangingPunct="1">
              <a:lnSpc>
                <a:spcPct val="90000"/>
              </a:lnSpc>
              <a:spcBef>
                <a:spcPct val="0"/>
              </a:spcBef>
              <a:buNone/>
            </a:pPr>
            <a:r>
              <a:rPr lang="en-US" sz="3200" b="1" dirty="0">
                <a:solidFill>
                  <a:srgbClr val="0070C0"/>
                </a:solidFill>
                <a:latin typeface="Times New Roman" panose="02020603050405020304" pitchFamily="18" charset="0"/>
                <a:cs typeface="Times New Roman" panose="02020603050405020304" pitchFamily="18" charset="0"/>
              </a:rPr>
              <a:t>1. Evolution</a:t>
            </a:r>
            <a:endParaRPr lang="ar-SA" sz="3200" b="1"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E627289-7961-1245-90B9-79071CC3F4DD}"/>
              </a:ext>
            </a:extLst>
          </p:cNvPr>
          <p:cNvSpPr>
            <a:spLocks noGrp="1"/>
          </p:cNvSpPr>
          <p:nvPr>
            <p:ph idx="1"/>
          </p:nvPr>
        </p:nvSpPr>
        <p:spPr>
          <a:xfrm>
            <a:off x="225082" y="1395267"/>
            <a:ext cx="8581292" cy="4351338"/>
          </a:xfrm>
        </p:spPr>
        <p:txBody>
          <a:bodyPr>
            <a:noAutofit/>
          </a:bodyPr>
          <a:lstStyle/>
          <a:p>
            <a:pPr marL="457200" lvl="1" indent="0" algn="l" rtl="0">
              <a:spcBef>
                <a:spcPts val="1000"/>
              </a:spcBef>
              <a:buNone/>
            </a:pPr>
            <a:r>
              <a:rPr lang="en-US" sz="2600" b="1" dirty="0">
                <a:solidFill>
                  <a:srgbClr val="FF0000"/>
                </a:solidFill>
                <a:latin typeface="Times New Roman" panose="02020603050405020304" pitchFamily="18" charset="0"/>
                <a:cs typeface="Times New Roman" panose="02020603050405020304" pitchFamily="18" charset="0"/>
              </a:rPr>
              <a:t>Evolution:</a:t>
            </a:r>
          </a:p>
          <a:p>
            <a:pPr lvl="1" algn="just" rtl="0">
              <a:spcBef>
                <a:spcPts val="0"/>
              </a:spcBef>
              <a:spcAft>
                <a:spcPts val="600"/>
              </a:spcAft>
              <a:buClr>
                <a:srgbClr val="0070C0"/>
              </a:buClr>
            </a:pPr>
            <a:r>
              <a:rPr lang="en-US" sz="2600" dirty="0">
                <a:solidFill>
                  <a:prstClr val="black"/>
                </a:solidFill>
                <a:latin typeface="Times New Roman" panose="02020603050405020304" pitchFamily="18" charset="0"/>
                <a:cs typeface="Times New Roman" panose="02020603050405020304" pitchFamily="18" charset="0"/>
              </a:rPr>
              <a:t>the fundamental principle of life and </a:t>
            </a:r>
          </a:p>
          <a:p>
            <a:pPr lvl="1" algn="just" rtl="0">
              <a:spcBef>
                <a:spcPts val="0"/>
              </a:spcBef>
              <a:spcAft>
                <a:spcPts val="600"/>
              </a:spcAft>
              <a:buClr>
                <a:srgbClr val="0070C0"/>
              </a:buClr>
            </a:pPr>
            <a:r>
              <a:rPr lang="en-US" sz="2600" dirty="0">
                <a:solidFill>
                  <a:prstClr val="black"/>
                </a:solidFill>
                <a:latin typeface="Times New Roman" panose="02020603050405020304" pitchFamily="18" charset="0"/>
                <a:cs typeface="Times New Roman" panose="02020603050405020304" pitchFamily="18" charset="0"/>
              </a:rPr>
              <a:t>the core theme that unifies all of biology. </a:t>
            </a:r>
          </a:p>
          <a:p>
            <a:pPr marL="457200" lvl="1" indent="0" algn="l" rtl="0">
              <a:spcBef>
                <a:spcPts val="1000"/>
              </a:spcBef>
              <a:buNone/>
            </a:pPr>
            <a:endParaRPr lang="en-US" sz="2600" dirty="0">
              <a:latin typeface="Times New Roman" panose="02020603050405020304" pitchFamily="18" charset="0"/>
              <a:cs typeface="Times New Roman" panose="02020603050405020304" pitchFamily="18" charset="0"/>
            </a:endParaRPr>
          </a:p>
          <a:p>
            <a:pPr marL="457200" lvl="1" indent="0" algn="l" rtl="0">
              <a:spcBef>
                <a:spcPts val="1000"/>
              </a:spcBef>
              <a:buNone/>
            </a:pPr>
            <a:r>
              <a:rPr lang="en-US" sz="2600" b="1" dirty="0">
                <a:solidFill>
                  <a:srgbClr val="FF0000"/>
                </a:solidFill>
                <a:latin typeface="Times New Roman" panose="02020603050405020304" pitchFamily="18" charset="0"/>
                <a:cs typeface="Times New Roman" panose="02020603050405020304" pitchFamily="18" charset="0"/>
              </a:rPr>
              <a:t>Natural selection:</a:t>
            </a:r>
          </a:p>
          <a:p>
            <a:pPr lvl="1" algn="l" rtl="0">
              <a:spcBef>
                <a:spcPts val="1000"/>
              </a:spcBef>
            </a:pPr>
            <a:r>
              <a:rPr lang="en-US" sz="2600" b="1" dirty="0">
                <a:solidFill>
                  <a:prstClr val="black"/>
                </a:solidFill>
                <a:latin typeface="Times New Roman" panose="02020603050405020304" pitchFamily="18" charset="0"/>
                <a:cs typeface="Times New Roman" panose="02020603050405020304" pitchFamily="18" charset="0"/>
              </a:rPr>
              <a:t>Environment “select” only certain heritable traits from those already existing</a:t>
            </a:r>
            <a:endParaRPr lang="en-US" sz="2600" dirty="0">
              <a:latin typeface="Times New Roman" panose="02020603050405020304" pitchFamily="18" charset="0"/>
              <a:cs typeface="Times New Roman" panose="02020603050405020304" pitchFamily="18" charset="0"/>
            </a:endParaRPr>
          </a:p>
          <a:p>
            <a:pPr lvl="1" algn="l" rtl="0">
              <a:spcBef>
                <a:spcPts val="1000"/>
              </a:spcBef>
            </a:pPr>
            <a:endParaRPr lang="en-US" sz="2600" dirty="0">
              <a:latin typeface="Times New Roman" panose="02020603050405020304" pitchFamily="18" charset="0"/>
              <a:cs typeface="Times New Roman" panose="02020603050405020304" pitchFamily="18" charset="0"/>
            </a:endParaRPr>
          </a:p>
          <a:p>
            <a:pPr marL="457200" lvl="1" indent="0" algn="l" rtl="0">
              <a:spcBef>
                <a:spcPts val="1000"/>
              </a:spcBef>
              <a:buNone/>
            </a:pPr>
            <a:r>
              <a:rPr lang="en-US" sz="2600" b="1" dirty="0">
                <a:solidFill>
                  <a:srgbClr val="FF0000"/>
                </a:solidFill>
                <a:latin typeface="Times New Roman" panose="02020603050405020304" pitchFamily="18" charset="0"/>
                <a:cs typeface="Times New Roman" panose="02020603050405020304" pitchFamily="18" charset="0"/>
              </a:rPr>
              <a:t>Artificial selection: </a:t>
            </a:r>
          </a:p>
          <a:p>
            <a:pPr lvl="1" algn="l" rtl="0">
              <a:spcBef>
                <a:spcPts val="1000"/>
              </a:spcBef>
            </a:pPr>
            <a:r>
              <a:rPr lang="en-US" sz="2600" dirty="0">
                <a:latin typeface="Times New Roman" panose="02020603050405020304" pitchFamily="18" charset="0"/>
                <a:cs typeface="Times New Roman" panose="02020603050405020304" pitchFamily="18" charset="0"/>
              </a:rPr>
              <a:t>is </a:t>
            </a:r>
            <a:r>
              <a:rPr lang="en-US" sz="2600" b="1" dirty="0">
                <a:latin typeface="Times New Roman" panose="02020603050405020304" pitchFamily="18" charset="0"/>
                <a:cs typeface="Times New Roman" panose="02020603050405020304" pitchFamily="18" charset="0"/>
              </a:rPr>
              <a:t>the purposeful breeding of domesticated plants and animals by humans</a:t>
            </a:r>
            <a:r>
              <a:rPr lang="en-US" sz="2600" dirty="0">
                <a:latin typeface="Times New Roman" panose="02020603050405020304" pitchFamily="18" charset="0"/>
                <a:cs typeface="Times New Roman" panose="02020603050405020304" pitchFamily="18" charset="0"/>
              </a:rPr>
              <a:t>.</a:t>
            </a:r>
          </a:p>
          <a:p>
            <a:pPr marL="457200" lvl="1" indent="0" algn="l" rtl="0">
              <a:spcBef>
                <a:spcPts val="1000"/>
              </a:spcBef>
              <a:buNone/>
            </a:pPr>
            <a:endParaRPr lang="ar-SA"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041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2017 Pearson Education, Ltd.</a:t>
            </a:r>
            <a:endParaRPr lang="en-US" dirty="0"/>
          </a:p>
        </p:txBody>
      </p:sp>
      <p:grpSp>
        <p:nvGrpSpPr>
          <p:cNvPr id="5" name="Group 4">
            <a:extLst>
              <a:ext uri="{FF2B5EF4-FFF2-40B4-BE49-F238E27FC236}">
                <a16:creationId xmlns:a16="http://schemas.microsoft.com/office/drawing/2014/main" id="{237A9AFF-1BAE-A84B-99B7-0B4D4D83DB31}"/>
              </a:ext>
            </a:extLst>
          </p:cNvPr>
          <p:cNvGrpSpPr/>
          <p:nvPr/>
        </p:nvGrpSpPr>
        <p:grpSpPr>
          <a:xfrm>
            <a:off x="237163" y="2287147"/>
            <a:ext cx="8608133" cy="3255264"/>
            <a:chOff x="237163" y="1801368"/>
            <a:chExt cx="8608133" cy="325526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801368"/>
              <a:ext cx="8546592" cy="3255264"/>
            </a:xfrm>
            <a:prstGeom prst="rect">
              <a:avLst/>
            </a:prstGeom>
          </p:spPr>
        </p:pic>
        <p:sp>
          <p:nvSpPr>
            <p:cNvPr id="3" name="TextBox 2"/>
            <p:cNvSpPr txBox="1"/>
            <p:nvPr/>
          </p:nvSpPr>
          <p:spPr>
            <a:xfrm>
              <a:off x="237163" y="4677775"/>
              <a:ext cx="1544012"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Gray wolves</a:t>
              </a:r>
            </a:p>
          </p:txBody>
        </p:sp>
        <p:sp>
          <p:nvSpPr>
            <p:cNvPr id="7" name="TextBox 6"/>
            <p:cNvSpPr txBox="1"/>
            <p:nvPr/>
          </p:nvSpPr>
          <p:spPr>
            <a:xfrm>
              <a:off x="3356933" y="2617200"/>
              <a:ext cx="1184940" cy="646331"/>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Artificial</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selection</a:t>
              </a:r>
            </a:p>
          </p:txBody>
        </p:sp>
        <p:sp>
          <p:nvSpPr>
            <p:cNvPr id="8" name="TextBox 7"/>
            <p:cNvSpPr txBox="1"/>
            <p:nvPr/>
          </p:nvSpPr>
          <p:spPr>
            <a:xfrm>
              <a:off x="5326325" y="4671425"/>
              <a:ext cx="2313455" cy="369332"/>
            </a:xfrm>
            <a:prstGeom prst="rect">
              <a:avLst/>
            </a:prstGeom>
            <a:noFill/>
          </p:spPr>
          <p:txBody>
            <a:bodyPr wrap="none" rtlCol="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Domesticated dogs</a:t>
              </a:r>
            </a:p>
          </p:txBody>
        </p:sp>
      </p:grpSp>
      <p:sp>
        <p:nvSpPr>
          <p:cNvPr id="9" name="TextBox 8"/>
          <p:cNvSpPr txBox="1"/>
          <p:nvPr/>
        </p:nvSpPr>
        <p:spPr>
          <a:xfrm>
            <a:off x="1656784" y="5838796"/>
            <a:ext cx="6131243" cy="400110"/>
          </a:xfrm>
          <a:prstGeom prst="rect">
            <a:avLst/>
          </a:prstGeom>
          <a:noFill/>
        </p:spPr>
        <p:txBody>
          <a:bodyPr wrap="square" rtlCol="0">
            <a:spAutoFit/>
          </a:bodyPr>
          <a:lstStyle/>
          <a:p>
            <a:pPr algn="ctr"/>
            <a:r>
              <a:rPr lang="en-US" sz="2000" b="1" dirty="0">
                <a:solidFill>
                  <a:srgbClr val="7030A0"/>
                </a:solidFill>
                <a:latin typeface="+mj-lt"/>
              </a:rPr>
              <a:t>Figure 1.14: The artificial selection of pets</a:t>
            </a:r>
          </a:p>
        </p:txBody>
      </p:sp>
      <p:sp>
        <p:nvSpPr>
          <p:cNvPr id="6" name="TextBox 5">
            <a:extLst>
              <a:ext uri="{FF2B5EF4-FFF2-40B4-BE49-F238E27FC236}">
                <a16:creationId xmlns:a16="http://schemas.microsoft.com/office/drawing/2014/main" id="{0E9526D4-14AE-3F43-849C-2DBD7EC7F71F}"/>
              </a:ext>
            </a:extLst>
          </p:cNvPr>
          <p:cNvSpPr txBox="1"/>
          <p:nvPr/>
        </p:nvSpPr>
        <p:spPr>
          <a:xfrm>
            <a:off x="101000" y="632259"/>
            <a:ext cx="8833451" cy="1172629"/>
          </a:xfrm>
          <a:prstGeom prst="rect">
            <a:avLst/>
          </a:prstGeom>
          <a:noFill/>
          <a:ln>
            <a:solidFill>
              <a:schemeClr val="accent1"/>
            </a:solidFill>
          </a:ln>
        </p:spPr>
        <p:txBody>
          <a:bodyPr wrap="square" rtlCol="1">
            <a:spAutoFit/>
          </a:bodyPr>
          <a:lstStyle/>
          <a:p>
            <a:pPr lvl="0" algn="just" fontAlgn="auto">
              <a:lnSpc>
                <a:spcPct val="90000"/>
              </a:lnSpc>
              <a:spcBef>
                <a:spcPts val="600"/>
              </a:spcBef>
              <a:spcAft>
                <a:spcPts val="600"/>
              </a:spcAft>
              <a:buClr>
                <a:srgbClr val="0070C0"/>
              </a:buClr>
            </a:pPr>
            <a:r>
              <a:rPr lang="en-US" sz="2600" dirty="0">
                <a:solidFill>
                  <a:prstClr val="black"/>
                </a:solidFill>
                <a:latin typeface="Times New Roman"/>
                <a:ea typeface="+mn-ea"/>
                <a:cs typeface="+mn-cs"/>
              </a:rPr>
              <a:t>People in different cultures have customized hundreds of dog breeds as different as basset hounds and Saint </a:t>
            </a:r>
            <a:r>
              <a:rPr lang="en-US" sz="2600" dirty="0" err="1">
                <a:solidFill>
                  <a:prstClr val="black"/>
                </a:solidFill>
                <a:latin typeface="Times New Roman"/>
                <a:ea typeface="+mn-ea"/>
                <a:cs typeface="+mn-cs"/>
              </a:rPr>
              <a:t>Bernards</a:t>
            </a:r>
            <a:r>
              <a:rPr lang="en-US" sz="2600" dirty="0">
                <a:solidFill>
                  <a:prstClr val="black"/>
                </a:solidFill>
                <a:latin typeface="Times New Roman"/>
                <a:ea typeface="+mn-ea"/>
                <a:cs typeface="+mn-cs"/>
              </a:rPr>
              <a:t>, all descended from wolves. </a:t>
            </a:r>
          </a:p>
        </p:txBody>
      </p:sp>
    </p:spTree>
    <p:extLst>
      <p:ext uri="{BB962C8B-B14F-4D97-AF65-F5344CB8AC3E}">
        <p14:creationId xmlns:p14="http://schemas.microsoft.com/office/powerpoint/2010/main" val="1091733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C328B-0326-B840-83AD-846F989A38C5}"/>
              </a:ext>
            </a:extLst>
          </p:cNvPr>
          <p:cNvPicPr>
            <a:picLocks noChangeAspect="1"/>
          </p:cNvPicPr>
          <p:nvPr/>
        </p:nvPicPr>
        <p:blipFill>
          <a:blip r:embed="rId3"/>
          <a:stretch>
            <a:fillRect/>
          </a:stretch>
        </p:blipFill>
        <p:spPr>
          <a:xfrm>
            <a:off x="7087233" y="102037"/>
            <a:ext cx="553971" cy="503610"/>
          </a:xfrm>
          <a:prstGeom prst="rect">
            <a:avLst/>
          </a:prstGeom>
        </p:spPr>
      </p:pic>
      <p:sp>
        <p:nvSpPr>
          <p:cNvPr id="123906" name="Rectangle 2"/>
          <p:cNvSpPr>
            <a:spLocks noGrp="1" noChangeArrowheads="1"/>
          </p:cNvSpPr>
          <p:nvPr>
            <p:ph type="title"/>
          </p:nvPr>
        </p:nvSpPr>
        <p:spPr>
          <a:xfrm>
            <a:off x="287383" y="40044"/>
            <a:ext cx="8543108" cy="958863"/>
          </a:xfrm>
        </p:spPr>
        <p:txBody>
          <a:bodyPr/>
          <a:lstStyle/>
          <a:p>
            <a:pPr algn="ctr"/>
            <a:r>
              <a:rPr lang="en-US" dirty="0"/>
              <a:t>2. Structure/Function: </a:t>
            </a:r>
            <a:br>
              <a:rPr lang="en-US" dirty="0"/>
            </a:br>
            <a:r>
              <a:rPr lang="en-US" dirty="0"/>
              <a:t>The Relationship of Structure to Function</a:t>
            </a:r>
          </a:p>
        </p:txBody>
      </p:sp>
      <p:sp>
        <p:nvSpPr>
          <p:cNvPr id="123907" name="Rectangle 3"/>
          <p:cNvSpPr>
            <a:spLocks noGrp="1" noChangeArrowheads="1"/>
          </p:cNvSpPr>
          <p:nvPr>
            <p:ph idx="1"/>
          </p:nvPr>
        </p:nvSpPr>
        <p:spPr/>
        <p:txBody>
          <a:bodyPr/>
          <a:lstStyle/>
          <a:p>
            <a:pPr algn="just">
              <a:spcAft>
                <a:spcPts val="600"/>
              </a:spcAft>
            </a:pPr>
            <a:r>
              <a:rPr lang="en-US" b="1" dirty="0">
                <a:solidFill>
                  <a:srgbClr val="00B050"/>
                </a:solidFill>
                <a:latin typeface="+mj-lt"/>
              </a:rPr>
              <a:t>The correlation of structure and function can be seen at every level of biological organization</a:t>
            </a:r>
            <a:r>
              <a:rPr lang="en-US" dirty="0">
                <a:solidFill>
                  <a:srgbClr val="00B050"/>
                </a:solidFill>
                <a:latin typeface="+mj-lt"/>
              </a:rPr>
              <a:t>. </a:t>
            </a:r>
          </a:p>
          <a:p>
            <a:pPr algn="just">
              <a:spcAft>
                <a:spcPts val="600"/>
              </a:spcAft>
            </a:pPr>
            <a:r>
              <a:rPr lang="en-US" dirty="0">
                <a:latin typeface="+mj-lt"/>
              </a:rPr>
              <a:t>Example: </a:t>
            </a:r>
            <a:r>
              <a:rPr lang="en-US" b="1" dirty="0">
                <a:solidFill>
                  <a:srgbClr val="FF0000"/>
                </a:solidFill>
                <a:latin typeface="+mj-lt"/>
              </a:rPr>
              <a:t>at organ level</a:t>
            </a:r>
            <a:r>
              <a:rPr lang="en-US" b="1" dirty="0">
                <a:solidFill>
                  <a:srgbClr val="FF0000"/>
                </a:solidFill>
                <a:latin typeface="+mj-lt"/>
                <a:sym typeface="Wingdings" pitchFamily="2" charset="2"/>
              </a:rPr>
              <a:t>,</a:t>
            </a:r>
            <a:r>
              <a:rPr lang="en-US" dirty="0">
                <a:latin typeface="+mj-lt"/>
                <a:sym typeface="Wingdings" pitchFamily="2" charset="2"/>
              </a:rPr>
              <a:t> </a:t>
            </a:r>
          </a:p>
          <a:p>
            <a:pPr algn="just">
              <a:spcAft>
                <a:spcPts val="600"/>
              </a:spcAft>
            </a:pPr>
            <a:r>
              <a:rPr lang="en-US" dirty="0">
                <a:solidFill>
                  <a:srgbClr val="00B050"/>
                </a:solidFill>
                <a:latin typeface="+mj-lt"/>
              </a:rPr>
              <a:t>lungs</a:t>
            </a:r>
            <a:r>
              <a:rPr lang="en-US" dirty="0">
                <a:solidFill>
                  <a:schemeClr val="accent6"/>
                </a:solidFill>
                <a:latin typeface="+mj-lt"/>
              </a:rPr>
              <a:t>,</a:t>
            </a:r>
            <a:r>
              <a:rPr lang="en-US" dirty="0">
                <a:latin typeface="+mj-lt"/>
              </a:rPr>
              <a:t> (</a:t>
            </a:r>
            <a:r>
              <a:rPr lang="en-US" dirty="0">
                <a:solidFill>
                  <a:srgbClr val="7030A0"/>
                </a:solidFill>
                <a:latin typeface="+mj-lt"/>
              </a:rPr>
              <a:t>function)</a:t>
            </a:r>
            <a:r>
              <a:rPr lang="en-US" dirty="0">
                <a:latin typeface="+mj-lt"/>
              </a:rPr>
              <a:t> to exchange gases with the environment: oxygen (O</a:t>
            </a:r>
            <a:r>
              <a:rPr lang="en-US" baseline="-25000" dirty="0">
                <a:latin typeface="+mj-lt"/>
              </a:rPr>
              <a:t>2</a:t>
            </a:r>
            <a:r>
              <a:rPr lang="en-US" dirty="0">
                <a:latin typeface="+mj-lt"/>
              </a:rPr>
              <a:t>) in, carbon dioxide (CO</a:t>
            </a:r>
            <a:r>
              <a:rPr lang="en-US" baseline="-25000" dirty="0">
                <a:latin typeface="+mj-lt"/>
              </a:rPr>
              <a:t>2</a:t>
            </a:r>
            <a:r>
              <a:rPr lang="en-US" dirty="0">
                <a:latin typeface="+mj-lt"/>
              </a:rPr>
              <a:t>) out. </a:t>
            </a:r>
          </a:p>
          <a:p>
            <a:pPr algn="just">
              <a:spcAft>
                <a:spcPts val="600"/>
              </a:spcAft>
            </a:pPr>
            <a:r>
              <a:rPr lang="en-US" dirty="0">
                <a:latin typeface="+mj-lt"/>
              </a:rPr>
              <a:t>The (</a:t>
            </a:r>
            <a:r>
              <a:rPr lang="en-US" dirty="0">
                <a:solidFill>
                  <a:srgbClr val="7030A0"/>
                </a:solidFill>
                <a:latin typeface="+mj-lt"/>
              </a:rPr>
              <a:t>structure) </a:t>
            </a:r>
            <a:r>
              <a:rPr lang="en-US" dirty="0">
                <a:latin typeface="+mj-lt"/>
              </a:rPr>
              <a:t>of lungs correlates with this function. </a:t>
            </a:r>
          </a:p>
          <a:p>
            <a:pPr lvl="1" algn="just">
              <a:spcAft>
                <a:spcPts val="600"/>
              </a:spcAft>
            </a:pPr>
            <a:r>
              <a:rPr lang="en-US" dirty="0">
                <a:latin typeface="+mj-lt"/>
              </a:rPr>
              <a:t>Increasingly smaller branches end in millions of tiny sacs in which the gases cross from the air to your blood and vice versa. </a:t>
            </a:r>
          </a:p>
          <a:p>
            <a:pPr lvl="1" algn="just">
              <a:spcAft>
                <a:spcPts val="600"/>
              </a:spcAft>
            </a:pPr>
            <a:r>
              <a:rPr lang="en-US" dirty="0">
                <a:latin typeface="+mj-lt"/>
              </a:rPr>
              <a:t>This structure provides a tremendous surface area over which a very high volume of air may pass. </a:t>
            </a: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108" charset="0"/>
                <a:cs typeface="Arial" pitchFamily="-108" charset="0"/>
              </a:rPr>
              <a:t>© 2017 Pearson Education, Ltd.</a:t>
            </a:r>
          </a:p>
        </p:txBody>
      </p:sp>
    </p:spTree>
    <p:extLst>
      <p:ext uri="{BB962C8B-B14F-4D97-AF65-F5344CB8AC3E}">
        <p14:creationId xmlns:p14="http://schemas.microsoft.com/office/powerpoint/2010/main" val="106516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 2017 Pearson Education, Ltd.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654" y="914927"/>
            <a:ext cx="4965812" cy="4784189"/>
          </a:xfrm>
          <a:prstGeom prst="rect">
            <a:avLst/>
          </a:prstGeom>
        </p:spPr>
      </p:pic>
      <p:sp>
        <p:nvSpPr>
          <p:cNvPr id="5" name="TextBox 4"/>
          <p:cNvSpPr txBox="1"/>
          <p:nvPr/>
        </p:nvSpPr>
        <p:spPr>
          <a:xfrm>
            <a:off x="2179320" y="5882640"/>
            <a:ext cx="4739640" cy="400110"/>
          </a:xfrm>
          <a:prstGeom prst="rect">
            <a:avLst/>
          </a:prstGeom>
          <a:noFill/>
        </p:spPr>
        <p:txBody>
          <a:bodyPr wrap="square" rtlCol="0">
            <a:spAutoFit/>
          </a:bodyPr>
          <a:lstStyle/>
          <a:p>
            <a:pPr algn="ctr"/>
            <a:r>
              <a:rPr lang="en-US" sz="2000" b="1" dirty="0">
                <a:solidFill>
                  <a:srgbClr val="7030A0"/>
                </a:solidFill>
                <a:latin typeface="+mj-lt"/>
              </a:rPr>
              <a:t>1.15: The structure of human lungs</a:t>
            </a:r>
          </a:p>
        </p:txBody>
      </p:sp>
    </p:spTree>
    <p:extLst>
      <p:ext uri="{BB962C8B-B14F-4D97-AF65-F5344CB8AC3E}">
        <p14:creationId xmlns:p14="http://schemas.microsoft.com/office/powerpoint/2010/main" val="3370322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87383" y="101526"/>
            <a:ext cx="8543108" cy="958863"/>
          </a:xfrm>
        </p:spPr>
        <p:txBody>
          <a:bodyPr/>
          <a:lstStyle/>
          <a:p>
            <a:pPr algn="ctr"/>
            <a:r>
              <a:rPr lang="en-US" dirty="0"/>
              <a:t>2. Structure/Function:</a:t>
            </a:r>
            <a:br>
              <a:rPr lang="en-US" dirty="0"/>
            </a:br>
            <a:r>
              <a:rPr lang="en-US" dirty="0"/>
              <a:t> The Relationship of Structure to Function</a:t>
            </a:r>
          </a:p>
        </p:txBody>
      </p:sp>
      <p:sp>
        <p:nvSpPr>
          <p:cNvPr id="123907" name="Rectangle 3"/>
          <p:cNvSpPr>
            <a:spLocks noGrp="1" noChangeArrowheads="1"/>
          </p:cNvSpPr>
          <p:nvPr>
            <p:ph idx="1"/>
          </p:nvPr>
        </p:nvSpPr>
        <p:spPr>
          <a:xfrm>
            <a:off x="287383" y="1459925"/>
            <a:ext cx="8543108" cy="4949054"/>
          </a:xfrm>
        </p:spPr>
        <p:txBody>
          <a:bodyPr/>
          <a:lstStyle/>
          <a:p>
            <a:r>
              <a:rPr lang="en-US" b="1" dirty="0">
                <a:solidFill>
                  <a:srgbClr val="FF0000"/>
                </a:solidFill>
                <a:latin typeface="+mj-lt"/>
              </a:rPr>
              <a:t>At cellular level</a:t>
            </a:r>
            <a:r>
              <a:rPr lang="en-US" dirty="0">
                <a:latin typeface="+mj-lt"/>
              </a:rPr>
              <a:t>, cells display a correlation of structure and function. </a:t>
            </a:r>
          </a:p>
          <a:p>
            <a:pPr lvl="1"/>
            <a:r>
              <a:rPr lang="en-US" dirty="0">
                <a:latin typeface="+mj-lt"/>
              </a:rPr>
              <a:t>As oxygen enters the blood in the lungs, it diffuses into </a:t>
            </a:r>
            <a:r>
              <a:rPr lang="en-US" dirty="0">
                <a:solidFill>
                  <a:srgbClr val="00B050"/>
                </a:solidFill>
                <a:latin typeface="+mj-lt"/>
              </a:rPr>
              <a:t>red blood cells</a:t>
            </a:r>
            <a:r>
              <a:rPr lang="en-US" dirty="0">
                <a:latin typeface="+mj-lt"/>
              </a:rPr>
              <a:t>. </a:t>
            </a:r>
          </a:p>
          <a:p>
            <a:pPr lvl="1"/>
            <a:r>
              <a:rPr lang="en-US" dirty="0">
                <a:latin typeface="+mj-lt"/>
              </a:rPr>
              <a:t>The shape of red blood cells provides a large surface area over which oxygen can diffuse. </a:t>
            </a:r>
          </a:p>
        </p:txBody>
      </p:sp>
      <p:sp>
        <p:nvSpPr>
          <p:cNvPr id="4" name="Footer Placeholder 3"/>
          <p:cNvSpPr>
            <a:spLocks noGrp="1"/>
          </p:cNvSpPr>
          <p:nvPr>
            <p:ph type="ftr" sz="quarter" idx="11"/>
          </p:nvPr>
        </p:nvSpPr>
        <p:spPr/>
        <p:txBody>
          <a:bodyPr/>
          <a:lstStyle/>
          <a:p>
            <a:r>
              <a:rPr lang="en-US"/>
              <a:t>© 2017 Pearson Education, Ltd.</a:t>
            </a:r>
          </a:p>
        </p:txBody>
      </p:sp>
      <p:pic>
        <p:nvPicPr>
          <p:cNvPr id="6" name="Picture 5">
            <a:extLst>
              <a:ext uri="{FF2B5EF4-FFF2-40B4-BE49-F238E27FC236}">
                <a16:creationId xmlns:a16="http://schemas.microsoft.com/office/drawing/2014/main" id="{1E68CECC-AA66-9645-B938-17BDF4B3DA33}"/>
              </a:ext>
            </a:extLst>
          </p:cNvPr>
          <p:cNvPicPr>
            <a:picLocks noChangeAspect="1"/>
          </p:cNvPicPr>
          <p:nvPr/>
        </p:nvPicPr>
        <p:blipFill>
          <a:blip r:embed="rId3"/>
          <a:stretch>
            <a:fillRect/>
          </a:stretch>
        </p:blipFill>
        <p:spPr>
          <a:xfrm>
            <a:off x="7087233" y="102037"/>
            <a:ext cx="553971" cy="503610"/>
          </a:xfrm>
          <a:prstGeom prst="rect">
            <a:avLst/>
          </a:prstGeom>
        </p:spPr>
      </p:pic>
      <p:pic>
        <p:nvPicPr>
          <p:cNvPr id="5" name="Picture 4">
            <a:extLst>
              <a:ext uri="{FF2B5EF4-FFF2-40B4-BE49-F238E27FC236}">
                <a16:creationId xmlns:a16="http://schemas.microsoft.com/office/drawing/2014/main" id="{A2A79801-1CB6-431C-8122-04211935E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006" y="4055256"/>
            <a:ext cx="2885549" cy="2455725"/>
          </a:xfrm>
          <a:prstGeom prst="rect">
            <a:avLst/>
          </a:prstGeom>
        </p:spPr>
      </p:pic>
    </p:spTree>
    <p:extLst>
      <p:ext uri="{BB962C8B-B14F-4D97-AF65-F5344CB8AC3E}">
        <p14:creationId xmlns:p14="http://schemas.microsoft.com/office/powerpoint/2010/main" val="115542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dirty="0"/>
              <a:t>3. Information Flow</a:t>
            </a:r>
          </a:p>
        </p:txBody>
      </p:sp>
      <p:sp>
        <p:nvSpPr>
          <p:cNvPr id="6" name="Footer Placeholder 5"/>
          <p:cNvSpPr>
            <a:spLocks noGrp="1"/>
          </p:cNvSpPr>
          <p:nvPr>
            <p:ph type="ftr" sz="quarter" idx="11"/>
          </p:nvPr>
        </p:nvSpPr>
        <p:spPr/>
        <p:txBody>
          <a:bodyPr/>
          <a:lstStyle/>
          <a:p>
            <a:r>
              <a:rPr lang="en-US"/>
              <a:t>© 2017 Pearson Education, Ltd.</a:t>
            </a:r>
          </a:p>
        </p:txBody>
      </p:sp>
      <p:pic>
        <p:nvPicPr>
          <p:cNvPr id="5" name="Picture 4">
            <a:extLst>
              <a:ext uri="{FF2B5EF4-FFF2-40B4-BE49-F238E27FC236}">
                <a16:creationId xmlns:a16="http://schemas.microsoft.com/office/drawing/2014/main" id="{D1D772B4-C374-A24C-9A43-4EE09DC1F36E}"/>
              </a:ext>
            </a:extLst>
          </p:cNvPr>
          <p:cNvPicPr>
            <a:picLocks noChangeAspect="1"/>
          </p:cNvPicPr>
          <p:nvPr/>
        </p:nvPicPr>
        <p:blipFill>
          <a:blip r:embed="rId3"/>
          <a:stretch>
            <a:fillRect/>
          </a:stretch>
        </p:blipFill>
        <p:spPr>
          <a:xfrm>
            <a:off x="6603542" y="96639"/>
            <a:ext cx="365792" cy="664522"/>
          </a:xfrm>
          <a:prstGeom prst="rect">
            <a:avLst/>
          </a:prstGeom>
        </p:spPr>
      </p:pic>
      <p:sp>
        <p:nvSpPr>
          <p:cNvPr id="8" name="Rectangle 3">
            <a:extLst>
              <a:ext uri="{FF2B5EF4-FFF2-40B4-BE49-F238E27FC236}">
                <a16:creationId xmlns:a16="http://schemas.microsoft.com/office/drawing/2014/main" id="{1B4C94D9-F776-F845-BA56-B92BFC71B268}"/>
              </a:ext>
            </a:extLst>
          </p:cNvPr>
          <p:cNvSpPr>
            <a:spLocks noGrp="1" noChangeArrowheads="1"/>
          </p:cNvSpPr>
          <p:nvPr>
            <p:ph idx="1"/>
          </p:nvPr>
        </p:nvSpPr>
        <p:spPr>
          <a:xfrm>
            <a:off x="287383" y="1342432"/>
            <a:ext cx="8543108" cy="1816404"/>
          </a:xfrm>
        </p:spPr>
        <p:txBody>
          <a:bodyPr/>
          <a:lstStyle/>
          <a:p>
            <a:pPr algn="just">
              <a:spcAft>
                <a:spcPts val="600"/>
              </a:spcAft>
            </a:pPr>
            <a:r>
              <a:rPr lang="en-US" sz="2600" dirty="0">
                <a:latin typeface="+mj-lt"/>
              </a:rPr>
              <a:t>In every cell, information </a:t>
            </a:r>
            <a:r>
              <a:rPr lang="en-US" sz="2600" dirty="0">
                <a:solidFill>
                  <a:prstClr val="black"/>
                </a:solidFill>
                <a:latin typeface="Times New Roman"/>
              </a:rPr>
              <a:t>(in the form of DNA) </a:t>
            </a:r>
            <a:r>
              <a:rPr lang="en-US" sz="2600" dirty="0">
                <a:latin typeface="+mj-lt"/>
              </a:rPr>
              <a:t>are transmitted from previous cell to it.</a:t>
            </a:r>
          </a:p>
          <a:p>
            <a:pPr algn="just">
              <a:spcAft>
                <a:spcPts val="600"/>
              </a:spcAft>
            </a:pPr>
            <a:r>
              <a:rPr lang="en-US" sz="2600" dirty="0">
                <a:latin typeface="+mj-lt"/>
              </a:rPr>
              <a:t>The </a:t>
            </a:r>
            <a:r>
              <a:rPr lang="en-US" sz="2600" dirty="0">
                <a:solidFill>
                  <a:srgbClr val="00B050"/>
                </a:solidFill>
                <a:latin typeface="+mj-lt"/>
              </a:rPr>
              <a:t>zygote</a:t>
            </a:r>
            <a:r>
              <a:rPr lang="en-US" sz="2600" dirty="0">
                <a:solidFill>
                  <a:schemeClr val="accent6"/>
                </a:solidFill>
                <a:latin typeface="+mj-lt"/>
              </a:rPr>
              <a:t> </a:t>
            </a:r>
            <a:r>
              <a:rPr lang="en-US" sz="2600" dirty="0">
                <a:latin typeface="+mj-lt"/>
              </a:rPr>
              <a:t>(fertilized egg) contains information passed on from the previous generation. </a:t>
            </a:r>
          </a:p>
        </p:txBody>
      </p:sp>
      <p:sp>
        <p:nvSpPr>
          <p:cNvPr id="9" name="TextBox 8">
            <a:extLst>
              <a:ext uri="{FF2B5EF4-FFF2-40B4-BE49-F238E27FC236}">
                <a16:creationId xmlns:a16="http://schemas.microsoft.com/office/drawing/2014/main" id="{56E3E158-B91E-114B-AD02-0B968AFFD487}"/>
              </a:ext>
            </a:extLst>
          </p:cNvPr>
          <p:cNvSpPr txBox="1"/>
          <p:nvPr/>
        </p:nvSpPr>
        <p:spPr>
          <a:xfrm>
            <a:off x="522918" y="3999250"/>
            <a:ext cx="8066908" cy="86793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lvl="0" algn="just" fontAlgn="auto">
              <a:lnSpc>
                <a:spcPct val="90000"/>
              </a:lnSpc>
              <a:spcBef>
                <a:spcPts val="1200"/>
              </a:spcBef>
              <a:spcAft>
                <a:spcPts val="600"/>
              </a:spcAft>
              <a:buClr>
                <a:srgbClr val="0070C0"/>
              </a:buClr>
            </a:pPr>
            <a:r>
              <a:rPr lang="en-US" sz="2800" b="1" dirty="0">
                <a:solidFill>
                  <a:schemeClr val="tx1"/>
                </a:solidFill>
                <a:latin typeface="Times New Roman"/>
                <a:ea typeface="+mn-ea"/>
                <a:cs typeface="+mn-cs"/>
              </a:rPr>
              <a:t>Through living system, information is stored, transmitted and used. </a:t>
            </a:r>
          </a:p>
        </p:txBody>
      </p:sp>
    </p:spTree>
    <p:extLst>
      <p:ext uri="{BB962C8B-B14F-4D97-AF65-F5344CB8AC3E}">
        <p14:creationId xmlns:p14="http://schemas.microsoft.com/office/powerpoint/2010/main" val="397550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A4988-FF47-BF4D-B4DA-5FAA8AD8CD02}"/>
              </a:ext>
            </a:extLst>
          </p:cNvPr>
          <p:cNvPicPr>
            <a:picLocks noChangeAspect="1"/>
          </p:cNvPicPr>
          <p:nvPr/>
        </p:nvPicPr>
        <p:blipFill rotWithShape="1">
          <a:blip r:embed="rId2"/>
          <a:srcRect l="1" t="11979" r="1538" b="13001"/>
          <a:stretch/>
        </p:blipFill>
        <p:spPr>
          <a:xfrm>
            <a:off x="965515" y="1690689"/>
            <a:ext cx="7212970" cy="4121835"/>
          </a:xfrm>
          <a:prstGeom prst="rect">
            <a:avLst/>
          </a:prstGeom>
        </p:spPr>
      </p:pic>
    </p:spTree>
    <p:extLst>
      <p:ext uri="{BB962C8B-B14F-4D97-AF65-F5344CB8AC3E}">
        <p14:creationId xmlns:p14="http://schemas.microsoft.com/office/powerpoint/2010/main" val="153373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dirty="0"/>
              <a:t>3. Information Flow</a:t>
            </a:r>
          </a:p>
        </p:txBody>
      </p:sp>
      <p:sp>
        <p:nvSpPr>
          <p:cNvPr id="123907" name="Rectangle 3"/>
          <p:cNvSpPr>
            <a:spLocks noGrp="1" noChangeArrowheads="1"/>
          </p:cNvSpPr>
          <p:nvPr>
            <p:ph idx="1"/>
          </p:nvPr>
        </p:nvSpPr>
        <p:spPr>
          <a:xfrm>
            <a:off x="287383" y="1290481"/>
            <a:ext cx="8543108" cy="3406209"/>
          </a:xfrm>
        </p:spPr>
        <p:txBody>
          <a:bodyPr/>
          <a:lstStyle/>
          <a:p>
            <a:r>
              <a:rPr lang="en-US" sz="2600" dirty="0">
                <a:latin typeface="+mj-lt"/>
              </a:rPr>
              <a:t>In all organisms, information is encoded in an identical chemical names of </a:t>
            </a:r>
            <a:r>
              <a:rPr lang="en-US" sz="2600" dirty="0">
                <a:solidFill>
                  <a:srgbClr val="00B050"/>
                </a:solidFill>
                <a:latin typeface="+mj-lt"/>
              </a:rPr>
              <a:t>DNA’s four molecular building </a:t>
            </a:r>
            <a:r>
              <a:rPr lang="en-US" sz="2600" dirty="0">
                <a:latin typeface="+mj-lt"/>
              </a:rPr>
              <a:t>blocks are abbreviated as </a:t>
            </a:r>
            <a:r>
              <a:rPr lang="en-US" sz="2600" dirty="0">
                <a:solidFill>
                  <a:srgbClr val="00B050"/>
                </a:solidFill>
                <a:latin typeface="+mj-lt"/>
              </a:rPr>
              <a:t>A, G, C, and T. </a:t>
            </a:r>
          </a:p>
          <a:p>
            <a:r>
              <a:rPr lang="en-US" sz="2600" dirty="0">
                <a:solidFill>
                  <a:srgbClr val="FF0000"/>
                </a:solidFill>
                <a:latin typeface="+mj-lt"/>
              </a:rPr>
              <a:t>Genes</a:t>
            </a:r>
            <a:r>
              <a:rPr lang="en-US" sz="2600" dirty="0">
                <a:solidFill>
                  <a:srgbClr val="00B050"/>
                </a:solidFill>
                <a:latin typeface="+mj-lt"/>
              </a:rPr>
              <a:t> </a:t>
            </a:r>
            <a:r>
              <a:rPr lang="en-US" sz="2600" dirty="0">
                <a:latin typeface="+mj-lt"/>
              </a:rPr>
              <a:t>are heredity units of information consisting of specific sequences of DNA passed from the previous generation.</a:t>
            </a:r>
          </a:p>
          <a:p>
            <a:endParaRPr lang="en-US" sz="2600" dirty="0">
              <a:solidFill>
                <a:srgbClr val="00B050"/>
              </a:solidFill>
              <a:latin typeface="+mj-lt"/>
            </a:endParaRPr>
          </a:p>
        </p:txBody>
      </p:sp>
      <p:sp>
        <p:nvSpPr>
          <p:cNvPr id="2" name="TextBox 1">
            <a:extLst>
              <a:ext uri="{FF2B5EF4-FFF2-40B4-BE49-F238E27FC236}">
                <a16:creationId xmlns:a16="http://schemas.microsoft.com/office/drawing/2014/main" id="{665F0010-6426-7C48-8779-163A22AA4835}"/>
              </a:ext>
            </a:extLst>
          </p:cNvPr>
          <p:cNvSpPr txBox="1"/>
          <p:nvPr/>
        </p:nvSpPr>
        <p:spPr>
          <a:xfrm>
            <a:off x="407720" y="4305164"/>
            <a:ext cx="8302434" cy="86793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lvl="0" fontAlgn="auto">
              <a:lnSpc>
                <a:spcPct val="90000"/>
              </a:lnSpc>
              <a:spcBef>
                <a:spcPts val="1200"/>
              </a:spcBef>
              <a:spcAft>
                <a:spcPts val="1200"/>
              </a:spcAft>
              <a:buClr>
                <a:srgbClr val="0070C0"/>
              </a:buClr>
            </a:pPr>
            <a:r>
              <a:rPr lang="en-US" sz="2800" b="1" dirty="0">
                <a:solidFill>
                  <a:schemeClr val="tx1"/>
                </a:solidFill>
                <a:latin typeface="Times New Roman"/>
                <a:ea typeface="+mn-ea"/>
                <a:cs typeface="+mn-cs"/>
              </a:rPr>
              <a:t>Within your body, genes provide instructions for building proteins, which perform many of life’s tasks. </a:t>
            </a:r>
          </a:p>
        </p:txBody>
      </p:sp>
      <p:sp>
        <p:nvSpPr>
          <p:cNvPr id="6" name="TextBox 5">
            <a:extLst>
              <a:ext uri="{FF2B5EF4-FFF2-40B4-BE49-F238E27FC236}">
                <a16:creationId xmlns:a16="http://schemas.microsoft.com/office/drawing/2014/main" id="{4A015706-006E-D14F-A936-E9DBF84EC561}"/>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pic>
        <p:nvPicPr>
          <p:cNvPr id="7" name="Picture 6">
            <a:extLst>
              <a:ext uri="{FF2B5EF4-FFF2-40B4-BE49-F238E27FC236}">
                <a16:creationId xmlns:a16="http://schemas.microsoft.com/office/drawing/2014/main" id="{5A3421E7-3E55-A645-AB25-64A3E865AC0C}"/>
              </a:ext>
            </a:extLst>
          </p:cNvPr>
          <p:cNvPicPr>
            <a:picLocks noChangeAspect="1"/>
          </p:cNvPicPr>
          <p:nvPr/>
        </p:nvPicPr>
        <p:blipFill>
          <a:blip r:embed="rId3"/>
          <a:stretch>
            <a:fillRect/>
          </a:stretch>
        </p:blipFill>
        <p:spPr>
          <a:xfrm>
            <a:off x="6420658" y="82571"/>
            <a:ext cx="365792" cy="664522"/>
          </a:xfrm>
          <a:prstGeom prst="rect">
            <a:avLst/>
          </a:prstGeom>
        </p:spPr>
      </p:pic>
    </p:spTree>
    <p:extLst>
      <p:ext uri="{BB962C8B-B14F-4D97-AF65-F5344CB8AC3E}">
        <p14:creationId xmlns:p14="http://schemas.microsoft.com/office/powerpoint/2010/main" val="2375001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976" y="331792"/>
            <a:ext cx="4362055" cy="6321992"/>
          </a:xfrm>
          <a:prstGeom prst="rect">
            <a:avLst/>
          </a:prstGeom>
        </p:spPr>
      </p:pic>
      <p:sp>
        <p:nvSpPr>
          <p:cNvPr id="3" name="Footer Placeholder 2"/>
          <p:cNvSpPr>
            <a:spLocks noGrp="1"/>
          </p:cNvSpPr>
          <p:nvPr>
            <p:ph type="ftr" sz="quarter" idx="11"/>
          </p:nvPr>
        </p:nvSpPr>
        <p:spPr/>
        <p:txBody>
          <a:bodyPr/>
          <a:lstStyle/>
          <a:p>
            <a:r>
              <a:rPr lang="en-US"/>
              <a:t>© 2017 Pearson Education, Ltd.</a:t>
            </a:r>
            <a:endParaRPr lang="en-US" dirty="0"/>
          </a:p>
        </p:txBody>
      </p:sp>
      <p:sp>
        <p:nvSpPr>
          <p:cNvPr id="9217" name="Rectangle 3"/>
          <p:cNvSpPr>
            <a:spLocks noGrp="1" noChangeArrowheads="1"/>
          </p:cNvSpPr>
          <p:nvPr>
            <p:ph type="ctrTitle" idx="4294967295"/>
          </p:nvPr>
        </p:nvSpPr>
        <p:spPr bwMode="auto">
          <a:xfrm>
            <a:off x="307180" y="728669"/>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2000" dirty="0">
                <a:solidFill>
                  <a:srgbClr val="7030A0"/>
                </a:solidFill>
              </a:rPr>
              <a:t>Figure 1.17: the language of DNA</a:t>
            </a:r>
          </a:p>
        </p:txBody>
      </p:sp>
      <p:sp>
        <p:nvSpPr>
          <p:cNvPr id="4" name="TextBox 3"/>
          <p:cNvSpPr txBox="1"/>
          <p:nvPr/>
        </p:nvSpPr>
        <p:spPr>
          <a:xfrm>
            <a:off x="3145970" y="4713515"/>
            <a:ext cx="1107996"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The four</a:t>
            </a:r>
          </a:p>
        </p:txBody>
      </p:sp>
      <p:sp>
        <p:nvSpPr>
          <p:cNvPr id="6" name="TextBox 5"/>
          <p:cNvSpPr txBox="1"/>
          <p:nvPr/>
        </p:nvSpPr>
        <p:spPr>
          <a:xfrm>
            <a:off x="3150324" y="4952611"/>
            <a:ext cx="1172116"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chemical</a:t>
            </a:r>
          </a:p>
        </p:txBody>
      </p:sp>
      <p:sp>
        <p:nvSpPr>
          <p:cNvPr id="7" name="TextBox 6"/>
          <p:cNvSpPr txBox="1"/>
          <p:nvPr/>
        </p:nvSpPr>
        <p:spPr>
          <a:xfrm>
            <a:off x="3153590" y="5191707"/>
            <a:ext cx="108234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building</a:t>
            </a:r>
          </a:p>
        </p:txBody>
      </p:sp>
      <p:sp>
        <p:nvSpPr>
          <p:cNvPr id="8" name="TextBox 7"/>
          <p:cNvSpPr txBox="1"/>
          <p:nvPr/>
        </p:nvSpPr>
        <p:spPr>
          <a:xfrm>
            <a:off x="3149236" y="5430803"/>
            <a:ext cx="11977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blocks of</a:t>
            </a:r>
          </a:p>
        </p:txBody>
      </p:sp>
      <p:sp>
        <p:nvSpPr>
          <p:cNvPr id="9" name="TextBox 8"/>
          <p:cNvSpPr txBox="1"/>
          <p:nvPr/>
        </p:nvSpPr>
        <p:spPr>
          <a:xfrm>
            <a:off x="3144882" y="5669899"/>
            <a:ext cx="684803"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a:t>
            </a:r>
          </a:p>
        </p:txBody>
      </p:sp>
      <p:sp>
        <p:nvSpPr>
          <p:cNvPr id="5" name="Freeform 4"/>
          <p:cNvSpPr/>
          <p:nvPr/>
        </p:nvSpPr>
        <p:spPr bwMode="auto">
          <a:xfrm>
            <a:off x="2924175" y="4568825"/>
            <a:ext cx="136525" cy="1641475"/>
          </a:xfrm>
          <a:custGeom>
            <a:avLst/>
            <a:gdLst>
              <a:gd name="connsiteX0" fmla="*/ 6350 w 136525"/>
              <a:gd name="connsiteY0" fmla="*/ 0 h 1641475"/>
              <a:gd name="connsiteX1" fmla="*/ 136525 w 136525"/>
              <a:gd name="connsiteY1" fmla="*/ 0 h 1641475"/>
              <a:gd name="connsiteX2" fmla="*/ 136525 w 136525"/>
              <a:gd name="connsiteY2" fmla="*/ 1641475 h 1641475"/>
              <a:gd name="connsiteX3" fmla="*/ 0 w 136525"/>
              <a:gd name="connsiteY3" fmla="*/ 1641475 h 1641475"/>
            </a:gdLst>
            <a:ahLst/>
            <a:cxnLst>
              <a:cxn ang="0">
                <a:pos x="connsiteX0" y="connsiteY0"/>
              </a:cxn>
              <a:cxn ang="0">
                <a:pos x="connsiteX1" y="connsiteY1"/>
              </a:cxn>
              <a:cxn ang="0">
                <a:pos x="connsiteX2" y="connsiteY2"/>
              </a:cxn>
              <a:cxn ang="0">
                <a:pos x="connsiteX3" y="connsiteY3"/>
              </a:cxn>
            </a:cxnLst>
            <a:rect l="l" t="t" r="r" b="b"/>
            <a:pathLst>
              <a:path w="136525" h="1641475">
                <a:moveTo>
                  <a:pt x="6350" y="0"/>
                </a:moveTo>
                <a:lnTo>
                  <a:pt x="136525" y="0"/>
                </a:lnTo>
                <a:lnTo>
                  <a:pt x="136525" y="1641475"/>
                </a:lnTo>
                <a:lnTo>
                  <a:pt x="0" y="1641475"/>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1" name="Freeform 10"/>
          <p:cNvSpPr/>
          <p:nvPr/>
        </p:nvSpPr>
        <p:spPr bwMode="auto">
          <a:xfrm>
            <a:off x="3059906" y="5383213"/>
            <a:ext cx="142875" cy="0"/>
          </a:xfrm>
          <a:custGeom>
            <a:avLst/>
            <a:gdLst>
              <a:gd name="connsiteX0" fmla="*/ 0 w 142875"/>
              <a:gd name="connsiteY0" fmla="*/ 0 h 0"/>
              <a:gd name="connsiteX1" fmla="*/ 142875 w 142875"/>
              <a:gd name="connsiteY1" fmla="*/ 0 h 0"/>
            </a:gdLst>
            <a:ahLst/>
            <a:cxnLst>
              <a:cxn ang="0">
                <a:pos x="connsiteX0" y="connsiteY0"/>
              </a:cxn>
              <a:cxn ang="0">
                <a:pos x="connsiteX1" y="connsiteY1"/>
              </a:cxn>
            </a:cxnLst>
            <a:rect l="l" t="t" r="r" b="b"/>
            <a:pathLst>
              <a:path w="142875">
                <a:moveTo>
                  <a:pt x="0" y="0"/>
                </a:moveTo>
                <a:lnTo>
                  <a:pt x="142875" y="0"/>
                </a:ln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14" name="TextBox 13"/>
          <p:cNvSpPr txBox="1"/>
          <p:nvPr/>
        </p:nvSpPr>
        <p:spPr>
          <a:xfrm>
            <a:off x="4746170" y="6314932"/>
            <a:ext cx="1962845"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A DNA molecule</a:t>
            </a:r>
          </a:p>
        </p:txBody>
      </p:sp>
    </p:spTree>
    <p:extLst>
      <p:ext uri="{BB962C8B-B14F-4D97-AF65-F5344CB8AC3E}">
        <p14:creationId xmlns:p14="http://schemas.microsoft.com/office/powerpoint/2010/main" val="2002256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dirty="0"/>
              <a:t>3. Information Flow</a:t>
            </a:r>
          </a:p>
        </p:txBody>
      </p:sp>
      <p:sp>
        <p:nvSpPr>
          <p:cNvPr id="123907" name="Rectangle 3"/>
          <p:cNvSpPr>
            <a:spLocks noGrp="1" noChangeArrowheads="1"/>
          </p:cNvSpPr>
          <p:nvPr>
            <p:ph idx="1"/>
          </p:nvPr>
        </p:nvSpPr>
        <p:spPr>
          <a:xfrm>
            <a:off x="287383" y="1398897"/>
            <a:ext cx="8543108" cy="4024004"/>
          </a:xfrm>
        </p:spPr>
        <p:txBody>
          <a:bodyPr/>
          <a:lstStyle/>
          <a:p>
            <a:pPr algn="just"/>
            <a:r>
              <a:rPr lang="en-US" sz="2600" b="1" dirty="0">
                <a:solidFill>
                  <a:srgbClr val="FF0000"/>
                </a:solidFill>
                <a:latin typeface="+mj-lt"/>
              </a:rPr>
              <a:t>Genome</a:t>
            </a:r>
            <a:r>
              <a:rPr lang="en-US" sz="2600" dirty="0">
                <a:latin typeface="+mj-lt"/>
              </a:rPr>
              <a:t> is the </a:t>
            </a:r>
            <a:r>
              <a:rPr lang="en-US" sz="2600" dirty="0">
                <a:solidFill>
                  <a:srgbClr val="00B050"/>
                </a:solidFill>
                <a:latin typeface="+mj-lt"/>
              </a:rPr>
              <a:t>entire</a:t>
            </a:r>
            <a:r>
              <a:rPr lang="en-US" sz="2600" dirty="0">
                <a:solidFill>
                  <a:schemeClr val="accent6"/>
                </a:solidFill>
                <a:latin typeface="+mj-lt"/>
              </a:rPr>
              <a:t> </a:t>
            </a:r>
            <a:r>
              <a:rPr lang="en-US" sz="2600" dirty="0">
                <a:latin typeface="+mj-lt"/>
              </a:rPr>
              <a:t>set of </a:t>
            </a:r>
            <a:r>
              <a:rPr lang="en-US" sz="2600" dirty="0">
                <a:solidFill>
                  <a:srgbClr val="00B050"/>
                </a:solidFill>
                <a:latin typeface="+mj-lt"/>
              </a:rPr>
              <a:t>genetic information </a:t>
            </a:r>
            <a:r>
              <a:rPr lang="en-US" sz="2600" dirty="0">
                <a:latin typeface="+mj-lt"/>
              </a:rPr>
              <a:t>that an organism inherits.</a:t>
            </a:r>
          </a:p>
          <a:p>
            <a:pPr algn="just"/>
            <a:r>
              <a:rPr lang="en-US" sz="2600" dirty="0">
                <a:latin typeface="+mj-lt"/>
              </a:rPr>
              <a:t>The nucleus of each human cell contains a genome that is about 3 billion chemical letters long.</a:t>
            </a:r>
          </a:p>
          <a:p>
            <a:pPr algn="just"/>
            <a:r>
              <a:rPr lang="en-US" sz="2600" dirty="0">
                <a:latin typeface="+mj-lt"/>
              </a:rPr>
              <a:t>At any given moment, your genes are producing thousands of different proteins that control your body’s processes.</a:t>
            </a:r>
          </a:p>
        </p:txBody>
      </p:sp>
      <p:sp>
        <p:nvSpPr>
          <p:cNvPr id="6" name="TextBox 5">
            <a:extLst>
              <a:ext uri="{FF2B5EF4-FFF2-40B4-BE49-F238E27FC236}">
                <a16:creationId xmlns:a16="http://schemas.microsoft.com/office/drawing/2014/main" id="{600F9519-691F-0D48-9CBA-3EACBDEDA004}"/>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pic>
        <p:nvPicPr>
          <p:cNvPr id="7" name="Picture 6">
            <a:extLst>
              <a:ext uri="{FF2B5EF4-FFF2-40B4-BE49-F238E27FC236}">
                <a16:creationId xmlns:a16="http://schemas.microsoft.com/office/drawing/2014/main" id="{D1ED1BC6-512C-B243-9FA7-62173B89A4D4}"/>
              </a:ext>
            </a:extLst>
          </p:cNvPr>
          <p:cNvPicPr>
            <a:picLocks noChangeAspect="1"/>
          </p:cNvPicPr>
          <p:nvPr/>
        </p:nvPicPr>
        <p:blipFill>
          <a:blip r:embed="rId3"/>
          <a:stretch>
            <a:fillRect/>
          </a:stretch>
        </p:blipFill>
        <p:spPr>
          <a:xfrm>
            <a:off x="6603542" y="96639"/>
            <a:ext cx="365792" cy="664522"/>
          </a:xfrm>
          <a:prstGeom prst="rect">
            <a:avLst/>
          </a:prstGeom>
        </p:spPr>
      </p:pic>
    </p:spTree>
    <p:extLst>
      <p:ext uri="{BB962C8B-B14F-4D97-AF65-F5344CB8AC3E}">
        <p14:creationId xmlns:p14="http://schemas.microsoft.com/office/powerpoint/2010/main" val="3857455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dirty="0"/>
              <a:t>4. Energy Transformations: </a:t>
            </a:r>
            <a:br>
              <a:rPr lang="en-US" dirty="0"/>
            </a:br>
            <a:r>
              <a:rPr lang="en-US" dirty="0"/>
              <a:t>Pathways That Transform Energy and Matter</a:t>
            </a:r>
          </a:p>
        </p:txBody>
      </p:sp>
      <p:sp>
        <p:nvSpPr>
          <p:cNvPr id="123907" name="Rectangle 3"/>
          <p:cNvSpPr>
            <a:spLocks noGrp="1" noChangeArrowheads="1"/>
          </p:cNvSpPr>
          <p:nvPr>
            <p:ph idx="1"/>
          </p:nvPr>
        </p:nvSpPr>
        <p:spPr>
          <a:xfrm>
            <a:off x="287383" y="1394164"/>
            <a:ext cx="8543108" cy="5463836"/>
          </a:xfrm>
        </p:spPr>
        <p:txBody>
          <a:bodyPr/>
          <a:lstStyle/>
          <a:p>
            <a:pPr marL="273050" lvl="1" indent="-260350" algn="just">
              <a:spcAft>
                <a:spcPts val="600"/>
              </a:spcAft>
              <a:buAutoNum type="romanUcPeriod"/>
            </a:pPr>
            <a:r>
              <a:rPr lang="en-US" b="1" dirty="0">
                <a:latin typeface="+mj-lt"/>
              </a:rPr>
              <a:t>The input of energy is primarily from the sun (solar power) and the transformation of energy from one form to another.</a:t>
            </a:r>
          </a:p>
          <a:p>
            <a:pPr marL="136525" lvl="1" indent="0" algn="just">
              <a:spcAft>
                <a:spcPts val="600"/>
              </a:spcAft>
              <a:buNone/>
            </a:pPr>
            <a:endParaRPr lang="en-US" b="1" dirty="0">
              <a:latin typeface="+mj-lt"/>
            </a:endParaRPr>
          </a:p>
          <a:p>
            <a:pPr algn="just">
              <a:spcAft>
                <a:spcPts val="600"/>
              </a:spcAft>
            </a:pPr>
            <a:r>
              <a:rPr lang="en-US" sz="2600" b="1" dirty="0">
                <a:solidFill>
                  <a:srgbClr val="FF0000"/>
                </a:solidFill>
                <a:latin typeface="+mj-lt"/>
              </a:rPr>
              <a:t>Producers:</a:t>
            </a:r>
            <a:r>
              <a:rPr lang="en-US" sz="2600" dirty="0">
                <a:solidFill>
                  <a:srgbClr val="7030A0"/>
                </a:solidFill>
                <a:latin typeface="+mj-lt"/>
              </a:rPr>
              <a:t> (ex. Plants</a:t>
            </a:r>
            <a:r>
              <a:rPr lang="en-US" sz="2600" dirty="0">
                <a:latin typeface="+mj-lt"/>
              </a:rPr>
              <a:t> and other </a:t>
            </a:r>
            <a:r>
              <a:rPr lang="en-US" sz="2600" dirty="0">
                <a:solidFill>
                  <a:srgbClr val="7030A0"/>
                </a:solidFill>
                <a:latin typeface="+mj-lt"/>
              </a:rPr>
              <a:t>photosynthetic organisms) </a:t>
            </a:r>
            <a:r>
              <a:rPr lang="en-US" sz="2600" dirty="0">
                <a:latin typeface="+mj-lt"/>
              </a:rPr>
              <a:t>capture the </a:t>
            </a:r>
            <a:r>
              <a:rPr lang="en-US" sz="2600" dirty="0">
                <a:solidFill>
                  <a:srgbClr val="00B050"/>
                </a:solidFill>
                <a:latin typeface="+mj-lt"/>
              </a:rPr>
              <a:t>energy from sunlight </a:t>
            </a:r>
            <a:r>
              <a:rPr lang="en-US" sz="2600" dirty="0">
                <a:latin typeface="+mj-lt"/>
              </a:rPr>
              <a:t>and convert it, storing it as </a:t>
            </a:r>
            <a:r>
              <a:rPr lang="en-US" sz="2600" dirty="0">
                <a:solidFill>
                  <a:srgbClr val="00B050"/>
                </a:solidFill>
                <a:latin typeface="+mj-lt"/>
              </a:rPr>
              <a:t>chemical bonds within sugars </a:t>
            </a:r>
            <a:r>
              <a:rPr lang="en-US" sz="2600" dirty="0">
                <a:latin typeface="+mj-lt"/>
              </a:rPr>
              <a:t>and other complex molecules.</a:t>
            </a:r>
          </a:p>
          <a:p>
            <a:pPr lvl="0" algn="just"/>
            <a:r>
              <a:rPr lang="en-US" sz="2600" b="1" dirty="0">
                <a:solidFill>
                  <a:srgbClr val="FF0000"/>
                </a:solidFill>
                <a:latin typeface="Times New Roman"/>
              </a:rPr>
              <a:t>Consumers:</a:t>
            </a:r>
            <a:r>
              <a:rPr lang="en-US" sz="2600" dirty="0">
                <a:solidFill>
                  <a:prstClr val="black"/>
                </a:solidFill>
                <a:latin typeface="Times New Roman"/>
              </a:rPr>
              <a:t> </a:t>
            </a:r>
            <a:r>
              <a:rPr lang="en-US" sz="2600" dirty="0">
                <a:solidFill>
                  <a:srgbClr val="00B050"/>
                </a:solidFill>
                <a:latin typeface="Times New Roman"/>
              </a:rPr>
              <a:t>break the bonds</a:t>
            </a:r>
            <a:r>
              <a:rPr lang="en-US" sz="2600" dirty="0">
                <a:solidFill>
                  <a:prstClr val="black"/>
                </a:solidFill>
                <a:latin typeface="Times New Roman"/>
              </a:rPr>
              <a:t>, </a:t>
            </a:r>
            <a:r>
              <a:rPr lang="en-US" sz="2600" dirty="0">
                <a:solidFill>
                  <a:srgbClr val="00B050"/>
                </a:solidFill>
                <a:latin typeface="Times New Roman"/>
              </a:rPr>
              <a:t>releasing the stored energy</a:t>
            </a:r>
            <a:r>
              <a:rPr lang="en-US" sz="2600" dirty="0">
                <a:solidFill>
                  <a:srgbClr val="70AD47"/>
                </a:solidFill>
                <a:latin typeface="Times New Roman"/>
              </a:rPr>
              <a:t> </a:t>
            </a:r>
            <a:r>
              <a:rPr lang="en-US" sz="2600" dirty="0">
                <a:solidFill>
                  <a:prstClr val="black"/>
                </a:solidFill>
                <a:latin typeface="Times New Roman"/>
              </a:rPr>
              <a:t>and putting it to </a:t>
            </a:r>
            <a:r>
              <a:rPr lang="en-US" sz="2600" dirty="0">
                <a:solidFill>
                  <a:srgbClr val="00B050"/>
                </a:solidFill>
                <a:latin typeface="Times New Roman"/>
              </a:rPr>
              <a:t>use.</a:t>
            </a:r>
            <a:r>
              <a:rPr lang="en-US" sz="2600" dirty="0">
                <a:latin typeface="+mj-lt"/>
              </a:rPr>
              <a:t> </a:t>
            </a:r>
          </a:p>
        </p:txBody>
      </p:sp>
      <p:sp>
        <p:nvSpPr>
          <p:cNvPr id="6" name="TextBox 5">
            <a:extLst>
              <a:ext uri="{FF2B5EF4-FFF2-40B4-BE49-F238E27FC236}">
                <a16:creationId xmlns:a16="http://schemas.microsoft.com/office/drawing/2014/main" id="{0B480602-7087-294F-8B4E-ADE9FE25B393}"/>
              </a:ext>
            </a:extLst>
          </p:cNvPr>
          <p:cNvSpPr txBox="1"/>
          <p:nvPr/>
        </p:nvSpPr>
        <p:spPr>
          <a:xfrm>
            <a:off x="-81158" y="6589380"/>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386413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752856"/>
            <a:ext cx="8546592" cy="5352288"/>
          </a:xfrm>
          <a:prstGeom prst="rect">
            <a:avLst/>
          </a:prstGeom>
        </p:spPr>
      </p:pic>
      <p:sp>
        <p:nvSpPr>
          <p:cNvPr id="3" name="Footer Placeholder 2"/>
          <p:cNvSpPr>
            <a:spLocks noGrp="1"/>
          </p:cNvSpPr>
          <p:nvPr>
            <p:ph type="ftr" sz="quarter" idx="11"/>
          </p:nvPr>
        </p:nvSpPr>
        <p:spPr/>
        <p:txBody>
          <a:bodyPr/>
          <a:lstStyle/>
          <a:p>
            <a:r>
              <a:rPr lang="en-US"/>
              <a:t>© 2017 Pearson Education, Ltd.</a:t>
            </a:r>
            <a:endParaRPr lang="en-US" dirty="0"/>
          </a:p>
        </p:txBody>
      </p:sp>
      <p:sp>
        <p:nvSpPr>
          <p:cNvPr id="4" name="TextBox 3"/>
          <p:cNvSpPr txBox="1"/>
          <p:nvPr/>
        </p:nvSpPr>
        <p:spPr>
          <a:xfrm>
            <a:off x="495300" y="1095271"/>
            <a:ext cx="822661" cy="784830"/>
          </a:xfrm>
          <a:prstGeom prst="rect">
            <a:avLst/>
          </a:prstGeom>
          <a:noFill/>
        </p:spPr>
        <p:txBody>
          <a:bodyPr wrap="none" rtlCol="0">
            <a:spAutoFit/>
          </a:bodyPr>
          <a:lstStyle/>
          <a:p>
            <a:pPr eaLnBrk="0" hangingPunct="0"/>
            <a:r>
              <a:rPr lang="en-US" sz="1500" b="1" dirty="0">
                <a:solidFill>
                  <a:srgbClr val="000000"/>
                </a:solidFill>
                <a:latin typeface="Arial" pitchFamily="34" charset="0"/>
                <a:ea typeface="ＭＳ Ｐゴシック" charset="0"/>
                <a:cs typeface="Arial" pitchFamily="34" charset="0"/>
              </a:rPr>
              <a:t>Inflow</a:t>
            </a:r>
          </a:p>
          <a:p>
            <a:pPr eaLnBrk="0" hangingPunct="0"/>
            <a:r>
              <a:rPr lang="en-US" sz="1500" b="1" dirty="0">
                <a:solidFill>
                  <a:srgbClr val="000000"/>
                </a:solidFill>
                <a:latin typeface="Arial" pitchFamily="34" charset="0"/>
                <a:ea typeface="ＭＳ Ｐゴシック" charset="0"/>
                <a:cs typeface="Arial" pitchFamily="34" charset="0"/>
              </a:rPr>
              <a:t>of light</a:t>
            </a:r>
          </a:p>
          <a:p>
            <a:pPr eaLnBrk="0" hangingPunct="0"/>
            <a:r>
              <a:rPr lang="en-US" sz="1500" b="1" dirty="0">
                <a:solidFill>
                  <a:srgbClr val="000000"/>
                </a:solidFill>
                <a:latin typeface="Arial" pitchFamily="34" charset="0"/>
                <a:ea typeface="ＭＳ Ｐゴシック" charset="0"/>
                <a:cs typeface="Arial" pitchFamily="34" charset="0"/>
              </a:rPr>
              <a:t>energy</a:t>
            </a:r>
          </a:p>
        </p:txBody>
      </p:sp>
      <p:sp>
        <p:nvSpPr>
          <p:cNvPr id="6" name="TextBox 5"/>
          <p:cNvSpPr txBox="1"/>
          <p:nvPr/>
        </p:nvSpPr>
        <p:spPr>
          <a:xfrm>
            <a:off x="7818360" y="1163003"/>
            <a:ext cx="999313" cy="784830"/>
          </a:xfrm>
          <a:prstGeom prst="rect">
            <a:avLst/>
          </a:prstGeom>
          <a:noFill/>
        </p:spPr>
        <p:txBody>
          <a:bodyPr wrap="none" rtlCol="0">
            <a:spAutoFit/>
          </a:bodyPr>
          <a:lstStyle/>
          <a:p>
            <a:pPr algn="r" eaLnBrk="0" hangingPunct="0"/>
            <a:r>
              <a:rPr lang="en-US" sz="1500" b="1" dirty="0">
                <a:solidFill>
                  <a:srgbClr val="000000"/>
                </a:solidFill>
                <a:latin typeface="Arial" pitchFamily="34" charset="0"/>
                <a:ea typeface="ＭＳ Ｐゴシック" charset="0"/>
                <a:cs typeface="Arial" pitchFamily="34" charset="0"/>
              </a:rPr>
              <a:t>Outflow</a:t>
            </a:r>
          </a:p>
          <a:p>
            <a:pPr marL="164592" eaLnBrk="0" hangingPunct="0"/>
            <a:r>
              <a:rPr lang="en-US" sz="1500" b="1" dirty="0">
                <a:solidFill>
                  <a:srgbClr val="000000"/>
                </a:solidFill>
                <a:latin typeface="Arial" pitchFamily="34" charset="0"/>
                <a:ea typeface="ＭＳ Ｐゴシック" charset="0"/>
                <a:cs typeface="Arial" pitchFamily="34" charset="0"/>
              </a:rPr>
              <a:t>of heat</a:t>
            </a:r>
          </a:p>
          <a:p>
            <a:pPr marL="164592" eaLnBrk="0" hangingPunct="0"/>
            <a:r>
              <a:rPr lang="en-US" sz="1500" b="1" dirty="0">
                <a:solidFill>
                  <a:srgbClr val="000000"/>
                </a:solidFill>
                <a:latin typeface="Arial" pitchFamily="34" charset="0"/>
                <a:ea typeface="ＭＳ Ｐゴシック" charset="0"/>
                <a:cs typeface="Arial" pitchFamily="34" charset="0"/>
              </a:rPr>
              <a:t>energy</a:t>
            </a:r>
          </a:p>
        </p:txBody>
      </p:sp>
      <p:sp>
        <p:nvSpPr>
          <p:cNvPr id="7" name="TextBox 6"/>
          <p:cNvSpPr txBox="1"/>
          <p:nvPr/>
        </p:nvSpPr>
        <p:spPr>
          <a:xfrm>
            <a:off x="4358728" y="1130345"/>
            <a:ext cx="1633781"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ECOSYSTEM</a:t>
            </a:r>
          </a:p>
        </p:txBody>
      </p:sp>
      <p:sp>
        <p:nvSpPr>
          <p:cNvPr id="8" name="TextBox 7"/>
          <p:cNvSpPr txBox="1"/>
          <p:nvPr/>
        </p:nvSpPr>
        <p:spPr>
          <a:xfrm>
            <a:off x="4759145" y="2405063"/>
            <a:ext cx="1244250" cy="553998"/>
          </a:xfrm>
          <a:prstGeom prst="rect">
            <a:avLst/>
          </a:prstGeom>
          <a:noFill/>
        </p:spPr>
        <p:txBody>
          <a:bodyPr wrap="none" rtlCol="0">
            <a:spAutoFit/>
          </a:bodyPr>
          <a:lstStyle/>
          <a:p>
            <a:pPr eaLnBrk="0" hangingPunct="0"/>
            <a:r>
              <a:rPr lang="en-US" sz="1500" b="1" dirty="0">
                <a:solidFill>
                  <a:srgbClr val="000000"/>
                </a:solidFill>
                <a:latin typeface="Arial" pitchFamily="34" charset="0"/>
                <a:ea typeface="ＭＳ Ｐゴシック" charset="0"/>
                <a:cs typeface="Arial" pitchFamily="34" charset="0"/>
              </a:rPr>
              <a:t>Consumers</a:t>
            </a:r>
          </a:p>
          <a:p>
            <a:pPr eaLnBrk="0" hangingPunct="0"/>
            <a:r>
              <a:rPr lang="en-US" sz="1500" b="1" dirty="0">
                <a:solidFill>
                  <a:srgbClr val="000000"/>
                </a:solidFill>
                <a:latin typeface="Arial" pitchFamily="34" charset="0"/>
                <a:ea typeface="ＭＳ Ｐゴシック" charset="0"/>
                <a:cs typeface="Arial" pitchFamily="34" charset="0"/>
              </a:rPr>
              <a:t>(animals)</a:t>
            </a:r>
          </a:p>
        </p:txBody>
      </p:sp>
      <p:sp>
        <p:nvSpPr>
          <p:cNvPr id="9" name="TextBox 8"/>
          <p:cNvSpPr txBox="1"/>
          <p:nvPr/>
        </p:nvSpPr>
        <p:spPr>
          <a:xfrm>
            <a:off x="5127011" y="3517583"/>
            <a:ext cx="1040670" cy="784830"/>
          </a:xfrm>
          <a:prstGeom prst="rect">
            <a:avLst/>
          </a:prstGeom>
          <a:noFill/>
        </p:spPr>
        <p:txBody>
          <a:bodyPr wrap="none" rtlCol="0">
            <a:spAutoFit/>
          </a:bodyPr>
          <a:lstStyle/>
          <a:p>
            <a:pPr algn="ctr" eaLnBrk="0" hangingPunct="0"/>
            <a:r>
              <a:rPr lang="en-US" sz="1500" b="1" dirty="0">
                <a:solidFill>
                  <a:srgbClr val="000000"/>
                </a:solidFill>
                <a:latin typeface="Arial" pitchFamily="34" charset="0"/>
                <a:ea typeface="ＭＳ Ｐゴシック" charset="0"/>
                <a:cs typeface="Arial" pitchFamily="34" charset="0"/>
              </a:rPr>
              <a:t>Chemical</a:t>
            </a:r>
          </a:p>
          <a:p>
            <a:pPr algn="ctr" eaLnBrk="0" hangingPunct="0"/>
            <a:r>
              <a:rPr lang="en-US" sz="1500" b="1" dirty="0">
                <a:solidFill>
                  <a:srgbClr val="000000"/>
                </a:solidFill>
                <a:latin typeface="Arial" pitchFamily="34" charset="0"/>
                <a:ea typeface="ＭＳ Ｐゴシック" charset="0"/>
                <a:cs typeface="Arial" pitchFamily="34" charset="0"/>
              </a:rPr>
              <a:t>energy</a:t>
            </a:r>
          </a:p>
          <a:p>
            <a:pPr algn="ctr" eaLnBrk="0" hangingPunct="0"/>
            <a:r>
              <a:rPr lang="en-US" sz="1500" b="1" dirty="0">
                <a:solidFill>
                  <a:srgbClr val="000000"/>
                </a:solidFill>
                <a:latin typeface="Arial" pitchFamily="34" charset="0"/>
                <a:ea typeface="ＭＳ Ｐゴシック" charset="0"/>
                <a:cs typeface="Arial" pitchFamily="34" charset="0"/>
              </a:rPr>
              <a:t>(food)</a:t>
            </a:r>
          </a:p>
        </p:txBody>
      </p:sp>
      <p:sp>
        <p:nvSpPr>
          <p:cNvPr id="10" name="TextBox 9"/>
          <p:cNvSpPr txBox="1"/>
          <p:nvPr/>
        </p:nvSpPr>
        <p:spPr>
          <a:xfrm>
            <a:off x="7299905" y="5011103"/>
            <a:ext cx="1459054" cy="553998"/>
          </a:xfrm>
          <a:prstGeom prst="rect">
            <a:avLst/>
          </a:prstGeom>
          <a:noFill/>
        </p:spPr>
        <p:txBody>
          <a:bodyPr wrap="none" rtlCol="0">
            <a:spAutoFit/>
          </a:bodyPr>
          <a:lstStyle/>
          <a:p>
            <a:pPr eaLnBrk="0" hangingPunct="0"/>
            <a:r>
              <a:rPr lang="en-US" sz="1500" b="1" dirty="0">
                <a:solidFill>
                  <a:srgbClr val="000000"/>
                </a:solidFill>
                <a:latin typeface="Arial" pitchFamily="34" charset="0"/>
                <a:ea typeface="ＭＳ Ｐゴシック" charset="0"/>
                <a:cs typeface="Arial" pitchFamily="34" charset="0"/>
              </a:rPr>
              <a:t>Decomposers</a:t>
            </a:r>
          </a:p>
          <a:p>
            <a:pPr eaLnBrk="0" hangingPunct="0"/>
            <a:r>
              <a:rPr lang="en-US" sz="1500" b="1" dirty="0">
                <a:solidFill>
                  <a:srgbClr val="000000"/>
                </a:solidFill>
                <a:latin typeface="Arial" pitchFamily="34" charset="0"/>
                <a:ea typeface="ＭＳ Ｐゴシック" charset="0"/>
                <a:cs typeface="Arial" pitchFamily="34" charset="0"/>
              </a:rPr>
              <a:t>(in soil)</a:t>
            </a:r>
          </a:p>
        </p:txBody>
      </p:sp>
      <p:sp>
        <p:nvSpPr>
          <p:cNvPr id="11" name="TextBox 10"/>
          <p:cNvSpPr txBox="1"/>
          <p:nvPr/>
        </p:nvSpPr>
        <p:spPr>
          <a:xfrm>
            <a:off x="2001465" y="4875059"/>
            <a:ext cx="1742785" cy="1015663"/>
          </a:xfrm>
          <a:prstGeom prst="rect">
            <a:avLst/>
          </a:prstGeom>
          <a:noFill/>
        </p:spPr>
        <p:txBody>
          <a:bodyPr wrap="none" rtlCol="0">
            <a:spAutoFit/>
          </a:bodyPr>
          <a:lstStyle/>
          <a:p>
            <a:pPr eaLnBrk="0" hangingPunct="0"/>
            <a:r>
              <a:rPr lang="en-US" sz="1500" b="1" dirty="0">
                <a:solidFill>
                  <a:srgbClr val="000000"/>
                </a:solidFill>
                <a:latin typeface="Arial" pitchFamily="34" charset="0"/>
                <a:ea typeface="ＭＳ Ｐゴシック" charset="0"/>
                <a:cs typeface="Arial" pitchFamily="34" charset="0"/>
              </a:rPr>
              <a:t>Producers</a:t>
            </a:r>
          </a:p>
          <a:p>
            <a:pPr eaLnBrk="0" hangingPunct="0"/>
            <a:r>
              <a:rPr lang="en-US" sz="1500" b="1" dirty="0">
                <a:solidFill>
                  <a:srgbClr val="000000"/>
                </a:solidFill>
                <a:latin typeface="Arial" pitchFamily="34" charset="0"/>
                <a:ea typeface="ＭＳ Ｐゴシック" charset="0"/>
                <a:cs typeface="Arial" pitchFamily="34" charset="0"/>
              </a:rPr>
              <a:t>(plants and other</a:t>
            </a:r>
          </a:p>
          <a:p>
            <a:pPr eaLnBrk="0" hangingPunct="0"/>
            <a:r>
              <a:rPr lang="en-US" sz="1500" b="1" dirty="0">
                <a:solidFill>
                  <a:srgbClr val="000000"/>
                </a:solidFill>
                <a:latin typeface="Arial" pitchFamily="34" charset="0"/>
                <a:ea typeface="ＭＳ Ｐゴシック" charset="0"/>
                <a:cs typeface="Arial" pitchFamily="34" charset="0"/>
              </a:rPr>
              <a:t>photosynthetic</a:t>
            </a:r>
          </a:p>
          <a:p>
            <a:pPr eaLnBrk="0" hangingPunct="0"/>
            <a:r>
              <a:rPr lang="en-US" sz="1500" b="1" dirty="0">
                <a:solidFill>
                  <a:srgbClr val="000000"/>
                </a:solidFill>
                <a:latin typeface="Arial" pitchFamily="34" charset="0"/>
                <a:ea typeface="ＭＳ Ｐゴシック" charset="0"/>
                <a:cs typeface="Arial" pitchFamily="34" charset="0"/>
              </a:rPr>
              <a:t>organisms)</a:t>
            </a:r>
          </a:p>
        </p:txBody>
      </p:sp>
      <p:sp>
        <p:nvSpPr>
          <p:cNvPr id="12" name="TextBox 11"/>
          <p:cNvSpPr txBox="1"/>
          <p:nvPr/>
        </p:nvSpPr>
        <p:spPr>
          <a:xfrm>
            <a:off x="4801566" y="5187926"/>
            <a:ext cx="1007007" cy="784830"/>
          </a:xfrm>
          <a:prstGeom prst="rect">
            <a:avLst/>
          </a:prstGeom>
          <a:noFill/>
        </p:spPr>
        <p:txBody>
          <a:bodyPr wrap="none" rtlCol="0">
            <a:spAutoFit/>
          </a:bodyPr>
          <a:lstStyle/>
          <a:p>
            <a:pPr algn="ctr" eaLnBrk="0" hangingPunct="0"/>
            <a:r>
              <a:rPr lang="en-US" sz="1500" b="1" dirty="0">
                <a:solidFill>
                  <a:srgbClr val="000000"/>
                </a:solidFill>
                <a:latin typeface="Arial" pitchFamily="34" charset="0"/>
                <a:ea typeface="ＭＳ Ｐゴシック" charset="0"/>
                <a:cs typeface="Arial" pitchFamily="34" charset="0"/>
              </a:rPr>
              <a:t>Cycling</a:t>
            </a:r>
          </a:p>
          <a:p>
            <a:pPr algn="ctr" eaLnBrk="0" hangingPunct="0"/>
            <a:r>
              <a:rPr lang="en-US" sz="1500" b="1" dirty="0">
                <a:solidFill>
                  <a:srgbClr val="000000"/>
                </a:solidFill>
                <a:latin typeface="Arial" pitchFamily="34" charset="0"/>
                <a:ea typeface="ＭＳ Ｐゴシック" charset="0"/>
                <a:cs typeface="Arial" pitchFamily="34" charset="0"/>
              </a:rPr>
              <a:t>of</a:t>
            </a:r>
          </a:p>
          <a:p>
            <a:pPr algn="ctr" eaLnBrk="0" hangingPunct="0"/>
            <a:r>
              <a:rPr lang="en-US" sz="1500" b="1" dirty="0">
                <a:solidFill>
                  <a:srgbClr val="000000"/>
                </a:solidFill>
                <a:latin typeface="Arial" pitchFamily="34" charset="0"/>
                <a:ea typeface="ＭＳ Ｐゴシック" charset="0"/>
                <a:cs typeface="Arial" pitchFamily="34" charset="0"/>
              </a:rPr>
              <a:t>nutrients</a:t>
            </a:r>
          </a:p>
        </p:txBody>
      </p:sp>
      <p:sp>
        <p:nvSpPr>
          <p:cNvPr id="13" name="TextBox 12"/>
          <p:cNvSpPr txBox="1"/>
          <p:nvPr/>
        </p:nvSpPr>
        <p:spPr>
          <a:xfrm>
            <a:off x="1248724" y="381000"/>
            <a:ext cx="7680960" cy="400110"/>
          </a:xfrm>
          <a:prstGeom prst="rect">
            <a:avLst/>
          </a:prstGeom>
          <a:noFill/>
        </p:spPr>
        <p:txBody>
          <a:bodyPr wrap="square" rtlCol="0">
            <a:spAutoFit/>
          </a:bodyPr>
          <a:lstStyle/>
          <a:p>
            <a:pPr algn="ctr"/>
            <a:r>
              <a:rPr lang="en-US" sz="2000" b="1" dirty="0">
                <a:solidFill>
                  <a:srgbClr val="7030A0"/>
                </a:solidFill>
                <a:latin typeface="+mj-lt"/>
              </a:rPr>
              <a:t>Figure 1.9: Nutrient and energy flow in an ecosystem </a:t>
            </a:r>
          </a:p>
        </p:txBody>
      </p:sp>
    </p:spTree>
    <p:extLst>
      <p:ext uri="{BB962C8B-B14F-4D97-AF65-F5344CB8AC3E}">
        <p14:creationId xmlns:p14="http://schemas.microsoft.com/office/powerpoint/2010/main" val="1577606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dirty="0"/>
              <a:t>4. Energy Transformations: </a:t>
            </a:r>
            <a:br>
              <a:rPr lang="en-US" dirty="0"/>
            </a:br>
            <a:r>
              <a:rPr lang="en-US" dirty="0"/>
              <a:t>Pathways That Transform Energy and Matter</a:t>
            </a:r>
          </a:p>
        </p:txBody>
      </p:sp>
      <p:sp>
        <p:nvSpPr>
          <p:cNvPr id="123907" name="Rectangle 3"/>
          <p:cNvSpPr>
            <a:spLocks noGrp="1" noChangeArrowheads="1"/>
          </p:cNvSpPr>
          <p:nvPr>
            <p:ph idx="1"/>
          </p:nvPr>
        </p:nvSpPr>
        <p:spPr>
          <a:xfrm>
            <a:off x="287383" y="1712818"/>
            <a:ext cx="8543108" cy="4949054"/>
          </a:xfrm>
        </p:spPr>
        <p:txBody>
          <a:bodyPr/>
          <a:lstStyle/>
          <a:p>
            <a:pPr algn="just"/>
            <a:r>
              <a:rPr lang="en-US" sz="2600" dirty="0">
                <a:latin typeface="+mj-lt"/>
              </a:rPr>
              <a:t>In the process of these energy conversions between and within organisms, some energy is converted to </a:t>
            </a:r>
            <a:r>
              <a:rPr lang="en-US" sz="2600" dirty="0">
                <a:solidFill>
                  <a:srgbClr val="00B050"/>
                </a:solidFill>
                <a:latin typeface="+mj-lt"/>
              </a:rPr>
              <a:t>heat,</a:t>
            </a:r>
            <a:r>
              <a:rPr lang="en-US" sz="2600" dirty="0">
                <a:latin typeface="+mj-lt"/>
              </a:rPr>
              <a:t> which is then </a:t>
            </a:r>
            <a:r>
              <a:rPr lang="en-US" sz="2600" dirty="0">
                <a:solidFill>
                  <a:srgbClr val="00B050"/>
                </a:solidFill>
                <a:latin typeface="+mj-lt"/>
              </a:rPr>
              <a:t>lost</a:t>
            </a:r>
            <a:r>
              <a:rPr lang="en-US" sz="2600" dirty="0">
                <a:latin typeface="+mj-lt"/>
              </a:rPr>
              <a:t> from the system. </a:t>
            </a:r>
          </a:p>
          <a:p>
            <a:pPr algn="just"/>
            <a:r>
              <a:rPr lang="en-US" sz="2600" dirty="0">
                <a:latin typeface="+mj-lt"/>
              </a:rPr>
              <a:t>Thus, </a:t>
            </a:r>
            <a:r>
              <a:rPr lang="en-US" sz="2600" b="1" dirty="0">
                <a:latin typeface="+mj-lt"/>
              </a:rPr>
              <a:t>energy flows through an ecosystem</a:t>
            </a:r>
            <a:r>
              <a:rPr lang="en-US" sz="2600" dirty="0">
                <a:latin typeface="+mj-lt"/>
              </a:rPr>
              <a:t>, </a:t>
            </a:r>
          </a:p>
          <a:p>
            <a:pPr lvl="1" algn="just"/>
            <a:r>
              <a:rPr lang="en-US" b="1" dirty="0">
                <a:latin typeface="+mj-lt"/>
              </a:rPr>
              <a:t>entering as </a:t>
            </a:r>
            <a:r>
              <a:rPr lang="en-US" b="1" dirty="0">
                <a:solidFill>
                  <a:srgbClr val="00B050"/>
                </a:solidFill>
                <a:latin typeface="+mj-lt"/>
              </a:rPr>
              <a:t>light</a:t>
            </a:r>
            <a:r>
              <a:rPr lang="en-US" b="1" dirty="0">
                <a:latin typeface="+mj-lt"/>
              </a:rPr>
              <a:t> and </a:t>
            </a:r>
          </a:p>
          <a:p>
            <a:pPr lvl="1" algn="just"/>
            <a:r>
              <a:rPr lang="en-US" b="1" dirty="0">
                <a:latin typeface="+mj-lt"/>
              </a:rPr>
              <a:t>exiting as </a:t>
            </a:r>
            <a:r>
              <a:rPr lang="en-US" b="1" dirty="0">
                <a:solidFill>
                  <a:srgbClr val="00B050"/>
                </a:solidFill>
                <a:latin typeface="+mj-lt"/>
              </a:rPr>
              <a:t>heat</a:t>
            </a:r>
            <a:r>
              <a:rPr lang="en-US" b="1" dirty="0">
                <a:latin typeface="+mj-lt"/>
              </a:rPr>
              <a:t>. </a:t>
            </a:r>
          </a:p>
        </p:txBody>
      </p:sp>
      <p:sp>
        <p:nvSpPr>
          <p:cNvPr id="6" name="TextBox 5">
            <a:extLst>
              <a:ext uri="{FF2B5EF4-FFF2-40B4-BE49-F238E27FC236}">
                <a16:creationId xmlns:a16="http://schemas.microsoft.com/office/drawing/2014/main" id="{3F486DFB-C8D9-A349-9551-0E7C8BAD8830}"/>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082077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dirty="0"/>
              <a:t>4. Energy Transformations: </a:t>
            </a:r>
            <a:br>
              <a:rPr lang="en-US" dirty="0"/>
            </a:br>
            <a:r>
              <a:rPr lang="en-US" dirty="0"/>
              <a:t>Pathways That Transform Energy and Matter</a:t>
            </a:r>
          </a:p>
        </p:txBody>
      </p:sp>
      <p:sp>
        <p:nvSpPr>
          <p:cNvPr id="123907" name="Rectangle 3"/>
          <p:cNvSpPr>
            <a:spLocks noGrp="1" noChangeArrowheads="1"/>
          </p:cNvSpPr>
          <p:nvPr>
            <p:ph idx="1"/>
          </p:nvPr>
        </p:nvSpPr>
        <p:spPr>
          <a:xfrm>
            <a:off x="287383" y="1712819"/>
            <a:ext cx="8543108" cy="2720636"/>
          </a:xfrm>
        </p:spPr>
        <p:txBody>
          <a:bodyPr/>
          <a:lstStyle/>
          <a:p>
            <a:pPr marL="0" indent="0" algn="just">
              <a:buNone/>
            </a:pPr>
            <a:r>
              <a:rPr lang="en-US" sz="2600" b="1" dirty="0">
                <a:latin typeface="+mj-lt"/>
              </a:rPr>
              <a:t>II. Every object in the universe, both living and nonliving, is composed of </a:t>
            </a:r>
            <a:r>
              <a:rPr lang="en-US" sz="2600" b="1" dirty="0">
                <a:solidFill>
                  <a:srgbClr val="FF0000"/>
                </a:solidFill>
                <a:latin typeface="+mj-lt"/>
              </a:rPr>
              <a:t>matter.</a:t>
            </a:r>
            <a:r>
              <a:rPr lang="en-US" sz="2600" b="1" dirty="0">
                <a:latin typeface="+mj-lt"/>
              </a:rPr>
              <a:t> </a:t>
            </a:r>
          </a:p>
          <a:p>
            <a:pPr algn="just"/>
            <a:r>
              <a:rPr lang="en-US" sz="2600" dirty="0">
                <a:latin typeface="+mj-lt"/>
              </a:rPr>
              <a:t>In contrast to energy flowing through an ecosystem, </a:t>
            </a:r>
            <a:r>
              <a:rPr lang="en-US" sz="2600" b="1" dirty="0">
                <a:solidFill>
                  <a:srgbClr val="00B050"/>
                </a:solidFill>
                <a:latin typeface="+mj-lt"/>
              </a:rPr>
              <a:t>matter is recycled within an ecosystem.</a:t>
            </a:r>
          </a:p>
          <a:p>
            <a:pPr marL="0" indent="0" algn="just">
              <a:buNone/>
            </a:pPr>
            <a:endParaRPr lang="en-US" sz="2600" b="1" dirty="0">
              <a:solidFill>
                <a:srgbClr val="00B050"/>
              </a:solidFill>
              <a:latin typeface="+mj-lt"/>
            </a:endParaRPr>
          </a:p>
          <a:p>
            <a:pPr marL="0" indent="0" algn="just">
              <a:buNone/>
            </a:pPr>
            <a:endParaRPr lang="en-US" sz="2600" dirty="0">
              <a:latin typeface="+mj-lt"/>
            </a:endParaRPr>
          </a:p>
        </p:txBody>
      </p:sp>
      <p:sp>
        <p:nvSpPr>
          <p:cNvPr id="6" name="TextBox 5">
            <a:extLst>
              <a:ext uri="{FF2B5EF4-FFF2-40B4-BE49-F238E27FC236}">
                <a16:creationId xmlns:a16="http://schemas.microsoft.com/office/drawing/2014/main" id="{B2D72986-F476-C846-A6CE-DC3A08698CF9}"/>
              </a:ext>
            </a:extLst>
          </p:cNvPr>
          <p:cNvSpPr txBox="1"/>
          <p:nvPr/>
        </p:nvSpPr>
        <p:spPr>
          <a:xfrm>
            <a:off x="287383" y="4433455"/>
            <a:ext cx="8401000" cy="89255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en-US" sz="2600" b="1" dirty="0">
                <a:latin typeface="+mj-lt"/>
              </a:rPr>
              <a:t>Within ecosystem, nutrients are recycled, but energy flows through.</a:t>
            </a:r>
            <a:endParaRPr lang="ar-SA" sz="2600" b="1" dirty="0">
              <a:latin typeface="+mj-lt"/>
            </a:endParaRPr>
          </a:p>
        </p:txBody>
      </p:sp>
      <p:sp>
        <p:nvSpPr>
          <p:cNvPr id="7" name="TextBox 6">
            <a:extLst>
              <a:ext uri="{FF2B5EF4-FFF2-40B4-BE49-F238E27FC236}">
                <a16:creationId xmlns:a16="http://schemas.microsoft.com/office/drawing/2014/main" id="{34B9B301-E140-1B46-A5D1-2A8A01672191}"/>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546573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203962"/>
            <a:ext cx="8543108" cy="958863"/>
          </a:xfrm>
        </p:spPr>
        <p:txBody>
          <a:bodyPr/>
          <a:lstStyle/>
          <a:p>
            <a:pPr algn="ctr"/>
            <a:r>
              <a:rPr lang="en-US" dirty="0"/>
              <a:t>5. Interconnections within Biological Systems</a:t>
            </a:r>
          </a:p>
        </p:txBody>
      </p:sp>
      <p:sp>
        <p:nvSpPr>
          <p:cNvPr id="123907" name="Rectangle 3"/>
          <p:cNvSpPr>
            <a:spLocks noGrp="1" noChangeArrowheads="1"/>
          </p:cNvSpPr>
          <p:nvPr>
            <p:ph idx="1"/>
          </p:nvPr>
        </p:nvSpPr>
        <p:spPr>
          <a:xfrm>
            <a:off x="190402" y="1658562"/>
            <a:ext cx="8543108" cy="3232093"/>
          </a:xfrm>
        </p:spPr>
        <p:style>
          <a:lnRef idx="2">
            <a:schemeClr val="accent2"/>
          </a:lnRef>
          <a:fillRef idx="1">
            <a:schemeClr val="lt1"/>
          </a:fillRef>
          <a:effectRef idx="0">
            <a:schemeClr val="accent2"/>
          </a:effectRef>
          <a:fontRef idx="minor">
            <a:schemeClr val="dk1"/>
          </a:fontRef>
        </p:style>
        <p:txBody>
          <a:bodyPr/>
          <a:lstStyle/>
          <a:p>
            <a:pPr algn="just">
              <a:lnSpc>
                <a:spcPct val="100000"/>
              </a:lnSpc>
            </a:pPr>
            <a:r>
              <a:rPr lang="en-US" sz="2600" dirty="0">
                <a:latin typeface="+mj-lt"/>
              </a:rPr>
              <a:t>Life can be studied on many scales from the </a:t>
            </a:r>
            <a:r>
              <a:rPr lang="en-US" sz="2600" u="sng" dirty="0">
                <a:latin typeface="+mj-lt"/>
              </a:rPr>
              <a:t>microscopic scale </a:t>
            </a:r>
            <a:r>
              <a:rPr lang="en-US" sz="2600" dirty="0">
                <a:latin typeface="+mj-lt"/>
              </a:rPr>
              <a:t>of the </a:t>
            </a:r>
            <a:r>
              <a:rPr lang="en-US" sz="2600" dirty="0">
                <a:solidFill>
                  <a:srgbClr val="00B050"/>
                </a:solidFill>
                <a:latin typeface="+mj-lt"/>
              </a:rPr>
              <a:t>molecules</a:t>
            </a:r>
            <a:r>
              <a:rPr lang="en-US" sz="2600" dirty="0">
                <a:latin typeface="+mj-lt"/>
              </a:rPr>
              <a:t> and </a:t>
            </a:r>
            <a:r>
              <a:rPr lang="en-US" sz="2600" dirty="0">
                <a:solidFill>
                  <a:srgbClr val="00B050"/>
                </a:solidFill>
                <a:latin typeface="+mj-lt"/>
              </a:rPr>
              <a:t>cells</a:t>
            </a:r>
            <a:r>
              <a:rPr lang="en-US" sz="2600" dirty="0">
                <a:latin typeface="+mj-lt"/>
              </a:rPr>
              <a:t> that make up organisms to the </a:t>
            </a:r>
            <a:r>
              <a:rPr lang="en-US" sz="2600" u="sng" dirty="0">
                <a:latin typeface="+mj-lt"/>
              </a:rPr>
              <a:t>global scale</a:t>
            </a:r>
            <a:r>
              <a:rPr lang="en-US" sz="2600" dirty="0">
                <a:latin typeface="+mj-lt"/>
              </a:rPr>
              <a:t> of the </a:t>
            </a:r>
            <a:r>
              <a:rPr lang="en-US" sz="2600" dirty="0">
                <a:solidFill>
                  <a:srgbClr val="00B050"/>
                </a:solidFill>
                <a:latin typeface="+mj-lt"/>
              </a:rPr>
              <a:t>entire living planet</a:t>
            </a:r>
            <a:r>
              <a:rPr lang="en-US" sz="2600" dirty="0">
                <a:latin typeface="+mj-lt"/>
              </a:rPr>
              <a:t>. </a:t>
            </a:r>
          </a:p>
          <a:p>
            <a:pPr algn="just">
              <a:lnSpc>
                <a:spcPct val="100000"/>
              </a:lnSpc>
            </a:pPr>
            <a:r>
              <a:rPr lang="en-US" sz="2600" dirty="0">
                <a:latin typeface="+mj-lt"/>
              </a:rPr>
              <a:t>As complexity increases, novel properties emerge. For example, the cell is the smallest unit that can possibly display all of the characteristics of life.</a:t>
            </a:r>
          </a:p>
          <a:p>
            <a:pPr marL="12700" lvl="1" indent="0" algn="just">
              <a:lnSpc>
                <a:spcPct val="100000"/>
              </a:lnSpc>
              <a:buNone/>
            </a:pPr>
            <a:endParaRPr lang="en-US" dirty="0">
              <a:latin typeface="+mj-lt"/>
            </a:endParaRPr>
          </a:p>
        </p:txBody>
      </p:sp>
      <p:sp>
        <p:nvSpPr>
          <p:cNvPr id="6" name="TextBox 5">
            <a:extLst>
              <a:ext uri="{FF2B5EF4-FFF2-40B4-BE49-F238E27FC236}">
                <a16:creationId xmlns:a16="http://schemas.microsoft.com/office/drawing/2014/main" id="{F27AA207-6A46-2D4A-A087-2C1A52C6F96E}"/>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42653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4.30\Conversion\Power Point\Campbell EB6e\Output\Proof\Working files\untitled folder\01_20_ZoomInOnLife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03994"/>
            <a:ext cx="8467725" cy="64309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 2017 Pearson Education, Ltd.</a:t>
            </a:r>
            <a:endParaRPr lang="en-US" dirty="0"/>
          </a:p>
        </p:txBody>
      </p:sp>
      <p:sp>
        <p:nvSpPr>
          <p:cNvPr id="9217" name="Rectangle 3"/>
          <p:cNvSpPr>
            <a:spLocks noGrp="1" noChangeArrowheads="1"/>
          </p:cNvSpPr>
          <p:nvPr>
            <p:ph type="ctrTitle" idx="4294967295"/>
          </p:nvPr>
        </p:nvSpPr>
        <p:spPr bwMode="auto">
          <a:xfrm>
            <a:off x="5423962" y="40872"/>
            <a:ext cx="3647616" cy="47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2000" dirty="0">
                <a:solidFill>
                  <a:srgbClr val="7030A0"/>
                </a:solidFill>
              </a:rPr>
              <a:t>Figure 1.20: zooming in on life</a:t>
            </a:r>
          </a:p>
        </p:txBody>
      </p:sp>
      <p:sp>
        <p:nvSpPr>
          <p:cNvPr id="5" name="TextBox 4"/>
          <p:cNvSpPr txBox="1"/>
          <p:nvPr/>
        </p:nvSpPr>
        <p:spPr>
          <a:xfrm>
            <a:off x="2386689" y="204215"/>
            <a:ext cx="153118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Ecosystems</a:t>
            </a:r>
          </a:p>
        </p:txBody>
      </p:sp>
      <p:sp>
        <p:nvSpPr>
          <p:cNvPr id="6" name="TextBox 5"/>
          <p:cNvSpPr txBox="1"/>
          <p:nvPr/>
        </p:nvSpPr>
        <p:spPr>
          <a:xfrm>
            <a:off x="2362195" y="573547"/>
            <a:ext cx="1646605"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Communities</a:t>
            </a:r>
          </a:p>
        </p:txBody>
      </p:sp>
      <p:sp>
        <p:nvSpPr>
          <p:cNvPr id="7" name="TextBox 6"/>
          <p:cNvSpPr txBox="1"/>
          <p:nvPr/>
        </p:nvSpPr>
        <p:spPr>
          <a:xfrm>
            <a:off x="5505445" y="933354"/>
            <a:ext cx="1505540"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Populations</a:t>
            </a:r>
          </a:p>
        </p:txBody>
      </p:sp>
      <p:sp>
        <p:nvSpPr>
          <p:cNvPr id="8" name="TextBox 7"/>
          <p:cNvSpPr txBox="1"/>
          <p:nvPr/>
        </p:nvSpPr>
        <p:spPr>
          <a:xfrm>
            <a:off x="5505445" y="1274111"/>
            <a:ext cx="139012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Organisms</a:t>
            </a:r>
          </a:p>
        </p:txBody>
      </p:sp>
      <p:sp>
        <p:nvSpPr>
          <p:cNvPr id="9" name="TextBox 8"/>
          <p:cNvSpPr txBox="1"/>
          <p:nvPr/>
        </p:nvSpPr>
        <p:spPr>
          <a:xfrm>
            <a:off x="268550" y="1735597"/>
            <a:ext cx="1313180"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Biosphere</a:t>
            </a:r>
          </a:p>
        </p:txBody>
      </p:sp>
      <p:sp>
        <p:nvSpPr>
          <p:cNvPr id="10" name="TextBox 9"/>
          <p:cNvSpPr txBox="1"/>
          <p:nvPr/>
        </p:nvSpPr>
        <p:spPr>
          <a:xfrm>
            <a:off x="2100972" y="212380"/>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2</a:t>
            </a:r>
          </a:p>
        </p:txBody>
      </p:sp>
      <p:sp>
        <p:nvSpPr>
          <p:cNvPr id="11" name="TextBox 10"/>
          <p:cNvSpPr txBox="1"/>
          <p:nvPr/>
        </p:nvSpPr>
        <p:spPr>
          <a:xfrm>
            <a:off x="2110497" y="583637"/>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3</a:t>
            </a:r>
          </a:p>
        </p:txBody>
      </p:sp>
      <p:sp>
        <p:nvSpPr>
          <p:cNvPr id="12" name="TextBox 11"/>
          <p:cNvSpPr txBox="1"/>
          <p:nvPr/>
        </p:nvSpPr>
        <p:spPr>
          <a:xfrm>
            <a:off x="5253747" y="943572"/>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4</a:t>
            </a:r>
          </a:p>
        </p:txBody>
      </p:sp>
      <p:sp>
        <p:nvSpPr>
          <p:cNvPr id="13" name="TextBox 12"/>
          <p:cNvSpPr txBox="1"/>
          <p:nvPr/>
        </p:nvSpPr>
        <p:spPr>
          <a:xfrm>
            <a:off x="5263272" y="1307569"/>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5</a:t>
            </a:r>
          </a:p>
        </p:txBody>
      </p:sp>
      <p:sp>
        <p:nvSpPr>
          <p:cNvPr id="14" name="TextBox 13"/>
          <p:cNvSpPr txBox="1"/>
          <p:nvPr/>
        </p:nvSpPr>
        <p:spPr>
          <a:xfrm>
            <a:off x="395793" y="1389878"/>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1</a:t>
            </a:r>
          </a:p>
        </p:txBody>
      </p:sp>
      <p:sp>
        <p:nvSpPr>
          <p:cNvPr id="15" name="TextBox 14"/>
          <p:cNvSpPr txBox="1"/>
          <p:nvPr/>
        </p:nvSpPr>
        <p:spPr>
          <a:xfrm>
            <a:off x="7749849" y="2255186"/>
            <a:ext cx="1133644" cy="129266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Organ</a:t>
            </a:r>
          </a:p>
          <a:p>
            <a:pPr eaLnBrk="0" hangingPunct="0">
              <a:lnSpc>
                <a:spcPts val="2400"/>
              </a:lnSpc>
            </a:pPr>
            <a:r>
              <a:rPr lang="en-US" sz="1800" b="1" dirty="0">
                <a:solidFill>
                  <a:srgbClr val="000000"/>
                </a:solidFill>
                <a:latin typeface="Arial" pitchFamily="34" charset="0"/>
                <a:ea typeface="ＭＳ Ｐゴシック" charset="0"/>
                <a:cs typeface="Arial" pitchFamily="34" charset="0"/>
              </a:rPr>
              <a:t>Systems</a:t>
            </a:r>
          </a:p>
          <a:p>
            <a:pPr eaLnBrk="0" hangingPunct="0">
              <a:lnSpc>
                <a:spcPts val="2400"/>
              </a:lnSpc>
            </a:pPr>
            <a:r>
              <a:rPr lang="en-US" sz="1800" b="1" dirty="0">
                <a:solidFill>
                  <a:srgbClr val="000000"/>
                </a:solidFill>
                <a:latin typeface="Arial" pitchFamily="34" charset="0"/>
                <a:ea typeface="ＭＳ Ｐゴシック" charset="0"/>
                <a:cs typeface="Arial" pitchFamily="34" charset="0"/>
              </a:rPr>
              <a:t>and</a:t>
            </a:r>
          </a:p>
          <a:p>
            <a:pPr eaLnBrk="0" hangingPunct="0">
              <a:lnSpc>
                <a:spcPts val="2400"/>
              </a:lnSpc>
            </a:pPr>
            <a:r>
              <a:rPr lang="en-US" sz="1800" b="1" dirty="0">
                <a:solidFill>
                  <a:srgbClr val="000000"/>
                </a:solidFill>
                <a:latin typeface="Arial" pitchFamily="34" charset="0"/>
                <a:ea typeface="ＭＳ Ｐゴシック" charset="0"/>
                <a:cs typeface="Arial" pitchFamily="34" charset="0"/>
              </a:rPr>
              <a:t>Organs</a:t>
            </a:r>
          </a:p>
        </p:txBody>
      </p:sp>
      <p:sp>
        <p:nvSpPr>
          <p:cNvPr id="16" name="TextBox 15"/>
          <p:cNvSpPr txBox="1"/>
          <p:nvPr/>
        </p:nvSpPr>
        <p:spPr>
          <a:xfrm>
            <a:off x="7708814" y="6284452"/>
            <a:ext cx="1039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Tissues</a:t>
            </a:r>
          </a:p>
        </p:txBody>
      </p:sp>
      <p:sp>
        <p:nvSpPr>
          <p:cNvPr id="17" name="TextBox 16"/>
          <p:cNvSpPr txBox="1"/>
          <p:nvPr/>
        </p:nvSpPr>
        <p:spPr>
          <a:xfrm>
            <a:off x="7434436" y="2275688"/>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6</a:t>
            </a:r>
          </a:p>
        </p:txBody>
      </p:sp>
      <p:sp>
        <p:nvSpPr>
          <p:cNvPr id="18" name="TextBox 17"/>
          <p:cNvSpPr txBox="1"/>
          <p:nvPr/>
        </p:nvSpPr>
        <p:spPr>
          <a:xfrm>
            <a:off x="7846518" y="5981667"/>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7</a:t>
            </a:r>
          </a:p>
        </p:txBody>
      </p:sp>
      <p:sp>
        <p:nvSpPr>
          <p:cNvPr id="19" name="TextBox 18"/>
          <p:cNvSpPr txBox="1"/>
          <p:nvPr/>
        </p:nvSpPr>
        <p:spPr>
          <a:xfrm>
            <a:off x="5210657" y="6061558"/>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8</a:t>
            </a:r>
          </a:p>
        </p:txBody>
      </p:sp>
      <p:sp>
        <p:nvSpPr>
          <p:cNvPr id="20" name="TextBox 19"/>
          <p:cNvSpPr txBox="1"/>
          <p:nvPr/>
        </p:nvSpPr>
        <p:spPr>
          <a:xfrm>
            <a:off x="5504803" y="6088213"/>
            <a:ext cx="736099"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Cells</a:t>
            </a:r>
          </a:p>
        </p:txBody>
      </p:sp>
      <p:sp>
        <p:nvSpPr>
          <p:cNvPr id="21" name="TextBox 20"/>
          <p:cNvSpPr txBox="1"/>
          <p:nvPr/>
        </p:nvSpPr>
        <p:spPr>
          <a:xfrm>
            <a:off x="4096232" y="5032858"/>
            <a:ext cx="31290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9</a:t>
            </a:r>
          </a:p>
        </p:txBody>
      </p:sp>
      <p:sp>
        <p:nvSpPr>
          <p:cNvPr id="22" name="TextBox 21"/>
          <p:cNvSpPr txBox="1"/>
          <p:nvPr/>
        </p:nvSpPr>
        <p:spPr>
          <a:xfrm>
            <a:off x="4380563" y="5013808"/>
            <a:ext cx="1377300"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Organelles</a:t>
            </a:r>
          </a:p>
        </p:txBody>
      </p:sp>
      <p:sp>
        <p:nvSpPr>
          <p:cNvPr id="23" name="TextBox 22"/>
          <p:cNvSpPr txBox="1"/>
          <p:nvPr/>
        </p:nvSpPr>
        <p:spPr>
          <a:xfrm>
            <a:off x="3749611" y="5797160"/>
            <a:ext cx="108234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Nucleus</a:t>
            </a:r>
          </a:p>
        </p:txBody>
      </p:sp>
      <p:sp>
        <p:nvSpPr>
          <p:cNvPr id="24" name="TextBox 23"/>
          <p:cNvSpPr txBox="1"/>
          <p:nvPr/>
        </p:nvSpPr>
        <p:spPr>
          <a:xfrm>
            <a:off x="2139072" y="5157180"/>
            <a:ext cx="774571"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Atom</a:t>
            </a:r>
          </a:p>
        </p:txBody>
      </p:sp>
      <p:sp>
        <p:nvSpPr>
          <p:cNvPr id="25" name="TextBox 24"/>
          <p:cNvSpPr txBox="1"/>
          <p:nvPr/>
        </p:nvSpPr>
        <p:spPr>
          <a:xfrm>
            <a:off x="806787" y="3585948"/>
            <a:ext cx="441146" cy="369460"/>
          </a:xfrm>
          <a:prstGeom prst="rect">
            <a:avLst/>
          </a:prstGeom>
          <a:noFill/>
        </p:spPr>
        <p:txBody>
          <a:bodyPr wrap="none" rtlCol="0">
            <a:spAutoFit/>
          </a:bodyPr>
          <a:lstStyle/>
          <a:p>
            <a:pPr eaLnBrk="0" hangingPunct="0"/>
            <a:r>
              <a:rPr lang="en-US" sz="1801" b="1" dirty="0">
                <a:solidFill>
                  <a:srgbClr val="FFFFFF"/>
                </a:solidFill>
                <a:latin typeface="Arial" pitchFamily="34" charset="0"/>
                <a:ea typeface="ＭＳ Ｐゴシック" charset="0"/>
                <a:cs typeface="Arial" pitchFamily="34" charset="0"/>
              </a:rPr>
              <a:t>10</a:t>
            </a:r>
          </a:p>
        </p:txBody>
      </p:sp>
      <p:sp>
        <p:nvSpPr>
          <p:cNvPr id="26" name="TextBox 25"/>
          <p:cNvSpPr txBox="1"/>
          <p:nvPr/>
        </p:nvSpPr>
        <p:spPr>
          <a:xfrm>
            <a:off x="1124893" y="3576551"/>
            <a:ext cx="254851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Molecules and Atoms</a:t>
            </a:r>
          </a:p>
        </p:txBody>
      </p:sp>
      <p:sp>
        <p:nvSpPr>
          <p:cNvPr id="2" name="Freeform 1"/>
          <p:cNvSpPr/>
          <p:nvPr/>
        </p:nvSpPr>
        <p:spPr bwMode="auto">
          <a:xfrm>
            <a:off x="2555875" y="5095875"/>
            <a:ext cx="146050" cy="139700"/>
          </a:xfrm>
          <a:custGeom>
            <a:avLst/>
            <a:gdLst>
              <a:gd name="connsiteX0" fmla="*/ 0 w 146050"/>
              <a:gd name="connsiteY0" fmla="*/ 139700 h 139700"/>
              <a:gd name="connsiteX1" fmla="*/ 146050 w 146050"/>
              <a:gd name="connsiteY1" fmla="*/ 0 h 139700"/>
            </a:gdLst>
            <a:ahLst/>
            <a:cxnLst>
              <a:cxn ang="0">
                <a:pos x="connsiteX0" y="connsiteY0"/>
              </a:cxn>
              <a:cxn ang="0">
                <a:pos x="connsiteX1" y="connsiteY1"/>
              </a:cxn>
            </a:cxnLst>
            <a:rect l="l" t="t" r="r" b="b"/>
            <a:pathLst>
              <a:path w="146050" h="139700">
                <a:moveTo>
                  <a:pt x="0" y="139700"/>
                </a:moveTo>
                <a:lnTo>
                  <a:pt x="146050" y="0"/>
                </a:lnTo>
              </a:path>
            </a:pathLst>
          </a:custGeom>
          <a:no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 name="Freeform 2"/>
          <p:cNvSpPr/>
          <p:nvPr/>
        </p:nvSpPr>
        <p:spPr bwMode="auto">
          <a:xfrm>
            <a:off x="4756150" y="5788025"/>
            <a:ext cx="539750" cy="158750"/>
          </a:xfrm>
          <a:custGeom>
            <a:avLst/>
            <a:gdLst>
              <a:gd name="connsiteX0" fmla="*/ 0 w 539750"/>
              <a:gd name="connsiteY0" fmla="*/ 158750 h 158750"/>
              <a:gd name="connsiteX1" fmla="*/ 539750 w 539750"/>
              <a:gd name="connsiteY1" fmla="*/ 0 h 158750"/>
            </a:gdLst>
            <a:ahLst/>
            <a:cxnLst>
              <a:cxn ang="0">
                <a:pos x="connsiteX0" y="connsiteY0"/>
              </a:cxn>
              <a:cxn ang="0">
                <a:pos x="connsiteX1" y="connsiteY1"/>
              </a:cxn>
            </a:cxnLst>
            <a:rect l="l" t="t" r="r" b="b"/>
            <a:pathLst>
              <a:path w="539750" h="158750">
                <a:moveTo>
                  <a:pt x="0" y="158750"/>
                </a:moveTo>
                <a:lnTo>
                  <a:pt x="539750" y="0"/>
                </a:lnTo>
              </a:path>
            </a:pathLst>
          </a:custGeom>
          <a:no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596610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8CD51-BB9A-1446-BCF8-78B9E7A950A9}"/>
              </a:ext>
            </a:extLst>
          </p:cNvPr>
          <p:cNvSpPr>
            <a:spLocks noGrp="1"/>
          </p:cNvSpPr>
          <p:nvPr>
            <p:ph type="title"/>
          </p:nvPr>
        </p:nvSpPr>
        <p:spPr>
          <a:xfrm>
            <a:off x="287388" y="2580297"/>
            <a:ext cx="8543108" cy="958863"/>
          </a:xfrm>
        </p:spPr>
        <p:txBody>
          <a:bodyPr/>
          <a:lstStyle/>
          <a:p>
            <a:pPr algn="ctr"/>
            <a:r>
              <a:rPr lang="en-US" sz="4000" dirty="0"/>
              <a:t>Essential chemistry and the molecules of life</a:t>
            </a:r>
            <a:endParaRPr lang="ar-SA" sz="4000" dirty="0"/>
          </a:p>
        </p:txBody>
      </p:sp>
      <p:sp>
        <p:nvSpPr>
          <p:cNvPr id="2" name="Footer Placeholder 1">
            <a:extLst>
              <a:ext uri="{FF2B5EF4-FFF2-40B4-BE49-F238E27FC236}">
                <a16:creationId xmlns:a16="http://schemas.microsoft.com/office/drawing/2014/main" id="{61EC3953-97B3-284A-A373-EDCF03355027}"/>
              </a:ext>
            </a:extLst>
          </p:cNvPr>
          <p:cNvSpPr>
            <a:spLocks noGrp="1"/>
          </p:cNvSpPr>
          <p:nvPr>
            <p:ph type="ftr" sz="quarter" idx="11"/>
          </p:nvPr>
        </p:nvSpPr>
        <p:spPr/>
        <p:txBody>
          <a:bodyPr/>
          <a:lstStyle/>
          <a:p>
            <a:r>
              <a:rPr lang="en-US"/>
              <a:t>© 2017 Pearson Education, Ltd.</a:t>
            </a:r>
          </a:p>
        </p:txBody>
      </p:sp>
      <p:sp>
        <p:nvSpPr>
          <p:cNvPr id="4" name="TextBox 3">
            <a:extLst>
              <a:ext uri="{FF2B5EF4-FFF2-40B4-BE49-F238E27FC236}">
                <a16:creationId xmlns:a16="http://schemas.microsoft.com/office/drawing/2014/main" id="{FE619CDC-81E1-8942-94A6-3C9E147509BA}"/>
              </a:ext>
            </a:extLst>
          </p:cNvPr>
          <p:cNvSpPr txBox="1"/>
          <p:nvPr/>
        </p:nvSpPr>
        <p:spPr>
          <a:xfrm>
            <a:off x="2307103" y="1209821"/>
            <a:ext cx="4149968" cy="769441"/>
          </a:xfrm>
          <a:prstGeom prst="rect">
            <a:avLst/>
          </a:prstGeom>
          <a:noFill/>
        </p:spPr>
        <p:txBody>
          <a:bodyPr wrap="square" rtlCol="1">
            <a:spAutoFit/>
          </a:bodyPr>
          <a:lstStyle/>
          <a:p>
            <a:r>
              <a:rPr lang="en-US" sz="4400" b="1" dirty="0">
                <a:solidFill>
                  <a:srgbClr val="0070C0"/>
                </a:solidFill>
                <a:latin typeface="Times New Roman" panose="02020603050405020304" pitchFamily="18" charset="0"/>
                <a:cs typeface="Times New Roman" panose="02020603050405020304" pitchFamily="18" charset="0"/>
              </a:rPr>
              <a:t>Chapter 2 &amp; 3</a:t>
            </a:r>
            <a:endParaRPr lang="ar-SA"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30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7F5D-4DE7-CD4C-9814-7BDCE1149ACE}"/>
              </a:ext>
            </a:extLst>
          </p:cNvPr>
          <p:cNvSpPr>
            <a:spLocks noGrp="1"/>
          </p:cNvSpPr>
          <p:nvPr>
            <p:ph type="title"/>
          </p:nvPr>
        </p:nvSpPr>
        <p:spPr>
          <a:xfrm>
            <a:off x="516108" y="2025114"/>
            <a:ext cx="7886700" cy="1325563"/>
          </a:xfrm>
        </p:spPr>
        <p:txBody>
          <a:bodyPr/>
          <a:lstStyle/>
          <a:p>
            <a:pPr algn="ctr"/>
            <a:r>
              <a:rPr lang="en-US" b="1" dirty="0">
                <a:solidFill>
                  <a:schemeClr val="accent6">
                    <a:lumMod val="75000"/>
                  </a:schemeClr>
                </a:solidFill>
              </a:rPr>
              <a:t>What is Biology?</a:t>
            </a:r>
            <a:endParaRPr lang="ar-SA" b="1" dirty="0">
              <a:solidFill>
                <a:schemeClr val="accent6">
                  <a:lumMod val="75000"/>
                </a:schemeClr>
              </a:solidFill>
            </a:endParaRPr>
          </a:p>
        </p:txBody>
      </p:sp>
    </p:spTree>
    <p:extLst>
      <p:ext uri="{BB962C8B-B14F-4D97-AF65-F5344CB8AC3E}">
        <p14:creationId xmlns:p14="http://schemas.microsoft.com/office/powerpoint/2010/main" val="2943415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6ADE4-31ED-354E-A980-29E3FBAD42D6}"/>
              </a:ext>
            </a:extLst>
          </p:cNvPr>
          <p:cNvSpPr>
            <a:spLocks noGrp="1"/>
          </p:cNvSpPr>
          <p:nvPr>
            <p:ph type="title"/>
          </p:nvPr>
        </p:nvSpPr>
        <p:spPr>
          <a:xfrm>
            <a:off x="539552" y="28419"/>
            <a:ext cx="7886700" cy="1325563"/>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Overview</a:t>
            </a:r>
            <a:endParaRPr lang="ar-SA" b="1"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C98AAAA-81E9-0344-8868-DDF24F13A9A4}"/>
              </a:ext>
            </a:extLst>
          </p:cNvPr>
          <p:cNvSpPr>
            <a:spLocks noGrp="1"/>
          </p:cNvSpPr>
          <p:nvPr>
            <p:ph idx="1"/>
          </p:nvPr>
        </p:nvSpPr>
        <p:spPr>
          <a:xfrm>
            <a:off x="295421" y="1030418"/>
            <a:ext cx="8314006" cy="5171362"/>
          </a:xfrm>
          <a:ln>
            <a:solidFill>
              <a:srgbClr val="0070C0"/>
            </a:solidFill>
          </a:ln>
        </p:spPr>
        <p:txBody>
          <a:bodyPr>
            <a:noAutofit/>
          </a:bodyPr>
          <a:lstStyle/>
          <a:p>
            <a:pPr marL="0" indent="0">
              <a:buNone/>
            </a:pPr>
            <a:r>
              <a:rPr lang="en-US" sz="2600" b="1" dirty="0">
                <a:latin typeface="Times New Roman" panose="02020603050405020304" pitchFamily="18" charset="0"/>
                <a:cs typeface="Times New Roman" panose="02020603050405020304" pitchFamily="18" charset="0"/>
              </a:rPr>
              <a:t>In this chapter you will learn the following:</a:t>
            </a:r>
          </a:p>
          <a:p>
            <a:r>
              <a:rPr lang="en-US" sz="2600" dirty="0">
                <a:latin typeface="Times New Roman" panose="02020603050405020304" pitchFamily="18" charset="0"/>
                <a:cs typeface="Times New Roman" panose="02020603050405020304" pitchFamily="18" charset="0"/>
              </a:rPr>
              <a:t>Some basic chemistry ( matter, element, compound) </a:t>
            </a:r>
          </a:p>
          <a:p>
            <a:r>
              <a:rPr lang="en-US" sz="2600" dirty="0">
                <a:latin typeface="Times New Roman" panose="02020603050405020304" pitchFamily="18" charset="0"/>
                <a:cs typeface="Times New Roman" panose="02020603050405020304" pitchFamily="18" charset="0"/>
              </a:rPr>
              <a:t>Biological compound (organic, inorganic) </a:t>
            </a:r>
          </a:p>
          <a:p>
            <a:r>
              <a:rPr lang="en-US" sz="2600" dirty="0">
                <a:latin typeface="Times New Roman" panose="02020603050405020304" pitchFamily="18" charset="0"/>
                <a:cs typeface="Times New Roman" panose="02020603050405020304" pitchFamily="18" charset="0"/>
              </a:rPr>
              <a:t>Water and life</a:t>
            </a:r>
          </a:p>
          <a:p>
            <a:r>
              <a:rPr lang="en-US" sz="2600" dirty="0">
                <a:latin typeface="Times New Roman" panose="02020603050405020304" pitchFamily="18" charset="0"/>
                <a:cs typeface="Times New Roman" panose="02020603050405020304" pitchFamily="18" charset="0"/>
              </a:rPr>
              <a:t>Organic compound (chemistry)</a:t>
            </a:r>
          </a:p>
          <a:p>
            <a:r>
              <a:rPr lang="en-US" sz="2600" dirty="0">
                <a:latin typeface="Times New Roman" panose="02020603050405020304" pitchFamily="18" charset="0"/>
                <a:cs typeface="Times New Roman" panose="02020603050405020304" pitchFamily="18" charset="0"/>
              </a:rPr>
              <a:t>The four large biological macromolecules: </a:t>
            </a:r>
          </a:p>
          <a:p>
            <a:pPr marL="763588" indent="-230188"/>
            <a:r>
              <a:rPr lang="en-US" sz="2600" dirty="0">
                <a:latin typeface="Times New Roman" panose="02020603050405020304" pitchFamily="18" charset="0"/>
                <a:cs typeface="Times New Roman" panose="02020603050405020304" pitchFamily="18" charset="0"/>
              </a:rPr>
              <a:t>Carbohydrate</a:t>
            </a:r>
          </a:p>
          <a:p>
            <a:pPr marL="763588" indent="-230188"/>
            <a:r>
              <a:rPr lang="en-US" sz="2600" dirty="0">
                <a:latin typeface="Times New Roman" panose="02020603050405020304" pitchFamily="18" charset="0"/>
                <a:cs typeface="Times New Roman" panose="02020603050405020304" pitchFamily="18" charset="0"/>
              </a:rPr>
              <a:t>Protein</a:t>
            </a:r>
          </a:p>
          <a:p>
            <a:endParaRPr lang="en-US" sz="2600" dirty="0">
              <a:latin typeface="Times New Roman" panose="02020603050405020304" pitchFamily="18" charset="0"/>
              <a:cs typeface="Times New Roman" panose="02020603050405020304" pitchFamily="18" charset="0"/>
            </a:endParaRPr>
          </a:p>
          <a:p>
            <a:pPr marL="0" indent="0">
              <a:buNone/>
            </a:pPr>
            <a:endParaRPr lang="ar-SA" sz="2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4431C97-BA1E-974D-8A83-FD4AA0D5A829}"/>
              </a:ext>
            </a:extLst>
          </p:cNvPr>
          <p:cNvSpPr txBox="1"/>
          <p:nvPr/>
        </p:nvSpPr>
        <p:spPr>
          <a:xfrm>
            <a:off x="4346918" y="4994034"/>
            <a:ext cx="2658794" cy="1120307"/>
          </a:xfrm>
          <a:prstGeom prst="rect">
            <a:avLst/>
          </a:prstGeom>
          <a:noFill/>
        </p:spPr>
        <p:txBody>
          <a:bodyPr wrap="square" rtlCol="1">
            <a:spAutoFit/>
          </a:bodyPr>
          <a:lstStyle/>
          <a:p>
            <a:pPr marL="763588" lvl="0" indent="-230188">
              <a:lnSpc>
                <a:spcPct val="90000"/>
              </a:lnSpc>
              <a:spcBef>
                <a:spcPts val="1200"/>
              </a:spcBef>
              <a:spcAft>
                <a:spcPts val="1200"/>
              </a:spcAft>
              <a:buClr>
                <a:srgbClr val="0070C0"/>
              </a:buClr>
              <a:buFont typeface="Arial" panose="020B0604020202020204" pitchFamily="34" charset="0"/>
              <a:buChar char="•"/>
            </a:pPr>
            <a:r>
              <a:rPr lang="en-US" sz="2600" dirty="0">
                <a:solidFill>
                  <a:prstClr val="black"/>
                </a:solidFill>
                <a:latin typeface="Times New Roman" panose="02020603050405020304" pitchFamily="18" charset="0"/>
                <a:cs typeface="Times New Roman" panose="02020603050405020304" pitchFamily="18" charset="0"/>
              </a:rPr>
              <a:t>Lipid</a:t>
            </a:r>
          </a:p>
          <a:p>
            <a:pPr marL="763588" lvl="0" indent="-230188">
              <a:lnSpc>
                <a:spcPct val="90000"/>
              </a:lnSpc>
              <a:spcBef>
                <a:spcPts val="1200"/>
              </a:spcBef>
              <a:spcAft>
                <a:spcPts val="1200"/>
              </a:spcAft>
              <a:buClr>
                <a:srgbClr val="0070C0"/>
              </a:buClr>
              <a:buFont typeface="Arial" panose="020B0604020202020204" pitchFamily="34" charset="0"/>
              <a:buChar char="•"/>
            </a:pPr>
            <a:r>
              <a:rPr lang="en-US" sz="2600" dirty="0">
                <a:solidFill>
                  <a:prstClr val="black"/>
                </a:solidFill>
                <a:latin typeface="Times New Roman" panose="02020603050405020304" pitchFamily="18" charset="0"/>
                <a:cs typeface="Times New Roman" panose="02020603050405020304" pitchFamily="18" charset="0"/>
              </a:rPr>
              <a:t>Nucleic acid </a:t>
            </a:r>
          </a:p>
        </p:txBody>
      </p:sp>
    </p:spTree>
    <p:extLst>
      <p:ext uri="{BB962C8B-B14F-4D97-AF65-F5344CB8AC3E}">
        <p14:creationId xmlns:p14="http://schemas.microsoft.com/office/powerpoint/2010/main" val="1264045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87383" y="0"/>
            <a:ext cx="8229600" cy="994122"/>
          </a:xfrm>
        </p:spPr>
        <p:txBody>
          <a:bodyPr>
            <a:norm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Matter: Elements and Compounds</a:t>
            </a:r>
          </a:p>
        </p:txBody>
      </p:sp>
      <p:sp>
        <p:nvSpPr>
          <p:cNvPr id="30723" name="Rectangle 3"/>
          <p:cNvSpPr>
            <a:spLocks noGrp="1" noChangeArrowheads="1"/>
          </p:cNvSpPr>
          <p:nvPr>
            <p:ph idx="1"/>
          </p:nvPr>
        </p:nvSpPr>
        <p:spPr>
          <a:xfrm>
            <a:off x="217043" y="669553"/>
            <a:ext cx="8543108" cy="5202602"/>
          </a:xfrm>
        </p:spPr>
        <p:txBody>
          <a:bodyPr>
            <a:normAutofit/>
          </a:bodyPr>
          <a:lstStyle/>
          <a:p>
            <a:pPr algn="l"/>
            <a:r>
              <a:rPr lang="en-US" sz="2600" b="1" dirty="0">
                <a:solidFill>
                  <a:srgbClr val="FF0000"/>
                </a:solidFill>
                <a:latin typeface="Times New Roman" panose="02020603050405020304" pitchFamily="18" charset="0"/>
                <a:cs typeface="Times New Roman" panose="02020603050405020304" pitchFamily="18" charset="0"/>
              </a:rPr>
              <a:t>Matter</a:t>
            </a:r>
            <a:r>
              <a:rPr lang="en-US" sz="2600" dirty="0">
                <a:latin typeface="Times New Roman" panose="02020603050405020304" pitchFamily="18" charset="0"/>
                <a:cs typeface="Times New Roman" panose="02020603050405020304" pitchFamily="18" charset="0"/>
              </a:rPr>
              <a:t> is anything that occupies space and has mass.</a:t>
            </a:r>
          </a:p>
          <a:p>
            <a:pPr algn="l"/>
            <a:r>
              <a:rPr lang="en-US" sz="2600" dirty="0">
                <a:latin typeface="Times New Roman" panose="02020603050405020304" pitchFamily="18" charset="0"/>
                <a:cs typeface="Times New Roman" panose="02020603050405020304" pitchFamily="18" charset="0"/>
              </a:rPr>
              <a:t>Matter is found on Earth in three physical states:</a:t>
            </a:r>
          </a:p>
          <a:p>
            <a:pPr marL="971550" lvl="1" indent="-514350" algn="l">
              <a:buFont typeface="+mj-lt"/>
              <a:buAutoNum type="arabicPeriod"/>
            </a:pPr>
            <a:r>
              <a:rPr lang="en-US" sz="2600" dirty="0">
                <a:solidFill>
                  <a:srgbClr val="00B050"/>
                </a:solidFill>
                <a:latin typeface="Times New Roman" panose="02020603050405020304" pitchFamily="18" charset="0"/>
                <a:cs typeface="Times New Roman" panose="02020603050405020304" pitchFamily="18" charset="0"/>
              </a:rPr>
              <a:t>solid</a:t>
            </a:r>
            <a:r>
              <a:rPr lang="en-US" sz="2600" dirty="0">
                <a:latin typeface="Times New Roman" panose="02020603050405020304" pitchFamily="18" charset="0"/>
                <a:cs typeface="Times New Roman" panose="02020603050405020304" pitchFamily="18" charset="0"/>
              </a:rPr>
              <a:t>,</a:t>
            </a:r>
          </a:p>
          <a:p>
            <a:pPr marL="971550" lvl="1" indent="-514350" algn="l">
              <a:buFont typeface="+mj-lt"/>
              <a:buAutoNum type="arabicPeriod"/>
            </a:pPr>
            <a:r>
              <a:rPr lang="en-US" sz="2600" dirty="0">
                <a:solidFill>
                  <a:srgbClr val="00B050"/>
                </a:solidFill>
                <a:latin typeface="Times New Roman" panose="02020603050405020304" pitchFamily="18" charset="0"/>
                <a:cs typeface="Times New Roman" panose="02020603050405020304" pitchFamily="18" charset="0"/>
              </a:rPr>
              <a:t>liquid</a:t>
            </a:r>
            <a:r>
              <a:rPr lang="en-US" sz="2600" dirty="0">
                <a:latin typeface="Times New Roman" panose="02020603050405020304" pitchFamily="18" charset="0"/>
                <a:cs typeface="Times New Roman" panose="02020603050405020304" pitchFamily="18" charset="0"/>
              </a:rPr>
              <a:t>, and</a:t>
            </a:r>
          </a:p>
          <a:p>
            <a:pPr marL="971550" lvl="1" indent="-514350" algn="l">
              <a:buFont typeface="+mj-lt"/>
              <a:buAutoNum type="arabicPeriod"/>
            </a:pPr>
            <a:r>
              <a:rPr lang="en-US" sz="2600" dirty="0">
                <a:solidFill>
                  <a:srgbClr val="00B050"/>
                </a:solidFill>
                <a:latin typeface="Times New Roman" panose="02020603050405020304" pitchFamily="18" charset="0"/>
                <a:cs typeface="Times New Roman" panose="02020603050405020304" pitchFamily="18" charset="0"/>
              </a:rPr>
              <a:t>gas</a:t>
            </a:r>
            <a:r>
              <a:rPr lang="en-US" sz="2600" dirty="0">
                <a:latin typeface="Times New Roman" panose="02020603050405020304" pitchFamily="18" charset="0"/>
                <a:cs typeface="Times New Roman" panose="02020603050405020304" pitchFamily="18" charset="0"/>
              </a:rPr>
              <a:t>.</a:t>
            </a:r>
          </a:p>
          <a:p>
            <a:pPr marL="457200" lvl="1" indent="0" algn="l">
              <a:buNone/>
            </a:pPr>
            <a:endParaRPr lang="en-US" sz="2600" dirty="0">
              <a:latin typeface="Times New Roman" panose="02020603050405020304" pitchFamily="18" charset="0"/>
              <a:cs typeface="Times New Roman" panose="02020603050405020304" pitchFamily="18" charset="0"/>
            </a:endParaRPr>
          </a:p>
          <a:p>
            <a:pPr algn="l"/>
            <a:r>
              <a:rPr lang="en-US" sz="2600" dirty="0">
                <a:latin typeface="Times New Roman" panose="02020603050405020304" pitchFamily="18" charset="0"/>
                <a:cs typeface="Times New Roman" panose="02020603050405020304" pitchFamily="18" charset="0"/>
              </a:rPr>
              <a:t>An </a:t>
            </a:r>
            <a:r>
              <a:rPr lang="en-US" sz="2600" b="1" dirty="0">
                <a:solidFill>
                  <a:srgbClr val="FF0000"/>
                </a:solidFill>
                <a:latin typeface="Times New Roman" panose="02020603050405020304" pitchFamily="18" charset="0"/>
                <a:cs typeface="Times New Roman" panose="02020603050405020304" pitchFamily="18" charset="0"/>
              </a:rPr>
              <a:t>element</a:t>
            </a:r>
            <a:r>
              <a:rPr lang="en-US" sz="2600" dirty="0">
                <a:latin typeface="Times New Roman" panose="02020603050405020304" pitchFamily="18" charset="0"/>
                <a:cs typeface="Times New Roman" panose="02020603050405020304" pitchFamily="18" charset="0"/>
              </a:rPr>
              <a:t> is a substance that cannot be broken down into other substances by chemical reactions.</a:t>
            </a:r>
          </a:p>
          <a:p>
            <a:pPr algn="l"/>
            <a:r>
              <a:rPr lang="en-US" sz="2600" dirty="0">
                <a:latin typeface="Times New Roman" panose="02020603050405020304" pitchFamily="18" charset="0"/>
                <a:cs typeface="Times New Roman" panose="02020603050405020304" pitchFamily="18" charset="0"/>
              </a:rPr>
              <a:t>All matter is composed of chemical elements.</a:t>
            </a:r>
          </a:p>
        </p:txBody>
      </p:sp>
      <p:sp>
        <p:nvSpPr>
          <p:cNvPr id="4" name="Footer Placeholder 3"/>
          <p:cNvSpPr>
            <a:spLocks noGrp="1"/>
          </p:cNvSpPr>
          <p:nvPr>
            <p:ph type="ftr" sz="quarter" idx="11"/>
          </p:nvPr>
        </p:nvSpPr>
        <p:spPr/>
        <p:txBody>
          <a:bodyPr/>
          <a:lstStyle/>
          <a:p>
            <a:r>
              <a:rPr lang="en-US"/>
              <a:t>© 2017 Pearson Education, Ltd.</a:t>
            </a:r>
          </a:p>
        </p:txBody>
      </p:sp>
      <p:pic>
        <p:nvPicPr>
          <p:cNvPr id="2" name="Picture 1">
            <a:extLst>
              <a:ext uri="{FF2B5EF4-FFF2-40B4-BE49-F238E27FC236}">
                <a16:creationId xmlns:a16="http://schemas.microsoft.com/office/drawing/2014/main" id="{31F3D7F3-7F85-B74F-AA04-EC226DFC2CC0}"/>
              </a:ext>
            </a:extLst>
          </p:cNvPr>
          <p:cNvPicPr>
            <a:picLocks noChangeAspect="1"/>
          </p:cNvPicPr>
          <p:nvPr/>
        </p:nvPicPr>
        <p:blipFill>
          <a:blip r:embed="rId3"/>
          <a:stretch>
            <a:fillRect/>
          </a:stretch>
        </p:blipFill>
        <p:spPr>
          <a:xfrm>
            <a:off x="7308304" y="4536377"/>
            <a:ext cx="1660012" cy="1412776"/>
          </a:xfrm>
          <a:prstGeom prst="rect">
            <a:avLst/>
          </a:prstGeom>
        </p:spPr>
      </p:pic>
      <p:sp>
        <p:nvSpPr>
          <p:cNvPr id="3" name="TextBox 2">
            <a:extLst>
              <a:ext uri="{FF2B5EF4-FFF2-40B4-BE49-F238E27FC236}">
                <a16:creationId xmlns:a16="http://schemas.microsoft.com/office/drawing/2014/main" id="{E319D9B7-A43C-324E-BCD4-C4F6F6E63714}"/>
              </a:ext>
            </a:extLst>
          </p:cNvPr>
          <p:cNvSpPr txBox="1"/>
          <p:nvPr/>
        </p:nvSpPr>
        <p:spPr>
          <a:xfrm>
            <a:off x="7524328" y="5949153"/>
            <a:ext cx="1224136" cy="369332"/>
          </a:xfrm>
          <a:prstGeom prst="rect">
            <a:avLst/>
          </a:prstGeom>
          <a:noFill/>
        </p:spPr>
        <p:txBody>
          <a:bodyPr wrap="square" rtlCol="1">
            <a:spAutoFit/>
          </a:bodyPr>
          <a:lstStyle/>
          <a:p>
            <a:pPr marL="0" algn="ctr" defTabSz="914400" rtl="0" eaLnBrk="1" latinLnBrk="0" hangingPunct="1"/>
            <a:r>
              <a:rPr lang="en-US" dirty="0"/>
              <a:t>Copper</a:t>
            </a:r>
            <a:endParaRPr lang="ar-SA" dirty="0"/>
          </a:p>
        </p:txBody>
      </p:sp>
      <p:pic>
        <p:nvPicPr>
          <p:cNvPr id="5" name="Picture 4">
            <a:extLst>
              <a:ext uri="{FF2B5EF4-FFF2-40B4-BE49-F238E27FC236}">
                <a16:creationId xmlns:a16="http://schemas.microsoft.com/office/drawing/2014/main" id="{BAB5A18A-4B1F-264D-B0E9-B995D93AAC08}"/>
              </a:ext>
            </a:extLst>
          </p:cNvPr>
          <p:cNvPicPr>
            <a:picLocks noChangeAspect="1"/>
          </p:cNvPicPr>
          <p:nvPr/>
        </p:nvPicPr>
        <p:blipFill>
          <a:blip r:embed="rId4"/>
          <a:stretch>
            <a:fillRect/>
          </a:stretch>
        </p:blipFill>
        <p:spPr>
          <a:xfrm>
            <a:off x="5321766" y="5157192"/>
            <a:ext cx="1816867" cy="1213667"/>
          </a:xfrm>
          <a:prstGeom prst="rect">
            <a:avLst/>
          </a:prstGeom>
        </p:spPr>
      </p:pic>
      <p:sp>
        <p:nvSpPr>
          <p:cNvPr id="6" name="TextBox 5">
            <a:extLst>
              <a:ext uri="{FF2B5EF4-FFF2-40B4-BE49-F238E27FC236}">
                <a16:creationId xmlns:a16="http://schemas.microsoft.com/office/drawing/2014/main" id="{F65668BC-5CAB-654A-ACF6-93E32F729EC7}"/>
              </a:ext>
            </a:extLst>
          </p:cNvPr>
          <p:cNvSpPr txBox="1"/>
          <p:nvPr/>
        </p:nvSpPr>
        <p:spPr>
          <a:xfrm>
            <a:off x="5652120" y="6165304"/>
            <a:ext cx="1440160" cy="369332"/>
          </a:xfrm>
          <a:prstGeom prst="rect">
            <a:avLst/>
          </a:prstGeom>
          <a:noFill/>
        </p:spPr>
        <p:txBody>
          <a:bodyPr wrap="square" rtlCol="1">
            <a:spAutoFit/>
          </a:bodyPr>
          <a:lstStyle/>
          <a:p>
            <a:pPr algn="ctr"/>
            <a:r>
              <a:rPr lang="en-US" dirty="0"/>
              <a:t>Lead</a:t>
            </a:r>
            <a:endParaRPr lang="ar-SA" dirty="0"/>
          </a:p>
        </p:txBody>
      </p:sp>
      <p:sp>
        <p:nvSpPr>
          <p:cNvPr id="9" name="TextBox 8">
            <a:extLst>
              <a:ext uri="{FF2B5EF4-FFF2-40B4-BE49-F238E27FC236}">
                <a16:creationId xmlns:a16="http://schemas.microsoft.com/office/drawing/2014/main" id="{35E50D76-5711-DE4E-B37E-C48BBA2F6D37}"/>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82791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65300" y="1263040"/>
            <a:ext cx="9036496" cy="4351338"/>
          </a:xfrm>
        </p:spPr>
        <p:txBody>
          <a:bodyPr>
            <a:normAutofit lnSpcReduction="10000"/>
          </a:bodyPr>
          <a:lstStyle/>
          <a:p>
            <a:r>
              <a:rPr lang="en-US" sz="2600" dirty="0">
                <a:latin typeface="Times New Roman" panose="02020603050405020304" pitchFamily="18" charset="0"/>
                <a:cs typeface="Times New Roman" panose="02020603050405020304" pitchFamily="18" charset="0"/>
              </a:rPr>
              <a:t>Of the naturally occurring elements, </a:t>
            </a:r>
            <a:r>
              <a:rPr lang="en-US" sz="2600" dirty="0">
                <a:solidFill>
                  <a:srgbClr val="FF0000"/>
                </a:solidFill>
                <a:latin typeface="Times New Roman" panose="02020603050405020304" pitchFamily="18" charset="0"/>
                <a:cs typeface="Times New Roman" panose="02020603050405020304" pitchFamily="18" charset="0"/>
              </a:rPr>
              <a:t>25 are essential to people </a:t>
            </a:r>
            <a:r>
              <a:rPr lang="en-US" sz="2600" dirty="0">
                <a:solidFill>
                  <a:srgbClr val="00B050"/>
                </a:solidFill>
                <a:latin typeface="Times New Roman" panose="02020603050405020304" pitchFamily="18" charset="0"/>
                <a:cs typeface="Times New Roman" panose="02020603050405020304" pitchFamily="18" charset="0"/>
              </a:rPr>
              <a:t>(</a:t>
            </a:r>
            <a:r>
              <a:rPr lang="en-US" sz="2600" b="1" dirty="0">
                <a:solidFill>
                  <a:srgbClr val="00B050"/>
                </a:solidFill>
                <a:latin typeface="Times New Roman" panose="02020603050405020304" pitchFamily="18" charset="0"/>
                <a:cs typeface="Times New Roman" panose="02020603050405020304" pitchFamily="18" charset="0"/>
              </a:rPr>
              <a:t>essential elements)</a:t>
            </a:r>
            <a:endParaRPr lang="en-US" sz="2600" dirty="0">
              <a:latin typeface="Times New Roman" panose="02020603050405020304" pitchFamily="18" charset="0"/>
              <a:cs typeface="Times New Roman" panose="02020603050405020304" pitchFamily="18" charset="0"/>
            </a:endParaRPr>
          </a:p>
          <a:p>
            <a:pPr algn="l"/>
            <a:r>
              <a:rPr lang="en-US" sz="2600" dirty="0">
                <a:solidFill>
                  <a:srgbClr val="FF0000"/>
                </a:solidFill>
                <a:latin typeface="Times New Roman" panose="02020603050405020304" pitchFamily="18" charset="0"/>
                <a:cs typeface="Times New Roman" panose="02020603050405020304" pitchFamily="18" charset="0"/>
              </a:rPr>
              <a:t>Four of these </a:t>
            </a:r>
            <a:r>
              <a:rPr lang="en-US" sz="2600" dirty="0">
                <a:latin typeface="Times New Roman" panose="02020603050405020304" pitchFamily="18" charset="0"/>
                <a:cs typeface="Times New Roman" panose="02020603050405020304" pitchFamily="18" charset="0"/>
              </a:rPr>
              <a:t>elements make up about </a:t>
            </a:r>
            <a:r>
              <a:rPr lang="en-US" sz="2600" dirty="0">
                <a:solidFill>
                  <a:srgbClr val="FF0000"/>
                </a:solidFill>
                <a:latin typeface="Times New Roman" panose="02020603050405020304" pitchFamily="18" charset="0"/>
                <a:cs typeface="Times New Roman" panose="02020603050405020304" pitchFamily="18" charset="0"/>
              </a:rPr>
              <a:t>96%</a:t>
            </a:r>
            <a:r>
              <a:rPr lang="en-US" sz="2600" dirty="0">
                <a:latin typeface="Times New Roman" panose="02020603050405020304" pitchFamily="18" charset="0"/>
                <a:cs typeface="Times New Roman" panose="02020603050405020304" pitchFamily="18" charset="0"/>
              </a:rPr>
              <a:t> of the weight of the body. </a:t>
            </a:r>
          </a:p>
          <a:p>
            <a:pPr algn="l"/>
            <a:r>
              <a:rPr lang="en-US" sz="2600" dirty="0">
                <a:latin typeface="Times New Roman" panose="02020603050405020304" pitchFamily="18" charset="0"/>
                <a:cs typeface="Times New Roman" panose="02020603050405020304" pitchFamily="18" charset="0"/>
              </a:rPr>
              <a:t>These four elements are</a:t>
            </a:r>
          </a:p>
          <a:p>
            <a:pPr marL="971550" lvl="1" indent="-514350" algn="l">
              <a:buFont typeface="+mj-lt"/>
              <a:buAutoNum type="arabicPeriod"/>
            </a:pPr>
            <a:r>
              <a:rPr lang="en-US" sz="2600" dirty="0">
                <a:solidFill>
                  <a:srgbClr val="7030A0"/>
                </a:solidFill>
                <a:latin typeface="Times New Roman" panose="02020603050405020304" pitchFamily="18" charset="0"/>
                <a:cs typeface="Times New Roman" panose="02020603050405020304" pitchFamily="18" charset="0"/>
              </a:rPr>
              <a:t>oxygen (O), </a:t>
            </a:r>
          </a:p>
          <a:p>
            <a:pPr marL="971550" lvl="1" indent="-514350" algn="l">
              <a:buFont typeface="+mj-lt"/>
              <a:buAutoNum type="arabicPeriod"/>
            </a:pPr>
            <a:r>
              <a:rPr lang="en-US" sz="2600" dirty="0">
                <a:solidFill>
                  <a:srgbClr val="7030A0"/>
                </a:solidFill>
                <a:latin typeface="Times New Roman" panose="02020603050405020304" pitchFamily="18" charset="0"/>
                <a:cs typeface="Times New Roman" panose="02020603050405020304" pitchFamily="18" charset="0"/>
              </a:rPr>
              <a:t>carbon (C), </a:t>
            </a:r>
          </a:p>
          <a:p>
            <a:pPr marL="971550" lvl="1" indent="-514350" algn="l">
              <a:buFont typeface="+mj-lt"/>
              <a:buAutoNum type="arabicPeriod"/>
            </a:pPr>
            <a:r>
              <a:rPr lang="en-US" sz="2600" dirty="0">
                <a:solidFill>
                  <a:srgbClr val="7030A0"/>
                </a:solidFill>
                <a:latin typeface="Times New Roman" panose="02020603050405020304" pitchFamily="18" charset="0"/>
                <a:cs typeface="Times New Roman" panose="02020603050405020304" pitchFamily="18" charset="0"/>
              </a:rPr>
              <a:t>hydrogen (H), and </a:t>
            </a:r>
          </a:p>
          <a:p>
            <a:pPr marL="971550" lvl="1" indent="-514350" algn="l">
              <a:buFont typeface="+mj-lt"/>
              <a:buAutoNum type="arabicPeriod"/>
            </a:pPr>
            <a:r>
              <a:rPr lang="en-US" sz="2600" dirty="0">
                <a:solidFill>
                  <a:srgbClr val="7030A0"/>
                </a:solidFill>
                <a:latin typeface="Times New Roman" panose="02020603050405020304" pitchFamily="18" charset="0"/>
                <a:cs typeface="Times New Roman" panose="02020603050405020304" pitchFamily="18" charset="0"/>
              </a:rPr>
              <a:t>nitrogen (N).</a:t>
            </a:r>
          </a:p>
        </p:txBody>
      </p:sp>
      <p:sp>
        <p:nvSpPr>
          <p:cNvPr id="4" name="Footer Placeholder 3"/>
          <p:cNvSpPr>
            <a:spLocks noGrp="1"/>
          </p:cNvSpPr>
          <p:nvPr>
            <p:ph type="ftr" sz="quarter" idx="11"/>
          </p:nvPr>
        </p:nvSpPr>
        <p:spPr/>
        <p:txBody>
          <a:bodyPr/>
          <a:lstStyle/>
          <a:p>
            <a:r>
              <a:rPr lang="en-US"/>
              <a:t>© 2017 Pearson Education, Ltd.</a:t>
            </a:r>
          </a:p>
        </p:txBody>
      </p:sp>
      <p:sp>
        <p:nvSpPr>
          <p:cNvPr id="7" name="Rectangle 2">
            <a:extLst>
              <a:ext uri="{FF2B5EF4-FFF2-40B4-BE49-F238E27FC236}">
                <a16:creationId xmlns:a16="http://schemas.microsoft.com/office/drawing/2014/main" id="{8A2D8CE4-E42D-6C46-83F2-67B6B17B1941}"/>
              </a:ext>
            </a:extLst>
          </p:cNvPr>
          <p:cNvSpPr>
            <a:spLocks noGrp="1" noChangeArrowheads="1"/>
          </p:cNvSpPr>
          <p:nvPr>
            <p:ph type="title"/>
          </p:nvPr>
        </p:nvSpPr>
        <p:spPr>
          <a:xfrm>
            <a:off x="628650" y="-27384"/>
            <a:ext cx="7886700" cy="1325563"/>
          </a:xfrm>
        </p:spPr>
        <p:txBody>
          <a:bodyPr>
            <a:norm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Matter: Elements and Compounds</a:t>
            </a:r>
          </a:p>
        </p:txBody>
      </p:sp>
      <p:sp>
        <p:nvSpPr>
          <p:cNvPr id="5" name="TextBox 4">
            <a:extLst>
              <a:ext uri="{FF2B5EF4-FFF2-40B4-BE49-F238E27FC236}">
                <a16:creationId xmlns:a16="http://schemas.microsoft.com/office/drawing/2014/main" id="{972DA9F3-372C-6A47-8281-56FBC3B28371}"/>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175308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79512" y="1328763"/>
            <a:ext cx="8543108" cy="5085578"/>
          </a:xfrm>
        </p:spPr>
        <p:txBody>
          <a:bodyPr>
            <a:normAutofit/>
          </a:bodyPr>
          <a:lstStyle/>
          <a:p>
            <a:pPr algn="l"/>
            <a:r>
              <a:rPr lang="en-US" sz="2600" dirty="0">
                <a:latin typeface="Times New Roman" panose="02020603050405020304" pitchFamily="18" charset="0"/>
                <a:cs typeface="Times New Roman" panose="02020603050405020304" pitchFamily="18" charset="0"/>
              </a:rPr>
              <a:t>Much of the </a:t>
            </a:r>
            <a:r>
              <a:rPr lang="en-US" sz="2600" dirty="0">
                <a:solidFill>
                  <a:srgbClr val="00B050"/>
                </a:solidFill>
                <a:latin typeface="Times New Roman" panose="02020603050405020304" pitchFamily="18" charset="0"/>
                <a:cs typeface="Times New Roman" panose="02020603050405020304" pitchFamily="18" charset="0"/>
              </a:rPr>
              <a:t>remaining 4%</a:t>
            </a:r>
            <a:r>
              <a:rPr lang="en-US" sz="2600" dirty="0">
                <a:latin typeface="Times New Roman" panose="02020603050405020304" pitchFamily="18" charset="0"/>
                <a:cs typeface="Times New Roman" panose="02020603050405020304" pitchFamily="18" charset="0"/>
              </a:rPr>
              <a:t> is accounted for by </a:t>
            </a:r>
            <a:r>
              <a:rPr lang="en-US" sz="2600" dirty="0">
                <a:solidFill>
                  <a:srgbClr val="00B050"/>
                </a:solidFill>
                <a:latin typeface="Times New Roman" panose="02020603050405020304" pitchFamily="18" charset="0"/>
                <a:cs typeface="Times New Roman" panose="02020603050405020304" pitchFamily="18" charset="0"/>
              </a:rPr>
              <a:t>7 elements</a:t>
            </a:r>
            <a:r>
              <a:rPr lang="en-US" sz="2600" dirty="0">
                <a:latin typeface="Times New Roman" panose="02020603050405020304" pitchFamily="18" charset="0"/>
                <a:cs typeface="Times New Roman" panose="02020603050405020304" pitchFamily="18" charset="0"/>
              </a:rPr>
              <a:t>, most of which are probably familiar to you such as:</a:t>
            </a:r>
          </a:p>
          <a:p>
            <a:pPr marL="0" indent="0" algn="l">
              <a:buNone/>
            </a:pPr>
            <a:endParaRPr lang="en-US" sz="2600" dirty="0">
              <a:latin typeface="Times New Roman" panose="02020603050405020304" pitchFamily="18" charset="0"/>
              <a:cs typeface="Times New Roman" panose="02020603050405020304" pitchFamily="18" charset="0"/>
            </a:endParaRPr>
          </a:p>
          <a:p>
            <a:pPr marL="490538" lvl="1" indent="-347663" algn="l">
              <a:buFont typeface="+mj-lt"/>
              <a:buAutoNum type="arabicPeriod"/>
            </a:pPr>
            <a:r>
              <a:rPr lang="en-US" sz="2600" dirty="0">
                <a:solidFill>
                  <a:srgbClr val="00B050"/>
                </a:solidFill>
                <a:latin typeface="Times New Roman" panose="02020603050405020304" pitchFamily="18" charset="0"/>
                <a:cs typeface="Times New Roman" panose="02020603050405020304" pitchFamily="18" charset="0"/>
              </a:rPr>
              <a:t>Calcium</a:t>
            </a:r>
            <a:r>
              <a:rPr lang="en-US" sz="2600" dirty="0">
                <a:latin typeface="Times New Roman" panose="02020603050405020304" pitchFamily="18" charset="0"/>
                <a:cs typeface="Times New Roman" panose="02020603050405020304" pitchFamily="18" charset="0"/>
              </a:rPr>
              <a:t>, important for building strong bones and teeth, is found abundantly in </a:t>
            </a:r>
            <a:r>
              <a:rPr lang="en-US" sz="2600" dirty="0">
                <a:solidFill>
                  <a:srgbClr val="7030A0"/>
                </a:solidFill>
                <a:latin typeface="Times New Roman" panose="02020603050405020304" pitchFamily="18" charset="0"/>
                <a:cs typeface="Times New Roman" panose="02020603050405020304" pitchFamily="18" charset="0"/>
              </a:rPr>
              <a:t>dairy products</a:t>
            </a:r>
            <a:r>
              <a:rPr lang="en-US" sz="2600" dirty="0">
                <a:latin typeface="Times New Roman" panose="02020603050405020304" pitchFamily="18" charset="0"/>
                <a:cs typeface="Times New Roman" panose="02020603050405020304" pitchFamily="18" charset="0"/>
              </a:rPr>
              <a:t>, </a:t>
            </a:r>
            <a:r>
              <a:rPr lang="en-US" sz="2600" dirty="0">
                <a:solidFill>
                  <a:srgbClr val="7030A0"/>
                </a:solidFill>
                <a:latin typeface="Times New Roman" panose="02020603050405020304" pitchFamily="18" charset="0"/>
                <a:cs typeface="Times New Roman" panose="02020603050405020304" pitchFamily="18" charset="0"/>
              </a:rPr>
              <a:t>sardines</a:t>
            </a:r>
            <a:r>
              <a:rPr lang="en-US" sz="2600" dirty="0">
                <a:latin typeface="Times New Roman" panose="02020603050405020304" pitchFamily="18" charset="0"/>
                <a:cs typeface="Times New Roman" panose="02020603050405020304" pitchFamily="18" charset="0"/>
              </a:rPr>
              <a:t>, and </a:t>
            </a:r>
            <a:r>
              <a:rPr lang="en-US" sz="2600" dirty="0">
                <a:solidFill>
                  <a:srgbClr val="7030A0"/>
                </a:solidFill>
                <a:latin typeface="Times New Roman" panose="02020603050405020304" pitchFamily="18" charset="0"/>
                <a:cs typeface="Times New Roman" panose="02020603050405020304" pitchFamily="18" charset="0"/>
              </a:rPr>
              <a:t>green</a:t>
            </a:r>
            <a:r>
              <a:rPr lang="en-US" sz="2600" dirty="0">
                <a:latin typeface="Times New Roman" panose="02020603050405020304" pitchFamily="18" charset="0"/>
                <a:cs typeface="Times New Roman" panose="02020603050405020304" pitchFamily="18" charset="0"/>
              </a:rPr>
              <a:t> </a:t>
            </a:r>
            <a:r>
              <a:rPr lang="en-US" sz="2600" dirty="0">
                <a:solidFill>
                  <a:srgbClr val="7030A0"/>
                </a:solidFill>
                <a:latin typeface="Times New Roman" panose="02020603050405020304" pitchFamily="18" charset="0"/>
                <a:cs typeface="Times New Roman" panose="02020603050405020304" pitchFamily="18" charset="0"/>
              </a:rPr>
              <a:t>leafy vegetables</a:t>
            </a:r>
            <a:r>
              <a:rPr lang="en-US" sz="2600" dirty="0">
                <a:latin typeface="Times New Roman" panose="02020603050405020304" pitchFamily="18" charset="0"/>
                <a:cs typeface="Times New Roman" panose="02020603050405020304" pitchFamily="18" charset="0"/>
              </a:rPr>
              <a:t>.</a:t>
            </a:r>
          </a:p>
          <a:p>
            <a:pPr marL="490538" lvl="1" indent="-347663" algn="l">
              <a:buFont typeface="+mj-lt"/>
              <a:buAutoNum type="arabicPeriod"/>
            </a:pPr>
            <a:r>
              <a:rPr lang="en-US" sz="2600" dirty="0">
                <a:solidFill>
                  <a:srgbClr val="00B050"/>
                </a:solidFill>
                <a:latin typeface="Times New Roman" panose="02020603050405020304" pitchFamily="18" charset="0"/>
                <a:cs typeface="Times New Roman" panose="02020603050405020304" pitchFamily="18" charset="0"/>
              </a:rPr>
              <a:t>Phosphorus</a:t>
            </a:r>
            <a:r>
              <a:rPr lang="en-US" sz="2600" dirty="0">
                <a:latin typeface="Times New Roman" panose="02020603050405020304" pitchFamily="18" charset="0"/>
                <a:cs typeface="Times New Roman" panose="02020603050405020304" pitchFamily="18" charset="0"/>
              </a:rPr>
              <a:t>, a component of </a:t>
            </a:r>
            <a:r>
              <a:rPr lang="en-US" sz="2600" dirty="0">
                <a:solidFill>
                  <a:srgbClr val="FF0000"/>
                </a:solidFill>
                <a:latin typeface="Times New Roman" panose="02020603050405020304" pitchFamily="18" charset="0"/>
                <a:cs typeface="Times New Roman" panose="02020603050405020304" pitchFamily="18" charset="0"/>
              </a:rPr>
              <a:t>DNA</a:t>
            </a:r>
            <a:r>
              <a:rPr lang="en-US" sz="2600" dirty="0">
                <a:latin typeface="Times New Roman" panose="02020603050405020304" pitchFamily="18" charset="0"/>
                <a:cs typeface="Times New Roman" panose="02020603050405020304" pitchFamily="18" charset="0"/>
              </a:rPr>
              <a:t>, can be obtained by </a:t>
            </a:r>
            <a:r>
              <a:rPr lang="en-US" sz="2600" dirty="0">
                <a:solidFill>
                  <a:srgbClr val="7030A0"/>
                </a:solidFill>
                <a:latin typeface="Times New Roman" panose="02020603050405020304" pitchFamily="18" charset="0"/>
                <a:cs typeface="Times New Roman" panose="02020603050405020304" pitchFamily="18" charset="0"/>
              </a:rPr>
              <a:t>eating eggs</a:t>
            </a:r>
            <a:r>
              <a:rPr lang="en-US" sz="2600" dirty="0">
                <a:latin typeface="Times New Roman" panose="02020603050405020304" pitchFamily="18" charset="0"/>
                <a:cs typeface="Times New Roman" panose="02020603050405020304" pitchFamily="18" charset="0"/>
              </a:rPr>
              <a:t>, </a:t>
            </a:r>
            <a:r>
              <a:rPr lang="en-US" sz="2600" dirty="0">
                <a:solidFill>
                  <a:srgbClr val="7030A0"/>
                </a:solidFill>
                <a:latin typeface="Times New Roman" panose="02020603050405020304" pitchFamily="18" charset="0"/>
                <a:cs typeface="Times New Roman" panose="02020603050405020304" pitchFamily="18" charset="0"/>
              </a:rPr>
              <a:t>beans</a:t>
            </a:r>
            <a:r>
              <a:rPr lang="en-US" sz="2600" dirty="0">
                <a:latin typeface="Times New Roman" panose="02020603050405020304" pitchFamily="18" charset="0"/>
                <a:cs typeface="Times New Roman" panose="02020603050405020304" pitchFamily="18" charset="0"/>
              </a:rPr>
              <a:t>, and </a:t>
            </a:r>
            <a:r>
              <a:rPr lang="en-US" sz="2600" dirty="0">
                <a:solidFill>
                  <a:srgbClr val="7030A0"/>
                </a:solidFill>
                <a:latin typeface="Times New Roman" panose="02020603050405020304" pitchFamily="18" charset="0"/>
                <a:cs typeface="Times New Roman" panose="02020603050405020304" pitchFamily="18" charset="0"/>
              </a:rPr>
              <a:t>nuts</a:t>
            </a:r>
            <a:r>
              <a:rPr lang="en-US" sz="2600" dirty="0">
                <a:latin typeface="Times New Roman" panose="02020603050405020304" pitchFamily="18" charset="0"/>
                <a:cs typeface="Times New Roman" panose="02020603050405020304" pitchFamily="18" charset="0"/>
              </a:rPr>
              <a:t>. </a:t>
            </a:r>
          </a:p>
        </p:txBody>
      </p:sp>
      <p:sp>
        <p:nvSpPr>
          <p:cNvPr id="4" name="Footer Placeholder 3"/>
          <p:cNvSpPr>
            <a:spLocks noGrp="1"/>
          </p:cNvSpPr>
          <p:nvPr>
            <p:ph type="ftr" sz="quarter" idx="11"/>
          </p:nvPr>
        </p:nvSpPr>
        <p:spPr/>
        <p:txBody>
          <a:bodyPr/>
          <a:lstStyle/>
          <a:p>
            <a:r>
              <a:rPr lang="en-US"/>
              <a:t>© 2017 Pearson Education, Ltd.</a:t>
            </a:r>
          </a:p>
        </p:txBody>
      </p:sp>
      <p:sp>
        <p:nvSpPr>
          <p:cNvPr id="7" name="Rectangle 2">
            <a:extLst>
              <a:ext uri="{FF2B5EF4-FFF2-40B4-BE49-F238E27FC236}">
                <a16:creationId xmlns:a16="http://schemas.microsoft.com/office/drawing/2014/main" id="{D9134390-1E59-7D46-A254-4098983109EC}"/>
              </a:ext>
            </a:extLst>
          </p:cNvPr>
          <p:cNvSpPr>
            <a:spLocks noGrp="1" noChangeArrowheads="1"/>
          </p:cNvSpPr>
          <p:nvPr>
            <p:ph type="title"/>
          </p:nvPr>
        </p:nvSpPr>
        <p:spPr>
          <a:xfrm>
            <a:off x="628650" y="0"/>
            <a:ext cx="7886700" cy="1325563"/>
          </a:xfrm>
        </p:spPr>
        <p:txBody>
          <a:bodyPr>
            <a:norm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Matter: Elements and Compounds</a:t>
            </a:r>
          </a:p>
        </p:txBody>
      </p:sp>
      <p:sp>
        <p:nvSpPr>
          <p:cNvPr id="5" name="TextBox 4">
            <a:extLst>
              <a:ext uri="{FF2B5EF4-FFF2-40B4-BE49-F238E27FC236}">
                <a16:creationId xmlns:a16="http://schemas.microsoft.com/office/drawing/2014/main" id="{9B620353-B736-014A-AC59-A98AE780E360}"/>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06741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2928799" y="1599267"/>
            <a:ext cx="1099660"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FFFFFF"/>
                </a:solidFill>
                <a:latin typeface="Arial"/>
                <a:ea typeface="ＭＳ Ｐゴシック" charset="0"/>
              </a:rPr>
              <a:t>Oxygen (O):</a:t>
            </a:r>
          </a:p>
        </p:txBody>
      </p:sp>
      <p:sp>
        <p:nvSpPr>
          <p:cNvPr id="8" name="TextBox 4"/>
          <p:cNvSpPr txBox="1">
            <a:spLocks noChangeArrowheads="1"/>
          </p:cNvSpPr>
          <p:nvPr/>
        </p:nvSpPr>
        <p:spPr bwMode="auto">
          <a:xfrm>
            <a:off x="2926418" y="1828660"/>
            <a:ext cx="546625"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FFFFFF"/>
                </a:solidFill>
                <a:latin typeface="Arial"/>
                <a:ea typeface="ＭＳ Ｐゴシック" charset="0"/>
              </a:rPr>
              <a:t>65.0%</a:t>
            </a:r>
          </a:p>
        </p:txBody>
      </p:sp>
      <p:sp>
        <p:nvSpPr>
          <p:cNvPr id="16" name="TextBox 12"/>
          <p:cNvSpPr txBox="1">
            <a:spLocks noChangeArrowheads="1"/>
          </p:cNvSpPr>
          <p:nvPr/>
        </p:nvSpPr>
        <p:spPr bwMode="auto">
          <a:xfrm>
            <a:off x="2022337" y="4286110"/>
            <a:ext cx="439223"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9.5%</a:t>
            </a:r>
          </a:p>
        </p:txBody>
      </p:sp>
      <p:sp>
        <p:nvSpPr>
          <p:cNvPr id="27" name="TextBox 23"/>
          <p:cNvSpPr txBox="1">
            <a:spLocks noChangeArrowheads="1"/>
          </p:cNvSpPr>
          <p:nvPr/>
        </p:nvSpPr>
        <p:spPr bwMode="auto">
          <a:xfrm>
            <a:off x="6330018" y="4916348"/>
            <a:ext cx="1643079"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Molybdenum (Mo)</a:t>
            </a:r>
          </a:p>
        </p:txBody>
      </p:sp>
      <p:sp>
        <p:nvSpPr>
          <p:cNvPr id="34" name="TextBox 30"/>
          <p:cNvSpPr txBox="1">
            <a:spLocks noChangeArrowheads="1"/>
          </p:cNvSpPr>
          <p:nvPr/>
        </p:nvSpPr>
        <p:spPr bwMode="auto">
          <a:xfrm>
            <a:off x="1946931" y="5250516"/>
            <a:ext cx="439223"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3.3%</a:t>
            </a:r>
          </a:p>
        </p:txBody>
      </p:sp>
      <p:sp>
        <p:nvSpPr>
          <p:cNvPr id="44" name="Freeform 3"/>
          <p:cNvSpPr/>
          <p:nvPr/>
        </p:nvSpPr>
        <p:spPr>
          <a:xfrm>
            <a:off x="4719453" y="2051088"/>
            <a:ext cx="210337" cy="2236330"/>
          </a:xfrm>
          <a:custGeom>
            <a:avLst/>
            <a:gdLst>
              <a:gd name="connsiteX0" fmla="*/ 203987 w 210337"/>
              <a:gd name="connsiteY0" fmla="*/ 2229980 h 2236330"/>
              <a:gd name="connsiteX1" fmla="*/ 6350 w 210337"/>
              <a:gd name="connsiteY1" fmla="*/ 2229980 h 2236330"/>
              <a:gd name="connsiteX2" fmla="*/ 6350 w 210337"/>
              <a:gd name="connsiteY2" fmla="*/ 6350 h 2236330"/>
              <a:gd name="connsiteX3" fmla="*/ 203987 w 210337"/>
              <a:gd name="connsiteY3" fmla="*/ 6350 h 2236330"/>
            </a:gdLst>
            <a:ahLst/>
            <a:cxnLst>
              <a:cxn ang="0">
                <a:pos x="connsiteX0" y="connsiteY0"/>
              </a:cxn>
              <a:cxn ang="1">
                <a:pos x="connsiteX1" y="connsiteY1"/>
              </a:cxn>
              <a:cxn ang="2">
                <a:pos x="connsiteX2" y="connsiteY2"/>
              </a:cxn>
              <a:cxn ang="3">
                <a:pos x="connsiteX3" y="connsiteY3"/>
              </a:cxn>
            </a:cxnLst>
            <a:rect l="l" t="t" r="r" b="b"/>
            <a:pathLst>
              <a:path w="210337" h="2236330">
                <a:moveTo>
                  <a:pt x="203987" y="2229980"/>
                </a:moveTo>
                <a:lnTo>
                  <a:pt x="6350" y="2229980"/>
                </a:lnTo>
                <a:lnTo>
                  <a:pt x="6350" y="6350"/>
                </a:lnTo>
                <a:lnTo>
                  <a:pt x="203987" y="6350"/>
                </a:lnTo>
              </a:path>
            </a:pathLst>
          </a:custGeom>
          <a:ln w="12700">
            <a:solidFill>
              <a:srgbClr val="231F2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grpSp>
        <p:nvGrpSpPr>
          <p:cNvPr id="4" name="Group 3">
            <a:extLst>
              <a:ext uri="{FF2B5EF4-FFF2-40B4-BE49-F238E27FC236}">
                <a16:creationId xmlns:a16="http://schemas.microsoft.com/office/drawing/2014/main" id="{D26B2DA5-F755-A04E-87CB-66BB8A252C48}"/>
              </a:ext>
            </a:extLst>
          </p:cNvPr>
          <p:cNvGrpSpPr/>
          <p:nvPr/>
        </p:nvGrpSpPr>
        <p:grpSpPr>
          <a:xfrm>
            <a:off x="1127056" y="449398"/>
            <a:ext cx="6709785" cy="6105912"/>
            <a:chOff x="1127056" y="449398"/>
            <a:chExt cx="6709785" cy="6105912"/>
          </a:xfrm>
        </p:grpSpPr>
        <p:pic>
          <p:nvPicPr>
            <p:cNvPr id="40" name="Picture 39" descr="02_02ChemComposition-U.jpg"/>
            <p:cNvPicPr>
              <a:picLocks noChangeAspect="1"/>
            </p:cNvPicPr>
            <p:nvPr/>
          </p:nvPicPr>
          <p:blipFill>
            <a:blip r:embed="rId3"/>
            <a:stretch>
              <a:fillRect/>
            </a:stretch>
          </p:blipFill>
          <p:spPr>
            <a:xfrm>
              <a:off x="1127056" y="449398"/>
              <a:ext cx="6469497" cy="6105912"/>
            </a:xfrm>
            <a:prstGeom prst="rect">
              <a:avLst/>
            </a:prstGeom>
          </p:spPr>
        </p:pic>
        <p:sp>
          <p:nvSpPr>
            <p:cNvPr id="6" name="TextBox 2"/>
            <p:cNvSpPr txBox="1">
              <a:spLocks noChangeArrowheads="1"/>
            </p:cNvSpPr>
            <p:nvPr/>
          </p:nvSpPr>
          <p:spPr bwMode="auto">
            <a:xfrm>
              <a:off x="4772681" y="780116"/>
              <a:ext cx="1657505"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Carbon (C): 18.5%</a:t>
              </a:r>
            </a:p>
          </p:txBody>
        </p:sp>
        <p:sp>
          <p:nvSpPr>
            <p:cNvPr id="9" name="TextBox 5"/>
            <p:cNvSpPr txBox="1">
              <a:spLocks noChangeArrowheads="1"/>
            </p:cNvSpPr>
            <p:nvPr/>
          </p:nvSpPr>
          <p:spPr bwMode="auto">
            <a:xfrm>
              <a:off x="4858406" y="2143779"/>
              <a:ext cx="1732847"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Calcium (Ca): 1.5%</a:t>
              </a:r>
            </a:p>
          </p:txBody>
        </p:sp>
        <p:sp>
          <p:nvSpPr>
            <p:cNvPr id="10" name="TextBox 6"/>
            <p:cNvSpPr txBox="1">
              <a:spLocks noChangeArrowheads="1"/>
            </p:cNvSpPr>
            <p:nvPr/>
          </p:nvSpPr>
          <p:spPr bwMode="auto">
            <a:xfrm>
              <a:off x="4858406" y="2440641"/>
              <a:ext cx="1986121"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Phosphorus (P): 1.0%</a:t>
              </a:r>
            </a:p>
          </p:txBody>
        </p:sp>
        <p:sp>
          <p:nvSpPr>
            <p:cNvPr id="11" name="TextBox 7"/>
            <p:cNvSpPr txBox="1">
              <a:spLocks noChangeArrowheads="1"/>
            </p:cNvSpPr>
            <p:nvPr/>
          </p:nvSpPr>
          <p:spPr bwMode="auto">
            <a:xfrm>
              <a:off x="4858406" y="2737504"/>
              <a:ext cx="1849865"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Potassium (K): 0.4%</a:t>
              </a:r>
            </a:p>
          </p:txBody>
        </p:sp>
        <p:sp>
          <p:nvSpPr>
            <p:cNvPr id="12" name="TextBox 8"/>
            <p:cNvSpPr txBox="1">
              <a:spLocks noChangeArrowheads="1"/>
            </p:cNvSpPr>
            <p:nvPr/>
          </p:nvSpPr>
          <p:spPr bwMode="auto">
            <a:xfrm>
              <a:off x="4858406" y="3034366"/>
              <a:ext cx="1420261"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Sulfur (S): 0.3%</a:t>
              </a:r>
            </a:p>
          </p:txBody>
        </p:sp>
        <p:sp>
          <p:nvSpPr>
            <p:cNvPr id="13" name="TextBox 9"/>
            <p:cNvSpPr txBox="1">
              <a:spLocks noChangeArrowheads="1"/>
            </p:cNvSpPr>
            <p:nvPr/>
          </p:nvSpPr>
          <p:spPr bwMode="auto">
            <a:xfrm>
              <a:off x="4858406" y="3329641"/>
              <a:ext cx="1687963"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Sodium (Na): 0.2%</a:t>
              </a:r>
            </a:p>
          </p:txBody>
        </p:sp>
        <p:sp>
          <p:nvSpPr>
            <p:cNvPr id="14" name="TextBox 10"/>
            <p:cNvSpPr txBox="1">
              <a:spLocks noChangeArrowheads="1"/>
            </p:cNvSpPr>
            <p:nvPr/>
          </p:nvSpPr>
          <p:spPr bwMode="auto">
            <a:xfrm>
              <a:off x="4858406" y="3626504"/>
              <a:ext cx="1708801"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Chlorine (Cl): 0.2%</a:t>
              </a:r>
            </a:p>
          </p:txBody>
        </p:sp>
        <p:sp>
          <p:nvSpPr>
            <p:cNvPr id="15" name="TextBox 11"/>
            <p:cNvSpPr txBox="1">
              <a:spLocks noChangeArrowheads="1"/>
            </p:cNvSpPr>
            <p:nvPr/>
          </p:nvSpPr>
          <p:spPr bwMode="auto">
            <a:xfrm>
              <a:off x="1195249" y="4057510"/>
              <a:ext cx="1282402"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Hydrogen (H):</a:t>
              </a:r>
            </a:p>
          </p:txBody>
        </p:sp>
        <p:sp>
          <p:nvSpPr>
            <p:cNvPr id="17" name="TextBox 13"/>
            <p:cNvSpPr txBox="1">
              <a:spLocks noChangeArrowheads="1"/>
            </p:cNvSpPr>
            <p:nvPr/>
          </p:nvSpPr>
          <p:spPr bwMode="auto">
            <a:xfrm>
              <a:off x="4858406" y="3923366"/>
              <a:ext cx="2072683"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Magnesium (Mg): 0.1%</a:t>
              </a:r>
            </a:p>
          </p:txBody>
        </p:sp>
        <p:sp>
          <p:nvSpPr>
            <p:cNvPr id="18" name="TextBox 14"/>
            <p:cNvSpPr txBox="1">
              <a:spLocks noChangeArrowheads="1"/>
            </p:cNvSpPr>
            <p:nvPr/>
          </p:nvSpPr>
          <p:spPr bwMode="auto">
            <a:xfrm>
              <a:off x="4865073" y="4397235"/>
              <a:ext cx="2942087"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B050"/>
                  </a:solidFill>
                  <a:latin typeface="Arial"/>
                  <a:ea typeface="ＭＳ Ｐゴシック" charset="0"/>
                </a:rPr>
                <a:t>Trace elements</a:t>
              </a:r>
              <a:r>
                <a:rPr lang="en-US" sz="1500" b="1" dirty="0">
                  <a:solidFill>
                    <a:srgbClr val="000000"/>
                  </a:solidFill>
                  <a:latin typeface="Arial"/>
                  <a:ea typeface="ＭＳ Ｐゴシック" charset="0"/>
                </a:rPr>
                <a:t>: less than 0.01%</a:t>
              </a:r>
            </a:p>
          </p:txBody>
        </p:sp>
        <p:sp>
          <p:nvSpPr>
            <p:cNvPr id="19" name="TextBox 15"/>
            <p:cNvSpPr txBox="1">
              <a:spLocks noChangeArrowheads="1"/>
            </p:cNvSpPr>
            <p:nvPr/>
          </p:nvSpPr>
          <p:spPr bwMode="auto">
            <a:xfrm>
              <a:off x="4872693" y="4694098"/>
              <a:ext cx="886461"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Boron (B)</a:t>
              </a:r>
            </a:p>
          </p:txBody>
        </p:sp>
        <p:sp>
          <p:nvSpPr>
            <p:cNvPr id="20" name="TextBox 16"/>
            <p:cNvSpPr txBox="1">
              <a:spLocks noChangeArrowheads="1"/>
            </p:cNvSpPr>
            <p:nvPr/>
          </p:nvSpPr>
          <p:spPr bwMode="auto">
            <a:xfrm>
              <a:off x="4872693" y="4916348"/>
              <a:ext cx="1357744"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Chromium (Cr)</a:t>
              </a:r>
            </a:p>
          </p:txBody>
        </p:sp>
        <p:sp>
          <p:nvSpPr>
            <p:cNvPr id="21" name="TextBox 17"/>
            <p:cNvSpPr txBox="1">
              <a:spLocks noChangeArrowheads="1"/>
            </p:cNvSpPr>
            <p:nvPr/>
          </p:nvSpPr>
          <p:spPr bwMode="auto">
            <a:xfrm>
              <a:off x="4872693" y="5138598"/>
              <a:ext cx="1035540"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Cobalt (Co)</a:t>
              </a:r>
            </a:p>
          </p:txBody>
        </p:sp>
        <p:sp>
          <p:nvSpPr>
            <p:cNvPr id="22" name="TextBox 18"/>
            <p:cNvSpPr txBox="1">
              <a:spLocks noChangeArrowheads="1"/>
            </p:cNvSpPr>
            <p:nvPr/>
          </p:nvSpPr>
          <p:spPr bwMode="auto">
            <a:xfrm>
              <a:off x="4872693" y="5360848"/>
              <a:ext cx="1110882"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Copper (Cu)</a:t>
              </a:r>
            </a:p>
          </p:txBody>
        </p:sp>
        <p:sp>
          <p:nvSpPr>
            <p:cNvPr id="23" name="TextBox 19"/>
            <p:cNvSpPr txBox="1">
              <a:spLocks noChangeArrowheads="1"/>
            </p:cNvSpPr>
            <p:nvPr/>
          </p:nvSpPr>
          <p:spPr bwMode="auto">
            <a:xfrm>
              <a:off x="4870312" y="5583098"/>
              <a:ext cx="1054776"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Fluorine (F)</a:t>
              </a:r>
            </a:p>
          </p:txBody>
        </p:sp>
        <p:sp>
          <p:nvSpPr>
            <p:cNvPr id="24" name="TextBox 20"/>
            <p:cNvSpPr txBox="1">
              <a:spLocks noChangeArrowheads="1"/>
            </p:cNvSpPr>
            <p:nvPr/>
          </p:nvSpPr>
          <p:spPr bwMode="auto">
            <a:xfrm>
              <a:off x="4872693" y="5805348"/>
              <a:ext cx="798295"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Iodine (I)</a:t>
              </a:r>
            </a:p>
          </p:txBody>
        </p:sp>
        <p:sp>
          <p:nvSpPr>
            <p:cNvPr id="25" name="TextBox 21"/>
            <p:cNvSpPr txBox="1">
              <a:spLocks noChangeArrowheads="1"/>
            </p:cNvSpPr>
            <p:nvPr/>
          </p:nvSpPr>
          <p:spPr bwMode="auto">
            <a:xfrm>
              <a:off x="4872693" y="6027598"/>
              <a:ext cx="767839"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Iron (Fe)</a:t>
              </a:r>
            </a:p>
          </p:txBody>
        </p:sp>
        <p:sp>
          <p:nvSpPr>
            <p:cNvPr id="26" name="TextBox 22"/>
            <p:cNvSpPr txBox="1">
              <a:spLocks noChangeArrowheads="1"/>
            </p:cNvSpPr>
            <p:nvPr/>
          </p:nvSpPr>
          <p:spPr bwMode="auto">
            <a:xfrm>
              <a:off x="6330018" y="4694098"/>
              <a:ext cx="1506823"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Manganese (</a:t>
              </a:r>
              <a:r>
                <a:rPr lang="en-US" sz="1500" b="1" dirty="0" err="1">
                  <a:solidFill>
                    <a:srgbClr val="000000"/>
                  </a:solidFill>
                  <a:latin typeface="Arial"/>
                  <a:ea typeface="ＭＳ Ｐゴシック" charset="0"/>
                </a:rPr>
                <a:t>Mn</a:t>
              </a:r>
              <a:r>
                <a:rPr lang="en-US" sz="1500" b="1" dirty="0">
                  <a:solidFill>
                    <a:srgbClr val="000000"/>
                  </a:solidFill>
                  <a:latin typeface="Arial"/>
                  <a:ea typeface="ＭＳ Ｐゴシック" charset="0"/>
                </a:rPr>
                <a:t>)</a:t>
              </a:r>
            </a:p>
          </p:txBody>
        </p:sp>
        <p:sp>
          <p:nvSpPr>
            <p:cNvPr id="28" name="TextBox 24"/>
            <p:cNvSpPr txBox="1">
              <a:spLocks noChangeArrowheads="1"/>
            </p:cNvSpPr>
            <p:nvPr/>
          </p:nvSpPr>
          <p:spPr bwMode="auto">
            <a:xfrm>
              <a:off x="6330018" y="5138598"/>
              <a:ext cx="1271182"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Selenium (Se)</a:t>
              </a:r>
            </a:p>
          </p:txBody>
        </p:sp>
        <p:sp>
          <p:nvSpPr>
            <p:cNvPr id="29" name="TextBox 25"/>
            <p:cNvSpPr txBox="1">
              <a:spLocks noChangeArrowheads="1"/>
            </p:cNvSpPr>
            <p:nvPr/>
          </p:nvSpPr>
          <p:spPr bwMode="auto">
            <a:xfrm>
              <a:off x="6330018" y="5360848"/>
              <a:ext cx="990656"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Silicon (Si)</a:t>
              </a:r>
            </a:p>
          </p:txBody>
        </p:sp>
        <p:sp>
          <p:nvSpPr>
            <p:cNvPr id="30" name="TextBox 26"/>
            <p:cNvSpPr txBox="1">
              <a:spLocks noChangeArrowheads="1"/>
            </p:cNvSpPr>
            <p:nvPr/>
          </p:nvSpPr>
          <p:spPr bwMode="auto">
            <a:xfrm>
              <a:off x="6330018" y="5583098"/>
              <a:ext cx="709874"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Tin (Sn)</a:t>
              </a:r>
            </a:p>
          </p:txBody>
        </p:sp>
        <p:sp>
          <p:nvSpPr>
            <p:cNvPr id="31" name="TextBox 27"/>
            <p:cNvSpPr txBox="1">
              <a:spLocks noChangeArrowheads="1"/>
            </p:cNvSpPr>
            <p:nvPr/>
          </p:nvSpPr>
          <p:spPr bwMode="auto">
            <a:xfrm>
              <a:off x="6330018" y="5805348"/>
              <a:ext cx="1217256"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Vanadium (V)</a:t>
              </a:r>
            </a:p>
          </p:txBody>
        </p:sp>
        <p:sp>
          <p:nvSpPr>
            <p:cNvPr id="32" name="TextBox 28"/>
            <p:cNvSpPr txBox="1">
              <a:spLocks noChangeArrowheads="1"/>
            </p:cNvSpPr>
            <p:nvPr/>
          </p:nvSpPr>
          <p:spPr bwMode="auto">
            <a:xfrm>
              <a:off x="6330018" y="6027598"/>
              <a:ext cx="809517"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Zinc (Zn)</a:t>
              </a:r>
            </a:p>
          </p:txBody>
        </p:sp>
        <p:sp>
          <p:nvSpPr>
            <p:cNvPr id="33" name="TextBox 29"/>
            <p:cNvSpPr txBox="1">
              <a:spLocks noChangeArrowheads="1"/>
            </p:cNvSpPr>
            <p:nvPr/>
          </p:nvSpPr>
          <p:spPr bwMode="auto">
            <a:xfrm>
              <a:off x="1223031" y="5023504"/>
              <a:ext cx="1175002"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Nitrogen (N):</a:t>
              </a:r>
            </a:p>
          </p:txBody>
        </p:sp>
        <p:sp>
          <p:nvSpPr>
            <p:cNvPr id="36" name="Freeform 3"/>
            <p:cNvSpPr/>
            <p:nvPr/>
          </p:nvSpPr>
          <p:spPr>
            <a:xfrm>
              <a:off x="3943350" y="932902"/>
              <a:ext cx="795153" cy="2140498"/>
            </a:xfrm>
            <a:custGeom>
              <a:avLst/>
              <a:gdLst>
                <a:gd name="connsiteX0" fmla="*/ 755815 w 762165"/>
                <a:gd name="connsiteY0" fmla="*/ 6350 h 2042820"/>
                <a:gd name="connsiteX1" fmla="*/ 6350 w 762165"/>
                <a:gd name="connsiteY1" fmla="*/ 2036470 h 2042820"/>
              </a:gdLst>
              <a:ahLst/>
              <a:cxnLst>
                <a:cxn ang="0">
                  <a:pos x="connsiteX0" y="connsiteY0"/>
                </a:cxn>
                <a:cxn ang="1">
                  <a:pos x="connsiteX1" y="connsiteY1"/>
                </a:cxn>
              </a:cxnLst>
              <a:rect l="l" t="t" r="r" b="b"/>
              <a:pathLst>
                <a:path w="762165" h="2042820">
                  <a:moveTo>
                    <a:pt x="755815" y="6350"/>
                  </a:moveTo>
                  <a:lnTo>
                    <a:pt x="6350" y="2036470"/>
                  </a:lnTo>
                </a:path>
              </a:pathLst>
            </a:custGeom>
            <a:ln w="12700">
              <a:solidFill>
                <a:srgbClr val="231F20">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sp>
          <p:nvSpPr>
            <p:cNvPr id="39" name="Freeform 3"/>
            <p:cNvSpPr/>
            <p:nvPr/>
          </p:nvSpPr>
          <p:spPr>
            <a:xfrm>
              <a:off x="2495785" y="4237658"/>
              <a:ext cx="329965" cy="251791"/>
            </a:xfrm>
            <a:custGeom>
              <a:avLst/>
              <a:gdLst>
                <a:gd name="connsiteX0" fmla="*/ 6350 w 235077"/>
                <a:gd name="connsiteY0" fmla="*/ 6350 h 173304"/>
                <a:gd name="connsiteX1" fmla="*/ 228727 w 235077"/>
                <a:gd name="connsiteY1" fmla="*/ 166954 h 173304"/>
              </a:gdLst>
              <a:ahLst/>
              <a:cxnLst>
                <a:cxn ang="0">
                  <a:pos x="connsiteX0" y="connsiteY0"/>
                </a:cxn>
                <a:cxn ang="1">
                  <a:pos x="connsiteX1" y="connsiteY1"/>
                </a:cxn>
              </a:cxnLst>
              <a:rect l="l" t="t" r="r" b="b"/>
              <a:pathLst>
                <a:path w="235077" h="173304">
                  <a:moveTo>
                    <a:pt x="6350" y="6350"/>
                  </a:moveTo>
                  <a:lnTo>
                    <a:pt x="228727" y="166954"/>
                  </a:lnTo>
                </a:path>
              </a:pathLst>
            </a:custGeom>
            <a:ln w="12700">
              <a:solidFill>
                <a:srgbClr val="231F20">
                  <a:alpha val="100000"/>
                </a:srgbClr>
              </a:solidFill>
              <a:prstDash val="solid"/>
              <a:miter lim="800000"/>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sp>
          <p:nvSpPr>
            <p:cNvPr id="42" name="Freeform 3"/>
            <p:cNvSpPr/>
            <p:nvPr/>
          </p:nvSpPr>
          <p:spPr>
            <a:xfrm>
              <a:off x="2409310" y="5200446"/>
              <a:ext cx="391040" cy="393110"/>
            </a:xfrm>
            <a:custGeom>
              <a:avLst/>
              <a:gdLst>
                <a:gd name="connsiteX0" fmla="*/ 6350 w 318770"/>
                <a:gd name="connsiteY0" fmla="*/ 6350 h 311200"/>
                <a:gd name="connsiteX1" fmla="*/ 312419 w 318770"/>
                <a:gd name="connsiteY1" fmla="*/ 304850 h 311200"/>
              </a:gdLst>
              <a:ahLst/>
              <a:cxnLst>
                <a:cxn ang="0">
                  <a:pos x="connsiteX0" y="connsiteY0"/>
                </a:cxn>
                <a:cxn ang="1">
                  <a:pos x="connsiteX1" y="connsiteY1"/>
                </a:cxn>
              </a:cxnLst>
              <a:rect l="l" t="t" r="r" b="b"/>
              <a:pathLst>
                <a:path w="318770" h="311200">
                  <a:moveTo>
                    <a:pt x="6350" y="6350"/>
                  </a:moveTo>
                  <a:lnTo>
                    <a:pt x="312419" y="304850"/>
                  </a:lnTo>
                </a:path>
              </a:pathLst>
            </a:custGeom>
            <a:ln w="12700">
              <a:solidFill>
                <a:srgbClr val="231F20">
                  <a:alpha val="100000"/>
                </a:srgbClr>
              </a:solidFill>
              <a:prstDash val="solid"/>
              <a:miter lim="800000"/>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sp>
          <p:nvSpPr>
            <p:cNvPr id="46" name="Freeform 3"/>
            <p:cNvSpPr/>
            <p:nvPr/>
          </p:nvSpPr>
          <p:spPr>
            <a:xfrm>
              <a:off x="4032250" y="3162922"/>
              <a:ext cx="699903" cy="3225178"/>
            </a:xfrm>
            <a:custGeom>
              <a:avLst/>
              <a:gdLst>
                <a:gd name="connsiteX0" fmla="*/ 6350 w 688047"/>
                <a:gd name="connsiteY0" fmla="*/ 3107093 h 3113443"/>
                <a:gd name="connsiteX1" fmla="*/ 681697 w 688047"/>
                <a:gd name="connsiteY1" fmla="*/ 6350 h 3113443"/>
              </a:gdLst>
              <a:ahLst/>
              <a:cxnLst>
                <a:cxn ang="0">
                  <a:pos x="connsiteX0" y="connsiteY0"/>
                </a:cxn>
                <a:cxn ang="1">
                  <a:pos x="connsiteX1" y="connsiteY1"/>
                </a:cxn>
              </a:cxnLst>
              <a:rect l="l" t="t" r="r" b="b"/>
              <a:pathLst>
                <a:path w="688047" h="3113443">
                  <a:moveTo>
                    <a:pt x="6350" y="3107093"/>
                  </a:moveTo>
                  <a:lnTo>
                    <a:pt x="681697" y="6350"/>
                  </a:lnTo>
                </a:path>
              </a:pathLst>
            </a:custGeom>
            <a:ln w="12700">
              <a:solidFill>
                <a:srgbClr val="231F20">
                  <a:alpha val="100000"/>
                </a:srgbClr>
              </a:solidFill>
              <a:prstDash val="solid"/>
              <a:miter lim="800000"/>
              <a:head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48" name="Freeform 3"/>
          <p:cNvSpPr/>
          <p:nvPr/>
        </p:nvSpPr>
        <p:spPr>
          <a:xfrm>
            <a:off x="4719453" y="4324146"/>
            <a:ext cx="210337" cy="1989277"/>
          </a:xfrm>
          <a:custGeom>
            <a:avLst/>
            <a:gdLst>
              <a:gd name="connsiteX0" fmla="*/ 203987 w 210337"/>
              <a:gd name="connsiteY0" fmla="*/ 1982927 h 1989277"/>
              <a:gd name="connsiteX1" fmla="*/ 6350 w 210337"/>
              <a:gd name="connsiteY1" fmla="*/ 1982927 h 1989277"/>
              <a:gd name="connsiteX2" fmla="*/ 6350 w 210337"/>
              <a:gd name="connsiteY2" fmla="*/ 6350 h 1989277"/>
              <a:gd name="connsiteX3" fmla="*/ 203987 w 210337"/>
              <a:gd name="connsiteY3" fmla="*/ 6350 h 1989277"/>
            </a:gdLst>
            <a:ahLst/>
            <a:cxnLst>
              <a:cxn ang="0">
                <a:pos x="connsiteX0" y="connsiteY0"/>
              </a:cxn>
              <a:cxn ang="1">
                <a:pos x="connsiteX1" y="connsiteY1"/>
              </a:cxn>
              <a:cxn ang="2">
                <a:pos x="connsiteX2" y="connsiteY2"/>
              </a:cxn>
              <a:cxn ang="3">
                <a:pos x="connsiteX3" y="connsiteY3"/>
              </a:cxn>
            </a:cxnLst>
            <a:rect l="l" t="t" r="r" b="b"/>
            <a:pathLst>
              <a:path w="210337" h="1989277">
                <a:moveTo>
                  <a:pt x="203987" y="1982927"/>
                </a:moveTo>
                <a:lnTo>
                  <a:pt x="6350" y="1982927"/>
                </a:lnTo>
                <a:lnTo>
                  <a:pt x="6350" y="6350"/>
                </a:lnTo>
                <a:lnTo>
                  <a:pt x="203987" y="6350"/>
                </a:lnTo>
              </a:path>
            </a:pathLst>
          </a:custGeom>
          <a:ln w="12700">
            <a:solidFill>
              <a:srgbClr val="231F2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sp>
        <p:nvSpPr>
          <p:cNvPr id="50" name="Freeform 3"/>
          <p:cNvSpPr/>
          <p:nvPr/>
        </p:nvSpPr>
        <p:spPr>
          <a:xfrm>
            <a:off x="4167188" y="5312434"/>
            <a:ext cx="564965" cy="1143135"/>
          </a:xfrm>
          <a:custGeom>
            <a:avLst/>
            <a:gdLst>
              <a:gd name="connsiteX0" fmla="*/ 6350 w 529513"/>
              <a:gd name="connsiteY0" fmla="*/ 1050226 h 1056576"/>
              <a:gd name="connsiteX1" fmla="*/ 523163 w 529513"/>
              <a:gd name="connsiteY1" fmla="*/ 6350 h 1056576"/>
            </a:gdLst>
            <a:ahLst/>
            <a:cxnLst>
              <a:cxn ang="0">
                <a:pos x="connsiteX0" y="connsiteY0"/>
              </a:cxn>
              <a:cxn ang="1">
                <a:pos x="connsiteX1" y="connsiteY1"/>
              </a:cxn>
            </a:cxnLst>
            <a:rect l="l" t="t" r="r" b="b"/>
            <a:pathLst>
              <a:path w="529513" h="1056576">
                <a:moveTo>
                  <a:pt x="6350" y="1050226"/>
                </a:moveTo>
                <a:lnTo>
                  <a:pt x="523163" y="6350"/>
                </a:lnTo>
              </a:path>
            </a:pathLst>
          </a:custGeom>
          <a:ln w="12700">
            <a:solidFill>
              <a:srgbClr val="231F20">
                <a:alpha val="100000"/>
              </a:srgbClr>
            </a:solidFill>
            <a:prstDash val="solid"/>
            <a:miter lim="800000"/>
            <a:head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b="1">
              <a:solidFill>
                <a:srgbClr val="000000"/>
              </a:solidFill>
            </a:endParaRPr>
          </a:p>
        </p:txBody>
      </p:sp>
      <p:sp>
        <p:nvSpPr>
          <p:cNvPr id="3" name="Footer Placeholder 2"/>
          <p:cNvSpPr>
            <a:spLocks noGrp="1"/>
          </p:cNvSpPr>
          <p:nvPr>
            <p:ph type="ftr" sz="quarter" idx="11"/>
          </p:nvPr>
        </p:nvSpPr>
        <p:spPr/>
        <p:txBody>
          <a:bodyPr/>
          <a:lstStyle/>
          <a:p>
            <a:r>
              <a:rPr lang="en-US"/>
              <a:t>© 2017 Pearson Education, Ltd.</a:t>
            </a:r>
          </a:p>
        </p:txBody>
      </p:sp>
      <p:sp>
        <p:nvSpPr>
          <p:cNvPr id="41" name="Rectangle 40"/>
          <p:cNvSpPr/>
          <p:nvPr/>
        </p:nvSpPr>
        <p:spPr>
          <a:xfrm>
            <a:off x="952792" y="117503"/>
            <a:ext cx="6861724" cy="400110"/>
          </a:xfrm>
          <a:prstGeom prst="rect">
            <a:avLst/>
          </a:prstGeom>
        </p:spPr>
        <p:txBody>
          <a:bodyPr wrap="square">
            <a:spAutoFit/>
          </a:bodyPr>
          <a:lstStyle/>
          <a:p>
            <a:pPr algn="ctr" rtl="0"/>
            <a:r>
              <a:rPr lang="en-US" sz="2000" b="1" dirty="0">
                <a:solidFill>
                  <a:srgbClr val="7030A0"/>
                </a:solidFill>
                <a:latin typeface="Times New Roman" panose="02020603050405020304" pitchFamily="18" charset="0"/>
                <a:cs typeface="Times New Roman" panose="02020603050405020304" pitchFamily="18" charset="0"/>
              </a:rPr>
              <a:t>The chemical composition of the human body</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8B2F913-10D2-A34A-B372-97C21D4A145D}"/>
              </a:ext>
            </a:extLst>
          </p:cNvPr>
          <p:cNvSpPr txBox="1"/>
          <p:nvPr/>
        </p:nvSpPr>
        <p:spPr>
          <a:xfrm>
            <a:off x="4929790" y="1763524"/>
            <a:ext cx="829364" cy="369332"/>
          </a:xfrm>
          <a:prstGeom prst="rect">
            <a:avLst/>
          </a:prstGeom>
          <a:noFill/>
        </p:spPr>
        <p:txBody>
          <a:bodyPr wrap="square" rtlCol="1">
            <a:spAutoFit/>
          </a:bodyPr>
          <a:lstStyle/>
          <a:p>
            <a:pPr algn="ctr"/>
            <a:r>
              <a:rPr lang="en-US" b="1" dirty="0">
                <a:solidFill>
                  <a:srgbClr val="00B050"/>
                </a:solidFill>
              </a:rPr>
              <a:t>(4%)</a:t>
            </a:r>
            <a:endParaRPr lang="ar-SA" b="1" dirty="0">
              <a:solidFill>
                <a:srgbClr val="00B050"/>
              </a:solidFill>
            </a:endParaRPr>
          </a:p>
        </p:txBody>
      </p:sp>
    </p:spTree>
    <p:extLst>
      <p:ext uri="{BB962C8B-B14F-4D97-AF65-F5344CB8AC3E}">
        <p14:creationId xmlns:p14="http://schemas.microsoft.com/office/powerpoint/2010/main" val="169291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251520" y="1301903"/>
            <a:ext cx="8712968" cy="4871567"/>
          </a:xfrm>
        </p:spPr>
        <p:txBody>
          <a:bodyPr>
            <a:noAutofit/>
          </a:bodyPr>
          <a:lstStyle/>
          <a:p>
            <a:pPr algn="l">
              <a:spcAft>
                <a:spcPts val="600"/>
              </a:spcAft>
            </a:pPr>
            <a:r>
              <a:rPr lang="en-US" sz="2600" b="1" dirty="0">
                <a:solidFill>
                  <a:srgbClr val="00B050"/>
                </a:solidFill>
                <a:latin typeface="Times New Roman" panose="02020603050405020304" pitchFamily="18" charset="0"/>
                <a:cs typeface="Times New Roman" panose="02020603050405020304" pitchFamily="18" charset="0"/>
              </a:rPr>
              <a:t>Trace elements</a:t>
            </a:r>
            <a:r>
              <a:rPr lang="en-US" sz="2600" dirty="0">
                <a:solidFill>
                  <a:srgbClr val="00B050"/>
                </a:solidFill>
                <a:latin typeface="Times New Roman" panose="02020603050405020304" pitchFamily="18" charset="0"/>
                <a:cs typeface="Times New Roman" panose="02020603050405020304" pitchFamily="18" charset="0"/>
              </a:rPr>
              <a:t> (0.01%) </a:t>
            </a:r>
            <a:r>
              <a:rPr lang="en-US" sz="2600" dirty="0">
                <a:latin typeface="Times New Roman" panose="02020603050405020304" pitchFamily="18" charset="0"/>
                <a:cs typeface="Times New Roman" panose="02020603050405020304" pitchFamily="18" charset="0"/>
              </a:rPr>
              <a:t>are</a:t>
            </a:r>
          </a:p>
          <a:p>
            <a:pPr lvl="1" algn="l">
              <a:spcAft>
                <a:spcPts val="600"/>
              </a:spcAft>
            </a:pPr>
            <a:r>
              <a:rPr lang="en-US" sz="2600" dirty="0">
                <a:latin typeface="Times New Roman" panose="02020603050405020304" pitchFamily="18" charset="0"/>
                <a:cs typeface="Times New Roman" panose="02020603050405020304" pitchFamily="18" charset="0"/>
              </a:rPr>
              <a:t>required in only very small amounts and</a:t>
            </a:r>
          </a:p>
          <a:p>
            <a:pPr lvl="1" algn="l">
              <a:spcAft>
                <a:spcPts val="600"/>
              </a:spcAft>
            </a:pPr>
            <a:r>
              <a:rPr lang="en-US" sz="2600" dirty="0">
                <a:latin typeface="Times New Roman" panose="02020603050405020304" pitchFamily="18" charset="0"/>
                <a:cs typeface="Times New Roman" panose="02020603050405020304" pitchFamily="18" charset="0"/>
              </a:rPr>
              <a:t>essential for life.</a:t>
            </a:r>
          </a:p>
          <a:p>
            <a:pPr algn="l">
              <a:spcAft>
                <a:spcPts val="600"/>
              </a:spcAft>
            </a:pPr>
            <a:r>
              <a:rPr lang="en-US" sz="2600" dirty="0">
                <a:solidFill>
                  <a:srgbClr val="FF0000"/>
                </a:solidFill>
                <a:latin typeface="Times New Roman" panose="02020603050405020304" pitchFamily="18" charset="0"/>
                <a:cs typeface="Times New Roman" panose="02020603050405020304" pitchFamily="18" charset="0"/>
              </a:rPr>
              <a:t>Iodine:</a:t>
            </a:r>
          </a:p>
          <a:p>
            <a:pPr algn="l">
              <a:spcAft>
                <a:spcPts val="600"/>
              </a:spcAft>
              <a:buNone/>
            </a:pPr>
            <a:r>
              <a:rPr lang="en-US" sz="2600" dirty="0">
                <a:solidFill>
                  <a:srgbClr val="FF0000"/>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An iodine deficiency causes the thyroid gland to enlarge, a condition called </a:t>
            </a:r>
            <a:r>
              <a:rPr lang="en-US" sz="2600" dirty="0">
                <a:solidFill>
                  <a:srgbClr val="7030A0"/>
                </a:solidFill>
                <a:latin typeface="Times New Roman" panose="02020603050405020304" pitchFamily="18" charset="0"/>
                <a:cs typeface="Times New Roman" panose="02020603050405020304" pitchFamily="18" charset="0"/>
              </a:rPr>
              <a:t>goiter.</a:t>
            </a:r>
          </a:p>
          <a:p>
            <a:pPr algn="l">
              <a:spcAft>
                <a:spcPts val="600"/>
              </a:spcAft>
            </a:pPr>
            <a:r>
              <a:rPr lang="en-US" sz="2600" dirty="0">
                <a:solidFill>
                  <a:srgbClr val="FF0000"/>
                </a:solidFill>
                <a:latin typeface="Times New Roman" panose="02020603050405020304" pitchFamily="18" charset="0"/>
                <a:cs typeface="Times New Roman" panose="02020603050405020304" pitchFamily="18" charset="0"/>
              </a:rPr>
              <a:t>Fluorine:</a:t>
            </a:r>
          </a:p>
          <a:p>
            <a:pPr lvl="1" algn="l">
              <a:spcAft>
                <a:spcPts val="600"/>
              </a:spcAft>
            </a:pPr>
            <a:r>
              <a:rPr lang="en-US" sz="2600" dirty="0">
                <a:latin typeface="Times New Roman" panose="02020603050405020304" pitchFamily="18" charset="0"/>
                <a:cs typeface="Times New Roman" panose="02020603050405020304" pitchFamily="18" charset="0"/>
              </a:rPr>
              <a:t>It is added to dental products </a:t>
            </a:r>
            <a:r>
              <a:rPr lang="en-US" sz="2600" dirty="0">
                <a:solidFill>
                  <a:srgbClr val="7030A0"/>
                </a:solidFill>
                <a:latin typeface="Times New Roman" panose="02020603050405020304" pitchFamily="18" charset="0"/>
                <a:cs typeface="Times New Roman" panose="02020603050405020304" pitchFamily="18" charset="0"/>
              </a:rPr>
              <a:t>(in the form of fluoride) </a:t>
            </a:r>
            <a:r>
              <a:rPr lang="en-US" sz="2600" dirty="0">
                <a:latin typeface="Times New Roman" panose="02020603050405020304" pitchFamily="18" charset="0"/>
                <a:cs typeface="Times New Roman" panose="02020603050405020304" pitchFamily="18" charset="0"/>
              </a:rPr>
              <a:t>and drinking water and helps to maintain healthy </a:t>
            </a:r>
            <a:r>
              <a:rPr lang="en-US" sz="2600" dirty="0">
                <a:solidFill>
                  <a:srgbClr val="7030A0"/>
                </a:solidFill>
                <a:latin typeface="Times New Roman" panose="02020603050405020304" pitchFamily="18" charset="0"/>
                <a:cs typeface="Times New Roman" panose="02020603050405020304" pitchFamily="18" charset="0"/>
              </a:rPr>
              <a:t>bones and teeth.</a:t>
            </a:r>
          </a:p>
        </p:txBody>
      </p:sp>
      <p:sp>
        <p:nvSpPr>
          <p:cNvPr id="4" name="Footer Placeholder 3"/>
          <p:cNvSpPr>
            <a:spLocks noGrp="1"/>
          </p:cNvSpPr>
          <p:nvPr>
            <p:ph type="ftr" sz="quarter" idx="11"/>
          </p:nvPr>
        </p:nvSpPr>
        <p:spPr/>
        <p:txBody>
          <a:bodyPr/>
          <a:lstStyle/>
          <a:p>
            <a:r>
              <a:rPr lang="en-US"/>
              <a:t>© 2017 Pearson Education, Ltd.</a:t>
            </a:r>
          </a:p>
        </p:txBody>
      </p:sp>
      <p:sp>
        <p:nvSpPr>
          <p:cNvPr id="7" name="Rectangle 2">
            <a:extLst>
              <a:ext uri="{FF2B5EF4-FFF2-40B4-BE49-F238E27FC236}">
                <a16:creationId xmlns:a16="http://schemas.microsoft.com/office/drawing/2014/main" id="{38F81751-A01D-CA46-BBE8-F74B108B0348}"/>
              </a:ext>
            </a:extLst>
          </p:cNvPr>
          <p:cNvSpPr>
            <a:spLocks noGrp="1" noChangeArrowheads="1"/>
          </p:cNvSpPr>
          <p:nvPr>
            <p:ph type="title"/>
          </p:nvPr>
        </p:nvSpPr>
        <p:spPr>
          <a:xfrm>
            <a:off x="539552" y="28983"/>
            <a:ext cx="7886700" cy="1325563"/>
          </a:xfrm>
        </p:spPr>
        <p:txBody>
          <a:bodyPr>
            <a:norm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Matter: Elements and Compounds</a:t>
            </a:r>
          </a:p>
        </p:txBody>
      </p:sp>
      <p:sp>
        <p:nvSpPr>
          <p:cNvPr id="5" name="TextBox 4">
            <a:extLst>
              <a:ext uri="{FF2B5EF4-FFF2-40B4-BE49-F238E27FC236}">
                <a16:creationId xmlns:a16="http://schemas.microsoft.com/office/drawing/2014/main" id="{B9DA2174-92FA-C14C-87EC-5E009B3545AA}"/>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93261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76" y="573024"/>
            <a:ext cx="6792600" cy="4941511"/>
          </a:xfrm>
          <a:prstGeom prst="rect">
            <a:avLst/>
          </a:prstGeom>
        </p:spPr>
      </p:pic>
      <p:sp>
        <p:nvSpPr>
          <p:cNvPr id="4" name="Footer Placeholder 3"/>
          <p:cNvSpPr>
            <a:spLocks noGrp="1"/>
          </p:cNvSpPr>
          <p:nvPr>
            <p:ph type="ftr" sz="quarter" idx="11"/>
          </p:nvPr>
        </p:nvSpPr>
        <p:spPr/>
        <p:txBody>
          <a:bodyPr/>
          <a:lstStyle/>
          <a:p>
            <a:r>
              <a:rPr lang="en-US"/>
              <a:t>© 2017 Pearson Education, Ltd.</a:t>
            </a:r>
          </a:p>
        </p:txBody>
      </p:sp>
      <p:sp>
        <p:nvSpPr>
          <p:cNvPr id="3" name="Title 2"/>
          <p:cNvSpPr>
            <a:spLocks noGrp="1"/>
          </p:cNvSpPr>
          <p:nvPr>
            <p:ph type="title" idx="4294967295"/>
          </p:nvPr>
        </p:nvSpPr>
        <p:spPr>
          <a:xfrm>
            <a:off x="457200" y="211955"/>
            <a:ext cx="8229600" cy="301625"/>
          </a:xfrm>
          <a:prstGeom prst="rect">
            <a:avLst/>
          </a:prstGeom>
        </p:spPr>
        <p:txBody>
          <a:bodyPr>
            <a:noAutofit/>
          </a:bodyPr>
          <a:lstStyle/>
          <a:p>
            <a:pPr algn="ctr" rtl="0" eaLnBrk="1" fontAlgn="base" hangingPunct="1"/>
            <a:r>
              <a:rPr lang="en-US" sz="2000" b="1" kern="1200" dirty="0">
                <a:solidFill>
                  <a:srgbClr val="7030A0"/>
                </a:solidFill>
                <a:effectLst/>
                <a:latin typeface="Times New Roman" panose="02020603050405020304" pitchFamily="18" charset="0"/>
                <a:ea typeface="ＭＳ Ｐゴシック"/>
                <a:cs typeface="Times New Roman" panose="02020603050405020304" pitchFamily="18" charset="0"/>
              </a:rPr>
              <a:t>Diet and goiter</a:t>
            </a:r>
            <a:endParaRPr lang="en-US" sz="2000" b="1" dirty="0">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6176" y="5495557"/>
            <a:ext cx="4572000" cy="1015663"/>
          </a:xfrm>
          <a:prstGeom prst="rect">
            <a:avLst/>
          </a:prstGeom>
        </p:spPr>
        <p:txBody>
          <a:bodyPr>
            <a:spAutoFit/>
          </a:bodyPr>
          <a:lstStyle/>
          <a:p>
            <a:pPr algn="ctr"/>
            <a:r>
              <a:rPr lang="en-US" sz="2000" b="1" dirty="0">
                <a:latin typeface="Times New Roman" panose="02020603050405020304" pitchFamily="18" charset="0"/>
                <a:cs typeface="Times New Roman" panose="02020603050405020304" pitchFamily="18" charset="0"/>
              </a:rPr>
              <a:t>Goiter, an enlargement of the thyroid gland, shown here in a Malaysian woman</a:t>
            </a:r>
            <a:endParaRPr lang="en-US" b="1" dirty="0">
              <a:latin typeface="Times New Roman" panose="02020603050405020304" pitchFamily="18" charset="0"/>
              <a:cs typeface="Times New Roman" panose="02020603050405020304" pitchFamily="18" charset="0"/>
            </a:endParaRPr>
          </a:p>
        </p:txBody>
      </p:sp>
      <p:sp>
        <p:nvSpPr>
          <p:cNvPr id="6" name="Rectangle 5"/>
          <p:cNvSpPr/>
          <p:nvPr/>
        </p:nvSpPr>
        <p:spPr>
          <a:xfrm>
            <a:off x="4171071" y="1500332"/>
            <a:ext cx="4572000" cy="400110"/>
          </a:xfrm>
          <a:prstGeom prst="rect">
            <a:avLst/>
          </a:prstGeom>
        </p:spPr>
        <p:txBody>
          <a:bodyPr>
            <a:spAutoFit/>
          </a:bodyPr>
          <a:lstStyle/>
          <a:p>
            <a:pPr algn="ctr"/>
            <a:r>
              <a:rPr lang="en-US" sz="2000" dirty="0">
                <a:latin typeface="Times New Roman" panose="02020603050405020304" pitchFamily="18" charset="0"/>
                <a:cs typeface="Times New Roman" panose="02020603050405020304" pitchFamily="18" charset="0"/>
              </a:rPr>
              <a:t>Eating iodine-rich foods can prevent goiter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652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a:r>
              <a:rPr lang="en-US" dirty="0"/>
              <a:t>Matter: Elements and Compounds</a:t>
            </a:r>
          </a:p>
        </p:txBody>
      </p:sp>
      <p:sp>
        <p:nvSpPr>
          <p:cNvPr id="30723" name="Rectangle 3"/>
          <p:cNvSpPr>
            <a:spLocks noGrp="1" noChangeArrowheads="1"/>
          </p:cNvSpPr>
          <p:nvPr>
            <p:ph idx="1"/>
          </p:nvPr>
        </p:nvSpPr>
        <p:spPr/>
        <p:txBody>
          <a:bodyPr/>
          <a:lstStyle/>
          <a:p>
            <a:pPr algn="just"/>
            <a:r>
              <a:rPr lang="en-US" dirty="0">
                <a:latin typeface="+mj-lt"/>
              </a:rPr>
              <a:t>Elements can combine to form </a:t>
            </a:r>
            <a:r>
              <a:rPr lang="en-US" b="1" dirty="0">
                <a:solidFill>
                  <a:srgbClr val="FF0000"/>
                </a:solidFill>
                <a:latin typeface="+mj-lt"/>
              </a:rPr>
              <a:t>compounds</a:t>
            </a:r>
            <a:r>
              <a:rPr lang="en-US" dirty="0">
                <a:latin typeface="+mj-lt"/>
              </a:rPr>
              <a:t>, substances that contain </a:t>
            </a:r>
            <a:r>
              <a:rPr lang="en-US" dirty="0">
                <a:solidFill>
                  <a:srgbClr val="FF0000"/>
                </a:solidFill>
                <a:latin typeface="+mj-lt"/>
              </a:rPr>
              <a:t>two or more elements </a:t>
            </a:r>
            <a:r>
              <a:rPr lang="en-US" dirty="0">
                <a:latin typeface="+mj-lt"/>
              </a:rPr>
              <a:t>in a fixed ratio.</a:t>
            </a:r>
          </a:p>
          <a:p>
            <a:pPr algn="just"/>
            <a:r>
              <a:rPr lang="en-US" dirty="0">
                <a:latin typeface="+mj-lt"/>
              </a:rPr>
              <a:t>Common compounds include:</a:t>
            </a:r>
          </a:p>
          <a:p>
            <a:pPr lvl="1" algn="just"/>
            <a:r>
              <a:rPr lang="en-US" dirty="0" err="1">
                <a:latin typeface="+mj-lt"/>
              </a:rPr>
              <a:t>NaCl</a:t>
            </a:r>
            <a:r>
              <a:rPr lang="en-US" dirty="0">
                <a:latin typeface="+mj-lt"/>
              </a:rPr>
              <a:t> (table salt) and</a:t>
            </a:r>
          </a:p>
          <a:p>
            <a:pPr lvl="1" algn="just"/>
            <a:r>
              <a:rPr lang="en-US" dirty="0">
                <a:latin typeface="+mj-lt"/>
              </a:rPr>
              <a:t>H</a:t>
            </a:r>
            <a:r>
              <a:rPr lang="en-US" baseline="-25000" dirty="0">
                <a:latin typeface="+mj-lt"/>
              </a:rPr>
              <a:t>2</a:t>
            </a:r>
            <a:r>
              <a:rPr lang="en-US" dirty="0">
                <a:latin typeface="+mj-lt"/>
              </a:rPr>
              <a:t>O (water).</a:t>
            </a:r>
          </a:p>
        </p:txBody>
      </p:sp>
      <p:sp>
        <p:nvSpPr>
          <p:cNvPr id="5" name="TextBox 4">
            <a:extLst>
              <a:ext uri="{FF2B5EF4-FFF2-40B4-BE49-F238E27FC236}">
                <a16:creationId xmlns:a16="http://schemas.microsoft.com/office/drawing/2014/main" id="{AFB5D752-F69E-C043-96D9-CA5F4D55A0D0}"/>
              </a:ext>
            </a:extLst>
          </p:cNvPr>
          <p:cNvSpPr txBox="1"/>
          <p:nvPr/>
        </p:nvSpPr>
        <p:spPr>
          <a:xfrm>
            <a:off x="-34822"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612765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2F67E0E8-5763-4B4F-84D0-51CED34C1752}"/>
              </a:ext>
            </a:extLst>
          </p:cNvPr>
          <p:cNvSpPr>
            <a:spLocks noGrp="1" noChangeArrowheads="1"/>
          </p:cNvSpPr>
          <p:nvPr>
            <p:ph type="title"/>
          </p:nvPr>
        </p:nvSpPr>
        <p:spPr>
          <a:xfrm>
            <a:off x="173038" y="180975"/>
            <a:ext cx="8534400" cy="655737"/>
          </a:xfrm>
        </p:spPr>
        <p:txBody>
          <a:bodyPr/>
          <a:lstStyle/>
          <a:p>
            <a:pPr algn="ctr" eaLnBrk="1" hangingPunct="1"/>
            <a:r>
              <a:rPr lang="en-US" altLang="en-US" dirty="0"/>
              <a:t>Atoms</a:t>
            </a:r>
            <a:br>
              <a:rPr lang="ar-SA" altLang="en-US" sz="2800" dirty="0"/>
            </a:br>
            <a:r>
              <a:rPr lang="en-US" altLang="en-US" sz="2800" dirty="0"/>
              <a:t> </a:t>
            </a:r>
          </a:p>
        </p:txBody>
      </p:sp>
      <p:sp>
        <p:nvSpPr>
          <p:cNvPr id="35842" name="Rectangle 3">
            <a:extLst>
              <a:ext uri="{FF2B5EF4-FFF2-40B4-BE49-F238E27FC236}">
                <a16:creationId xmlns:a16="http://schemas.microsoft.com/office/drawing/2014/main" id="{D79C9B75-3951-CD45-96C5-AE75E99C6704}"/>
              </a:ext>
            </a:extLst>
          </p:cNvPr>
          <p:cNvSpPr>
            <a:spLocks noGrp="1" noChangeArrowheads="1"/>
          </p:cNvSpPr>
          <p:nvPr>
            <p:ph type="body" idx="1"/>
          </p:nvPr>
        </p:nvSpPr>
        <p:spPr>
          <a:xfrm>
            <a:off x="155575" y="1304924"/>
            <a:ext cx="8534400" cy="5076403"/>
          </a:xfrm>
        </p:spPr>
        <p:txBody>
          <a:bodyPr/>
          <a:lstStyle/>
          <a:p>
            <a:pPr eaLnBrk="1" hangingPunct="1">
              <a:lnSpc>
                <a:spcPct val="80000"/>
              </a:lnSpc>
            </a:pPr>
            <a:r>
              <a:rPr lang="en-US" altLang="en-US" sz="2600" dirty="0">
                <a:latin typeface="+mj-lt"/>
                <a:ea typeface="Arial Unicode MS" panose="020B0604020202020204" pitchFamily="34" charset="-128"/>
                <a:cs typeface="Arial Unicode MS" panose="020B0604020202020204" pitchFamily="34" charset="-128"/>
              </a:rPr>
              <a:t>An </a:t>
            </a:r>
            <a:r>
              <a:rPr lang="en-US" altLang="en-US" sz="2600" b="1" dirty="0">
                <a:solidFill>
                  <a:srgbClr val="FF0000"/>
                </a:solidFill>
                <a:latin typeface="+mj-lt"/>
                <a:ea typeface="Arial Unicode MS" panose="020B0604020202020204" pitchFamily="34" charset="-128"/>
                <a:cs typeface="Arial Unicode MS" panose="020B0604020202020204" pitchFamily="34" charset="-128"/>
              </a:rPr>
              <a:t>atom</a:t>
            </a:r>
            <a:r>
              <a:rPr lang="en-US" altLang="en-US" sz="2600" dirty="0">
                <a:latin typeface="+mj-lt"/>
                <a:ea typeface="Arial Unicode MS" panose="020B0604020202020204" pitchFamily="34" charset="-128"/>
                <a:cs typeface="Arial Unicode MS" panose="020B0604020202020204" pitchFamily="34" charset="-128"/>
              </a:rPr>
              <a:t> </a:t>
            </a:r>
            <a:r>
              <a:rPr lang="en-US" altLang="en-US" sz="2600" b="1" dirty="0">
                <a:latin typeface="+mj-lt"/>
                <a:ea typeface="Arial Unicode MS" panose="020B0604020202020204" pitchFamily="34" charset="-128"/>
                <a:cs typeface="Arial Unicode MS" panose="020B0604020202020204" pitchFamily="34" charset="-128"/>
              </a:rPr>
              <a:t>is the smallest unit of matter that still retains the properties of a element</a:t>
            </a:r>
          </a:p>
          <a:p>
            <a:pPr eaLnBrk="1" hangingPunct="1">
              <a:lnSpc>
                <a:spcPct val="80000"/>
              </a:lnSpc>
            </a:pPr>
            <a:r>
              <a:rPr lang="en-US" altLang="en-US" sz="2600" b="1" dirty="0">
                <a:latin typeface="+mj-lt"/>
                <a:ea typeface="Arial Unicode MS" panose="020B0604020202020204" pitchFamily="34" charset="-128"/>
                <a:cs typeface="Arial Unicode MS" panose="020B0604020202020204" pitchFamily="34" charset="-128"/>
              </a:rPr>
              <a:t>Structure of Atoms:</a:t>
            </a:r>
          </a:p>
          <a:p>
            <a:pPr eaLnBrk="1" hangingPunct="1">
              <a:lnSpc>
                <a:spcPct val="80000"/>
              </a:lnSpc>
            </a:pPr>
            <a:r>
              <a:rPr lang="en-US" altLang="en-US" sz="2600" dirty="0">
                <a:latin typeface="+mj-lt"/>
                <a:ea typeface="Arial Unicode MS" panose="020B0604020202020204" pitchFamily="34" charset="-128"/>
                <a:cs typeface="Arial Unicode MS" panose="020B0604020202020204" pitchFamily="34" charset="-128"/>
              </a:rPr>
              <a:t>Atoms are made of over a hundred subatomic particles, but only three are important for biological compounds</a:t>
            </a:r>
            <a:endParaRPr lang="ar-SA" altLang="en-US" sz="2600" dirty="0">
              <a:latin typeface="+mj-lt"/>
              <a:ea typeface="Arial Unicode MS" panose="020B0604020202020204" pitchFamily="34" charset="-128"/>
              <a:cs typeface="Arial Unicode MS" panose="020B0604020202020204" pitchFamily="34" charset="-128"/>
            </a:endParaRPr>
          </a:p>
          <a:p>
            <a:pPr lvl="2" eaLnBrk="1" hangingPunct="1">
              <a:lnSpc>
                <a:spcPct val="80000"/>
              </a:lnSpc>
              <a:buFont typeface="Wingdings" pitchFamily="2" charset="2"/>
              <a:buChar char="Ø"/>
            </a:pPr>
            <a:r>
              <a:rPr lang="en-US" altLang="en-US" sz="2600" b="1" dirty="0">
                <a:solidFill>
                  <a:srgbClr val="FF0000"/>
                </a:solidFill>
                <a:latin typeface="+mj-lt"/>
                <a:ea typeface="Arial Unicode MS" panose="020B0604020202020204" pitchFamily="34" charset="-128"/>
                <a:cs typeface="Arial Unicode MS" panose="020B0604020202020204" pitchFamily="34" charset="-128"/>
              </a:rPr>
              <a:t>Proton</a:t>
            </a:r>
            <a:r>
              <a:rPr lang="en-US" altLang="en-US" sz="2600" dirty="0">
                <a:latin typeface="+mj-lt"/>
                <a:ea typeface="Arial Unicode MS" panose="020B0604020202020204" pitchFamily="34" charset="-128"/>
                <a:cs typeface="Arial Unicode MS" panose="020B0604020202020204" pitchFamily="34" charset="-128"/>
              </a:rPr>
              <a:t>—has a single positive electrical charge</a:t>
            </a:r>
            <a:endParaRPr lang="ar-SA" altLang="en-US" sz="2600" dirty="0">
              <a:latin typeface="+mj-lt"/>
              <a:ea typeface="Arial Unicode MS" panose="020B0604020202020204" pitchFamily="34" charset="-128"/>
              <a:cs typeface="Arial Unicode MS" panose="020B0604020202020204" pitchFamily="34" charset="-128"/>
            </a:endParaRPr>
          </a:p>
          <a:p>
            <a:pPr lvl="2" algn="r" rtl="1" eaLnBrk="1" hangingPunct="1">
              <a:lnSpc>
                <a:spcPct val="80000"/>
              </a:lnSpc>
              <a:buFont typeface="Wingdings" pitchFamily="2" charset="2"/>
              <a:buChar char="Ø"/>
            </a:pPr>
            <a:endParaRPr lang="ar-SA" altLang="en-US" sz="2600" b="1" dirty="0">
              <a:latin typeface="+mj-lt"/>
              <a:ea typeface="Arial Unicode MS" panose="020B0604020202020204" pitchFamily="34" charset="-128"/>
              <a:cs typeface="Arial Unicode MS" panose="020B0604020202020204" pitchFamily="34" charset="-128"/>
            </a:endParaRPr>
          </a:p>
          <a:p>
            <a:pPr lvl="2" eaLnBrk="1" hangingPunct="1">
              <a:lnSpc>
                <a:spcPct val="80000"/>
              </a:lnSpc>
              <a:buFont typeface="Wingdings" pitchFamily="2" charset="2"/>
              <a:buChar char="Ø"/>
            </a:pPr>
            <a:r>
              <a:rPr lang="en-US" altLang="en-US" sz="2600" b="1" dirty="0">
                <a:solidFill>
                  <a:srgbClr val="FF0000"/>
                </a:solidFill>
                <a:latin typeface="+mj-lt"/>
                <a:ea typeface="Arial Unicode MS" panose="020B0604020202020204" pitchFamily="34" charset="-128"/>
                <a:cs typeface="Arial Unicode MS" panose="020B0604020202020204" pitchFamily="34" charset="-128"/>
              </a:rPr>
              <a:t>Electron</a:t>
            </a:r>
            <a:r>
              <a:rPr lang="en-US" altLang="en-US" sz="2600" dirty="0">
                <a:latin typeface="+mj-lt"/>
                <a:ea typeface="Arial Unicode MS" panose="020B0604020202020204" pitchFamily="34" charset="-128"/>
                <a:cs typeface="Arial Unicode MS" panose="020B0604020202020204" pitchFamily="34" charset="-128"/>
              </a:rPr>
              <a:t>—has a single negative electrical charge</a:t>
            </a:r>
            <a:endParaRPr lang="ar-SA" altLang="en-US" sz="2600" dirty="0">
              <a:latin typeface="+mj-lt"/>
              <a:ea typeface="Arial Unicode MS" panose="020B0604020202020204" pitchFamily="34" charset="-128"/>
              <a:cs typeface="Arial Unicode MS" panose="020B0604020202020204" pitchFamily="34" charset="-128"/>
            </a:endParaRPr>
          </a:p>
          <a:p>
            <a:pPr lvl="2" algn="r" rtl="1" eaLnBrk="1" hangingPunct="1">
              <a:lnSpc>
                <a:spcPct val="80000"/>
              </a:lnSpc>
              <a:buFont typeface="Wingdings" pitchFamily="2" charset="2"/>
              <a:buChar char="Ø"/>
            </a:pPr>
            <a:endParaRPr lang="ar-SA" altLang="en-US" sz="2600" b="1" dirty="0">
              <a:latin typeface="+mj-lt"/>
              <a:ea typeface="Arial Unicode MS" panose="020B0604020202020204" pitchFamily="34" charset="-128"/>
              <a:cs typeface="Arial Unicode MS" panose="020B0604020202020204" pitchFamily="34" charset="-128"/>
            </a:endParaRPr>
          </a:p>
          <a:p>
            <a:pPr lvl="2" eaLnBrk="1" hangingPunct="1">
              <a:lnSpc>
                <a:spcPct val="80000"/>
              </a:lnSpc>
              <a:buFont typeface="Wingdings" pitchFamily="2" charset="2"/>
              <a:buChar char="Ø"/>
            </a:pPr>
            <a:r>
              <a:rPr lang="en-US" altLang="en-US" sz="2600" b="1" dirty="0">
                <a:solidFill>
                  <a:srgbClr val="FF0000"/>
                </a:solidFill>
                <a:latin typeface="+mj-lt"/>
                <a:ea typeface="Arial Unicode MS" panose="020B0604020202020204" pitchFamily="34" charset="-128"/>
                <a:cs typeface="Arial Unicode MS" panose="020B0604020202020204" pitchFamily="34" charset="-128"/>
              </a:rPr>
              <a:t>Neutron</a:t>
            </a:r>
            <a:r>
              <a:rPr lang="en-US" altLang="en-US" sz="2600" dirty="0">
                <a:latin typeface="+mj-lt"/>
                <a:ea typeface="Arial Unicode MS" panose="020B0604020202020204" pitchFamily="34" charset="-128"/>
                <a:cs typeface="Arial Unicode MS" panose="020B0604020202020204" pitchFamily="34" charset="-128"/>
              </a:rPr>
              <a:t>—is electrically neutral (has no charge)</a:t>
            </a:r>
            <a:endParaRPr lang="ar-SA" altLang="en-US" sz="2600" dirty="0">
              <a:latin typeface="+mj-lt"/>
              <a:ea typeface="Arial Unicode MS" panose="020B0604020202020204" pitchFamily="34" charset="-128"/>
              <a:cs typeface="Arial Unicode MS" panose="020B0604020202020204" pitchFamily="34" charset="-128"/>
            </a:endParaRPr>
          </a:p>
          <a:p>
            <a:pPr lvl="2" algn="r" rtl="1" eaLnBrk="1" hangingPunct="1">
              <a:lnSpc>
                <a:spcPct val="80000"/>
              </a:lnSpc>
              <a:buFontTx/>
              <a:buChar char="–"/>
            </a:pPr>
            <a:endParaRPr lang="ar-SA" altLang="en-US" sz="2600" b="1" dirty="0">
              <a:latin typeface="+mj-lt"/>
              <a:ea typeface="Arial Unicode MS" panose="020B0604020202020204" pitchFamily="34" charset="-128"/>
              <a:cs typeface="Arial Unicode MS" panose="020B0604020202020204" pitchFamily="34" charset="-128"/>
            </a:endParaRPr>
          </a:p>
          <a:p>
            <a:pPr lvl="2" algn="r" rtl="1" eaLnBrk="1" hangingPunct="1">
              <a:lnSpc>
                <a:spcPct val="80000"/>
              </a:lnSpc>
              <a:buFontTx/>
              <a:buChar char="–"/>
            </a:pPr>
            <a:endParaRPr lang="ar-SA" altLang="en-US" sz="2600" b="1" dirty="0">
              <a:latin typeface="+mj-lt"/>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8DC49E2D-CFA6-BD43-8613-EB117D2C142F}"/>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724569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D82A-B2F3-CA40-8513-03C54C609F2F}"/>
              </a:ext>
            </a:extLst>
          </p:cNvPr>
          <p:cNvSpPr>
            <a:spLocks noGrp="1"/>
          </p:cNvSpPr>
          <p:nvPr>
            <p:ph type="title"/>
          </p:nvPr>
        </p:nvSpPr>
        <p:spPr/>
        <p:txBody>
          <a:bodyPr/>
          <a:lstStyle/>
          <a:p>
            <a:pPr algn="ctr"/>
            <a:r>
              <a:rPr lang="en-US" dirty="0"/>
              <a:t>Atoms</a:t>
            </a:r>
            <a:endParaRPr lang="ar-SA" dirty="0"/>
          </a:p>
        </p:txBody>
      </p:sp>
      <p:sp>
        <p:nvSpPr>
          <p:cNvPr id="3" name="Content Placeholder 2">
            <a:extLst>
              <a:ext uri="{FF2B5EF4-FFF2-40B4-BE49-F238E27FC236}">
                <a16:creationId xmlns:a16="http://schemas.microsoft.com/office/drawing/2014/main" id="{2FA4FEBA-58B0-5441-B603-C90123DA3A47}"/>
              </a:ext>
            </a:extLst>
          </p:cNvPr>
          <p:cNvSpPr>
            <a:spLocks noGrp="1"/>
          </p:cNvSpPr>
          <p:nvPr>
            <p:ph idx="1"/>
          </p:nvPr>
        </p:nvSpPr>
        <p:spPr>
          <a:xfrm>
            <a:off x="287383" y="1227909"/>
            <a:ext cx="8543108" cy="1913059"/>
          </a:xfrm>
        </p:spPr>
        <p:txBody>
          <a:bodyPr/>
          <a:lstStyle/>
          <a:p>
            <a:r>
              <a:rPr lang="en-US" sz="2600" b="1" dirty="0">
                <a:solidFill>
                  <a:srgbClr val="FF0000"/>
                </a:solidFill>
                <a:latin typeface="+mj-lt"/>
              </a:rPr>
              <a:t>Atomic number</a:t>
            </a:r>
            <a:r>
              <a:rPr lang="en-US" sz="2600" dirty="0">
                <a:latin typeface="+mj-lt"/>
              </a:rPr>
              <a:t>: is the number of protons.</a:t>
            </a:r>
          </a:p>
          <a:p>
            <a:r>
              <a:rPr lang="en-US" sz="2600" b="1" dirty="0">
                <a:solidFill>
                  <a:srgbClr val="FF0000"/>
                </a:solidFill>
                <a:latin typeface="+mj-lt"/>
              </a:rPr>
              <a:t>Mass number</a:t>
            </a:r>
            <a:r>
              <a:rPr lang="en-US" sz="2600" dirty="0">
                <a:solidFill>
                  <a:srgbClr val="FF0000"/>
                </a:solidFill>
                <a:latin typeface="+mj-lt"/>
              </a:rPr>
              <a:t>: </a:t>
            </a:r>
            <a:r>
              <a:rPr lang="en-US" sz="2600" dirty="0">
                <a:latin typeface="+mj-lt"/>
              </a:rPr>
              <a:t>is the sum of the number of protons and neutrons</a:t>
            </a:r>
          </a:p>
        </p:txBody>
      </p:sp>
      <p:pic>
        <p:nvPicPr>
          <p:cNvPr id="22" name="Picture 21">
            <a:extLst>
              <a:ext uri="{FF2B5EF4-FFF2-40B4-BE49-F238E27FC236}">
                <a16:creationId xmlns:a16="http://schemas.microsoft.com/office/drawing/2014/main" id="{7F5D25ED-5C9E-384A-BB28-15C688F7EECD}"/>
              </a:ext>
            </a:extLst>
          </p:cNvPr>
          <p:cNvPicPr>
            <a:picLocks noChangeAspect="1"/>
          </p:cNvPicPr>
          <p:nvPr/>
        </p:nvPicPr>
        <p:blipFill rotWithShape="1">
          <a:blip r:embed="rId2"/>
          <a:srcRect l="3143" t="4851" r="3429" b="17450"/>
          <a:stretch/>
        </p:blipFill>
        <p:spPr>
          <a:xfrm>
            <a:off x="1835696" y="2636913"/>
            <a:ext cx="6557380" cy="4090034"/>
          </a:xfrm>
          <a:prstGeom prst="rect">
            <a:avLst/>
          </a:prstGeom>
        </p:spPr>
      </p:pic>
      <p:sp>
        <p:nvSpPr>
          <p:cNvPr id="23" name="TextBox 22">
            <a:extLst>
              <a:ext uri="{FF2B5EF4-FFF2-40B4-BE49-F238E27FC236}">
                <a16:creationId xmlns:a16="http://schemas.microsoft.com/office/drawing/2014/main" id="{D7BF510C-BB2F-4C4B-9C9D-296BA5CF1F4A}"/>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487100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D5DC-0EA6-8F47-949C-0B2F00C4E446}"/>
              </a:ext>
            </a:extLst>
          </p:cNvPr>
          <p:cNvSpPr>
            <a:spLocks noGrp="1"/>
          </p:cNvSpPr>
          <p:nvPr>
            <p:ph type="title"/>
          </p:nvPr>
        </p:nvSpPr>
        <p:spPr/>
        <p:txBody>
          <a:bodyPr>
            <a:norm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What is Biology? </a:t>
            </a:r>
            <a:endParaRPr lang="ar-SA"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D5BD6FC2-7EDB-1640-B7AA-B38733100488}"/>
              </a:ext>
            </a:extLst>
          </p:cNvPr>
          <p:cNvSpPr txBox="1">
            <a:spLocks noChangeArrowheads="1"/>
          </p:cNvSpPr>
          <p:nvPr/>
        </p:nvSpPr>
        <p:spPr>
          <a:xfrm>
            <a:off x="299945" y="1849834"/>
            <a:ext cx="8464229" cy="37117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a:spcBef>
                <a:spcPts val="900"/>
              </a:spcBef>
              <a:spcAft>
                <a:spcPts val="900"/>
              </a:spcAft>
            </a:pPr>
            <a:r>
              <a:rPr lang="en-US" sz="2600" b="1" dirty="0">
                <a:solidFill>
                  <a:srgbClr val="FF0000"/>
                </a:solidFill>
                <a:latin typeface="Times New Roman"/>
              </a:rPr>
              <a:t>Biology</a:t>
            </a:r>
            <a:r>
              <a:rPr lang="en-US" sz="2600" dirty="0">
                <a:solidFill>
                  <a:sysClr val="windowText" lastClr="000000"/>
                </a:solidFill>
                <a:latin typeface="Times New Roman"/>
              </a:rPr>
              <a:t> </a:t>
            </a:r>
            <a:r>
              <a:rPr lang="en-US" sz="2600" b="1" dirty="0">
                <a:solidFill>
                  <a:sysClr val="windowText" lastClr="000000"/>
                </a:solidFill>
                <a:latin typeface="Times New Roman"/>
              </a:rPr>
              <a:t>is the scientific study of life</a:t>
            </a:r>
            <a:r>
              <a:rPr lang="en-US" sz="2600" dirty="0">
                <a:solidFill>
                  <a:sysClr val="windowText" lastClr="000000"/>
                </a:solidFill>
                <a:latin typeface="Times New Roman"/>
              </a:rPr>
              <a:t>. But</a:t>
            </a:r>
          </a:p>
          <a:p>
            <a:pPr marL="514350" lvl="1" indent="-171450" algn="just" defTabSz="685800">
              <a:spcAft>
                <a:spcPts val="900"/>
              </a:spcAft>
            </a:pPr>
            <a:r>
              <a:rPr lang="en-US" dirty="0">
                <a:solidFill>
                  <a:sysClr val="windowText" lastClr="000000"/>
                </a:solidFill>
                <a:latin typeface="Times New Roman"/>
              </a:rPr>
              <a:t>what is a scientific study?</a:t>
            </a:r>
          </a:p>
          <a:p>
            <a:pPr marL="514350" lvl="1" indent="-171450" algn="just" defTabSz="685800">
              <a:spcAft>
                <a:spcPts val="900"/>
              </a:spcAft>
            </a:pPr>
            <a:r>
              <a:rPr lang="en-US" dirty="0">
                <a:solidFill>
                  <a:sysClr val="windowText" lastClr="000000"/>
                </a:solidFill>
                <a:latin typeface="Times New Roman"/>
              </a:rPr>
              <a:t>what does it mean to be alive?</a:t>
            </a:r>
          </a:p>
          <a:p>
            <a:pPr marL="514350" lvl="1" indent="-171450" algn="just" defTabSz="685800">
              <a:spcAft>
                <a:spcPts val="900"/>
              </a:spcAft>
            </a:pPr>
            <a:endParaRPr lang="en-US" dirty="0">
              <a:solidFill>
                <a:sysClr val="windowText" lastClr="000000"/>
              </a:solidFill>
              <a:latin typeface="Times New Roman"/>
            </a:endParaRPr>
          </a:p>
          <a:p>
            <a:pPr marL="342900" lvl="1" indent="0" algn="just" defTabSz="685800">
              <a:spcAft>
                <a:spcPts val="900"/>
              </a:spcAft>
              <a:buNone/>
            </a:pPr>
            <a:r>
              <a:rPr lang="en-US" dirty="0">
                <a:solidFill>
                  <a:sysClr val="windowText" lastClr="000000"/>
                </a:solidFill>
                <a:latin typeface="Times New Roman"/>
              </a:rPr>
              <a:t>To answer these questions, you need to know: </a:t>
            </a:r>
          </a:p>
          <a:p>
            <a:pPr marL="514350" lvl="1" indent="-171450" algn="just" defTabSz="685800">
              <a:spcAft>
                <a:spcPts val="900"/>
              </a:spcAft>
              <a:buFont typeface="Wingdings" pitchFamily="2" charset="2"/>
              <a:buChar char="ü"/>
            </a:pPr>
            <a:r>
              <a:rPr lang="en-US" b="1" dirty="0">
                <a:solidFill>
                  <a:sysClr val="windowText" lastClr="000000"/>
                </a:solidFill>
                <a:latin typeface="Times New Roman"/>
              </a:rPr>
              <a:t>What is science?</a:t>
            </a:r>
          </a:p>
          <a:p>
            <a:pPr marL="514350" lvl="1" indent="-171450" algn="just" defTabSz="685800">
              <a:spcAft>
                <a:spcPts val="900"/>
              </a:spcAft>
              <a:buFont typeface="Wingdings" pitchFamily="2" charset="2"/>
              <a:buChar char="ü"/>
            </a:pPr>
            <a:r>
              <a:rPr lang="ar-SA" b="1" dirty="0">
                <a:solidFill>
                  <a:sysClr val="windowText" lastClr="000000"/>
                </a:solidFill>
                <a:latin typeface="Times New Roman"/>
              </a:rPr>
              <a:t>ً</a:t>
            </a:r>
            <a:r>
              <a:rPr lang="en-US" b="1" dirty="0">
                <a:solidFill>
                  <a:sysClr val="windowText" lastClr="000000"/>
                </a:solidFill>
                <a:latin typeface="Times New Roman"/>
              </a:rPr>
              <a:t>What is the nature and properties of life?</a:t>
            </a:r>
          </a:p>
          <a:p>
            <a:pPr marL="514350" lvl="1" indent="-171450" algn="just" defTabSz="685800">
              <a:spcAft>
                <a:spcPts val="900"/>
              </a:spcAft>
              <a:buFont typeface="Wingdings" pitchFamily="2" charset="2"/>
              <a:buChar char="ü"/>
            </a:pPr>
            <a:r>
              <a:rPr lang="en-US" b="1" dirty="0">
                <a:solidFill>
                  <a:sysClr val="windowText" lastClr="000000"/>
                </a:solidFill>
                <a:latin typeface="Times New Roman"/>
              </a:rPr>
              <a:t>What are the Major themes of life?</a:t>
            </a:r>
          </a:p>
        </p:txBody>
      </p:sp>
    </p:spTree>
    <p:extLst>
      <p:ext uri="{BB962C8B-B14F-4D97-AF65-F5344CB8AC3E}">
        <p14:creationId xmlns:p14="http://schemas.microsoft.com/office/powerpoint/2010/main" val="114715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AutoShape 6">
            <a:extLst>
              <a:ext uri="{FF2B5EF4-FFF2-40B4-BE49-F238E27FC236}">
                <a16:creationId xmlns:a16="http://schemas.microsoft.com/office/drawing/2014/main" id="{004582D5-EB84-F74A-8311-7DAD556F3E10}"/>
              </a:ext>
            </a:extLst>
          </p:cNvPr>
          <p:cNvSpPr>
            <a:spLocks/>
          </p:cNvSpPr>
          <p:nvPr/>
        </p:nvSpPr>
        <p:spPr bwMode="auto">
          <a:xfrm rot="10714077">
            <a:off x="5329238" y="4778375"/>
            <a:ext cx="325437" cy="920750"/>
          </a:xfrm>
          <a:prstGeom prst="leftBrace">
            <a:avLst>
              <a:gd name="adj1" fmla="val 23577"/>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endParaRPr lang="ar-SA" altLang="en-US">
              <a:cs typeface="Times New Roman" panose="02020603050405020304" pitchFamily="18" charset="0"/>
            </a:endParaRPr>
          </a:p>
        </p:txBody>
      </p:sp>
      <p:grpSp>
        <p:nvGrpSpPr>
          <p:cNvPr id="4" name="Group 3">
            <a:extLst>
              <a:ext uri="{FF2B5EF4-FFF2-40B4-BE49-F238E27FC236}">
                <a16:creationId xmlns:a16="http://schemas.microsoft.com/office/drawing/2014/main" id="{D40CD2D7-7357-7441-A80E-0EC2AE31D13E}"/>
              </a:ext>
            </a:extLst>
          </p:cNvPr>
          <p:cNvGrpSpPr/>
          <p:nvPr/>
        </p:nvGrpSpPr>
        <p:grpSpPr>
          <a:xfrm>
            <a:off x="1475656" y="371475"/>
            <a:ext cx="6394450" cy="6115050"/>
            <a:chOff x="1475656" y="371475"/>
            <a:chExt cx="6394450" cy="6115050"/>
          </a:xfrm>
        </p:grpSpPr>
        <p:grpSp>
          <p:nvGrpSpPr>
            <p:cNvPr id="2" name="Group 1">
              <a:extLst>
                <a:ext uri="{FF2B5EF4-FFF2-40B4-BE49-F238E27FC236}">
                  <a16:creationId xmlns:a16="http://schemas.microsoft.com/office/drawing/2014/main" id="{F355D9C6-FA42-8D48-966B-6F7CC6D69B09}"/>
                </a:ext>
              </a:extLst>
            </p:cNvPr>
            <p:cNvGrpSpPr/>
            <p:nvPr/>
          </p:nvGrpSpPr>
          <p:grpSpPr>
            <a:xfrm>
              <a:off x="1475656" y="371475"/>
              <a:ext cx="6394450" cy="6115050"/>
              <a:chOff x="1527175" y="371475"/>
              <a:chExt cx="6394450" cy="6115050"/>
            </a:xfrm>
          </p:grpSpPr>
          <p:pic>
            <p:nvPicPr>
              <p:cNvPr id="37889" name="Picture 2" descr="02_04bCarbonAtom-U">
                <a:extLst>
                  <a:ext uri="{FF2B5EF4-FFF2-40B4-BE49-F238E27FC236}">
                    <a16:creationId xmlns:a16="http://schemas.microsoft.com/office/drawing/2014/main" id="{96110E29-4A8C-5D41-BFA1-6B53B0930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71475"/>
                <a:ext cx="5999163"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a:extLst>
                  <a:ext uri="{FF2B5EF4-FFF2-40B4-BE49-F238E27FC236}">
                    <a16:creationId xmlns:a16="http://schemas.microsoft.com/office/drawing/2014/main" id="{F143E00F-AFE4-B545-9B0E-FB4EC335A5CD}"/>
                  </a:ext>
                </a:extLst>
              </p:cNvPr>
              <p:cNvSpPr txBox="1">
                <a:spLocks noChangeArrowheads="1"/>
              </p:cNvSpPr>
              <p:nvPr/>
            </p:nvSpPr>
            <p:spPr bwMode="auto">
              <a:xfrm>
                <a:off x="1527175" y="534988"/>
                <a:ext cx="13335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a:latin typeface="Arial" panose="020B0604020202020204" pitchFamily="34" charset="0"/>
                    <a:cs typeface="Times New Roman" panose="02020603050405020304" pitchFamily="18" charset="0"/>
                  </a:rPr>
                  <a:t>Electron</a:t>
                </a:r>
              </a:p>
              <a:p>
                <a:pPr algn="ctr">
                  <a:lnSpc>
                    <a:spcPct val="90000"/>
                  </a:lnSpc>
                </a:pPr>
                <a:r>
                  <a:rPr lang="en-US" altLang="en-US" sz="2400" b="1">
                    <a:latin typeface="Arial" panose="020B0604020202020204" pitchFamily="34" charset="0"/>
                    <a:cs typeface="Times New Roman" panose="02020603050405020304" pitchFamily="18" charset="0"/>
                  </a:rPr>
                  <a:t>cloud</a:t>
                </a:r>
                <a:endParaRPr lang="en-US" altLang="en-US" sz="2400" b="1">
                  <a:latin typeface="Arial" panose="020B0604020202020204" pitchFamily="34" charset="0"/>
                </a:endParaRPr>
              </a:p>
            </p:txBody>
          </p:sp>
          <p:sp>
            <p:nvSpPr>
              <p:cNvPr id="37891" name="Text Box 4">
                <a:extLst>
                  <a:ext uri="{FF2B5EF4-FFF2-40B4-BE49-F238E27FC236}">
                    <a16:creationId xmlns:a16="http://schemas.microsoft.com/office/drawing/2014/main" id="{4BEE3D25-7750-5A42-9C19-B466AE7A0E6E}"/>
                  </a:ext>
                </a:extLst>
              </p:cNvPr>
              <p:cNvSpPr txBox="1">
                <a:spLocks noChangeArrowheads="1"/>
              </p:cNvSpPr>
              <p:nvPr/>
            </p:nvSpPr>
            <p:spPr bwMode="auto">
              <a:xfrm>
                <a:off x="3948113" y="4549775"/>
                <a:ext cx="116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dirty="0">
                    <a:latin typeface="Arial" panose="020B0604020202020204" pitchFamily="34" charset="0"/>
                    <a:cs typeface="Times New Roman" panose="02020603050405020304" pitchFamily="18" charset="0"/>
                  </a:rPr>
                  <a:t>Protons</a:t>
                </a:r>
                <a:endParaRPr lang="ar-SA" altLang="en-US" sz="2400" b="1" dirty="0">
                  <a:latin typeface="Arial" panose="020B0604020202020204" pitchFamily="34" charset="0"/>
                </a:endParaRPr>
              </a:p>
            </p:txBody>
          </p:sp>
          <p:sp>
            <p:nvSpPr>
              <p:cNvPr id="37892" name="AutoShape 5">
                <a:extLst>
                  <a:ext uri="{FF2B5EF4-FFF2-40B4-BE49-F238E27FC236}">
                    <a16:creationId xmlns:a16="http://schemas.microsoft.com/office/drawing/2014/main" id="{953B99CC-C67F-DD4D-9709-4FF50ACD4B89}"/>
                  </a:ext>
                </a:extLst>
              </p:cNvPr>
              <p:cNvSpPr>
                <a:spLocks/>
              </p:cNvSpPr>
              <p:nvPr/>
            </p:nvSpPr>
            <p:spPr bwMode="auto">
              <a:xfrm rot="18917336">
                <a:off x="4225925" y="2273300"/>
                <a:ext cx="328613" cy="1023938"/>
              </a:xfrm>
              <a:prstGeom prst="leftBrace">
                <a:avLst>
                  <a:gd name="adj1" fmla="val 25966"/>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endParaRPr lang="ar-SA" altLang="en-US">
                  <a:cs typeface="Times New Roman" panose="02020603050405020304" pitchFamily="18" charset="0"/>
                </a:endParaRPr>
              </a:p>
            </p:txBody>
          </p:sp>
          <p:sp>
            <p:nvSpPr>
              <p:cNvPr id="37894" name="Text Box 7">
                <a:extLst>
                  <a:ext uri="{FF2B5EF4-FFF2-40B4-BE49-F238E27FC236}">
                    <a16:creationId xmlns:a16="http://schemas.microsoft.com/office/drawing/2014/main" id="{FCB13873-AFB5-8F44-AA3E-862435D64DD3}"/>
                  </a:ext>
                </a:extLst>
              </p:cNvPr>
              <p:cNvSpPr txBox="1">
                <a:spLocks noChangeArrowheads="1"/>
              </p:cNvSpPr>
              <p:nvPr/>
            </p:nvSpPr>
            <p:spPr bwMode="auto">
              <a:xfrm>
                <a:off x="4672013" y="1141413"/>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a:latin typeface="Arial" panose="020B0604020202020204" pitchFamily="34" charset="0"/>
                    <a:cs typeface="Times New Roman" panose="02020603050405020304" pitchFamily="18" charset="0"/>
                  </a:rPr>
                  <a:t>6e</a:t>
                </a:r>
                <a:r>
                  <a:rPr lang="en-US" altLang="en-US" sz="2400" b="1" baseline="30000">
                    <a:latin typeface="Arial" panose="020B0604020202020204" pitchFamily="34" charset="0"/>
                    <a:cs typeface="Times New Roman" panose="02020603050405020304" pitchFamily="18" charset="0"/>
                  </a:rPr>
                  <a:t>–</a:t>
                </a:r>
                <a:endParaRPr lang="en-US" altLang="en-US" sz="2400" b="1">
                  <a:latin typeface="Arial" panose="020B0604020202020204" pitchFamily="34" charset="0"/>
                  <a:cs typeface="Times New Roman" panose="02020603050405020304" pitchFamily="18" charset="0"/>
                </a:endParaRPr>
              </a:p>
            </p:txBody>
          </p:sp>
          <p:sp>
            <p:nvSpPr>
              <p:cNvPr id="37895" name="Line 8">
                <a:extLst>
                  <a:ext uri="{FF2B5EF4-FFF2-40B4-BE49-F238E27FC236}">
                    <a16:creationId xmlns:a16="http://schemas.microsoft.com/office/drawing/2014/main" id="{4D8B20EB-0BE5-8448-9144-52F5E7705DFD}"/>
                  </a:ext>
                </a:extLst>
              </p:cNvPr>
              <p:cNvSpPr>
                <a:spLocks noChangeShapeType="1"/>
              </p:cNvSpPr>
              <p:nvPr/>
            </p:nvSpPr>
            <p:spPr bwMode="auto">
              <a:xfrm flipH="1" flipV="1">
                <a:off x="2857500" y="723900"/>
                <a:ext cx="749300" cy="6223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ar-SA"/>
              </a:p>
            </p:txBody>
          </p:sp>
          <p:sp>
            <p:nvSpPr>
              <p:cNvPr id="37896" name="Text Box 9">
                <a:extLst>
                  <a:ext uri="{FF2B5EF4-FFF2-40B4-BE49-F238E27FC236}">
                    <a16:creationId xmlns:a16="http://schemas.microsoft.com/office/drawing/2014/main" id="{BF82A879-D89D-504E-87A3-09BD2E064BCC}"/>
                  </a:ext>
                </a:extLst>
              </p:cNvPr>
              <p:cNvSpPr txBox="1">
                <a:spLocks noChangeArrowheads="1"/>
              </p:cNvSpPr>
              <p:nvPr/>
            </p:nvSpPr>
            <p:spPr bwMode="auto">
              <a:xfrm>
                <a:off x="1601788" y="3890963"/>
                <a:ext cx="1270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a:latin typeface="Arial" panose="020B0604020202020204" pitchFamily="34" charset="0"/>
                    <a:cs typeface="Times New Roman" panose="02020603050405020304" pitchFamily="18" charset="0"/>
                  </a:rPr>
                  <a:t>Nucleus</a:t>
                </a:r>
                <a:endParaRPr lang="ar-SA" altLang="en-US" sz="2400" b="1">
                  <a:latin typeface="Arial" panose="020B0604020202020204" pitchFamily="34" charset="0"/>
                </a:endParaRPr>
              </a:p>
              <a:p>
                <a:pPr algn="ctr">
                  <a:lnSpc>
                    <a:spcPct val="90000"/>
                  </a:lnSpc>
                </a:pPr>
                <a:endParaRPr lang="en-US" altLang="en-US" sz="2400" b="1">
                  <a:latin typeface="Arial" panose="020B0604020202020204" pitchFamily="34" charset="0"/>
                </a:endParaRPr>
              </a:p>
            </p:txBody>
          </p:sp>
          <p:sp>
            <p:nvSpPr>
              <p:cNvPr id="37897" name="Line 10">
                <a:extLst>
                  <a:ext uri="{FF2B5EF4-FFF2-40B4-BE49-F238E27FC236}">
                    <a16:creationId xmlns:a16="http://schemas.microsoft.com/office/drawing/2014/main" id="{613BA55B-F9E4-8844-835A-9D76FC3CA3EB}"/>
                  </a:ext>
                </a:extLst>
              </p:cNvPr>
              <p:cNvSpPr>
                <a:spLocks noChangeShapeType="1"/>
              </p:cNvSpPr>
              <p:nvPr/>
            </p:nvSpPr>
            <p:spPr bwMode="auto">
              <a:xfrm flipV="1">
                <a:off x="2887663" y="2884488"/>
                <a:ext cx="1406525" cy="1146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ar-SA"/>
              </a:p>
            </p:txBody>
          </p:sp>
          <p:sp>
            <p:nvSpPr>
              <p:cNvPr id="37898" name="Text Box 11">
                <a:extLst>
                  <a:ext uri="{FF2B5EF4-FFF2-40B4-BE49-F238E27FC236}">
                    <a16:creationId xmlns:a16="http://schemas.microsoft.com/office/drawing/2014/main" id="{73C3E87F-85F8-9947-A66C-A5A314466FA9}"/>
                  </a:ext>
                </a:extLst>
              </p:cNvPr>
              <p:cNvSpPr txBox="1">
                <a:spLocks noChangeArrowheads="1"/>
              </p:cNvSpPr>
              <p:nvPr/>
            </p:nvSpPr>
            <p:spPr bwMode="auto">
              <a:xfrm>
                <a:off x="3944938" y="5965825"/>
                <a:ext cx="1403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a:latin typeface="Arial" panose="020B0604020202020204" pitchFamily="34" charset="0"/>
                    <a:cs typeface="Times New Roman" panose="02020603050405020304" pitchFamily="18" charset="0"/>
                  </a:rPr>
                  <a:t>Electrons</a:t>
                </a:r>
                <a:endParaRPr lang="ar-SA" altLang="en-US" sz="2400" b="1">
                  <a:latin typeface="Arial" panose="020B0604020202020204" pitchFamily="34" charset="0"/>
                </a:endParaRPr>
              </a:p>
            </p:txBody>
          </p:sp>
          <p:sp>
            <p:nvSpPr>
              <p:cNvPr id="37899" name="Text Box 12">
                <a:extLst>
                  <a:ext uri="{FF2B5EF4-FFF2-40B4-BE49-F238E27FC236}">
                    <a16:creationId xmlns:a16="http://schemas.microsoft.com/office/drawing/2014/main" id="{B636AE03-9151-0B4D-9B87-684DDD28064A}"/>
                  </a:ext>
                </a:extLst>
              </p:cNvPr>
              <p:cNvSpPr txBox="1">
                <a:spLocks noChangeArrowheads="1"/>
              </p:cNvSpPr>
              <p:nvPr/>
            </p:nvSpPr>
            <p:spPr bwMode="auto">
              <a:xfrm>
                <a:off x="5895975" y="4902200"/>
                <a:ext cx="20256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a:latin typeface="Arial" panose="020B0604020202020204" pitchFamily="34" charset="0"/>
                    <a:cs typeface="Times New Roman" panose="02020603050405020304" pitchFamily="18" charset="0"/>
                  </a:rPr>
                  <a:t>Mass</a:t>
                </a:r>
                <a:r>
                  <a:rPr lang="ar-SA" altLang="en-US" sz="2400" b="1">
                    <a:latin typeface="Arial" panose="020B0604020202020204" pitchFamily="34" charset="0"/>
                  </a:rPr>
                  <a:t> </a:t>
                </a:r>
                <a:r>
                  <a:rPr lang="en-US" altLang="en-US" sz="2400" b="1">
                    <a:latin typeface="Arial" panose="020B0604020202020204" pitchFamily="34" charset="0"/>
                    <a:cs typeface="Times New Roman" panose="02020603050405020304" pitchFamily="18" charset="0"/>
                  </a:rPr>
                  <a:t>number = 12</a:t>
                </a:r>
                <a:endParaRPr lang="ar-SA" altLang="en-US" sz="2400" b="1">
                  <a:latin typeface="Arial" panose="020B0604020202020204" pitchFamily="34" charset="0"/>
                </a:endParaRPr>
              </a:p>
            </p:txBody>
          </p:sp>
          <p:sp>
            <p:nvSpPr>
              <p:cNvPr id="37900" name="Text Box 13">
                <a:extLst>
                  <a:ext uri="{FF2B5EF4-FFF2-40B4-BE49-F238E27FC236}">
                    <a16:creationId xmlns:a16="http://schemas.microsoft.com/office/drawing/2014/main" id="{70D83EED-ADE6-044A-81D4-BDA454BD3F56}"/>
                  </a:ext>
                </a:extLst>
              </p:cNvPr>
              <p:cNvSpPr txBox="1">
                <a:spLocks noChangeArrowheads="1"/>
              </p:cNvSpPr>
              <p:nvPr/>
            </p:nvSpPr>
            <p:spPr bwMode="auto">
              <a:xfrm>
                <a:off x="3944938" y="5270500"/>
                <a:ext cx="136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a:latin typeface="Arial" panose="020B0604020202020204" pitchFamily="34" charset="0"/>
                    <a:cs typeface="Times New Roman" panose="02020603050405020304" pitchFamily="18" charset="0"/>
                  </a:rPr>
                  <a:t>Neutrons</a:t>
                </a:r>
                <a:endParaRPr lang="ar-SA" altLang="en-US" sz="2400" b="1">
                  <a:latin typeface="Arial" panose="020B0604020202020204" pitchFamily="34" charset="0"/>
                </a:endParaRPr>
              </a:p>
            </p:txBody>
          </p:sp>
          <p:sp>
            <p:nvSpPr>
              <p:cNvPr id="37901" name="Text Box 14">
                <a:extLst>
                  <a:ext uri="{FF2B5EF4-FFF2-40B4-BE49-F238E27FC236}">
                    <a16:creationId xmlns:a16="http://schemas.microsoft.com/office/drawing/2014/main" id="{630684FA-ED84-1245-A640-71A3C7E85FBF}"/>
                  </a:ext>
                </a:extLst>
              </p:cNvPr>
              <p:cNvSpPr txBox="1">
                <a:spLocks noChangeArrowheads="1"/>
              </p:cNvSpPr>
              <p:nvPr/>
            </p:nvSpPr>
            <p:spPr bwMode="auto">
              <a:xfrm>
                <a:off x="3128963" y="4740275"/>
                <a:ext cx="203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nSpc>
                    <a:spcPct val="90000"/>
                  </a:lnSpc>
                </a:pPr>
                <a:r>
                  <a:rPr lang="en-US" altLang="en-US" sz="2400" b="1">
                    <a:latin typeface="Arial" panose="020B0604020202020204" pitchFamily="34" charset="0"/>
                    <a:cs typeface="Times New Roman" panose="02020603050405020304" pitchFamily="18" charset="0"/>
                  </a:rPr>
                  <a:t>6</a:t>
                </a:r>
              </a:p>
            </p:txBody>
          </p:sp>
          <p:sp>
            <p:nvSpPr>
              <p:cNvPr id="37902" name="Text Box 15">
                <a:extLst>
                  <a:ext uri="{FF2B5EF4-FFF2-40B4-BE49-F238E27FC236}">
                    <a16:creationId xmlns:a16="http://schemas.microsoft.com/office/drawing/2014/main" id="{D47F6D29-FB32-0C4F-9B8E-2A8882475DFA}"/>
                  </a:ext>
                </a:extLst>
              </p:cNvPr>
              <p:cNvSpPr txBox="1">
                <a:spLocks noChangeArrowheads="1"/>
              </p:cNvSpPr>
              <p:nvPr/>
            </p:nvSpPr>
            <p:spPr bwMode="auto">
              <a:xfrm>
                <a:off x="3132138" y="5384800"/>
                <a:ext cx="203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nSpc>
                    <a:spcPct val="90000"/>
                  </a:lnSpc>
                </a:pPr>
                <a:r>
                  <a:rPr lang="en-US" altLang="en-US" sz="2400" b="1">
                    <a:latin typeface="Arial" panose="020B0604020202020204" pitchFamily="34" charset="0"/>
                    <a:cs typeface="Times New Roman" panose="02020603050405020304" pitchFamily="18" charset="0"/>
                  </a:rPr>
                  <a:t>6</a:t>
                </a:r>
              </a:p>
            </p:txBody>
          </p:sp>
          <p:sp>
            <p:nvSpPr>
              <p:cNvPr id="37903" name="Text Box 16">
                <a:extLst>
                  <a:ext uri="{FF2B5EF4-FFF2-40B4-BE49-F238E27FC236}">
                    <a16:creationId xmlns:a16="http://schemas.microsoft.com/office/drawing/2014/main" id="{A781ABD6-5E70-8C41-9A94-428C668AA209}"/>
                  </a:ext>
                </a:extLst>
              </p:cNvPr>
              <p:cNvSpPr txBox="1">
                <a:spLocks noChangeArrowheads="1"/>
              </p:cNvSpPr>
              <p:nvPr/>
            </p:nvSpPr>
            <p:spPr bwMode="auto">
              <a:xfrm>
                <a:off x="3128963" y="6029325"/>
                <a:ext cx="203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nSpc>
                    <a:spcPct val="90000"/>
                  </a:lnSpc>
                </a:pPr>
                <a:r>
                  <a:rPr lang="en-US" altLang="en-US" sz="2400" b="1">
                    <a:latin typeface="Arial" panose="020B0604020202020204" pitchFamily="34" charset="0"/>
                    <a:cs typeface="Times New Roman" panose="02020603050405020304" pitchFamily="18" charset="0"/>
                  </a:rPr>
                  <a:t>6</a:t>
                </a:r>
              </a:p>
            </p:txBody>
          </p:sp>
        </p:grpSp>
        <p:sp>
          <p:nvSpPr>
            <p:cNvPr id="3" name="Right Brace 2">
              <a:extLst>
                <a:ext uri="{FF2B5EF4-FFF2-40B4-BE49-F238E27FC236}">
                  <a16:creationId xmlns:a16="http://schemas.microsoft.com/office/drawing/2014/main" id="{D28218A5-2070-E541-A9B9-DE87DC9391B1}"/>
                </a:ext>
              </a:extLst>
            </p:cNvPr>
            <p:cNvSpPr/>
            <p:nvPr/>
          </p:nvSpPr>
          <p:spPr>
            <a:xfrm>
              <a:off x="5220072" y="4581128"/>
              <a:ext cx="288032" cy="1008112"/>
            </a:xfrm>
            <a:prstGeom prst="rightBrace">
              <a:avLst/>
            </a:prstGeom>
          </p:spPr>
          <p:style>
            <a:lnRef idx="3">
              <a:schemeClr val="dk1"/>
            </a:lnRef>
            <a:fillRef idx="0">
              <a:schemeClr val="dk1"/>
            </a:fillRef>
            <a:effectRef idx="2">
              <a:schemeClr val="dk1"/>
            </a:effectRef>
            <a:fontRef idx="minor">
              <a:schemeClr val="tx1"/>
            </a:fontRef>
          </p:style>
          <p:txBody>
            <a:bodyPr rtlCol="1" anchor="ctr"/>
            <a:lstStyle/>
            <a:p>
              <a:pPr marL="0" algn="ctr" defTabSz="914400" rtl="0" eaLnBrk="1" latinLnBrk="0" hangingPunct="1"/>
              <a:endParaRPr lang="ar-SA"/>
            </a:p>
          </p:txBody>
        </p:sp>
      </p:grpSp>
      <p:sp>
        <p:nvSpPr>
          <p:cNvPr id="37904" name="Rectangle 17">
            <a:extLst>
              <a:ext uri="{FF2B5EF4-FFF2-40B4-BE49-F238E27FC236}">
                <a16:creationId xmlns:a16="http://schemas.microsoft.com/office/drawing/2014/main" id="{F10B7CCB-0B1A-0C4C-94C6-1205A0B8404E}"/>
              </a:ext>
            </a:extLst>
          </p:cNvPr>
          <p:cNvSpPr>
            <a:spLocks noChangeArrowheads="1"/>
          </p:cNvSpPr>
          <p:nvPr/>
        </p:nvSpPr>
        <p:spPr bwMode="auto">
          <a:xfrm>
            <a:off x="6051674" y="123825"/>
            <a:ext cx="3060454"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r>
              <a:rPr lang="en-US" altLang="en-US" b="1" dirty="0">
                <a:solidFill>
                  <a:srgbClr val="7030A0"/>
                </a:solidFill>
                <a:latin typeface="Arial" panose="020B0604020202020204" pitchFamily="34" charset="0"/>
                <a:cs typeface="Times New Roman" panose="02020603050405020304" pitchFamily="18" charset="0"/>
              </a:rPr>
              <a:t>Model of a carbon atom</a:t>
            </a:r>
            <a:endParaRPr lang="ar-SA" altLang="en-US" b="1" dirty="0">
              <a:solidFill>
                <a:srgbClr val="7030A0"/>
              </a:solidFill>
              <a:latin typeface="Arial" panose="020B0604020202020204" pitchFamily="34" charset="0"/>
            </a:endParaRPr>
          </a:p>
        </p:txBody>
      </p:sp>
    </p:spTree>
    <p:extLst>
      <p:ext uri="{BB962C8B-B14F-4D97-AF65-F5344CB8AC3E}">
        <p14:creationId xmlns:p14="http://schemas.microsoft.com/office/powerpoint/2010/main" val="1278537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846AE7E8-4B76-A041-A0AA-DAEC7B1B0018}"/>
              </a:ext>
            </a:extLst>
          </p:cNvPr>
          <p:cNvSpPr>
            <a:spLocks noGrp="1" noChangeArrowheads="1"/>
          </p:cNvSpPr>
          <p:nvPr>
            <p:ph type="title"/>
          </p:nvPr>
        </p:nvSpPr>
        <p:spPr>
          <a:xfrm>
            <a:off x="174625" y="179388"/>
            <a:ext cx="8534400" cy="914400"/>
          </a:xfrm>
        </p:spPr>
        <p:txBody>
          <a:bodyPr/>
          <a:lstStyle/>
          <a:p>
            <a:pPr algn="ctr" eaLnBrk="1" hangingPunct="1"/>
            <a:r>
              <a:rPr lang="en-US" altLang="en-US" dirty="0"/>
              <a:t>Atoms</a:t>
            </a:r>
            <a:br>
              <a:rPr lang="ar-SA" altLang="en-US" dirty="0"/>
            </a:br>
            <a:r>
              <a:rPr lang="en-US" altLang="en-US" dirty="0"/>
              <a:t> </a:t>
            </a:r>
          </a:p>
        </p:txBody>
      </p:sp>
      <p:sp>
        <p:nvSpPr>
          <p:cNvPr id="39938" name="Rectangle 3">
            <a:extLst>
              <a:ext uri="{FF2B5EF4-FFF2-40B4-BE49-F238E27FC236}">
                <a16:creationId xmlns:a16="http://schemas.microsoft.com/office/drawing/2014/main" id="{B9381B21-7743-8B44-8741-2C251D518486}"/>
              </a:ext>
            </a:extLst>
          </p:cNvPr>
          <p:cNvSpPr>
            <a:spLocks noGrp="1" noChangeArrowheads="1"/>
          </p:cNvSpPr>
          <p:nvPr>
            <p:ph type="body" idx="1"/>
          </p:nvPr>
        </p:nvSpPr>
        <p:spPr>
          <a:xfrm>
            <a:off x="0" y="839788"/>
            <a:ext cx="8534400" cy="4479925"/>
          </a:xfrm>
        </p:spPr>
        <p:txBody>
          <a:bodyPr/>
          <a:lstStyle/>
          <a:p>
            <a:pPr marL="276225" indent="-261938" eaLnBrk="1" hangingPunct="1">
              <a:lnSpc>
                <a:spcPct val="90000"/>
              </a:lnSpc>
            </a:pPr>
            <a:r>
              <a:rPr lang="en-US" altLang="en-US" sz="2600" dirty="0">
                <a:latin typeface="+mj-lt"/>
                <a:ea typeface="Arial Unicode MS" panose="020B0604020202020204" pitchFamily="34" charset="-128"/>
                <a:cs typeface="Arial Unicode MS" panose="020B0604020202020204" pitchFamily="34" charset="-128"/>
              </a:rPr>
              <a:t>Although all atoms of an element have the same atomic number, some differ in mass number</a:t>
            </a:r>
            <a:endParaRPr lang="ar-SA" altLang="en-US" sz="2600" dirty="0">
              <a:latin typeface="+mj-lt"/>
              <a:ea typeface="Arial Unicode MS" panose="020B0604020202020204" pitchFamily="34" charset="-128"/>
              <a:cs typeface="Arial Unicode MS" panose="020B0604020202020204" pitchFamily="34" charset="-128"/>
            </a:endParaRPr>
          </a:p>
          <a:p>
            <a:pPr marL="276225" indent="-261938" algn="r" rtl="1" eaLnBrk="1" hangingPunct="1">
              <a:lnSpc>
                <a:spcPct val="90000"/>
              </a:lnSpc>
            </a:pPr>
            <a:endParaRPr lang="en-US" altLang="en-US" sz="2600" dirty="0">
              <a:latin typeface="+mj-lt"/>
              <a:ea typeface="Arial Unicode MS" panose="020B0604020202020204" pitchFamily="34" charset="-128"/>
              <a:cs typeface="Arial Unicode MS" panose="020B0604020202020204" pitchFamily="34" charset="-128"/>
            </a:endParaRPr>
          </a:p>
          <a:p>
            <a:pPr marL="276225" lvl="1" indent="-261938" eaLnBrk="1" hangingPunct="1">
              <a:lnSpc>
                <a:spcPct val="90000"/>
              </a:lnSpc>
            </a:pPr>
            <a:r>
              <a:rPr lang="en-US" altLang="en-US" b="1" dirty="0">
                <a:solidFill>
                  <a:srgbClr val="FF0000"/>
                </a:solidFill>
                <a:latin typeface="+mj-lt"/>
                <a:ea typeface="Arial Unicode MS" panose="020B0604020202020204" pitchFamily="34" charset="-128"/>
                <a:cs typeface="Arial Unicode MS" panose="020B0604020202020204" pitchFamily="34" charset="-128"/>
              </a:rPr>
              <a:t>Isotopes </a:t>
            </a:r>
            <a:r>
              <a:rPr lang="en-US" altLang="en-US" dirty="0">
                <a:latin typeface="+mj-lt"/>
                <a:ea typeface="Arial Unicode MS" panose="020B0604020202020204" pitchFamily="34" charset="-128"/>
                <a:cs typeface="Arial Unicode MS" panose="020B0604020202020204" pitchFamily="34" charset="-128"/>
              </a:rPr>
              <a:t>are atoms have </a:t>
            </a:r>
            <a:r>
              <a:rPr lang="en-US" altLang="en-US" b="1" dirty="0">
                <a:latin typeface="+mj-lt"/>
                <a:ea typeface="Arial Unicode MS" panose="020B0604020202020204" pitchFamily="34" charset="-128"/>
                <a:cs typeface="Arial Unicode MS" panose="020B0604020202020204" pitchFamily="34" charset="-128"/>
              </a:rPr>
              <a:t>the same numbers of protons and electrons but different numbers of neutrons</a:t>
            </a:r>
            <a:r>
              <a:rPr lang="en-US" altLang="en-US" dirty="0">
                <a:latin typeface="+mj-lt"/>
                <a:ea typeface="Arial Unicode MS" panose="020B0604020202020204" pitchFamily="34" charset="-128"/>
                <a:cs typeface="Arial Unicode MS" panose="020B0604020202020204" pitchFamily="34" charset="-128"/>
              </a:rPr>
              <a:t> (differ in mass)</a:t>
            </a:r>
            <a:endParaRPr lang="en-US" altLang="en-US" b="1" dirty="0">
              <a:latin typeface="+mj-lt"/>
              <a:ea typeface="Arial Unicode MS" panose="020B0604020202020204" pitchFamily="34" charset="-128"/>
              <a:cs typeface="Arial Unicode MS" panose="020B0604020202020204" pitchFamily="34" charset="-128"/>
            </a:endParaRPr>
          </a:p>
          <a:p>
            <a:pPr marL="276225" lvl="2" indent="-261938" eaLnBrk="1" hangingPunct="1">
              <a:lnSpc>
                <a:spcPct val="90000"/>
              </a:lnSpc>
            </a:pPr>
            <a:r>
              <a:rPr lang="en-US" altLang="en-US" sz="2600" dirty="0">
                <a:latin typeface="+mj-lt"/>
                <a:ea typeface="Arial Unicode MS" panose="020B0604020202020204" pitchFamily="34" charset="-128"/>
                <a:cs typeface="Arial Unicode MS" panose="020B0604020202020204" pitchFamily="34" charset="-128"/>
              </a:rPr>
              <a:t>One isotope of carbon has 8 neutrons instead of 6 (written </a:t>
            </a:r>
            <a:r>
              <a:rPr lang="en-US" altLang="en-US" sz="2600" baseline="30000" dirty="0">
                <a:latin typeface="+mj-lt"/>
                <a:ea typeface="Arial Unicode MS" panose="020B0604020202020204" pitchFamily="34" charset="-128"/>
                <a:cs typeface="Arial Unicode MS" panose="020B0604020202020204" pitchFamily="34" charset="-128"/>
              </a:rPr>
              <a:t>14</a:t>
            </a:r>
            <a:r>
              <a:rPr lang="en-US" altLang="en-US" sz="2600" dirty="0">
                <a:latin typeface="+mj-lt"/>
                <a:ea typeface="Arial Unicode MS" panose="020B0604020202020204" pitchFamily="34" charset="-128"/>
                <a:cs typeface="Arial Unicode MS" panose="020B0604020202020204" pitchFamily="34" charset="-128"/>
              </a:rPr>
              <a:t>C)</a:t>
            </a:r>
          </a:p>
          <a:p>
            <a:pPr marL="276225" lvl="2" indent="-261938" eaLnBrk="1" hangingPunct="1">
              <a:lnSpc>
                <a:spcPct val="90000"/>
              </a:lnSpc>
            </a:pPr>
            <a:r>
              <a:rPr lang="en-US" altLang="en-US" sz="2600" dirty="0">
                <a:latin typeface="+mj-lt"/>
                <a:ea typeface="Arial Unicode MS" panose="020B0604020202020204" pitchFamily="34" charset="-128"/>
                <a:cs typeface="Arial Unicode MS" panose="020B0604020202020204" pitchFamily="34" charset="-128"/>
              </a:rPr>
              <a:t>Unlike </a:t>
            </a:r>
            <a:r>
              <a:rPr lang="en-US" altLang="en-US" sz="2600" baseline="30000" dirty="0">
                <a:latin typeface="+mj-lt"/>
                <a:ea typeface="Arial Unicode MS" panose="020B0604020202020204" pitchFamily="34" charset="-128"/>
                <a:cs typeface="Arial Unicode MS" panose="020B0604020202020204" pitchFamily="34" charset="-128"/>
              </a:rPr>
              <a:t>12</a:t>
            </a:r>
            <a:r>
              <a:rPr lang="en-US" altLang="en-US" sz="2600" dirty="0">
                <a:latin typeface="+mj-lt"/>
                <a:ea typeface="Arial Unicode MS" panose="020B0604020202020204" pitchFamily="34" charset="-128"/>
                <a:cs typeface="Arial Unicode MS" panose="020B0604020202020204" pitchFamily="34" charset="-128"/>
              </a:rPr>
              <a:t>C, </a:t>
            </a:r>
            <a:r>
              <a:rPr lang="en-US" altLang="en-US" sz="2600" baseline="30000" dirty="0">
                <a:latin typeface="+mj-lt"/>
                <a:ea typeface="Arial Unicode MS" panose="020B0604020202020204" pitchFamily="34" charset="-128"/>
                <a:cs typeface="Arial Unicode MS" panose="020B0604020202020204" pitchFamily="34" charset="-128"/>
              </a:rPr>
              <a:t>14</a:t>
            </a:r>
            <a:r>
              <a:rPr lang="en-US" altLang="en-US" sz="2600" dirty="0">
                <a:latin typeface="+mj-lt"/>
                <a:ea typeface="Arial Unicode MS" panose="020B0604020202020204" pitchFamily="34" charset="-128"/>
                <a:cs typeface="Arial Unicode MS" panose="020B0604020202020204" pitchFamily="34" charset="-128"/>
              </a:rPr>
              <a:t>C is an unstable (</a:t>
            </a:r>
            <a:r>
              <a:rPr lang="en-US" altLang="en-US" sz="2600" dirty="0">
                <a:solidFill>
                  <a:srgbClr val="00B050"/>
                </a:solidFill>
                <a:latin typeface="+mj-lt"/>
                <a:ea typeface="Arial Unicode MS" panose="020B0604020202020204" pitchFamily="34" charset="-128"/>
                <a:cs typeface="Arial Unicode MS" panose="020B0604020202020204" pitchFamily="34" charset="-128"/>
              </a:rPr>
              <a:t>radioactive</a:t>
            </a:r>
            <a:r>
              <a:rPr lang="en-US" altLang="en-US" sz="2600" dirty="0">
                <a:latin typeface="+mj-lt"/>
                <a:ea typeface="Arial Unicode MS" panose="020B0604020202020204" pitchFamily="34" charset="-128"/>
                <a:cs typeface="Arial Unicode MS" panose="020B0604020202020204" pitchFamily="34" charset="-128"/>
              </a:rPr>
              <a:t>) isotope that gives off energy</a:t>
            </a:r>
            <a:endParaRPr lang="ar-SA" altLang="en-US" sz="2600" dirty="0">
              <a:latin typeface="+mj-lt"/>
              <a:ea typeface="Arial Unicode MS" panose="020B0604020202020204" pitchFamily="34" charset="-128"/>
              <a:cs typeface="Arial Unicode MS" panose="020B0604020202020204" pitchFamily="34" charset="-128"/>
            </a:endParaRPr>
          </a:p>
          <a:p>
            <a:pPr lvl="2" eaLnBrk="1" hangingPunct="1">
              <a:lnSpc>
                <a:spcPct val="90000"/>
              </a:lnSpc>
            </a:pPr>
            <a:endParaRPr lang="en-US" altLang="en-US" sz="2600" dirty="0">
              <a:latin typeface="+mj-lt"/>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id="{B9CAF6A1-0990-1A44-9572-923DD53B26F9}"/>
              </a:ext>
            </a:extLst>
          </p:cNvPr>
          <p:cNvPicPr>
            <a:picLocks noChangeAspect="1"/>
          </p:cNvPicPr>
          <p:nvPr/>
        </p:nvPicPr>
        <p:blipFill rotWithShape="1">
          <a:blip r:embed="rId3"/>
          <a:srcRect r="32106"/>
          <a:stretch/>
        </p:blipFill>
        <p:spPr>
          <a:xfrm>
            <a:off x="6255240" y="5415378"/>
            <a:ext cx="2279160" cy="1161498"/>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EE10BCC8-2D79-D946-9340-221F85C0B9AE}"/>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591216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02_04CarbonIsotopes_T-L">
            <a:extLst>
              <a:ext uri="{FF2B5EF4-FFF2-40B4-BE49-F238E27FC236}">
                <a16:creationId xmlns:a16="http://schemas.microsoft.com/office/drawing/2014/main" id="{777356AC-A449-C54E-8280-C668201D2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82" b="12003"/>
          <a:stretch>
            <a:fillRect/>
          </a:stretch>
        </p:blipFill>
        <p:spPr bwMode="auto">
          <a:xfrm>
            <a:off x="628650" y="146050"/>
            <a:ext cx="7707313"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a:extLst>
              <a:ext uri="{FF2B5EF4-FFF2-40B4-BE49-F238E27FC236}">
                <a16:creationId xmlns:a16="http://schemas.microsoft.com/office/drawing/2014/main" id="{E277FFDA-6161-2543-8F9C-B0A41560B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638" y="3578225"/>
            <a:ext cx="61817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825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E66FD59D-2091-8C47-A251-E4D6CC3E636D}"/>
              </a:ext>
            </a:extLst>
          </p:cNvPr>
          <p:cNvSpPr>
            <a:spLocks noGrp="1" noChangeArrowheads="1"/>
          </p:cNvSpPr>
          <p:nvPr>
            <p:ph type="title"/>
          </p:nvPr>
        </p:nvSpPr>
        <p:spPr>
          <a:xfrm>
            <a:off x="174625" y="179388"/>
            <a:ext cx="8534400" cy="914400"/>
          </a:xfrm>
        </p:spPr>
        <p:txBody>
          <a:bodyPr/>
          <a:lstStyle/>
          <a:p>
            <a:pPr algn="ctr" eaLnBrk="1" hangingPunct="1"/>
            <a:r>
              <a:rPr lang="en-US" altLang="en-US" dirty="0"/>
              <a:t>CONNECTION: Radioactive isotopes can help or harm us</a:t>
            </a:r>
            <a:br>
              <a:rPr lang="ar-SA" altLang="en-US" dirty="0"/>
            </a:br>
            <a:r>
              <a:rPr lang="en-US" altLang="en-US" dirty="0"/>
              <a:t> </a:t>
            </a:r>
          </a:p>
        </p:txBody>
      </p:sp>
      <p:sp>
        <p:nvSpPr>
          <p:cNvPr id="44034" name="Rectangle 3">
            <a:extLst>
              <a:ext uri="{FF2B5EF4-FFF2-40B4-BE49-F238E27FC236}">
                <a16:creationId xmlns:a16="http://schemas.microsoft.com/office/drawing/2014/main" id="{88797ABA-E452-AA45-A588-BFA8627A282A}"/>
              </a:ext>
            </a:extLst>
          </p:cNvPr>
          <p:cNvSpPr>
            <a:spLocks noGrp="1" noChangeArrowheads="1"/>
          </p:cNvSpPr>
          <p:nvPr>
            <p:ph type="body" idx="1"/>
          </p:nvPr>
        </p:nvSpPr>
        <p:spPr>
          <a:xfrm>
            <a:off x="300038" y="1174750"/>
            <a:ext cx="8689975" cy="5278586"/>
          </a:xfrm>
        </p:spPr>
        <p:txBody>
          <a:bodyPr/>
          <a:lstStyle/>
          <a:p>
            <a:pPr eaLnBrk="1" hangingPunct="1">
              <a:lnSpc>
                <a:spcPct val="80000"/>
              </a:lnSpc>
            </a:pPr>
            <a:r>
              <a:rPr lang="en-US" altLang="en-US" sz="2600" dirty="0">
                <a:latin typeface="+mj-lt"/>
                <a:ea typeface="Arial Unicode MS" panose="020B0604020202020204" pitchFamily="34" charset="-128"/>
                <a:cs typeface="Arial Unicode MS" panose="020B0604020202020204" pitchFamily="34" charset="-128"/>
              </a:rPr>
              <a:t>Living cells cannot distinguish between isotopes of the same element.</a:t>
            </a:r>
            <a:endParaRPr lang="ar-SA" altLang="en-US" sz="2600" dirty="0">
              <a:latin typeface="+mj-lt"/>
              <a:ea typeface="Arial Unicode MS" panose="020B0604020202020204" pitchFamily="34" charset="-128"/>
              <a:cs typeface="Arial Unicode MS" panose="020B0604020202020204" pitchFamily="34" charset="-128"/>
            </a:endParaRPr>
          </a:p>
          <a:p>
            <a:pPr algn="r" rtl="1" eaLnBrk="1" hangingPunct="1">
              <a:lnSpc>
                <a:spcPct val="80000"/>
              </a:lnSpc>
              <a:buFont typeface="Wingdings" pitchFamily="2" charset="2"/>
              <a:buNone/>
            </a:pPr>
            <a:endParaRPr lang="en-US" altLang="en-US" sz="2600" dirty="0">
              <a:latin typeface="+mj-lt"/>
              <a:ea typeface="Arial Unicode MS" panose="020B0604020202020204" pitchFamily="34" charset="-128"/>
              <a:cs typeface="Arial Unicode MS" panose="020B0604020202020204" pitchFamily="34" charset="-128"/>
            </a:endParaRPr>
          </a:p>
          <a:p>
            <a:pPr lvl="1" eaLnBrk="1" hangingPunct="1">
              <a:lnSpc>
                <a:spcPct val="80000"/>
              </a:lnSpc>
              <a:buFontTx/>
              <a:buChar char="–"/>
            </a:pPr>
            <a:r>
              <a:rPr lang="en-US" altLang="en-US" dirty="0">
                <a:latin typeface="+mj-lt"/>
                <a:ea typeface="Arial Unicode MS" panose="020B0604020202020204" pitchFamily="34" charset="-128"/>
                <a:cs typeface="Arial Unicode MS" panose="020B0604020202020204" pitchFamily="34" charset="-128"/>
              </a:rPr>
              <a:t>Therefore, when radioactive compounds are used in metabolic processes, they act as tracers.</a:t>
            </a:r>
          </a:p>
          <a:p>
            <a:pPr lvl="1" eaLnBrk="1" hangingPunct="1">
              <a:lnSpc>
                <a:spcPct val="80000"/>
              </a:lnSpc>
              <a:buFontTx/>
              <a:buChar char="–"/>
            </a:pPr>
            <a:r>
              <a:rPr lang="en-US" altLang="en-US" dirty="0">
                <a:latin typeface="+mj-lt"/>
                <a:ea typeface="Arial Unicode MS" panose="020B0604020202020204" pitchFamily="34" charset="-128"/>
                <a:cs typeface="Arial Unicode MS" panose="020B0604020202020204" pitchFamily="34" charset="-128"/>
              </a:rPr>
              <a:t>Radioactivity can be detected by instruments.</a:t>
            </a:r>
            <a:endParaRPr lang="ar-SA" altLang="en-US" dirty="0">
              <a:latin typeface="+mj-lt"/>
              <a:ea typeface="Arial Unicode MS" panose="020B0604020202020204" pitchFamily="34" charset="-128"/>
              <a:cs typeface="Arial Unicode MS" panose="020B0604020202020204" pitchFamily="34" charset="-128"/>
            </a:endParaRPr>
          </a:p>
          <a:p>
            <a:pPr eaLnBrk="1" hangingPunct="1">
              <a:lnSpc>
                <a:spcPct val="80000"/>
              </a:lnSpc>
            </a:pPr>
            <a:r>
              <a:rPr lang="en-US" altLang="en-US" sz="2600" dirty="0">
                <a:latin typeface="+mj-lt"/>
                <a:ea typeface="Arial Unicode MS" panose="020B0604020202020204" pitchFamily="34" charset="-128"/>
                <a:cs typeface="Arial Unicode MS" panose="020B0604020202020204" pitchFamily="34" charset="-128"/>
              </a:rPr>
              <a:t>With instruments, the fate of radioactive tracers can be monitored in living organisms.</a:t>
            </a:r>
          </a:p>
          <a:p>
            <a:pPr eaLnBrk="1" hangingPunct="1">
              <a:lnSpc>
                <a:spcPct val="80000"/>
              </a:lnSpc>
            </a:pPr>
            <a:r>
              <a:rPr lang="en-US" altLang="en-US" sz="2600" dirty="0">
                <a:latin typeface="+mj-lt"/>
                <a:ea typeface="Arial Unicode MS" panose="020B0604020202020204" pitchFamily="34" charset="-128"/>
                <a:cs typeface="Arial Unicode MS" panose="020B0604020202020204" pitchFamily="34" charset="-128"/>
              </a:rPr>
              <a:t>Radioactive tracers are frequently used in medical diagnosis. </a:t>
            </a:r>
          </a:p>
          <a:p>
            <a:pPr eaLnBrk="1" hangingPunct="1">
              <a:lnSpc>
                <a:spcPct val="80000"/>
              </a:lnSpc>
            </a:pPr>
            <a:r>
              <a:rPr lang="en-US" altLang="en-US" sz="2600" dirty="0">
                <a:latin typeface="+mj-lt"/>
                <a:ea typeface="Arial Unicode MS" panose="020B0604020202020204" pitchFamily="34" charset="-128"/>
                <a:cs typeface="Arial Unicode MS" panose="020B0604020202020204" pitchFamily="34" charset="-128"/>
              </a:rPr>
              <a:t>Sophisticated imaging instruments are used to detect them.</a:t>
            </a:r>
            <a:endParaRPr lang="ar-SA" altLang="en-US" sz="2600" dirty="0">
              <a:latin typeface="+mj-lt"/>
              <a:ea typeface="Arial Unicode MS" panose="020B0604020202020204" pitchFamily="34" charset="-128"/>
              <a:cs typeface="Arial Unicode MS" panose="020B0604020202020204" pitchFamily="34" charset="-128"/>
            </a:endParaRPr>
          </a:p>
          <a:p>
            <a:pPr marL="0" indent="0" eaLnBrk="1" hangingPunct="1">
              <a:lnSpc>
                <a:spcPct val="80000"/>
              </a:lnSpc>
              <a:buNone/>
            </a:pPr>
            <a:endParaRPr lang="ar-SA" altLang="en-US" sz="2600" dirty="0">
              <a:latin typeface="+mj-lt"/>
              <a:ea typeface="Arial Unicode MS" panose="020B0604020202020204" pitchFamily="34" charset="-128"/>
              <a:cs typeface="Arial Unicode MS" panose="020B0604020202020204" pitchFamily="34" charset="-128"/>
            </a:endParaRPr>
          </a:p>
          <a:p>
            <a:pPr eaLnBrk="1" hangingPunct="1">
              <a:lnSpc>
                <a:spcPct val="80000"/>
              </a:lnSpc>
            </a:pPr>
            <a:endParaRPr lang="en-US" altLang="en-US" sz="2600" dirty="0">
              <a:latin typeface="+mj-lt"/>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3AA55907-6066-BB4D-8BDE-BB99844075C0}"/>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76797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7E9E7D48-A75C-F040-B1A8-734ADAA3FB56}"/>
              </a:ext>
            </a:extLst>
          </p:cNvPr>
          <p:cNvSpPr>
            <a:spLocks noGrp="1" noChangeArrowheads="1"/>
          </p:cNvSpPr>
          <p:nvPr>
            <p:ph type="title"/>
          </p:nvPr>
        </p:nvSpPr>
        <p:spPr>
          <a:xfrm>
            <a:off x="173038" y="180975"/>
            <a:ext cx="8534400" cy="914400"/>
          </a:xfrm>
        </p:spPr>
        <p:txBody>
          <a:bodyPr/>
          <a:lstStyle/>
          <a:p>
            <a:pPr algn="ctr" eaLnBrk="1" hangingPunct="1"/>
            <a:r>
              <a:rPr lang="en-US" altLang="en-US" dirty="0"/>
              <a:t>CONNECTION: Radioactive isotopes can help or harm us</a:t>
            </a:r>
            <a:br>
              <a:rPr lang="ar-SA" altLang="en-US" dirty="0"/>
            </a:br>
            <a:r>
              <a:rPr lang="ar-SA" altLang="en-US" dirty="0"/>
              <a:t> </a:t>
            </a:r>
            <a:endParaRPr lang="en-US" altLang="en-US" dirty="0"/>
          </a:p>
        </p:txBody>
      </p:sp>
      <p:sp>
        <p:nvSpPr>
          <p:cNvPr id="46082" name="Rectangle 3">
            <a:extLst>
              <a:ext uri="{FF2B5EF4-FFF2-40B4-BE49-F238E27FC236}">
                <a16:creationId xmlns:a16="http://schemas.microsoft.com/office/drawing/2014/main" id="{289F5827-F915-024B-8E0B-C010648C9B3C}"/>
              </a:ext>
            </a:extLst>
          </p:cNvPr>
          <p:cNvSpPr>
            <a:spLocks noGrp="1" noChangeArrowheads="1"/>
          </p:cNvSpPr>
          <p:nvPr>
            <p:ph type="body" idx="1"/>
          </p:nvPr>
        </p:nvSpPr>
        <p:spPr>
          <a:xfrm>
            <a:off x="155575" y="1304925"/>
            <a:ext cx="8534400" cy="2968625"/>
          </a:xfrm>
        </p:spPr>
        <p:txBody>
          <a:bodyPr/>
          <a:lstStyle/>
          <a:p>
            <a:pPr eaLnBrk="1" hangingPunct="1">
              <a:lnSpc>
                <a:spcPct val="80000"/>
              </a:lnSpc>
            </a:pPr>
            <a:r>
              <a:rPr lang="en-US" altLang="en-US" sz="2600" dirty="0">
                <a:latin typeface="+mj-lt"/>
                <a:ea typeface="Arial Unicode MS" panose="020B0604020202020204" pitchFamily="34" charset="-128"/>
                <a:cs typeface="Arial Unicode MS" panose="020B0604020202020204" pitchFamily="34" charset="-128"/>
              </a:rPr>
              <a:t>In addition to benefits, there are also dangers associated with using radioactive substances</a:t>
            </a:r>
            <a:endParaRPr lang="ar-SA" altLang="en-US" sz="2600" dirty="0">
              <a:latin typeface="+mj-lt"/>
              <a:ea typeface="Arial Unicode MS" panose="020B0604020202020204" pitchFamily="34" charset="-128"/>
              <a:cs typeface="Arial Unicode MS" panose="020B0604020202020204" pitchFamily="34" charset="-128"/>
            </a:endParaRPr>
          </a:p>
          <a:p>
            <a:pPr algn="r" rtl="1" eaLnBrk="1" hangingPunct="1">
              <a:lnSpc>
                <a:spcPct val="80000"/>
              </a:lnSpc>
              <a:buFont typeface="Wingdings" pitchFamily="2" charset="2"/>
              <a:buNone/>
            </a:pPr>
            <a:endParaRPr lang="en-US" altLang="en-US" sz="2600" dirty="0">
              <a:latin typeface="+mj-lt"/>
              <a:ea typeface="Arial Unicode MS" panose="020B0604020202020204" pitchFamily="34" charset="-128"/>
              <a:cs typeface="Arial Unicode MS" panose="020B0604020202020204" pitchFamily="34" charset="-128"/>
            </a:endParaRPr>
          </a:p>
          <a:p>
            <a:pPr lvl="1" eaLnBrk="1" hangingPunct="1">
              <a:lnSpc>
                <a:spcPct val="80000"/>
              </a:lnSpc>
              <a:buFontTx/>
              <a:buChar char="–"/>
            </a:pPr>
            <a:r>
              <a:rPr lang="en-US" altLang="en-US" dirty="0">
                <a:latin typeface="+mj-lt"/>
                <a:ea typeface="Arial Unicode MS" panose="020B0604020202020204" pitchFamily="34" charset="-128"/>
                <a:cs typeface="Arial Unicode MS" panose="020B0604020202020204" pitchFamily="34" charset="-128"/>
              </a:rPr>
              <a:t>Uncontrolled exposure can cause damage to some molecules in a living cell, especially DNA</a:t>
            </a:r>
            <a:endParaRPr lang="ar-SA" altLang="en-US" dirty="0">
              <a:latin typeface="+mj-lt"/>
              <a:ea typeface="Arial Unicode MS" panose="020B0604020202020204" pitchFamily="34" charset="-128"/>
              <a:cs typeface="Arial Unicode MS" panose="020B0604020202020204" pitchFamily="34" charset="-128"/>
            </a:endParaRPr>
          </a:p>
          <a:p>
            <a:pPr lvl="1" algn="r" rtl="1" eaLnBrk="1" hangingPunct="1">
              <a:lnSpc>
                <a:spcPct val="80000"/>
              </a:lnSpc>
              <a:buFont typeface="Wingdings" pitchFamily="2" charset="2"/>
              <a:buNone/>
            </a:pPr>
            <a:endParaRPr lang="en-US" altLang="en-US" dirty="0">
              <a:latin typeface="+mj-lt"/>
              <a:ea typeface="Arial Unicode MS" panose="020B0604020202020204" pitchFamily="34" charset="-128"/>
              <a:cs typeface="Arial Unicode MS" panose="020B0604020202020204" pitchFamily="34" charset="-128"/>
            </a:endParaRPr>
          </a:p>
          <a:p>
            <a:pPr lvl="1" eaLnBrk="1" hangingPunct="1">
              <a:lnSpc>
                <a:spcPct val="80000"/>
              </a:lnSpc>
              <a:buFontTx/>
              <a:buChar char="–"/>
            </a:pPr>
            <a:r>
              <a:rPr lang="en-US" altLang="en-US" dirty="0">
                <a:latin typeface="+mj-lt"/>
                <a:ea typeface="Arial Unicode MS" panose="020B0604020202020204" pitchFamily="34" charset="-128"/>
                <a:cs typeface="Arial Unicode MS" panose="020B0604020202020204" pitchFamily="34" charset="-128"/>
              </a:rPr>
              <a:t>Chemical bonds are broken by the emitted energy,  </a:t>
            </a:r>
            <a:endParaRPr lang="ar-SA" altLang="en-US" dirty="0">
              <a:latin typeface="+mj-lt"/>
              <a:ea typeface="Arial Unicode MS" panose="020B0604020202020204" pitchFamily="34" charset="-128"/>
              <a:cs typeface="Arial Unicode MS" panose="020B0604020202020204" pitchFamily="34" charset="-128"/>
            </a:endParaRPr>
          </a:p>
          <a:p>
            <a:pPr lvl="1" algn="r" rtl="1" eaLnBrk="1" hangingPunct="1">
              <a:lnSpc>
                <a:spcPct val="80000"/>
              </a:lnSpc>
              <a:buFontTx/>
              <a:buChar char="–"/>
            </a:pPr>
            <a:endParaRPr lang="en-US" altLang="en-US" dirty="0">
              <a:latin typeface="+mj-lt"/>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6A533311-B0DD-FD41-8278-F68CB73040AF}"/>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576252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E127998-F272-EE47-B936-43253B8EE0C7}"/>
              </a:ext>
            </a:extLst>
          </p:cNvPr>
          <p:cNvGraphicFramePr/>
          <p:nvPr>
            <p:extLst/>
          </p:nvPr>
        </p:nvGraphicFramePr>
        <p:xfrm>
          <a:off x="396552"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2274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20638" y="159221"/>
            <a:ext cx="7886700" cy="1325563"/>
          </a:xfrm>
        </p:spPr>
        <p:txBody>
          <a:bodyPr>
            <a:norm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Water and Life</a:t>
            </a:r>
          </a:p>
        </p:txBody>
      </p:sp>
      <p:sp>
        <p:nvSpPr>
          <p:cNvPr id="106499" name="Rectangle 3"/>
          <p:cNvSpPr>
            <a:spLocks noGrp="1" noChangeArrowheads="1"/>
          </p:cNvSpPr>
          <p:nvPr>
            <p:ph idx="1"/>
          </p:nvPr>
        </p:nvSpPr>
        <p:spPr>
          <a:xfrm>
            <a:off x="251520" y="1700808"/>
            <a:ext cx="8424936" cy="3528392"/>
          </a:xfrm>
        </p:spPr>
        <p:txBody>
          <a:bodyPr>
            <a:normAutofit/>
          </a:bodyPr>
          <a:lstStyle/>
          <a:p>
            <a:pPr algn="just"/>
            <a:r>
              <a:rPr lang="en-US" sz="2600" dirty="0">
                <a:latin typeface="Times New Roman" panose="02020603050405020304" pitchFamily="18" charset="0"/>
                <a:cs typeface="Times New Roman" panose="02020603050405020304" pitchFamily="18" charset="0"/>
              </a:rPr>
              <a:t>Life on Earth began in water and evolved there for 3 billion years before spreading onto land. </a:t>
            </a:r>
          </a:p>
          <a:p>
            <a:pPr lvl="1" algn="just"/>
            <a:r>
              <a:rPr lang="en-US" sz="2600" dirty="0">
                <a:latin typeface="Times New Roman" panose="02020603050405020304" pitchFamily="18" charset="0"/>
                <a:cs typeface="Times New Roman" panose="02020603050405020304" pitchFamily="18" charset="0"/>
              </a:rPr>
              <a:t>Modern life is still tied to water.</a:t>
            </a:r>
          </a:p>
          <a:p>
            <a:pPr lvl="1" algn="just"/>
            <a:r>
              <a:rPr lang="en-US" sz="2600" dirty="0">
                <a:latin typeface="Times New Roman" panose="02020603050405020304" pitchFamily="18" charset="0"/>
                <a:cs typeface="Times New Roman" panose="02020603050405020304" pitchFamily="18" charset="0"/>
              </a:rPr>
              <a:t>Your cells are composed of </a:t>
            </a:r>
            <a:r>
              <a:rPr lang="en-US" sz="2600" dirty="0">
                <a:solidFill>
                  <a:srgbClr val="FF0000"/>
                </a:solidFill>
                <a:latin typeface="Times New Roman" panose="02020603050405020304" pitchFamily="18" charset="0"/>
                <a:cs typeface="Times New Roman" panose="02020603050405020304" pitchFamily="18" charset="0"/>
              </a:rPr>
              <a:t>70–95%</a:t>
            </a:r>
            <a:r>
              <a:rPr lang="en-US" sz="2600" dirty="0">
                <a:latin typeface="Times New Roman" panose="02020603050405020304" pitchFamily="18" charset="0"/>
                <a:cs typeface="Times New Roman" panose="02020603050405020304" pitchFamily="18" charset="0"/>
              </a:rPr>
              <a:t> water.</a:t>
            </a:r>
          </a:p>
          <a:p>
            <a:pPr marL="342900" lvl="1" indent="0" algn="just">
              <a:buNone/>
            </a:pPr>
            <a:endParaRPr lang="en-US" sz="2600" dirty="0">
              <a:latin typeface="Times New Roman" panose="02020603050405020304" pitchFamily="18" charset="0"/>
              <a:cs typeface="Times New Roman" panose="02020603050405020304" pitchFamily="18" charset="0"/>
            </a:endParaRPr>
          </a:p>
          <a:p>
            <a:pPr algn="just"/>
            <a:r>
              <a:rPr lang="en-US" sz="2600" dirty="0">
                <a:latin typeface="Times New Roman" panose="02020603050405020304" pitchFamily="18" charset="0"/>
                <a:cs typeface="Times New Roman" panose="02020603050405020304" pitchFamily="18" charset="0"/>
              </a:rPr>
              <a:t>The abundance of water is a major reason that Earth is habitable.</a:t>
            </a:r>
          </a:p>
        </p:txBody>
      </p:sp>
      <p:sp>
        <p:nvSpPr>
          <p:cNvPr id="5" name="TextBox 4">
            <a:extLst>
              <a:ext uri="{FF2B5EF4-FFF2-40B4-BE49-F238E27FC236}">
                <a16:creationId xmlns:a16="http://schemas.microsoft.com/office/drawing/2014/main" id="{0A7C788D-956D-3245-A0EC-CF4E7576A647}"/>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4011015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19530" y="91793"/>
            <a:ext cx="7886700" cy="1325563"/>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Structure/Function: Water</a:t>
            </a:r>
          </a:p>
        </p:txBody>
      </p:sp>
      <p:sp>
        <p:nvSpPr>
          <p:cNvPr id="4" name="Footer Placeholder 3"/>
          <p:cNvSpPr>
            <a:spLocks noGrp="1"/>
          </p:cNvSpPr>
          <p:nvPr>
            <p:ph type="ftr" sz="quarter" idx="11"/>
          </p:nvPr>
        </p:nvSpPr>
        <p:spPr/>
        <p:txBody>
          <a:bodyPr/>
          <a:lstStyle/>
          <a:p>
            <a:r>
              <a:rPr lang="en-US"/>
              <a:t>© 2017 Pearson Education, Ltd.</a:t>
            </a:r>
          </a:p>
        </p:txBody>
      </p:sp>
      <p:grpSp>
        <p:nvGrpSpPr>
          <p:cNvPr id="5" name="Group 4">
            <a:extLst>
              <a:ext uri="{FF2B5EF4-FFF2-40B4-BE49-F238E27FC236}">
                <a16:creationId xmlns:a16="http://schemas.microsoft.com/office/drawing/2014/main" id="{07F54212-7994-4144-9340-F4F1A6E5E4EF}"/>
              </a:ext>
            </a:extLst>
          </p:cNvPr>
          <p:cNvGrpSpPr/>
          <p:nvPr/>
        </p:nvGrpSpPr>
        <p:grpSpPr>
          <a:xfrm>
            <a:off x="4427984" y="2187333"/>
            <a:ext cx="4770685" cy="4554035"/>
            <a:chOff x="5128584" y="273915"/>
            <a:chExt cx="5835030" cy="5260848"/>
          </a:xfrm>
        </p:grpSpPr>
        <p:grpSp>
          <p:nvGrpSpPr>
            <p:cNvPr id="6" name="Group 5">
              <a:extLst>
                <a:ext uri="{FF2B5EF4-FFF2-40B4-BE49-F238E27FC236}">
                  <a16:creationId xmlns:a16="http://schemas.microsoft.com/office/drawing/2014/main" id="{965C861D-A26F-6E42-96D7-955573C2150D}"/>
                </a:ext>
              </a:extLst>
            </p:cNvPr>
            <p:cNvGrpSpPr/>
            <p:nvPr/>
          </p:nvGrpSpPr>
          <p:grpSpPr>
            <a:xfrm>
              <a:off x="5128584" y="273915"/>
              <a:ext cx="5835030" cy="5260848"/>
              <a:chOff x="1650858" y="813566"/>
              <a:chExt cx="5835030" cy="5260848"/>
            </a:xfrm>
          </p:grpSpPr>
          <p:pic>
            <p:nvPicPr>
              <p:cNvPr id="9" name="Picture 8" descr="02_08HydrogenBonding-U.jpg">
                <a:extLst>
                  <a:ext uri="{FF2B5EF4-FFF2-40B4-BE49-F238E27FC236}">
                    <a16:creationId xmlns:a16="http://schemas.microsoft.com/office/drawing/2014/main" id="{1EF1E670-6CDE-0B4E-B902-165433273105}"/>
                  </a:ext>
                </a:extLst>
              </p:cNvPr>
              <p:cNvPicPr>
                <a:picLocks noChangeAspect="1"/>
              </p:cNvPicPr>
              <p:nvPr/>
            </p:nvPicPr>
            <p:blipFill>
              <a:blip r:embed="rId3"/>
              <a:stretch>
                <a:fillRect/>
              </a:stretch>
            </p:blipFill>
            <p:spPr>
              <a:xfrm>
                <a:off x="1658112" y="813566"/>
                <a:ext cx="5827776" cy="5260848"/>
              </a:xfrm>
              <a:prstGeom prst="rect">
                <a:avLst/>
              </a:prstGeom>
            </p:spPr>
          </p:pic>
          <p:sp>
            <p:nvSpPr>
              <p:cNvPr id="10" name="TextBox 2">
                <a:extLst>
                  <a:ext uri="{FF2B5EF4-FFF2-40B4-BE49-F238E27FC236}">
                    <a16:creationId xmlns:a16="http://schemas.microsoft.com/office/drawing/2014/main" id="{CC62CA52-7BEA-BD4C-AC23-ED6A6D2FAEB1}"/>
                  </a:ext>
                </a:extLst>
              </p:cNvPr>
              <p:cNvSpPr txBox="1">
                <a:spLocks noChangeArrowheads="1"/>
              </p:cNvSpPr>
              <p:nvPr/>
            </p:nvSpPr>
            <p:spPr bwMode="auto">
              <a:xfrm>
                <a:off x="3927471" y="1972729"/>
                <a:ext cx="258917" cy="291157"/>
              </a:xfrm>
              <a:prstGeom prst="rect">
                <a:avLst/>
              </a:prstGeom>
              <a:noFill/>
              <a:ln w="9525">
                <a:noFill/>
                <a:miter lim="800000"/>
                <a:headEnd/>
                <a:tailEnd/>
              </a:ln>
            </p:spPr>
            <p:txBody>
              <a:bodyPr wrap="none" lIns="9144" tIns="9144" rIns="9144" bIns="9144">
                <a:spAutoFit/>
              </a:bodyPr>
              <a:lstStyle/>
              <a:p>
                <a:pPr eaLnBrk="0" hangingPunct="0"/>
                <a:r>
                  <a:rPr lang="en-US" sz="1500" b="1" dirty="0">
                    <a:solidFill>
                      <a:srgbClr val="000000"/>
                    </a:solidFill>
                    <a:latin typeface="Arial" pitchFamily="34" charset="0"/>
                    <a:ea typeface="ＭＳ Ｐゴシック" charset="0"/>
                    <a:cs typeface="Arial" pitchFamily="34" charset="0"/>
                  </a:rPr>
                  <a:t>(</a:t>
                </a:r>
                <a:r>
                  <a:rPr lang="en-US" sz="1600" b="1" dirty="0">
                    <a:solidFill>
                      <a:srgbClr val="000000"/>
                    </a:solidFill>
                    <a:latin typeface="Symbol" pitchFamily="18" charset="2"/>
                    <a:ea typeface="ＭＳ Ｐゴシック" charset="0"/>
                    <a:cs typeface="Arial" pitchFamily="34" charset="0"/>
                    <a:sym typeface="Symbol"/>
                  </a:rPr>
                  <a:t></a:t>
                </a:r>
                <a:r>
                  <a:rPr lang="en-US" sz="1500" b="1" dirty="0">
                    <a:solidFill>
                      <a:srgbClr val="000000"/>
                    </a:solidFill>
                    <a:latin typeface="Arial" pitchFamily="34" charset="0"/>
                    <a:ea typeface="ＭＳ Ｐゴシック" charset="0"/>
                    <a:cs typeface="Arial" pitchFamily="34" charset="0"/>
                  </a:rPr>
                  <a:t>)</a:t>
                </a:r>
              </a:p>
            </p:txBody>
          </p:sp>
          <p:sp>
            <p:nvSpPr>
              <p:cNvPr id="11" name="TextBox 3">
                <a:extLst>
                  <a:ext uri="{FF2B5EF4-FFF2-40B4-BE49-F238E27FC236}">
                    <a16:creationId xmlns:a16="http://schemas.microsoft.com/office/drawing/2014/main" id="{438D75FF-6E15-4243-B0AD-029888F8881C}"/>
                  </a:ext>
                </a:extLst>
              </p:cNvPr>
              <p:cNvSpPr txBox="1">
                <a:spLocks noChangeArrowheads="1"/>
              </p:cNvSpPr>
              <p:nvPr/>
            </p:nvSpPr>
            <p:spPr bwMode="auto">
              <a:xfrm>
                <a:off x="1650858" y="2271227"/>
                <a:ext cx="1873426" cy="305769"/>
              </a:xfrm>
              <a:prstGeom prst="rect">
                <a:avLst/>
              </a:prstGeom>
              <a:noFill/>
              <a:ln w="9525">
                <a:noFill/>
                <a:miter lim="800000"/>
                <a:headEnd/>
                <a:tailEnd/>
              </a:ln>
            </p:spPr>
            <p:txBody>
              <a:bodyPr wrap="none" lIns="9144" tIns="9144" rIns="9144" bIns="9144">
                <a:spAutoFit/>
              </a:bodyPr>
              <a:lstStyle/>
              <a:p>
                <a:pPr eaLnBrk="0" hangingPunct="0"/>
                <a:r>
                  <a:rPr lang="en-US" sz="1600" b="1" dirty="0">
                    <a:solidFill>
                      <a:srgbClr val="000000"/>
                    </a:solidFill>
                    <a:latin typeface="Arial" pitchFamily="34" charset="0"/>
                    <a:ea typeface="ＭＳ Ｐゴシック" charset="0"/>
                    <a:cs typeface="Arial" pitchFamily="34" charset="0"/>
                  </a:rPr>
                  <a:t>Hydrogen bond</a:t>
                </a:r>
              </a:p>
            </p:txBody>
          </p:sp>
          <p:sp>
            <p:nvSpPr>
              <p:cNvPr id="12" name="TextBox 4">
                <a:extLst>
                  <a:ext uri="{FF2B5EF4-FFF2-40B4-BE49-F238E27FC236}">
                    <a16:creationId xmlns:a16="http://schemas.microsoft.com/office/drawing/2014/main" id="{D8F5F350-477A-174A-A870-DA4319FCC513}"/>
                  </a:ext>
                </a:extLst>
              </p:cNvPr>
              <p:cNvSpPr txBox="1">
                <a:spLocks noChangeArrowheads="1"/>
              </p:cNvSpPr>
              <p:nvPr/>
            </p:nvSpPr>
            <p:spPr bwMode="auto">
              <a:xfrm>
                <a:off x="3925885" y="2565636"/>
                <a:ext cx="258917" cy="274229"/>
              </a:xfrm>
              <a:prstGeom prst="rect">
                <a:avLst/>
              </a:prstGeom>
              <a:noFill/>
              <a:ln w="9525">
                <a:noFill/>
                <a:miter lim="800000"/>
                <a:headEnd/>
                <a:tailEnd/>
              </a:ln>
            </p:spPr>
            <p:txBody>
              <a:bodyPr wrap="none" lIns="9144" tIns="9144" rIns="9144" bIns="9144">
                <a:spAutoFit/>
              </a:bodyPr>
              <a:lstStyle/>
              <a:p>
                <a:pPr eaLnBrk="0" hangingPunct="0"/>
                <a:r>
                  <a:rPr lang="en-US" sz="1500" b="1" dirty="0">
                    <a:solidFill>
                      <a:srgbClr val="000000"/>
                    </a:solidFill>
                    <a:latin typeface="Arial" pitchFamily="34" charset="0"/>
                    <a:ea typeface="ＭＳ Ｐゴシック" charset="0"/>
                    <a:cs typeface="Arial" pitchFamily="34" charset="0"/>
                  </a:rPr>
                  <a:t>(</a:t>
                </a:r>
                <a:r>
                  <a:rPr lang="en-US" sz="1500" b="1" dirty="0">
                    <a:solidFill>
                      <a:srgbClr val="000000"/>
                    </a:solidFill>
                    <a:latin typeface="Symbol"/>
                    <a:ea typeface="ＭＳ Ｐゴシック" charset="0"/>
                    <a:cs typeface="Arial" pitchFamily="34" charset="0"/>
                  </a:rPr>
                  <a:t>+</a:t>
                </a:r>
                <a:r>
                  <a:rPr lang="en-US" sz="1500" b="1" dirty="0">
                    <a:solidFill>
                      <a:srgbClr val="000000"/>
                    </a:solidFill>
                    <a:latin typeface="Arial" pitchFamily="34" charset="0"/>
                    <a:ea typeface="ＭＳ Ｐゴシック" charset="0"/>
                    <a:cs typeface="Arial" pitchFamily="34" charset="0"/>
                  </a:rPr>
                  <a:t>)</a:t>
                </a:r>
              </a:p>
            </p:txBody>
          </p:sp>
          <p:sp>
            <p:nvSpPr>
              <p:cNvPr id="13" name="TextBox 6">
                <a:extLst>
                  <a:ext uri="{FF2B5EF4-FFF2-40B4-BE49-F238E27FC236}">
                    <a16:creationId xmlns:a16="http://schemas.microsoft.com/office/drawing/2014/main" id="{EDFD906C-D841-2542-88DE-1DFA3457A143}"/>
                  </a:ext>
                </a:extLst>
              </p:cNvPr>
              <p:cNvSpPr txBox="1">
                <a:spLocks noChangeArrowheads="1"/>
              </p:cNvSpPr>
              <p:nvPr/>
            </p:nvSpPr>
            <p:spPr bwMode="auto">
              <a:xfrm>
                <a:off x="3292471" y="3541973"/>
                <a:ext cx="258917" cy="291157"/>
              </a:xfrm>
              <a:prstGeom prst="rect">
                <a:avLst/>
              </a:prstGeom>
              <a:noFill/>
              <a:ln w="9525">
                <a:noFill/>
                <a:miter lim="800000"/>
                <a:headEnd/>
                <a:tailEnd/>
              </a:ln>
            </p:spPr>
            <p:txBody>
              <a:bodyPr wrap="none" lIns="9144" tIns="9144" rIns="9144" bIns="9144">
                <a:spAutoFit/>
              </a:bodyPr>
              <a:lstStyle/>
              <a:p>
                <a:pPr eaLnBrk="0" hangingPunct="0"/>
                <a:r>
                  <a:rPr lang="en-US" sz="1500" b="1" dirty="0">
                    <a:solidFill>
                      <a:srgbClr val="000000"/>
                    </a:solidFill>
                    <a:latin typeface="Arial" pitchFamily="34" charset="0"/>
                    <a:ea typeface="ＭＳ Ｐゴシック" charset="0"/>
                    <a:cs typeface="Arial" pitchFamily="34" charset="0"/>
                  </a:rPr>
                  <a:t>(</a:t>
                </a:r>
                <a:r>
                  <a:rPr lang="en-US" sz="1600" b="1" dirty="0">
                    <a:solidFill>
                      <a:srgbClr val="000000"/>
                    </a:solidFill>
                    <a:latin typeface="Symbol" pitchFamily="18" charset="2"/>
                    <a:ea typeface="ＭＳ Ｐゴシック" charset="0"/>
                    <a:cs typeface="Arial" pitchFamily="34" charset="0"/>
                    <a:sym typeface="Symbol"/>
                  </a:rPr>
                  <a:t></a:t>
                </a:r>
                <a:r>
                  <a:rPr lang="en-US" sz="1500" b="1" dirty="0">
                    <a:solidFill>
                      <a:srgbClr val="000000"/>
                    </a:solidFill>
                    <a:latin typeface="Arial" pitchFamily="34" charset="0"/>
                    <a:ea typeface="ＭＳ Ｐゴシック" charset="0"/>
                    <a:cs typeface="Arial" pitchFamily="34" charset="0"/>
                  </a:rPr>
                  <a:t>)</a:t>
                </a:r>
              </a:p>
            </p:txBody>
          </p:sp>
          <p:sp>
            <p:nvSpPr>
              <p:cNvPr id="14" name="TextBox 7">
                <a:extLst>
                  <a:ext uri="{FF2B5EF4-FFF2-40B4-BE49-F238E27FC236}">
                    <a16:creationId xmlns:a16="http://schemas.microsoft.com/office/drawing/2014/main" id="{3D0495C8-8718-F444-A289-DF706401EBEC}"/>
                  </a:ext>
                </a:extLst>
              </p:cNvPr>
              <p:cNvSpPr txBox="1">
                <a:spLocks noChangeArrowheads="1"/>
              </p:cNvSpPr>
              <p:nvPr/>
            </p:nvSpPr>
            <p:spPr bwMode="auto">
              <a:xfrm>
                <a:off x="3625846" y="4021398"/>
                <a:ext cx="258917" cy="291157"/>
              </a:xfrm>
              <a:prstGeom prst="rect">
                <a:avLst/>
              </a:prstGeom>
              <a:noFill/>
              <a:ln w="9525">
                <a:noFill/>
                <a:miter lim="800000"/>
                <a:headEnd/>
                <a:tailEnd/>
              </a:ln>
            </p:spPr>
            <p:txBody>
              <a:bodyPr wrap="none" lIns="9144" tIns="9144" rIns="9144" bIns="9144">
                <a:spAutoFit/>
              </a:bodyPr>
              <a:lstStyle/>
              <a:p>
                <a:pPr eaLnBrk="0" hangingPunct="0"/>
                <a:r>
                  <a:rPr lang="en-US" sz="1500" b="1" dirty="0">
                    <a:solidFill>
                      <a:srgbClr val="000000"/>
                    </a:solidFill>
                    <a:latin typeface="Arial" pitchFamily="34" charset="0"/>
                    <a:ea typeface="ＭＳ Ｐゴシック" charset="0"/>
                    <a:cs typeface="Arial" pitchFamily="34" charset="0"/>
                  </a:rPr>
                  <a:t>(</a:t>
                </a:r>
                <a:r>
                  <a:rPr lang="en-US" sz="1600" b="1" dirty="0">
                    <a:solidFill>
                      <a:srgbClr val="000000"/>
                    </a:solidFill>
                    <a:latin typeface="Symbol" pitchFamily="18" charset="2"/>
                    <a:ea typeface="ＭＳ Ｐゴシック" charset="0"/>
                    <a:cs typeface="Arial" pitchFamily="34" charset="0"/>
                    <a:sym typeface="Symbol"/>
                  </a:rPr>
                  <a:t></a:t>
                </a:r>
                <a:r>
                  <a:rPr lang="en-US" sz="1500" b="1" dirty="0">
                    <a:solidFill>
                      <a:srgbClr val="000000"/>
                    </a:solidFill>
                    <a:latin typeface="Arial" pitchFamily="34" charset="0"/>
                    <a:ea typeface="ＭＳ Ｐゴシック" charset="0"/>
                    <a:cs typeface="Arial" pitchFamily="34" charset="0"/>
                  </a:rPr>
                  <a:t>)</a:t>
                </a:r>
              </a:p>
            </p:txBody>
          </p:sp>
          <p:sp>
            <p:nvSpPr>
              <p:cNvPr id="15" name="TextBox 8">
                <a:extLst>
                  <a:ext uri="{FF2B5EF4-FFF2-40B4-BE49-F238E27FC236}">
                    <a16:creationId xmlns:a16="http://schemas.microsoft.com/office/drawing/2014/main" id="{C25B6129-B57D-ED4C-B447-C8169CA5196A}"/>
                  </a:ext>
                </a:extLst>
              </p:cNvPr>
              <p:cNvSpPr txBox="1">
                <a:spLocks noChangeArrowheads="1"/>
              </p:cNvSpPr>
              <p:nvPr/>
            </p:nvSpPr>
            <p:spPr bwMode="auto">
              <a:xfrm>
                <a:off x="3406771" y="4500004"/>
                <a:ext cx="258917" cy="274229"/>
              </a:xfrm>
              <a:prstGeom prst="rect">
                <a:avLst/>
              </a:prstGeom>
              <a:noFill/>
              <a:ln w="9525">
                <a:noFill/>
                <a:miter lim="800000"/>
                <a:headEnd/>
                <a:tailEnd/>
              </a:ln>
            </p:spPr>
            <p:txBody>
              <a:bodyPr wrap="none" lIns="9144" tIns="9144" rIns="9144" bIns="9144">
                <a:spAutoFit/>
              </a:bodyPr>
              <a:lstStyle/>
              <a:p>
                <a:pPr eaLnBrk="0" hangingPunct="0"/>
                <a:r>
                  <a:rPr lang="en-US" sz="1500" b="1">
                    <a:solidFill>
                      <a:srgbClr val="000000"/>
                    </a:solidFill>
                    <a:latin typeface="Arial" pitchFamily="34" charset="0"/>
                    <a:ea typeface="ＭＳ Ｐゴシック" charset="0"/>
                    <a:cs typeface="Arial" pitchFamily="34" charset="0"/>
                  </a:rPr>
                  <a:t>(</a:t>
                </a:r>
                <a:r>
                  <a:rPr lang="en-US" sz="1500" b="1">
                    <a:solidFill>
                      <a:srgbClr val="000000"/>
                    </a:solidFill>
                    <a:latin typeface="Symbol"/>
                    <a:ea typeface="ＭＳ Ｐゴシック" charset="0"/>
                    <a:cs typeface="Arial" pitchFamily="34" charset="0"/>
                  </a:rPr>
                  <a:t>+</a:t>
                </a:r>
                <a:r>
                  <a:rPr lang="en-US" sz="1500" b="1">
                    <a:solidFill>
                      <a:srgbClr val="000000"/>
                    </a:solidFill>
                    <a:latin typeface="Arial" pitchFamily="34" charset="0"/>
                    <a:ea typeface="ＭＳ Ｐゴシック" charset="0"/>
                    <a:cs typeface="Arial" pitchFamily="34" charset="0"/>
                  </a:rPr>
                  <a:t>)</a:t>
                </a:r>
                <a:endParaRPr lang="en-US" sz="1500" b="1" dirty="0">
                  <a:solidFill>
                    <a:srgbClr val="000000"/>
                  </a:solidFill>
                  <a:latin typeface="Arial" pitchFamily="34" charset="0"/>
                  <a:ea typeface="ＭＳ Ｐゴシック" charset="0"/>
                  <a:cs typeface="Arial" pitchFamily="34" charset="0"/>
                </a:endParaRPr>
              </a:p>
            </p:txBody>
          </p:sp>
          <p:sp>
            <p:nvSpPr>
              <p:cNvPr id="16" name="TextBox 9">
                <a:extLst>
                  <a:ext uri="{FF2B5EF4-FFF2-40B4-BE49-F238E27FC236}">
                    <a16:creationId xmlns:a16="http://schemas.microsoft.com/office/drawing/2014/main" id="{182D6A58-85A6-E94C-BD06-2CF58A043499}"/>
                  </a:ext>
                </a:extLst>
              </p:cNvPr>
              <p:cNvSpPr txBox="1">
                <a:spLocks noChangeArrowheads="1"/>
              </p:cNvSpPr>
              <p:nvPr/>
            </p:nvSpPr>
            <p:spPr bwMode="auto">
              <a:xfrm>
                <a:off x="3990971" y="3471304"/>
                <a:ext cx="167546" cy="274229"/>
              </a:xfrm>
              <a:prstGeom prst="rect">
                <a:avLst/>
              </a:prstGeom>
              <a:noFill/>
              <a:ln w="9525">
                <a:noFill/>
                <a:miter lim="800000"/>
                <a:headEnd/>
                <a:tailEnd/>
              </a:ln>
            </p:spPr>
            <p:txBody>
              <a:bodyPr wrap="none" lIns="9144" tIns="9144" rIns="9144" bIns="9144">
                <a:spAutoFit/>
              </a:bodyPr>
              <a:lstStyle/>
              <a:p>
                <a:pPr eaLnBrk="0" hangingPunct="0"/>
                <a:r>
                  <a:rPr lang="en-US" sz="1500" b="1">
                    <a:solidFill>
                      <a:srgbClr val="000000"/>
                    </a:solidFill>
                    <a:latin typeface="Arial" pitchFamily="34" charset="0"/>
                    <a:ea typeface="ＭＳ Ｐゴシック" charset="0"/>
                    <a:cs typeface="Arial" pitchFamily="34" charset="0"/>
                  </a:rPr>
                  <a:t>O</a:t>
                </a:r>
              </a:p>
            </p:txBody>
          </p:sp>
          <p:sp>
            <p:nvSpPr>
              <p:cNvPr id="17" name="TextBox 10">
                <a:extLst>
                  <a:ext uri="{FF2B5EF4-FFF2-40B4-BE49-F238E27FC236}">
                    <a16:creationId xmlns:a16="http://schemas.microsoft.com/office/drawing/2014/main" id="{401B2549-47E0-F944-A825-59C1C06E77D2}"/>
                  </a:ext>
                </a:extLst>
              </p:cNvPr>
              <p:cNvSpPr txBox="1">
                <a:spLocks noChangeArrowheads="1"/>
              </p:cNvSpPr>
              <p:nvPr/>
            </p:nvSpPr>
            <p:spPr bwMode="auto">
              <a:xfrm>
                <a:off x="4378321" y="3603067"/>
                <a:ext cx="157928" cy="274229"/>
              </a:xfrm>
              <a:prstGeom prst="rect">
                <a:avLst/>
              </a:prstGeom>
              <a:noFill/>
              <a:ln w="9525">
                <a:noFill/>
                <a:miter lim="800000"/>
                <a:headEnd/>
                <a:tailEnd/>
              </a:ln>
            </p:spPr>
            <p:txBody>
              <a:bodyPr wrap="none" lIns="9144" tIns="9144" rIns="9144" bIns="9144">
                <a:spAutoFit/>
              </a:bodyPr>
              <a:lstStyle/>
              <a:p>
                <a:pPr eaLnBrk="0" hangingPunct="0"/>
                <a:r>
                  <a:rPr lang="en-US" sz="1500" b="1">
                    <a:solidFill>
                      <a:srgbClr val="000000"/>
                    </a:solidFill>
                    <a:latin typeface="Arial" pitchFamily="34" charset="0"/>
                    <a:ea typeface="ＭＳ Ｐゴシック" charset="0"/>
                    <a:cs typeface="Arial" pitchFamily="34" charset="0"/>
                  </a:rPr>
                  <a:t>H</a:t>
                </a:r>
              </a:p>
            </p:txBody>
          </p:sp>
          <p:sp>
            <p:nvSpPr>
              <p:cNvPr id="18" name="TextBox 11">
                <a:extLst>
                  <a:ext uri="{FF2B5EF4-FFF2-40B4-BE49-F238E27FC236}">
                    <a16:creationId xmlns:a16="http://schemas.microsoft.com/office/drawing/2014/main" id="{C25E19C2-0FFA-D147-86B3-D8B39B0F0751}"/>
                  </a:ext>
                </a:extLst>
              </p:cNvPr>
              <p:cNvSpPr txBox="1">
                <a:spLocks noChangeArrowheads="1"/>
              </p:cNvSpPr>
              <p:nvPr/>
            </p:nvSpPr>
            <p:spPr bwMode="auto">
              <a:xfrm>
                <a:off x="2732084" y="3676092"/>
                <a:ext cx="258917" cy="274229"/>
              </a:xfrm>
              <a:prstGeom prst="rect">
                <a:avLst/>
              </a:prstGeom>
              <a:noFill/>
              <a:ln w="9525">
                <a:noFill/>
                <a:miter lim="800000"/>
                <a:headEnd/>
                <a:tailEnd/>
              </a:ln>
            </p:spPr>
            <p:txBody>
              <a:bodyPr wrap="none" lIns="9144" tIns="9144" rIns="9144" bIns="9144">
                <a:spAutoFit/>
              </a:bodyPr>
              <a:lstStyle/>
              <a:p>
                <a:pPr eaLnBrk="0" hangingPunct="0"/>
                <a:r>
                  <a:rPr lang="en-US" sz="1500" b="1">
                    <a:solidFill>
                      <a:srgbClr val="000000"/>
                    </a:solidFill>
                    <a:latin typeface="Arial" pitchFamily="34" charset="0"/>
                    <a:ea typeface="ＭＳ Ｐゴシック" charset="0"/>
                    <a:cs typeface="Arial" pitchFamily="34" charset="0"/>
                  </a:rPr>
                  <a:t>(</a:t>
                </a:r>
                <a:r>
                  <a:rPr lang="en-US" sz="1500" b="1">
                    <a:solidFill>
                      <a:srgbClr val="000000"/>
                    </a:solidFill>
                    <a:latin typeface="Symbol"/>
                    <a:ea typeface="ＭＳ Ｐゴシック" charset="0"/>
                    <a:cs typeface="Arial" pitchFamily="34" charset="0"/>
                  </a:rPr>
                  <a:t>+</a:t>
                </a:r>
                <a:r>
                  <a:rPr lang="en-US" sz="1500" b="1">
                    <a:solidFill>
                      <a:srgbClr val="000000"/>
                    </a:solidFill>
                    <a:latin typeface="Arial" pitchFamily="34" charset="0"/>
                    <a:ea typeface="ＭＳ Ｐゴシック" charset="0"/>
                    <a:cs typeface="Arial" pitchFamily="34" charset="0"/>
                  </a:rPr>
                  <a:t>)</a:t>
                </a:r>
                <a:endParaRPr lang="en-US" sz="1500" b="1" dirty="0">
                  <a:solidFill>
                    <a:srgbClr val="000000"/>
                  </a:solidFill>
                  <a:latin typeface="Arial" pitchFamily="34" charset="0"/>
                  <a:ea typeface="ＭＳ Ｐゴシック" charset="0"/>
                  <a:cs typeface="Arial" pitchFamily="34" charset="0"/>
                </a:endParaRPr>
              </a:p>
            </p:txBody>
          </p:sp>
          <p:sp>
            <p:nvSpPr>
              <p:cNvPr id="19" name="TextBox 12">
                <a:extLst>
                  <a:ext uri="{FF2B5EF4-FFF2-40B4-BE49-F238E27FC236}">
                    <a16:creationId xmlns:a16="http://schemas.microsoft.com/office/drawing/2014/main" id="{08648069-E0DD-2E4D-8D3D-6AA1219C7AD1}"/>
                  </a:ext>
                </a:extLst>
              </p:cNvPr>
              <p:cNvSpPr txBox="1">
                <a:spLocks noChangeArrowheads="1"/>
              </p:cNvSpPr>
              <p:nvPr/>
            </p:nvSpPr>
            <p:spPr bwMode="auto">
              <a:xfrm>
                <a:off x="4271843" y="2497499"/>
                <a:ext cx="1949891" cy="625760"/>
              </a:xfrm>
              <a:prstGeom prst="rect">
                <a:avLst/>
              </a:prstGeom>
              <a:noFill/>
              <a:ln w="9525">
                <a:noFill/>
                <a:miter lim="800000"/>
                <a:headEnd/>
                <a:tailEnd/>
              </a:ln>
            </p:spPr>
            <p:txBody>
              <a:bodyPr wrap="none" lIns="9144" tIns="9144" rIns="9144" bIns="9144">
                <a:spAutoFit/>
              </a:bodyPr>
              <a:lstStyle/>
              <a:p>
                <a:pPr eaLnBrk="0" hangingPunct="0"/>
                <a:r>
                  <a:rPr lang="en-US" sz="1600" b="1" dirty="0">
                    <a:solidFill>
                      <a:srgbClr val="000000"/>
                    </a:solidFill>
                    <a:latin typeface="Arial" pitchFamily="34" charset="0"/>
                    <a:ea typeface="ＭＳ Ｐゴシック" charset="0"/>
                    <a:cs typeface="Arial" pitchFamily="34" charset="0"/>
                  </a:rPr>
                  <a:t>Slightly positive</a:t>
                </a:r>
              </a:p>
              <a:p>
                <a:pPr eaLnBrk="0" hangingPunct="0"/>
                <a:r>
                  <a:rPr lang="en-US" sz="1600" b="1" dirty="0">
                    <a:solidFill>
                      <a:srgbClr val="000000"/>
                    </a:solidFill>
                    <a:latin typeface="Arial" pitchFamily="34" charset="0"/>
                    <a:ea typeface="ＭＳ Ｐゴシック" charset="0"/>
                    <a:cs typeface="Arial" pitchFamily="34" charset="0"/>
                  </a:rPr>
                  <a:t>charg</a:t>
                </a:r>
                <a:r>
                  <a:rPr lang="en-US" sz="1800" b="1" dirty="0">
                    <a:solidFill>
                      <a:srgbClr val="000000"/>
                    </a:solidFill>
                    <a:latin typeface="Arial" pitchFamily="34" charset="0"/>
                    <a:ea typeface="ＭＳ Ｐゴシック" charset="0"/>
                    <a:cs typeface="Arial" pitchFamily="34" charset="0"/>
                  </a:rPr>
                  <a:t>e</a:t>
                </a:r>
              </a:p>
            </p:txBody>
          </p:sp>
          <p:sp>
            <p:nvSpPr>
              <p:cNvPr id="20" name="TextBox 14">
                <a:extLst>
                  <a:ext uri="{FF2B5EF4-FFF2-40B4-BE49-F238E27FC236}">
                    <a16:creationId xmlns:a16="http://schemas.microsoft.com/office/drawing/2014/main" id="{122F02A7-FE78-014D-B6E7-AFA6209BCABF}"/>
                  </a:ext>
                </a:extLst>
              </p:cNvPr>
              <p:cNvSpPr txBox="1">
                <a:spLocks noChangeArrowheads="1"/>
              </p:cNvSpPr>
              <p:nvPr/>
            </p:nvSpPr>
            <p:spPr bwMode="auto">
              <a:xfrm>
                <a:off x="5071666" y="3654159"/>
                <a:ext cx="2018514" cy="590205"/>
              </a:xfrm>
              <a:prstGeom prst="rect">
                <a:avLst/>
              </a:prstGeom>
              <a:noFill/>
              <a:ln w="9525">
                <a:noFill/>
                <a:miter lim="800000"/>
                <a:headEnd/>
                <a:tailEnd/>
              </a:ln>
            </p:spPr>
            <p:txBody>
              <a:bodyPr wrap="none" lIns="9144" tIns="9144" rIns="9144" bIns="9144">
                <a:spAutoFit/>
              </a:bodyPr>
              <a:lstStyle/>
              <a:p>
                <a:pPr eaLnBrk="0" hangingPunct="0"/>
                <a:r>
                  <a:rPr lang="en-US" sz="1600" b="1" dirty="0">
                    <a:solidFill>
                      <a:srgbClr val="000000"/>
                    </a:solidFill>
                    <a:latin typeface="Arial" pitchFamily="34" charset="0"/>
                    <a:ea typeface="ＭＳ Ｐゴシック" charset="0"/>
                    <a:cs typeface="Arial" pitchFamily="34" charset="0"/>
                  </a:rPr>
                  <a:t>Slightly negative</a:t>
                </a:r>
              </a:p>
              <a:p>
                <a:pPr eaLnBrk="0" hangingPunct="0"/>
                <a:r>
                  <a:rPr lang="en-US" sz="1600" b="1" dirty="0">
                    <a:solidFill>
                      <a:srgbClr val="000000"/>
                    </a:solidFill>
                    <a:latin typeface="Arial" pitchFamily="34" charset="0"/>
                    <a:ea typeface="ＭＳ Ｐゴシック" charset="0"/>
                    <a:cs typeface="Arial" pitchFamily="34" charset="0"/>
                  </a:rPr>
                  <a:t>charge</a:t>
                </a:r>
              </a:p>
            </p:txBody>
          </p:sp>
          <p:sp>
            <p:nvSpPr>
              <p:cNvPr id="21" name="TextBox 15">
                <a:extLst>
                  <a:ext uri="{FF2B5EF4-FFF2-40B4-BE49-F238E27FC236}">
                    <a16:creationId xmlns:a16="http://schemas.microsoft.com/office/drawing/2014/main" id="{4A857513-01F0-C84B-A88A-D0F7B950ADA9}"/>
                  </a:ext>
                </a:extLst>
              </p:cNvPr>
              <p:cNvSpPr txBox="1">
                <a:spLocks noChangeArrowheads="1"/>
              </p:cNvSpPr>
              <p:nvPr/>
            </p:nvSpPr>
            <p:spPr bwMode="auto">
              <a:xfrm>
                <a:off x="4770434" y="3838017"/>
                <a:ext cx="258917" cy="274229"/>
              </a:xfrm>
              <a:prstGeom prst="rect">
                <a:avLst/>
              </a:prstGeom>
              <a:noFill/>
              <a:ln w="9525">
                <a:noFill/>
                <a:miter lim="800000"/>
                <a:headEnd/>
                <a:tailEnd/>
              </a:ln>
            </p:spPr>
            <p:txBody>
              <a:bodyPr wrap="none" lIns="9144" tIns="9144" rIns="9144" bIns="9144">
                <a:spAutoFit/>
              </a:bodyPr>
              <a:lstStyle/>
              <a:p>
                <a:pPr eaLnBrk="0" hangingPunct="0"/>
                <a:r>
                  <a:rPr lang="en-US" sz="1500" b="1">
                    <a:solidFill>
                      <a:srgbClr val="000000"/>
                    </a:solidFill>
                    <a:latin typeface="Arial" pitchFamily="34" charset="0"/>
                    <a:ea typeface="ＭＳ Ｐゴシック" charset="0"/>
                    <a:cs typeface="Arial" pitchFamily="34" charset="0"/>
                  </a:rPr>
                  <a:t>(</a:t>
                </a:r>
                <a:r>
                  <a:rPr lang="en-US" sz="1500" b="1">
                    <a:solidFill>
                      <a:srgbClr val="000000"/>
                    </a:solidFill>
                    <a:latin typeface="Symbol"/>
                    <a:ea typeface="ＭＳ Ｐゴシック" charset="0"/>
                    <a:cs typeface="Arial" pitchFamily="34" charset="0"/>
                  </a:rPr>
                  <a:t>+</a:t>
                </a:r>
                <a:r>
                  <a:rPr lang="en-US" sz="1500" b="1">
                    <a:solidFill>
                      <a:srgbClr val="000000"/>
                    </a:solidFill>
                    <a:latin typeface="Arial" pitchFamily="34" charset="0"/>
                    <a:ea typeface="ＭＳ Ｐゴシック" charset="0"/>
                    <a:cs typeface="Arial" pitchFamily="34" charset="0"/>
                  </a:rPr>
                  <a:t>)</a:t>
                </a:r>
                <a:endParaRPr lang="en-US" sz="1500" b="1" dirty="0">
                  <a:solidFill>
                    <a:srgbClr val="000000"/>
                  </a:solidFill>
                  <a:latin typeface="Arial" pitchFamily="34" charset="0"/>
                  <a:ea typeface="ＭＳ Ｐゴシック" charset="0"/>
                  <a:cs typeface="Arial" pitchFamily="34" charset="0"/>
                </a:endParaRPr>
              </a:p>
            </p:txBody>
          </p:sp>
          <p:sp>
            <p:nvSpPr>
              <p:cNvPr id="22" name="TextBox 17">
                <a:extLst>
                  <a:ext uri="{FF2B5EF4-FFF2-40B4-BE49-F238E27FC236}">
                    <a16:creationId xmlns:a16="http://schemas.microsoft.com/office/drawing/2014/main" id="{F5D9C91A-5D9A-AE4C-87D9-78A382F6A0B8}"/>
                  </a:ext>
                </a:extLst>
              </p:cNvPr>
              <p:cNvSpPr txBox="1">
                <a:spLocks noChangeArrowheads="1"/>
              </p:cNvSpPr>
              <p:nvPr/>
            </p:nvSpPr>
            <p:spPr bwMode="auto">
              <a:xfrm>
                <a:off x="5311771" y="4069023"/>
                <a:ext cx="258917" cy="291157"/>
              </a:xfrm>
              <a:prstGeom prst="rect">
                <a:avLst/>
              </a:prstGeom>
              <a:noFill/>
              <a:ln w="9525">
                <a:noFill/>
                <a:miter lim="800000"/>
                <a:headEnd/>
                <a:tailEnd/>
              </a:ln>
            </p:spPr>
            <p:txBody>
              <a:bodyPr wrap="none" lIns="9144" tIns="9144" rIns="9144" bIns="9144">
                <a:spAutoFit/>
              </a:bodyPr>
              <a:lstStyle/>
              <a:p>
                <a:pPr eaLnBrk="0" hangingPunct="0"/>
                <a:r>
                  <a:rPr lang="en-US" sz="1500" b="1" dirty="0">
                    <a:solidFill>
                      <a:srgbClr val="000000"/>
                    </a:solidFill>
                    <a:latin typeface="Arial" pitchFamily="34" charset="0"/>
                    <a:ea typeface="ＭＳ Ｐゴシック" charset="0"/>
                    <a:cs typeface="Arial" pitchFamily="34" charset="0"/>
                  </a:rPr>
                  <a:t>(</a:t>
                </a:r>
                <a:r>
                  <a:rPr lang="en-US" sz="1600" b="1" dirty="0">
                    <a:solidFill>
                      <a:srgbClr val="000000"/>
                    </a:solidFill>
                    <a:latin typeface="Symbol" pitchFamily="18" charset="2"/>
                    <a:ea typeface="ＭＳ Ｐゴシック" charset="0"/>
                    <a:cs typeface="Arial" pitchFamily="34" charset="0"/>
                    <a:sym typeface="Symbol"/>
                  </a:rPr>
                  <a:t></a:t>
                </a:r>
                <a:r>
                  <a:rPr lang="en-US" sz="1500" b="1" dirty="0">
                    <a:solidFill>
                      <a:srgbClr val="000000"/>
                    </a:solidFill>
                    <a:latin typeface="Arial" pitchFamily="34" charset="0"/>
                    <a:ea typeface="ＭＳ Ｐゴシック" charset="0"/>
                    <a:cs typeface="Arial" pitchFamily="34" charset="0"/>
                  </a:rPr>
                  <a:t>)</a:t>
                </a:r>
              </a:p>
            </p:txBody>
          </p:sp>
          <p:grpSp>
            <p:nvGrpSpPr>
              <p:cNvPr id="23" name="Group 22">
                <a:extLst>
                  <a:ext uri="{FF2B5EF4-FFF2-40B4-BE49-F238E27FC236}">
                    <a16:creationId xmlns:a16="http://schemas.microsoft.com/office/drawing/2014/main" id="{C542FFBF-4F25-0B40-A6C4-144C40464028}"/>
                  </a:ext>
                </a:extLst>
              </p:cNvPr>
              <p:cNvGrpSpPr/>
              <p:nvPr/>
            </p:nvGrpSpPr>
            <p:grpSpPr>
              <a:xfrm>
                <a:off x="3544023" y="2304325"/>
                <a:ext cx="425069" cy="272177"/>
                <a:chOff x="1848573" y="1473733"/>
                <a:chExt cx="425069" cy="247434"/>
              </a:xfrm>
            </p:grpSpPr>
            <p:sp>
              <p:nvSpPr>
                <p:cNvPr id="25" name="Freeform 3">
                  <a:extLst>
                    <a:ext uri="{FF2B5EF4-FFF2-40B4-BE49-F238E27FC236}">
                      <a16:creationId xmlns:a16="http://schemas.microsoft.com/office/drawing/2014/main" id="{9316C7FA-EE85-9243-9DC9-01AA65E2CC1B}"/>
                    </a:ext>
                  </a:extLst>
                </p:cNvPr>
                <p:cNvSpPr/>
                <p:nvPr/>
              </p:nvSpPr>
              <p:spPr>
                <a:xfrm>
                  <a:off x="2051608" y="1473733"/>
                  <a:ext cx="222034" cy="247434"/>
                </a:xfrm>
                <a:custGeom>
                  <a:avLst/>
                  <a:gdLst>
                    <a:gd name="connsiteX0" fmla="*/ 212508 w 222034"/>
                    <a:gd name="connsiteY0" fmla="*/ 237909 h 247434"/>
                    <a:gd name="connsiteX1" fmla="*/ 9525 w 222034"/>
                    <a:gd name="connsiteY1" fmla="*/ 237909 h 247434"/>
                    <a:gd name="connsiteX2" fmla="*/ 9525 w 222034"/>
                    <a:gd name="connsiteY2" fmla="*/ 9525 h 247434"/>
                    <a:gd name="connsiteX3" fmla="*/ 212508 w 222034"/>
                    <a:gd name="connsiteY3" fmla="*/ 9525 h 247434"/>
                  </a:gdLst>
                  <a:ahLst/>
                  <a:cxnLst>
                    <a:cxn ang="0">
                      <a:pos x="connsiteX0" y="connsiteY0"/>
                    </a:cxn>
                    <a:cxn ang="1">
                      <a:pos x="connsiteX1" y="connsiteY1"/>
                    </a:cxn>
                    <a:cxn ang="2">
                      <a:pos x="connsiteX2" y="connsiteY2"/>
                    </a:cxn>
                    <a:cxn ang="3">
                      <a:pos x="connsiteX3" y="connsiteY3"/>
                    </a:cxn>
                  </a:cxnLst>
                  <a:rect l="l" t="t" r="r" b="b"/>
                  <a:pathLst>
                    <a:path w="222034" h="247434">
                      <a:moveTo>
                        <a:pt x="212508" y="237909"/>
                      </a:moveTo>
                      <a:lnTo>
                        <a:pt x="9525" y="237909"/>
                      </a:lnTo>
                      <a:lnTo>
                        <a:pt x="9525" y="9525"/>
                      </a:lnTo>
                      <a:lnTo>
                        <a:pt x="212508" y="95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6" name="Freeform 3">
                  <a:extLst>
                    <a:ext uri="{FF2B5EF4-FFF2-40B4-BE49-F238E27FC236}">
                      <a16:creationId xmlns:a16="http://schemas.microsoft.com/office/drawing/2014/main" id="{046ED6DF-68C6-B04A-9D2B-7FCE61C3FCD9}"/>
                    </a:ext>
                  </a:extLst>
                </p:cNvPr>
                <p:cNvSpPr/>
                <p:nvPr/>
              </p:nvSpPr>
              <p:spPr>
                <a:xfrm>
                  <a:off x="1848573" y="1588960"/>
                  <a:ext cx="222084" cy="38100"/>
                </a:xfrm>
                <a:custGeom>
                  <a:avLst/>
                  <a:gdLst>
                    <a:gd name="connsiteX0" fmla="*/ 9525 w 222084"/>
                    <a:gd name="connsiteY0" fmla="*/ 9525 h 38100"/>
                    <a:gd name="connsiteX1" fmla="*/ 212559 w 222084"/>
                    <a:gd name="connsiteY1" fmla="*/ 9525 h 38100"/>
                  </a:gdLst>
                  <a:ahLst/>
                  <a:cxnLst>
                    <a:cxn ang="0">
                      <a:pos x="connsiteX0" y="connsiteY0"/>
                    </a:cxn>
                    <a:cxn ang="1">
                      <a:pos x="connsiteX1" y="connsiteY1"/>
                    </a:cxn>
                  </a:cxnLst>
                  <a:rect l="l" t="t" r="r" b="b"/>
                  <a:pathLst>
                    <a:path w="222084" h="38100">
                      <a:moveTo>
                        <a:pt x="9525" y="9525"/>
                      </a:moveTo>
                      <a:lnTo>
                        <a:pt x="212559" y="95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24" name="Freeform 23">
                <a:extLst>
                  <a:ext uri="{FF2B5EF4-FFF2-40B4-BE49-F238E27FC236}">
                    <a16:creationId xmlns:a16="http://schemas.microsoft.com/office/drawing/2014/main" id="{7BFE1A1D-E187-F445-AF8B-77ECAC7FD6DB}"/>
                  </a:ext>
                </a:extLst>
              </p:cNvPr>
              <p:cNvSpPr/>
              <p:nvPr/>
            </p:nvSpPr>
            <p:spPr bwMode="auto">
              <a:xfrm rot="7020000">
                <a:off x="4222888" y="3613287"/>
                <a:ext cx="49944" cy="178511"/>
              </a:xfrm>
              <a:custGeom>
                <a:avLst/>
                <a:gdLst>
                  <a:gd name="connsiteX0" fmla="*/ 0 w 0"/>
                  <a:gd name="connsiteY0" fmla="*/ 0 h 98425"/>
                  <a:gd name="connsiteX1" fmla="*/ 0 w 0"/>
                  <a:gd name="connsiteY1" fmla="*/ 98425 h 98425"/>
                </a:gdLst>
                <a:ahLst/>
                <a:cxnLst>
                  <a:cxn ang="0">
                    <a:pos x="connsiteX0" y="connsiteY0"/>
                  </a:cxn>
                  <a:cxn ang="0">
                    <a:pos x="connsiteX1" y="connsiteY1"/>
                  </a:cxn>
                </a:cxnLst>
                <a:rect l="l" t="t" r="r" b="b"/>
                <a:pathLst>
                  <a:path h="98425">
                    <a:moveTo>
                      <a:pt x="0" y="0"/>
                    </a:moveTo>
                    <a:lnTo>
                      <a:pt x="0" y="98425"/>
                    </a:lnTo>
                  </a:path>
                </a:pathLst>
              </a:custGeom>
              <a:ln w="12700">
                <a:miter lim="8000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grpSp>
        <p:sp>
          <p:nvSpPr>
            <p:cNvPr id="7" name="TextBox 5">
              <a:extLst>
                <a:ext uri="{FF2B5EF4-FFF2-40B4-BE49-F238E27FC236}">
                  <a16:creationId xmlns:a16="http://schemas.microsoft.com/office/drawing/2014/main" id="{7914F23B-12CC-EB49-8728-15341530EF38}"/>
                </a:ext>
              </a:extLst>
            </p:cNvPr>
            <p:cNvSpPr txBox="1">
              <a:spLocks noChangeArrowheads="1"/>
            </p:cNvSpPr>
            <p:nvPr/>
          </p:nvSpPr>
          <p:spPr bwMode="auto">
            <a:xfrm>
              <a:off x="7421806" y="2482044"/>
              <a:ext cx="157928" cy="249299"/>
            </a:xfrm>
            <a:prstGeom prst="rect">
              <a:avLst/>
            </a:prstGeom>
            <a:noFill/>
            <a:ln w="9525">
              <a:noFill/>
              <a:miter lim="800000"/>
              <a:headEnd/>
              <a:tailEnd/>
            </a:ln>
          </p:spPr>
          <p:txBody>
            <a:bodyPr wrap="none" lIns="9144" tIns="9144" rIns="9144" bIns="9144">
              <a:spAutoFit/>
            </a:bodyPr>
            <a:lstStyle/>
            <a:p>
              <a:pPr eaLnBrk="0" hangingPunct="0"/>
              <a:r>
                <a:rPr lang="en-US" sz="1500" b="1" dirty="0">
                  <a:solidFill>
                    <a:srgbClr val="000000"/>
                  </a:solidFill>
                  <a:latin typeface="Arial" pitchFamily="34" charset="0"/>
                  <a:ea typeface="ＭＳ Ｐゴシック" charset="0"/>
                  <a:cs typeface="Arial" pitchFamily="34" charset="0"/>
                </a:rPr>
                <a:t>H</a:t>
              </a:r>
            </a:p>
          </p:txBody>
        </p:sp>
        <p:sp>
          <p:nvSpPr>
            <p:cNvPr id="8" name="Freeform 7">
              <a:extLst>
                <a:ext uri="{FF2B5EF4-FFF2-40B4-BE49-F238E27FC236}">
                  <a16:creationId xmlns:a16="http://schemas.microsoft.com/office/drawing/2014/main" id="{D4202CAC-75F1-E543-8A91-7AF395DC9DBB}"/>
                </a:ext>
              </a:extLst>
            </p:cNvPr>
            <p:cNvSpPr/>
            <p:nvPr/>
          </p:nvSpPr>
          <p:spPr bwMode="auto">
            <a:xfrm>
              <a:off x="7507890" y="2733064"/>
              <a:ext cx="45719" cy="180978"/>
            </a:xfrm>
            <a:custGeom>
              <a:avLst/>
              <a:gdLst>
                <a:gd name="connsiteX0" fmla="*/ 0 w 0"/>
                <a:gd name="connsiteY0" fmla="*/ 0 h 98425"/>
                <a:gd name="connsiteX1" fmla="*/ 0 w 0"/>
                <a:gd name="connsiteY1" fmla="*/ 98425 h 98425"/>
              </a:gdLst>
              <a:ahLst/>
              <a:cxnLst>
                <a:cxn ang="0">
                  <a:pos x="connsiteX0" y="connsiteY0"/>
                </a:cxn>
                <a:cxn ang="0">
                  <a:pos x="connsiteX1" y="connsiteY1"/>
                </a:cxn>
              </a:cxnLst>
              <a:rect l="l" t="t" r="r" b="b"/>
              <a:pathLst>
                <a:path h="98425">
                  <a:moveTo>
                    <a:pt x="0" y="0"/>
                  </a:moveTo>
                  <a:lnTo>
                    <a:pt x="0" y="98425"/>
                  </a:lnTo>
                </a:path>
              </a:pathLst>
            </a:custGeom>
            <a:ln w="12700">
              <a:miter lim="80000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grpSp>
      <p:sp>
        <p:nvSpPr>
          <p:cNvPr id="3" name="TextBox 2">
            <a:extLst>
              <a:ext uri="{FF2B5EF4-FFF2-40B4-BE49-F238E27FC236}">
                <a16:creationId xmlns:a16="http://schemas.microsoft.com/office/drawing/2014/main" id="{F4637C6B-13FA-B846-A565-22B139610871}"/>
              </a:ext>
            </a:extLst>
          </p:cNvPr>
          <p:cNvSpPr txBox="1"/>
          <p:nvPr/>
        </p:nvSpPr>
        <p:spPr>
          <a:xfrm>
            <a:off x="-11901" y="2360034"/>
            <a:ext cx="4316121" cy="3293209"/>
          </a:xfrm>
          <a:prstGeom prst="rect">
            <a:avLst/>
          </a:prstGeom>
          <a:noFill/>
        </p:spPr>
        <p:txBody>
          <a:bodyPr wrap="square" rtlCol="1">
            <a:spAutoFit/>
          </a:bodyPr>
          <a:lstStyle/>
          <a:p>
            <a:pPr marL="187325" indent="-187325" algn="l" rtl="0">
              <a:buFont typeface="Arial" panose="020B0604020202020204" pitchFamily="34" charset="0"/>
              <a:buChar char="•"/>
            </a:pPr>
            <a:r>
              <a:rPr lang="en-US" sz="2600" b="1" dirty="0">
                <a:latin typeface="Times New Roman" panose="02020603050405020304" pitchFamily="18" charset="0"/>
                <a:cs typeface="Times New Roman" panose="02020603050405020304" pitchFamily="18" charset="0"/>
              </a:rPr>
              <a:t>Water molecule is </a:t>
            </a:r>
            <a:r>
              <a:rPr lang="en-US" sz="2600" b="1" dirty="0">
                <a:solidFill>
                  <a:srgbClr val="FF0000"/>
                </a:solidFill>
                <a:latin typeface="Times New Roman" panose="02020603050405020304" pitchFamily="18" charset="0"/>
                <a:cs typeface="Times New Roman" panose="02020603050405020304" pitchFamily="18" charset="0"/>
              </a:rPr>
              <a:t>polar</a:t>
            </a:r>
            <a:r>
              <a:rPr lang="en-US" sz="2600" dirty="0">
                <a:latin typeface="Times New Roman" panose="02020603050405020304" pitchFamily="18" charset="0"/>
                <a:cs typeface="Times New Roman" panose="02020603050405020304" pitchFamily="18" charset="0"/>
              </a:rPr>
              <a:t>, the oxygen end of the molecule has a slight (-) charge, and the region around hydrogen atoms is slightly(+).</a:t>
            </a:r>
          </a:p>
          <a:p>
            <a:pPr marL="187325" indent="-187325" algn="l" rtl="0">
              <a:buFont typeface="Arial" panose="020B0604020202020204" pitchFamily="34" charset="0"/>
              <a:buChar char="•"/>
            </a:pPr>
            <a:r>
              <a:rPr lang="en-US" sz="2600" b="1" dirty="0">
                <a:latin typeface="Times New Roman" panose="02020603050405020304" pitchFamily="18" charset="0"/>
                <a:cs typeface="Times New Roman" panose="02020603050405020304" pitchFamily="18" charset="0"/>
              </a:rPr>
              <a:t>Water molecules form hydrogen bonds between neighboring molecules</a:t>
            </a:r>
            <a:r>
              <a:rPr lang="en-US" sz="2600" dirty="0">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39FD4E0F-7F02-BF4E-A46F-A49045AB0FDD}"/>
              </a:ext>
            </a:extLst>
          </p:cNvPr>
          <p:cNvSpPr txBox="1"/>
          <p:nvPr/>
        </p:nvSpPr>
        <p:spPr>
          <a:xfrm>
            <a:off x="91020" y="905728"/>
            <a:ext cx="9052980" cy="892552"/>
          </a:xfrm>
          <a:prstGeom prst="rect">
            <a:avLst/>
          </a:prstGeom>
          <a:noFill/>
        </p:spPr>
        <p:txBody>
          <a:bodyPr wrap="square" rtlCol="1">
            <a:spAutoFit/>
          </a:bodyPr>
          <a:lstStyle/>
          <a:p>
            <a:pPr marL="187325" lvl="0" indent="-187325" algn="l" rtl="0">
              <a:buFont typeface="Arial" panose="020B0604020202020204" pitchFamily="34" charset="0"/>
              <a:buChar char="•"/>
            </a:pPr>
            <a:r>
              <a:rPr lang="en-US" sz="2600" dirty="0">
                <a:solidFill>
                  <a:prstClr val="black"/>
                </a:solidFill>
                <a:latin typeface="Times New Roman" panose="02020603050405020304" pitchFamily="18" charset="0"/>
                <a:cs typeface="Times New Roman" panose="02020603050405020304" pitchFamily="18" charset="0"/>
              </a:rPr>
              <a:t>A water molecule has </a:t>
            </a:r>
            <a:r>
              <a:rPr lang="en-US" sz="2600" dirty="0">
                <a:solidFill>
                  <a:srgbClr val="00B050"/>
                </a:solidFill>
                <a:latin typeface="Times New Roman" panose="02020603050405020304" pitchFamily="18" charset="0"/>
                <a:cs typeface="Times New Roman" panose="02020603050405020304" pitchFamily="18" charset="0"/>
              </a:rPr>
              <a:t>2 hydrogen </a:t>
            </a:r>
            <a:r>
              <a:rPr lang="en-US" sz="2600" dirty="0">
                <a:solidFill>
                  <a:prstClr val="black"/>
                </a:solidFill>
                <a:latin typeface="Times New Roman" panose="02020603050405020304" pitchFamily="18" charset="0"/>
                <a:cs typeface="Times New Roman" panose="02020603050405020304" pitchFamily="18" charset="0"/>
              </a:rPr>
              <a:t>atoms joined to </a:t>
            </a:r>
            <a:r>
              <a:rPr lang="en-US" sz="2600" dirty="0">
                <a:solidFill>
                  <a:srgbClr val="00B050"/>
                </a:solidFill>
                <a:latin typeface="Times New Roman" panose="02020603050405020304" pitchFamily="18" charset="0"/>
                <a:cs typeface="Times New Roman" panose="02020603050405020304" pitchFamily="18" charset="0"/>
              </a:rPr>
              <a:t>one oxygen </a:t>
            </a:r>
            <a:r>
              <a:rPr lang="en-US" sz="2600" dirty="0">
                <a:solidFill>
                  <a:prstClr val="black"/>
                </a:solidFill>
                <a:latin typeface="Times New Roman" panose="02020603050405020304" pitchFamily="18" charset="0"/>
                <a:cs typeface="Times New Roman" panose="02020603050405020304" pitchFamily="18" charset="0"/>
              </a:rPr>
              <a:t>atom by single </a:t>
            </a:r>
            <a:r>
              <a:rPr lang="en-US" sz="2600" dirty="0">
                <a:solidFill>
                  <a:srgbClr val="7030A0"/>
                </a:solidFill>
                <a:latin typeface="Times New Roman" panose="02020603050405020304" pitchFamily="18" charset="0"/>
                <a:cs typeface="Times New Roman" panose="02020603050405020304" pitchFamily="18" charset="0"/>
              </a:rPr>
              <a:t>covalent bond</a:t>
            </a:r>
            <a:r>
              <a:rPr lang="en-US" sz="2600" dirty="0">
                <a:solidFill>
                  <a:prstClr val="black"/>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54EE7C1C-C95B-674E-8DB1-E8F8E7E1F2E5}"/>
              </a:ext>
            </a:extLst>
          </p:cNvPr>
          <p:cNvSpPr txBox="1"/>
          <p:nvPr/>
        </p:nvSpPr>
        <p:spPr>
          <a:xfrm>
            <a:off x="-81158" y="6602909"/>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444181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2234987-B8B6-9B48-A25C-AF4DCBD54CBB}"/>
              </a:ext>
            </a:extLst>
          </p:cNvPr>
          <p:cNvSpPr txBox="1">
            <a:spLocks noChangeArrowheads="1"/>
          </p:cNvSpPr>
          <p:nvPr/>
        </p:nvSpPr>
        <p:spPr>
          <a:xfrm>
            <a:off x="19022" y="1620200"/>
            <a:ext cx="9023889" cy="129245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600" dirty="0">
                <a:latin typeface="Times New Roman" panose="02020603050405020304" pitchFamily="18" charset="0"/>
                <a:cs typeface="Times New Roman" panose="02020603050405020304" pitchFamily="18" charset="0"/>
              </a:rPr>
              <a:t>The polarity of water molecules and the hydrogen bonding that results explain most of water’s life-supporting properties.</a:t>
            </a:r>
          </a:p>
        </p:txBody>
      </p:sp>
      <p:sp>
        <p:nvSpPr>
          <p:cNvPr id="6" name="Rectangle 2">
            <a:extLst>
              <a:ext uri="{FF2B5EF4-FFF2-40B4-BE49-F238E27FC236}">
                <a16:creationId xmlns:a16="http://schemas.microsoft.com/office/drawing/2014/main" id="{086EBD96-D960-F049-BC24-A8F5869C0D6C}"/>
              </a:ext>
            </a:extLst>
          </p:cNvPr>
          <p:cNvSpPr>
            <a:spLocks noGrp="1" noChangeArrowheads="1"/>
          </p:cNvSpPr>
          <p:nvPr>
            <p:ph type="title"/>
          </p:nvPr>
        </p:nvSpPr>
        <p:spPr>
          <a:xfrm>
            <a:off x="539552" y="180545"/>
            <a:ext cx="7886700" cy="1325563"/>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Structure/Function: Water</a:t>
            </a:r>
          </a:p>
        </p:txBody>
      </p:sp>
      <p:sp>
        <p:nvSpPr>
          <p:cNvPr id="7" name="TextBox 6">
            <a:extLst>
              <a:ext uri="{FF2B5EF4-FFF2-40B4-BE49-F238E27FC236}">
                <a16:creationId xmlns:a16="http://schemas.microsoft.com/office/drawing/2014/main" id="{59649342-057E-B74B-9C53-808DB102286F}"/>
              </a:ext>
            </a:extLst>
          </p:cNvPr>
          <p:cNvSpPr txBox="1"/>
          <p:nvPr/>
        </p:nvSpPr>
        <p:spPr>
          <a:xfrm>
            <a:off x="306438" y="2892887"/>
            <a:ext cx="8352928" cy="1692771"/>
          </a:xfrm>
          <a:prstGeom prst="rect">
            <a:avLst/>
          </a:prstGeom>
        </p:spPr>
        <p:style>
          <a:lnRef idx="2">
            <a:schemeClr val="accent4"/>
          </a:lnRef>
          <a:fillRef idx="1">
            <a:schemeClr val="lt1"/>
          </a:fillRef>
          <a:effectRef idx="0">
            <a:schemeClr val="accent4"/>
          </a:effectRef>
          <a:fontRef idx="minor">
            <a:schemeClr val="dk1"/>
          </a:fontRef>
        </p:style>
        <p:txBody>
          <a:bodyPr wrap="square" rtlCol="1">
            <a:spAutoFit/>
          </a:bodyPr>
          <a:lstStyle/>
          <a:p>
            <a:pPr algn="just" rtl="0"/>
            <a:r>
              <a:rPr lang="en-US" sz="2600" b="1" dirty="0">
                <a:latin typeface="Times New Roman" panose="02020603050405020304" pitchFamily="18" charset="0"/>
                <a:cs typeface="Times New Roman" panose="02020603050405020304" pitchFamily="18" charset="0"/>
              </a:rPr>
              <a:t>We will explore three of those properties:</a:t>
            </a:r>
          </a:p>
          <a:p>
            <a:pPr marL="317500" lvl="1" indent="-303213" algn="just" rtl="0">
              <a:buFont typeface="+mj-lt"/>
              <a:buAutoNum type="arabicPeriod"/>
            </a:pPr>
            <a:r>
              <a:rPr lang="en-US" sz="2600" dirty="0">
                <a:latin typeface="Times New Roman" panose="02020603050405020304" pitchFamily="18" charset="0"/>
                <a:cs typeface="Times New Roman" panose="02020603050405020304" pitchFamily="18" charset="0"/>
              </a:rPr>
              <a:t>the </a:t>
            </a:r>
            <a:r>
              <a:rPr lang="en-US" sz="2600" dirty="0">
                <a:solidFill>
                  <a:srgbClr val="FF0000"/>
                </a:solidFill>
                <a:latin typeface="Times New Roman" panose="02020603050405020304" pitchFamily="18" charset="0"/>
                <a:cs typeface="Times New Roman" panose="02020603050405020304" pitchFamily="18" charset="0"/>
              </a:rPr>
              <a:t>cohesive</a:t>
            </a:r>
            <a:r>
              <a:rPr lang="en-US" sz="2600" dirty="0">
                <a:latin typeface="Times New Roman" panose="02020603050405020304" pitchFamily="18" charset="0"/>
                <a:cs typeface="Times New Roman" panose="02020603050405020304" pitchFamily="18" charset="0"/>
              </a:rPr>
              <a:t> nature of water, </a:t>
            </a:r>
          </a:p>
          <a:p>
            <a:pPr marL="317500" lvl="1" indent="-303213" algn="l" rtl="0">
              <a:buFont typeface="+mj-lt"/>
              <a:buAutoNum type="arabicPeriod"/>
            </a:pPr>
            <a:r>
              <a:rPr lang="en-US" sz="2600" dirty="0">
                <a:latin typeface="Times New Roman" panose="02020603050405020304" pitchFamily="18" charset="0"/>
                <a:cs typeface="Times New Roman" panose="02020603050405020304" pitchFamily="18" charset="0"/>
              </a:rPr>
              <a:t>the biological significance of </a:t>
            </a:r>
            <a:r>
              <a:rPr lang="en-US" sz="2600" dirty="0">
                <a:solidFill>
                  <a:srgbClr val="FF0000"/>
                </a:solidFill>
                <a:latin typeface="Times New Roman" panose="02020603050405020304" pitchFamily="18" charset="0"/>
                <a:cs typeface="Times New Roman" panose="02020603050405020304" pitchFamily="18" charset="0"/>
              </a:rPr>
              <a:t>ice floating</a:t>
            </a:r>
            <a:r>
              <a:rPr lang="en-US" sz="2600" dirty="0">
                <a:latin typeface="Times New Roman" panose="02020603050405020304" pitchFamily="18" charset="0"/>
                <a:cs typeface="Times New Roman" panose="02020603050405020304" pitchFamily="18" charset="0"/>
              </a:rPr>
              <a:t>, and </a:t>
            </a:r>
          </a:p>
          <a:p>
            <a:pPr marL="317500" lvl="1" indent="-303213" algn="just" rtl="0">
              <a:buFont typeface="+mj-lt"/>
              <a:buAutoNum type="arabicPeriod"/>
            </a:pPr>
            <a:r>
              <a:rPr lang="en-US" sz="2600" dirty="0">
                <a:latin typeface="Times New Roman" panose="02020603050405020304" pitchFamily="18" charset="0"/>
                <a:cs typeface="Times New Roman" panose="02020603050405020304" pitchFamily="18" charset="0"/>
              </a:rPr>
              <a:t>the versatility of water as a </a:t>
            </a:r>
            <a:r>
              <a:rPr lang="en-US" sz="2600" dirty="0">
                <a:solidFill>
                  <a:srgbClr val="FF0000"/>
                </a:solidFill>
                <a:latin typeface="Times New Roman" panose="02020603050405020304" pitchFamily="18" charset="0"/>
                <a:cs typeface="Times New Roman" panose="02020603050405020304" pitchFamily="18" charset="0"/>
              </a:rPr>
              <a:t>solvent</a:t>
            </a:r>
            <a:r>
              <a:rPr lang="en-US" sz="26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577E62EC-503B-D043-892B-086260BD79BD}"/>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292010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68748" y="-99392"/>
            <a:ext cx="7886700" cy="1325563"/>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1. The Cohesion of Water</a:t>
            </a:r>
          </a:p>
        </p:txBody>
      </p:sp>
      <p:sp>
        <p:nvSpPr>
          <p:cNvPr id="112643" name="Rectangle 3"/>
          <p:cNvSpPr>
            <a:spLocks noGrp="1" noChangeArrowheads="1"/>
          </p:cNvSpPr>
          <p:nvPr>
            <p:ph idx="1"/>
          </p:nvPr>
        </p:nvSpPr>
        <p:spPr>
          <a:xfrm>
            <a:off x="91082" y="1109128"/>
            <a:ext cx="5534550" cy="5344208"/>
          </a:xfrm>
        </p:spPr>
        <p:txBody>
          <a:bodyPr>
            <a:normAutofit/>
          </a:bodyPr>
          <a:lstStyle/>
          <a:p>
            <a:r>
              <a:rPr lang="en-US" sz="2600" dirty="0">
                <a:latin typeface="Times New Roman" panose="02020603050405020304" pitchFamily="18" charset="0"/>
                <a:cs typeface="Times New Roman" panose="02020603050405020304" pitchFamily="18" charset="0"/>
              </a:rPr>
              <a:t>Water molecules stick together as a result of </a:t>
            </a:r>
            <a:r>
              <a:rPr lang="en-US" sz="2600" b="1" dirty="0">
                <a:latin typeface="Times New Roman" panose="02020603050405020304" pitchFamily="18" charset="0"/>
                <a:cs typeface="Times New Roman" panose="02020603050405020304" pitchFamily="18" charset="0"/>
              </a:rPr>
              <a:t>hydrogen bonding</a:t>
            </a:r>
            <a:r>
              <a:rPr lang="en-US" sz="2600" dirty="0">
                <a:latin typeface="Times New Roman" panose="02020603050405020304" pitchFamily="18" charset="0"/>
                <a:cs typeface="Times New Roman" panose="02020603050405020304" pitchFamily="18" charset="0"/>
              </a:rPr>
              <a:t>.</a:t>
            </a:r>
          </a:p>
          <a:p>
            <a:pPr marL="0" indent="0" algn="just">
              <a:buNone/>
            </a:pPr>
            <a:endParaRPr lang="en-US" sz="2600" dirty="0">
              <a:latin typeface="Times New Roman" panose="02020603050405020304" pitchFamily="18" charset="0"/>
              <a:cs typeface="Times New Roman" panose="02020603050405020304" pitchFamily="18" charset="0"/>
            </a:endParaRPr>
          </a:p>
          <a:p>
            <a:pPr marL="142875" lvl="1" indent="-128588" algn="just"/>
            <a:r>
              <a:rPr lang="en-US" sz="2600" b="1" dirty="0">
                <a:solidFill>
                  <a:srgbClr val="7030A0"/>
                </a:solidFill>
                <a:latin typeface="Times New Roman" panose="02020603050405020304" pitchFamily="18" charset="0"/>
                <a:cs typeface="Times New Roman" panose="02020603050405020304" pitchFamily="18" charset="0"/>
              </a:rPr>
              <a:t>Cohesion</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is the tendency of molecules of the same kind to stick together </a:t>
            </a:r>
            <a:r>
              <a:rPr lang="en-US" sz="2600" dirty="0">
                <a:latin typeface="Times New Roman" panose="02020603050405020304" pitchFamily="18" charset="0"/>
                <a:cs typeface="Times New Roman" panose="02020603050405020304" pitchFamily="18" charset="0"/>
              </a:rPr>
              <a:t>and is much stronger for water than for most other liquids.</a:t>
            </a:r>
          </a:p>
          <a:p>
            <a:pPr marL="14287" lvl="1" indent="0" algn="just">
              <a:buNone/>
            </a:pPr>
            <a:endParaRPr lang="en-US" sz="2600" dirty="0">
              <a:latin typeface="Times New Roman" panose="02020603050405020304" pitchFamily="18" charset="0"/>
              <a:cs typeface="Times New Roman" panose="02020603050405020304" pitchFamily="18" charset="0"/>
            </a:endParaRPr>
          </a:p>
          <a:p>
            <a:pPr marL="142875" lvl="1" indent="-128588" algn="just"/>
            <a:r>
              <a:rPr lang="en-US" sz="2600" dirty="0">
                <a:latin typeface="Times New Roman" panose="02020603050405020304" pitchFamily="18" charset="0"/>
                <a:cs typeface="Times New Roman" panose="02020603050405020304" pitchFamily="18" charset="0"/>
              </a:rPr>
              <a:t>Trees depend on cohesion to help transport water from their roots to their leaves.</a:t>
            </a:r>
          </a:p>
        </p:txBody>
      </p:sp>
      <p:sp>
        <p:nvSpPr>
          <p:cNvPr id="4" name="Footer Placeholder 3"/>
          <p:cNvSpPr>
            <a:spLocks noGrp="1"/>
          </p:cNvSpPr>
          <p:nvPr>
            <p:ph type="ftr" sz="quarter" idx="11"/>
          </p:nvPr>
        </p:nvSpPr>
        <p:spPr/>
        <p:txBody>
          <a:bodyPr/>
          <a:lstStyle/>
          <a:p>
            <a:r>
              <a:rPr lang="en-US"/>
              <a:t>© 2017 Pearson Education, Ltd.</a:t>
            </a:r>
          </a:p>
        </p:txBody>
      </p:sp>
      <p:pic>
        <p:nvPicPr>
          <p:cNvPr id="2" name="Picture 1">
            <a:extLst>
              <a:ext uri="{FF2B5EF4-FFF2-40B4-BE49-F238E27FC236}">
                <a16:creationId xmlns:a16="http://schemas.microsoft.com/office/drawing/2014/main" id="{5E03B706-7C25-AF41-88C4-AA8886F4F5E1}"/>
              </a:ext>
            </a:extLst>
          </p:cNvPr>
          <p:cNvPicPr>
            <a:picLocks noChangeAspect="1"/>
          </p:cNvPicPr>
          <p:nvPr/>
        </p:nvPicPr>
        <p:blipFill>
          <a:blip r:embed="rId3"/>
          <a:stretch>
            <a:fillRect/>
          </a:stretch>
        </p:blipFill>
        <p:spPr>
          <a:xfrm>
            <a:off x="5625632" y="2420888"/>
            <a:ext cx="3410864" cy="2984506"/>
          </a:xfrm>
          <a:prstGeom prst="rect">
            <a:avLst/>
          </a:prstGeom>
        </p:spPr>
      </p:pic>
      <p:sp>
        <p:nvSpPr>
          <p:cNvPr id="6" name="TextBox 5">
            <a:extLst>
              <a:ext uri="{FF2B5EF4-FFF2-40B4-BE49-F238E27FC236}">
                <a16:creationId xmlns:a16="http://schemas.microsoft.com/office/drawing/2014/main" id="{DAAA3285-C428-E043-97EB-070C216A045A}"/>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918847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3A40-8CB3-6247-B0C8-EC703A21A378}"/>
              </a:ext>
            </a:extLst>
          </p:cNvPr>
          <p:cNvSpPr>
            <a:spLocks noGrp="1"/>
          </p:cNvSpPr>
          <p:nvPr>
            <p:ph type="title"/>
          </p:nvPr>
        </p:nvSpPr>
        <p:spPr>
          <a:xfrm>
            <a:off x="225773" y="0"/>
            <a:ext cx="7886700" cy="1325563"/>
          </a:xfrm>
        </p:spPr>
        <p:txBody>
          <a:bodyPr>
            <a:normAutofit/>
          </a:bodyPr>
          <a:lstStyle/>
          <a:p>
            <a:pPr algn="l" defTabSz="914400" rtl="0" eaLnBrk="1" latinLnBrk="0" hangingPunct="1">
              <a:lnSpc>
                <a:spcPct val="90000"/>
              </a:lnSpc>
              <a:spcBef>
                <a:spcPct val="0"/>
              </a:spcBef>
              <a:buNone/>
            </a:pPr>
            <a:r>
              <a:rPr lang="en-US" sz="3200" b="1" dirty="0">
                <a:solidFill>
                  <a:srgbClr val="0070C0"/>
                </a:solidFill>
                <a:latin typeface="Times New Roman" panose="02020603050405020304" pitchFamily="18" charset="0"/>
                <a:cs typeface="Times New Roman" panose="02020603050405020304" pitchFamily="18" charset="0"/>
              </a:rPr>
              <a:t>What is science? </a:t>
            </a:r>
            <a:endParaRPr lang="ar-SA"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651FD698-9C5E-974C-B08B-EDCCF78FC137}"/>
              </a:ext>
            </a:extLst>
          </p:cNvPr>
          <p:cNvSpPr txBox="1">
            <a:spLocks noChangeArrowheads="1"/>
          </p:cNvSpPr>
          <p:nvPr/>
        </p:nvSpPr>
        <p:spPr>
          <a:xfrm>
            <a:off x="225773" y="1297427"/>
            <a:ext cx="8419889" cy="2209181"/>
          </a:xfrm>
          <a:prstGeom prst="rect">
            <a:avLst/>
          </a:prstGeom>
          <a:solidFill>
            <a:sysClr val="window" lastClr="FFFFFF"/>
          </a:solidFill>
          <a:ln w="12700" cap="flat" cmpd="sng" algn="ctr">
            <a:solidFill>
              <a:srgbClr val="5B9BD5"/>
            </a:solid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dk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70C0"/>
              </a:buClr>
              <a:buSzTx/>
              <a:buFont typeface="Arial" panose="020B0604020202020204" pitchFamily="34" charset="0"/>
              <a:buNone/>
              <a:tabLst/>
              <a:defRPr/>
            </a:pPr>
            <a:endParaRPr kumimoji="0" lang="en-US" sz="2600" b="0" i="0" u="none" strike="noStrike" kern="1200" cap="none" spc="0" normalizeH="0" baseline="0" noProof="0">
              <a:ln>
                <a:noFill/>
              </a:ln>
              <a:solidFill>
                <a:srgbClr val="FF0000"/>
              </a:solidFill>
              <a:effectLst/>
              <a:uLnTx/>
              <a:uFillTx/>
              <a:latin typeface="Times New Roman"/>
              <a:ea typeface="+mn-ea"/>
              <a:cs typeface="+mn-cs"/>
            </a:endParaRPr>
          </a:p>
          <a:p>
            <a:pPr marL="228600" marR="0" lvl="0" indent="-228600" algn="just"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600" b="1" i="0" u="none" strike="noStrike" kern="1200" cap="none" spc="0" normalizeH="0" baseline="0" noProof="0">
                <a:ln>
                  <a:noFill/>
                </a:ln>
                <a:solidFill>
                  <a:srgbClr val="FF0000"/>
                </a:solidFill>
                <a:effectLst/>
                <a:uLnTx/>
                <a:uFillTx/>
                <a:latin typeface="Times New Roman"/>
                <a:ea typeface="+mn-ea"/>
                <a:cs typeface="+mn-cs"/>
              </a:rPr>
              <a:t>Science</a:t>
            </a:r>
            <a:r>
              <a:rPr kumimoji="0" lang="en-US" sz="2600" b="0" i="0" u="none" strike="noStrike" kern="1200" cap="none" spc="0" normalizeH="0" baseline="0" noProof="0">
                <a:ln>
                  <a:noFill/>
                </a:ln>
                <a:solidFill>
                  <a:sysClr val="windowText" lastClr="000000"/>
                </a:solidFill>
                <a:effectLst/>
                <a:uLnTx/>
                <a:uFillTx/>
                <a:latin typeface="Times New Roman"/>
                <a:ea typeface="+mn-ea"/>
                <a:cs typeface="+mn-cs"/>
              </a:rPr>
              <a:t> </a:t>
            </a:r>
            <a:r>
              <a:rPr kumimoji="0" lang="en-US" sz="2600" b="1" i="0" u="none" strike="noStrike" kern="1200" cap="none" spc="0" normalizeH="0" baseline="0" noProof="0">
                <a:ln>
                  <a:noFill/>
                </a:ln>
                <a:solidFill>
                  <a:sysClr val="windowText" lastClr="000000"/>
                </a:solidFill>
                <a:effectLst/>
                <a:uLnTx/>
                <a:uFillTx/>
                <a:latin typeface="Times New Roman"/>
                <a:ea typeface="+mn-ea"/>
                <a:cs typeface="+mn-cs"/>
              </a:rPr>
              <a:t>is an approach to understanding the natural world that is based on </a:t>
            </a:r>
            <a:r>
              <a:rPr kumimoji="0" lang="en-US" sz="2600" b="1" i="0" u="none" strike="noStrike" kern="1200" cap="none" spc="0" normalizeH="0" baseline="0" noProof="0">
                <a:ln>
                  <a:noFill/>
                </a:ln>
                <a:solidFill>
                  <a:srgbClr val="70AD47">
                    <a:lumMod val="75000"/>
                  </a:srgbClr>
                </a:solidFill>
                <a:effectLst/>
                <a:uLnTx/>
                <a:uFillTx/>
                <a:latin typeface="Times New Roman"/>
                <a:ea typeface="+mn-ea"/>
                <a:cs typeface="+mn-cs"/>
              </a:rPr>
              <a:t>inquiry</a:t>
            </a:r>
            <a:r>
              <a:rPr kumimoji="0" lang="en-US" sz="2600" b="1" i="0" u="none" strike="noStrike" kern="1200" cap="none" spc="0" normalizeH="0" baseline="0" noProof="0">
                <a:ln>
                  <a:noFill/>
                </a:ln>
                <a:solidFill>
                  <a:sysClr val="windowText" lastClr="000000"/>
                </a:solidFill>
                <a:effectLst/>
                <a:uLnTx/>
                <a:uFillTx/>
                <a:latin typeface="Times New Roman"/>
                <a:ea typeface="+mn-ea"/>
                <a:cs typeface="+mn-cs"/>
              </a:rPr>
              <a:t> </a:t>
            </a:r>
            <a:r>
              <a:rPr kumimoji="0" lang="en-US" sz="2600" b="0" i="0" u="none" strike="noStrike" kern="1200" cap="none" spc="0" normalizeH="0" baseline="0" noProof="0">
                <a:ln>
                  <a:noFill/>
                </a:ln>
                <a:solidFill>
                  <a:sysClr val="windowText" lastClr="000000"/>
                </a:solidFill>
                <a:effectLst/>
                <a:uLnTx/>
                <a:uFillTx/>
                <a:latin typeface="Times New Roman"/>
                <a:ea typeface="+mn-ea"/>
                <a:cs typeface="+mn-cs"/>
              </a:rPr>
              <a:t>(</a:t>
            </a:r>
            <a:r>
              <a:rPr kumimoji="0" lang="en-US" sz="2800" b="0" i="0" u="none" strike="noStrike" kern="1200" cap="none" spc="0" normalizeH="0" baseline="0" noProof="0">
                <a:ln>
                  <a:noFill/>
                </a:ln>
                <a:solidFill>
                  <a:sysClr val="windowText" lastClr="000000"/>
                </a:solidFill>
                <a:effectLst/>
                <a:uLnTx/>
                <a:uFillTx/>
                <a:latin typeface="Times New Roman"/>
                <a:ea typeface="+mn-ea"/>
                <a:cs typeface="+mn-cs"/>
              </a:rPr>
              <a:t>a search for information, explanations, and answers to specific questions). </a:t>
            </a:r>
            <a:endParaRPr kumimoji="0" lang="en-US" sz="2800" b="0" i="0" u="none" strike="noStrike" kern="1200" cap="none" spc="0" normalizeH="0" baseline="0" noProof="0" dirty="0">
              <a:ln>
                <a:noFill/>
              </a:ln>
              <a:solidFill>
                <a:sysClr val="windowText" lastClr="000000"/>
              </a:solidFill>
              <a:effectLst/>
              <a:uLnTx/>
              <a:uFillTx/>
              <a:latin typeface="Times New Roman"/>
              <a:ea typeface="+mn-ea"/>
              <a:cs typeface="+mn-cs"/>
            </a:endParaRPr>
          </a:p>
        </p:txBody>
      </p:sp>
      <p:pic>
        <p:nvPicPr>
          <p:cNvPr id="6" name="Picture 5">
            <a:extLst>
              <a:ext uri="{FF2B5EF4-FFF2-40B4-BE49-F238E27FC236}">
                <a16:creationId xmlns:a16="http://schemas.microsoft.com/office/drawing/2014/main" id="{8E52D55C-A470-F240-B4C5-B98417428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5794"/>
            <a:ext cx="6371727" cy="3322206"/>
          </a:xfrm>
          <a:prstGeom prst="rect">
            <a:avLst/>
          </a:prstGeom>
        </p:spPr>
      </p:pic>
    </p:spTree>
    <p:extLst>
      <p:ext uri="{BB962C8B-B14F-4D97-AF65-F5344CB8AC3E}">
        <p14:creationId xmlns:p14="http://schemas.microsoft.com/office/powerpoint/2010/main" val="1740805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02_10_WaterTransport-U.jpg"/>
          <p:cNvPicPr>
            <a:picLocks noChangeAspect="1"/>
          </p:cNvPicPr>
          <p:nvPr/>
        </p:nvPicPr>
        <p:blipFill>
          <a:blip r:embed="rId3" cstate="print"/>
          <a:stretch>
            <a:fillRect/>
          </a:stretch>
        </p:blipFill>
        <p:spPr>
          <a:xfrm>
            <a:off x="418952" y="435816"/>
            <a:ext cx="7735824" cy="6449568"/>
          </a:xfrm>
          <a:prstGeom prst="rect">
            <a:avLst/>
          </a:prstGeom>
        </p:spPr>
      </p:pic>
      <p:sp>
        <p:nvSpPr>
          <p:cNvPr id="12" name="TextBox 2"/>
          <p:cNvSpPr txBox="1">
            <a:spLocks noChangeArrowheads="1"/>
          </p:cNvSpPr>
          <p:nvPr/>
        </p:nvSpPr>
        <p:spPr bwMode="auto">
          <a:xfrm>
            <a:off x="467544" y="1279793"/>
            <a:ext cx="3090590"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FFFFFF"/>
                </a:solidFill>
                <a:latin typeface="Arial"/>
                <a:ea typeface="ＭＳ Ｐゴシック" charset="0"/>
              </a:rPr>
              <a:t>Evaporation from the leaves</a:t>
            </a:r>
          </a:p>
        </p:txBody>
      </p:sp>
      <p:sp>
        <p:nvSpPr>
          <p:cNvPr id="13" name="TextBox 5"/>
          <p:cNvSpPr txBox="1">
            <a:spLocks noChangeArrowheads="1"/>
          </p:cNvSpPr>
          <p:nvPr/>
        </p:nvSpPr>
        <p:spPr bwMode="auto">
          <a:xfrm>
            <a:off x="4139952" y="3420095"/>
            <a:ext cx="2090316" cy="512961"/>
          </a:xfrm>
          <a:prstGeom prst="rect">
            <a:avLst/>
          </a:prstGeom>
          <a:noFill/>
          <a:ln w="9525">
            <a:noFill/>
            <a:miter lim="800000"/>
            <a:headEnd/>
            <a:tailEnd/>
          </a:ln>
        </p:spPr>
        <p:txBody>
          <a:bodyPr wrap="none" lIns="0" tIns="0" rIns="0" bIns="0">
            <a:spAutoFit/>
          </a:bodyPr>
          <a:lstStyle/>
          <a:p>
            <a:pPr eaLnBrk="0" hangingPunct="0">
              <a:lnSpc>
                <a:spcPts val="2000"/>
              </a:lnSpc>
            </a:pPr>
            <a:r>
              <a:rPr lang="en-US" sz="1800" b="1" dirty="0">
                <a:solidFill>
                  <a:srgbClr val="000000"/>
                </a:solidFill>
                <a:latin typeface="Arial"/>
                <a:ea typeface="ＭＳ Ｐゴシック" charset="0"/>
              </a:rPr>
              <a:t>Microscopic water-</a:t>
            </a:r>
          </a:p>
          <a:p>
            <a:pPr eaLnBrk="0" hangingPunct="0">
              <a:lnSpc>
                <a:spcPts val="2000"/>
              </a:lnSpc>
            </a:pPr>
            <a:r>
              <a:rPr lang="en-US" sz="1800" b="1" dirty="0">
                <a:solidFill>
                  <a:srgbClr val="000000"/>
                </a:solidFill>
                <a:latin typeface="Arial"/>
                <a:ea typeface="ＭＳ Ｐゴシック" charset="0"/>
              </a:rPr>
              <a:t>conducting tubes</a:t>
            </a:r>
          </a:p>
        </p:txBody>
      </p:sp>
      <p:sp>
        <p:nvSpPr>
          <p:cNvPr id="14" name="TextBox 9"/>
          <p:cNvSpPr txBox="1">
            <a:spLocks noChangeArrowheads="1"/>
          </p:cNvSpPr>
          <p:nvPr/>
        </p:nvSpPr>
        <p:spPr bwMode="auto">
          <a:xfrm>
            <a:off x="6606381" y="3643309"/>
            <a:ext cx="2361862" cy="1025922"/>
          </a:xfrm>
          <a:prstGeom prst="rect">
            <a:avLst/>
          </a:prstGeom>
          <a:noFill/>
          <a:ln w="9525">
            <a:noFill/>
            <a:miter lim="800000"/>
            <a:headEnd/>
            <a:tailEnd/>
          </a:ln>
        </p:spPr>
        <p:txBody>
          <a:bodyPr wrap="square" lIns="0" tIns="0" rIns="0" bIns="0">
            <a:spAutoFit/>
          </a:bodyPr>
          <a:lstStyle/>
          <a:p>
            <a:pPr algn="l" rtl="0" eaLnBrk="0" hangingPunct="0">
              <a:lnSpc>
                <a:spcPts val="2000"/>
              </a:lnSpc>
            </a:pPr>
            <a:r>
              <a:rPr lang="en-US" sz="1800" b="1" dirty="0">
                <a:solidFill>
                  <a:srgbClr val="000000"/>
                </a:solidFill>
                <a:latin typeface="Arial"/>
                <a:ea typeface="ＭＳ Ｐゴシック" charset="0"/>
              </a:rPr>
              <a:t>Cohesion due to</a:t>
            </a:r>
          </a:p>
          <a:p>
            <a:pPr algn="l" rtl="0" eaLnBrk="0" hangingPunct="0">
              <a:lnSpc>
                <a:spcPts val="2000"/>
              </a:lnSpc>
            </a:pPr>
            <a:r>
              <a:rPr lang="en-US" sz="1800" b="1" dirty="0">
                <a:solidFill>
                  <a:srgbClr val="000000"/>
                </a:solidFill>
                <a:latin typeface="Arial"/>
                <a:ea typeface="ＭＳ Ｐゴシック" charset="0"/>
              </a:rPr>
              <a:t>hydrogen bonds</a:t>
            </a:r>
          </a:p>
          <a:p>
            <a:pPr algn="l" rtl="0" eaLnBrk="0" hangingPunct="0">
              <a:lnSpc>
                <a:spcPts val="2000"/>
              </a:lnSpc>
            </a:pPr>
            <a:r>
              <a:rPr lang="en-US" sz="1800" b="1" dirty="0">
                <a:solidFill>
                  <a:srgbClr val="000000"/>
                </a:solidFill>
                <a:latin typeface="Arial"/>
                <a:ea typeface="ＭＳ Ｐゴシック" charset="0"/>
              </a:rPr>
              <a:t>between water</a:t>
            </a:r>
          </a:p>
          <a:p>
            <a:pPr algn="l" rtl="0" eaLnBrk="0" hangingPunct="0">
              <a:lnSpc>
                <a:spcPts val="2000"/>
              </a:lnSpc>
            </a:pPr>
            <a:r>
              <a:rPr lang="en-US" sz="1800" b="1" dirty="0">
                <a:solidFill>
                  <a:srgbClr val="000000"/>
                </a:solidFill>
                <a:latin typeface="Arial"/>
                <a:ea typeface="ＭＳ Ｐゴシック" charset="0"/>
              </a:rPr>
              <a:t>molecules</a:t>
            </a:r>
          </a:p>
        </p:txBody>
      </p:sp>
      <p:sp>
        <p:nvSpPr>
          <p:cNvPr id="15" name="TextBox 14"/>
          <p:cNvSpPr txBox="1"/>
          <p:nvPr/>
        </p:nvSpPr>
        <p:spPr>
          <a:xfrm>
            <a:off x="3377839" y="6015137"/>
            <a:ext cx="153888" cy="583493"/>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1000" b="1" dirty="0">
                <a:solidFill>
                  <a:srgbClr val="000000"/>
                </a:solidFill>
                <a:latin typeface="Arial"/>
                <a:ea typeface="ＭＳ Ｐゴシック" charset="0"/>
              </a:rPr>
              <a:t>Colorized</a:t>
            </a:r>
          </a:p>
        </p:txBody>
      </p:sp>
      <p:sp>
        <p:nvSpPr>
          <p:cNvPr id="16" name="TextBox 15"/>
          <p:cNvSpPr txBox="1"/>
          <p:nvPr/>
        </p:nvSpPr>
        <p:spPr>
          <a:xfrm>
            <a:off x="3530239" y="6318348"/>
            <a:ext cx="153888" cy="277320"/>
          </a:xfrm>
          <a:prstGeom prst="rect">
            <a:avLst/>
          </a:prstGeom>
          <a:noFill/>
        </p:spPr>
        <p:txBody>
          <a:bodyPr vert="vert270" wrap="none" lIns="0" tIns="0" rIns="0" bIns="0">
            <a:spAutoFit/>
          </a:bodyPr>
          <a:lstStyle/>
          <a:p>
            <a:pPr eaLnBrk="0" fontAlgn="auto" hangingPunct="0">
              <a:spcBef>
                <a:spcPts val="0"/>
              </a:spcBef>
              <a:spcAft>
                <a:spcPts val="0"/>
              </a:spcAft>
              <a:defRPr/>
            </a:pPr>
            <a:r>
              <a:rPr lang="en-US" sz="1000" b="1">
                <a:solidFill>
                  <a:srgbClr val="000000"/>
                </a:solidFill>
                <a:latin typeface="Arial"/>
                <a:ea typeface="ＭＳ Ｐゴシック" charset="0"/>
              </a:rPr>
              <a:t>SEM</a:t>
            </a:r>
          </a:p>
        </p:txBody>
      </p:sp>
      <p:sp>
        <p:nvSpPr>
          <p:cNvPr id="17" name="TextBox 16"/>
          <p:cNvSpPr txBox="1"/>
          <p:nvPr/>
        </p:nvSpPr>
        <p:spPr>
          <a:xfrm rot="1410035">
            <a:off x="904861" y="3563040"/>
            <a:ext cx="461665" cy="1567096"/>
          </a:xfrm>
          <a:prstGeom prst="rect">
            <a:avLst/>
          </a:prstGeom>
          <a:noFill/>
        </p:spPr>
        <p:txBody>
          <a:bodyPr vert="vert270" wrap="none" rtlCol="0">
            <a:spAutoFit/>
          </a:bodyPr>
          <a:lstStyle/>
          <a:p>
            <a:pPr eaLnBrk="0" hangingPunct="0"/>
            <a:r>
              <a:rPr lang="en-US" sz="1800" b="1" dirty="0">
                <a:solidFill>
                  <a:srgbClr val="FFFFFF"/>
                </a:solidFill>
                <a:latin typeface="Arial" pitchFamily="34" charset="0"/>
                <a:ea typeface="ＭＳ Ｐゴシック" charset="0"/>
                <a:cs typeface="Arial" pitchFamily="34" charset="0"/>
              </a:rPr>
              <a:t>Flow of water</a:t>
            </a:r>
          </a:p>
        </p:txBody>
      </p:sp>
      <p:sp>
        <p:nvSpPr>
          <p:cNvPr id="10" name="Freeform 9"/>
          <p:cNvSpPr/>
          <p:nvPr/>
        </p:nvSpPr>
        <p:spPr bwMode="auto">
          <a:xfrm>
            <a:off x="4644008" y="3995242"/>
            <a:ext cx="702469" cy="873918"/>
          </a:xfrm>
          <a:custGeom>
            <a:avLst/>
            <a:gdLst>
              <a:gd name="connsiteX0" fmla="*/ 0 w 600075"/>
              <a:gd name="connsiteY0" fmla="*/ 735806 h 735806"/>
              <a:gd name="connsiteX1" fmla="*/ 600075 w 600075"/>
              <a:gd name="connsiteY1" fmla="*/ 0 h 735806"/>
            </a:gdLst>
            <a:ahLst/>
            <a:cxnLst>
              <a:cxn ang="0">
                <a:pos x="connsiteX0" y="connsiteY0"/>
              </a:cxn>
              <a:cxn ang="0">
                <a:pos x="connsiteX1" y="connsiteY1"/>
              </a:cxn>
            </a:cxnLst>
            <a:rect l="l" t="t" r="r" b="b"/>
            <a:pathLst>
              <a:path w="600075" h="735806">
                <a:moveTo>
                  <a:pt x="0" y="735806"/>
                </a:moveTo>
                <a:lnTo>
                  <a:pt x="600075" y="0"/>
                </a:lnTo>
              </a:path>
            </a:pathLst>
          </a:custGeom>
          <a:solidFill>
            <a:schemeClr val="accent1"/>
          </a:solid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algn="l" defTabSz="914400" rtl="0" eaLnBrk="0" latinLnBrk="0" hangingPunct="0"/>
            <a:endParaRPr lang="en-US">
              <a:solidFill>
                <a:srgbClr val="000000"/>
              </a:solidFill>
              <a:latin typeface="Times" pitchFamily="84" charset="0"/>
              <a:ea typeface="ＭＳ Ｐゴシック" charset="0"/>
            </a:endParaRPr>
          </a:p>
        </p:txBody>
      </p:sp>
      <p:sp>
        <p:nvSpPr>
          <p:cNvPr id="19" name="Freeform 18"/>
          <p:cNvSpPr/>
          <p:nvPr/>
        </p:nvSpPr>
        <p:spPr bwMode="auto">
          <a:xfrm>
            <a:off x="5321796" y="4013249"/>
            <a:ext cx="114300" cy="423863"/>
          </a:xfrm>
          <a:custGeom>
            <a:avLst/>
            <a:gdLst>
              <a:gd name="connsiteX0" fmla="*/ 0 w 83344"/>
              <a:gd name="connsiteY0" fmla="*/ 0 h 321469"/>
              <a:gd name="connsiteX1" fmla="*/ 83344 w 83344"/>
              <a:gd name="connsiteY1" fmla="*/ 321469 h 321469"/>
            </a:gdLst>
            <a:ahLst/>
            <a:cxnLst>
              <a:cxn ang="0">
                <a:pos x="connsiteX0" y="connsiteY0"/>
              </a:cxn>
              <a:cxn ang="0">
                <a:pos x="connsiteX1" y="connsiteY1"/>
              </a:cxn>
            </a:cxnLst>
            <a:rect l="l" t="t" r="r" b="b"/>
            <a:pathLst>
              <a:path w="83344" h="321469">
                <a:moveTo>
                  <a:pt x="0" y="0"/>
                </a:moveTo>
                <a:lnTo>
                  <a:pt x="83344" y="321469"/>
                </a:lnTo>
              </a:path>
            </a:pathLst>
          </a:custGeom>
          <a:solidFill>
            <a:schemeClr val="accent1"/>
          </a:solidFill>
          <a:ln w="12700" cap="flat" cmpd="sng" algn="ctr">
            <a:solidFill>
              <a:schemeClr val="tx1"/>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algn="l" defTabSz="914400" rtl="0" eaLnBrk="0" latinLnBrk="0" hangingPunct="0"/>
            <a:endParaRPr lang="en-US">
              <a:solidFill>
                <a:srgbClr val="000000"/>
              </a:solidFill>
              <a:latin typeface="Times" pitchFamily="84" charset="0"/>
              <a:ea typeface="ＭＳ Ｐゴシック" charset="0"/>
            </a:endParaRPr>
          </a:p>
        </p:txBody>
      </p:sp>
      <p:grpSp>
        <p:nvGrpSpPr>
          <p:cNvPr id="4" name="Group 22"/>
          <p:cNvGrpSpPr/>
          <p:nvPr/>
        </p:nvGrpSpPr>
        <p:grpSpPr>
          <a:xfrm>
            <a:off x="6804248" y="4869160"/>
            <a:ext cx="342900" cy="1159669"/>
            <a:chOff x="7086600" y="4657724"/>
            <a:chExt cx="342900" cy="1159669"/>
          </a:xfrm>
        </p:grpSpPr>
        <p:sp>
          <p:nvSpPr>
            <p:cNvPr id="20" name="Freeform 19"/>
            <p:cNvSpPr/>
            <p:nvPr/>
          </p:nvSpPr>
          <p:spPr bwMode="auto">
            <a:xfrm>
              <a:off x="7086600" y="4657725"/>
              <a:ext cx="342900" cy="778669"/>
            </a:xfrm>
            <a:custGeom>
              <a:avLst/>
              <a:gdLst>
                <a:gd name="connsiteX0" fmla="*/ 302419 w 302419"/>
                <a:gd name="connsiteY0" fmla="*/ 664369 h 664369"/>
                <a:gd name="connsiteX1" fmla="*/ 0 w 302419"/>
                <a:gd name="connsiteY1" fmla="*/ 0 h 664369"/>
              </a:gdLst>
              <a:ahLst/>
              <a:cxnLst>
                <a:cxn ang="0">
                  <a:pos x="connsiteX0" y="connsiteY0"/>
                </a:cxn>
                <a:cxn ang="0">
                  <a:pos x="connsiteX1" y="connsiteY1"/>
                </a:cxn>
              </a:cxnLst>
              <a:rect l="l" t="t" r="r" b="b"/>
              <a:pathLst>
                <a:path w="302419" h="664369">
                  <a:moveTo>
                    <a:pt x="302419" y="664369"/>
                  </a:moveTo>
                  <a:lnTo>
                    <a:pt x="0" y="0"/>
                  </a:lnTo>
                </a:path>
              </a:pathLst>
            </a:custGeom>
            <a:solidFill>
              <a:schemeClr val="accent1"/>
            </a:solid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1" name="Freeform 20"/>
            <p:cNvSpPr/>
            <p:nvPr/>
          </p:nvSpPr>
          <p:spPr bwMode="auto">
            <a:xfrm>
              <a:off x="7088981" y="4657724"/>
              <a:ext cx="328613" cy="1159669"/>
            </a:xfrm>
            <a:custGeom>
              <a:avLst/>
              <a:gdLst>
                <a:gd name="connsiteX0" fmla="*/ 0 w 295275"/>
                <a:gd name="connsiteY0" fmla="*/ 0 h 1066800"/>
                <a:gd name="connsiteX1" fmla="*/ 295275 w 295275"/>
                <a:gd name="connsiteY1" fmla="*/ 1066800 h 1066800"/>
              </a:gdLst>
              <a:ahLst/>
              <a:cxnLst>
                <a:cxn ang="0">
                  <a:pos x="connsiteX0" y="connsiteY0"/>
                </a:cxn>
                <a:cxn ang="0">
                  <a:pos x="connsiteX1" y="connsiteY1"/>
                </a:cxn>
              </a:cxnLst>
              <a:rect l="l" t="t" r="r" b="b"/>
              <a:pathLst>
                <a:path w="295275" h="1066800">
                  <a:moveTo>
                    <a:pt x="0" y="0"/>
                  </a:moveTo>
                  <a:lnTo>
                    <a:pt x="295275" y="1066800"/>
                  </a:lnTo>
                </a:path>
              </a:pathLst>
            </a:custGeom>
            <a:solidFill>
              <a:schemeClr val="accent1"/>
            </a:solidFill>
            <a:ln w="12700" cap="flat" cmpd="sng" algn="ctr">
              <a:solidFill>
                <a:schemeClr val="tx1"/>
              </a:solidFill>
              <a:prstDash val="solid"/>
              <a:miter lim="800000"/>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grpSp>
      <p:sp>
        <p:nvSpPr>
          <p:cNvPr id="3" name="Footer Placeholder 2"/>
          <p:cNvSpPr>
            <a:spLocks noGrp="1"/>
          </p:cNvSpPr>
          <p:nvPr>
            <p:ph type="ftr" sz="quarter" idx="11"/>
          </p:nvPr>
        </p:nvSpPr>
        <p:spPr/>
        <p:txBody>
          <a:bodyPr/>
          <a:lstStyle/>
          <a:p>
            <a:r>
              <a:rPr lang="en-US"/>
              <a:t>© 2017 Pearson Education, Ltd.</a:t>
            </a:r>
          </a:p>
        </p:txBody>
      </p:sp>
      <p:sp>
        <p:nvSpPr>
          <p:cNvPr id="2" name="Title 1"/>
          <p:cNvSpPr>
            <a:spLocks noGrp="1"/>
          </p:cNvSpPr>
          <p:nvPr>
            <p:ph type="title" idx="4294967295"/>
          </p:nvPr>
        </p:nvSpPr>
        <p:spPr>
          <a:xfrm>
            <a:off x="302840" y="103039"/>
            <a:ext cx="8229600" cy="301625"/>
          </a:xfrm>
          <a:prstGeom prst="rect">
            <a:avLst/>
          </a:prstGeom>
        </p:spPr>
        <p:txBody>
          <a:bodyPr>
            <a:noAutofit/>
          </a:bodyPr>
          <a:lstStyle/>
          <a:p>
            <a:pPr algn="ctr" rtl="0" eaLnBrk="1" fontAlgn="base" hangingPunct="1"/>
            <a:r>
              <a:rPr lang="en-US" sz="2000" b="1" kern="1200" dirty="0">
                <a:solidFill>
                  <a:srgbClr val="7030A0"/>
                </a:solidFill>
                <a:effectLst/>
                <a:latin typeface="Times New Roman" panose="02020603050405020304" pitchFamily="18" charset="0"/>
                <a:ea typeface="ＭＳ Ｐゴシック"/>
                <a:cs typeface="Times New Roman" panose="02020603050405020304" pitchFamily="18" charset="0"/>
              </a:rPr>
              <a:t>Cohesion and water transport in plant </a:t>
            </a:r>
            <a:endParaRPr lang="en-US" sz="2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428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3342"/>
            <a:ext cx="7886700" cy="1325563"/>
          </a:xfrm>
        </p:spPr>
        <p:txBody>
          <a:bodyPr/>
          <a:lstStyle/>
          <a:p>
            <a:pPr algn="ctr"/>
            <a:r>
              <a:rPr lang="en-US" b="1" dirty="0">
                <a:solidFill>
                  <a:srgbClr val="0070C0"/>
                </a:solidFill>
                <a:latin typeface="Times New Roman" pitchFamily="-108" charset="0"/>
              </a:rPr>
              <a:t>1. The Cohesion of Water</a:t>
            </a:r>
            <a:endParaRPr lang="en-US" b="1" dirty="0">
              <a:solidFill>
                <a:srgbClr val="0070C0"/>
              </a:solidFill>
            </a:endParaRPr>
          </a:p>
        </p:txBody>
      </p:sp>
      <p:sp>
        <p:nvSpPr>
          <p:cNvPr id="120834" name="Rectangle 2"/>
          <p:cNvSpPr>
            <a:spLocks noGrp="1" noChangeArrowheads="1"/>
          </p:cNvSpPr>
          <p:nvPr>
            <p:ph idx="1"/>
          </p:nvPr>
        </p:nvSpPr>
        <p:spPr>
          <a:xfrm>
            <a:off x="179512" y="980728"/>
            <a:ext cx="8784976" cy="2088232"/>
          </a:xfrm>
        </p:spPr>
        <p:txBody>
          <a:bodyPr>
            <a:normAutofit/>
          </a:bodyPr>
          <a:lstStyle/>
          <a:p>
            <a:pPr algn="just"/>
            <a:r>
              <a:rPr lang="en-US" sz="2600" b="1" dirty="0">
                <a:solidFill>
                  <a:srgbClr val="7030A0"/>
                </a:solidFill>
                <a:latin typeface="Times New Roman" panose="02020603050405020304" pitchFamily="18" charset="0"/>
                <a:cs typeface="Times New Roman" panose="02020603050405020304" pitchFamily="18" charset="0"/>
              </a:rPr>
              <a:t>Surface tension </a:t>
            </a:r>
            <a:r>
              <a:rPr lang="en-US" sz="2600" dirty="0">
                <a:latin typeface="Times New Roman" panose="02020603050405020304" pitchFamily="18" charset="0"/>
                <a:cs typeface="Times New Roman" panose="02020603050405020304" pitchFamily="18" charset="0"/>
              </a:rPr>
              <a:t>is </a:t>
            </a:r>
            <a:r>
              <a:rPr lang="en-US" sz="2600" b="1" dirty="0">
                <a:latin typeface="Times New Roman" panose="02020603050405020304" pitchFamily="18" charset="0"/>
                <a:cs typeface="Times New Roman" panose="02020603050405020304" pitchFamily="18" charset="0"/>
              </a:rPr>
              <a:t>a measure of how difficult it is to stretch or break the surface of a liquid.</a:t>
            </a:r>
          </a:p>
          <a:p>
            <a:pPr lvl="1" algn="just"/>
            <a:r>
              <a:rPr lang="en-US" sz="2600" dirty="0">
                <a:latin typeface="Times New Roman" panose="02020603050405020304" pitchFamily="18" charset="0"/>
                <a:cs typeface="Times New Roman" panose="02020603050405020304" pitchFamily="18" charset="0"/>
              </a:rPr>
              <a:t>Hydrogen bonds give water unusually high surface tension and make water behave as though it were coated with an invisible film.</a:t>
            </a:r>
          </a:p>
        </p:txBody>
      </p:sp>
      <p:sp>
        <p:nvSpPr>
          <p:cNvPr id="5" name="Footer Placeholder 4"/>
          <p:cNvSpPr>
            <a:spLocks noGrp="1"/>
          </p:cNvSpPr>
          <p:nvPr>
            <p:ph type="ftr" sz="quarter" idx="11"/>
          </p:nvPr>
        </p:nvSpPr>
        <p:spPr>
          <a:xfrm>
            <a:off x="3028950" y="6597352"/>
            <a:ext cx="3086100" cy="365125"/>
          </a:xfrm>
        </p:spPr>
        <p:txBody>
          <a:bodyPr/>
          <a:lstStyle/>
          <a:p>
            <a:r>
              <a:rPr lang="en-US"/>
              <a:t>© 2017 Pearson Education, Ltd.</a:t>
            </a:r>
          </a:p>
        </p:txBody>
      </p:sp>
      <p:pic>
        <p:nvPicPr>
          <p:cNvPr id="6" name="Picture 5">
            <a:extLst>
              <a:ext uri="{FF2B5EF4-FFF2-40B4-BE49-F238E27FC236}">
                <a16:creationId xmlns:a16="http://schemas.microsoft.com/office/drawing/2014/main" id="{6A082752-FE74-5B4F-A968-7FC9D4B853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098" y="3054098"/>
            <a:ext cx="4673158" cy="3183214"/>
          </a:xfrm>
          <a:prstGeom prst="rect">
            <a:avLst/>
          </a:prstGeom>
        </p:spPr>
      </p:pic>
      <p:sp>
        <p:nvSpPr>
          <p:cNvPr id="7" name="Title 2">
            <a:extLst>
              <a:ext uri="{FF2B5EF4-FFF2-40B4-BE49-F238E27FC236}">
                <a16:creationId xmlns:a16="http://schemas.microsoft.com/office/drawing/2014/main" id="{016EB608-9186-C94A-8C7E-8E17B8023C1A}"/>
              </a:ext>
            </a:extLst>
          </p:cNvPr>
          <p:cNvSpPr txBox="1">
            <a:spLocks/>
          </p:cNvSpPr>
          <p:nvPr/>
        </p:nvSpPr>
        <p:spPr>
          <a:xfrm>
            <a:off x="467544" y="6367735"/>
            <a:ext cx="8229600" cy="3016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base"/>
            <a:r>
              <a:rPr lang="en-US" sz="2000" b="1" dirty="0">
                <a:solidFill>
                  <a:srgbClr val="7030A0"/>
                </a:solidFill>
                <a:latin typeface="Times New Roman" panose="02020603050405020304" pitchFamily="18" charset="0"/>
                <a:ea typeface="ＭＳ Ｐゴシック"/>
                <a:cs typeface="Times New Roman" panose="02020603050405020304" pitchFamily="18" charset="0"/>
              </a:rPr>
              <a:t>Figure 2.11: a raft spider walking on water</a:t>
            </a:r>
            <a:endParaRPr lang="en-US" sz="2000" b="1"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89F1B5-539A-D34A-A9DE-5D31261974BC}"/>
              </a:ext>
            </a:extLst>
          </p:cNvPr>
          <p:cNvSpPr txBox="1"/>
          <p:nvPr/>
        </p:nvSpPr>
        <p:spPr>
          <a:xfrm>
            <a:off x="-70562" y="6602909"/>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831947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F171953-BCFD-1546-B809-F11A177CA5BD}"/>
              </a:ext>
            </a:extLst>
          </p:cNvPr>
          <p:cNvSpPr/>
          <p:nvPr/>
        </p:nvSpPr>
        <p:spPr>
          <a:xfrm>
            <a:off x="179512" y="2564904"/>
            <a:ext cx="8749288" cy="4104456"/>
          </a:xfrm>
          <a:prstGeom prst="roundRect">
            <a:avLst/>
          </a:prstGeom>
          <a:ln>
            <a:solidFill>
              <a:srgbClr val="7AAFA6"/>
            </a:solidFill>
          </a:ln>
        </p:spPr>
        <p:style>
          <a:lnRef idx="2">
            <a:schemeClr val="accent6"/>
          </a:lnRef>
          <a:fillRef idx="1">
            <a:schemeClr val="lt1"/>
          </a:fillRef>
          <a:effectRef idx="0">
            <a:schemeClr val="accent6"/>
          </a:effectRef>
          <a:fontRef idx="minor">
            <a:schemeClr val="dk1"/>
          </a:fontRef>
        </p:style>
        <p:txBody>
          <a:bodyPr rtlCol="1" anchor="ctr"/>
          <a:lstStyle/>
          <a:p>
            <a:pPr marL="0" algn="ctr" defTabSz="914400" rtl="1" eaLnBrk="1" latinLnBrk="0" hangingPunct="1"/>
            <a:endParaRPr lang="ar-SA"/>
          </a:p>
        </p:txBody>
      </p:sp>
      <p:sp>
        <p:nvSpPr>
          <p:cNvPr id="131074" name="Rectangle 2"/>
          <p:cNvSpPr>
            <a:spLocks noGrp="1" noChangeArrowheads="1"/>
          </p:cNvSpPr>
          <p:nvPr>
            <p:ph type="title"/>
          </p:nvPr>
        </p:nvSpPr>
        <p:spPr/>
        <p:txBody>
          <a:bodyPr/>
          <a:lstStyle/>
          <a:p>
            <a:r>
              <a:rPr lang="en-US" dirty="0"/>
              <a:t>2. The Biological Significance of Ice Floating</a:t>
            </a:r>
          </a:p>
        </p:txBody>
      </p:sp>
      <p:sp>
        <p:nvSpPr>
          <p:cNvPr id="131075" name="Rectangle 3"/>
          <p:cNvSpPr>
            <a:spLocks noGrp="1" noChangeArrowheads="1"/>
          </p:cNvSpPr>
          <p:nvPr>
            <p:ph idx="1"/>
          </p:nvPr>
        </p:nvSpPr>
        <p:spPr>
          <a:xfrm>
            <a:off x="287383" y="749509"/>
            <a:ext cx="8543108" cy="1887404"/>
          </a:xfrm>
        </p:spPr>
        <p:txBody>
          <a:bodyPr/>
          <a:lstStyle/>
          <a:p>
            <a:pPr algn="just"/>
            <a:r>
              <a:rPr lang="en-US" sz="2600" dirty="0">
                <a:latin typeface="+mj-lt"/>
              </a:rPr>
              <a:t>When water molecules get cold enough, they move apart, forming </a:t>
            </a:r>
            <a:r>
              <a:rPr lang="en-US" sz="2600" dirty="0">
                <a:solidFill>
                  <a:srgbClr val="FF0000"/>
                </a:solidFill>
                <a:latin typeface="+mj-lt"/>
              </a:rPr>
              <a:t>ice</a:t>
            </a:r>
            <a:r>
              <a:rPr lang="en-US" sz="2600" dirty="0">
                <a:latin typeface="+mj-lt"/>
              </a:rPr>
              <a:t>.</a:t>
            </a:r>
          </a:p>
          <a:p>
            <a:pPr algn="just"/>
            <a:r>
              <a:rPr lang="en-US" sz="2600" dirty="0">
                <a:latin typeface="+mj-lt"/>
              </a:rPr>
              <a:t>A chunk of ice floats because </a:t>
            </a:r>
            <a:r>
              <a:rPr lang="en-US" sz="2600" dirty="0">
                <a:solidFill>
                  <a:srgbClr val="FF0000"/>
                </a:solidFill>
                <a:latin typeface="+mj-lt"/>
              </a:rPr>
              <a:t>it is less dense than the liquid water in which it is floating.</a:t>
            </a:r>
          </a:p>
          <a:p>
            <a:pPr lvl="1" algn="just"/>
            <a:endParaRPr lang="en-US" dirty="0">
              <a:latin typeface="+mj-lt"/>
            </a:endParaRPr>
          </a:p>
        </p:txBody>
      </p:sp>
      <p:sp>
        <p:nvSpPr>
          <p:cNvPr id="4" name="Footer Placeholder 3"/>
          <p:cNvSpPr>
            <a:spLocks noGrp="1"/>
          </p:cNvSpPr>
          <p:nvPr>
            <p:ph type="ftr" sz="quarter" idx="11"/>
          </p:nvPr>
        </p:nvSpPr>
        <p:spPr>
          <a:xfrm>
            <a:off x="35496" y="6597352"/>
            <a:ext cx="30861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108" charset="0"/>
                <a:cs typeface="Arial" pitchFamily="-108" charset="0"/>
              </a:rPr>
              <a:t>© 2017 Pearson Education, Ltd.</a:t>
            </a:r>
          </a:p>
        </p:txBody>
      </p:sp>
      <p:pic>
        <p:nvPicPr>
          <p:cNvPr id="5" name="Picture 4" descr="02_13aWhyIceFloats-U.jpg">
            <a:extLst>
              <a:ext uri="{FF2B5EF4-FFF2-40B4-BE49-F238E27FC236}">
                <a16:creationId xmlns:a16="http://schemas.microsoft.com/office/drawing/2014/main" id="{960F8AE0-6D1B-427D-BF2F-AD351A88C873}"/>
              </a:ext>
            </a:extLst>
          </p:cNvPr>
          <p:cNvPicPr>
            <a:picLocks noChangeAspect="1"/>
          </p:cNvPicPr>
          <p:nvPr/>
        </p:nvPicPr>
        <p:blipFill>
          <a:blip r:embed="rId3"/>
          <a:stretch>
            <a:fillRect/>
          </a:stretch>
        </p:blipFill>
        <p:spPr>
          <a:xfrm>
            <a:off x="707855" y="2780926"/>
            <a:ext cx="7431172" cy="3730055"/>
          </a:xfrm>
          <a:prstGeom prst="rect">
            <a:avLst/>
          </a:prstGeom>
        </p:spPr>
      </p:pic>
      <p:sp>
        <p:nvSpPr>
          <p:cNvPr id="6" name="TextBox 2">
            <a:extLst>
              <a:ext uri="{FF2B5EF4-FFF2-40B4-BE49-F238E27FC236}">
                <a16:creationId xmlns:a16="http://schemas.microsoft.com/office/drawing/2014/main" id="{FE075DC2-DDE0-4EE4-8BCD-5539669D0478}"/>
              </a:ext>
            </a:extLst>
          </p:cNvPr>
          <p:cNvSpPr txBox="1">
            <a:spLocks noChangeArrowheads="1"/>
          </p:cNvSpPr>
          <p:nvPr/>
        </p:nvSpPr>
        <p:spPr bwMode="auto">
          <a:xfrm>
            <a:off x="6433865" y="2780926"/>
            <a:ext cx="1705162" cy="276999"/>
          </a:xfrm>
          <a:prstGeom prst="rect">
            <a:avLst/>
          </a:prstGeom>
          <a:noFill/>
          <a:ln w="9525">
            <a:noFill/>
            <a:miter lim="800000"/>
            <a:headEnd/>
            <a:tailEnd/>
          </a:ln>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Hydrogen bond</a:t>
            </a:r>
          </a:p>
        </p:txBody>
      </p:sp>
      <p:sp>
        <p:nvSpPr>
          <p:cNvPr id="7" name="TextBox 3">
            <a:extLst>
              <a:ext uri="{FF2B5EF4-FFF2-40B4-BE49-F238E27FC236}">
                <a16:creationId xmlns:a16="http://schemas.microsoft.com/office/drawing/2014/main" id="{1FF16120-685F-445C-A2D2-7E1B7468494A}"/>
              </a:ext>
            </a:extLst>
          </p:cNvPr>
          <p:cNvSpPr txBox="1">
            <a:spLocks noChangeArrowheads="1"/>
          </p:cNvSpPr>
          <p:nvPr/>
        </p:nvSpPr>
        <p:spPr bwMode="auto">
          <a:xfrm>
            <a:off x="405780" y="5480274"/>
            <a:ext cx="3086100" cy="863698"/>
          </a:xfrm>
          <a:prstGeom prst="rect">
            <a:avLst/>
          </a:prstGeom>
          <a:noFill/>
          <a:ln w="9525">
            <a:noFill/>
            <a:miter lim="800000"/>
            <a:headEnd/>
            <a:tailEnd/>
          </a:ln>
        </p:spPr>
        <p:txBody>
          <a:bodyPr wrap="square" lIns="0" tIns="0" rIns="0" bIns="0">
            <a:spAutoFit/>
          </a:bodyPr>
          <a:lstStyle/>
          <a:p>
            <a:pPr marL="0" marR="0" lvl="0" indent="0" algn="l" defTabSz="914400" rtl="0" eaLnBrk="0" fontAlgn="base" latinLnBrk="0" hangingPunct="0">
              <a:lnSpc>
                <a:spcPts val="23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Liquid water</a:t>
            </a:r>
          </a:p>
          <a:p>
            <a:pPr marL="0" marR="0" lvl="0" indent="0" algn="l" defTabSz="914400" rtl="0" eaLnBrk="0" fontAlgn="base" latinLnBrk="0" hangingPunct="0">
              <a:lnSpc>
                <a:spcPts val="23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Hydrogen bonds constantly</a:t>
            </a:r>
          </a:p>
          <a:p>
            <a:pPr marL="0" marR="0" lvl="0" indent="0" algn="l" defTabSz="914400" rtl="0" eaLnBrk="0" fontAlgn="base" latinLnBrk="0" hangingPunct="0">
              <a:lnSpc>
                <a:spcPts val="23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break and re-form.</a:t>
            </a:r>
          </a:p>
        </p:txBody>
      </p:sp>
      <p:sp>
        <p:nvSpPr>
          <p:cNvPr id="8" name="TextBox 7">
            <a:extLst>
              <a:ext uri="{FF2B5EF4-FFF2-40B4-BE49-F238E27FC236}">
                <a16:creationId xmlns:a16="http://schemas.microsoft.com/office/drawing/2014/main" id="{24AE87BB-582B-4142-834C-D5720CF1A112}"/>
              </a:ext>
            </a:extLst>
          </p:cNvPr>
          <p:cNvSpPr txBox="1">
            <a:spLocks noChangeArrowheads="1"/>
          </p:cNvSpPr>
          <p:nvPr/>
        </p:nvSpPr>
        <p:spPr bwMode="auto">
          <a:xfrm>
            <a:off x="6156176" y="5301208"/>
            <a:ext cx="521673" cy="276999"/>
          </a:xfrm>
          <a:prstGeom prst="rect">
            <a:avLst/>
          </a:prstGeom>
          <a:noFill/>
          <a:ln w="9525">
            <a:noFill/>
            <a:miter lim="800000"/>
            <a:headEnd/>
            <a:tailEnd/>
          </a:ln>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Ice</a:t>
            </a:r>
          </a:p>
        </p:txBody>
      </p:sp>
      <p:sp>
        <p:nvSpPr>
          <p:cNvPr id="9" name="TextBox 8">
            <a:extLst>
              <a:ext uri="{FF2B5EF4-FFF2-40B4-BE49-F238E27FC236}">
                <a16:creationId xmlns:a16="http://schemas.microsoft.com/office/drawing/2014/main" id="{333A6A16-0B5F-41CF-B549-6DB23C1E6D99}"/>
              </a:ext>
            </a:extLst>
          </p:cNvPr>
          <p:cNvSpPr txBox="1">
            <a:spLocks noChangeArrowheads="1"/>
          </p:cNvSpPr>
          <p:nvPr/>
        </p:nvSpPr>
        <p:spPr bwMode="auto">
          <a:xfrm>
            <a:off x="6156176" y="5643438"/>
            <a:ext cx="2549341" cy="1025922"/>
          </a:xfrm>
          <a:prstGeom prst="rect">
            <a:avLst/>
          </a:prstGeom>
          <a:noFill/>
          <a:ln w="9525">
            <a:noFill/>
            <a:miter lim="800000"/>
            <a:headEnd/>
            <a:tailEnd/>
          </a:ln>
        </p:spPr>
        <p:txBody>
          <a:bodyPr wrap="square" lIns="0" tIns="0" rIns="0" bIns="0">
            <a:spAutoFit/>
          </a:bodyPr>
          <a:lstStyle/>
          <a:p>
            <a:pPr marL="0" marR="0" lvl="0" indent="0" algn="l" defTabSz="914400" rtl="0" eaLnBrk="0" fontAlgn="base" latinLnBrk="0" hangingPunct="0">
              <a:lnSpc>
                <a:spcPts val="2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Stable hydrogen bonds</a:t>
            </a:r>
          </a:p>
          <a:p>
            <a:pPr marL="0" marR="0" lvl="0" indent="0" algn="l" defTabSz="914400" rtl="0" eaLnBrk="0" fontAlgn="base" latinLnBrk="0" hangingPunct="0">
              <a:lnSpc>
                <a:spcPts val="2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hold molecules apart,</a:t>
            </a:r>
          </a:p>
          <a:p>
            <a:pPr marL="0" marR="0" lvl="0" indent="0" algn="l" defTabSz="914400" rtl="0" eaLnBrk="0" fontAlgn="base" latinLnBrk="0" hangingPunct="0">
              <a:lnSpc>
                <a:spcPts val="2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making ice less dense</a:t>
            </a:r>
          </a:p>
          <a:p>
            <a:pPr marL="0" marR="0" lvl="0" indent="0" algn="l" defTabSz="914400" rtl="0" eaLnBrk="0" fontAlgn="base" latinLnBrk="0" hangingPunct="0">
              <a:lnSpc>
                <a:spcPts val="2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pitchFamily="-108" charset="0"/>
              </a:rPr>
              <a:t>than water.</a:t>
            </a:r>
          </a:p>
        </p:txBody>
      </p:sp>
      <p:sp>
        <p:nvSpPr>
          <p:cNvPr id="10" name="Freeform 9">
            <a:extLst>
              <a:ext uri="{FF2B5EF4-FFF2-40B4-BE49-F238E27FC236}">
                <a16:creationId xmlns:a16="http://schemas.microsoft.com/office/drawing/2014/main" id="{03E39032-8D0B-4710-8487-ECAE57C4AE0D}"/>
              </a:ext>
            </a:extLst>
          </p:cNvPr>
          <p:cNvSpPr/>
          <p:nvPr/>
        </p:nvSpPr>
        <p:spPr bwMode="auto">
          <a:xfrm flipH="1">
            <a:off x="7380312" y="3043245"/>
            <a:ext cx="390775" cy="631666"/>
          </a:xfrm>
          <a:custGeom>
            <a:avLst/>
            <a:gdLst>
              <a:gd name="connsiteX0" fmla="*/ 0 w 228600"/>
              <a:gd name="connsiteY0" fmla="*/ 0 h 400050"/>
              <a:gd name="connsiteX1" fmla="*/ 228600 w 228600"/>
              <a:gd name="connsiteY1" fmla="*/ 400050 h 400050"/>
            </a:gdLst>
            <a:ahLst/>
            <a:cxnLst>
              <a:cxn ang="0">
                <a:pos x="connsiteX0" y="connsiteY0"/>
              </a:cxn>
              <a:cxn ang="0">
                <a:pos x="connsiteX1" y="connsiteY1"/>
              </a:cxn>
            </a:cxnLst>
            <a:rect l="l" t="t" r="r" b="b"/>
            <a:pathLst>
              <a:path w="228600" h="400050">
                <a:moveTo>
                  <a:pt x="0" y="0"/>
                </a:moveTo>
                <a:lnTo>
                  <a:pt x="228600" y="400050"/>
                </a:lnTo>
              </a:path>
            </a:pathLst>
          </a:custGeom>
          <a:solidFill>
            <a:schemeClr val="accent1"/>
          </a:solidFill>
          <a:ln w="12700" cap="flat" cmpd="sng" algn="ctr">
            <a:solidFill>
              <a:schemeClr val="tx1"/>
            </a:solidFill>
            <a:prstDash val="solid"/>
            <a:miter lim="800000"/>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84" charset="0"/>
              <a:ea typeface="ＭＳ Ｐゴシック" charset="0"/>
              <a:cs typeface="Arial" pitchFamily="-108" charset="0"/>
            </a:endParaRPr>
          </a:p>
        </p:txBody>
      </p:sp>
    </p:spTree>
    <p:extLst>
      <p:ext uri="{BB962C8B-B14F-4D97-AF65-F5344CB8AC3E}">
        <p14:creationId xmlns:p14="http://schemas.microsoft.com/office/powerpoint/2010/main" val="4008911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itchFamily="-108" charset="0"/>
              </a:rPr>
              <a:t>2. The Biological Significance of Ice Floating</a:t>
            </a:r>
            <a:endParaRPr lang="en-US" dirty="0"/>
          </a:p>
        </p:txBody>
      </p:sp>
      <p:sp>
        <p:nvSpPr>
          <p:cNvPr id="135170" name="Rectangle 2"/>
          <p:cNvSpPr>
            <a:spLocks noGrp="1" noChangeArrowheads="1"/>
          </p:cNvSpPr>
          <p:nvPr>
            <p:ph idx="1"/>
          </p:nvPr>
        </p:nvSpPr>
        <p:spPr>
          <a:xfrm>
            <a:off x="139405" y="1955470"/>
            <a:ext cx="8543108" cy="3124671"/>
          </a:xfrm>
        </p:spPr>
        <p:txBody>
          <a:bodyPr/>
          <a:lstStyle/>
          <a:p>
            <a:pPr marL="0" indent="0" algn="just">
              <a:buNone/>
            </a:pPr>
            <a:r>
              <a:rPr lang="en-US" sz="2600" b="1" dirty="0">
                <a:solidFill>
                  <a:schemeClr val="accent2">
                    <a:lumMod val="75000"/>
                  </a:schemeClr>
                </a:solidFill>
                <a:latin typeface="+mj-lt"/>
              </a:rPr>
              <a:t>How does floating ice help support life on earth? </a:t>
            </a:r>
          </a:p>
          <a:p>
            <a:pPr algn="just"/>
            <a:r>
              <a:rPr lang="en-US" sz="2600" dirty="0">
                <a:latin typeface="+mj-lt"/>
              </a:rPr>
              <a:t>When a deep body of water cools and a layer of ice forms on top, the floating ice acts as an insulating “blanket” over the liquid water, allowing life to persist under the frozen surface. </a:t>
            </a:r>
          </a:p>
          <a:p>
            <a:pPr algn="just"/>
            <a:r>
              <a:rPr lang="en-US" sz="2600" dirty="0">
                <a:latin typeface="+mj-lt"/>
              </a:rPr>
              <a:t>If ice did not float, ponds, lakes, and even the oceans would freeze solid.</a:t>
            </a:r>
          </a:p>
        </p:txBody>
      </p:sp>
      <p:sp>
        <p:nvSpPr>
          <p:cNvPr id="2" name="TextBox 1">
            <a:extLst>
              <a:ext uri="{FF2B5EF4-FFF2-40B4-BE49-F238E27FC236}">
                <a16:creationId xmlns:a16="http://schemas.microsoft.com/office/drawing/2014/main" id="{15AF599B-018E-744D-A338-341B316E9DD6}"/>
              </a:ext>
            </a:extLst>
          </p:cNvPr>
          <p:cNvSpPr txBox="1"/>
          <p:nvPr/>
        </p:nvSpPr>
        <p:spPr>
          <a:xfrm>
            <a:off x="846563" y="1127976"/>
            <a:ext cx="7128792" cy="452432"/>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1">
            <a:spAutoFit/>
          </a:bodyPr>
          <a:lstStyle/>
          <a:p>
            <a:pPr lvl="0" algn="ctr" rtl="0">
              <a:lnSpc>
                <a:spcPct val="90000"/>
              </a:lnSpc>
              <a:spcBef>
                <a:spcPts val="1200"/>
              </a:spcBef>
              <a:spcAft>
                <a:spcPts val="1200"/>
              </a:spcAft>
              <a:buClr>
                <a:srgbClr val="0070C0"/>
              </a:buClr>
            </a:pPr>
            <a:r>
              <a:rPr lang="en-US" sz="2600" dirty="0">
                <a:solidFill>
                  <a:prstClr val="black"/>
                </a:solidFill>
                <a:latin typeface="Times New Roman"/>
              </a:rPr>
              <a:t>Floating ice is a result of hydrogen bonding.</a:t>
            </a:r>
          </a:p>
        </p:txBody>
      </p:sp>
      <p:sp>
        <p:nvSpPr>
          <p:cNvPr id="6" name="TextBox 5">
            <a:extLst>
              <a:ext uri="{FF2B5EF4-FFF2-40B4-BE49-F238E27FC236}">
                <a16:creationId xmlns:a16="http://schemas.microsoft.com/office/drawing/2014/main" id="{B8D7ABA1-65C9-1049-AEF4-B7B7CF296EBA}"/>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870964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lgn="ctr"/>
            <a:r>
              <a:rPr lang="en-US" dirty="0"/>
              <a:t>3. Water as the Solvent of Life</a:t>
            </a:r>
          </a:p>
        </p:txBody>
      </p:sp>
      <p:sp>
        <p:nvSpPr>
          <p:cNvPr id="137219" name="Rectangle 3"/>
          <p:cNvSpPr>
            <a:spLocks noGrp="1" noChangeArrowheads="1"/>
          </p:cNvSpPr>
          <p:nvPr>
            <p:ph idx="1"/>
          </p:nvPr>
        </p:nvSpPr>
        <p:spPr>
          <a:xfrm>
            <a:off x="72424" y="809469"/>
            <a:ext cx="8964072" cy="5367493"/>
          </a:xfrm>
        </p:spPr>
        <p:txBody>
          <a:bodyPr/>
          <a:lstStyle/>
          <a:p>
            <a:pPr algn="just"/>
            <a:r>
              <a:rPr lang="en-US" sz="2600" dirty="0">
                <a:latin typeface="+mj-lt"/>
              </a:rPr>
              <a:t>A </a:t>
            </a:r>
            <a:r>
              <a:rPr lang="en-US" sz="2600" b="1" dirty="0">
                <a:solidFill>
                  <a:srgbClr val="FF0000"/>
                </a:solidFill>
                <a:latin typeface="+mj-lt"/>
              </a:rPr>
              <a:t>solution</a:t>
            </a:r>
            <a:r>
              <a:rPr lang="en-US" sz="2600" dirty="0">
                <a:latin typeface="+mj-lt"/>
              </a:rPr>
              <a:t> is </a:t>
            </a:r>
            <a:r>
              <a:rPr lang="en-US" sz="2600" b="1" dirty="0">
                <a:latin typeface="+mj-lt"/>
              </a:rPr>
              <a:t>a liquid consisting of a homogeneous mixture of two or more substances.</a:t>
            </a:r>
          </a:p>
          <a:p>
            <a:pPr lvl="1" algn="just"/>
            <a:r>
              <a:rPr lang="en-US" dirty="0">
                <a:latin typeface="+mj-lt"/>
              </a:rPr>
              <a:t>The dissolving agent is the </a:t>
            </a:r>
            <a:r>
              <a:rPr lang="en-US" b="1" dirty="0">
                <a:solidFill>
                  <a:srgbClr val="00B050"/>
                </a:solidFill>
                <a:latin typeface="+mj-lt"/>
              </a:rPr>
              <a:t>solvent</a:t>
            </a:r>
            <a:r>
              <a:rPr lang="en-US" dirty="0">
                <a:solidFill>
                  <a:srgbClr val="00B050"/>
                </a:solidFill>
                <a:latin typeface="+mj-lt"/>
              </a:rPr>
              <a:t>.</a:t>
            </a:r>
          </a:p>
          <a:p>
            <a:pPr lvl="1" algn="just"/>
            <a:r>
              <a:rPr lang="en-US" dirty="0">
                <a:latin typeface="+mj-lt"/>
              </a:rPr>
              <a:t>The dissolved substance is the </a:t>
            </a:r>
            <a:r>
              <a:rPr lang="en-US" b="1" dirty="0">
                <a:solidFill>
                  <a:srgbClr val="00B050"/>
                </a:solidFill>
                <a:latin typeface="+mj-lt"/>
              </a:rPr>
              <a:t>solute</a:t>
            </a:r>
            <a:r>
              <a:rPr lang="en-US" dirty="0">
                <a:latin typeface="+mj-lt"/>
              </a:rPr>
              <a:t>.</a:t>
            </a:r>
          </a:p>
          <a:p>
            <a:pPr algn="just"/>
            <a:r>
              <a:rPr lang="en-US" sz="2600" dirty="0">
                <a:latin typeface="+mj-lt"/>
              </a:rPr>
              <a:t>When water is the solvent, the result is an </a:t>
            </a:r>
            <a:r>
              <a:rPr lang="en-US" sz="2600" b="1" dirty="0">
                <a:solidFill>
                  <a:srgbClr val="FF0000"/>
                </a:solidFill>
                <a:latin typeface="+mj-lt"/>
              </a:rPr>
              <a:t>aqueous solution</a:t>
            </a:r>
            <a:r>
              <a:rPr lang="en-US" sz="2600" dirty="0">
                <a:solidFill>
                  <a:srgbClr val="FF0000"/>
                </a:solidFill>
                <a:latin typeface="+mj-lt"/>
              </a:rPr>
              <a:t>.</a:t>
            </a:r>
          </a:p>
          <a:p>
            <a:pPr algn="just"/>
            <a:r>
              <a:rPr lang="en-US" sz="2600" dirty="0">
                <a:latin typeface="+mj-lt"/>
              </a:rPr>
              <a:t>Water can dissolve an enormous variety of solutes necessary for life, providing a medium for chemical reactions.</a:t>
            </a:r>
          </a:p>
          <a:p>
            <a:pPr algn="just"/>
            <a:r>
              <a:rPr lang="en-US" sz="2600" dirty="0">
                <a:latin typeface="+mj-lt"/>
              </a:rPr>
              <a:t>When water dissolves salt ions, each ion becomes surrounded by oppositely charged regions of water molecules. </a:t>
            </a:r>
          </a:p>
        </p:txBody>
      </p:sp>
      <p:sp>
        <p:nvSpPr>
          <p:cNvPr id="5" name="TextBox 4">
            <a:extLst>
              <a:ext uri="{FF2B5EF4-FFF2-40B4-BE49-F238E27FC236}">
                <a16:creationId xmlns:a16="http://schemas.microsoft.com/office/drawing/2014/main" id="{29AFC870-31B5-A54D-93A3-2CEA11022E0D}"/>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818522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02_14NaClDissolving-U.jpg"/>
          <p:cNvPicPr>
            <a:picLocks noChangeAspect="1"/>
          </p:cNvPicPr>
          <p:nvPr/>
        </p:nvPicPr>
        <p:blipFill>
          <a:blip r:embed="rId3"/>
          <a:stretch>
            <a:fillRect/>
          </a:stretch>
        </p:blipFill>
        <p:spPr>
          <a:xfrm>
            <a:off x="335280" y="1301496"/>
            <a:ext cx="8473440" cy="4255008"/>
          </a:xfrm>
          <a:prstGeom prst="rect">
            <a:avLst/>
          </a:prstGeom>
        </p:spPr>
      </p:pic>
      <p:sp>
        <p:nvSpPr>
          <p:cNvPr id="13" name="TextBox 2"/>
          <p:cNvSpPr txBox="1">
            <a:spLocks noChangeArrowheads="1"/>
          </p:cNvSpPr>
          <p:nvPr/>
        </p:nvSpPr>
        <p:spPr bwMode="auto">
          <a:xfrm>
            <a:off x="359245" y="1662108"/>
            <a:ext cx="1346522" cy="512961"/>
          </a:xfrm>
          <a:prstGeom prst="rect">
            <a:avLst/>
          </a:prstGeom>
          <a:noFill/>
          <a:ln w="9525">
            <a:noFill/>
            <a:miter lim="800000"/>
            <a:headEnd/>
            <a:tailEnd/>
          </a:ln>
        </p:spPr>
        <p:txBody>
          <a:bodyPr wrap="none" lIns="0" tIns="0" rIns="0" bIns="0">
            <a:spAutoFit/>
          </a:bodyPr>
          <a:lstStyle/>
          <a:p>
            <a:pPr algn="r" eaLnBrk="0" hangingPunct="0">
              <a:lnSpc>
                <a:spcPts val="2000"/>
              </a:lnSpc>
            </a:pPr>
            <a:r>
              <a:rPr lang="en-US" sz="1800" b="1" dirty="0">
                <a:solidFill>
                  <a:srgbClr val="000000"/>
                </a:solidFill>
                <a:latin typeface="Arial"/>
                <a:ea typeface="ＭＳ Ｐゴシック" charset="0"/>
              </a:rPr>
              <a:t>Chloride ion</a:t>
            </a:r>
          </a:p>
          <a:p>
            <a:pPr algn="r" eaLnBrk="0" hangingPunct="0">
              <a:lnSpc>
                <a:spcPts val="2000"/>
              </a:lnSpc>
            </a:pPr>
            <a:r>
              <a:rPr lang="en-US" sz="1800" b="1" dirty="0">
                <a:solidFill>
                  <a:srgbClr val="000000"/>
                </a:solidFill>
                <a:latin typeface="Arial"/>
                <a:ea typeface="ＭＳ Ｐゴシック" charset="0"/>
              </a:rPr>
              <a:t>in solution</a:t>
            </a:r>
          </a:p>
        </p:txBody>
      </p:sp>
      <p:sp>
        <p:nvSpPr>
          <p:cNvPr id="14" name="TextBox 4"/>
          <p:cNvSpPr txBox="1">
            <a:spLocks noChangeArrowheads="1"/>
          </p:cNvSpPr>
          <p:nvPr/>
        </p:nvSpPr>
        <p:spPr bwMode="auto">
          <a:xfrm>
            <a:off x="2901952" y="2325691"/>
            <a:ext cx="267702"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Cl</a:t>
            </a:r>
            <a:r>
              <a:rPr lang="en-US" sz="1600" b="1" baseline="30000" dirty="0">
                <a:solidFill>
                  <a:srgbClr val="000000"/>
                </a:solidFill>
                <a:latin typeface="Symbol" pitchFamily="18" charset="2"/>
                <a:ea typeface="ＭＳ Ｐゴシック" charset="0"/>
                <a:sym typeface="Symbol"/>
              </a:rPr>
              <a:t></a:t>
            </a:r>
            <a:endParaRPr lang="en-US" sz="1500" b="1" baseline="30000" dirty="0">
              <a:solidFill>
                <a:srgbClr val="000000"/>
              </a:solidFill>
              <a:latin typeface="Arial"/>
              <a:ea typeface="ＭＳ Ｐゴシック" charset="0"/>
            </a:endParaRPr>
          </a:p>
        </p:txBody>
      </p:sp>
      <p:sp>
        <p:nvSpPr>
          <p:cNvPr id="15" name="TextBox 5"/>
          <p:cNvSpPr txBox="1">
            <a:spLocks noChangeArrowheads="1"/>
          </p:cNvSpPr>
          <p:nvPr/>
        </p:nvSpPr>
        <p:spPr bwMode="auto">
          <a:xfrm>
            <a:off x="4340227" y="2319341"/>
            <a:ext cx="322204"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Na</a:t>
            </a:r>
            <a:r>
              <a:rPr lang="en-US" sz="1500" b="1" baseline="30000">
                <a:solidFill>
                  <a:srgbClr val="000000"/>
                </a:solidFill>
                <a:latin typeface="Symbol"/>
                <a:ea typeface="ＭＳ Ｐゴシック" charset="0"/>
              </a:rPr>
              <a:t>+</a:t>
            </a:r>
            <a:endParaRPr lang="en-US" sz="1500" b="1" baseline="30000" dirty="0">
              <a:solidFill>
                <a:srgbClr val="000000"/>
              </a:solidFill>
              <a:latin typeface="Symbol"/>
              <a:ea typeface="ＭＳ Ｐゴシック" charset="0"/>
            </a:endParaRPr>
          </a:p>
        </p:txBody>
      </p:sp>
      <p:sp>
        <p:nvSpPr>
          <p:cNvPr id="16" name="TextBox 6"/>
          <p:cNvSpPr txBox="1">
            <a:spLocks noChangeArrowheads="1"/>
          </p:cNvSpPr>
          <p:nvPr/>
        </p:nvSpPr>
        <p:spPr bwMode="auto">
          <a:xfrm>
            <a:off x="4745581" y="1315238"/>
            <a:ext cx="1256754" cy="512961"/>
          </a:xfrm>
          <a:prstGeom prst="rect">
            <a:avLst/>
          </a:prstGeom>
          <a:noFill/>
          <a:ln w="9525">
            <a:noFill/>
            <a:miter lim="800000"/>
            <a:headEnd/>
            <a:tailEnd/>
          </a:ln>
        </p:spPr>
        <p:txBody>
          <a:bodyPr wrap="none" lIns="0" tIns="0" rIns="0" bIns="0">
            <a:spAutoFit/>
          </a:bodyPr>
          <a:lstStyle/>
          <a:p>
            <a:pPr algn="r" eaLnBrk="0" hangingPunct="0">
              <a:lnSpc>
                <a:spcPts val="2000"/>
              </a:lnSpc>
            </a:pPr>
            <a:r>
              <a:rPr lang="en-US" sz="1800" b="1" dirty="0">
                <a:solidFill>
                  <a:srgbClr val="000000"/>
                </a:solidFill>
                <a:latin typeface="Arial"/>
                <a:ea typeface="ＭＳ Ｐゴシック" charset="0"/>
              </a:rPr>
              <a:t>Sodium ion</a:t>
            </a:r>
          </a:p>
          <a:p>
            <a:pPr algn="r" eaLnBrk="0" hangingPunct="0">
              <a:lnSpc>
                <a:spcPts val="2000"/>
              </a:lnSpc>
            </a:pPr>
            <a:r>
              <a:rPr lang="en-US" sz="1800" b="1" dirty="0">
                <a:solidFill>
                  <a:srgbClr val="000000"/>
                </a:solidFill>
                <a:latin typeface="Arial"/>
                <a:ea typeface="ＭＳ Ｐゴシック" charset="0"/>
              </a:rPr>
              <a:t>in solution</a:t>
            </a:r>
          </a:p>
        </p:txBody>
      </p:sp>
      <p:sp>
        <p:nvSpPr>
          <p:cNvPr id="17" name="TextBox 8"/>
          <p:cNvSpPr txBox="1">
            <a:spLocks noChangeArrowheads="1"/>
          </p:cNvSpPr>
          <p:nvPr/>
        </p:nvSpPr>
        <p:spPr bwMode="auto">
          <a:xfrm>
            <a:off x="3725865" y="4308479"/>
            <a:ext cx="267702" cy="230832"/>
          </a:xfrm>
          <a:prstGeom prst="rect">
            <a:avLst/>
          </a:prstGeom>
          <a:noFill/>
          <a:ln w="9525">
            <a:noFill/>
            <a:miter lim="800000"/>
            <a:headEnd/>
            <a:tailEnd/>
          </a:ln>
        </p:spPr>
        <p:txBody>
          <a:bodyPr wrap="none" lIns="0" tIns="0" rIns="0" bIns="0">
            <a:spAutoFit/>
          </a:bodyPr>
          <a:lstStyle/>
          <a:p>
            <a:pPr eaLnBrk="0" hangingPunct="0"/>
            <a:r>
              <a:rPr lang="en-US" sz="1500" b="1" dirty="0">
                <a:solidFill>
                  <a:srgbClr val="000000"/>
                </a:solidFill>
                <a:latin typeface="Arial"/>
                <a:ea typeface="ＭＳ Ｐゴシック" charset="0"/>
              </a:rPr>
              <a:t>Cl</a:t>
            </a:r>
            <a:r>
              <a:rPr lang="en-US" sz="1600" b="1" baseline="30000" dirty="0">
                <a:solidFill>
                  <a:srgbClr val="000000"/>
                </a:solidFill>
                <a:latin typeface="Symbol" pitchFamily="18" charset="2"/>
                <a:ea typeface="ＭＳ Ｐゴシック" charset="0"/>
                <a:sym typeface="Symbol"/>
              </a:rPr>
              <a:t></a:t>
            </a:r>
            <a:endParaRPr lang="en-US" sz="1500" b="1" baseline="30000" dirty="0">
              <a:solidFill>
                <a:srgbClr val="000000"/>
              </a:solidFill>
              <a:latin typeface="Arial"/>
              <a:ea typeface="ＭＳ Ｐゴシック" charset="0"/>
            </a:endParaRPr>
          </a:p>
        </p:txBody>
      </p:sp>
      <p:sp>
        <p:nvSpPr>
          <p:cNvPr id="18" name="TextBox 9"/>
          <p:cNvSpPr txBox="1">
            <a:spLocks noChangeArrowheads="1"/>
          </p:cNvSpPr>
          <p:nvPr/>
        </p:nvSpPr>
        <p:spPr bwMode="auto">
          <a:xfrm>
            <a:off x="4225927" y="4186241"/>
            <a:ext cx="322204" cy="230832"/>
          </a:xfrm>
          <a:prstGeom prst="rect">
            <a:avLst/>
          </a:prstGeom>
          <a:noFill/>
          <a:ln w="9525">
            <a:noFill/>
            <a:miter lim="800000"/>
            <a:headEnd/>
            <a:tailEnd/>
          </a:ln>
        </p:spPr>
        <p:txBody>
          <a:bodyPr wrap="none" lIns="0" tIns="0" rIns="0" bIns="0">
            <a:spAutoFit/>
          </a:bodyPr>
          <a:lstStyle/>
          <a:p>
            <a:pPr eaLnBrk="0" hangingPunct="0"/>
            <a:r>
              <a:rPr lang="en-US" sz="1500" b="1">
                <a:solidFill>
                  <a:srgbClr val="000000"/>
                </a:solidFill>
                <a:latin typeface="Arial"/>
                <a:ea typeface="ＭＳ Ｐゴシック" charset="0"/>
              </a:rPr>
              <a:t>Na</a:t>
            </a:r>
            <a:r>
              <a:rPr lang="en-US" sz="1500" b="1" baseline="30000">
                <a:solidFill>
                  <a:srgbClr val="000000"/>
                </a:solidFill>
                <a:latin typeface="Symbol"/>
                <a:ea typeface="ＭＳ Ｐゴシック" charset="0"/>
              </a:rPr>
              <a:t>+</a:t>
            </a:r>
            <a:endParaRPr lang="en-US" sz="1500" b="1" baseline="30000" dirty="0">
              <a:solidFill>
                <a:srgbClr val="000000"/>
              </a:solidFill>
              <a:latin typeface="Symbol"/>
              <a:ea typeface="ＭＳ Ｐゴシック" charset="0"/>
            </a:endParaRPr>
          </a:p>
        </p:txBody>
      </p:sp>
      <p:sp>
        <p:nvSpPr>
          <p:cNvPr id="19" name="TextBox 10"/>
          <p:cNvSpPr txBox="1">
            <a:spLocks noChangeArrowheads="1"/>
          </p:cNvSpPr>
          <p:nvPr/>
        </p:nvSpPr>
        <p:spPr bwMode="auto">
          <a:xfrm>
            <a:off x="2909092" y="5222872"/>
            <a:ext cx="1231106"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Salt crystal</a:t>
            </a:r>
          </a:p>
        </p:txBody>
      </p:sp>
      <p:grpSp>
        <p:nvGrpSpPr>
          <p:cNvPr id="21" name="Group 20"/>
          <p:cNvGrpSpPr/>
          <p:nvPr/>
        </p:nvGrpSpPr>
        <p:grpSpPr>
          <a:xfrm>
            <a:off x="1852078" y="4891085"/>
            <a:ext cx="3334284" cy="374162"/>
            <a:chOff x="1852078" y="4895848"/>
            <a:chExt cx="3334284" cy="374162"/>
          </a:xfrm>
        </p:grpSpPr>
        <p:sp>
          <p:nvSpPr>
            <p:cNvPr id="12" name="Freeform 11"/>
            <p:cNvSpPr/>
            <p:nvPr/>
          </p:nvSpPr>
          <p:spPr>
            <a:xfrm>
              <a:off x="1852078" y="4895848"/>
              <a:ext cx="3334284" cy="179057"/>
            </a:xfrm>
            <a:custGeom>
              <a:avLst/>
              <a:gdLst>
                <a:gd name="connsiteX0" fmla="*/ 9525 w 3199536"/>
                <a:gd name="connsiteY0" fmla="*/ 9525 h 224294"/>
                <a:gd name="connsiteX1" fmla="*/ 9525 w 3199536"/>
                <a:gd name="connsiteY1" fmla="*/ 214769 h 224294"/>
                <a:gd name="connsiteX2" fmla="*/ 3190011 w 3199536"/>
                <a:gd name="connsiteY2" fmla="*/ 214769 h 224294"/>
                <a:gd name="connsiteX3" fmla="*/ 3190011 w 3199536"/>
                <a:gd name="connsiteY3" fmla="*/ 9525 h 224294"/>
              </a:gdLst>
              <a:ahLst/>
              <a:cxnLst>
                <a:cxn ang="0">
                  <a:pos x="connsiteX0" y="connsiteY0"/>
                </a:cxn>
                <a:cxn ang="1">
                  <a:pos x="connsiteX1" y="connsiteY1"/>
                </a:cxn>
                <a:cxn ang="2">
                  <a:pos x="connsiteX2" y="connsiteY2"/>
                </a:cxn>
                <a:cxn ang="3">
                  <a:pos x="connsiteX3" y="connsiteY3"/>
                </a:cxn>
              </a:cxnLst>
              <a:rect l="l" t="t" r="r" b="b"/>
              <a:pathLst>
                <a:path w="3199536" h="224294">
                  <a:moveTo>
                    <a:pt x="9525" y="9525"/>
                  </a:moveTo>
                  <a:lnTo>
                    <a:pt x="9525" y="214769"/>
                  </a:lnTo>
                  <a:lnTo>
                    <a:pt x="3190011" y="214769"/>
                  </a:lnTo>
                  <a:lnTo>
                    <a:pt x="3190011" y="95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20" name="Freeform 3"/>
            <p:cNvSpPr/>
            <p:nvPr/>
          </p:nvSpPr>
          <p:spPr>
            <a:xfrm>
              <a:off x="3509307" y="5059698"/>
              <a:ext cx="39705" cy="210312"/>
            </a:xfrm>
            <a:custGeom>
              <a:avLst/>
              <a:gdLst>
                <a:gd name="connsiteX0" fmla="*/ 9525 w 38100"/>
                <a:gd name="connsiteY0" fmla="*/ 214757 h 224281"/>
                <a:gd name="connsiteX1" fmla="*/ 9525 w 38100"/>
                <a:gd name="connsiteY1" fmla="*/ 9525 h 224281"/>
              </a:gdLst>
              <a:ahLst/>
              <a:cxnLst>
                <a:cxn ang="0">
                  <a:pos x="connsiteX0" y="connsiteY0"/>
                </a:cxn>
                <a:cxn ang="1">
                  <a:pos x="connsiteX1" y="connsiteY1"/>
                </a:cxn>
              </a:cxnLst>
              <a:rect l="l" t="t" r="r" b="b"/>
              <a:pathLst>
                <a:path w="38100" h="224281">
                  <a:moveTo>
                    <a:pt x="9525" y="214757"/>
                  </a:moveTo>
                  <a:lnTo>
                    <a:pt x="9525" y="95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22" name="Freeform 21"/>
          <p:cNvSpPr/>
          <p:nvPr/>
        </p:nvSpPr>
        <p:spPr bwMode="auto">
          <a:xfrm>
            <a:off x="4655344" y="1802607"/>
            <a:ext cx="588169" cy="528637"/>
          </a:xfrm>
          <a:custGeom>
            <a:avLst/>
            <a:gdLst>
              <a:gd name="connsiteX0" fmla="*/ 0 w 488156"/>
              <a:gd name="connsiteY0" fmla="*/ 433387 h 433387"/>
              <a:gd name="connsiteX1" fmla="*/ 488156 w 488156"/>
              <a:gd name="connsiteY1" fmla="*/ 0 h 433387"/>
            </a:gdLst>
            <a:ahLst/>
            <a:cxnLst>
              <a:cxn ang="0">
                <a:pos x="connsiteX0" y="connsiteY0"/>
              </a:cxn>
              <a:cxn ang="0">
                <a:pos x="connsiteX1" y="connsiteY1"/>
              </a:cxn>
            </a:cxnLst>
            <a:rect l="l" t="t" r="r" b="b"/>
            <a:pathLst>
              <a:path w="488156" h="433387">
                <a:moveTo>
                  <a:pt x="0" y="433387"/>
                </a:moveTo>
                <a:lnTo>
                  <a:pt x="488156" y="0"/>
                </a:lnTo>
              </a:path>
            </a:pathLst>
          </a:custGeom>
          <a:solidFill>
            <a:schemeClr val="accent1"/>
          </a:solidFill>
          <a:ln w="12700" cap="flat" cmpd="sng" algn="ctr">
            <a:solidFill>
              <a:schemeClr val="tx1"/>
            </a:solidFill>
            <a:prstDash val="solid"/>
            <a:miter lim="800000"/>
            <a:headEnd type="triangle" w="sm"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3" name="Freeform 22"/>
          <p:cNvSpPr/>
          <p:nvPr/>
        </p:nvSpPr>
        <p:spPr bwMode="auto">
          <a:xfrm>
            <a:off x="1747836" y="2095499"/>
            <a:ext cx="881063" cy="271463"/>
          </a:xfrm>
          <a:custGeom>
            <a:avLst/>
            <a:gdLst>
              <a:gd name="connsiteX0" fmla="*/ 0 w 742950"/>
              <a:gd name="connsiteY0" fmla="*/ 0 h 233362"/>
              <a:gd name="connsiteX1" fmla="*/ 742950 w 742950"/>
              <a:gd name="connsiteY1" fmla="*/ 233362 h 233362"/>
            </a:gdLst>
            <a:ahLst/>
            <a:cxnLst>
              <a:cxn ang="0">
                <a:pos x="connsiteX0" y="connsiteY0"/>
              </a:cxn>
              <a:cxn ang="0">
                <a:pos x="connsiteX1" y="connsiteY1"/>
              </a:cxn>
            </a:cxnLst>
            <a:rect l="l" t="t" r="r" b="b"/>
            <a:pathLst>
              <a:path w="742950" h="233362">
                <a:moveTo>
                  <a:pt x="0" y="0"/>
                </a:moveTo>
                <a:lnTo>
                  <a:pt x="742950" y="233362"/>
                </a:lnTo>
              </a:path>
            </a:pathLst>
          </a:custGeom>
          <a:solidFill>
            <a:schemeClr val="accent1"/>
          </a:solidFill>
          <a:ln w="12700" cap="flat" cmpd="sng" algn="ctr">
            <a:solidFill>
              <a:schemeClr val="tx1"/>
            </a:solidFill>
            <a:prstDash val="solid"/>
            <a:miter lim="800000"/>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2" name="Title 1"/>
          <p:cNvSpPr>
            <a:spLocks noGrp="1"/>
          </p:cNvSpPr>
          <p:nvPr>
            <p:ph type="title" idx="4294967295"/>
          </p:nvPr>
        </p:nvSpPr>
        <p:spPr>
          <a:xfrm>
            <a:off x="335280" y="363141"/>
            <a:ext cx="8229600" cy="301625"/>
          </a:xfrm>
          <a:prstGeom prst="rect">
            <a:avLst/>
          </a:prstGeom>
        </p:spPr>
        <p:txBody>
          <a:bodyPr/>
          <a:lstStyle/>
          <a:p>
            <a:pPr algn="ctr" rtl="0" eaLnBrk="1" fontAlgn="base" hangingPunct="1"/>
            <a:r>
              <a:rPr lang="en-US" sz="2000" kern="1200" dirty="0">
                <a:solidFill>
                  <a:srgbClr val="7030A0"/>
                </a:solidFill>
                <a:effectLst/>
                <a:latin typeface="Times New Roman" panose="02020603050405020304" pitchFamily="18" charset="0"/>
                <a:ea typeface="ＭＳ Ｐゴシック"/>
                <a:cs typeface="Times New Roman" panose="02020603050405020304" pitchFamily="18" charset="0"/>
              </a:rPr>
              <a:t>A crystal of table salt (</a:t>
            </a:r>
            <a:r>
              <a:rPr lang="en-US" sz="2000" kern="1200" dirty="0" err="1">
                <a:solidFill>
                  <a:srgbClr val="7030A0"/>
                </a:solidFill>
                <a:effectLst/>
                <a:latin typeface="Times New Roman" panose="02020603050405020304" pitchFamily="18" charset="0"/>
                <a:ea typeface="ＭＳ Ｐゴシック"/>
                <a:cs typeface="Times New Roman" panose="02020603050405020304" pitchFamily="18" charset="0"/>
              </a:rPr>
              <a:t>NaCl</a:t>
            </a:r>
            <a:r>
              <a:rPr lang="en-US" sz="2000" kern="1200" dirty="0">
                <a:solidFill>
                  <a:srgbClr val="7030A0"/>
                </a:solidFill>
                <a:effectLst/>
                <a:latin typeface="Times New Roman" panose="02020603050405020304" pitchFamily="18" charset="0"/>
                <a:ea typeface="ＭＳ Ｐゴシック"/>
                <a:cs typeface="Times New Roman" panose="02020603050405020304" pitchFamily="18" charset="0"/>
              </a:rPr>
              <a:t>) dissolving in water</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a:t>© 2017 Pearson Education, Ltd.</a:t>
            </a:r>
          </a:p>
        </p:txBody>
      </p:sp>
      <p:sp>
        <p:nvSpPr>
          <p:cNvPr id="24" name="Rectangle 23"/>
          <p:cNvSpPr/>
          <p:nvPr/>
        </p:nvSpPr>
        <p:spPr>
          <a:xfrm>
            <a:off x="1406768" y="5622166"/>
            <a:ext cx="6527409" cy="400110"/>
          </a:xfrm>
          <a:prstGeom prst="rect">
            <a:avLst/>
          </a:prstGeom>
        </p:spPr>
        <p:txBody>
          <a:bodyPr wrap="square">
            <a:spAutoFit/>
          </a:bodyPr>
          <a:lstStyle/>
          <a:p>
            <a:pPr algn="ctr"/>
            <a:r>
              <a:rPr lang="en-US" sz="2000" b="1" dirty="0">
                <a:latin typeface="+mj-lt"/>
              </a:rPr>
              <a:t>A crystal of table salt (</a:t>
            </a:r>
            <a:r>
              <a:rPr lang="en-US" sz="2000" b="1" dirty="0" err="1">
                <a:latin typeface="+mj-lt"/>
              </a:rPr>
              <a:t>NaCl</a:t>
            </a:r>
            <a:r>
              <a:rPr lang="en-US" sz="2000" b="1" dirty="0">
                <a:latin typeface="+mj-lt"/>
              </a:rPr>
              <a:t>) dissolving in water</a:t>
            </a:r>
            <a:endParaRPr lang="en-US" b="1" dirty="0">
              <a:latin typeface="+mj-lt"/>
            </a:endParaRPr>
          </a:p>
        </p:txBody>
      </p:sp>
    </p:spTree>
    <p:extLst>
      <p:ext uri="{BB962C8B-B14F-4D97-AF65-F5344CB8AC3E}">
        <p14:creationId xmlns:p14="http://schemas.microsoft.com/office/powerpoint/2010/main" val="373153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lgn="ctr"/>
            <a:r>
              <a:rPr lang="en-US" dirty="0"/>
              <a:t>Acids, Bases, and pH</a:t>
            </a:r>
          </a:p>
        </p:txBody>
      </p:sp>
      <p:sp>
        <p:nvSpPr>
          <p:cNvPr id="148483" name="Rectangle 3"/>
          <p:cNvSpPr>
            <a:spLocks noGrp="1" noChangeArrowheads="1"/>
          </p:cNvSpPr>
          <p:nvPr>
            <p:ph idx="1"/>
          </p:nvPr>
        </p:nvSpPr>
        <p:spPr/>
        <p:txBody>
          <a:bodyPr/>
          <a:lstStyle/>
          <a:p>
            <a:pPr algn="just"/>
            <a:r>
              <a:rPr lang="en-US" sz="2600" b="1" dirty="0">
                <a:solidFill>
                  <a:srgbClr val="FF0000"/>
                </a:solidFill>
                <a:latin typeface="+mj-lt"/>
              </a:rPr>
              <a:t>Acid:</a:t>
            </a:r>
            <a:r>
              <a:rPr lang="en-US" sz="2600" dirty="0">
                <a:latin typeface="+mj-lt"/>
              </a:rPr>
              <a:t> is a chemical compound that </a:t>
            </a:r>
            <a:r>
              <a:rPr lang="en-US" sz="2600" dirty="0">
                <a:solidFill>
                  <a:srgbClr val="00B050"/>
                </a:solidFill>
                <a:latin typeface="+mj-lt"/>
              </a:rPr>
              <a:t>releases H</a:t>
            </a:r>
            <a:r>
              <a:rPr lang="en-US" sz="2600" baseline="30000" dirty="0">
                <a:solidFill>
                  <a:srgbClr val="00B050"/>
                </a:solidFill>
                <a:latin typeface="+mj-lt"/>
              </a:rPr>
              <a:t>+</a:t>
            </a:r>
            <a:r>
              <a:rPr lang="en-US" sz="2600" dirty="0">
                <a:latin typeface="+mj-lt"/>
              </a:rPr>
              <a:t> to a solution. (ex. </a:t>
            </a:r>
            <a:r>
              <a:rPr lang="en-US" sz="2600" dirty="0" err="1">
                <a:latin typeface="+mj-lt"/>
              </a:rPr>
              <a:t>HCl</a:t>
            </a:r>
            <a:r>
              <a:rPr lang="en-US" sz="2600" dirty="0">
                <a:latin typeface="+mj-lt"/>
              </a:rPr>
              <a:t>)</a:t>
            </a:r>
          </a:p>
          <a:p>
            <a:pPr algn="just"/>
            <a:r>
              <a:rPr lang="en-US" sz="2600" b="1" dirty="0">
                <a:solidFill>
                  <a:srgbClr val="FF0000"/>
                </a:solidFill>
                <a:latin typeface="+mj-lt"/>
              </a:rPr>
              <a:t>Base: </a:t>
            </a:r>
            <a:r>
              <a:rPr lang="en-US" sz="2600" dirty="0">
                <a:latin typeface="+mj-lt"/>
              </a:rPr>
              <a:t>is a compound that </a:t>
            </a:r>
            <a:r>
              <a:rPr lang="en-US" sz="2600" dirty="0">
                <a:solidFill>
                  <a:srgbClr val="00B050"/>
                </a:solidFill>
                <a:latin typeface="+mj-lt"/>
              </a:rPr>
              <a:t>accepts H</a:t>
            </a:r>
            <a:r>
              <a:rPr lang="en-US" sz="2600" baseline="30000" dirty="0">
                <a:solidFill>
                  <a:srgbClr val="00B050"/>
                </a:solidFill>
                <a:latin typeface="+mj-lt"/>
              </a:rPr>
              <a:t>+</a:t>
            </a:r>
            <a:r>
              <a:rPr lang="en-US" sz="2600" dirty="0">
                <a:latin typeface="+mj-lt"/>
              </a:rPr>
              <a:t> and removes them from solution. (ex. </a:t>
            </a:r>
            <a:r>
              <a:rPr lang="en-US" sz="2600" dirty="0" err="1">
                <a:latin typeface="+mj-lt"/>
              </a:rPr>
              <a:t>NaOH</a:t>
            </a:r>
            <a:r>
              <a:rPr lang="en-US" sz="2600" dirty="0">
                <a:latin typeface="+mj-lt"/>
              </a:rPr>
              <a:t>) </a:t>
            </a:r>
          </a:p>
          <a:p>
            <a:pPr algn="just"/>
            <a:r>
              <a:rPr lang="en-US" sz="2600" b="1" dirty="0">
                <a:solidFill>
                  <a:srgbClr val="FF0000"/>
                </a:solidFill>
                <a:latin typeface="Times New Roman"/>
              </a:rPr>
              <a:t>pH scale </a:t>
            </a:r>
            <a:r>
              <a:rPr lang="en-US" sz="2600" dirty="0">
                <a:latin typeface="Times New Roman"/>
              </a:rPr>
              <a:t>is used to</a:t>
            </a:r>
            <a:r>
              <a:rPr lang="en-US" sz="2600" dirty="0">
                <a:latin typeface="+mj-lt"/>
              </a:rPr>
              <a:t> describe the acidity of a solution.</a:t>
            </a:r>
          </a:p>
          <a:p>
            <a:pPr marL="677863" indent="-274638" algn="just"/>
            <a:r>
              <a:rPr lang="en-US" sz="2600" dirty="0">
                <a:latin typeface="+mj-lt"/>
              </a:rPr>
              <a:t>It is a measure of the </a:t>
            </a:r>
            <a:r>
              <a:rPr lang="en-US" sz="2600" dirty="0">
                <a:solidFill>
                  <a:srgbClr val="00B050"/>
                </a:solidFill>
                <a:latin typeface="+mj-lt"/>
              </a:rPr>
              <a:t>hydrogen ion (H</a:t>
            </a:r>
            <a:r>
              <a:rPr lang="en-US" sz="2600" baseline="30000" dirty="0">
                <a:solidFill>
                  <a:srgbClr val="00B050"/>
                </a:solidFill>
                <a:latin typeface="+mj-lt"/>
              </a:rPr>
              <a:t>+</a:t>
            </a:r>
            <a:r>
              <a:rPr lang="en-US" sz="2600" dirty="0">
                <a:solidFill>
                  <a:srgbClr val="00B050"/>
                </a:solidFill>
                <a:latin typeface="+mj-lt"/>
              </a:rPr>
              <a:t>) concentration in a solution.</a:t>
            </a:r>
          </a:p>
          <a:p>
            <a:pPr lvl="1" indent="-282575" algn="just"/>
            <a:r>
              <a:rPr lang="en-US" dirty="0">
                <a:latin typeface="+mj-lt"/>
              </a:rPr>
              <a:t>The scale ranges from </a:t>
            </a:r>
            <a:r>
              <a:rPr lang="en-US" dirty="0">
                <a:solidFill>
                  <a:srgbClr val="FF0000"/>
                </a:solidFill>
                <a:latin typeface="+mj-lt"/>
              </a:rPr>
              <a:t>0 (most acidic) to 14 (most basic) </a:t>
            </a:r>
          </a:p>
        </p:txBody>
      </p:sp>
      <p:sp>
        <p:nvSpPr>
          <p:cNvPr id="5" name="TextBox 4">
            <a:extLst>
              <a:ext uri="{FF2B5EF4-FFF2-40B4-BE49-F238E27FC236}">
                <a16:creationId xmlns:a16="http://schemas.microsoft.com/office/drawing/2014/main" id="{333AE98A-9618-6E4B-A498-0D340F068051}"/>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9837884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02_15_pHScale-U.jpg"/>
          <p:cNvPicPr>
            <a:picLocks noChangeAspect="1"/>
          </p:cNvPicPr>
          <p:nvPr/>
        </p:nvPicPr>
        <p:blipFill>
          <a:blip r:embed="rId3" cstate="print"/>
          <a:stretch>
            <a:fillRect/>
          </a:stretch>
        </p:blipFill>
        <p:spPr>
          <a:xfrm>
            <a:off x="1609344" y="147784"/>
            <a:ext cx="5925312" cy="6449568"/>
          </a:xfrm>
          <a:prstGeom prst="rect">
            <a:avLst/>
          </a:prstGeom>
        </p:spPr>
      </p:pic>
      <p:sp>
        <p:nvSpPr>
          <p:cNvPr id="6" name="TextBox 2"/>
          <p:cNvSpPr txBox="1">
            <a:spLocks noChangeArrowheads="1"/>
          </p:cNvSpPr>
          <p:nvPr/>
        </p:nvSpPr>
        <p:spPr bwMode="auto">
          <a:xfrm>
            <a:off x="3844963" y="212853"/>
            <a:ext cx="198772"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14</a:t>
            </a:r>
          </a:p>
        </p:txBody>
      </p:sp>
      <p:sp>
        <p:nvSpPr>
          <p:cNvPr id="7" name="TextBox 3"/>
          <p:cNvSpPr txBox="1">
            <a:spLocks noChangeArrowheads="1"/>
          </p:cNvSpPr>
          <p:nvPr/>
        </p:nvSpPr>
        <p:spPr bwMode="auto">
          <a:xfrm>
            <a:off x="4091026" y="438279"/>
            <a:ext cx="1123706"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Oven cleaner</a:t>
            </a:r>
          </a:p>
        </p:txBody>
      </p:sp>
      <p:sp>
        <p:nvSpPr>
          <p:cNvPr id="8" name="TextBox 11"/>
          <p:cNvSpPr txBox="1">
            <a:spLocks noChangeArrowheads="1"/>
          </p:cNvSpPr>
          <p:nvPr/>
        </p:nvSpPr>
        <p:spPr bwMode="auto">
          <a:xfrm>
            <a:off x="3844963" y="666879"/>
            <a:ext cx="198772"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13</a:t>
            </a:r>
          </a:p>
        </p:txBody>
      </p:sp>
      <p:sp>
        <p:nvSpPr>
          <p:cNvPr id="9" name="TextBox 12"/>
          <p:cNvSpPr txBox="1">
            <a:spLocks noChangeArrowheads="1"/>
          </p:cNvSpPr>
          <p:nvPr/>
        </p:nvSpPr>
        <p:spPr bwMode="auto">
          <a:xfrm>
            <a:off x="3844963" y="1112966"/>
            <a:ext cx="198772"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12</a:t>
            </a:r>
          </a:p>
        </p:txBody>
      </p:sp>
      <p:sp>
        <p:nvSpPr>
          <p:cNvPr id="10" name="TextBox 13"/>
          <p:cNvSpPr txBox="1">
            <a:spLocks noChangeArrowheads="1"/>
          </p:cNvSpPr>
          <p:nvPr/>
        </p:nvSpPr>
        <p:spPr bwMode="auto">
          <a:xfrm>
            <a:off x="4100551" y="787529"/>
            <a:ext cx="1538883"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Household bleach</a:t>
            </a:r>
          </a:p>
        </p:txBody>
      </p:sp>
      <p:sp>
        <p:nvSpPr>
          <p:cNvPr id="11" name="TextBox 14"/>
          <p:cNvSpPr txBox="1">
            <a:spLocks noChangeArrowheads="1"/>
          </p:cNvSpPr>
          <p:nvPr/>
        </p:nvSpPr>
        <p:spPr bwMode="auto">
          <a:xfrm>
            <a:off x="4100551" y="1322516"/>
            <a:ext cx="1760097"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Household ammonia</a:t>
            </a:r>
          </a:p>
        </p:txBody>
      </p:sp>
      <p:sp>
        <p:nvSpPr>
          <p:cNvPr id="12" name="TextBox 17"/>
          <p:cNvSpPr txBox="1">
            <a:spLocks noChangeArrowheads="1"/>
          </p:cNvSpPr>
          <p:nvPr/>
        </p:nvSpPr>
        <p:spPr bwMode="auto">
          <a:xfrm>
            <a:off x="3844963" y="1551116"/>
            <a:ext cx="188898"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11</a:t>
            </a:r>
          </a:p>
        </p:txBody>
      </p:sp>
      <p:sp>
        <p:nvSpPr>
          <p:cNvPr id="13" name="TextBox 18"/>
          <p:cNvSpPr txBox="1">
            <a:spLocks noChangeArrowheads="1"/>
          </p:cNvSpPr>
          <p:nvPr/>
        </p:nvSpPr>
        <p:spPr bwMode="auto">
          <a:xfrm>
            <a:off x="4091026" y="1733679"/>
            <a:ext cx="1441100"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Milk of magnesia</a:t>
            </a:r>
          </a:p>
        </p:txBody>
      </p:sp>
      <p:sp>
        <p:nvSpPr>
          <p:cNvPr id="14" name="TextBox 19"/>
          <p:cNvSpPr txBox="1">
            <a:spLocks noChangeArrowheads="1"/>
          </p:cNvSpPr>
          <p:nvPr/>
        </p:nvSpPr>
        <p:spPr bwMode="auto">
          <a:xfrm>
            <a:off x="3844963" y="1982916"/>
            <a:ext cx="198772"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10</a:t>
            </a:r>
          </a:p>
        </p:txBody>
      </p:sp>
      <p:sp>
        <p:nvSpPr>
          <p:cNvPr id="15" name="TextBox 20"/>
          <p:cNvSpPr txBox="1">
            <a:spLocks noChangeArrowheads="1"/>
          </p:cNvSpPr>
          <p:nvPr/>
        </p:nvSpPr>
        <p:spPr bwMode="auto">
          <a:xfrm>
            <a:off x="3871951" y="2430591"/>
            <a:ext cx="99386"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9</a:t>
            </a:r>
          </a:p>
        </p:txBody>
      </p:sp>
      <p:sp>
        <p:nvSpPr>
          <p:cNvPr id="16" name="TextBox 21"/>
          <p:cNvSpPr txBox="1">
            <a:spLocks noChangeArrowheads="1"/>
          </p:cNvSpPr>
          <p:nvPr/>
        </p:nvSpPr>
        <p:spPr bwMode="auto">
          <a:xfrm>
            <a:off x="4091026" y="2660779"/>
            <a:ext cx="787075"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Seawater</a:t>
            </a:r>
          </a:p>
        </p:txBody>
      </p:sp>
      <p:sp>
        <p:nvSpPr>
          <p:cNvPr id="17" name="TextBox 22"/>
          <p:cNvSpPr txBox="1">
            <a:spLocks noChangeArrowheads="1"/>
          </p:cNvSpPr>
          <p:nvPr/>
        </p:nvSpPr>
        <p:spPr bwMode="auto">
          <a:xfrm>
            <a:off x="3871951" y="2863979"/>
            <a:ext cx="99386"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8</a:t>
            </a:r>
          </a:p>
        </p:txBody>
      </p:sp>
      <p:sp>
        <p:nvSpPr>
          <p:cNvPr id="18" name="TextBox 23"/>
          <p:cNvSpPr txBox="1">
            <a:spLocks noChangeArrowheads="1"/>
          </p:cNvSpPr>
          <p:nvPr/>
        </p:nvSpPr>
        <p:spPr bwMode="auto">
          <a:xfrm>
            <a:off x="4095788" y="3105279"/>
            <a:ext cx="1142942"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Human blood</a:t>
            </a:r>
          </a:p>
        </p:txBody>
      </p:sp>
      <p:sp>
        <p:nvSpPr>
          <p:cNvPr id="19" name="TextBox 24"/>
          <p:cNvSpPr txBox="1">
            <a:spLocks noChangeArrowheads="1"/>
          </p:cNvSpPr>
          <p:nvPr/>
        </p:nvSpPr>
        <p:spPr bwMode="auto">
          <a:xfrm>
            <a:off x="3871951" y="3287841"/>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7</a:t>
            </a:r>
          </a:p>
        </p:txBody>
      </p:sp>
      <p:sp>
        <p:nvSpPr>
          <p:cNvPr id="20" name="TextBox 25"/>
          <p:cNvSpPr txBox="1">
            <a:spLocks noChangeArrowheads="1"/>
          </p:cNvSpPr>
          <p:nvPr/>
        </p:nvSpPr>
        <p:spPr bwMode="auto">
          <a:xfrm>
            <a:off x="3871951" y="3733929"/>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6</a:t>
            </a:r>
          </a:p>
        </p:txBody>
      </p:sp>
      <p:sp>
        <p:nvSpPr>
          <p:cNvPr id="21" name="TextBox 26"/>
          <p:cNvSpPr txBox="1">
            <a:spLocks noChangeArrowheads="1"/>
          </p:cNvSpPr>
          <p:nvPr/>
        </p:nvSpPr>
        <p:spPr bwMode="auto">
          <a:xfrm>
            <a:off x="3871951" y="4172079"/>
            <a:ext cx="99386" cy="21544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latin typeface="Arial" pitchFamily="34" charset="0"/>
                <a:ea typeface="ＭＳ Ｐゴシック" charset="0"/>
                <a:cs typeface="Arial" pitchFamily="34" charset="0"/>
              </a:rPr>
              <a:t>5</a:t>
            </a:r>
          </a:p>
        </p:txBody>
      </p:sp>
      <p:sp>
        <p:nvSpPr>
          <p:cNvPr id="22" name="TextBox 27"/>
          <p:cNvSpPr txBox="1">
            <a:spLocks noChangeArrowheads="1"/>
          </p:cNvSpPr>
          <p:nvPr/>
        </p:nvSpPr>
        <p:spPr bwMode="auto">
          <a:xfrm>
            <a:off x="4091026" y="4292729"/>
            <a:ext cx="1053173"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Black coffee</a:t>
            </a:r>
          </a:p>
        </p:txBody>
      </p:sp>
      <p:sp>
        <p:nvSpPr>
          <p:cNvPr id="23" name="TextBox 28"/>
          <p:cNvSpPr txBox="1">
            <a:spLocks noChangeArrowheads="1"/>
          </p:cNvSpPr>
          <p:nvPr/>
        </p:nvSpPr>
        <p:spPr bwMode="auto">
          <a:xfrm>
            <a:off x="3871951" y="4595941"/>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4</a:t>
            </a:r>
          </a:p>
        </p:txBody>
      </p:sp>
      <p:sp>
        <p:nvSpPr>
          <p:cNvPr id="24" name="TextBox 29"/>
          <p:cNvSpPr txBox="1">
            <a:spLocks noChangeArrowheads="1"/>
          </p:cNvSpPr>
          <p:nvPr/>
        </p:nvSpPr>
        <p:spPr bwMode="auto">
          <a:xfrm>
            <a:off x="3871951" y="5038060"/>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3</a:t>
            </a:r>
          </a:p>
        </p:txBody>
      </p:sp>
      <p:sp>
        <p:nvSpPr>
          <p:cNvPr id="25" name="TextBox 30"/>
          <p:cNvSpPr txBox="1">
            <a:spLocks noChangeArrowheads="1"/>
          </p:cNvSpPr>
          <p:nvPr/>
        </p:nvSpPr>
        <p:spPr bwMode="auto">
          <a:xfrm>
            <a:off x="3871951" y="5480179"/>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2</a:t>
            </a:r>
          </a:p>
        </p:txBody>
      </p:sp>
      <p:sp>
        <p:nvSpPr>
          <p:cNvPr id="26" name="TextBox 31"/>
          <p:cNvSpPr txBox="1">
            <a:spLocks noChangeArrowheads="1"/>
          </p:cNvSpPr>
          <p:nvPr/>
        </p:nvSpPr>
        <p:spPr bwMode="auto">
          <a:xfrm>
            <a:off x="3871951" y="5910391"/>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1</a:t>
            </a:r>
          </a:p>
        </p:txBody>
      </p:sp>
      <p:sp>
        <p:nvSpPr>
          <p:cNvPr id="27" name="TextBox 32"/>
          <p:cNvSpPr txBox="1">
            <a:spLocks noChangeArrowheads="1"/>
          </p:cNvSpPr>
          <p:nvPr/>
        </p:nvSpPr>
        <p:spPr bwMode="auto">
          <a:xfrm>
            <a:off x="3868776" y="6377116"/>
            <a:ext cx="99386"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0</a:t>
            </a:r>
          </a:p>
        </p:txBody>
      </p:sp>
      <p:sp>
        <p:nvSpPr>
          <p:cNvPr id="28" name="TextBox 24"/>
          <p:cNvSpPr txBox="1">
            <a:spLocks noChangeArrowheads="1"/>
          </p:cNvSpPr>
          <p:nvPr/>
        </p:nvSpPr>
        <p:spPr bwMode="auto">
          <a:xfrm>
            <a:off x="4102924" y="3365953"/>
            <a:ext cx="916918"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Pure water</a:t>
            </a:r>
          </a:p>
        </p:txBody>
      </p:sp>
      <p:sp>
        <p:nvSpPr>
          <p:cNvPr id="29" name="TextBox 25"/>
          <p:cNvSpPr txBox="1">
            <a:spLocks noChangeArrowheads="1"/>
          </p:cNvSpPr>
          <p:nvPr/>
        </p:nvSpPr>
        <p:spPr bwMode="auto">
          <a:xfrm>
            <a:off x="4095789" y="3733929"/>
            <a:ext cx="458459"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Urine</a:t>
            </a:r>
          </a:p>
        </p:txBody>
      </p:sp>
      <p:sp>
        <p:nvSpPr>
          <p:cNvPr id="30" name="TextBox 28"/>
          <p:cNvSpPr txBox="1">
            <a:spLocks noChangeArrowheads="1"/>
          </p:cNvSpPr>
          <p:nvPr/>
        </p:nvSpPr>
        <p:spPr bwMode="auto">
          <a:xfrm>
            <a:off x="4093415" y="4517337"/>
            <a:ext cx="1089529"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Tomato juice</a:t>
            </a:r>
          </a:p>
        </p:txBody>
      </p:sp>
      <p:sp>
        <p:nvSpPr>
          <p:cNvPr id="31" name="TextBox 29"/>
          <p:cNvSpPr txBox="1">
            <a:spLocks noChangeArrowheads="1"/>
          </p:cNvSpPr>
          <p:nvPr/>
        </p:nvSpPr>
        <p:spPr bwMode="auto">
          <a:xfrm>
            <a:off x="4093409" y="5033300"/>
            <a:ext cx="2236190"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Grapefruit juice, soft drink</a:t>
            </a:r>
          </a:p>
        </p:txBody>
      </p:sp>
      <p:sp>
        <p:nvSpPr>
          <p:cNvPr id="32" name="TextBox 30"/>
          <p:cNvSpPr txBox="1">
            <a:spLocks noChangeArrowheads="1"/>
          </p:cNvSpPr>
          <p:nvPr/>
        </p:nvSpPr>
        <p:spPr bwMode="auto">
          <a:xfrm>
            <a:off x="4105319" y="5475413"/>
            <a:ext cx="2285882"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Lemon juice, stomach acid</a:t>
            </a:r>
          </a:p>
        </p:txBody>
      </p:sp>
      <p:sp>
        <p:nvSpPr>
          <p:cNvPr id="33" name="TextBox 31"/>
          <p:cNvSpPr txBox="1">
            <a:spLocks noChangeArrowheads="1"/>
          </p:cNvSpPr>
          <p:nvPr/>
        </p:nvSpPr>
        <p:spPr bwMode="auto">
          <a:xfrm>
            <a:off x="4093405" y="5817526"/>
            <a:ext cx="1024319"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pitchFamily="34" charset="0"/>
                <a:ea typeface="ＭＳ Ｐゴシック" charset="0"/>
                <a:cs typeface="Arial" pitchFamily="34" charset="0"/>
              </a:rPr>
              <a:t>Battery acid</a:t>
            </a:r>
          </a:p>
        </p:txBody>
      </p:sp>
      <p:sp>
        <p:nvSpPr>
          <p:cNvPr id="34" name="TextBox 32"/>
          <p:cNvSpPr txBox="1">
            <a:spLocks noChangeArrowheads="1"/>
          </p:cNvSpPr>
          <p:nvPr/>
        </p:nvSpPr>
        <p:spPr bwMode="auto">
          <a:xfrm>
            <a:off x="7013583" y="2987660"/>
            <a:ext cx="1350678" cy="369332"/>
          </a:xfrm>
          <a:prstGeom prst="rect">
            <a:avLst/>
          </a:prstGeom>
          <a:ln>
            <a:solidFill>
              <a:schemeClr val="bg1"/>
            </a:solidFill>
            <a:headEnd/>
            <a:tailEnd/>
          </a:ln>
        </p:spPr>
        <p:style>
          <a:lnRef idx="0">
            <a:schemeClr val="accent2"/>
          </a:lnRef>
          <a:fillRef idx="3">
            <a:schemeClr val="accent2"/>
          </a:fillRef>
          <a:effectRef idx="3">
            <a:schemeClr val="accent2"/>
          </a:effectRef>
          <a:fontRef idx="minor">
            <a:schemeClr val="lt1"/>
          </a:fontRef>
        </p:style>
        <p:txBody>
          <a:bodyPr wrap="square" lIns="0" tIns="0" rIns="0" bIns="0">
            <a:spAutoFit/>
          </a:bodyPr>
          <a:lstStyle/>
          <a:p>
            <a:pPr algn="ctr" eaLnBrk="0" hangingPunct="0"/>
            <a:r>
              <a:rPr lang="en-US" sz="2400" b="1" dirty="0">
                <a:solidFill>
                  <a:schemeClr val="bg1"/>
                </a:solidFill>
                <a:latin typeface="+mj-lt"/>
                <a:ea typeface="ＭＳ Ｐゴシック" charset="0"/>
                <a:cs typeface="Arial" pitchFamily="34" charset="0"/>
              </a:rPr>
              <a:t>pH scale</a:t>
            </a:r>
          </a:p>
        </p:txBody>
      </p:sp>
      <p:sp>
        <p:nvSpPr>
          <p:cNvPr id="47" name="TextBox 46"/>
          <p:cNvSpPr txBox="1"/>
          <p:nvPr/>
        </p:nvSpPr>
        <p:spPr>
          <a:xfrm>
            <a:off x="1930395" y="708817"/>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49" name="TextBox 48"/>
          <p:cNvSpPr txBox="1"/>
          <p:nvPr/>
        </p:nvSpPr>
        <p:spPr>
          <a:xfrm>
            <a:off x="1892296" y="830262"/>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0" name="TextBox 49"/>
          <p:cNvSpPr txBox="1"/>
          <p:nvPr/>
        </p:nvSpPr>
        <p:spPr>
          <a:xfrm>
            <a:off x="2092323" y="815976"/>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1" name="TextBox 50"/>
          <p:cNvSpPr txBox="1"/>
          <p:nvPr/>
        </p:nvSpPr>
        <p:spPr>
          <a:xfrm>
            <a:off x="1775616" y="965995"/>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2" name="TextBox 51"/>
          <p:cNvSpPr txBox="1"/>
          <p:nvPr/>
        </p:nvSpPr>
        <p:spPr>
          <a:xfrm>
            <a:off x="2106610" y="1016003"/>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3" name="TextBox 52"/>
          <p:cNvSpPr txBox="1"/>
          <p:nvPr/>
        </p:nvSpPr>
        <p:spPr>
          <a:xfrm>
            <a:off x="1816098" y="1111253"/>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4" name="TextBox 53"/>
          <p:cNvSpPr txBox="1"/>
          <p:nvPr/>
        </p:nvSpPr>
        <p:spPr>
          <a:xfrm>
            <a:off x="2028031" y="1130305"/>
            <a:ext cx="190500" cy="90487"/>
          </a:xfrm>
          <a:prstGeom prst="rect">
            <a:avLst/>
          </a:prstGeom>
          <a:noFill/>
        </p:spPr>
        <p:txBody>
          <a:bodyPr wrap="none" lIns="0" tIns="0" rIns="0" bIns="0"/>
          <a:lstStyle/>
          <a:p>
            <a:pPr eaLnBrk="0" fontAlgn="auto" hangingPunct="0">
              <a:spcBef>
                <a:spcPts val="0"/>
              </a:spcBef>
              <a:spcAft>
                <a:spcPts val="0"/>
              </a:spcAft>
              <a:defRPr/>
            </a:pPr>
            <a:r>
              <a:rPr lang="en-US" sz="773" b="1">
                <a:solidFill>
                  <a:srgbClr val="E12796"/>
                </a:solidFill>
                <a:latin typeface="Arial" pitchFamily="34" charset="0"/>
                <a:ea typeface="ＭＳ Ｐゴシック" charset="0"/>
                <a:cs typeface="Arial" pitchFamily="34" charset="0"/>
              </a:rPr>
              <a:t>H</a:t>
            </a:r>
            <a:r>
              <a:rPr lang="en-US" sz="773" b="1" baseline="3000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55" name="TextBox 54"/>
          <p:cNvSpPr txBox="1"/>
          <p:nvPr/>
        </p:nvSpPr>
        <p:spPr>
          <a:xfrm>
            <a:off x="2001837" y="994573"/>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E12796"/>
                </a:solidFill>
                <a:latin typeface="Arial" pitchFamily="34" charset="0"/>
                <a:ea typeface="ＭＳ Ｐゴシック" charset="0"/>
                <a:cs typeface="Arial" pitchFamily="34" charset="0"/>
              </a:rPr>
              <a:t>H</a:t>
            </a:r>
            <a:r>
              <a:rPr lang="en-US" sz="773" b="1" baseline="30000" dirty="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56" name="TextBox 55"/>
          <p:cNvSpPr txBox="1"/>
          <p:nvPr/>
        </p:nvSpPr>
        <p:spPr>
          <a:xfrm>
            <a:off x="1837529" y="3090074"/>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7" name="TextBox 56"/>
          <p:cNvSpPr txBox="1"/>
          <p:nvPr/>
        </p:nvSpPr>
        <p:spPr>
          <a:xfrm>
            <a:off x="1782760" y="3242474"/>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8" name="TextBox 57"/>
          <p:cNvSpPr txBox="1"/>
          <p:nvPr/>
        </p:nvSpPr>
        <p:spPr>
          <a:xfrm>
            <a:off x="1989928" y="3328201"/>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59" name="TextBox 58"/>
          <p:cNvSpPr txBox="1"/>
          <p:nvPr/>
        </p:nvSpPr>
        <p:spPr>
          <a:xfrm>
            <a:off x="1937542" y="3497270"/>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60" name="TextBox 59"/>
          <p:cNvSpPr txBox="1"/>
          <p:nvPr/>
        </p:nvSpPr>
        <p:spPr>
          <a:xfrm>
            <a:off x="2097087" y="3071023"/>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E12796"/>
                </a:solidFill>
                <a:latin typeface="Arial" pitchFamily="34" charset="0"/>
                <a:ea typeface="ＭＳ Ｐゴシック" charset="0"/>
                <a:cs typeface="Arial" pitchFamily="34" charset="0"/>
              </a:rPr>
              <a:t>H</a:t>
            </a:r>
            <a:r>
              <a:rPr lang="en-US" sz="773" b="1" baseline="30000" dirty="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61" name="TextBox 60"/>
          <p:cNvSpPr txBox="1"/>
          <p:nvPr/>
        </p:nvSpPr>
        <p:spPr>
          <a:xfrm>
            <a:off x="2175672" y="3237709"/>
            <a:ext cx="190500" cy="90487"/>
          </a:xfrm>
          <a:prstGeom prst="rect">
            <a:avLst/>
          </a:prstGeom>
          <a:noFill/>
        </p:spPr>
        <p:txBody>
          <a:bodyPr wrap="none" lIns="0" tIns="0" rIns="0" bIns="0"/>
          <a:lstStyle/>
          <a:p>
            <a:pPr eaLnBrk="0" fontAlgn="auto" hangingPunct="0">
              <a:spcBef>
                <a:spcPts val="0"/>
              </a:spcBef>
              <a:spcAft>
                <a:spcPts val="0"/>
              </a:spcAft>
              <a:defRPr/>
            </a:pPr>
            <a:r>
              <a:rPr lang="en-US" sz="773" b="1">
                <a:solidFill>
                  <a:srgbClr val="E12796"/>
                </a:solidFill>
                <a:latin typeface="Arial" pitchFamily="34" charset="0"/>
                <a:ea typeface="ＭＳ Ｐゴシック" charset="0"/>
                <a:cs typeface="Arial" pitchFamily="34" charset="0"/>
              </a:rPr>
              <a:t>H</a:t>
            </a:r>
            <a:r>
              <a:rPr lang="en-US" sz="773" b="1" baseline="3000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62" name="TextBox 61"/>
          <p:cNvSpPr txBox="1"/>
          <p:nvPr/>
        </p:nvSpPr>
        <p:spPr>
          <a:xfrm>
            <a:off x="1837535" y="3413924"/>
            <a:ext cx="190500" cy="90487"/>
          </a:xfrm>
          <a:prstGeom prst="rect">
            <a:avLst/>
          </a:prstGeom>
          <a:noFill/>
        </p:spPr>
        <p:txBody>
          <a:bodyPr wrap="none" lIns="0" tIns="0" rIns="0" bIns="0"/>
          <a:lstStyle/>
          <a:p>
            <a:pPr eaLnBrk="0" fontAlgn="auto" hangingPunct="0">
              <a:spcBef>
                <a:spcPts val="0"/>
              </a:spcBef>
              <a:spcAft>
                <a:spcPts val="0"/>
              </a:spcAft>
              <a:defRPr/>
            </a:pPr>
            <a:r>
              <a:rPr lang="en-US" sz="773" b="1">
                <a:solidFill>
                  <a:srgbClr val="E12796"/>
                </a:solidFill>
                <a:latin typeface="Arial" pitchFamily="34" charset="0"/>
                <a:ea typeface="ＭＳ Ｐゴシック" charset="0"/>
                <a:cs typeface="Arial" pitchFamily="34" charset="0"/>
              </a:rPr>
              <a:t>H</a:t>
            </a:r>
            <a:r>
              <a:rPr lang="en-US" sz="773" b="1" baseline="3000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63" name="TextBox 62"/>
          <p:cNvSpPr txBox="1"/>
          <p:nvPr/>
        </p:nvSpPr>
        <p:spPr>
          <a:xfrm>
            <a:off x="2137572" y="3473458"/>
            <a:ext cx="190500" cy="90487"/>
          </a:xfrm>
          <a:prstGeom prst="rect">
            <a:avLst/>
          </a:prstGeom>
          <a:noFill/>
        </p:spPr>
        <p:txBody>
          <a:bodyPr wrap="none" lIns="0" tIns="0" rIns="0" bIns="0"/>
          <a:lstStyle/>
          <a:p>
            <a:pPr eaLnBrk="0" fontAlgn="auto" hangingPunct="0">
              <a:spcBef>
                <a:spcPts val="0"/>
              </a:spcBef>
              <a:spcAft>
                <a:spcPts val="0"/>
              </a:spcAft>
              <a:defRPr/>
            </a:pPr>
            <a:r>
              <a:rPr lang="en-US" sz="773" b="1">
                <a:solidFill>
                  <a:srgbClr val="000000"/>
                </a:solidFill>
                <a:latin typeface="Arial" pitchFamily="34" charset="0"/>
                <a:ea typeface="ＭＳ Ｐゴシック" charset="0"/>
                <a:cs typeface="Arial" pitchFamily="34" charset="0"/>
              </a:rPr>
              <a:t>H</a:t>
            </a:r>
            <a:r>
              <a:rPr lang="en-US" sz="773" b="1" baseline="30000">
                <a:solidFill>
                  <a:srgbClr val="000000"/>
                </a:solidFill>
                <a:latin typeface="Symbol"/>
                <a:ea typeface="ＭＳ Ｐゴシック" charset="0"/>
                <a:cs typeface="Arial" pitchFamily="34" charset="0"/>
                <a:sym typeface="Symbol"/>
              </a:rPr>
              <a:t>+</a:t>
            </a:r>
            <a:endParaRPr lang="en-US" sz="618" b="1" baseline="30000" dirty="0">
              <a:solidFill>
                <a:srgbClr val="000000"/>
              </a:solidFill>
              <a:latin typeface="Symbol"/>
              <a:ea typeface="ＭＳ Ｐゴシック" charset="0"/>
              <a:cs typeface="Arial" pitchFamily="34" charset="0"/>
            </a:endParaRPr>
          </a:p>
        </p:txBody>
      </p:sp>
      <p:sp>
        <p:nvSpPr>
          <p:cNvPr id="64" name="TextBox 63"/>
          <p:cNvSpPr txBox="1"/>
          <p:nvPr/>
        </p:nvSpPr>
        <p:spPr>
          <a:xfrm>
            <a:off x="1828001" y="5540379"/>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65" name="TextBox 64"/>
          <p:cNvSpPr txBox="1"/>
          <p:nvPr/>
        </p:nvSpPr>
        <p:spPr>
          <a:xfrm>
            <a:off x="2073273" y="5661823"/>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000000"/>
                </a:solidFill>
                <a:latin typeface="Arial" pitchFamily="34" charset="0"/>
                <a:ea typeface="ＭＳ Ｐゴシック" charset="0"/>
                <a:cs typeface="Arial" pitchFamily="34" charset="0"/>
              </a:rPr>
              <a:t>OH</a:t>
            </a:r>
            <a:r>
              <a:rPr lang="en-US" sz="773" b="1" baseline="30000" dirty="0">
                <a:solidFill>
                  <a:srgbClr val="000000"/>
                </a:solidFill>
                <a:latin typeface="Symbol" pitchFamily="18" charset="2"/>
                <a:ea typeface="ＭＳ Ｐゴシック" charset="0"/>
                <a:cs typeface="Arial" pitchFamily="34" charset="0"/>
                <a:sym typeface="Symbol"/>
              </a:rPr>
              <a:t></a:t>
            </a:r>
            <a:endParaRPr lang="en-US" sz="618" b="1" baseline="30000" dirty="0">
              <a:solidFill>
                <a:srgbClr val="000000"/>
              </a:solidFill>
              <a:latin typeface="Symbol" pitchFamily="18" charset="2"/>
              <a:ea typeface="ＭＳ Ｐゴシック" charset="0"/>
              <a:cs typeface="Arial" pitchFamily="34" charset="0"/>
            </a:endParaRPr>
          </a:p>
        </p:txBody>
      </p:sp>
      <p:sp>
        <p:nvSpPr>
          <p:cNvPr id="66" name="TextBox 65"/>
          <p:cNvSpPr txBox="1"/>
          <p:nvPr/>
        </p:nvSpPr>
        <p:spPr>
          <a:xfrm>
            <a:off x="1973260" y="5766599"/>
            <a:ext cx="190500" cy="90487"/>
          </a:xfrm>
          <a:prstGeom prst="rect">
            <a:avLst/>
          </a:prstGeom>
          <a:noFill/>
        </p:spPr>
        <p:txBody>
          <a:bodyPr wrap="none" lIns="0" tIns="0" rIns="0" bIns="0"/>
          <a:lstStyle/>
          <a:p>
            <a:pPr eaLnBrk="0" fontAlgn="auto" hangingPunct="0">
              <a:spcBef>
                <a:spcPts val="0"/>
              </a:spcBef>
              <a:spcAft>
                <a:spcPts val="0"/>
              </a:spcAft>
              <a:defRPr/>
            </a:pPr>
            <a:r>
              <a:rPr lang="en-US" sz="773" b="1">
                <a:solidFill>
                  <a:srgbClr val="E12796"/>
                </a:solidFill>
                <a:latin typeface="Arial" pitchFamily="34" charset="0"/>
                <a:ea typeface="ＭＳ Ｐゴシック" charset="0"/>
                <a:cs typeface="Arial" pitchFamily="34" charset="0"/>
              </a:rPr>
              <a:t>H</a:t>
            </a:r>
            <a:r>
              <a:rPr lang="en-US" sz="773" b="1" baseline="3000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67" name="TextBox 66"/>
          <p:cNvSpPr txBox="1"/>
          <p:nvPr/>
        </p:nvSpPr>
        <p:spPr>
          <a:xfrm>
            <a:off x="1854197" y="5702305"/>
            <a:ext cx="190500" cy="90487"/>
          </a:xfrm>
          <a:prstGeom prst="rect">
            <a:avLst/>
          </a:prstGeom>
          <a:noFill/>
        </p:spPr>
        <p:txBody>
          <a:bodyPr wrap="none" lIns="0" tIns="0" rIns="0" bIns="0"/>
          <a:lstStyle/>
          <a:p>
            <a:pPr eaLnBrk="0" fontAlgn="auto" hangingPunct="0">
              <a:spcBef>
                <a:spcPts val="0"/>
              </a:spcBef>
              <a:spcAft>
                <a:spcPts val="0"/>
              </a:spcAft>
              <a:defRPr/>
            </a:pPr>
            <a:r>
              <a:rPr lang="en-US" sz="773" b="1">
                <a:solidFill>
                  <a:srgbClr val="E12796"/>
                </a:solidFill>
                <a:latin typeface="Arial" pitchFamily="34" charset="0"/>
                <a:ea typeface="ＭＳ Ｐゴシック" charset="0"/>
                <a:cs typeface="Arial" pitchFamily="34" charset="0"/>
              </a:rPr>
              <a:t>H</a:t>
            </a:r>
            <a:r>
              <a:rPr lang="en-US" sz="773" b="1" baseline="3000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68" name="TextBox 67"/>
          <p:cNvSpPr txBox="1"/>
          <p:nvPr/>
        </p:nvSpPr>
        <p:spPr>
          <a:xfrm>
            <a:off x="1897059" y="5373692"/>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E12796"/>
                </a:solidFill>
                <a:latin typeface="Arial" pitchFamily="34" charset="0"/>
                <a:ea typeface="ＭＳ Ｐゴシック" charset="0"/>
                <a:cs typeface="Arial" pitchFamily="34" charset="0"/>
              </a:rPr>
              <a:t>H</a:t>
            </a:r>
            <a:r>
              <a:rPr lang="en-US" sz="773" b="1" baseline="30000" dirty="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69" name="TextBox 68"/>
          <p:cNvSpPr txBox="1"/>
          <p:nvPr/>
        </p:nvSpPr>
        <p:spPr>
          <a:xfrm>
            <a:off x="2106610" y="5373693"/>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E12796"/>
                </a:solidFill>
                <a:latin typeface="Arial" pitchFamily="34" charset="0"/>
                <a:ea typeface="ＭＳ Ｐゴシック" charset="0"/>
                <a:cs typeface="Arial" pitchFamily="34" charset="0"/>
              </a:rPr>
              <a:t>H</a:t>
            </a:r>
            <a:r>
              <a:rPr lang="en-US" sz="773" b="1" baseline="30000" dirty="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70" name="TextBox 69"/>
          <p:cNvSpPr txBox="1"/>
          <p:nvPr/>
        </p:nvSpPr>
        <p:spPr>
          <a:xfrm>
            <a:off x="2044699" y="5504661"/>
            <a:ext cx="190500" cy="90487"/>
          </a:xfrm>
          <a:prstGeom prst="rect">
            <a:avLst/>
          </a:prstGeom>
          <a:noFill/>
        </p:spPr>
        <p:txBody>
          <a:bodyPr wrap="none" lIns="0" tIns="0" rIns="0" bIns="0"/>
          <a:lstStyle/>
          <a:p>
            <a:pPr eaLnBrk="0" fontAlgn="auto" hangingPunct="0">
              <a:spcBef>
                <a:spcPts val="0"/>
              </a:spcBef>
              <a:spcAft>
                <a:spcPts val="0"/>
              </a:spcAft>
              <a:defRPr/>
            </a:pPr>
            <a:r>
              <a:rPr lang="en-US" sz="773" b="1">
                <a:solidFill>
                  <a:srgbClr val="E12796"/>
                </a:solidFill>
                <a:latin typeface="Arial" pitchFamily="34" charset="0"/>
                <a:ea typeface="ＭＳ Ｐゴシック" charset="0"/>
                <a:cs typeface="Arial" pitchFamily="34" charset="0"/>
              </a:rPr>
              <a:t>H</a:t>
            </a:r>
            <a:r>
              <a:rPr lang="en-US" sz="773" b="1" baseline="3000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71" name="TextBox 70"/>
          <p:cNvSpPr txBox="1"/>
          <p:nvPr/>
        </p:nvSpPr>
        <p:spPr>
          <a:xfrm>
            <a:off x="2187575" y="5549908"/>
            <a:ext cx="190500" cy="90487"/>
          </a:xfrm>
          <a:prstGeom prst="rect">
            <a:avLst/>
          </a:prstGeom>
          <a:noFill/>
        </p:spPr>
        <p:txBody>
          <a:bodyPr wrap="none" lIns="0" tIns="0" rIns="0" bIns="0"/>
          <a:lstStyle/>
          <a:p>
            <a:pPr eaLnBrk="0" fontAlgn="auto" hangingPunct="0">
              <a:spcBef>
                <a:spcPts val="0"/>
              </a:spcBef>
              <a:spcAft>
                <a:spcPts val="0"/>
              </a:spcAft>
              <a:defRPr/>
            </a:pPr>
            <a:r>
              <a:rPr lang="en-US" sz="773" b="1" dirty="0">
                <a:solidFill>
                  <a:srgbClr val="E12796"/>
                </a:solidFill>
                <a:latin typeface="Arial" pitchFamily="34" charset="0"/>
                <a:ea typeface="ＭＳ Ｐゴシック" charset="0"/>
                <a:cs typeface="Arial" pitchFamily="34" charset="0"/>
              </a:rPr>
              <a:t>H</a:t>
            </a:r>
            <a:r>
              <a:rPr lang="en-US" sz="773" b="1" baseline="30000" dirty="0">
                <a:solidFill>
                  <a:srgbClr val="E12796"/>
                </a:solidFill>
                <a:latin typeface="Symbol"/>
                <a:ea typeface="ＭＳ Ｐゴシック" charset="0"/>
                <a:cs typeface="Arial" pitchFamily="34" charset="0"/>
                <a:sym typeface="Symbol"/>
              </a:rPr>
              <a:t>+</a:t>
            </a:r>
            <a:endParaRPr lang="en-US" sz="618" b="1" baseline="30000" dirty="0">
              <a:solidFill>
                <a:srgbClr val="E12796"/>
              </a:solidFill>
              <a:latin typeface="Symbol"/>
              <a:ea typeface="ＭＳ Ｐゴシック" charset="0"/>
              <a:cs typeface="Arial" pitchFamily="34" charset="0"/>
            </a:endParaRPr>
          </a:p>
        </p:txBody>
      </p:sp>
      <p:sp>
        <p:nvSpPr>
          <p:cNvPr id="72" name="TextBox 15"/>
          <p:cNvSpPr txBox="1">
            <a:spLocks noChangeArrowheads="1"/>
          </p:cNvSpPr>
          <p:nvPr/>
        </p:nvSpPr>
        <p:spPr bwMode="auto">
          <a:xfrm>
            <a:off x="1734344" y="1584321"/>
            <a:ext cx="694101" cy="384721"/>
          </a:xfrm>
          <a:prstGeom prst="rect">
            <a:avLst/>
          </a:prstGeom>
          <a:noFill/>
          <a:ln w="9525">
            <a:noFill/>
            <a:miter lim="800000"/>
            <a:headEnd/>
            <a:tailEnd/>
          </a:ln>
        </p:spPr>
        <p:txBody>
          <a:bodyPr wrap="none" lIns="0" tIns="0" rIns="0" bIns="0">
            <a:spAutoFit/>
          </a:bodyPr>
          <a:lstStyle/>
          <a:p>
            <a:pPr algn="ctr" eaLnBrk="0" hangingPunct="0">
              <a:lnSpc>
                <a:spcPts val="1500"/>
              </a:lnSpc>
            </a:pPr>
            <a:r>
              <a:rPr lang="en-US" sz="1400" b="1" dirty="0">
                <a:solidFill>
                  <a:srgbClr val="000000"/>
                </a:solidFill>
                <a:latin typeface="Helvetica"/>
                <a:ea typeface="ＭＳ Ｐゴシック" charset="0"/>
              </a:rPr>
              <a:t>Basic</a:t>
            </a:r>
          </a:p>
          <a:p>
            <a:pPr algn="ctr" eaLnBrk="0" hangingPunct="0">
              <a:lnSpc>
                <a:spcPts val="1500"/>
              </a:lnSpc>
            </a:pPr>
            <a:r>
              <a:rPr lang="en-US" sz="1400" b="1" dirty="0">
                <a:solidFill>
                  <a:srgbClr val="000000"/>
                </a:solidFill>
                <a:latin typeface="Helvetica"/>
                <a:ea typeface="ＭＳ Ｐゴシック" charset="0"/>
              </a:rPr>
              <a:t>solution</a:t>
            </a:r>
          </a:p>
        </p:txBody>
      </p:sp>
      <p:sp>
        <p:nvSpPr>
          <p:cNvPr id="73" name="TextBox 47"/>
          <p:cNvSpPr txBox="1">
            <a:spLocks noChangeArrowheads="1"/>
          </p:cNvSpPr>
          <p:nvPr/>
        </p:nvSpPr>
        <p:spPr bwMode="auto">
          <a:xfrm>
            <a:off x="1739100" y="3853653"/>
            <a:ext cx="694101" cy="384721"/>
          </a:xfrm>
          <a:prstGeom prst="rect">
            <a:avLst/>
          </a:prstGeom>
          <a:noFill/>
          <a:ln w="9525">
            <a:noFill/>
            <a:miter lim="800000"/>
            <a:headEnd/>
            <a:tailEnd/>
          </a:ln>
        </p:spPr>
        <p:txBody>
          <a:bodyPr wrap="none" lIns="0" tIns="0" rIns="0" bIns="0">
            <a:spAutoFit/>
          </a:bodyPr>
          <a:lstStyle/>
          <a:p>
            <a:pPr algn="ctr" eaLnBrk="0" hangingPunct="0">
              <a:lnSpc>
                <a:spcPts val="1500"/>
              </a:lnSpc>
            </a:pPr>
            <a:r>
              <a:rPr lang="en-US" sz="1400" b="1" dirty="0">
                <a:solidFill>
                  <a:srgbClr val="000000"/>
                </a:solidFill>
                <a:latin typeface="Helvetica"/>
                <a:ea typeface="ＭＳ Ｐゴシック" charset="0"/>
              </a:rPr>
              <a:t>Neutral</a:t>
            </a:r>
          </a:p>
          <a:p>
            <a:pPr algn="ctr" eaLnBrk="0" hangingPunct="0">
              <a:lnSpc>
                <a:spcPts val="1500"/>
              </a:lnSpc>
            </a:pPr>
            <a:r>
              <a:rPr lang="en-US" sz="1400" b="1" dirty="0">
                <a:solidFill>
                  <a:srgbClr val="000000"/>
                </a:solidFill>
                <a:latin typeface="Helvetica"/>
                <a:ea typeface="ＭＳ Ｐゴシック" charset="0"/>
              </a:rPr>
              <a:t>solution</a:t>
            </a:r>
          </a:p>
        </p:txBody>
      </p:sp>
      <p:sp>
        <p:nvSpPr>
          <p:cNvPr id="74" name="TextBox 55"/>
          <p:cNvSpPr txBox="1">
            <a:spLocks noChangeArrowheads="1"/>
          </p:cNvSpPr>
          <p:nvPr/>
        </p:nvSpPr>
        <p:spPr bwMode="auto">
          <a:xfrm>
            <a:off x="1732754" y="6099171"/>
            <a:ext cx="694101" cy="384721"/>
          </a:xfrm>
          <a:prstGeom prst="rect">
            <a:avLst/>
          </a:prstGeom>
          <a:noFill/>
          <a:ln w="9525">
            <a:noFill/>
            <a:miter lim="800000"/>
            <a:headEnd/>
            <a:tailEnd/>
          </a:ln>
        </p:spPr>
        <p:txBody>
          <a:bodyPr wrap="none" lIns="0" tIns="0" rIns="0" bIns="0">
            <a:spAutoFit/>
          </a:bodyPr>
          <a:lstStyle/>
          <a:p>
            <a:pPr algn="ctr" eaLnBrk="0" hangingPunct="0">
              <a:lnSpc>
                <a:spcPts val="1500"/>
              </a:lnSpc>
            </a:pPr>
            <a:r>
              <a:rPr lang="en-US" sz="1400" b="1" dirty="0">
                <a:solidFill>
                  <a:srgbClr val="000000"/>
                </a:solidFill>
                <a:latin typeface="Helvetica"/>
                <a:ea typeface="ＭＳ Ｐゴシック" charset="0"/>
              </a:rPr>
              <a:t>Acidic</a:t>
            </a:r>
          </a:p>
          <a:p>
            <a:pPr algn="ctr" eaLnBrk="0" hangingPunct="0">
              <a:lnSpc>
                <a:spcPts val="1500"/>
              </a:lnSpc>
            </a:pPr>
            <a:r>
              <a:rPr lang="en-US" sz="1400" b="1" dirty="0">
                <a:solidFill>
                  <a:srgbClr val="000000"/>
                </a:solidFill>
                <a:latin typeface="Helvetica"/>
                <a:ea typeface="ＭＳ Ｐゴシック" charset="0"/>
              </a:rPr>
              <a:t>solution</a:t>
            </a:r>
          </a:p>
        </p:txBody>
      </p:sp>
      <p:sp>
        <p:nvSpPr>
          <p:cNvPr id="75" name="TextBox 43"/>
          <p:cNvSpPr txBox="1">
            <a:spLocks noChangeArrowheads="1"/>
          </p:cNvSpPr>
          <p:nvPr/>
        </p:nvSpPr>
        <p:spPr bwMode="auto">
          <a:xfrm>
            <a:off x="2673489" y="3276193"/>
            <a:ext cx="966611" cy="215444"/>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000000"/>
                </a:solidFill>
                <a:latin typeface="Arial" pitchFamily="34" charset="0"/>
                <a:cs typeface="Arial" pitchFamily="34" charset="0"/>
              </a:rPr>
              <a:t>[H</a:t>
            </a:r>
            <a:r>
              <a:rPr lang="en-US" sz="1400" b="1" baseline="30000">
                <a:solidFill>
                  <a:srgbClr val="000000"/>
                </a:solidFill>
                <a:latin typeface="Symbol"/>
                <a:cs typeface="Arial" pitchFamily="34" charset="0"/>
              </a:rPr>
              <a:t>+</a:t>
            </a:r>
            <a:r>
              <a:rPr lang="en-US" sz="1400" b="1">
                <a:solidFill>
                  <a:srgbClr val="000000"/>
                </a:solidFill>
                <a:latin typeface="Arial" pitchFamily="34" charset="0"/>
                <a:cs typeface="Arial" pitchFamily="34" charset="0"/>
              </a:rPr>
              <a:t>] </a:t>
            </a:r>
            <a:r>
              <a:rPr lang="en-US" sz="1400" b="1">
                <a:solidFill>
                  <a:srgbClr val="000000"/>
                </a:solidFill>
                <a:latin typeface="Symbol"/>
                <a:cs typeface="Arial" pitchFamily="34" charset="0"/>
              </a:rPr>
              <a:t>=</a:t>
            </a:r>
            <a:r>
              <a:rPr lang="en-US" sz="1400" b="1">
                <a:solidFill>
                  <a:srgbClr val="000000"/>
                </a:solidFill>
                <a:latin typeface="Arial" pitchFamily="34" charset="0"/>
                <a:cs typeface="Arial" pitchFamily="34" charset="0"/>
              </a:rPr>
              <a:t> </a:t>
            </a:r>
            <a:r>
              <a:rPr lang="en-US" sz="1400" b="1" dirty="0">
                <a:solidFill>
                  <a:srgbClr val="000000"/>
                </a:solidFill>
                <a:latin typeface="Arial" pitchFamily="34" charset="0"/>
                <a:cs typeface="Arial" pitchFamily="34" charset="0"/>
              </a:rPr>
              <a:t>[OH</a:t>
            </a:r>
            <a:r>
              <a:rPr lang="en-US" sz="1400" b="1" baseline="30000" dirty="0">
                <a:solidFill>
                  <a:srgbClr val="000000"/>
                </a:solidFill>
                <a:latin typeface="Symbol" pitchFamily="18" charset="2"/>
                <a:cs typeface="Arial" pitchFamily="34" charset="0"/>
              </a:rPr>
              <a:t>-</a:t>
            </a:r>
            <a:r>
              <a:rPr lang="en-US" sz="1400" b="1" dirty="0">
                <a:solidFill>
                  <a:srgbClr val="000000"/>
                </a:solidFill>
                <a:latin typeface="Arial" pitchFamily="34" charset="0"/>
                <a:cs typeface="Arial" pitchFamily="34" charset="0"/>
              </a:rPr>
              <a:t>]</a:t>
            </a:r>
          </a:p>
        </p:txBody>
      </p:sp>
      <p:sp>
        <p:nvSpPr>
          <p:cNvPr id="76" name="Rectangle 75"/>
          <p:cNvSpPr/>
          <p:nvPr/>
        </p:nvSpPr>
        <p:spPr>
          <a:xfrm>
            <a:off x="3296034" y="768135"/>
            <a:ext cx="400110" cy="2096087"/>
          </a:xfrm>
          <a:prstGeom prst="rect">
            <a:avLst/>
          </a:prstGeom>
        </p:spPr>
        <p:txBody>
          <a:bodyPr vert="vert270" wrap="none">
            <a:spAutoFit/>
          </a:bodyPr>
          <a:lstStyle/>
          <a:p>
            <a:pPr eaLnBrk="0" hangingPunct="0"/>
            <a:r>
              <a:rPr lang="en-US" sz="1400" b="1">
                <a:solidFill>
                  <a:srgbClr val="000000"/>
                </a:solidFill>
                <a:latin typeface="Arial" pitchFamily="34" charset="0"/>
                <a:ea typeface="ＭＳ Ｐゴシック" charset="0"/>
                <a:cs typeface="Arial" pitchFamily="34" charset="0"/>
              </a:rPr>
              <a:t>Lower H</a:t>
            </a:r>
            <a:r>
              <a:rPr lang="en-US" sz="1400" b="1" baseline="30000">
                <a:solidFill>
                  <a:srgbClr val="000000"/>
                </a:solidFill>
                <a:latin typeface="Symbol"/>
                <a:ea typeface="ＭＳ Ｐゴシック" charset="0"/>
                <a:cs typeface="Arial" pitchFamily="34" charset="0"/>
              </a:rPr>
              <a:t>+</a:t>
            </a:r>
            <a:r>
              <a:rPr lang="en-US" sz="1400" b="1">
                <a:solidFill>
                  <a:srgbClr val="000000"/>
                </a:solidFill>
                <a:latin typeface="Arial" pitchFamily="34" charset="0"/>
                <a:ea typeface="ＭＳ Ｐゴシック" charset="0"/>
                <a:cs typeface="Arial" pitchFamily="34" charset="0"/>
              </a:rPr>
              <a:t> </a:t>
            </a:r>
            <a:r>
              <a:rPr lang="en-US" sz="1400" b="1" dirty="0">
                <a:solidFill>
                  <a:srgbClr val="000000"/>
                </a:solidFill>
                <a:latin typeface="Arial" pitchFamily="34" charset="0"/>
                <a:ea typeface="ＭＳ Ｐゴシック" charset="0"/>
                <a:cs typeface="Arial" pitchFamily="34" charset="0"/>
              </a:rPr>
              <a:t>concentration</a:t>
            </a:r>
          </a:p>
        </p:txBody>
      </p:sp>
      <p:sp>
        <p:nvSpPr>
          <p:cNvPr id="77" name="Rectangle 76"/>
          <p:cNvSpPr/>
          <p:nvPr/>
        </p:nvSpPr>
        <p:spPr>
          <a:xfrm>
            <a:off x="3276314" y="3886656"/>
            <a:ext cx="400110" cy="2206694"/>
          </a:xfrm>
          <a:prstGeom prst="rect">
            <a:avLst/>
          </a:prstGeom>
        </p:spPr>
        <p:txBody>
          <a:bodyPr vert="vert270" wrap="none">
            <a:spAutoFit/>
          </a:bodyPr>
          <a:lstStyle/>
          <a:p>
            <a:pPr eaLnBrk="0" hangingPunct="0"/>
            <a:r>
              <a:rPr lang="en-US" sz="1400" b="1">
                <a:solidFill>
                  <a:srgbClr val="000000"/>
                </a:solidFill>
                <a:latin typeface="Arial" pitchFamily="34" charset="0"/>
                <a:ea typeface="ＭＳ Ｐゴシック" charset="0"/>
                <a:cs typeface="Arial" pitchFamily="34" charset="0"/>
              </a:rPr>
              <a:t>Greater H</a:t>
            </a:r>
            <a:r>
              <a:rPr lang="en-US" sz="1400" b="1" baseline="30000">
                <a:solidFill>
                  <a:srgbClr val="000000"/>
                </a:solidFill>
                <a:latin typeface="Symbol"/>
                <a:ea typeface="ＭＳ Ｐゴシック" charset="0"/>
                <a:cs typeface="Arial" pitchFamily="34" charset="0"/>
              </a:rPr>
              <a:t>+</a:t>
            </a:r>
            <a:r>
              <a:rPr lang="en-US" sz="1400" b="1">
                <a:solidFill>
                  <a:srgbClr val="000000"/>
                </a:solidFill>
                <a:latin typeface="Arial" pitchFamily="34" charset="0"/>
                <a:ea typeface="ＭＳ Ｐゴシック" charset="0"/>
                <a:cs typeface="Arial" pitchFamily="34" charset="0"/>
              </a:rPr>
              <a:t> </a:t>
            </a:r>
            <a:r>
              <a:rPr lang="en-US" sz="1400" b="1" dirty="0">
                <a:solidFill>
                  <a:srgbClr val="000000"/>
                </a:solidFill>
                <a:latin typeface="Arial" pitchFamily="34" charset="0"/>
                <a:ea typeface="ＭＳ Ｐゴシック" charset="0"/>
                <a:cs typeface="Arial" pitchFamily="34" charset="0"/>
              </a:rPr>
              <a:t>concentration</a:t>
            </a:r>
          </a:p>
        </p:txBody>
      </p:sp>
      <p:sp>
        <p:nvSpPr>
          <p:cNvPr id="80" name="Freeform 79"/>
          <p:cNvSpPr/>
          <p:nvPr/>
        </p:nvSpPr>
        <p:spPr bwMode="auto">
          <a:xfrm>
            <a:off x="3668394" y="3848099"/>
            <a:ext cx="45719" cy="2644775"/>
          </a:xfrm>
          <a:custGeom>
            <a:avLst/>
            <a:gdLst>
              <a:gd name="connsiteX0" fmla="*/ 0 w 0"/>
              <a:gd name="connsiteY0" fmla="*/ 0 h 2598420"/>
              <a:gd name="connsiteX1" fmla="*/ 0 w 0"/>
              <a:gd name="connsiteY1" fmla="*/ 2598420 h 2598420"/>
            </a:gdLst>
            <a:ahLst/>
            <a:cxnLst>
              <a:cxn ang="0">
                <a:pos x="connsiteX0" y="connsiteY0"/>
              </a:cxn>
              <a:cxn ang="0">
                <a:pos x="connsiteX1" y="connsiteY1"/>
              </a:cxn>
            </a:cxnLst>
            <a:rect l="l" t="t" r="r" b="b"/>
            <a:pathLst>
              <a:path h="2598420">
                <a:moveTo>
                  <a:pt x="0" y="0"/>
                </a:moveTo>
                <a:lnTo>
                  <a:pt x="0" y="2598420"/>
                </a:lnTo>
              </a:path>
            </a:pathLst>
          </a:custGeom>
          <a:solidFill>
            <a:schemeClr val="accent1"/>
          </a:solidFill>
          <a:ln w="12700" cap="flat" cmpd="sng" algn="ctr">
            <a:solidFill>
              <a:schemeClr val="tx1"/>
            </a:solidFill>
            <a:prstDash val="solid"/>
            <a:miter lim="800000"/>
            <a:headEnd type="none" w="sm"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81" name="Freeform 80"/>
          <p:cNvSpPr/>
          <p:nvPr/>
        </p:nvSpPr>
        <p:spPr bwMode="auto">
          <a:xfrm flipV="1">
            <a:off x="3667601" y="330994"/>
            <a:ext cx="211771" cy="2837497"/>
          </a:xfrm>
          <a:custGeom>
            <a:avLst/>
            <a:gdLst>
              <a:gd name="connsiteX0" fmla="*/ 0 w 0"/>
              <a:gd name="connsiteY0" fmla="*/ 0 h 2598420"/>
              <a:gd name="connsiteX1" fmla="*/ 0 w 0"/>
              <a:gd name="connsiteY1" fmla="*/ 2598420 h 2598420"/>
            </a:gdLst>
            <a:ahLst/>
            <a:cxnLst>
              <a:cxn ang="0">
                <a:pos x="connsiteX0" y="connsiteY0"/>
              </a:cxn>
              <a:cxn ang="0">
                <a:pos x="connsiteX1" y="connsiteY1"/>
              </a:cxn>
            </a:cxnLst>
            <a:rect l="l" t="t" r="r" b="b"/>
            <a:pathLst>
              <a:path h="2598420">
                <a:moveTo>
                  <a:pt x="0" y="0"/>
                </a:moveTo>
                <a:lnTo>
                  <a:pt x="0" y="2598420"/>
                </a:lnTo>
              </a:path>
            </a:pathLst>
          </a:custGeom>
          <a:solidFill>
            <a:schemeClr val="accent1"/>
          </a:solidFill>
          <a:ln w="12700" cap="flat" cmpd="sng" algn="ctr">
            <a:solidFill>
              <a:schemeClr val="tx1"/>
            </a:solidFill>
            <a:prstDash val="solid"/>
            <a:miter lim="800000"/>
            <a:headEnd type="none" w="sm"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
        <p:nvSpPr>
          <p:cNvPr id="3" name="Footer Placeholder 2"/>
          <p:cNvSpPr>
            <a:spLocks noGrp="1"/>
          </p:cNvSpPr>
          <p:nvPr>
            <p:ph type="ftr" sz="quarter" idx="11"/>
          </p:nvPr>
        </p:nvSpPr>
        <p:spPr/>
        <p:txBody>
          <a:bodyPr/>
          <a:lstStyle/>
          <a:p>
            <a:r>
              <a:rPr lang="en-US"/>
              <a:t>© 2017 Pearson Education, Ltd.</a:t>
            </a:r>
          </a:p>
        </p:txBody>
      </p:sp>
      <p:sp>
        <p:nvSpPr>
          <p:cNvPr id="2" name="Title 1"/>
          <p:cNvSpPr>
            <a:spLocks noGrp="1"/>
          </p:cNvSpPr>
          <p:nvPr>
            <p:ph type="title" idx="4294967295"/>
          </p:nvPr>
        </p:nvSpPr>
        <p:spPr>
          <a:xfrm>
            <a:off x="0" y="0"/>
            <a:ext cx="8229600" cy="301625"/>
          </a:xfrm>
          <a:prstGeom prst="rect">
            <a:avLst/>
          </a:prstGeom>
        </p:spPr>
        <p:txBody>
          <a:bodyPr>
            <a:noAutofit/>
          </a:bodyPr>
          <a:lstStyle/>
          <a:p>
            <a:pPr algn="ctr" rtl="0" eaLnBrk="1" fontAlgn="base" hangingPunct="1"/>
            <a:r>
              <a:rPr lang="en-US" sz="2000" b="1" kern="1200" dirty="0">
                <a:solidFill>
                  <a:srgbClr val="7030A0"/>
                </a:solidFill>
                <a:effectLst/>
                <a:latin typeface="Times New Roman" panose="02020603050405020304" pitchFamily="18" charset="0"/>
                <a:ea typeface="ＭＳ Ｐゴシック"/>
                <a:cs typeface="Times New Roman" panose="02020603050405020304" pitchFamily="18" charset="0"/>
              </a:rPr>
              <a:t>The PH scale</a:t>
            </a:r>
            <a:endParaRPr lang="en-US" sz="2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74420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lgn="ctr"/>
            <a:r>
              <a:rPr lang="en-US" dirty="0"/>
              <a:t>Acids, Bases, and pH</a:t>
            </a:r>
          </a:p>
        </p:txBody>
      </p:sp>
      <p:sp>
        <p:nvSpPr>
          <p:cNvPr id="148483" name="Rectangle 3"/>
          <p:cNvSpPr>
            <a:spLocks noGrp="1" noChangeArrowheads="1"/>
          </p:cNvSpPr>
          <p:nvPr>
            <p:ph idx="1"/>
          </p:nvPr>
        </p:nvSpPr>
        <p:spPr>
          <a:xfrm>
            <a:off x="33390" y="773715"/>
            <a:ext cx="9110610" cy="5247573"/>
          </a:xfrm>
        </p:spPr>
        <p:txBody>
          <a:bodyPr/>
          <a:lstStyle/>
          <a:p>
            <a:pPr algn="just"/>
            <a:r>
              <a:rPr lang="en-US" sz="2600" b="1" dirty="0">
                <a:solidFill>
                  <a:srgbClr val="FF0000"/>
                </a:solidFill>
                <a:latin typeface="+mj-lt"/>
              </a:rPr>
              <a:t>Buffers</a:t>
            </a:r>
            <a:r>
              <a:rPr lang="en-US" sz="2600" dirty="0">
                <a:latin typeface="+mj-lt"/>
              </a:rPr>
              <a:t> are substances that minimize changes in </a:t>
            </a:r>
            <a:r>
              <a:rPr lang="en-US" sz="2600" dirty="0" err="1">
                <a:latin typeface="+mj-lt"/>
              </a:rPr>
              <a:t>pH.</a:t>
            </a:r>
            <a:r>
              <a:rPr lang="en-US" sz="2600" dirty="0">
                <a:latin typeface="+mj-lt"/>
              </a:rPr>
              <a:t> </a:t>
            </a:r>
          </a:p>
          <a:p>
            <a:pPr algn="just"/>
            <a:r>
              <a:rPr lang="en-US" sz="2600" dirty="0">
                <a:latin typeface="+mj-lt"/>
              </a:rPr>
              <a:t>Buffers</a:t>
            </a:r>
          </a:p>
          <a:p>
            <a:pPr lvl="1" algn="just"/>
            <a:r>
              <a:rPr lang="en-US" dirty="0">
                <a:solidFill>
                  <a:srgbClr val="FF0000"/>
                </a:solidFill>
                <a:latin typeface="+mj-lt"/>
              </a:rPr>
              <a:t>accept H</a:t>
            </a:r>
            <a:r>
              <a:rPr lang="en-US" baseline="30000" dirty="0">
                <a:solidFill>
                  <a:srgbClr val="FF0000"/>
                </a:solidFill>
                <a:latin typeface="+mj-lt"/>
              </a:rPr>
              <a:t>+</a:t>
            </a:r>
            <a:r>
              <a:rPr lang="en-US" dirty="0">
                <a:solidFill>
                  <a:srgbClr val="FF0000"/>
                </a:solidFill>
                <a:latin typeface="+mj-lt"/>
              </a:rPr>
              <a:t> </a:t>
            </a:r>
            <a:r>
              <a:rPr lang="en-US" dirty="0">
                <a:latin typeface="+mj-lt"/>
              </a:rPr>
              <a:t>when they are</a:t>
            </a:r>
            <a:r>
              <a:rPr lang="en-US" dirty="0">
                <a:solidFill>
                  <a:srgbClr val="FF0000"/>
                </a:solidFill>
                <a:latin typeface="+mj-lt"/>
              </a:rPr>
              <a:t> in excess</a:t>
            </a:r>
          </a:p>
          <a:p>
            <a:pPr lvl="1" algn="just"/>
            <a:r>
              <a:rPr lang="en-US" dirty="0">
                <a:solidFill>
                  <a:srgbClr val="FF0000"/>
                </a:solidFill>
                <a:latin typeface="+mj-lt"/>
              </a:rPr>
              <a:t>donate H</a:t>
            </a:r>
            <a:r>
              <a:rPr lang="en-US" baseline="30000" dirty="0">
                <a:solidFill>
                  <a:srgbClr val="FF0000"/>
                </a:solidFill>
                <a:latin typeface="+mj-lt"/>
              </a:rPr>
              <a:t>+</a:t>
            </a:r>
            <a:r>
              <a:rPr lang="en-US" dirty="0">
                <a:solidFill>
                  <a:srgbClr val="FF0000"/>
                </a:solidFill>
                <a:latin typeface="+mj-lt"/>
              </a:rPr>
              <a:t> </a:t>
            </a:r>
            <a:r>
              <a:rPr lang="en-US" dirty="0">
                <a:latin typeface="+mj-lt"/>
              </a:rPr>
              <a:t>when they are </a:t>
            </a:r>
            <a:r>
              <a:rPr lang="en-US" dirty="0">
                <a:solidFill>
                  <a:srgbClr val="FF0000"/>
                </a:solidFill>
                <a:latin typeface="+mj-lt"/>
              </a:rPr>
              <a:t>depleted.</a:t>
            </a:r>
          </a:p>
          <a:p>
            <a:pPr algn="just"/>
            <a:r>
              <a:rPr lang="en-US" sz="2600" dirty="0">
                <a:latin typeface="+mj-lt"/>
              </a:rPr>
              <a:t>When CO</a:t>
            </a:r>
            <a:r>
              <a:rPr lang="en-US" sz="2600" baseline="-25000" dirty="0">
                <a:latin typeface="+mj-lt"/>
              </a:rPr>
              <a:t>2</a:t>
            </a:r>
            <a:r>
              <a:rPr lang="en-US" sz="2600" dirty="0">
                <a:latin typeface="+mj-lt"/>
              </a:rPr>
              <a:t> dissolves in seawater, it reacts with water to form an acid, which</a:t>
            </a:r>
          </a:p>
          <a:p>
            <a:pPr lvl="1" algn="just"/>
            <a:r>
              <a:rPr lang="en-US" dirty="0">
                <a:latin typeface="+mj-lt"/>
              </a:rPr>
              <a:t>lowers ocean pH and</a:t>
            </a:r>
          </a:p>
          <a:p>
            <a:pPr lvl="1" algn="just"/>
            <a:r>
              <a:rPr lang="en-US" dirty="0">
                <a:latin typeface="+mj-lt"/>
              </a:rPr>
              <a:t>can greatly change marine</a:t>
            </a:r>
          </a:p>
          <a:p>
            <a:pPr marL="457200" lvl="1" indent="0" algn="just">
              <a:buNone/>
            </a:pPr>
            <a:r>
              <a:rPr lang="en-US" dirty="0">
                <a:latin typeface="+mj-lt"/>
              </a:rPr>
              <a:t> environments. </a:t>
            </a:r>
          </a:p>
        </p:txBody>
      </p:sp>
      <p:grpSp>
        <p:nvGrpSpPr>
          <p:cNvPr id="6" name="Group 5">
            <a:extLst>
              <a:ext uri="{FF2B5EF4-FFF2-40B4-BE49-F238E27FC236}">
                <a16:creationId xmlns:a16="http://schemas.microsoft.com/office/drawing/2014/main" id="{F69A7C72-E9BE-064B-BB2B-3337384EA9D7}"/>
              </a:ext>
            </a:extLst>
          </p:cNvPr>
          <p:cNvGrpSpPr/>
          <p:nvPr/>
        </p:nvGrpSpPr>
        <p:grpSpPr>
          <a:xfrm>
            <a:off x="4507586" y="3625501"/>
            <a:ext cx="4608512" cy="3216542"/>
            <a:chOff x="1505712" y="1365504"/>
            <a:chExt cx="6132576" cy="4126992"/>
          </a:xfrm>
        </p:grpSpPr>
        <p:pic>
          <p:nvPicPr>
            <p:cNvPr id="7" name="Picture 6" descr="02_16OceanAcidification-U.jpg">
              <a:extLst>
                <a:ext uri="{FF2B5EF4-FFF2-40B4-BE49-F238E27FC236}">
                  <a16:creationId xmlns:a16="http://schemas.microsoft.com/office/drawing/2014/main" id="{7BB4631E-97DA-424D-ADD0-F501B4C2E015}"/>
                </a:ext>
              </a:extLst>
            </p:cNvPr>
            <p:cNvPicPr>
              <a:picLocks noChangeAspect="1"/>
            </p:cNvPicPr>
            <p:nvPr/>
          </p:nvPicPr>
          <p:blipFill>
            <a:blip r:embed="rId3"/>
            <a:stretch>
              <a:fillRect/>
            </a:stretch>
          </p:blipFill>
          <p:spPr>
            <a:xfrm>
              <a:off x="1505712" y="1365504"/>
              <a:ext cx="6132576" cy="4126992"/>
            </a:xfrm>
            <a:prstGeom prst="rect">
              <a:avLst/>
            </a:prstGeom>
            <a:ln>
              <a:noFill/>
            </a:ln>
            <a:effectLst>
              <a:softEdge rad="112500"/>
            </a:effectLst>
          </p:spPr>
        </p:pic>
        <p:sp>
          <p:nvSpPr>
            <p:cNvPr id="8" name="TextBox 7">
              <a:extLst>
                <a:ext uri="{FF2B5EF4-FFF2-40B4-BE49-F238E27FC236}">
                  <a16:creationId xmlns:a16="http://schemas.microsoft.com/office/drawing/2014/main" id="{87DBEF5A-3F8C-2340-888E-9318F29DDDB0}"/>
                </a:ext>
              </a:extLst>
            </p:cNvPr>
            <p:cNvSpPr txBox="1"/>
            <p:nvPr/>
          </p:nvSpPr>
          <p:spPr>
            <a:xfrm>
              <a:off x="3795490" y="1755774"/>
              <a:ext cx="383118" cy="246222"/>
            </a:xfrm>
            <a:prstGeom prst="rect">
              <a:avLst/>
            </a:prstGeom>
            <a:noFill/>
          </p:spPr>
          <p:txBody>
            <a:bodyPr wrap="none" lIns="0" tIns="0" rIns="0" bIns="0">
              <a:spAutoFit/>
            </a:bodyPr>
            <a:lstStyle/>
            <a:p>
              <a:pPr eaLnBrk="0" fontAlgn="auto" hangingPunct="0">
                <a:spcBef>
                  <a:spcPts val="0"/>
                </a:spcBef>
                <a:spcAft>
                  <a:spcPts val="0"/>
                </a:spcAft>
                <a:defRPr/>
              </a:pPr>
              <a:r>
                <a:rPr lang="en-US" sz="1600" b="1" dirty="0">
                  <a:solidFill>
                    <a:srgbClr val="000000"/>
                  </a:solidFill>
                  <a:latin typeface="Arial" pitchFamily="34" charset="0"/>
                  <a:ea typeface="ＭＳ Ｐゴシック" charset="0"/>
                  <a:cs typeface="Arial" pitchFamily="34" charset="0"/>
                </a:rPr>
                <a:t>CO</a:t>
              </a:r>
              <a:r>
                <a:rPr lang="en-US" sz="1600" b="1" baseline="-25000" dirty="0">
                  <a:solidFill>
                    <a:srgbClr val="000000"/>
                  </a:solidFill>
                  <a:latin typeface="Arial" pitchFamily="34" charset="0"/>
                  <a:ea typeface="ＭＳ Ｐゴシック" charset="0"/>
                  <a:cs typeface="Arial" pitchFamily="34" charset="0"/>
                </a:rPr>
                <a:t>2</a:t>
              </a:r>
            </a:p>
          </p:txBody>
        </p:sp>
        <p:sp>
          <p:nvSpPr>
            <p:cNvPr id="9" name="TextBox 3">
              <a:extLst>
                <a:ext uri="{FF2B5EF4-FFF2-40B4-BE49-F238E27FC236}">
                  <a16:creationId xmlns:a16="http://schemas.microsoft.com/office/drawing/2014/main" id="{26588BD8-64F8-634C-9423-88C5F7874718}"/>
                </a:ext>
              </a:extLst>
            </p:cNvPr>
            <p:cNvSpPr txBox="1">
              <a:spLocks noChangeArrowheads="1"/>
            </p:cNvSpPr>
            <p:nvPr/>
          </p:nvSpPr>
          <p:spPr bwMode="auto">
            <a:xfrm>
              <a:off x="3073400" y="2203450"/>
              <a:ext cx="1679947" cy="276999"/>
            </a:xfrm>
            <a:prstGeom prst="rect">
              <a:avLst/>
            </a:prstGeom>
            <a:noFill/>
            <a:ln w="9525">
              <a:noFill/>
              <a:miter lim="800000"/>
              <a:headEnd/>
              <a:tailEnd/>
            </a:ln>
          </p:spPr>
          <p:txBody>
            <a:bodyPr wrap="none" lIns="0" tIns="0" rIns="0" bIns="0">
              <a:spAutoFit/>
            </a:bodyPr>
            <a:lstStyle/>
            <a:p>
              <a:pPr eaLnBrk="0" hangingPunct="0"/>
              <a:r>
                <a:rPr lang="en-US" sz="1800" b="1" dirty="0">
                  <a:ln>
                    <a:solidFill>
                      <a:srgbClr val="FFFFFF"/>
                    </a:solidFill>
                  </a:ln>
                  <a:solidFill>
                    <a:srgbClr val="000000"/>
                  </a:solidFill>
                  <a:latin typeface="Arial" pitchFamily="34" charset="0"/>
                  <a:ea typeface="ＭＳ Ｐゴシック" charset="0"/>
                  <a:cs typeface="Arial" pitchFamily="34" charset="0"/>
                </a:rPr>
                <a:t>Carbon dioxide</a:t>
              </a:r>
            </a:p>
          </p:txBody>
        </p:sp>
        <p:sp>
          <p:nvSpPr>
            <p:cNvPr id="10" name="TextBox 9">
              <a:extLst>
                <a:ext uri="{FF2B5EF4-FFF2-40B4-BE49-F238E27FC236}">
                  <a16:creationId xmlns:a16="http://schemas.microsoft.com/office/drawing/2014/main" id="{15C879E8-B63D-694F-BFE8-CA58EA3B725A}"/>
                </a:ext>
              </a:extLst>
            </p:cNvPr>
            <p:cNvSpPr txBox="1"/>
            <p:nvPr/>
          </p:nvSpPr>
          <p:spPr>
            <a:xfrm>
              <a:off x="2262179" y="4284663"/>
              <a:ext cx="383118" cy="246222"/>
            </a:xfrm>
            <a:prstGeom prst="rect">
              <a:avLst/>
            </a:prstGeom>
            <a:noFill/>
          </p:spPr>
          <p:txBody>
            <a:bodyPr wrap="none" lIns="0" tIns="0" rIns="0" bIns="0">
              <a:spAutoFit/>
            </a:bodyPr>
            <a:lstStyle/>
            <a:p>
              <a:pPr eaLnBrk="0" fontAlgn="auto" hangingPunct="0">
                <a:spcBef>
                  <a:spcPts val="0"/>
                </a:spcBef>
                <a:spcAft>
                  <a:spcPts val="0"/>
                </a:spcAft>
                <a:defRPr/>
              </a:pPr>
              <a:r>
                <a:rPr lang="en-US" sz="1600" b="1" dirty="0">
                  <a:solidFill>
                    <a:srgbClr val="000000"/>
                  </a:solidFill>
                  <a:latin typeface="Arial" pitchFamily="34" charset="0"/>
                  <a:ea typeface="ＭＳ Ｐゴシック" charset="0"/>
                  <a:cs typeface="Arial" pitchFamily="34" charset="0"/>
                </a:rPr>
                <a:t>CO</a:t>
              </a:r>
              <a:r>
                <a:rPr lang="en-US" sz="1600" b="1" baseline="-25000" dirty="0">
                  <a:solidFill>
                    <a:srgbClr val="000000"/>
                  </a:solidFill>
                  <a:latin typeface="Arial" pitchFamily="34" charset="0"/>
                  <a:ea typeface="ＭＳ Ｐゴシック" charset="0"/>
                  <a:cs typeface="Arial" pitchFamily="34" charset="0"/>
                </a:rPr>
                <a:t>2</a:t>
              </a:r>
            </a:p>
          </p:txBody>
        </p:sp>
        <p:sp>
          <p:nvSpPr>
            <p:cNvPr id="11" name="TextBox 10">
              <a:extLst>
                <a:ext uri="{FF2B5EF4-FFF2-40B4-BE49-F238E27FC236}">
                  <a16:creationId xmlns:a16="http://schemas.microsoft.com/office/drawing/2014/main" id="{08085F1E-4BDE-894A-8A24-AB4D4541143E}"/>
                </a:ext>
              </a:extLst>
            </p:cNvPr>
            <p:cNvSpPr txBox="1"/>
            <p:nvPr/>
          </p:nvSpPr>
          <p:spPr>
            <a:xfrm>
              <a:off x="3987133" y="4297363"/>
              <a:ext cx="383118" cy="246222"/>
            </a:xfrm>
            <a:prstGeom prst="rect">
              <a:avLst/>
            </a:prstGeom>
            <a:noFill/>
          </p:spPr>
          <p:txBody>
            <a:bodyPr wrap="none" lIns="0" tIns="0" rIns="0" bIns="0">
              <a:spAutoFit/>
            </a:bodyPr>
            <a:lstStyle/>
            <a:p>
              <a:pPr eaLnBrk="0" fontAlgn="auto" hangingPunct="0">
                <a:spcBef>
                  <a:spcPts val="0"/>
                </a:spcBef>
                <a:spcAft>
                  <a:spcPts val="0"/>
                </a:spcAft>
                <a:defRPr/>
              </a:pPr>
              <a:r>
                <a:rPr lang="en-US" sz="1600" b="1" dirty="0">
                  <a:solidFill>
                    <a:srgbClr val="FFFFFF"/>
                  </a:solidFill>
                  <a:latin typeface="Arial" pitchFamily="34" charset="0"/>
                  <a:ea typeface="ＭＳ Ｐゴシック" charset="0"/>
                  <a:cs typeface="Arial" pitchFamily="34" charset="0"/>
                </a:rPr>
                <a:t>H</a:t>
              </a:r>
              <a:r>
                <a:rPr lang="en-US" sz="1600" b="1" baseline="-25000" dirty="0">
                  <a:solidFill>
                    <a:srgbClr val="FFFFFF"/>
                  </a:solidFill>
                  <a:latin typeface="Arial" pitchFamily="34" charset="0"/>
                  <a:ea typeface="ＭＳ Ｐゴシック" charset="0"/>
                  <a:cs typeface="Arial" pitchFamily="34" charset="0"/>
                </a:rPr>
                <a:t>2</a:t>
              </a:r>
              <a:r>
                <a:rPr lang="en-US" sz="1600" b="1" dirty="0">
                  <a:solidFill>
                    <a:srgbClr val="FFFFFF"/>
                  </a:solidFill>
                  <a:latin typeface="Arial" pitchFamily="34" charset="0"/>
                  <a:ea typeface="ＭＳ Ｐゴシック" charset="0"/>
                  <a:cs typeface="Arial" pitchFamily="34" charset="0"/>
                </a:rPr>
                <a:t>O</a:t>
              </a:r>
            </a:p>
          </p:txBody>
        </p:sp>
        <p:sp>
          <p:nvSpPr>
            <p:cNvPr id="12" name="TextBox 11">
              <a:extLst>
                <a:ext uri="{FF2B5EF4-FFF2-40B4-BE49-F238E27FC236}">
                  <a16:creationId xmlns:a16="http://schemas.microsoft.com/office/drawing/2014/main" id="{B539E148-ACB9-BE4B-91FE-1B035D732DF0}"/>
                </a:ext>
              </a:extLst>
            </p:cNvPr>
            <p:cNvSpPr txBox="1"/>
            <p:nvPr/>
          </p:nvSpPr>
          <p:spPr>
            <a:xfrm>
              <a:off x="5968212" y="4292599"/>
              <a:ext cx="605934" cy="246222"/>
            </a:xfrm>
            <a:prstGeom prst="rect">
              <a:avLst/>
            </a:prstGeom>
            <a:noFill/>
          </p:spPr>
          <p:txBody>
            <a:bodyPr wrap="none" lIns="0" tIns="0" rIns="0" bIns="0">
              <a:spAutoFit/>
            </a:bodyPr>
            <a:lstStyle/>
            <a:p>
              <a:pPr eaLnBrk="0" fontAlgn="auto" hangingPunct="0">
                <a:spcBef>
                  <a:spcPts val="0"/>
                </a:spcBef>
                <a:spcAft>
                  <a:spcPts val="0"/>
                </a:spcAft>
                <a:defRPr/>
              </a:pPr>
              <a:r>
                <a:rPr lang="en-US" sz="1600" b="1" dirty="0">
                  <a:solidFill>
                    <a:srgbClr val="FFFFFF"/>
                  </a:solidFill>
                  <a:latin typeface="Arial" pitchFamily="34" charset="0"/>
                  <a:ea typeface="ＭＳ Ｐゴシック" charset="0"/>
                  <a:cs typeface="Arial" pitchFamily="34" charset="0"/>
                </a:rPr>
                <a:t>H</a:t>
              </a:r>
              <a:r>
                <a:rPr lang="en-US" sz="1600" b="1" baseline="-25000" dirty="0">
                  <a:solidFill>
                    <a:srgbClr val="FFFFFF"/>
                  </a:solidFill>
                  <a:latin typeface="Arial" pitchFamily="34" charset="0"/>
                  <a:ea typeface="ＭＳ Ｐゴシック" charset="0"/>
                  <a:cs typeface="Arial" pitchFamily="34" charset="0"/>
                </a:rPr>
                <a:t>2</a:t>
              </a:r>
              <a:r>
                <a:rPr lang="en-US" sz="1600" b="1" dirty="0">
                  <a:solidFill>
                    <a:srgbClr val="FFFFFF"/>
                  </a:solidFill>
                  <a:latin typeface="Arial" pitchFamily="34" charset="0"/>
                  <a:ea typeface="ＭＳ Ｐゴシック" charset="0"/>
                  <a:cs typeface="Arial" pitchFamily="34" charset="0"/>
                </a:rPr>
                <a:t>CO</a:t>
              </a:r>
              <a:r>
                <a:rPr lang="en-US" sz="1600" b="1" baseline="-25000" dirty="0">
                  <a:solidFill>
                    <a:srgbClr val="FFFFFF"/>
                  </a:solidFill>
                  <a:latin typeface="Arial" pitchFamily="34" charset="0"/>
                  <a:ea typeface="ＭＳ Ｐゴシック" charset="0"/>
                  <a:cs typeface="Arial" pitchFamily="34" charset="0"/>
                </a:rPr>
                <a:t>2</a:t>
              </a:r>
            </a:p>
          </p:txBody>
        </p:sp>
        <p:sp>
          <p:nvSpPr>
            <p:cNvPr id="13" name="TextBox 8">
              <a:extLst>
                <a:ext uri="{FF2B5EF4-FFF2-40B4-BE49-F238E27FC236}">
                  <a16:creationId xmlns:a16="http://schemas.microsoft.com/office/drawing/2014/main" id="{155700D5-1181-F840-8608-08CA2135A16A}"/>
                </a:ext>
              </a:extLst>
            </p:cNvPr>
            <p:cNvSpPr txBox="1">
              <a:spLocks noChangeArrowheads="1"/>
            </p:cNvSpPr>
            <p:nvPr/>
          </p:nvSpPr>
          <p:spPr bwMode="auto">
            <a:xfrm>
              <a:off x="1993106" y="4750593"/>
              <a:ext cx="807913" cy="553998"/>
            </a:xfrm>
            <a:prstGeom prst="rect">
              <a:avLst/>
            </a:prstGeom>
            <a:noFill/>
            <a:ln w="9525">
              <a:noFill/>
              <a:miter lim="800000"/>
              <a:headEnd/>
              <a:tailEnd/>
            </a:ln>
          </p:spPr>
          <p:txBody>
            <a:bodyPr wrap="none" lIns="0" tIns="0" rIns="0" bIns="0">
              <a:spAutoFit/>
            </a:bodyPr>
            <a:lstStyle/>
            <a:p>
              <a:pPr eaLnBrk="0" hangingPunct="0"/>
              <a:r>
                <a:rPr lang="en-US" sz="1800" b="1" dirty="0">
                  <a:ln>
                    <a:solidFill>
                      <a:srgbClr val="FFFFFF"/>
                    </a:solidFill>
                  </a:ln>
                  <a:solidFill>
                    <a:srgbClr val="000000"/>
                  </a:solidFill>
                  <a:latin typeface="Arial" pitchFamily="34" charset="0"/>
                  <a:ea typeface="ＭＳ Ｐゴシック" charset="0"/>
                  <a:cs typeface="Arial" pitchFamily="34" charset="0"/>
                </a:rPr>
                <a:t>Carbon</a:t>
              </a:r>
            </a:p>
            <a:p>
              <a:pPr eaLnBrk="0" hangingPunct="0"/>
              <a:r>
                <a:rPr lang="en-US" sz="1800" b="1" dirty="0">
                  <a:ln>
                    <a:solidFill>
                      <a:srgbClr val="FFFFFF"/>
                    </a:solidFill>
                  </a:ln>
                  <a:solidFill>
                    <a:srgbClr val="000000"/>
                  </a:solidFill>
                  <a:latin typeface="Arial" pitchFamily="34" charset="0"/>
                  <a:ea typeface="ＭＳ Ｐゴシック" charset="0"/>
                  <a:cs typeface="Arial" pitchFamily="34" charset="0"/>
                </a:rPr>
                <a:t>dioxide</a:t>
              </a:r>
            </a:p>
          </p:txBody>
        </p:sp>
        <p:sp>
          <p:nvSpPr>
            <p:cNvPr id="14" name="TextBox 11">
              <a:extLst>
                <a:ext uri="{FF2B5EF4-FFF2-40B4-BE49-F238E27FC236}">
                  <a16:creationId xmlns:a16="http://schemas.microsoft.com/office/drawing/2014/main" id="{13A6AAC7-B5ED-0E48-BCD4-626EB7DBE54B}"/>
                </a:ext>
              </a:extLst>
            </p:cNvPr>
            <p:cNvSpPr txBox="1">
              <a:spLocks noChangeArrowheads="1"/>
            </p:cNvSpPr>
            <p:nvPr/>
          </p:nvSpPr>
          <p:spPr bwMode="auto">
            <a:xfrm>
              <a:off x="3765551" y="4748213"/>
              <a:ext cx="632609" cy="276999"/>
            </a:xfrm>
            <a:prstGeom prst="rect">
              <a:avLst/>
            </a:prstGeom>
            <a:noFill/>
            <a:ln w="9525">
              <a:noFill/>
              <a:miter lim="800000"/>
              <a:headEnd/>
              <a:tailEnd/>
            </a:ln>
          </p:spPr>
          <p:txBody>
            <a:bodyPr wrap="none" lIns="0" tIns="0" rIns="0" bIns="0">
              <a:spAutoFit/>
            </a:bodyPr>
            <a:lstStyle/>
            <a:p>
              <a:pPr eaLnBrk="0" hangingPunct="0"/>
              <a:r>
                <a:rPr lang="en-US" sz="1800" b="1" dirty="0">
                  <a:ln>
                    <a:solidFill>
                      <a:srgbClr val="FFFFFF"/>
                    </a:solidFill>
                  </a:ln>
                  <a:solidFill>
                    <a:srgbClr val="000000"/>
                  </a:solidFill>
                  <a:latin typeface="Arial" pitchFamily="34" charset="0"/>
                  <a:ea typeface="ＭＳ Ｐゴシック" charset="0"/>
                  <a:cs typeface="Arial" pitchFamily="34" charset="0"/>
                </a:rPr>
                <a:t>Water</a:t>
              </a:r>
            </a:p>
          </p:txBody>
        </p:sp>
        <p:sp>
          <p:nvSpPr>
            <p:cNvPr id="15" name="TextBox 12">
              <a:extLst>
                <a:ext uri="{FF2B5EF4-FFF2-40B4-BE49-F238E27FC236}">
                  <a16:creationId xmlns:a16="http://schemas.microsoft.com/office/drawing/2014/main" id="{6AFA083D-34B7-534D-9A84-184CC8926944}"/>
                </a:ext>
              </a:extLst>
            </p:cNvPr>
            <p:cNvSpPr txBox="1">
              <a:spLocks noChangeArrowheads="1"/>
            </p:cNvSpPr>
            <p:nvPr/>
          </p:nvSpPr>
          <p:spPr bwMode="auto">
            <a:xfrm>
              <a:off x="5395912" y="4752974"/>
              <a:ext cx="1526059" cy="276999"/>
            </a:xfrm>
            <a:prstGeom prst="rect">
              <a:avLst/>
            </a:prstGeom>
            <a:noFill/>
            <a:ln w="9525">
              <a:noFill/>
              <a:miter lim="800000"/>
              <a:headEnd/>
              <a:tailEnd/>
            </a:ln>
          </p:spPr>
          <p:txBody>
            <a:bodyPr wrap="none" lIns="0" tIns="0" rIns="0" bIns="0">
              <a:spAutoFit/>
            </a:bodyPr>
            <a:lstStyle/>
            <a:p>
              <a:pPr eaLnBrk="0" hangingPunct="0"/>
              <a:r>
                <a:rPr lang="en-US" sz="1800" b="1" dirty="0">
                  <a:ln>
                    <a:solidFill>
                      <a:srgbClr val="FFFFFF"/>
                    </a:solidFill>
                  </a:ln>
                  <a:solidFill>
                    <a:srgbClr val="000000"/>
                  </a:solidFill>
                  <a:latin typeface="Arial" pitchFamily="34" charset="0"/>
                  <a:ea typeface="ＭＳ Ｐゴシック" charset="0"/>
                  <a:cs typeface="Arial" pitchFamily="34" charset="0"/>
                </a:rPr>
                <a:t>Carbonic acid</a:t>
              </a:r>
            </a:p>
          </p:txBody>
        </p:sp>
      </p:grpSp>
      <p:sp>
        <p:nvSpPr>
          <p:cNvPr id="16" name="TextBox 15">
            <a:extLst>
              <a:ext uri="{FF2B5EF4-FFF2-40B4-BE49-F238E27FC236}">
                <a16:creationId xmlns:a16="http://schemas.microsoft.com/office/drawing/2014/main" id="{DB1F7068-306E-474A-B9FC-75CE90A90605}"/>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422448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4920F-F0C0-FF4E-B0CF-D286BB90D09C}"/>
              </a:ext>
            </a:extLst>
          </p:cNvPr>
          <p:cNvSpPr>
            <a:spLocks noGrp="1"/>
          </p:cNvSpPr>
          <p:nvPr>
            <p:ph type="title"/>
          </p:nvPr>
        </p:nvSpPr>
        <p:spPr>
          <a:xfrm>
            <a:off x="179512" y="2564904"/>
            <a:ext cx="8543108" cy="958863"/>
          </a:xfrm>
        </p:spPr>
        <p:txBody>
          <a:bodyPr anchor="ctr"/>
          <a:lstStyle/>
          <a:p>
            <a:pPr algn="ctr"/>
            <a:r>
              <a:rPr lang="en-US" sz="3600" dirty="0"/>
              <a:t>Organic Compounds</a:t>
            </a:r>
            <a:endParaRPr lang="ar-SA" sz="3600" dirty="0"/>
          </a:p>
        </p:txBody>
      </p:sp>
      <p:sp>
        <p:nvSpPr>
          <p:cNvPr id="4" name="Footer Placeholder 3">
            <a:extLst>
              <a:ext uri="{FF2B5EF4-FFF2-40B4-BE49-F238E27FC236}">
                <a16:creationId xmlns:a16="http://schemas.microsoft.com/office/drawing/2014/main" id="{0051A88C-B111-D444-86B4-B53163CCD2DD}"/>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2080365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99763-6F43-3241-BC49-2E47923871D7}"/>
              </a:ext>
            </a:extLst>
          </p:cNvPr>
          <p:cNvSpPr>
            <a:spLocks noGrp="1"/>
          </p:cNvSpPr>
          <p:nvPr>
            <p:ph idx="1"/>
          </p:nvPr>
        </p:nvSpPr>
        <p:spPr>
          <a:xfrm>
            <a:off x="217043" y="1223086"/>
            <a:ext cx="8543108" cy="5797820"/>
          </a:xfrm>
        </p:spPr>
        <p:txBody>
          <a:bodyPr>
            <a:normAutofit lnSpcReduction="10000"/>
          </a:bodyPr>
          <a:lstStyle/>
          <a:p>
            <a:pPr lvl="0" algn="just" rtl="0">
              <a:lnSpc>
                <a:spcPct val="100000"/>
              </a:lnSpc>
              <a:spcBef>
                <a:spcPts val="0"/>
              </a:spcBef>
              <a:spcAft>
                <a:spcPts val="0"/>
              </a:spcAft>
            </a:pPr>
            <a:r>
              <a:rPr lang="en-US" sz="2600" dirty="0">
                <a:solidFill>
                  <a:prstClr val="black"/>
                </a:solidFill>
                <a:latin typeface="Times New Roman"/>
              </a:rPr>
              <a:t>This basic human drive to understand our natural world is manifest in </a:t>
            </a:r>
            <a:r>
              <a:rPr lang="en-US" sz="2600" b="1" dirty="0">
                <a:solidFill>
                  <a:prstClr val="black"/>
                </a:solidFill>
                <a:latin typeface="Times New Roman"/>
              </a:rPr>
              <a:t>two main scientific approaches</a:t>
            </a:r>
            <a:r>
              <a:rPr lang="en-US" sz="2600" dirty="0">
                <a:solidFill>
                  <a:prstClr val="black"/>
                </a:solidFill>
                <a:latin typeface="Times New Roman"/>
              </a:rPr>
              <a:t>: </a:t>
            </a:r>
          </a:p>
          <a:p>
            <a:pPr marL="0" lvl="0" indent="0" algn="just" rtl="0">
              <a:lnSpc>
                <a:spcPct val="100000"/>
              </a:lnSpc>
              <a:spcBef>
                <a:spcPts val="0"/>
              </a:spcBef>
              <a:spcAft>
                <a:spcPts val="0"/>
              </a:spcAft>
              <a:buNone/>
            </a:pPr>
            <a:endParaRPr lang="en-US" sz="2600" dirty="0">
              <a:solidFill>
                <a:prstClr val="black"/>
              </a:solidFill>
              <a:latin typeface="Times New Roman"/>
            </a:endParaRPr>
          </a:p>
          <a:p>
            <a:pPr marL="457200" lvl="1" indent="0" algn="just" rtl="0">
              <a:lnSpc>
                <a:spcPct val="100000"/>
              </a:lnSpc>
              <a:spcAft>
                <a:spcPts val="0"/>
              </a:spcAft>
              <a:buNone/>
            </a:pPr>
            <a:endParaRPr lang="en-US" dirty="0">
              <a:solidFill>
                <a:prstClr val="black"/>
              </a:solidFill>
              <a:latin typeface="Times New Roman"/>
            </a:endParaRPr>
          </a:p>
          <a:p>
            <a:pPr marL="457200" lvl="1" indent="0" algn="just" rtl="0">
              <a:lnSpc>
                <a:spcPct val="100000"/>
              </a:lnSpc>
              <a:spcAft>
                <a:spcPts val="0"/>
              </a:spcAft>
              <a:buNone/>
            </a:pPr>
            <a:endParaRPr lang="en-US" dirty="0">
              <a:solidFill>
                <a:prstClr val="black"/>
              </a:solidFill>
              <a:latin typeface="Times New Roman"/>
            </a:endParaRPr>
          </a:p>
          <a:p>
            <a:pPr marL="457200" lvl="1" indent="0" algn="just" rtl="0">
              <a:lnSpc>
                <a:spcPct val="100000"/>
              </a:lnSpc>
              <a:spcAft>
                <a:spcPts val="0"/>
              </a:spcAft>
              <a:buNone/>
            </a:pPr>
            <a:endParaRPr lang="en-US" dirty="0">
              <a:solidFill>
                <a:prstClr val="black"/>
              </a:solidFill>
              <a:latin typeface="Times New Roman"/>
            </a:endParaRPr>
          </a:p>
          <a:p>
            <a:pPr marL="457200" lvl="1" indent="0" algn="just" rtl="0">
              <a:lnSpc>
                <a:spcPct val="100000"/>
              </a:lnSpc>
              <a:spcAft>
                <a:spcPts val="0"/>
              </a:spcAft>
              <a:buNone/>
            </a:pPr>
            <a:endParaRPr lang="en-US" dirty="0">
              <a:solidFill>
                <a:prstClr val="black"/>
              </a:solidFill>
              <a:latin typeface="Times New Roman"/>
            </a:endParaRPr>
          </a:p>
          <a:p>
            <a:pPr marL="457200" lvl="1" indent="0" algn="just" rtl="0">
              <a:lnSpc>
                <a:spcPct val="100000"/>
              </a:lnSpc>
              <a:spcAft>
                <a:spcPts val="0"/>
              </a:spcAft>
              <a:buNone/>
            </a:pPr>
            <a:endParaRPr lang="en-US" dirty="0">
              <a:solidFill>
                <a:prstClr val="black"/>
              </a:solidFill>
              <a:latin typeface="Times New Roman"/>
            </a:endParaRPr>
          </a:p>
          <a:p>
            <a:pPr marL="457200" lvl="1" indent="0" algn="just" rtl="0">
              <a:lnSpc>
                <a:spcPct val="100000"/>
              </a:lnSpc>
              <a:spcAft>
                <a:spcPts val="0"/>
              </a:spcAft>
              <a:buNone/>
            </a:pPr>
            <a:endParaRPr lang="en-US" dirty="0">
              <a:solidFill>
                <a:prstClr val="black"/>
              </a:solidFill>
              <a:latin typeface="Times New Roman"/>
            </a:endParaRPr>
          </a:p>
          <a:p>
            <a:pPr marL="457200" lvl="1" indent="0" algn="just" rtl="0">
              <a:lnSpc>
                <a:spcPct val="100000"/>
              </a:lnSpc>
              <a:spcAft>
                <a:spcPts val="0"/>
              </a:spcAft>
              <a:buNone/>
            </a:pPr>
            <a:endParaRPr lang="en-US" dirty="0">
              <a:solidFill>
                <a:prstClr val="black"/>
              </a:solidFill>
              <a:latin typeface="Times New Roman"/>
            </a:endParaRPr>
          </a:p>
          <a:p>
            <a:pPr lvl="0" algn="just" rtl="0">
              <a:lnSpc>
                <a:spcPct val="100000"/>
              </a:lnSpc>
              <a:spcBef>
                <a:spcPts val="0"/>
              </a:spcBef>
              <a:spcAft>
                <a:spcPts val="0"/>
              </a:spcAft>
            </a:pPr>
            <a:endParaRPr lang="en-US" sz="2600" dirty="0">
              <a:solidFill>
                <a:prstClr val="black"/>
              </a:solidFill>
              <a:latin typeface="Times New Roman"/>
            </a:endParaRPr>
          </a:p>
          <a:p>
            <a:pPr lvl="0" algn="just" rtl="0">
              <a:lnSpc>
                <a:spcPct val="100000"/>
              </a:lnSpc>
              <a:spcBef>
                <a:spcPts val="0"/>
              </a:spcBef>
              <a:spcAft>
                <a:spcPts val="0"/>
              </a:spcAft>
            </a:pPr>
            <a:endParaRPr lang="en-US" sz="2600" dirty="0">
              <a:solidFill>
                <a:prstClr val="black"/>
              </a:solidFill>
              <a:latin typeface="Times New Roman"/>
            </a:endParaRPr>
          </a:p>
          <a:p>
            <a:pPr lvl="0" algn="just" rtl="0">
              <a:lnSpc>
                <a:spcPct val="100000"/>
              </a:lnSpc>
              <a:spcBef>
                <a:spcPts val="0"/>
              </a:spcBef>
              <a:spcAft>
                <a:spcPts val="0"/>
              </a:spcAft>
            </a:pPr>
            <a:r>
              <a:rPr lang="en-US" sz="2600" dirty="0">
                <a:solidFill>
                  <a:prstClr val="black"/>
                </a:solidFill>
                <a:latin typeface="Times New Roman"/>
              </a:rPr>
              <a:t>Most scientists practice a combination of these two forms of inquiry. </a:t>
            </a:r>
            <a:endParaRPr lang="ar-SA" dirty="0"/>
          </a:p>
        </p:txBody>
      </p:sp>
      <p:sp>
        <p:nvSpPr>
          <p:cNvPr id="5" name="Title 3">
            <a:extLst>
              <a:ext uri="{FF2B5EF4-FFF2-40B4-BE49-F238E27FC236}">
                <a16:creationId xmlns:a16="http://schemas.microsoft.com/office/drawing/2014/main" id="{B50C72A0-F6FC-0644-AD8C-8ADDF5984A73}"/>
              </a:ext>
            </a:extLst>
          </p:cNvPr>
          <p:cNvSpPr>
            <a:spLocks noGrp="1"/>
          </p:cNvSpPr>
          <p:nvPr>
            <p:ph type="title"/>
          </p:nvPr>
        </p:nvSpPr>
        <p:spPr>
          <a:xfrm>
            <a:off x="628650" y="-636"/>
            <a:ext cx="7886700" cy="1325563"/>
          </a:xfrm>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The Process of Science</a:t>
            </a:r>
          </a:p>
        </p:txBody>
      </p:sp>
      <p:graphicFrame>
        <p:nvGraphicFramePr>
          <p:cNvPr id="2" name="Diagram 1">
            <a:extLst>
              <a:ext uri="{FF2B5EF4-FFF2-40B4-BE49-F238E27FC236}">
                <a16:creationId xmlns:a16="http://schemas.microsoft.com/office/drawing/2014/main" id="{C7D8AB72-C63C-B343-A6D3-647B367109AA}"/>
              </a:ext>
            </a:extLst>
          </p:cNvPr>
          <p:cNvGraphicFramePr/>
          <p:nvPr>
            <p:extLst/>
          </p:nvPr>
        </p:nvGraphicFramePr>
        <p:xfrm>
          <a:off x="429130" y="1886520"/>
          <a:ext cx="8259614" cy="3935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517956D-2FC1-C74A-AB62-7158528219AC}"/>
              </a:ext>
            </a:extLst>
          </p:cNvPr>
          <p:cNvSpPr txBox="1"/>
          <p:nvPr/>
        </p:nvSpPr>
        <p:spPr>
          <a:xfrm>
            <a:off x="-81158" y="6589380"/>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56070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US" dirty="0"/>
              <a:t>Biology and Society: Got Lactose?</a:t>
            </a:r>
          </a:p>
        </p:txBody>
      </p:sp>
      <p:sp>
        <p:nvSpPr>
          <p:cNvPr id="20483" name="Rectangle 3"/>
          <p:cNvSpPr>
            <a:spLocks noGrp="1" noChangeArrowheads="1"/>
          </p:cNvSpPr>
          <p:nvPr>
            <p:ph idx="1"/>
          </p:nvPr>
        </p:nvSpPr>
        <p:spPr>
          <a:xfrm>
            <a:off x="59735" y="1084502"/>
            <a:ext cx="6165276" cy="4949054"/>
          </a:xfrm>
        </p:spPr>
        <p:txBody>
          <a:bodyPr>
            <a:noAutofit/>
          </a:bodyPr>
          <a:lstStyle/>
          <a:p>
            <a:pPr marL="230188" indent="-215900" algn="just"/>
            <a:r>
              <a:rPr lang="en-US" sz="2600" dirty="0">
                <a:solidFill>
                  <a:srgbClr val="FF0000"/>
                </a:solidFill>
                <a:latin typeface="+mj-lt"/>
              </a:rPr>
              <a:t>Lactose</a:t>
            </a:r>
            <a:r>
              <a:rPr lang="en-US" sz="2600" dirty="0">
                <a:latin typeface="+mj-lt"/>
              </a:rPr>
              <a:t> is the main sugar found in milk.</a:t>
            </a:r>
          </a:p>
          <a:p>
            <a:pPr marL="230188" indent="-215900" algn="just"/>
            <a:r>
              <a:rPr lang="en-US" sz="2600" dirty="0">
                <a:solidFill>
                  <a:srgbClr val="FF0000"/>
                </a:solidFill>
                <a:latin typeface="+mj-lt"/>
              </a:rPr>
              <a:t>Lactose intolerance is the inability to properly digest lactose.</a:t>
            </a:r>
          </a:p>
          <a:p>
            <a:pPr marL="230188" lvl="1" indent="-215900" algn="just"/>
            <a:r>
              <a:rPr lang="en-US" dirty="0">
                <a:latin typeface="+mj-lt"/>
              </a:rPr>
              <a:t>Instead of lactose being broken down and absorbed in the small intestine, lactose is broken down by bacteria in the large intestine, producing gas and discomfort.</a:t>
            </a:r>
          </a:p>
          <a:p>
            <a:pPr marL="230188" indent="-215900" algn="just"/>
            <a:r>
              <a:rPr lang="en-US" sz="2600" dirty="0">
                <a:solidFill>
                  <a:srgbClr val="FF0000"/>
                </a:solidFill>
                <a:latin typeface="+mj-lt"/>
              </a:rPr>
              <a:t>Lactose intolerance can be addressed by:</a:t>
            </a:r>
          </a:p>
          <a:p>
            <a:pPr marL="230188" lvl="1" indent="-215900" algn="just"/>
            <a:r>
              <a:rPr lang="en-US" dirty="0">
                <a:latin typeface="+mj-lt"/>
              </a:rPr>
              <a:t>avoiding lactose-containing foods or</a:t>
            </a:r>
          </a:p>
          <a:p>
            <a:pPr marL="230188" lvl="1" indent="-215900" algn="just"/>
            <a:r>
              <a:rPr lang="en-US" dirty="0">
                <a:latin typeface="+mj-lt"/>
              </a:rPr>
              <a:t>consuming lactase pills along with food.</a:t>
            </a:r>
          </a:p>
        </p:txBody>
      </p:sp>
      <p:pic>
        <p:nvPicPr>
          <p:cNvPr id="5" name="Picture 4" descr="03_00aIceCream-L">
            <a:extLst>
              <a:ext uri="{FF2B5EF4-FFF2-40B4-BE49-F238E27FC236}">
                <a16:creationId xmlns:a16="http://schemas.microsoft.com/office/drawing/2014/main" id="{7F59372F-50D8-1E4C-AC04-9057B2E190D9}"/>
              </a:ext>
            </a:extLst>
          </p:cNvPr>
          <p:cNvPicPr>
            <a:picLocks noChangeAspect="1" noChangeArrowheads="1"/>
          </p:cNvPicPr>
          <p:nvPr/>
        </p:nvPicPr>
        <p:blipFill>
          <a:blip r:embed="rId3" cstate="print"/>
          <a:srcRect/>
          <a:stretch>
            <a:fillRect/>
          </a:stretch>
        </p:blipFill>
        <p:spPr bwMode="auto">
          <a:xfrm>
            <a:off x="6452659" y="1556792"/>
            <a:ext cx="2664296" cy="4004475"/>
          </a:xfrm>
          <a:prstGeom prst="rect">
            <a:avLst/>
          </a:prstGeom>
          <a:noFill/>
          <a:ln w="9525">
            <a:noFill/>
            <a:miter lim="800000"/>
            <a:headEnd/>
            <a:tailEnd/>
          </a:ln>
        </p:spPr>
      </p:pic>
      <p:sp>
        <p:nvSpPr>
          <p:cNvPr id="6" name="TextBox 5">
            <a:extLst>
              <a:ext uri="{FF2B5EF4-FFF2-40B4-BE49-F238E27FC236}">
                <a16:creationId xmlns:a16="http://schemas.microsoft.com/office/drawing/2014/main" id="{A4FC46A3-9B4E-7D4C-B0D3-EDB9836FF32E}"/>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30704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en-US" dirty="0"/>
              <a:t>Organic Compounds</a:t>
            </a:r>
          </a:p>
        </p:txBody>
      </p:sp>
      <p:sp>
        <p:nvSpPr>
          <p:cNvPr id="24579" name="Rectangle 3"/>
          <p:cNvSpPr>
            <a:spLocks noGrp="1" noChangeArrowheads="1"/>
          </p:cNvSpPr>
          <p:nvPr>
            <p:ph idx="1"/>
          </p:nvPr>
        </p:nvSpPr>
        <p:spPr/>
        <p:txBody>
          <a:bodyPr/>
          <a:lstStyle/>
          <a:p>
            <a:pPr algn="just"/>
            <a:r>
              <a:rPr lang="en-US" dirty="0">
                <a:latin typeface="+mj-lt"/>
              </a:rPr>
              <a:t>A cell is mostly water.</a:t>
            </a:r>
          </a:p>
          <a:p>
            <a:pPr algn="just"/>
            <a:r>
              <a:rPr lang="en-US" dirty="0">
                <a:latin typeface="+mj-lt"/>
              </a:rPr>
              <a:t>The rest of the cell consists mainly of </a:t>
            </a:r>
            <a:r>
              <a:rPr lang="en-US" dirty="0">
                <a:solidFill>
                  <a:srgbClr val="FF0000"/>
                </a:solidFill>
                <a:latin typeface="+mj-lt"/>
              </a:rPr>
              <a:t>carbon</a:t>
            </a:r>
            <a:r>
              <a:rPr lang="en-US" dirty="0">
                <a:latin typeface="+mj-lt"/>
              </a:rPr>
              <a:t>-based molecules.</a:t>
            </a:r>
          </a:p>
          <a:p>
            <a:pPr algn="just"/>
            <a:r>
              <a:rPr lang="en-US" dirty="0">
                <a:latin typeface="+mj-lt"/>
              </a:rPr>
              <a:t>Carbon forms large, complex, and diverse molecules necessary for life’s functions.</a:t>
            </a:r>
          </a:p>
          <a:p>
            <a:pPr algn="just"/>
            <a:r>
              <a:rPr lang="en-US" b="1" dirty="0">
                <a:solidFill>
                  <a:srgbClr val="FF0000"/>
                </a:solidFill>
                <a:latin typeface="+mj-lt"/>
              </a:rPr>
              <a:t>Organic compounds</a:t>
            </a:r>
            <a:r>
              <a:rPr lang="en-US" dirty="0">
                <a:solidFill>
                  <a:srgbClr val="FF0000"/>
                </a:solidFill>
                <a:latin typeface="+mj-lt"/>
              </a:rPr>
              <a:t> </a:t>
            </a:r>
            <a:r>
              <a:rPr lang="en-US" dirty="0">
                <a:latin typeface="+mj-lt"/>
              </a:rPr>
              <a:t>are </a:t>
            </a:r>
            <a:r>
              <a:rPr lang="en-US" b="1" dirty="0">
                <a:latin typeface="+mj-lt"/>
              </a:rPr>
              <a:t>carbon-based molecules</a:t>
            </a:r>
            <a:r>
              <a:rPr lang="en-US" dirty="0">
                <a:latin typeface="+mj-lt"/>
              </a:rPr>
              <a:t>.</a:t>
            </a:r>
          </a:p>
        </p:txBody>
      </p:sp>
      <p:sp>
        <p:nvSpPr>
          <p:cNvPr id="5" name="TextBox 4">
            <a:extLst>
              <a:ext uri="{FF2B5EF4-FFF2-40B4-BE49-F238E27FC236}">
                <a16:creationId xmlns:a16="http://schemas.microsoft.com/office/drawing/2014/main" id="{ACAA8060-4246-1C44-93DC-8736C133D58D}"/>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5304947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en-US" dirty="0"/>
              <a:t>Carbon Chemistry</a:t>
            </a:r>
          </a:p>
        </p:txBody>
      </p:sp>
      <p:sp>
        <p:nvSpPr>
          <p:cNvPr id="24579" name="Rectangle 3"/>
          <p:cNvSpPr>
            <a:spLocks noGrp="1" noChangeArrowheads="1"/>
          </p:cNvSpPr>
          <p:nvPr>
            <p:ph idx="1"/>
          </p:nvPr>
        </p:nvSpPr>
        <p:spPr/>
        <p:txBody>
          <a:bodyPr/>
          <a:lstStyle/>
          <a:p>
            <a:pPr algn="just"/>
            <a:r>
              <a:rPr lang="en-US" sz="2600" dirty="0">
                <a:latin typeface="+mj-lt"/>
              </a:rPr>
              <a:t>Carbon is a versatile molecule.</a:t>
            </a:r>
          </a:p>
          <a:p>
            <a:pPr lvl="1" algn="just"/>
            <a:r>
              <a:rPr lang="en-US" dirty="0">
                <a:latin typeface="+mj-lt"/>
              </a:rPr>
              <a:t>Carbon can share electrons with other atoms in four covalent bonds.</a:t>
            </a:r>
          </a:p>
          <a:p>
            <a:pPr lvl="1" algn="just"/>
            <a:r>
              <a:rPr lang="en-US" dirty="0">
                <a:latin typeface="+mj-lt"/>
              </a:rPr>
              <a:t>Because carbon can use one or more of its bonds to attach to other carbon atoms, it is possible to construct an endless diversity of carbon skeletons varying in </a:t>
            </a:r>
          </a:p>
          <a:p>
            <a:pPr lvl="2" algn="just"/>
            <a:r>
              <a:rPr lang="en-US" sz="2600" dirty="0">
                <a:latin typeface="+mj-lt"/>
              </a:rPr>
              <a:t>size and </a:t>
            </a:r>
          </a:p>
          <a:p>
            <a:pPr lvl="2" algn="just"/>
            <a:r>
              <a:rPr lang="en-US" sz="2600" dirty="0">
                <a:latin typeface="+mj-lt"/>
              </a:rPr>
              <a:t>branching pattern.  </a:t>
            </a:r>
          </a:p>
        </p:txBody>
      </p:sp>
      <p:sp>
        <p:nvSpPr>
          <p:cNvPr id="5" name="TextBox 4">
            <a:extLst>
              <a:ext uri="{FF2B5EF4-FFF2-40B4-BE49-F238E27FC236}">
                <a16:creationId xmlns:a16="http://schemas.microsoft.com/office/drawing/2014/main" id="{8A3EE800-8E32-814F-BA64-3D9B04E4DC88}"/>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760159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7-03_01CarbonSkeletons-L.jpg" descr="C:\Documents and Settings\rajesh\Desktop\PPT\Campbel Chapter-03\03_Labeled_Images\07-03_01CarbonSkeletons-L.jpg"/>
          <p:cNvPicPr>
            <a:picLocks noChangeAspect="1"/>
          </p:cNvPicPr>
          <p:nvPr/>
        </p:nvPicPr>
        <p:blipFill>
          <a:blip r:embed="rId3" r:link="rId4"/>
          <a:stretch>
            <a:fillRect/>
          </a:stretch>
        </p:blipFill>
        <p:spPr>
          <a:xfrm>
            <a:off x="445008" y="435816"/>
            <a:ext cx="8253984" cy="6449568"/>
          </a:xfrm>
          <a:prstGeom prst="rect">
            <a:avLst/>
          </a:prstGeom>
        </p:spPr>
      </p:pic>
      <p:sp>
        <p:nvSpPr>
          <p:cNvPr id="5" name="TextBox 4"/>
          <p:cNvSpPr txBox="1"/>
          <p:nvPr/>
        </p:nvSpPr>
        <p:spPr>
          <a:xfrm>
            <a:off x="486887" y="2358502"/>
            <a:ext cx="3502562" cy="278410"/>
          </a:xfrm>
          <a:prstGeom prst="rect">
            <a:avLst/>
          </a:prstGeom>
          <a:noFill/>
        </p:spPr>
        <p:txBody>
          <a:bodyPr wrap="none" lIns="0" tIns="0" rIns="0" bIns="0">
            <a:spAutoFit/>
          </a:bodyPr>
          <a:lstStyle/>
          <a:p>
            <a:pPr eaLnBrk="0" fontAlgn="auto" hangingPunct="0">
              <a:spcBef>
                <a:spcPts val="0"/>
              </a:spcBef>
              <a:spcAft>
                <a:spcPts val="0"/>
              </a:spcAft>
              <a:defRPr/>
            </a:pPr>
            <a:r>
              <a:rPr lang="en-US" sz="1809" b="1" dirty="0">
                <a:solidFill>
                  <a:srgbClr val="000000"/>
                </a:solidFill>
                <a:latin typeface="Arial"/>
                <a:ea typeface="ＭＳ Ｐゴシック" charset="0"/>
              </a:rPr>
              <a:t>Carbon skeletons vary in length</a:t>
            </a:r>
          </a:p>
        </p:txBody>
      </p:sp>
      <p:sp>
        <p:nvSpPr>
          <p:cNvPr id="6" name="TextBox 5"/>
          <p:cNvSpPr txBox="1"/>
          <p:nvPr/>
        </p:nvSpPr>
        <p:spPr>
          <a:xfrm>
            <a:off x="5319994" y="1782438"/>
            <a:ext cx="1412246" cy="278410"/>
          </a:xfrm>
          <a:prstGeom prst="rect">
            <a:avLst/>
          </a:prstGeom>
          <a:noFill/>
        </p:spPr>
        <p:txBody>
          <a:bodyPr wrap="none" lIns="0" tIns="0" rIns="0" bIns="0">
            <a:spAutoFit/>
          </a:bodyPr>
          <a:lstStyle/>
          <a:p>
            <a:pPr eaLnBrk="0" fontAlgn="auto" hangingPunct="0">
              <a:spcBef>
                <a:spcPts val="0"/>
              </a:spcBef>
              <a:spcAft>
                <a:spcPts val="0"/>
              </a:spcAft>
              <a:defRPr/>
            </a:pPr>
            <a:r>
              <a:rPr lang="en-US" sz="1809" b="1" dirty="0">
                <a:solidFill>
                  <a:srgbClr val="000000"/>
                </a:solidFill>
                <a:latin typeface="Arial"/>
                <a:ea typeface="ＭＳ Ｐゴシック" charset="0"/>
              </a:rPr>
              <a:t>Double bond</a:t>
            </a:r>
          </a:p>
        </p:txBody>
      </p:sp>
      <p:sp>
        <p:nvSpPr>
          <p:cNvPr id="7" name="TextBox 6"/>
          <p:cNvSpPr txBox="1"/>
          <p:nvPr/>
        </p:nvSpPr>
        <p:spPr>
          <a:xfrm>
            <a:off x="5701035" y="2305739"/>
            <a:ext cx="2874185" cy="835229"/>
          </a:xfrm>
          <a:prstGeom prst="rect">
            <a:avLst/>
          </a:prstGeom>
          <a:noFill/>
        </p:spPr>
        <p:txBody>
          <a:bodyPr wrap="none" lIns="0" tIns="0" rIns="0" bIns="0">
            <a:spAutoFit/>
          </a:bodyPr>
          <a:lstStyle/>
          <a:p>
            <a:pPr algn="ctr" eaLnBrk="0" fontAlgn="auto" hangingPunct="0">
              <a:spcBef>
                <a:spcPts val="0"/>
              </a:spcBef>
              <a:spcAft>
                <a:spcPts val="0"/>
              </a:spcAft>
              <a:defRPr/>
            </a:pPr>
            <a:r>
              <a:rPr lang="en-US" sz="1809" b="1" dirty="0">
                <a:solidFill>
                  <a:srgbClr val="000000"/>
                </a:solidFill>
                <a:latin typeface="Arial"/>
                <a:ea typeface="ＭＳ Ｐゴシック" charset="0"/>
              </a:rPr>
              <a:t>Carbon skeletons may</a:t>
            </a:r>
          </a:p>
          <a:p>
            <a:pPr algn="ctr" eaLnBrk="0" fontAlgn="auto" hangingPunct="0">
              <a:spcBef>
                <a:spcPts val="0"/>
              </a:spcBef>
              <a:spcAft>
                <a:spcPts val="0"/>
              </a:spcAft>
              <a:defRPr/>
            </a:pPr>
            <a:r>
              <a:rPr lang="en-US" sz="1809" b="1" dirty="0">
                <a:solidFill>
                  <a:srgbClr val="000000"/>
                </a:solidFill>
                <a:latin typeface="Arial"/>
                <a:ea typeface="ＭＳ Ｐゴシック" charset="0"/>
              </a:rPr>
              <a:t>have double bonds,</a:t>
            </a:r>
          </a:p>
          <a:p>
            <a:pPr algn="ctr" eaLnBrk="0" fontAlgn="auto" hangingPunct="0">
              <a:spcBef>
                <a:spcPts val="0"/>
              </a:spcBef>
              <a:spcAft>
                <a:spcPts val="0"/>
              </a:spcAft>
              <a:defRPr/>
            </a:pPr>
            <a:r>
              <a:rPr lang="en-US" sz="1809" b="1" dirty="0">
                <a:solidFill>
                  <a:srgbClr val="000000"/>
                </a:solidFill>
                <a:latin typeface="Arial"/>
                <a:ea typeface="ＭＳ Ｐゴシック" charset="0"/>
              </a:rPr>
              <a:t>which can vary in location</a:t>
            </a:r>
          </a:p>
        </p:txBody>
      </p:sp>
      <p:sp>
        <p:nvSpPr>
          <p:cNvPr id="8" name="TextBox 7"/>
          <p:cNvSpPr txBox="1"/>
          <p:nvPr/>
        </p:nvSpPr>
        <p:spPr>
          <a:xfrm>
            <a:off x="802007" y="6184549"/>
            <a:ext cx="2798843" cy="556819"/>
          </a:xfrm>
          <a:prstGeom prst="rect">
            <a:avLst/>
          </a:prstGeom>
          <a:noFill/>
        </p:spPr>
        <p:txBody>
          <a:bodyPr wrap="none" lIns="0" tIns="0" rIns="0" bIns="0">
            <a:spAutoFit/>
          </a:bodyPr>
          <a:lstStyle/>
          <a:p>
            <a:pPr algn="ctr" eaLnBrk="0" fontAlgn="auto" hangingPunct="0">
              <a:spcBef>
                <a:spcPts val="0"/>
              </a:spcBef>
              <a:spcAft>
                <a:spcPts val="0"/>
              </a:spcAft>
              <a:defRPr/>
            </a:pPr>
            <a:r>
              <a:rPr lang="en-US" sz="1809" b="1" dirty="0">
                <a:solidFill>
                  <a:srgbClr val="000000"/>
                </a:solidFill>
                <a:latin typeface="Arial"/>
                <a:ea typeface="ＭＳ Ｐゴシック" charset="0"/>
              </a:rPr>
              <a:t>Carbon skeletons may be</a:t>
            </a:r>
          </a:p>
          <a:p>
            <a:pPr algn="ctr" eaLnBrk="0" fontAlgn="auto" hangingPunct="0">
              <a:spcBef>
                <a:spcPts val="0"/>
              </a:spcBef>
              <a:spcAft>
                <a:spcPts val="0"/>
              </a:spcAft>
              <a:defRPr/>
            </a:pPr>
            <a:r>
              <a:rPr lang="en-US" sz="1809" b="1" dirty="0" err="1">
                <a:solidFill>
                  <a:srgbClr val="000000"/>
                </a:solidFill>
                <a:latin typeface="Arial"/>
                <a:ea typeface="ＭＳ Ｐゴシック" charset="0"/>
              </a:rPr>
              <a:t>unbranched</a:t>
            </a:r>
            <a:r>
              <a:rPr lang="en-US" sz="1809" b="1" dirty="0">
                <a:solidFill>
                  <a:srgbClr val="000000"/>
                </a:solidFill>
                <a:latin typeface="Arial"/>
                <a:ea typeface="ＭＳ Ｐゴシック" charset="0"/>
              </a:rPr>
              <a:t> or branched</a:t>
            </a:r>
          </a:p>
        </p:txBody>
      </p:sp>
      <p:sp>
        <p:nvSpPr>
          <p:cNvPr id="9" name="TextBox 8"/>
          <p:cNvSpPr txBox="1"/>
          <p:nvPr/>
        </p:nvSpPr>
        <p:spPr>
          <a:xfrm>
            <a:off x="5995013" y="6256557"/>
            <a:ext cx="2465419" cy="556819"/>
          </a:xfrm>
          <a:prstGeom prst="rect">
            <a:avLst/>
          </a:prstGeom>
          <a:noFill/>
        </p:spPr>
        <p:txBody>
          <a:bodyPr wrap="none" lIns="0" tIns="0" rIns="0" bIns="0">
            <a:spAutoFit/>
          </a:bodyPr>
          <a:lstStyle/>
          <a:p>
            <a:pPr algn="ctr" eaLnBrk="0" fontAlgn="auto" hangingPunct="0">
              <a:spcBef>
                <a:spcPts val="0"/>
              </a:spcBef>
              <a:spcAft>
                <a:spcPts val="0"/>
              </a:spcAft>
              <a:defRPr/>
            </a:pPr>
            <a:r>
              <a:rPr lang="en-US" sz="1809" b="1" dirty="0">
                <a:solidFill>
                  <a:srgbClr val="000000"/>
                </a:solidFill>
                <a:latin typeface="Arial"/>
                <a:ea typeface="ＭＳ Ｐゴシック" charset="0"/>
              </a:rPr>
              <a:t>Carbon skeletons may</a:t>
            </a:r>
          </a:p>
          <a:p>
            <a:pPr algn="ctr" eaLnBrk="0" fontAlgn="auto" hangingPunct="0">
              <a:spcBef>
                <a:spcPts val="0"/>
              </a:spcBef>
              <a:spcAft>
                <a:spcPts val="0"/>
              </a:spcAft>
              <a:defRPr/>
            </a:pPr>
            <a:r>
              <a:rPr lang="en-US" sz="1809" b="1" dirty="0">
                <a:solidFill>
                  <a:srgbClr val="000000"/>
                </a:solidFill>
                <a:latin typeface="Arial"/>
                <a:ea typeface="ＭＳ Ｐゴシック" charset="0"/>
              </a:rPr>
              <a:t> be arranged in rings</a:t>
            </a:r>
          </a:p>
        </p:txBody>
      </p:sp>
      <p:sp>
        <p:nvSpPr>
          <p:cNvPr id="11" name="Freeform 3"/>
          <p:cNvSpPr/>
          <p:nvPr/>
        </p:nvSpPr>
        <p:spPr>
          <a:xfrm flipH="1">
            <a:off x="6515793" y="1172913"/>
            <a:ext cx="118370" cy="599903"/>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sm" len="med"/>
            <a:tailEnd type="none" w="sm" len="med"/>
          </a:ln>
        </p:spPr>
        <p:style>
          <a:lnRef idx="1">
            <a:schemeClr val="dk1"/>
          </a:lnRef>
          <a:fillRef idx="0">
            <a:schemeClr val="dk1"/>
          </a:fillRef>
          <a:effectRef idx="0">
            <a:schemeClr val="dk1"/>
          </a:effectRef>
          <a:fontRef idx="minor">
            <a:schemeClr val="tx1"/>
          </a:fontRef>
        </p:style>
        <p:txBody>
          <a:bodyPr rtlCol="0" anchor="ctr"/>
          <a:lstStyle/>
          <a:p>
            <a:pPr marL="0" algn="ctr" defTabSz="914400" rtl="0" eaLnBrk="0" latinLnBrk="0" hangingPunct="0"/>
            <a:endParaRPr lang="zh-CN" altLang="en-US" b="1">
              <a:solidFill>
                <a:srgbClr val="000000"/>
              </a:solidFill>
            </a:endParaRPr>
          </a:p>
        </p:txBody>
      </p:sp>
      <p:sp>
        <p:nvSpPr>
          <p:cNvPr id="2" name="Title 1"/>
          <p:cNvSpPr>
            <a:spLocks noGrp="1"/>
          </p:cNvSpPr>
          <p:nvPr>
            <p:ph type="title" idx="4294967295"/>
          </p:nvPr>
        </p:nvSpPr>
        <p:spPr>
          <a:xfrm>
            <a:off x="18288" y="0"/>
            <a:ext cx="8229600" cy="301752"/>
          </a:xfrm>
          <a:prstGeom prst="rect">
            <a:avLst/>
          </a:prstGeom>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2000" dirty="0">
                <a:solidFill>
                  <a:srgbClr val="7030A0"/>
                </a:solidFill>
                <a:effectLst/>
                <a:latin typeface="Times New Roman" panose="02020603050405020304" pitchFamily="18" charset="0"/>
                <a:cs typeface="Times New Roman" panose="02020603050405020304" pitchFamily="18" charset="0"/>
              </a:rPr>
              <a:t>Variation in carbon skeleton</a:t>
            </a:r>
            <a:endParaRPr 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980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pPr algn="ctr"/>
            <a:r>
              <a:rPr lang="en-US" dirty="0"/>
              <a:t>Carbon Chemistry</a:t>
            </a:r>
          </a:p>
        </p:txBody>
      </p:sp>
      <p:sp>
        <p:nvSpPr>
          <p:cNvPr id="438275" name="Rectangle 3"/>
          <p:cNvSpPr>
            <a:spLocks noGrp="1" noChangeArrowheads="1"/>
          </p:cNvSpPr>
          <p:nvPr>
            <p:ph idx="1"/>
          </p:nvPr>
        </p:nvSpPr>
        <p:spPr>
          <a:xfrm>
            <a:off x="287383" y="914400"/>
            <a:ext cx="8543108" cy="5262563"/>
          </a:xfrm>
        </p:spPr>
        <p:txBody>
          <a:bodyPr>
            <a:normAutofit/>
          </a:bodyPr>
          <a:lstStyle/>
          <a:p>
            <a:pPr algn="just"/>
            <a:r>
              <a:rPr lang="en-US" sz="2600" dirty="0">
                <a:latin typeface="+mj-lt"/>
              </a:rPr>
              <a:t>The carbon atoms of organic compounds can also bond with other elements, most commonly </a:t>
            </a:r>
          </a:p>
          <a:p>
            <a:pPr lvl="1" algn="just"/>
            <a:r>
              <a:rPr lang="en-US" dirty="0">
                <a:latin typeface="+mj-lt"/>
              </a:rPr>
              <a:t>hydrogen, </a:t>
            </a:r>
          </a:p>
          <a:p>
            <a:pPr lvl="1" algn="just"/>
            <a:r>
              <a:rPr lang="en-US" dirty="0">
                <a:latin typeface="+mj-lt"/>
              </a:rPr>
              <a:t>oxygen, and </a:t>
            </a:r>
          </a:p>
          <a:p>
            <a:pPr lvl="1" algn="just"/>
            <a:r>
              <a:rPr lang="en-US" dirty="0">
                <a:latin typeface="+mj-lt"/>
              </a:rPr>
              <a:t>nitrogen. </a:t>
            </a:r>
          </a:p>
          <a:p>
            <a:pPr marL="236538" lvl="1" algn="just"/>
            <a:r>
              <a:rPr lang="en-US" dirty="0">
                <a:solidFill>
                  <a:srgbClr val="00B050"/>
                </a:solidFill>
                <a:latin typeface="+mj-lt"/>
              </a:rPr>
              <a:t>One of the simplest organic compounds is methane</a:t>
            </a:r>
            <a:r>
              <a:rPr lang="en-US" dirty="0">
                <a:latin typeface="+mj-lt"/>
              </a:rPr>
              <a:t>, </a:t>
            </a:r>
            <a:r>
              <a:rPr lang="en-US" b="1" dirty="0">
                <a:solidFill>
                  <a:schemeClr val="accent4">
                    <a:lumMod val="75000"/>
                  </a:schemeClr>
                </a:solidFill>
                <a:latin typeface="+mj-lt"/>
              </a:rPr>
              <a:t>CH</a:t>
            </a:r>
            <a:r>
              <a:rPr lang="en-US" b="1" baseline="-25000" dirty="0">
                <a:solidFill>
                  <a:schemeClr val="accent4">
                    <a:lumMod val="75000"/>
                  </a:schemeClr>
                </a:solidFill>
                <a:latin typeface="+mj-lt"/>
              </a:rPr>
              <a:t>4</a:t>
            </a:r>
            <a:r>
              <a:rPr lang="en-US" dirty="0">
                <a:latin typeface="+mj-lt"/>
              </a:rPr>
              <a:t>, with a single carbon atom bonded to four hydrogen atoms.</a:t>
            </a:r>
          </a:p>
          <a:p>
            <a:pPr algn="just"/>
            <a:r>
              <a:rPr lang="en-US" sz="2600" dirty="0">
                <a:latin typeface="+mj-lt"/>
              </a:rPr>
              <a:t>Methane is abundant in natural gas and is produced</a:t>
            </a:r>
          </a:p>
          <a:p>
            <a:pPr lvl="1" algn="just"/>
            <a:r>
              <a:rPr lang="en-US" dirty="0">
                <a:latin typeface="+mj-lt"/>
              </a:rPr>
              <a:t>by prokaryotes that live in swamps (i.e., swamp gas) and </a:t>
            </a:r>
          </a:p>
          <a:p>
            <a:pPr lvl="1" algn="just"/>
            <a:r>
              <a:rPr lang="en-US" dirty="0">
                <a:latin typeface="+mj-lt"/>
              </a:rPr>
              <a:t>in the digestive tracts of grazing animals, such as cows. </a:t>
            </a:r>
          </a:p>
        </p:txBody>
      </p:sp>
      <p:sp>
        <p:nvSpPr>
          <p:cNvPr id="5" name="TextBox 4">
            <a:extLst>
              <a:ext uri="{FF2B5EF4-FFF2-40B4-BE49-F238E27FC236}">
                <a16:creationId xmlns:a16="http://schemas.microsoft.com/office/drawing/2014/main" id="{DCBE75F5-4B35-F24B-BC09-8F0A315707F6}"/>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379909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8-03_02Methane-L.jpg" descr="C:\Documents and Settings\rajesh\Desktop\PPT\Campbel Chapter-03\03_Labeled_Images\08-03_02Methane-L.jpg"/>
          <p:cNvPicPr>
            <a:picLocks noChangeAspect="1"/>
          </p:cNvPicPr>
          <p:nvPr/>
        </p:nvPicPr>
        <p:blipFill>
          <a:blip r:embed="rId3" r:link="rId4"/>
          <a:stretch>
            <a:fillRect/>
          </a:stretch>
        </p:blipFill>
        <p:spPr>
          <a:xfrm>
            <a:off x="1045464" y="1972055"/>
            <a:ext cx="7053072" cy="2913888"/>
          </a:xfrm>
          <a:prstGeom prst="rect">
            <a:avLst/>
          </a:prstGeom>
        </p:spPr>
      </p:pic>
      <p:sp>
        <p:nvSpPr>
          <p:cNvPr id="8" name="TextBox 8"/>
          <p:cNvSpPr txBox="1">
            <a:spLocks noChangeArrowheads="1"/>
          </p:cNvSpPr>
          <p:nvPr/>
        </p:nvSpPr>
        <p:spPr bwMode="auto">
          <a:xfrm>
            <a:off x="1080974" y="4552134"/>
            <a:ext cx="2000548"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Structural formula</a:t>
            </a:r>
          </a:p>
        </p:txBody>
      </p:sp>
      <p:sp>
        <p:nvSpPr>
          <p:cNvPr id="9" name="TextBox 14"/>
          <p:cNvSpPr txBox="1">
            <a:spLocks noChangeArrowheads="1"/>
          </p:cNvSpPr>
          <p:nvPr/>
        </p:nvSpPr>
        <p:spPr bwMode="auto">
          <a:xfrm>
            <a:off x="3368561" y="4547372"/>
            <a:ext cx="2257028"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Ball-and-stick model</a:t>
            </a:r>
          </a:p>
        </p:txBody>
      </p:sp>
      <p:sp>
        <p:nvSpPr>
          <p:cNvPr id="10" name="TextBox 15"/>
          <p:cNvSpPr txBox="1">
            <a:spLocks noChangeArrowheads="1"/>
          </p:cNvSpPr>
          <p:nvPr/>
        </p:nvSpPr>
        <p:spPr bwMode="auto">
          <a:xfrm>
            <a:off x="5964917" y="4547372"/>
            <a:ext cx="2115964"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Space-filling model</a:t>
            </a:r>
          </a:p>
        </p:txBody>
      </p:sp>
      <p:sp>
        <p:nvSpPr>
          <p:cNvPr id="2" name="Title 1"/>
          <p:cNvSpPr>
            <a:spLocks noGrp="1"/>
          </p:cNvSpPr>
          <p:nvPr>
            <p:ph type="title" idx="4294967295"/>
          </p:nvPr>
        </p:nvSpPr>
        <p:spPr>
          <a:xfrm>
            <a:off x="348018" y="908720"/>
            <a:ext cx="8229600" cy="301752"/>
          </a:xfrm>
          <a:prstGeom prst="rect">
            <a:avLst/>
          </a:prstGeom>
        </p:spPr>
        <p:txBody>
          <a:bodyPr/>
          <a:lstStyle/>
          <a:p>
            <a:pPr algn="ctr" rtl="0" eaLnBrk="1" fontAlgn="base" hangingPunct="1"/>
            <a:r>
              <a:rPr lang="en-US" sz="2000" kern="1200" dirty="0">
                <a:solidFill>
                  <a:srgbClr val="7030A0"/>
                </a:solidFill>
                <a:effectLst/>
                <a:latin typeface="Times New Roman" panose="02020603050405020304" pitchFamily="18" charset="0"/>
                <a:ea typeface="ＭＳ Ｐゴシック"/>
                <a:cs typeface="Times New Roman" panose="02020603050405020304" pitchFamily="18" charset="0"/>
              </a:rPr>
              <a:t>methane, a simple organic compound</a:t>
            </a:r>
            <a:endParaRPr 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628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latin typeface="Times New Roman" pitchFamily="-108" charset="0"/>
              </a:rPr>
              <a:t>Carbon Chemistry</a:t>
            </a:r>
            <a:endParaRPr lang="en-US" dirty="0"/>
          </a:p>
        </p:txBody>
      </p:sp>
      <p:sp>
        <p:nvSpPr>
          <p:cNvPr id="49154" name="Rectangle 2"/>
          <p:cNvSpPr>
            <a:spLocks noGrp="1" noChangeArrowheads="1"/>
          </p:cNvSpPr>
          <p:nvPr>
            <p:ph idx="1"/>
          </p:nvPr>
        </p:nvSpPr>
        <p:spPr>
          <a:xfrm>
            <a:off x="287383" y="811161"/>
            <a:ext cx="8543108" cy="5365802"/>
          </a:xfrm>
        </p:spPr>
        <p:txBody>
          <a:bodyPr>
            <a:normAutofit/>
          </a:bodyPr>
          <a:lstStyle/>
          <a:p>
            <a:pPr algn="just"/>
            <a:r>
              <a:rPr lang="en-US" sz="2600" dirty="0">
                <a:solidFill>
                  <a:srgbClr val="FF0000"/>
                </a:solidFill>
                <a:latin typeface="+mj-lt"/>
              </a:rPr>
              <a:t>Larger organic compounds</a:t>
            </a:r>
          </a:p>
          <a:p>
            <a:pPr lvl="1" algn="just"/>
            <a:r>
              <a:rPr lang="en-US" dirty="0">
                <a:latin typeface="+mj-lt"/>
              </a:rPr>
              <a:t>are the main molecules in the gasoline we burn in cars and other machines and</a:t>
            </a:r>
          </a:p>
          <a:p>
            <a:pPr lvl="1" algn="just"/>
            <a:r>
              <a:rPr lang="en-US" dirty="0">
                <a:latin typeface="+mj-lt"/>
              </a:rPr>
              <a:t>are important fuels in your body.</a:t>
            </a:r>
          </a:p>
          <a:p>
            <a:pPr algn="just"/>
            <a:r>
              <a:rPr lang="en-US" sz="2600" dirty="0">
                <a:latin typeface="+mj-lt"/>
              </a:rPr>
              <a:t>The energy-rich parts of fat molecules have a structure similar to gasoline.</a:t>
            </a:r>
          </a:p>
          <a:p>
            <a:pPr algn="just"/>
            <a:endParaRPr lang="en-US" sz="2600" dirty="0">
              <a:latin typeface="+mj-lt"/>
            </a:endParaRPr>
          </a:p>
        </p:txBody>
      </p:sp>
      <p:pic>
        <p:nvPicPr>
          <p:cNvPr id="6" name="09-03_03HydrocarbonsFuel-L.jpg" descr="C:\Documents and Settings\rajesh\Desktop\PPT\Campbel Chapter-03\03_Labeled_Images\09-03_03HydrocarbonsFuel-L.jpg">
            <a:extLst>
              <a:ext uri="{FF2B5EF4-FFF2-40B4-BE49-F238E27FC236}">
                <a16:creationId xmlns:a16="http://schemas.microsoft.com/office/drawing/2014/main" id="{662CB3E9-5F64-854C-B6DF-D1650FBCDDB3}"/>
              </a:ext>
            </a:extLst>
          </p:cNvPr>
          <p:cNvPicPr>
            <a:picLocks noChangeAspect="1"/>
          </p:cNvPicPr>
          <p:nvPr/>
        </p:nvPicPr>
        <p:blipFill>
          <a:blip r:embed="rId3" r:link="rId4"/>
          <a:stretch>
            <a:fillRect/>
          </a:stretch>
        </p:blipFill>
        <p:spPr>
          <a:xfrm>
            <a:off x="2589169" y="3573016"/>
            <a:ext cx="5223191" cy="2846652"/>
          </a:xfrm>
          <a:prstGeom prst="rect">
            <a:avLst/>
          </a:prstGeom>
        </p:spPr>
      </p:pic>
      <p:sp>
        <p:nvSpPr>
          <p:cNvPr id="7" name="TextBox 2">
            <a:extLst>
              <a:ext uri="{FF2B5EF4-FFF2-40B4-BE49-F238E27FC236}">
                <a16:creationId xmlns:a16="http://schemas.microsoft.com/office/drawing/2014/main" id="{EAF905D6-4B54-F240-B38C-9AE31D58028C}"/>
              </a:ext>
            </a:extLst>
          </p:cNvPr>
          <p:cNvSpPr txBox="1">
            <a:spLocks noChangeArrowheads="1"/>
          </p:cNvSpPr>
          <p:nvPr/>
        </p:nvSpPr>
        <p:spPr bwMode="auto">
          <a:xfrm>
            <a:off x="1403648" y="5733256"/>
            <a:ext cx="1141556" cy="369332"/>
          </a:xfrm>
          <a:prstGeom prst="rect">
            <a:avLst/>
          </a:prstGeom>
          <a:noFill/>
          <a:ln w="9525">
            <a:noFill/>
            <a:miter lim="800000"/>
            <a:headEnd/>
            <a:tailEnd/>
          </a:ln>
        </p:spPr>
        <p:txBody>
          <a:bodyPr wrap="square" lIns="0" tIns="0" rIns="0" bIns="0">
            <a:spAutoFit/>
          </a:bodyPr>
          <a:lstStyle/>
          <a:p>
            <a:pPr eaLnBrk="0" hangingPunct="0"/>
            <a:r>
              <a:rPr lang="en-US" b="1" dirty="0">
                <a:solidFill>
                  <a:srgbClr val="000000"/>
                </a:solidFill>
                <a:latin typeface="Arial"/>
                <a:ea typeface="ＭＳ Ｐゴシック" charset="0"/>
              </a:rPr>
              <a:t>Octane</a:t>
            </a:r>
          </a:p>
        </p:txBody>
      </p:sp>
      <p:sp>
        <p:nvSpPr>
          <p:cNvPr id="8" name="TextBox 4">
            <a:extLst>
              <a:ext uri="{FF2B5EF4-FFF2-40B4-BE49-F238E27FC236}">
                <a16:creationId xmlns:a16="http://schemas.microsoft.com/office/drawing/2014/main" id="{0E57CF5D-FCD2-6C47-9A28-48884BEF00F2}"/>
              </a:ext>
            </a:extLst>
          </p:cNvPr>
          <p:cNvSpPr txBox="1">
            <a:spLocks noChangeArrowheads="1"/>
          </p:cNvSpPr>
          <p:nvPr/>
        </p:nvSpPr>
        <p:spPr bwMode="auto">
          <a:xfrm>
            <a:off x="7308304" y="5589240"/>
            <a:ext cx="1537787" cy="369332"/>
          </a:xfrm>
          <a:prstGeom prst="rect">
            <a:avLst/>
          </a:prstGeom>
          <a:noFill/>
          <a:ln w="9525">
            <a:noFill/>
            <a:miter lim="800000"/>
            <a:headEnd/>
            <a:tailEnd/>
          </a:ln>
        </p:spPr>
        <p:txBody>
          <a:bodyPr wrap="square" lIns="0" tIns="0" rIns="0" bIns="0">
            <a:spAutoFit/>
          </a:bodyPr>
          <a:lstStyle/>
          <a:p>
            <a:pPr eaLnBrk="0" hangingPunct="0"/>
            <a:r>
              <a:rPr lang="en-US" b="1" dirty="0">
                <a:solidFill>
                  <a:srgbClr val="000000"/>
                </a:solidFill>
                <a:latin typeface="Arial"/>
                <a:ea typeface="ＭＳ Ｐゴシック" charset="0"/>
              </a:rPr>
              <a:t>Dietary fat</a:t>
            </a:r>
          </a:p>
        </p:txBody>
      </p:sp>
      <p:sp>
        <p:nvSpPr>
          <p:cNvPr id="9" name="TextBox 8">
            <a:extLst>
              <a:ext uri="{FF2B5EF4-FFF2-40B4-BE49-F238E27FC236}">
                <a16:creationId xmlns:a16="http://schemas.microsoft.com/office/drawing/2014/main" id="{4E460E2D-601D-D443-80F2-EE221400384A}"/>
              </a:ext>
            </a:extLst>
          </p:cNvPr>
          <p:cNvSpPr txBox="1"/>
          <p:nvPr/>
        </p:nvSpPr>
        <p:spPr>
          <a:xfrm>
            <a:off x="-70562" y="6597352"/>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77308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latin typeface="Times New Roman" pitchFamily="-108" charset="0"/>
              </a:rPr>
              <a:t>Carbon Chemistry</a:t>
            </a:r>
            <a:endParaRPr lang="en-US" dirty="0"/>
          </a:p>
        </p:txBody>
      </p:sp>
      <p:sp>
        <p:nvSpPr>
          <p:cNvPr id="49154" name="Rectangle 2"/>
          <p:cNvSpPr>
            <a:spLocks noGrp="1" noChangeArrowheads="1"/>
          </p:cNvSpPr>
          <p:nvPr>
            <p:ph idx="1"/>
          </p:nvPr>
        </p:nvSpPr>
        <p:spPr>
          <a:xfrm>
            <a:off x="72424" y="764704"/>
            <a:ext cx="8964072" cy="5746277"/>
          </a:xfrm>
        </p:spPr>
        <p:txBody>
          <a:bodyPr/>
          <a:lstStyle/>
          <a:p>
            <a:pPr lvl="0" algn="just"/>
            <a:r>
              <a:rPr lang="en-US" sz="2600" b="1" dirty="0">
                <a:latin typeface="Times New Roman"/>
              </a:rPr>
              <a:t>The unique properties of an organic compound depend on</a:t>
            </a:r>
          </a:p>
          <a:p>
            <a:pPr lvl="1" algn="just"/>
            <a:r>
              <a:rPr lang="en-US" dirty="0">
                <a:solidFill>
                  <a:srgbClr val="7030A0"/>
                </a:solidFill>
                <a:latin typeface="Times New Roman"/>
              </a:rPr>
              <a:t>its carbon skeleton and</a:t>
            </a:r>
          </a:p>
          <a:p>
            <a:pPr lvl="1" algn="just"/>
            <a:r>
              <a:rPr lang="en-US" dirty="0">
                <a:solidFill>
                  <a:srgbClr val="7030A0"/>
                </a:solidFill>
                <a:latin typeface="Times New Roman"/>
              </a:rPr>
              <a:t>the atoms attached to the skeleton. </a:t>
            </a:r>
          </a:p>
          <a:p>
            <a:pPr marL="457200" lvl="1" indent="0" algn="just">
              <a:buNone/>
            </a:pPr>
            <a:endParaRPr lang="en-US" dirty="0">
              <a:solidFill>
                <a:srgbClr val="7030A0"/>
              </a:solidFill>
              <a:latin typeface="Times New Roman"/>
            </a:endParaRPr>
          </a:p>
          <a:p>
            <a:pPr marL="230188" lvl="1" indent="-215900" algn="just"/>
            <a:r>
              <a:rPr lang="en-US" dirty="0">
                <a:latin typeface="Times New Roman" panose="02020603050405020304" pitchFamily="18" charset="0"/>
                <a:cs typeface="Times New Roman" panose="02020603050405020304" pitchFamily="18" charset="0"/>
              </a:rPr>
              <a:t>In an organic compound, </a:t>
            </a:r>
            <a:r>
              <a:rPr lang="en-US" b="1" dirty="0">
                <a:solidFill>
                  <a:srgbClr val="FF0000"/>
                </a:solidFill>
                <a:latin typeface="Times New Roman" panose="02020603050405020304" pitchFamily="18" charset="0"/>
                <a:cs typeface="Times New Roman" panose="02020603050405020304" pitchFamily="18" charset="0"/>
              </a:rPr>
              <a:t>Functional groups </a:t>
            </a:r>
            <a:r>
              <a:rPr lang="en-US" b="1" dirty="0">
                <a:latin typeface="Times New Roman" panose="02020603050405020304" pitchFamily="18" charset="0"/>
                <a:cs typeface="Times New Roman" panose="02020603050405020304" pitchFamily="18" charset="0"/>
              </a:rPr>
              <a:t>are the groups of atoms directly involved in chemical reactions.</a:t>
            </a:r>
          </a:p>
          <a:p>
            <a:pPr marL="230188" lvl="1" indent="-215900" algn="just"/>
            <a:r>
              <a:rPr lang="en-US" dirty="0">
                <a:latin typeface="Times New Roman" panose="02020603050405020304" pitchFamily="18" charset="0"/>
                <a:cs typeface="Times New Roman" panose="02020603050405020304" pitchFamily="18" charset="0"/>
              </a:rPr>
              <a:t>Each functional group plays a particular role during chemical reactions.</a:t>
            </a:r>
          </a:p>
          <a:p>
            <a:pPr marL="230188" lvl="1" indent="-215900"/>
            <a:r>
              <a:rPr lang="en-US" dirty="0">
                <a:latin typeface="Times New Roman" panose="02020603050405020304" pitchFamily="18" charset="0"/>
                <a:cs typeface="Times New Roman" panose="02020603050405020304" pitchFamily="18" charset="0"/>
              </a:rPr>
              <a:t>Example: </a:t>
            </a:r>
            <a:r>
              <a:rPr lang="en-US" dirty="0">
                <a:solidFill>
                  <a:srgbClr val="00B050"/>
                </a:solidFill>
                <a:latin typeface="Times New Roman" panose="02020603050405020304" pitchFamily="18" charset="0"/>
                <a:cs typeface="Times New Roman" panose="02020603050405020304" pitchFamily="18" charset="0"/>
              </a:rPr>
              <a:t>hydroxyl group </a:t>
            </a:r>
            <a:r>
              <a:rPr lang="en-US" dirty="0">
                <a:latin typeface="Times New Roman" panose="02020603050405020304" pitchFamily="18" charset="0"/>
                <a:cs typeface="Times New Roman" panose="02020603050405020304" pitchFamily="18" charset="0"/>
              </a:rPr>
              <a:t>(-OH) and </a:t>
            </a:r>
            <a:r>
              <a:rPr lang="en-US" dirty="0">
                <a:solidFill>
                  <a:srgbClr val="00B050"/>
                </a:solidFill>
                <a:latin typeface="Times New Roman" panose="02020603050405020304" pitchFamily="18" charset="0"/>
                <a:cs typeface="Times New Roman" panose="02020603050405020304" pitchFamily="18" charset="0"/>
              </a:rPr>
              <a:t>carboxyl group </a:t>
            </a:r>
            <a:r>
              <a:rPr lang="en-US" dirty="0">
                <a:latin typeface="Times New Roman" panose="02020603050405020304" pitchFamily="18" charset="0"/>
                <a:cs typeface="Times New Roman" panose="02020603050405020304" pitchFamily="18" charset="0"/>
              </a:rPr>
              <a:t>(-COOH)</a:t>
            </a:r>
          </a:p>
          <a:p>
            <a:pPr marL="230188" lvl="1" indent="-215900"/>
            <a:r>
              <a:rPr lang="en-US" dirty="0">
                <a:latin typeface="Times New Roman" panose="02020603050405020304" pitchFamily="18" charset="0"/>
                <a:cs typeface="Times New Roman" panose="02020603050405020304" pitchFamily="18" charset="0"/>
              </a:rPr>
              <a:t>Many biological molecules have two or more functional groups. </a:t>
            </a:r>
          </a:p>
        </p:txBody>
      </p:sp>
      <p:sp>
        <p:nvSpPr>
          <p:cNvPr id="6" name="TextBox 5">
            <a:extLst>
              <a:ext uri="{FF2B5EF4-FFF2-40B4-BE49-F238E27FC236}">
                <a16:creationId xmlns:a16="http://schemas.microsoft.com/office/drawing/2014/main" id="{FCDA3E00-9BAC-0240-8302-4B7FB8DE6765}"/>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3701987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Giant Molecules from Smaller Building Blocks</a:t>
            </a:r>
          </a:p>
        </p:txBody>
      </p:sp>
      <p:sp>
        <p:nvSpPr>
          <p:cNvPr id="57347" name="Rectangle 3"/>
          <p:cNvSpPr>
            <a:spLocks noGrp="1" noChangeArrowheads="1"/>
          </p:cNvSpPr>
          <p:nvPr>
            <p:ph idx="1"/>
          </p:nvPr>
        </p:nvSpPr>
        <p:spPr>
          <a:xfrm>
            <a:off x="287383" y="840658"/>
            <a:ext cx="8543108" cy="5670323"/>
          </a:xfrm>
        </p:spPr>
        <p:txBody>
          <a:bodyPr>
            <a:normAutofit/>
          </a:bodyPr>
          <a:lstStyle/>
          <a:p>
            <a:pPr algn="just"/>
            <a:r>
              <a:rPr lang="en-US" dirty="0">
                <a:latin typeface="+mj-lt"/>
              </a:rPr>
              <a:t>On a molecular scale, many of life’s molecules are giant, earning the name </a:t>
            </a:r>
            <a:r>
              <a:rPr lang="en-US" b="1" dirty="0">
                <a:solidFill>
                  <a:srgbClr val="FF0000"/>
                </a:solidFill>
                <a:latin typeface="+mj-lt"/>
              </a:rPr>
              <a:t>macromolecules</a:t>
            </a:r>
            <a:r>
              <a:rPr lang="en-US" dirty="0">
                <a:solidFill>
                  <a:srgbClr val="FF0000"/>
                </a:solidFill>
                <a:latin typeface="+mj-lt"/>
              </a:rPr>
              <a:t>.</a:t>
            </a:r>
          </a:p>
          <a:p>
            <a:pPr algn="just"/>
            <a:r>
              <a:rPr lang="en-US" b="1" dirty="0">
                <a:latin typeface="+mj-lt"/>
              </a:rPr>
              <a:t>The four categories of macromolecules are:</a:t>
            </a:r>
          </a:p>
          <a:p>
            <a:pPr marL="457200" lvl="1" indent="0" algn="just">
              <a:buNone/>
            </a:pPr>
            <a:endParaRPr lang="en-US" dirty="0">
              <a:solidFill>
                <a:srgbClr val="FF0000"/>
              </a:solidFill>
              <a:latin typeface="+mj-lt"/>
            </a:endParaRPr>
          </a:p>
        </p:txBody>
      </p:sp>
      <p:graphicFrame>
        <p:nvGraphicFramePr>
          <p:cNvPr id="2" name="Diagram 1">
            <a:extLst>
              <a:ext uri="{FF2B5EF4-FFF2-40B4-BE49-F238E27FC236}">
                <a16:creationId xmlns:a16="http://schemas.microsoft.com/office/drawing/2014/main" id="{55E85509-CD77-C548-9F97-0B0CE5669254}"/>
              </a:ext>
            </a:extLst>
          </p:cNvPr>
          <p:cNvGraphicFramePr/>
          <p:nvPr>
            <p:extLst/>
          </p:nvPr>
        </p:nvGraphicFramePr>
        <p:xfrm>
          <a:off x="72424" y="2564904"/>
          <a:ext cx="8973026" cy="1872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25CE2EC-6941-D84C-8F63-DC4070A87686}"/>
              </a:ext>
            </a:extLst>
          </p:cNvPr>
          <p:cNvSpPr/>
          <p:nvPr/>
        </p:nvSpPr>
        <p:spPr>
          <a:xfrm>
            <a:off x="74677" y="4180843"/>
            <a:ext cx="8755813" cy="1480405"/>
          </a:xfrm>
          <a:prstGeom prst="rect">
            <a:avLst/>
          </a:prstGeom>
        </p:spPr>
        <p:txBody>
          <a:bodyPr wrap="square">
            <a:spAutoFit/>
          </a:bodyPr>
          <a:lstStyle/>
          <a:p>
            <a:pPr marL="228600" lvl="0" indent="-228600" algn="just" rtl="0">
              <a:lnSpc>
                <a:spcPct val="90000"/>
              </a:lnSpc>
              <a:spcBef>
                <a:spcPts val="1200"/>
              </a:spcBef>
              <a:spcAft>
                <a:spcPts val="1200"/>
              </a:spcAft>
              <a:buClr>
                <a:srgbClr val="0070C0"/>
              </a:buClr>
              <a:buFont typeface="Arial" panose="020B0604020202020204" pitchFamily="34" charset="0"/>
              <a:buChar char="•"/>
            </a:pPr>
            <a:r>
              <a:rPr lang="en-US" sz="2600" dirty="0">
                <a:solidFill>
                  <a:prstClr val="black"/>
                </a:solidFill>
                <a:latin typeface="Times New Roman"/>
              </a:rPr>
              <a:t>Macromolecules are</a:t>
            </a:r>
            <a:r>
              <a:rPr lang="en-US" sz="2600" dirty="0">
                <a:solidFill>
                  <a:srgbClr val="FF0000"/>
                </a:solidFill>
                <a:latin typeface="Times New Roman"/>
              </a:rPr>
              <a:t> polymers</a:t>
            </a:r>
            <a:r>
              <a:rPr lang="en-US" sz="2600" dirty="0">
                <a:solidFill>
                  <a:prstClr val="black"/>
                </a:solidFill>
                <a:latin typeface="Times New Roman"/>
              </a:rPr>
              <a:t>.</a:t>
            </a:r>
          </a:p>
          <a:p>
            <a:pPr marL="228600" lvl="0" indent="-228600" algn="just" rtl="0">
              <a:lnSpc>
                <a:spcPct val="90000"/>
              </a:lnSpc>
              <a:spcBef>
                <a:spcPts val="1200"/>
              </a:spcBef>
              <a:spcAft>
                <a:spcPts val="1200"/>
              </a:spcAft>
              <a:buClr>
                <a:srgbClr val="0070C0"/>
              </a:buClr>
              <a:buFont typeface="Arial" panose="020B0604020202020204" pitchFamily="34" charset="0"/>
              <a:buChar char="•"/>
            </a:pPr>
            <a:r>
              <a:rPr lang="en-US" sz="2600" b="1" dirty="0">
                <a:solidFill>
                  <a:srgbClr val="FF0000"/>
                </a:solidFill>
                <a:latin typeface="Times New Roman"/>
              </a:rPr>
              <a:t>Polymers</a:t>
            </a:r>
            <a:r>
              <a:rPr lang="en-US" sz="2600" dirty="0">
                <a:solidFill>
                  <a:prstClr val="black"/>
                </a:solidFill>
                <a:latin typeface="Times New Roman"/>
              </a:rPr>
              <a:t> are made by stringing together many smaller molecules called </a:t>
            </a:r>
            <a:r>
              <a:rPr lang="en-US" sz="2600" b="1" dirty="0">
                <a:solidFill>
                  <a:srgbClr val="FF0000"/>
                </a:solidFill>
                <a:latin typeface="Times New Roman"/>
              </a:rPr>
              <a:t>monomers</a:t>
            </a:r>
            <a:r>
              <a:rPr lang="en-US" sz="2600" dirty="0">
                <a:solidFill>
                  <a:srgbClr val="FF0000"/>
                </a:solidFill>
                <a:latin typeface="Times New Roman"/>
              </a:rPr>
              <a:t>.</a:t>
            </a:r>
          </a:p>
        </p:txBody>
      </p:sp>
      <p:sp>
        <p:nvSpPr>
          <p:cNvPr id="7" name="TextBox 6">
            <a:extLst>
              <a:ext uri="{FF2B5EF4-FFF2-40B4-BE49-F238E27FC236}">
                <a16:creationId xmlns:a16="http://schemas.microsoft.com/office/drawing/2014/main" id="{CA98F00D-9865-A741-A52D-2E7E4C6921FE}"/>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437117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05DB44-1354-694E-9D05-0957E3C16619}"/>
              </a:ext>
            </a:extLst>
          </p:cNvPr>
          <p:cNvGrpSpPr/>
          <p:nvPr/>
        </p:nvGrpSpPr>
        <p:grpSpPr>
          <a:xfrm>
            <a:off x="1115616" y="2780928"/>
            <a:ext cx="6552728" cy="3888432"/>
            <a:chOff x="1106423" y="1335023"/>
            <a:chExt cx="6931152" cy="4266970"/>
          </a:xfrm>
        </p:grpSpPr>
        <p:pic>
          <p:nvPicPr>
            <p:cNvPr id="4" name="11-03_04aPolymerBuild-L.jpg" descr="C:\Documents and Settings\rajesh\Desktop\PPT\Campbel Chapter-03\03_Labeled_Images\11-03_04aPolymerBuild-L.jpg"/>
            <p:cNvPicPr>
              <a:picLocks noChangeAspect="1"/>
            </p:cNvPicPr>
            <p:nvPr/>
          </p:nvPicPr>
          <p:blipFill>
            <a:blip r:embed="rId3" r:link="rId4"/>
            <a:stretch>
              <a:fillRect/>
            </a:stretch>
          </p:blipFill>
          <p:spPr>
            <a:xfrm>
              <a:off x="1106423" y="1335023"/>
              <a:ext cx="6931152" cy="4187952"/>
            </a:xfrm>
            <a:prstGeom prst="rect">
              <a:avLst/>
            </a:prstGeom>
          </p:spPr>
        </p:pic>
        <p:sp>
          <p:nvSpPr>
            <p:cNvPr id="5" name="TextBox 4"/>
            <p:cNvSpPr txBox="1"/>
            <p:nvPr/>
          </p:nvSpPr>
          <p:spPr>
            <a:xfrm>
              <a:off x="4689475" y="1495425"/>
              <a:ext cx="359073" cy="286360"/>
            </a:xfrm>
            <a:prstGeom prst="rect">
              <a:avLst/>
            </a:prstGeom>
            <a:noFill/>
          </p:spPr>
          <p:txBody>
            <a:bodyPr wrap="none" lIns="0" tIns="0" rIns="0" bIns="0">
              <a:spAutoFit/>
            </a:bodyPr>
            <a:lstStyle/>
            <a:p>
              <a:pPr eaLnBrk="0" fontAlgn="auto" hangingPunct="0">
                <a:spcBef>
                  <a:spcPts val="0"/>
                </a:spcBef>
                <a:spcAft>
                  <a:spcPts val="0"/>
                </a:spcAft>
                <a:defRPr/>
              </a:pPr>
              <a:r>
                <a:rPr lang="en-US" sz="1861" b="1">
                  <a:solidFill>
                    <a:srgbClr val="FFFFFF"/>
                  </a:solidFill>
                  <a:latin typeface="Arial"/>
                  <a:ea typeface="ＭＳ Ｐゴシック" charset="0"/>
                </a:rPr>
                <a:t>OH</a:t>
              </a:r>
            </a:p>
          </p:txBody>
        </p:sp>
        <p:sp>
          <p:nvSpPr>
            <p:cNvPr id="6" name="TextBox 5"/>
            <p:cNvSpPr txBox="1"/>
            <p:nvPr/>
          </p:nvSpPr>
          <p:spPr>
            <a:xfrm>
              <a:off x="6218238" y="1497013"/>
              <a:ext cx="173124" cy="286360"/>
            </a:xfrm>
            <a:prstGeom prst="rect">
              <a:avLst/>
            </a:prstGeom>
            <a:noFill/>
          </p:spPr>
          <p:txBody>
            <a:bodyPr wrap="none" lIns="0" tIns="0" rIns="0" bIns="0">
              <a:spAutoFit/>
            </a:bodyPr>
            <a:lstStyle/>
            <a:p>
              <a:pPr eaLnBrk="0" fontAlgn="auto" hangingPunct="0">
                <a:spcBef>
                  <a:spcPts val="0"/>
                </a:spcBef>
                <a:spcAft>
                  <a:spcPts val="0"/>
                </a:spcAft>
                <a:defRPr/>
              </a:pPr>
              <a:r>
                <a:rPr lang="en-US" sz="1861" b="1" dirty="0">
                  <a:solidFill>
                    <a:srgbClr val="FFFFFF"/>
                  </a:solidFill>
                  <a:latin typeface="Arial"/>
                  <a:ea typeface="ＭＳ Ｐゴシック" charset="0"/>
                </a:rPr>
                <a:t>H</a:t>
              </a:r>
            </a:p>
          </p:txBody>
        </p:sp>
        <p:sp>
          <p:nvSpPr>
            <p:cNvPr id="7" name="TextBox 6"/>
            <p:cNvSpPr txBox="1"/>
            <p:nvPr/>
          </p:nvSpPr>
          <p:spPr>
            <a:xfrm>
              <a:off x="2165311" y="1967705"/>
              <a:ext cx="1838006" cy="337739"/>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a:solidFill>
                    <a:srgbClr val="000000"/>
                  </a:solidFill>
                  <a:latin typeface="Arial"/>
                  <a:ea typeface="ＭＳ Ｐゴシック" charset="0"/>
                </a:rPr>
                <a:t>Short polymer</a:t>
              </a:r>
            </a:p>
          </p:txBody>
        </p:sp>
        <p:sp>
          <p:nvSpPr>
            <p:cNvPr id="8" name="TextBox 7"/>
            <p:cNvSpPr txBox="1"/>
            <p:nvPr/>
          </p:nvSpPr>
          <p:spPr>
            <a:xfrm>
              <a:off x="3647123" y="2582863"/>
              <a:ext cx="1583669" cy="675477"/>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a:solidFill>
                    <a:srgbClr val="000000"/>
                  </a:solidFill>
                  <a:latin typeface="Arial"/>
                  <a:ea typeface="ＭＳ Ｐゴシック" charset="0"/>
                </a:rPr>
                <a:t>Dehydration</a:t>
              </a:r>
            </a:p>
            <a:p>
              <a:pPr eaLnBrk="0" fontAlgn="auto" hangingPunct="0">
                <a:spcBef>
                  <a:spcPts val="0"/>
                </a:spcBef>
                <a:spcAft>
                  <a:spcPts val="0"/>
                </a:spcAft>
                <a:defRPr/>
              </a:pPr>
              <a:r>
                <a:rPr lang="en-US" sz="2000" b="1" dirty="0">
                  <a:solidFill>
                    <a:srgbClr val="000000"/>
                  </a:solidFill>
                  <a:latin typeface="Arial"/>
                  <a:ea typeface="ＭＳ Ｐゴシック" charset="0"/>
                </a:rPr>
                <a:t>reaction</a:t>
              </a:r>
            </a:p>
          </p:txBody>
        </p:sp>
        <p:sp>
          <p:nvSpPr>
            <p:cNvPr id="9" name="TextBox 8"/>
            <p:cNvSpPr txBox="1"/>
            <p:nvPr/>
          </p:nvSpPr>
          <p:spPr>
            <a:xfrm>
              <a:off x="6449155" y="1967705"/>
              <a:ext cx="1220816" cy="337739"/>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a:solidFill>
                    <a:srgbClr val="000000"/>
                  </a:solidFill>
                  <a:latin typeface="Arial"/>
                  <a:ea typeface="ＭＳ Ｐゴシック" charset="0"/>
                </a:rPr>
                <a:t>Monomer</a:t>
              </a:r>
            </a:p>
          </p:txBody>
        </p:sp>
        <p:sp>
          <p:nvSpPr>
            <p:cNvPr id="10" name="TextBox 9"/>
            <p:cNvSpPr txBox="1"/>
            <p:nvPr/>
          </p:nvSpPr>
          <p:spPr>
            <a:xfrm>
              <a:off x="6600826" y="2813050"/>
              <a:ext cx="447238" cy="286360"/>
            </a:xfrm>
            <a:prstGeom prst="rect">
              <a:avLst/>
            </a:prstGeom>
            <a:noFill/>
          </p:spPr>
          <p:txBody>
            <a:bodyPr wrap="none" lIns="0" tIns="0" rIns="0" bIns="0">
              <a:spAutoFit/>
            </a:bodyPr>
            <a:lstStyle/>
            <a:p>
              <a:pPr eaLnBrk="0" fontAlgn="auto" hangingPunct="0">
                <a:spcBef>
                  <a:spcPts val="0"/>
                </a:spcBef>
                <a:spcAft>
                  <a:spcPts val="0"/>
                </a:spcAft>
                <a:defRPr/>
              </a:pPr>
              <a:r>
                <a:rPr lang="en-US" sz="1861" b="1" dirty="0">
                  <a:solidFill>
                    <a:srgbClr val="FFFFFF"/>
                  </a:solidFill>
                  <a:latin typeface="Arial"/>
                  <a:ea typeface="ＭＳ Ｐゴシック" charset="0"/>
                </a:rPr>
                <a:t>H</a:t>
              </a:r>
              <a:r>
                <a:rPr lang="en-US" sz="1860" b="1" baseline="-25000" dirty="0">
                  <a:solidFill>
                    <a:srgbClr val="FFFFFF"/>
                  </a:solidFill>
                  <a:latin typeface="Arial"/>
                  <a:ea typeface="ＭＳ Ｐゴシック" charset="0"/>
                </a:rPr>
                <a:t>2</a:t>
              </a:r>
              <a:r>
                <a:rPr lang="en-US" sz="1861" b="1" dirty="0">
                  <a:solidFill>
                    <a:srgbClr val="FFFFFF"/>
                  </a:solidFill>
                  <a:latin typeface="Arial"/>
                  <a:ea typeface="ＭＳ Ｐゴシック" charset="0"/>
                </a:rPr>
                <a:t>O</a:t>
              </a:r>
            </a:p>
          </p:txBody>
        </p:sp>
        <p:sp>
          <p:nvSpPr>
            <p:cNvPr id="11" name="TextBox 10"/>
            <p:cNvSpPr txBox="1"/>
            <p:nvPr/>
          </p:nvSpPr>
          <p:spPr>
            <a:xfrm>
              <a:off x="4662375" y="4519613"/>
              <a:ext cx="2049952" cy="337739"/>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a:solidFill>
                    <a:srgbClr val="000000"/>
                  </a:solidFill>
                  <a:latin typeface="Arial"/>
                  <a:ea typeface="ＭＳ Ｐゴシック" charset="0"/>
                </a:rPr>
                <a:t>Longer polymer</a:t>
              </a:r>
            </a:p>
          </p:txBody>
        </p:sp>
        <p:sp>
          <p:nvSpPr>
            <p:cNvPr id="12" name="TextBox 11"/>
            <p:cNvSpPr txBox="1"/>
            <p:nvPr/>
          </p:nvSpPr>
          <p:spPr>
            <a:xfrm>
              <a:off x="2751314" y="5231122"/>
              <a:ext cx="4143763" cy="370871"/>
            </a:xfrm>
            <a:prstGeom prst="rect">
              <a:avLst/>
            </a:prstGeom>
            <a:noFill/>
          </p:spPr>
          <p:txBody>
            <a:bodyPr wrap="none" lIns="0" tIns="0" rIns="0" bIns="0">
              <a:spAutoFit/>
            </a:bodyPr>
            <a:lstStyle/>
            <a:p>
              <a:pPr eaLnBrk="0" fontAlgn="auto" hangingPunct="0">
                <a:spcBef>
                  <a:spcPts val="0"/>
                </a:spcBef>
                <a:spcAft>
                  <a:spcPts val="0"/>
                </a:spcAft>
                <a:defRPr/>
              </a:pPr>
              <a:r>
                <a:rPr lang="en-US" sz="2410" b="1" dirty="0">
                  <a:solidFill>
                    <a:srgbClr val="000000"/>
                  </a:solidFill>
                  <a:latin typeface="Arial"/>
                  <a:ea typeface="ＭＳ Ｐゴシック" charset="0"/>
                </a:rPr>
                <a:t>(a) Building a polymer chain</a:t>
              </a:r>
            </a:p>
          </p:txBody>
        </p:sp>
      </p:grpSp>
      <p:sp>
        <p:nvSpPr>
          <p:cNvPr id="3" name="Rectangle 2">
            <a:extLst>
              <a:ext uri="{FF2B5EF4-FFF2-40B4-BE49-F238E27FC236}">
                <a16:creationId xmlns:a16="http://schemas.microsoft.com/office/drawing/2014/main" id="{A0319D3A-00B4-E643-A460-C5D2437756CF}"/>
              </a:ext>
            </a:extLst>
          </p:cNvPr>
          <p:cNvSpPr/>
          <p:nvPr/>
        </p:nvSpPr>
        <p:spPr>
          <a:xfrm>
            <a:off x="0" y="868475"/>
            <a:ext cx="8851338" cy="1480405"/>
          </a:xfrm>
          <a:prstGeom prst="rect">
            <a:avLst/>
          </a:prstGeom>
        </p:spPr>
        <p:txBody>
          <a:bodyPr wrap="square">
            <a:spAutoFit/>
          </a:bodyPr>
          <a:lstStyle/>
          <a:p>
            <a:pPr marL="228600" lvl="0" indent="-228600" algn="just" rtl="0">
              <a:lnSpc>
                <a:spcPct val="90000"/>
              </a:lnSpc>
              <a:spcBef>
                <a:spcPts val="1200"/>
              </a:spcBef>
              <a:spcAft>
                <a:spcPts val="1200"/>
              </a:spcAft>
              <a:buClr>
                <a:srgbClr val="0070C0"/>
              </a:buClr>
              <a:buFont typeface="Arial" panose="020B0604020202020204" pitchFamily="34" charset="0"/>
              <a:buChar char="•"/>
            </a:pPr>
            <a:r>
              <a:rPr lang="en-US" sz="2600" dirty="0">
                <a:solidFill>
                  <a:srgbClr val="FF0000"/>
                </a:solidFill>
                <a:latin typeface="Times New Roman"/>
              </a:rPr>
              <a:t>A </a:t>
            </a:r>
            <a:r>
              <a:rPr lang="en-US" sz="2600" b="1" dirty="0">
                <a:solidFill>
                  <a:srgbClr val="FF0000"/>
                </a:solidFill>
                <a:latin typeface="Times New Roman"/>
              </a:rPr>
              <a:t>dehydration</a:t>
            </a:r>
            <a:r>
              <a:rPr lang="en-US" sz="2600" dirty="0">
                <a:solidFill>
                  <a:srgbClr val="FF0000"/>
                </a:solidFill>
                <a:latin typeface="Times New Roman"/>
              </a:rPr>
              <a:t> </a:t>
            </a:r>
            <a:r>
              <a:rPr lang="en-US" sz="2600" b="1" dirty="0">
                <a:solidFill>
                  <a:srgbClr val="FF0000"/>
                </a:solidFill>
                <a:latin typeface="Times New Roman"/>
              </a:rPr>
              <a:t>reaction</a:t>
            </a:r>
          </a:p>
          <a:p>
            <a:pPr marL="685800" lvl="1" indent="-228600" algn="just" rtl="0">
              <a:lnSpc>
                <a:spcPct val="90000"/>
              </a:lnSpc>
              <a:spcAft>
                <a:spcPts val="1200"/>
              </a:spcAft>
              <a:buClr>
                <a:srgbClr val="0070C0"/>
              </a:buClr>
              <a:buFont typeface="Arial" panose="020B0604020202020204" pitchFamily="34" charset="0"/>
              <a:buChar char="•"/>
            </a:pPr>
            <a:r>
              <a:rPr lang="en-US" sz="2600" dirty="0">
                <a:solidFill>
                  <a:prstClr val="black"/>
                </a:solidFill>
                <a:latin typeface="Times New Roman"/>
              </a:rPr>
              <a:t>links two monomers together and</a:t>
            </a:r>
          </a:p>
          <a:p>
            <a:pPr marL="685800" lvl="1" indent="-228600" algn="just" rtl="0">
              <a:lnSpc>
                <a:spcPct val="90000"/>
              </a:lnSpc>
              <a:spcAft>
                <a:spcPts val="1200"/>
              </a:spcAft>
              <a:buClr>
                <a:srgbClr val="0070C0"/>
              </a:buClr>
              <a:buFont typeface="Arial" panose="020B0604020202020204" pitchFamily="34" charset="0"/>
              <a:buChar char="•"/>
            </a:pPr>
            <a:r>
              <a:rPr lang="en-US" sz="2600" dirty="0">
                <a:solidFill>
                  <a:prstClr val="black"/>
                </a:solidFill>
                <a:latin typeface="Times New Roman"/>
              </a:rPr>
              <a:t>removes a molecule of water.</a:t>
            </a:r>
          </a:p>
        </p:txBody>
      </p:sp>
      <p:sp>
        <p:nvSpPr>
          <p:cNvPr id="13" name="Rectangle 2">
            <a:extLst>
              <a:ext uri="{FF2B5EF4-FFF2-40B4-BE49-F238E27FC236}">
                <a16:creationId xmlns:a16="http://schemas.microsoft.com/office/drawing/2014/main" id="{A39E2E74-6BCC-084C-B702-65CC124346DF}"/>
              </a:ext>
            </a:extLst>
          </p:cNvPr>
          <p:cNvSpPr txBox="1">
            <a:spLocks noChangeArrowheads="1"/>
          </p:cNvSpPr>
          <p:nvPr/>
        </p:nvSpPr>
        <p:spPr>
          <a:xfrm>
            <a:off x="287383" y="21865"/>
            <a:ext cx="8543108" cy="958863"/>
          </a:xfrm>
          <a:prstGeom prst="rect">
            <a:avLst/>
          </a:prstGeom>
        </p:spPr>
        <p:txBody>
          <a:bodyPr/>
          <a:lstStyle>
            <a:lvl1pPr algn="l" defTabSz="914400" rtl="0" eaLnBrk="1" latinLnBrk="0" hangingPunct="1">
              <a:lnSpc>
                <a:spcPct val="90000"/>
              </a:lnSpc>
              <a:spcBef>
                <a:spcPct val="0"/>
              </a:spcBef>
              <a:buNone/>
              <a:defRPr sz="3200" b="1" kern="1200">
                <a:solidFill>
                  <a:srgbClr val="0070C0"/>
                </a:solidFill>
                <a:latin typeface="+mj-lt"/>
                <a:ea typeface="+mj-ea"/>
                <a:cs typeface="+mj-cs"/>
              </a:defRPr>
            </a:lvl1pPr>
          </a:lstStyle>
          <a:p>
            <a:r>
              <a:rPr lang="en-US"/>
              <a:t>Giant Molecules from Smaller Building Blocks</a:t>
            </a:r>
            <a:endParaRPr lang="en-US" dirty="0"/>
          </a:p>
        </p:txBody>
      </p:sp>
      <p:sp>
        <p:nvSpPr>
          <p:cNvPr id="14" name="TextBox 13">
            <a:extLst>
              <a:ext uri="{FF2B5EF4-FFF2-40B4-BE49-F238E27FC236}">
                <a16:creationId xmlns:a16="http://schemas.microsoft.com/office/drawing/2014/main" id="{CA5557F5-BD04-5F48-AEE8-57E65BECA24A}"/>
              </a:ext>
            </a:extLst>
          </p:cNvPr>
          <p:cNvSpPr txBox="1"/>
          <p:nvPr/>
        </p:nvSpPr>
        <p:spPr>
          <a:xfrm>
            <a:off x="-108520" y="6602909"/>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833025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Discovery Science</a:t>
            </a:r>
          </a:p>
        </p:txBody>
      </p:sp>
      <p:sp>
        <p:nvSpPr>
          <p:cNvPr id="207874" name="Rectangle 3"/>
          <p:cNvSpPr>
            <a:spLocks noGrp="1" noChangeArrowheads="1"/>
          </p:cNvSpPr>
          <p:nvPr>
            <p:ph idx="1"/>
          </p:nvPr>
        </p:nvSpPr>
        <p:spPr>
          <a:xfrm>
            <a:off x="231111" y="1298213"/>
            <a:ext cx="8543108" cy="4761393"/>
          </a:xfrm>
        </p:spPr>
        <p:txBody>
          <a:bodyPr/>
          <a:lstStyle/>
          <a:p>
            <a:pPr lvl="0" algn="just"/>
            <a:r>
              <a:rPr lang="en-US" sz="2400" b="1" dirty="0">
                <a:solidFill>
                  <a:srgbClr val="FF0000"/>
                </a:solidFill>
                <a:latin typeface="Times New Roman"/>
              </a:rPr>
              <a:t>Discovery Science: </a:t>
            </a:r>
            <a:r>
              <a:rPr lang="en-US" sz="2400" b="1" dirty="0">
                <a:solidFill>
                  <a:prstClr val="black"/>
                </a:solidFill>
                <a:latin typeface="Times New Roman"/>
              </a:rPr>
              <a:t>the </a:t>
            </a:r>
            <a:r>
              <a:rPr lang="en-US" sz="2600" b="1" dirty="0">
                <a:solidFill>
                  <a:prstClr val="black"/>
                </a:solidFill>
                <a:latin typeface="Times New Roman"/>
              </a:rPr>
              <a:t>study of structures and processes that depends on: </a:t>
            </a:r>
          </a:p>
          <a:p>
            <a:pPr marL="457200" lvl="1" indent="0" algn="just">
              <a:buNone/>
            </a:pPr>
            <a:r>
              <a:rPr lang="en-US" dirty="0">
                <a:latin typeface="+mj-lt"/>
              </a:rPr>
              <a:t>1. </a:t>
            </a:r>
            <a:r>
              <a:rPr lang="en-US" dirty="0">
                <a:solidFill>
                  <a:srgbClr val="00B050"/>
                </a:solidFill>
                <a:latin typeface="+mj-lt"/>
              </a:rPr>
              <a:t>Verifiable observations </a:t>
            </a:r>
          </a:p>
          <a:p>
            <a:pPr marL="457200" lvl="1" indent="0" algn="just">
              <a:buNone/>
            </a:pPr>
            <a:r>
              <a:rPr lang="en-US" dirty="0">
                <a:latin typeface="+mj-lt"/>
              </a:rPr>
              <a:t>2.</a:t>
            </a:r>
            <a:r>
              <a:rPr lang="en-US" dirty="0">
                <a:solidFill>
                  <a:schemeClr val="accent6"/>
                </a:solidFill>
                <a:latin typeface="+mj-lt"/>
              </a:rPr>
              <a:t> </a:t>
            </a:r>
            <a:r>
              <a:rPr lang="en-US" dirty="0">
                <a:solidFill>
                  <a:srgbClr val="00B050"/>
                </a:solidFill>
                <a:latin typeface="+mj-lt"/>
              </a:rPr>
              <a:t>measurements:</a:t>
            </a:r>
            <a:r>
              <a:rPr lang="en-US" dirty="0">
                <a:latin typeface="+mj-lt"/>
              </a:rPr>
              <a:t> directly or indirectly with the help of </a:t>
            </a:r>
            <a:r>
              <a:rPr lang="en-US" dirty="0">
                <a:solidFill>
                  <a:srgbClr val="00B050"/>
                </a:solidFill>
                <a:latin typeface="+mj-lt"/>
              </a:rPr>
              <a:t>tools</a:t>
            </a:r>
            <a:r>
              <a:rPr lang="en-US" dirty="0">
                <a:latin typeface="+mj-lt"/>
              </a:rPr>
              <a:t> and </a:t>
            </a:r>
            <a:r>
              <a:rPr lang="en-US" dirty="0">
                <a:solidFill>
                  <a:srgbClr val="00B050"/>
                </a:solidFill>
                <a:latin typeface="+mj-lt"/>
              </a:rPr>
              <a:t>technology</a:t>
            </a:r>
            <a:r>
              <a:rPr lang="en-US" dirty="0">
                <a:latin typeface="+mj-lt"/>
              </a:rPr>
              <a:t>, such as microscopes.</a:t>
            </a:r>
          </a:p>
          <a:p>
            <a:pPr algn="just"/>
            <a:r>
              <a:rPr lang="en-US" sz="2600" b="1" dirty="0">
                <a:latin typeface="+mj-lt"/>
              </a:rPr>
              <a:t>Recorded observations</a:t>
            </a:r>
            <a:r>
              <a:rPr lang="en-US" sz="2600" dirty="0">
                <a:latin typeface="+mj-lt"/>
              </a:rPr>
              <a:t> are called </a:t>
            </a:r>
            <a:r>
              <a:rPr lang="en-US" sz="2600" b="1" dirty="0">
                <a:solidFill>
                  <a:srgbClr val="FF0000"/>
                </a:solidFill>
                <a:latin typeface="+mj-lt"/>
              </a:rPr>
              <a:t>data</a:t>
            </a:r>
            <a:r>
              <a:rPr lang="en-US" sz="2600" dirty="0">
                <a:latin typeface="+mj-lt"/>
              </a:rPr>
              <a:t>, which are </a:t>
            </a:r>
            <a:r>
              <a:rPr lang="en-US" sz="2600" dirty="0">
                <a:solidFill>
                  <a:srgbClr val="00B050"/>
                </a:solidFill>
                <a:latin typeface="+mj-lt"/>
              </a:rPr>
              <a:t>the items of information on which scientific inquiry is based. </a:t>
            </a:r>
          </a:p>
        </p:txBody>
      </p:sp>
      <p:sp>
        <p:nvSpPr>
          <p:cNvPr id="5" name="TextBox 4">
            <a:extLst>
              <a:ext uri="{FF2B5EF4-FFF2-40B4-BE49-F238E27FC236}">
                <a16:creationId xmlns:a16="http://schemas.microsoft.com/office/drawing/2014/main" id="{5F445B9D-15AA-3A4D-BAEE-54044FEC0840}"/>
              </a:ext>
            </a:extLst>
          </p:cNvPr>
          <p:cNvSpPr txBox="1"/>
          <p:nvPr/>
        </p:nvSpPr>
        <p:spPr>
          <a:xfrm>
            <a:off x="-81158" y="6575525"/>
            <a:ext cx="2554330" cy="282475"/>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Arial" pitchFamily="-108" charset="0"/>
                <a:cs typeface="Arial" pitchFamily="-108" charset="0"/>
              </a:rPr>
              <a:t>هذه الشرائح مخصصة  للشرح و ليست للمذاكرة </a:t>
            </a:r>
          </a:p>
        </p:txBody>
      </p:sp>
    </p:spTree>
    <p:extLst>
      <p:ext uri="{BB962C8B-B14F-4D97-AF65-F5344CB8AC3E}">
        <p14:creationId xmlns:p14="http://schemas.microsoft.com/office/powerpoint/2010/main" val="2796026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Giant Molecules from Smaller Building Blocks</a:t>
            </a:r>
            <a:endParaRPr lang="en-US" dirty="0"/>
          </a:p>
        </p:txBody>
      </p:sp>
      <p:sp>
        <p:nvSpPr>
          <p:cNvPr id="57347" name="Rectangle 3"/>
          <p:cNvSpPr>
            <a:spLocks noGrp="1" noChangeArrowheads="1"/>
          </p:cNvSpPr>
          <p:nvPr>
            <p:ph idx="1"/>
          </p:nvPr>
        </p:nvSpPr>
        <p:spPr>
          <a:xfrm>
            <a:off x="107504" y="692696"/>
            <a:ext cx="8722987" cy="3168352"/>
          </a:xfrm>
        </p:spPr>
        <p:txBody>
          <a:bodyPr/>
          <a:lstStyle/>
          <a:p>
            <a:pPr algn="just"/>
            <a:r>
              <a:rPr lang="en-US" dirty="0">
                <a:latin typeface="+mj-lt"/>
              </a:rPr>
              <a:t>Organisms also have to break down macromolecules</a:t>
            </a:r>
            <a:r>
              <a:rPr lang="ar-SA" dirty="0">
                <a:latin typeface="+mj-lt"/>
              </a:rPr>
              <a:t> </a:t>
            </a:r>
            <a:r>
              <a:rPr lang="en-US" dirty="0">
                <a:latin typeface="+mj-lt"/>
              </a:rPr>
              <a:t> to make monomers available to cells as in </a:t>
            </a:r>
            <a:r>
              <a:rPr lang="en-US" dirty="0">
                <a:solidFill>
                  <a:srgbClr val="7030A0"/>
                </a:solidFill>
                <a:latin typeface="+mj-lt"/>
              </a:rPr>
              <a:t>digestion</a:t>
            </a:r>
            <a:r>
              <a:rPr lang="en-US" dirty="0">
                <a:latin typeface="+mj-lt"/>
              </a:rPr>
              <a:t>. .</a:t>
            </a:r>
          </a:p>
          <a:p>
            <a:pPr algn="just"/>
            <a:r>
              <a:rPr lang="en-US" b="1" dirty="0">
                <a:solidFill>
                  <a:srgbClr val="FF0000"/>
                </a:solidFill>
                <a:latin typeface="+mj-lt"/>
              </a:rPr>
              <a:t>Hydrolysis</a:t>
            </a:r>
          </a:p>
          <a:p>
            <a:pPr marL="457200" lvl="1" indent="0" algn="just">
              <a:buNone/>
            </a:pPr>
            <a:r>
              <a:rPr lang="en-US" dirty="0">
                <a:latin typeface="+mj-lt"/>
              </a:rPr>
              <a:t>breaks bonds between monomers,</a:t>
            </a:r>
            <a:r>
              <a:rPr lang="ar-SA" dirty="0">
                <a:latin typeface="+mj-lt"/>
              </a:rPr>
              <a:t> </a:t>
            </a:r>
            <a:r>
              <a:rPr lang="en-US" dirty="0">
                <a:latin typeface="+mj-lt"/>
              </a:rPr>
              <a:t>adds a molecule of water, and</a:t>
            </a:r>
            <a:r>
              <a:rPr lang="ar-SA" dirty="0">
                <a:latin typeface="+mj-lt"/>
              </a:rPr>
              <a:t> </a:t>
            </a:r>
            <a:r>
              <a:rPr lang="en-US" dirty="0">
                <a:latin typeface="+mj-lt"/>
              </a:rPr>
              <a:t>reverses the dehydration reaction.</a:t>
            </a:r>
          </a:p>
          <a:p>
            <a:pPr algn="just"/>
            <a:endParaRPr lang="en-US" dirty="0">
              <a:latin typeface="+mj-lt"/>
            </a:endParaRPr>
          </a:p>
        </p:txBody>
      </p:sp>
      <p:grpSp>
        <p:nvGrpSpPr>
          <p:cNvPr id="5" name="Group 4">
            <a:extLst>
              <a:ext uri="{FF2B5EF4-FFF2-40B4-BE49-F238E27FC236}">
                <a16:creationId xmlns:a16="http://schemas.microsoft.com/office/drawing/2014/main" id="{BB6D2C94-3609-9948-BCB4-E1B24592C1C9}"/>
              </a:ext>
            </a:extLst>
          </p:cNvPr>
          <p:cNvGrpSpPr/>
          <p:nvPr/>
        </p:nvGrpSpPr>
        <p:grpSpPr>
          <a:xfrm>
            <a:off x="1874554" y="3284274"/>
            <a:ext cx="5865798" cy="3457094"/>
            <a:chOff x="1094232" y="1202223"/>
            <a:chExt cx="6955536" cy="4645152"/>
          </a:xfrm>
        </p:grpSpPr>
        <p:pic>
          <p:nvPicPr>
            <p:cNvPr id="6" name="12-03_04bPolymerBreak-L.jpg" descr="C:\Documents and Settings\rajesh\Desktop\PPT\Campbel Chapter-03\03_Labeled_Images\12-03_04bPolymerBreak-L.jpg">
              <a:extLst>
                <a:ext uri="{FF2B5EF4-FFF2-40B4-BE49-F238E27FC236}">
                  <a16:creationId xmlns:a16="http://schemas.microsoft.com/office/drawing/2014/main" id="{BCD86081-66DA-1348-8D67-12704023F85B}"/>
                </a:ext>
              </a:extLst>
            </p:cNvPr>
            <p:cNvPicPr>
              <a:picLocks noChangeAspect="1"/>
            </p:cNvPicPr>
            <p:nvPr/>
          </p:nvPicPr>
          <p:blipFill>
            <a:blip r:embed="rId3" r:link="rId4"/>
            <a:stretch>
              <a:fillRect/>
            </a:stretch>
          </p:blipFill>
          <p:spPr>
            <a:xfrm>
              <a:off x="1094232" y="1202223"/>
              <a:ext cx="6955536" cy="4645152"/>
            </a:xfrm>
            <a:prstGeom prst="rect">
              <a:avLst/>
            </a:prstGeom>
          </p:spPr>
        </p:pic>
        <p:sp>
          <p:nvSpPr>
            <p:cNvPr id="7" name="TextBox 6">
              <a:extLst>
                <a:ext uri="{FF2B5EF4-FFF2-40B4-BE49-F238E27FC236}">
                  <a16:creationId xmlns:a16="http://schemas.microsoft.com/office/drawing/2014/main" id="{B685FDB5-A2E6-A74E-B141-FC5BD86CE0D6}"/>
                </a:ext>
              </a:extLst>
            </p:cNvPr>
            <p:cNvSpPr txBox="1"/>
            <p:nvPr/>
          </p:nvSpPr>
          <p:spPr>
            <a:xfrm>
              <a:off x="5908675" y="1281113"/>
              <a:ext cx="445635" cy="286232"/>
            </a:xfrm>
            <a:prstGeom prst="rect">
              <a:avLst/>
            </a:prstGeom>
            <a:noFill/>
          </p:spPr>
          <p:txBody>
            <a:bodyPr wrap="none" lIns="0" tIns="0" rIns="0" bIns="0">
              <a:spAutoFit/>
            </a:bodyPr>
            <a:lstStyle/>
            <a:p>
              <a:pPr eaLnBrk="0" fontAlgn="auto" hangingPunct="0">
                <a:spcBef>
                  <a:spcPts val="0"/>
                </a:spcBef>
                <a:spcAft>
                  <a:spcPts val="0"/>
                </a:spcAft>
                <a:defRPr/>
              </a:pPr>
              <a:r>
                <a:rPr lang="en-US" sz="1860" b="1" dirty="0">
                  <a:solidFill>
                    <a:srgbClr val="FFFFFF"/>
                  </a:solidFill>
                  <a:latin typeface="Arial"/>
                  <a:ea typeface="ＭＳ Ｐゴシック" charset="0"/>
                </a:rPr>
                <a:t>H</a:t>
              </a:r>
              <a:r>
                <a:rPr lang="en-US" sz="1860" b="1" baseline="-25000" dirty="0">
                  <a:solidFill>
                    <a:srgbClr val="FFFFFF"/>
                  </a:solidFill>
                  <a:latin typeface="Arial"/>
                  <a:ea typeface="ＭＳ Ｐゴシック" charset="0"/>
                </a:rPr>
                <a:t>2</a:t>
              </a:r>
              <a:r>
                <a:rPr lang="en-US" sz="1860" b="1" dirty="0">
                  <a:solidFill>
                    <a:srgbClr val="FFFFFF"/>
                  </a:solidFill>
                  <a:latin typeface="Arial"/>
                  <a:ea typeface="ＭＳ Ｐゴシック" charset="0"/>
                </a:rPr>
                <a:t>O</a:t>
              </a:r>
            </a:p>
          </p:txBody>
        </p:sp>
        <p:sp>
          <p:nvSpPr>
            <p:cNvPr id="8" name="TextBox 7">
              <a:extLst>
                <a:ext uri="{FF2B5EF4-FFF2-40B4-BE49-F238E27FC236}">
                  <a16:creationId xmlns:a16="http://schemas.microsoft.com/office/drawing/2014/main" id="{C6432DE7-21D8-9F4B-A694-D9FD15C34BAE}"/>
                </a:ext>
              </a:extLst>
            </p:cNvPr>
            <p:cNvSpPr txBox="1"/>
            <p:nvPr/>
          </p:nvSpPr>
          <p:spPr>
            <a:xfrm>
              <a:off x="3185621" y="3250407"/>
              <a:ext cx="1554859" cy="413547"/>
            </a:xfrm>
            <a:prstGeom prst="rect">
              <a:avLst/>
            </a:prstGeom>
            <a:noFill/>
          </p:spPr>
          <p:txBody>
            <a:bodyPr wrap="none" lIns="0" tIns="0" rIns="0" bIns="0">
              <a:spAutoFit/>
            </a:bodyPr>
            <a:lstStyle/>
            <a:p>
              <a:pPr eaLnBrk="0" fontAlgn="auto" hangingPunct="0">
                <a:spcBef>
                  <a:spcPts val="0"/>
                </a:spcBef>
                <a:spcAft>
                  <a:spcPts val="0"/>
                </a:spcAft>
                <a:defRPr/>
              </a:pPr>
              <a:r>
                <a:rPr lang="en-US" sz="2000" b="1" dirty="0">
                  <a:solidFill>
                    <a:srgbClr val="000000"/>
                  </a:solidFill>
                  <a:latin typeface="Arial"/>
                  <a:ea typeface="ＭＳ Ｐゴシック" charset="0"/>
                </a:rPr>
                <a:t>Hydrolysis</a:t>
              </a:r>
            </a:p>
          </p:txBody>
        </p:sp>
        <p:sp>
          <p:nvSpPr>
            <p:cNvPr id="9" name="TextBox 8">
              <a:extLst>
                <a:ext uri="{FF2B5EF4-FFF2-40B4-BE49-F238E27FC236}">
                  <a16:creationId xmlns:a16="http://schemas.microsoft.com/office/drawing/2014/main" id="{8182004A-73FC-6143-A570-E4B80DE01382}"/>
                </a:ext>
              </a:extLst>
            </p:cNvPr>
            <p:cNvSpPr txBox="1"/>
            <p:nvPr/>
          </p:nvSpPr>
          <p:spPr>
            <a:xfrm>
              <a:off x="3935413" y="4252913"/>
              <a:ext cx="359073" cy="286360"/>
            </a:xfrm>
            <a:prstGeom prst="rect">
              <a:avLst/>
            </a:prstGeom>
            <a:noFill/>
          </p:spPr>
          <p:txBody>
            <a:bodyPr wrap="none" lIns="0" tIns="0" rIns="0" bIns="0">
              <a:spAutoFit/>
            </a:bodyPr>
            <a:lstStyle/>
            <a:p>
              <a:pPr eaLnBrk="0" fontAlgn="auto" hangingPunct="0">
                <a:spcBef>
                  <a:spcPts val="0"/>
                </a:spcBef>
                <a:spcAft>
                  <a:spcPts val="0"/>
                </a:spcAft>
                <a:defRPr/>
              </a:pPr>
              <a:r>
                <a:rPr lang="en-US" sz="1861" b="1">
                  <a:solidFill>
                    <a:srgbClr val="FFFFFF"/>
                  </a:solidFill>
                  <a:latin typeface="Arial"/>
                  <a:ea typeface="ＭＳ Ｐゴシック" charset="0"/>
                </a:rPr>
                <a:t>OH</a:t>
              </a:r>
            </a:p>
          </p:txBody>
        </p:sp>
        <p:sp>
          <p:nvSpPr>
            <p:cNvPr id="10" name="TextBox 9">
              <a:extLst>
                <a:ext uri="{FF2B5EF4-FFF2-40B4-BE49-F238E27FC236}">
                  <a16:creationId xmlns:a16="http://schemas.microsoft.com/office/drawing/2014/main" id="{FB52DCA7-523F-5645-95EE-ADCB6D11A081}"/>
                </a:ext>
              </a:extLst>
            </p:cNvPr>
            <p:cNvSpPr txBox="1"/>
            <p:nvPr/>
          </p:nvSpPr>
          <p:spPr>
            <a:xfrm>
              <a:off x="5634038" y="4254500"/>
              <a:ext cx="173124" cy="286360"/>
            </a:xfrm>
            <a:prstGeom prst="rect">
              <a:avLst/>
            </a:prstGeom>
            <a:noFill/>
          </p:spPr>
          <p:txBody>
            <a:bodyPr wrap="none" lIns="0" tIns="0" rIns="0" bIns="0">
              <a:spAutoFit/>
            </a:bodyPr>
            <a:lstStyle/>
            <a:p>
              <a:pPr eaLnBrk="0" fontAlgn="auto" hangingPunct="0">
                <a:spcBef>
                  <a:spcPts val="0"/>
                </a:spcBef>
                <a:spcAft>
                  <a:spcPts val="0"/>
                </a:spcAft>
                <a:defRPr/>
              </a:pPr>
              <a:r>
                <a:rPr lang="en-US" sz="1861" b="1">
                  <a:solidFill>
                    <a:srgbClr val="FFFFFF"/>
                  </a:solidFill>
                  <a:latin typeface="Arial"/>
                  <a:ea typeface="ＭＳ Ｐゴシック" charset="0"/>
                </a:rPr>
                <a:t>H</a:t>
              </a:r>
            </a:p>
          </p:txBody>
        </p:sp>
        <p:sp>
          <p:nvSpPr>
            <p:cNvPr id="11" name="TextBox 10">
              <a:extLst>
                <a:ext uri="{FF2B5EF4-FFF2-40B4-BE49-F238E27FC236}">
                  <a16:creationId xmlns:a16="http://schemas.microsoft.com/office/drawing/2014/main" id="{20518E33-2E90-4A47-9DAD-06FCB3CE449E}"/>
                </a:ext>
              </a:extLst>
            </p:cNvPr>
            <p:cNvSpPr txBox="1"/>
            <p:nvPr/>
          </p:nvSpPr>
          <p:spPr>
            <a:xfrm>
              <a:off x="2242945" y="5324476"/>
              <a:ext cx="4696811" cy="433471"/>
            </a:xfrm>
            <a:prstGeom prst="rect">
              <a:avLst/>
            </a:prstGeom>
            <a:noFill/>
          </p:spPr>
          <p:txBody>
            <a:bodyPr wrap="none" lIns="0" tIns="0" rIns="0" bIns="0">
              <a:spAutoFit/>
            </a:bodyPr>
            <a:lstStyle/>
            <a:p>
              <a:pPr algn="ctr" eaLnBrk="0" fontAlgn="auto" hangingPunct="0">
                <a:spcBef>
                  <a:spcPts val="0"/>
                </a:spcBef>
                <a:spcAft>
                  <a:spcPts val="0"/>
                </a:spcAft>
                <a:defRPr/>
              </a:pPr>
              <a:r>
                <a:rPr lang="en-US" sz="2410" b="1" dirty="0">
                  <a:solidFill>
                    <a:srgbClr val="000000"/>
                  </a:solidFill>
                  <a:latin typeface="Arial"/>
                  <a:ea typeface="ＭＳ Ｐゴシック" charset="0"/>
                </a:rPr>
                <a:t>(b) Breaking a polymer chain</a:t>
              </a:r>
            </a:p>
          </p:txBody>
        </p:sp>
      </p:grpSp>
      <p:sp>
        <p:nvSpPr>
          <p:cNvPr id="12" name="TextBox 11">
            <a:extLst>
              <a:ext uri="{FF2B5EF4-FFF2-40B4-BE49-F238E27FC236}">
                <a16:creationId xmlns:a16="http://schemas.microsoft.com/office/drawing/2014/main" id="{41F0A4CE-5ED1-D146-B424-40970264CAF7}"/>
              </a:ext>
            </a:extLst>
          </p:cNvPr>
          <p:cNvSpPr txBox="1"/>
          <p:nvPr/>
        </p:nvSpPr>
        <p:spPr>
          <a:xfrm>
            <a:off x="-108520" y="6602909"/>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456064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87383" y="414459"/>
            <a:ext cx="8543108" cy="958863"/>
          </a:xfrm>
        </p:spPr>
        <p:txBody>
          <a:bodyPr/>
          <a:lstStyle/>
          <a:p>
            <a:pPr algn="ctr"/>
            <a:r>
              <a:rPr lang="en-US" dirty="0"/>
              <a:t>Large Biological Molecules</a:t>
            </a:r>
          </a:p>
        </p:txBody>
      </p:sp>
      <p:sp>
        <p:nvSpPr>
          <p:cNvPr id="4" name="Footer Placeholder 3"/>
          <p:cNvSpPr>
            <a:spLocks noGrp="1"/>
          </p:cNvSpPr>
          <p:nvPr>
            <p:ph type="ftr" sz="quarter" idx="11"/>
          </p:nvPr>
        </p:nvSpPr>
        <p:spPr>
          <a:xfrm>
            <a:off x="7153437" y="6458325"/>
            <a:ext cx="3086100" cy="365125"/>
          </a:xfrm>
        </p:spPr>
        <p:txBody>
          <a:bodyPr/>
          <a:lstStyle/>
          <a:p>
            <a:r>
              <a:rPr lang="en-US" dirty="0"/>
              <a:t>© 2016 Pearson Education, Inc.</a:t>
            </a:r>
          </a:p>
        </p:txBody>
      </p:sp>
      <p:graphicFrame>
        <p:nvGraphicFramePr>
          <p:cNvPr id="8" name="Diagram 7">
            <a:extLst>
              <a:ext uri="{FF2B5EF4-FFF2-40B4-BE49-F238E27FC236}">
                <a16:creationId xmlns:a16="http://schemas.microsoft.com/office/drawing/2014/main" id="{F8106532-BD80-F94C-9948-0B43A561908D}"/>
              </a:ext>
            </a:extLst>
          </p:cNvPr>
          <p:cNvGraphicFramePr/>
          <p:nvPr>
            <p:extLst/>
          </p:nvPr>
        </p:nvGraphicFramePr>
        <p:xfrm>
          <a:off x="421386" y="1484784"/>
          <a:ext cx="8275101" cy="413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8A0B971-5627-5847-BC36-E9E87C381338}"/>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970600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DF92-33B5-254A-8BF1-FED0EFADEB8E}"/>
              </a:ext>
            </a:extLst>
          </p:cNvPr>
          <p:cNvSpPr>
            <a:spLocks noGrp="1"/>
          </p:cNvSpPr>
          <p:nvPr>
            <p:ph type="title"/>
          </p:nvPr>
        </p:nvSpPr>
        <p:spPr>
          <a:xfrm>
            <a:off x="349372" y="2974193"/>
            <a:ext cx="8543108" cy="958863"/>
          </a:xfrm>
        </p:spPr>
        <p:txBody>
          <a:bodyPr/>
          <a:lstStyle/>
          <a:p>
            <a:pPr algn="ctr"/>
            <a:r>
              <a:rPr lang="en-US" dirty="0"/>
              <a:t>CARBOHYDRATE</a:t>
            </a:r>
            <a:endParaRPr lang="ar-SA" dirty="0"/>
          </a:p>
        </p:txBody>
      </p:sp>
      <p:sp>
        <p:nvSpPr>
          <p:cNvPr id="4" name="Footer Placeholder 3">
            <a:extLst>
              <a:ext uri="{FF2B5EF4-FFF2-40B4-BE49-F238E27FC236}">
                <a16:creationId xmlns:a16="http://schemas.microsoft.com/office/drawing/2014/main" id="{A3BBC8E2-E7FA-0847-BAB5-4437C5203CEF}"/>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653941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en-US" dirty="0"/>
              <a:t>Carbohydrates</a:t>
            </a:r>
          </a:p>
        </p:txBody>
      </p:sp>
      <p:sp>
        <p:nvSpPr>
          <p:cNvPr id="71683" name="Rectangle 3"/>
          <p:cNvSpPr>
            <a:spLocks noGrp="1" noChangeArrowheads="1"/>
          </p:cNvSpPr>
          <p:nvPr>
            <p:ph idx="1"/>
          </p:nvPr>
        </p:nvSpPr>
        <p:spPr>
          <a:xfrm>
            <a:off x="251520" y="945252"/>
            <a:ext cx="8543108" cy="5292060"/>
          </a:xfrm>
        </p:spPr>
        <p:txBody>
          <a:bodyPr>
            <a:normAutofit/>
          </a:bodyPr>
          <a:lstStyle/>
          <a:p>
            <a:pPr algn="just"/>
            <a:r>
              <a:rPr lang="en-US" sz="2600" b="1" dirty="0">
                <a:solidFill>
                  <a:srgbClr val="FF0000"/>
                </a:solidFill>
                <a:latin typeface="+mj-lt"/>
              </a:rPr>
              <a:t>Carbohydrates</a:t>
            </a:r>
            <a:r>
              <a:rPr lang="en-US" sz="2600" dirty="0">
                <a:latin typeface="+mj-lt"/>
              </a:rPr>
              <a:t> include </a:t>
            </a:r>
            <a:r>
              <a:rPr lang="en-US" sz="2600" dirty="0">
                <a:solidFill>
                  <a:srgbClr val="00B050"/>
                </a:solidFill>
                <a:latin typeface="+mj-lt"/>
              </a:rPr>
              <a:t>sugars</a:t>
            </a:r>
            <a:r>
              <a:rPr lang="en-US" sz="2600" dirty="0">
                <a:latin typeface="+mj-lt"/>
              </a:rPr>
              <a:t> and </a:t>
            </a:r>
            <a:r>
              <a:rPr lang="en-US" sz="2600" dirty="0">
                <a:solidFill>
                  <a:srgbClr val="00B050"/>
                </a:solidFill>
                <a:latin typeface="+mj-lt"/>
              </a:rPr>
              <a:t>polymers of sugar</a:t>
            </a:r>
            <a:r>
              <a:rPr lang="en-US" sz="2600" dirty="0">
                <a:latin typeface="+mj-lt"/>
              </a:rPr>
              <a:t>. Examples are</a:t>
            </a:r>
          </a:p>
          <a:p>
            <a:pPr lvl="1" algn="just"/>
            <a:r>
              <a:rPr lang="en-US" dirty="0">
                <a:solidFill>
                  <a:srgbClr val="FF0000"/>
                </a:solidFill>
                <a:latin typeface="+mj-lt"/>
              </a:rPr>
              <a:t>small sugar </a:t>
            </a:r>
            <a:r>
              <a:rPr lang="en-US" dirty="0">
                <a:latin typeface="+mj-lt"/>
              </a:rPr>
              <a:t>molecules in </a:t>
            </a:r>
            <a:r>
              <a:rPr lang="en-US" dirty="0">
                <a:solidFill>
                  <a:srgbClr val="00B050"/>
                </a:solidFill>
                <a:latin typeface="+mj-lt"/>
              </a:rPr>
              <a:t>soft drinks </a:t>
            </a:r>
            <a:r>
              <a:rPr lang="en-US" dirty="0">
                <a:latin typeface="+mj-lt"/>
              </a:rPr>
              <a:t>and</a:t>
            </a:r>
          </a:p>
          <a:p>
            <a:pPr lvl="1" algn="just"/>
            <a:r>
              <a:rPr lang="en-US" dirty="0">
                <a:solidFill>
                  <a:srgbClr val="FF0000"/>
                </a:solidFill>
                <a:latin typeface="+mj-lt"/>
              </a:rPr>
              <a:t>long starch </a:t>
            </a:r>
            <a:r>
              <a:rPr lang="en-US" dirty="0">
                <a:latin typeface="+mj-lt"/>
              </a:rPr>
              <a:t>molecules in </a:t>
            </a:r>
            <a:r>
              <a:rPr lang="en-US" dirty="0">
                <a:solidFill>
                  <a:srgbClr val="00B050"/>
                </a:solidFill>
                <a:latin typeface="+mj-lt"/>
              </a:rPr>
              <a:t>spaghetti and bread</a:t>
            </a:r>
            <a:r>
              <a:rPr lang="en-US" dirty="0">
                <a:latin typeface="+mj-lt"/>
              </a:rPr>
              <a:t>.</a:t>
            </a:r>
          </a:p>
          <a:p>
            <a:pPr algn="just"/>
            <a:r>
              <a:rPr lang="en-US" sz="2600" b="1" dirty="0">
                <a:latin typeface="+mj-lt"/>
              </a:rPr>
              <a:t>In animals</a:t>
            </a:r>
            <a:r>
              <a:rPr lang="en-US" sz="2600" dirty="0">
                <a:latin typeface="+mj-lt"/>
              </a:rPr>
              <a:t>, carbohydrates are</a:t>
            </a:r>
          </a:p>
          <a:p>
            <a:pPr lvl="1" algn="just"/>
            <a:r>
              <a:rPr lang="en-US" dirty="0">
                <a:latin typeface="+mj-lt"/>
              </a:rPr>
              <a:t>a primary source of dietary energy and</a:t>
            </a:r>
          </a:p>
          <a:p>
            <a:pPr lvl="1" algn="just"/>
            <a:r>
              <a:rPr lang="en-US" dirty="0">
                <a:latin typeface="+mj-lt"/>
              </a:rPr>
              <a:t>raw material for manufacturing other kinds of organic compounds.</a:t>
            </a:r>
          </a:p>
          <a:p>
            <a:pPr algn="just"/>
            <a:r>
              <a:rPr lang="en-US" sz="2600" b="1" dirty="0">
                <a:latin typeface="+mj-lt"/>
              </a:rPr>
              <a:t>In plants</a:t>
            </a:r>
            <a:r>
              <a:rPr lang="en-US" sz="2600" dirty="0">
                <a:latin typeface="+mj-lt"/>
              </a:rPr>
              <a:t>, carbohydrates serve as a building material for much of the plant body.</a:t>
            </a:r>
          </a:p>
        </p:txBody>
      </p:sp>
      <p:sp>
        <p:nvSpPr>
          <p:cNvPr id="4" name="Footer Placeholder 3"/>
          <p:cNvSpPr>
            <a:spLocks noGrp="1"/>
          </p:cNvSpPr>
          <p:nvPr>
            <p:ph type="ftr" sz="quarter" idx="11"/>
          </p:nvPr>
        </p:nvSpPr>
        <p:spPr>
          <a:xfrm>
            <a:off x="7287441" y="6492875"/>
            <a:ext cx="3086100" cy="365125"/>
          </a:xfrm>
        </p:spPr>
        <p:txBody>
          <a:bodyPr/>
          <a:lstStyle/>
          <a:p>
            <a:r>
              <a:rPr lang="en-US" dirty="0"/>
              <a:t>© 2016 Pearson Education, Inc.</a:t>
            </a:r>
          </a:p>
        </p:txBody>
      </p:sp>
      <p:sp>
        <p:nvSpPr>
          <p:cNvPr id="5" name="TextBox 4">
            <a:extLst>
              <a:ext uri="{FF2B5EF4-FFF2-40B4-BE49-F238E27FC236}">
                <a16:creationId xmlns:a16="http://schemas.microsoft.com/office/drawing/2014/main" id="{0CDD6CC6-0CE7-D34E-9BDB-93F415593AC2}"/>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8810059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a:r>
              <a:rPr lang="en-US" dirty="0"/>
              <a:t>Monosaccharides</a:t>
            </a:r>
          </a:p>
        </p:txBody>
      </p:sp>
      <p:sp>
        <p:nvSpPr>
          <p:cNvPr id="73731" name="Rectangle 3"/>
          <p:cNvSpPr>
            <a:spLocks noGrp="1" noChangeArrowheads="1"/>
          </p:cNvSpPr>
          <p:nvPr>
            <p:ph idx="1"/>
          </p:nvPr>
        </p:nvSpPr>
        <p:spPr>
          <a:xfrm>
            <a:off x="287383" y="929148"/>
            <a:ext cx="8543108" cy="5247815"/>
          </a:xfrm>
        </p:spPr>
        <p:txBody>
          <a:bodyPr/>
          <a:lstStyle/>
          <a:p>
            <a:pPr algn="just"/>
            <a:r>
              <a:rPr lang="en-US" sz="2600" b="1" dirty="0" err="1">
                <a:solidFill>
                  <a:srgbClr val="7030A0"/>
                </a:solidFill>
                <a:latin typeface="+mj-lt"/>
              </a:rPr>
              <a:t>Monosaccharides</a:t>
            </a:r>
            <a:endParaRPr lang="en-US" sz="2600" b="1" dirty="0">
              <a:solidFill>
                <a:srgbClr val="7030A0"/>
              </a:solidFill>
              <a:latin typeface="+mj-lt"/>
            </a:endParaRPr>
          </a:p>
          <a:p>
            <a:pPr lvl="1" algn="just"/>
            <a:r>
              <a:rPr lang="en-US" dirty="0">
                <a:latin typeface="+mj-lt"/>
              </a:rPr>
              <a:t>are the monomers of carbohydrates and</a:t>
            </a:r>
          </a:p>
          <a:p>
            <a:pPr lvl="1" algn="just"/>
            <a:r>
              <a:rPr lang="en-US" dirty="0">
                <a:latin typeface="+mj-lt"/>
              </a:rPr>
              <a:t>cannot be broken down into smaller sugars.</a:t>
            </a:r>
          </a:p>
          <a:p>
            <a:pPr algn="just"/>
            <a:r>
              <a:rPr lang="en-US" sz="2600" dirty="0">
                <a:latin typeface="+mj-lt"/>
              </a:rPr>
              <a:t>Common examples are glucose in sports drinks and fructose found in fruit.</a:t>
            </a:r>
          </a:p>
          <a:p>
            <a:pPr lvl="1" algn="just"/>
            <a:r>
              <a:rPr lang="en-US" dirty="0">
                <a:latin typeface="+mj-lt"/>
              </a:rPr>
              <a:t>Both of these simple sugars are also in honey.</a:t>
            </a:r>
          </a:p>
          <a:p>
            <a:pPr marL="176213" lvl="1" indent="-176213" algn="just"/>
            <a:r>
              <a:rPr lang="en-US" b="1" dirty="0">
                <a:solidFill>
                  <a:srgbClr val="FF0000"/>
                </a:solidFill>
                <a:latin typeface="+mj-lt"/>
              </a:rPr>
              <a:t>Isomers:</a:t>
            </a:r>
            <a:r>
              <a:rPr lang="en-US" dirty="0">
                <a:solidFill>
                  <a:srgbClr val="FF0000"/>
                </a:solidFill>
                <a:latin typeface="+mj-lt"/>
              </a:rPr>
              <a:t> </a:t>
            </a:r>
            <a:r>
              <a:rPr lang="en-US" dirty="0">
                <a:latin typeface="+mj-lt"/>
              </a:rPr>
              <a:t>are</a:t>
            </a:r>
            <a:r>
              <a:rPr lang="en-US" dirty="0">
                <a:solidFill>
                  <a:srgbClr val="FF0000"/>
                </a:solidFill>
                <a:latin typeface="+mj-lt"/>
              </a:rPr>
              <a:t> </a:t>
            </a:r>
            <a:r>
              <a:rPr lang="en-US" dirty="0">
                <a:solidFill>
                  <a:prstClr val="black"/>
                </a:solidFill>
                <a:latin typeface="Times New Roman"/>
              </a:rPr>
              <a:t>molecules that have the same molecular formula but different structures. </a:t>
            </a:r>
          </a:p>
          <a:p>
            <a:pPr marL="176213" lvl="1" indent="-176213" algn="just"/>
            <a:r>
              <a:rPr lang="en-US" dirty="0">
                <a:solidFill>
                  <a:prstClr val="black"/>
                </a:solidFill>
                <a:latin typeface="Times New Roman"/>
              </a:rPr>
              <a:t> </a:t>
            </a:r>
            <a:r>
              <a:rPr lang="en-US" dirty="0">
                <a:solidFill>
                  <a:srgbClr val="00B050"/>
                </a:solidFill>
                <a:latin typeface="+mj-lt"/>
              </a:rPr>
              <a:t>Glucose</a:t>
            </a:r>
            <a:r>
              <a:rPr lang="en-US" dirty="0">
                <a:latin typeface="+mj-lt"/>
              </a:rPr>
              <a:t> and </a:t>
            </a:r>
            <a:r>
              <a:rPr lang="en-US" dirty="0">
                <a:solidFill>
                  <a:srgbClr val="00B050"/>
                </a:solidFill>
                <a:latin typeface="+mj-lt"/>
              </a:rPr>
              <a:t>fructose</a:t>
            </a:r>
            <a:r>
              <a:rPr lang="en-US" dirty="0">
                <a:latin typeface="+mj-lt"/>
              </a:rPr>
              <a:t> are </a:t>
            </a:r>
            <a:r>
              <a:rPr lang="en-US" b="1" dirty="0">
                <a:latin typeface="+mj-lt"/>
              </a:rPr>
              <a:t>isomers</a:t>
            </a:r>
            <a:r>
              <a:rPr lang="en-US" dirty="0">
                <a:latin typeface="+mj-lt"/>
              </a:rPr>
              <a:t>.</a:t>
            </a:r>
          </a:p>
          <a:p>
            <a:pPr marL="457200" lvl="1" indent="0" algn="just">
              <a:buNone/>
            </a:pPr>
            <a:endParaRPr lang="en-US" dirty="0">
              <a:latin typeface="+mj-lt"/>
            </a:endParaRPr>
          </a:p>
        </p:txBody>
      </p:sp>
      <p:sp>
        <p:nvSpPr>
          <p:cNvPr id="4" name="Footer Placeholder 3"/>
          <p:cNvSpPr>
            <a:spLocks noGrp="1"/>
          </p:cNvSpPr>
          <p:nvPr>
            <p:ph type="ftr" sz="quarter" idx="11"/>
          </p:nvPr>
        </p:nvSpPr>
        <p:spPr>
          <a:xfrm>
            <a:off x="7287441" y="6492875"/>
            <a:ext cx="3086100" cy="365125"/>
          </a:xfrm>
        </p:spPr>
        <p:txBody>
          <a:bodyPr/>
          <a:lstStyle/>
          <a:p>
            <a:r>
              <a:rPr lang="en-US"/>
              <a:t>© 2016 Pearson Education, Inc.</a:t>
            </a:r>
          </a:p>
        </p:txBody>
      </p:sp>
      <p:sp>
        <p:nvSpPr>
          <p:cNvPr id="5" name="TextBox 4">
            <a:extLst>
              <a:ext uri="{FF2B5EF4-FFF2-40B4-BE49-F238E27FC236}">
                <a16:creationId xmlns:a16="http://schemas.microsoft.com/office/drawing/2014/main" id="{42B3320F-8279-F649-B6B3-2B0659FA316A}"/>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67751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4-03_05_Monosaccharides-L.jpg" descr="C:\Documents and Settings\rajesh\Desktop\PPT\Campbel Chapter-03\03_Labeled_Images\14-03_05_Monosaccharides-L.jpg"/>
          <p:cNvPicPr>
            <a:picLocks noChangeAspect="1"/>
          </p:cNvPicPr>
          <p:nvPr/>
        </p:nvPicPr>
        <p:blipFill>
          <a:blip r:embed="rId3" r:link="rId4"/>
          <a:stretch>
            <a:fillRect/>
          </a:stretch>
        </p:blipFill>
        <p:spPr>
          <a:xfrm>
            <a:off x="1853183" y="204216"/>
            <a:ext cx="5437632" cy="6449568"/>
          </a:xfrm>
          <a:prstGeom prst="rect">
            <a:avLst/>
          </a:prstGeom>
        </p:spPr>
      </p:pic>
      <p:sp>
        <p:nvSpPr>
          <p:cNvPr id="14" name="TextBox 78"/>
          <p:cNvSpPr txBox="1">
            <a:spLocks noChangeArrowheads="1"/>
          </p:cNvSpPr>
          <p:nvPr/>
        </p:nvSpPr>
        <p:spPr bwMode="auto">
          <a:xfrm>
            <a:off x="3341847" y="2779238"/>
            <a:ext cx="705321"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a:ea typeface="ＭＳ Ｐゴシック" charset="0"/>
              </a:rPr>
              <a:t>Glucose</a:t>
            </a:r>
          </a:p>
        </p:txBody>
      </p:sp>
      <p:sp>
        <p:nvSpPr>
          <p:cNvPr id="15" name="TextBox 14"/>
          <p:cNvSpPr txBox="1"/>
          <p:nvPr/>
        </p:nvSpPr>
        <p:spPr>
          <a:xfrm>
            <a:off x="3255327" y="2997517"/>
            <a:ext cx="668453"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C</a:t>
            </a:r>
            <a:r>
              <a:rPr lang="en-US" sz="1400" b="1" baseline="-25000" dirty="0">
                <a:solidFill>
                  <a:srgbClr val="000000"/>
                </a:solidFill>
                <a:latin typeface="Arial"/>
                <a:ea typeface="ＭＳ Ｐゴシック" charset="0"/>
              </a:rPr>
              <a:t>6</a:t>
            </a:r>
            <a:r>
              <a:rPr lang="en-US" sz="1400" b="1" dirty="0">
                <a:solidFill>
                  <a:srgbClr val="000000"/>
                </a:solidFill>
                <a:latin typeface="Arial"/>
                <a:ea typeface="ＭＳ Ｐゴシック" charset="0"/>
              </a:rPr>
              <a:t>H</a:t>
            </a:r>
            <a:r>
              <a:rPr lang="en-US" sz="1400" b="1" baseline="-25000" dirty="0">
                <a:solidFill>
                  <a:srgbClr val="000000"/>
                </a:solidFill>
                <a:latin typeface="Arial"/>
                <a:ea typeface="ＭＳ Ｐゴシック" charset="0"/>
              </a:rPr>
              <a:t>12</a:t>
            </a:r>
            <a:r>
              <a:rPr lang="en-US" sz="1400" b="1" dirty="0">
                <a:solidFill>
                  <a:srgbClr val="000000"/>
                </a:solidFill>
                <a:latin typeface="Arial"/>
                <a:ea typeface="ＭＳ Ｐゴシック" charset="0"/>
              </a:rPr>
              <a:t>O</a:t>
            </a:r>
            <a:r>
              <a:rPr lang="en-US" sz="1400" b="1" baseline="-25000" dirty="0">
                <a:solidFill>
                  <a:srgbClr val="000000"/>
                </a:solidFill>
                <a:latin typeface="Arial"/>
                <a:ea typeface="ＭＳ Ｐゴシック" charset="0"/>
              </a:rPr>
              <a:t>6</a:t>
            </a:r>
          </a:p>
        </p:txBody>
      </p:sp>
      <p:sp>
        <p:nvSpPr>
          <p:cNvPr id="16" name="TextBox 80"/>
          <p:cNvSpPr txBox="1">
            <a:spLocks noChangeArrowheads="1"/>
          </p:cNvSpPr>
          <p:nvPr/>
        </p:nvSpPr>
        <p:spPr bwMode="auto">
          <a:xfrm>
            <a:off x="5076190" y="2776858"/>
            <a:ext cx="755015" cy="215444"/>
          </a:xfrm>
          <a:prstGeom prst="rect">
            <a:avLst/>
          </a:prstGeom>
          <a:noFill/>
          <a:ln w="9525">
            <a:noFill/>
            <a:miter lim="800000"/>
            <a:headEnd/>
            <a:tailEnd/>
          </a:ln>
        </p:spPr>
        <p:txBody>
          <a:bodyPr wrap="none" lIns="0" tIns="0" rIns="0" bIns="0">
            <a:spAutoFit/>
          </a:bodyPr>
          <a:lstStyle/>
          <a:p>
            <a:pPr eaLnBrk="0" hangingPunct="0"/>
            <a:r>
              <a:rPr lang="en-US" sz="1400" b="1" dirty="0">
                <a:solidFill>
                  <a:srgbClr val="000000"/>
                </a:solidFill>
                <a:latin typeface="Arial"/>
                <a:ea typeface="ＭＳ Ｐゴシック" charset="0"/>
              </a:rPr>
              <a:t>Fructose</a:t>
            </a:r>
          </a:p>
        </p:txBody>
      </p:sp>
      <p:sp>
        <p:nvSpPr>
          <p:cNvPr id="17" name="TextBox 16"/>
          <p:cNvSpPr txBox="1"/>
          <p:nvPr/>
        </p:nvSpPr>
        <p:spPr>
          <a:xfrm>
            <a:off x="5180966" y="2990374"/>
            <a:ext cx="668453" cy="215444"/>
          </a:xfrm>
          <a:prstGeom prst="rect">
            <a:avLst/>
          </a:prstGeom>
          <a:noFill/>
        </p:spPr>
        <p:txBody>
          <a:bodyPr wrap="none" lIns="0" tIns="0" rIns="0" bIns="0">
            <a:spAutoFit/>
          </a:bodyPr>
          <a:lstStyle/>
          <a:p>
            <a:pPr eaLnBrk="0" fontAlgn="auto" hangingPunct="0">
              <a:spcBef>
                <a:spcPts val="0"/>
              </a:spcBef>
              <a:spcAft>
                <a:spcPts val="0"/>
              </a:spcAft>
              <a:defRPr/>
            </a:pPr>
            <a:r>
              <a:rPr lang="en-US" sz="1400" b="1" dirty="0">
                <a:solidFill>
                  <a:srgbClr val="000000"/>
                </a:solidFill>
                <a:latin typeface="Arial"/>
                <a:ea typeface="ＭＳ Ｐゴシック" charset="0"/>
              </a:rPr>
              <a:t>C</a:t>
            </a:r>
            <a:r>
              <a:rPr lang="en-US" sz="1400" b="1" baseline="-25000" dirty="0">
                <a:solidFill>
                  <a:srgbClr val="000000"/>
                </a:solidFill>
                <a:latin typeface="Arial"/>
                <a:ea typeface="ＭＳ Ｐゴシック" charset="0"/>
              </a:rPr>
              <a:t>6</a:t>
            </a:r>
            <a:r>
              <a:rPr lang="en-US" sz="1400" b="1" dirty="0">
                <a:solidFill>
                  <a:srgbClr val="000000"/>
                </a:solidFill>
                <a:latin typeface="Arial"/>
                <a:ea typeface="ＭＳ Ｐゴシック" charset="0"/>
              </a:rPr>
              <a:t>H</a:t>
            </a:r>
            <a:r>
              <a:rPr lang="en-US" sz="1400" b="1" baseline="-25000" dirty="0">
                <a:solidFill>
                  <a:srgbClr val="000000"/>
                </a:solidFill>
                <a:latin typeface="Arial"/>
                <a:ea typeface="ＭＳ Ｐゴシック" charset="0"/>
              </a:rPr>
              <a:t>12</a:t>
            </a:r>
            <a:r>
              <a:rPr lang="en-US" sz="1400" b="1" dirty="0">
                <a:solidFill>
                  <a:srgbClr val="000000"/>
                </a:solidFill>
                <a:latin typeface="Arial"/>
                <a:ea typeface="ＭＳ Ｐゴシック" charset="0"/>
              </a:rPr>
              <a:t>O</a:t>
            </a:r>
            <a:r>
              <a:rPr lang="en-US" sz="1400" b="1" baseline="-25000" dirty="0">
                <a:solidFill>
                  <a:srgbClr val="000000"/>
                </a:solidFill>
                <a:latin typeface="Arial"/>
                <a:ea typeface="ＭＳ Ｐゴシック" charset="0"/>
              </a:rPr>
              <a:t>6</a:t>
            </a:r>
          </a:p>
        </p:txBody>
      </p:sp>
      <p:sp>
        <p:nvSpPr>
          <p:cNvPr id="18" name="TextBox 82"/>
          <p:cNvSpPr txBox="1">
            <a:spLocks noChangeArrowheads="1"/>
          </p:cNvSpPr>
          <p:nvPr/>
        </p:nvSpPr>
        <p:spPr bwMode="auto">
          <a:xfrm>
            <a:off x="2913225" y="3378518"/>
            <a:ext cx="3332644" cy="430887"/>
          </a:xfrm>
          <a:prstGeom prst="rect">
            <a:avLst/>
          </a:prstGeom>
          <a:noFill/>
          <a:ln w="9525">
            <a:noFill/>
            <a:miter lim="800000"/>
            <a:headEnd/>
            <a:tailEnd/>
          </a:ln>
        </p:spPr>
        <p:txBody>
          <a:bodyPr wrap="none" lIns="0" tIns="0" rIns="0" bIns="0">
            <a:spAutoFit/>
          </a:bodyPr>
          <a:lstStyle/>
          <a:p>
            <a:pPr algn="ctr" eaLnBrk="0" hangingPunct="0"/>
            <a:r>
              <a:rPr lang="en-US" sz="1400" b="1" dirty="0">
                <a:solidFill>
                  <a:srgbClr val="000000"/>
                </a:solidFill>
                <a:latin typeface="Arial"/>
                <a:ea typeface="ＭＳ Ｐゴシック" charset="0"/>
              </a:rPr>
              <a:t>Isomers</a:t>
            </a:r>
          </a:p>
          <a:p>
            <a:pPr eaLnBrk="0" hangingPunct="0"/>
            <a:r>
              <a:rPr lang="en-US" sz="1400" b="1" dirty="0">
                <a:solidFill>
                  <a:srgbClr val="000000"/>
                </a:solidFill>
                <a:latin typeface="Arial"/>
                <a:ea typeface="ＭＳ Ｐゴシック" charset="0"/>
              </a:rPr>
              <a:t>(same formula, different arrangements)</a:t>
            </a:r>
          </a:p>
        </p:txBody>
      </p:sp>
      <p:sp>
        <p:nvSpPr>
          <p:cNvPr id="19" name="Freeform 18"/>
          <p:cNvSpPr/>
          <p:nvPr/>
        </p:nvSpPr>
        <p:spPr bwMode="auto">
          <a:xfrm>
            <a:off x="3928290" y="3117056"/>
            <a:ext cx="1252678" cy="300040"/>
          </a:xfrm>
          <a:custGeom>
            <a:avLst/>
            <a:gdLst>
              <a:gd name="connsiteX0" fmla="*/ 0 w 971550"/>
              <a:gd name="connsiteY0" fmla="*/ 11906 h 142875"/>
              <a:gd name="connsiteX1" fmla="*/ 459582 w 971550"/>
              <a:gd name="connsiteY1" fmla="*/ 142875 h 142875"/>
              <a:gd name="connsiteX2" fmla="*/ 971550 w 971550"/>
              <a:gd name="connsiteY2" fmla="*/ 0 h 142875"/>
            </a:gdLst>
            <a:ahLst/>
            <a:cxnLst>
              <a:cxn ang="0">
                <a:pos x="connsiteX0" y="connsiteY0"/>
              </a:cxn>
              <a:cxn ang="0">
                <a:pos x="connsiteX1" y="connsiteY1"/>
              </a:cxn>
              <a:cxn ang="0">
                <a:pos x="connsiteX2" y="connsiteY2"/>
              </a:cxn>
            </a:cxnLst>
            <a:rect l="l" t="t" r="r" b="b"/>
            <a:pathLst>
              <a:path w="971550" h="142875">
                <a:moveTo>
                  <a:pt x="0" y="11906"/>
                </a:moveTo>
                <a:lnTo>
                  <a:pt x="459582" y="142875"/>
                </a:lnTo>
                <a:lnTo>
                  <a:pt x="971550" y="0"/>
                </a:lnTo>
              </a:path>
            </a:pathLst>
          </a:custGeom>
          <a:noFill/>
          <a:ln w="12700" cap="flat" cmpd="sng" algn="ctr">
            <a:solidFill>
              <a:schemeClr val="tx1"/>
            </a:solidFill>
            <a:prstDash val="solid"/>
            <a:miter lim="800000"/>
            <a:headEnd type="triangle" w="sm"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4793859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a:r>
              <a:rPr lang="en-US" dirty="0"/>
              <a:t>Monosaccharides</a:t>
            </a:r>
          </a:p>
        </p:txBody>
      </p:sp>
      <p:sp>
        <p:nvSpPr>
          <p:cNvPr id="73731" name="Rectangle 3"/>
          <p:cNvSpPr>
            <a:spLocks noGrp="1" noChangeArrowheads="1"/>
          </p:cNvSpPr>
          <p:nvPr>
            <p:ph idx="1"/>
          </p:nvPr>
        </p:nvSpPr>
        <p:spPr>
          <a:xfrm>
            <a:off x="251520" y="954799"/>
            <a:ext cx="8543108" cy="5498537"/>
          </a:xfrm>
        </p:spPr>
        <p:txBody>
          <a:bodyPr/>
          <a:lstStyle/>
          <a:p>
            <a:pPr algn="just"/>
            <a:r>
              <a:rPr lang="en-US" sz="2600" dirty="0">
                <a:latin typeface="+mj-lt"/>
              </a:rPr>
              <a:t>Monosaccharides, particularly glucose, are the main fuels for cellular work.</a:t>
            </a:r>
          </a:p>
          <a:p>
            <a:pPr algn="just"/>
            <a:r>
              <a:rPr lang="en-US" sz="2600" dirty="0">
                <a:latin typeface="+mj-lt"/>
              </a:rPr>
              <a:t>In water, many monosaccharides form rings.</a:t>
            </a:r>
          </a:p>
        </p:txBody>
      </p:sp>
      <p:sp>
        <p:nvSpPr>
          <p:cNvPr id="4" name="Footer Placeholder 3"/>
          <p:cNvSpPr>
            <a:spLocks noGrp="1"/>
          </p:cNvSpPr>
          <p:nvPr>
            <p:ph type="ftr" sz="quarter" idx="11"/>
          </p:nvPr>
        </p:nvSpPr>
        <p:spPr>
          <a:xfrm>
            <a:off x="7287441" y="6525344"/>
            <a:ext cx="3086100" cy="365125"/>
          </a:xfrm>
        </p:spPr>
        <p:txBody>
          <a:bodyPr/>
          <a:lstStyle/>
          <a:p>
            <a:r>
              <a:rPr lang="en-US" dirty="0"/>
              <a:t>© 2016 Pearson Education, Inc.</a:t>
            </a:r>
          </a:p>
        </p:txBody>
      </p:sp>
      <p:pic>
        <p:nvPicPr>
          <p:cNvPr id="5" name="17-03_06_GlucoseStructure-L.jpg" descr="C:\Documents and Settings\rajesh\Desktop\PPT\Campbel Chapter-03\03_Labeled_Images\17-03_06_GlucoseStructure-L.jpg">
            <a:extLst>
              <a:ext uri="{FF2B5EF4-FFF2-40B4-BE49-F238E27FC236}">
                <a16:creationId xmlns:a16="http://schemas.microsoft.com/office/drawing/2014/main" id="{C5BA1E7E-15B5-4E59-B041-32997D13D77B}"/>
              </a:ext>
            </a:extLst>
          </p:cNvPr>
          <p:cNvPicPr>
            <a:picLocks noChangeAspect="1"/>
          </p:cNvPicPr>
          <p:nvPr/>
        </p:nvPicPr>
        <p:blipFill>
          <a:blip r:embed="rId3" r:link="rId4"/>
          <a:stretch>
            <a:fillRect/>
          </a:stretch>
        </p:blipFill>
        <p:spPr>
          <a:xfrm>
            <a:off x="837439" y="2888687"/>
            <a:ext cx="7262953" cy="3636657"/>
          </a:xfrm>
          <a:prstGeom prst="rect">
            <a:avLst/>
          </a:prstGeom>
        </p:spPr>
      </p:pic>
      <p:sp>
        <p:nvSpPr>
          <p:cNvPr id="6" name="TextBox 5">
            <a:extLst>
              <a:ext uri="{FF2B5EF4-FFF2-40B4-BE49-F238E27FC236}">
                <a16:creationId xmlns:a16="http://schemas.microsoft.com/office/drawing/2014/main" id="{27A800D9-7BC2-4603-956C-9353B9BFC640}"/>
              </a:ext>
            </a:extLst>
          </p:cNvPr>
          <p:cNvSpPr txBox="1"/>
          <p:nvPr/>
        </p:nvSpPr>
        <p:spPr>
          <a:xfrm>
            <a:off x="660211" y="6093296"/>
            <a:ext cx="3551749" cy="294055"/>
          </a:xfrm>
          <a:prstGeom prst="rect">
            <a:avLst/>
          </a:prstGeom>
          <a:noFill/>
        </p:spPr>
        <p:txBody>
          <a:bodyPr wrap="square" lIns="0" tIns="0" rIns="0" bIns="0">
            <a:spAutoFit/>
          </a:bodyPr>
          <a:lstStyle/>
          <a:p>
            <a:pPr eaLnBrk="0" fontAlgn="auto" hangingPunct="0">
              <a:spcBef>
                <a:spcPts val="0"/>
              </a:spcBef>
              <a:spcAft>
                <a:spcPts val="0"/>
              </a:spcAft>
              <a:defRPr/>
            </a:pPr>
            <a:r>
              <a:rPr lang="en-US" sz="1911" b="1" dirty="0">
                <a:solidFill>
                  <a:srgbClr val="000000"/>
                </a:solidFill>
                <a:latin typeface="Arial"/>
                <a:ea typeface="ＭＳ Ｐゴシック" charset="0"/>
              </a:rPr>
              <a:t>(a) Linear and ring structures</a:t>
            </a:r>
          </a:p>
        </p:txBody>
      </p:sp>
      <p:sp>
        <p:nvSpPr>
          <p:cNvPr id="7" name="TextBox 6">
            <a:extLst>
              <a:ext uri="{FF2B5EF4-FFF2-40B4-BE49-F238E27FC236}">
                <a16:creationId xmlns:a16="http://schemas.microsoft.com/office/drawing/2014/main" id="{E2796B99-9001-4BA2-8B79-59D45DA957BB}"/>
              </a:ext>
            </a:extLst>
          </p:cNvPr>
          <p:cNvSpPr txBox="1"/>
          <p:nvPr/>
        </p:nvSpPr>
        <p:spPr>
          <a:xfrm>
            <a:off x="5933558" y="5805264"/>
            <a:ext cx="2382858" cy="564257"/>
          </a:xfrm>
          <a:prstGeom prst="rect">
            <a:avLst/>
          </a:prstGeom>
          <a:noFill/>
        </p:spPr>
        <p:txBody>
          <a:bodyPr wrap="square" lIns="0" tIns="0" rIns="0" bIns="0">
            <a:spAutoFit/>
          </a:bodyPr>
          <a:lstStyle/>
          <a:p>
            <a:pPr eaLnBrk="0" fontAlgn="auto" hangingPunct="0">
              <a:lnSpc>
                <a:spcPts val="2200"/>
              </a:lnSpc>
              <a:spcBef>
                <a:spcPts val="0"/>
              </a:spcBef>
              <a:spcAft>
                <a:spcPts val="0"/>
              </a:spcAft>
              <a:defRPr/>
            </a:pPr>
            <a:r>
              <a:rPr lang="en-US" sz="1911" b="1" dirty="0">
                <a:solidFill>
                  <a:srgbClr val="000000"/>
                </a:solidFill>
                <a:latin typeface="Arial"/>
                <a:ea typeface="ＭＳ Ｐゴシック" charset="0"/>
              </a:rPr>
              <a:t>(b) Abbreviated ring</a:t>
            </a:r>
          </a:p>
          <a:p>
            <a:pPr indent="365760" eaLnBrk="0" fontAlgn="auto" hangingPunct="0">
              <a:lnSpc>
                <a:spcPts val="2200"/>
              </a:lnSpc>
              <a:spcBef>
                <a:spcPts val="0"/>
              </a:spcBef>
              <a:spcAft>
                <a:spcPts val="0"/>
              </a:spcAft>
              <a:defRPr/>
            </a:pPr>
            <a:r>
              <a:rPr lang="en-US" sz="1911" b="1" dirty="0">
                <a:solidFill>
                  <a:srgbClr val="000000"/>
                </a:solidFill>
                <a:latin typeface="Arial"/>
                <a:ea typeface="ＭＳ Ｐゴシック" charset="0"/>
              </a:rPr>
              <a:t>structure</a:t>
            </a:r>
          </a:p>
        </p:txBody>
      </p:sp>
      <p:sp>
        <p:nvSpPr>
          <p:cNvPr id="2" name="Round Diagonal Corner Rectangle 1">
            <a:extLst>
              <a:ext uri="{FF2B5EF4-FFF2-40B4-BE49-F238E27FC236}">
                <a16:creationId xmlns:a16="http://schemas.microsoft.com/office/drawing/2014/main" id="{3DBB3B62-A8B5-2C4D-A490-24047920DA7F}"/>
              </a:ext>
            </a:extLst>
          </p:cNvPr>
          <p:cNvSpPr/>
          <p:nvPr/>
        </p:nvSpPr>
        <p:spPr>
          <a:xfrm>
            <a:off x="431399" y="2492896"/>
            <a:ext cx="8389073" cy="4032448"/>
          </a:xfrm>
          <a:prstGeom prst="round2DiagRect">
            <a:avLst/>
          </a:prstGeom>
          <a:noFill/>
          <a:ln>
            <a:solidFill>
              <a:srgbClr val="459AB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9" name="TextBox 8">
            <a:extLst>
              <a:ext uri="{FF2B5EF4-FFF2-40B4-BE49-F238E27FC236}">
                <a16:creationId xmlns:a16="http://schemas.microsoft.com/office/drawing/2014/main" id="{60F946B1-A159-DB4A-9B1E-9058822056BB}"/>
              </a:ext>
            </a:extLst>
          </p:cNvPr>
          <p:cNvSpPr txBox="1"/>
          <p:nvPr/>
        </p:nvSpPr>
        <p:spPr>
          <a:xfrm>
            <a:off x="-108520" y="6602909"/>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656176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ctr"/>
            <a:r>
              <a:rPr lang="en-US" dirty="0"/>
              <a:t>Disaccharides</a:t>
            </a:r>
          </a:p>
        </p:txBody>
      </p:sp>
      <p:sp>
        <p:nvSpPr>
          <p:cNvPr id="90115" name="Rectangle 3"/>
          <p:cNvSpPr>
            <a:spLocks noGrp="1" noChangeArrowheads="1"/>
          </p:cNvSpPr>
          <p:nvPr>
            <p:ph idx="1"/>
          </p:nvPr>
        </p:nvSpPr>
        <p:spPr>
          <a:xfrm>
            <a:off x="256799" y="1115860"/>
            <a:ext cx="8543108" cy="5233066"/>
          </a:xfrm>
        </p:spPr>
        <p:txBody>
          <a:bodyPr>
            <a:noAutofit/>
          </a:bodyPr>
          <a:lstStyle/>
          <a:p>
            <a:pPr algn="just"/>
            <a:r>
              <a:rPr lang="en-US" sz="2600" dirty="0">
                <a:latin typeface="+mj-lt"/>
              </a:rPr>
              <a:t>A </a:t>
            </a:r>
            <a:r>
              <a:rPr lang="en-US" sz="2600" b="1" dirty="0">
                <a:solidFill>
                  <a:srgbClr val="7030A0"/>
                </a:solidFill>
                <a:latin typeface="+mj-lt"/>
              </a:rPr>
              <a:t>disaccharide</a:t>
            </a:r>
            <a:r>
              <a:rPr lang="en-US" sz="2600" dirty="0">
                <a:latin typeface="+mj-lt"/>
              </a:rPr>
              <a:t> is a double sugar constructed from two monosaccharides by a dehydration reaction.</a:t>
            </a:r>
          </a:p>
          <a:p>
            <a:pPr algn="just"/>
            <a:r>
              <a:rPr lang="en-US" sz="2600" dirty="0">
                <a:latin typeface="+mj-lt"/>
              </a:rPr>
              <a:t>Disaccharides include</a:t>
            </a:r>
          </a:p>
          <a:p>
            <a:pPr lvl="1" algn="just"/>
            <a:r>
              <a:rPr lang="en-US" dirty="0">
                <a:solidFill>
                  <a:srgbClr val="00B050"/>
                </a:solidFill>
                <a:latin typeface="+mj-lt"/>
              </a:rPr>
              <a:t>lactose</a:t>
            </a:r>
            <a:r>
              <a:rPr lang="en-US" dirty="0">
                <a:latin typeface="+mj-lt"/>
              </a:rPr>
              <a:t> in milk, made from the monosaccharides glucose and galactose,</a:t>
            </a:r>
          </a:p>
          <a:p>
            <a:pPr lvl="1" algn="just"/>
            <a:r>
              <a:rPr lang="en-US" dirty="0">
                <a:solidFill>
                  <a:srgbClr val="00B050"/>
                </a:solidFill>
                <a:latin typeface="+mj-lt"/>
              </a:rPr>
              <a:t>maltose</a:t>
            </a:r>
            <a:r>
              <a:rPr lang="en-US" dirty="0">
                <a:latin typeface="+mj-lt"/>
              </a:rPr>
              <a:t> in beer, malted milk shakes, consists of two glucose monomers joined together. </a:t>
            </a:r>
          </a:p>
          <a:p>
            <a:pPr lvl="1" algn="just"/>
            <a:r>
              <a:rPr lang="en-US" dirty="0">
                <a:solidFill>
                  <a:srgbClr val="00B050"/>
                </a:solidFill>
                <a:latin typeface="+mj-lt"/>
              </a:rPr>
              <a:t>sucrose</a:t>
            </a:r>
            <a:r>
              <a:rPr lang="en-US" dirty="0">
                <a:latin typeface="+mj-lt"/>
              </a:rPr>
              <a:t> in table sugar (glucose + fructose).</a:t>
            </a:r>
          </a:p>
          <a:p>
            <a:pPr algn="just"/>
            <a:r>
              <a:rPr lang="en-US" sz="2600" dirty="0">
                <a:latin typeface="+mj-lt"/>
              </a:rPr>
              <a:t>Sucrose is the main carbohydrate in plant sap.</a:t>
            </a:r>
          </a:p>
        </p:txBody>
      </p:sp>
      <p:sp>
        <p:nvSpPr>
          <p:cNvPr id="5" name="TextBox 4">
            <a:extLst>
              <a:ext uri="{FF2B5EF4-FFF2-40B4-BE49-F238E27FC236}">
                <a16:creationId xmlns:a16="http://schemas.microsoft.com/office/drawing/2014/main" id="{A84EFD5F-DABA-094F-9E23-57F99A8E1A7D}"/>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330266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9-03_07_Disaccharide-L.jpg" descr="C:\Documents and Settings\rajesh\Desktop\PPT\Campbel Chapter-03\03_Labeled_Images\19-03_07_Disaccharide-L.jpg"/>
          <p:cNvPicPr>
            <a:picLocks noChangeAspect="1"/>
          </p:cNvPicPr>
          <p:nvPr/>
        </p:nvPicPr>
        <p:blipFill>
          <a:blip r:embed="rId3" r:link="rId4"/>
          <a:stretch>
            <a:fillRect/>
          </a:stretch>
        </p:blipFill>
        <p:spPr>
          <a:xfrm>
            <a:off x="1810511" y="204216"/>
            <a:ext cx="5522976" cy="6449568"/>
          </a:xfrm>
          <a:prstGeom prst="rect">
            <a:avLst/>
          </a:prstGeom>
        </p:spPr>
      </p:pic>
      <p:sp>
        <p:nvSpPr>
          <p:cNvPr id="11" name="TextBox 10"/>
          <p:cNvSpPr txBox="1"/>
          <p:nvPr/>
        </p:nvSpPr>
        <p:spPr>
          <a:xfrm>
            <a:off x="3298030" y="823912"/>
            <a:ext cx="237244" cy="189283"/>
          </a:xfrm>
          <a:prstGeom prst="rect">
            <a:avLst/>
          </a:prstGeom>
          <a:noFill/>
        </p:spPr>
        <p:txBody>
          <a:bodyPr wrap="none" lIns="0" tIns="0" rIns="0" bIns="0">
            <a:spAutoFit/>
          </a:bodyPr>
          <a:lstStyle/>
          <a:p>
            <a:pPr eaLnBrk="0" fontAlgn="auto" hangingPunct="0">
              <a:spcBef>
                <a:spcPts val="0"/>
              </a:spcBef>
              <a:spcAft>
                <a:spcPts val="0"/>
              </a:spcAft>
              <a:defRPr/>
            </a:pPr>
            <a:r>
              <a:rPr lang="en-US" sz="1230" b="1" dirty="0">
                <a:solidFill>
                  <a:srgbClr val="FFFFFF"/>
                </a:solidFill>
                <a:latin typeface="Arial"/>
                <a:ea typeface="ＭＳ Ｐゴシック" charset="0"/>
              </a:rPr>
              <a:t>OH</a:t>
            </a:r>
          </a:p>
        </p:txBody>
      </p:sp>
      <p:sp>
        <p:nvSpPr>
          <p:cNvPr id="12" name="TextBox 11"/>
          <p:cNvSpPr txBox="1"/>
          <p:nvPr/>
        </p:nvSpPr>
        <p:spPr>
          <a:xfrm>
            <a:off x="3725862" y="821531"/>
            <a:ext cx="113814" cy="189283"/>
          </a:xfrm>
          <a:prstGeom prst="rect">
            <a:avLst/>
          </a:prstGeom>
          <a:noFill/>
        </p:spPr>
        <p:txBody>
          <a:bodyPr wrap="none" lIns="0" tIns="0" rIns="0" bIns="0">
            <a:spAutoFit/>
          </a:bodyPr>
          <a:lstStyle/>
          <a:p>
            <a:pPr eaLnBrk="0" fontAlgn="auto" hangingPunct="0">
              <a:spcBef>
                <a:spcPts val="0"/>
              </a:spcBef>
              <a:spcAft>
                <a:spcPts val="0"/>
              </a:spcAft>
              <a:defRPr/>
            </a:pPr>
            <a:r>
              <a:rPr lang="en-US" sz="1230" b="1" dirty="0">
                <a:solidFill>
                  <a:srgbClr val="FFFFFF"/>
                </a:solidFill>
                <a:latin typeface="Arial"/>
                <a:ea typeface="ＭＳ Ｐゴシック" charset="0"/>
              </a:rPr>
              <a:t>H</a:t>
            </a:r>
          </a:p>
        </p:txBody>
      </p:sp>
      <p:sp>
        <p:nvSpPr>
          <p:cNvPr id="13" name="TextBox 9"/>
          <p:cNvSpPr txBox="1">
            <a:spLocks noChangeArrowheads="1"/>
          </p:cNvSpPr>
          <p:nvPr/>
        </p:nvSpPr>
        <p:spPr bwMode="auto">
          <a:xfrm>
            <a:off x="2047080" y="1283493"/>
            <a:ext cx="910506"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Glucose</a:t>
            </a:r>
          </a:p>
        </p:txBody>
      </p:sp>
      <p:sp>
        <p:nvSpPr>
          <p:cNvPr id="14" name="TextBox 10"/>
          <p:cNvSpPr txBox="1">
            <a:spLocks noChangeArrowheads="1"/>
          </p:cNvSpPr>
          <p:nvPr/>
        </p:nvSpPr>
        <p:spPr bwMode="auto">
          <a:xfrm>
            <a:off x="4293393" y="1278731"/>
            <a:ext cx="1102866" cy="276999"/>
          </a:xfrm>
          <a:prstGeom prst="rect">
            <a:avLst/>
          </a:prstGeom>
          <a:noFill/>
          <a:ln w="9525">
            <a:noFill/>
            <a:miter lim="800000"/>
            <a:headEnd/>
            <a:tailEnd/>
          </a:ln>
        </p:spPr>
        <p:txBody>
          <a:bodyPr wrap="none" lIns="0" tIns="0" rIns="0" bIns="0">
            <a:spAutoFit/>
          </a:bodyPr>
          <a:lstStyle/>
          <a:p>
            <a:pPr eaLnBrk="0" hangingPunct="0"/>
            <a:r>
              <a:rPr lang="en-US" sz="1800" b="1" dirty="0" err="1">
                <a:solidFill>
                  <a:srgbClr val="000000"/>
                </a:solidFill>
                <a:latin typeface="Arial"/>
                <a:ea typeface="ＭＳ Ｐゴシック" charset="0"/>
              </a:rPr>
              <a:t>Galactose</a:t>
            </a:r>
            <a:endParaRPr lang="en-US" sz="1800" b="1" dirty="0">
              <a:solidFill>
                <a:srgbClr val="000000"/>
              </a:solidFill>
              <a:latin typeface="Arial"/>
              <a:ea typeface="ＭＳ Ｐゴシック" charset="0"/>
            </a:endParaRPr>
          </a:p>
        </p:txBody>
      </p:sp>
      <p:sp>
        <p:nvSpPr>
          <p:cNvPr id="15" name="TextBox 14"/>
          <p:cNvSpPr txBox="1"/>
          <p:nvPr/>
        </p:nvSpPr>
        <p:spPr>
          <a:xfrm>
            <a:off x="4429125" y="1863725"/>
            <a:ext cx="294953" cy="189283"/>
          </a:xfrm>
          <a:prstGeom prst="rect">
            <a:avLst/>
          </a:prstGeom>
          <a:noFill/>
        </p:spPr>
        <p:txBody>
          <a:bodyPr wrap="none" lIns="0" tIns="0" rIns="0" bIns="0">
            <a:spAutoFit/>
          </a:bodyPr>
          <a:lstStyle/>
          <a:p>
            <a:pPr eaLnBrk="0" fontAlgn="auto" hangingPunct="0">
              <a:spcBef>
                <a:spcPts val="0"/>
              </a:spcBef>
              <a:spcAft>
                <a:spcPts val="0"/>
              </a:spcAft>
              <a:defRPr/>
            </a:pPr>
            <a:r>
              <a:rPr lang="en-US" sz="1230" b="1" dirty="0">
                <a:solidFill>
                  <a:srgbClr val="FFFFFF"/>
                </a:solidFill>
                <a:latin typeface="Arial"/>
                <a:ea typeface="ＭＳ Ｐゴシック" charset="0"/>
              </a:rPr>
              <a:t>H</a:t>
            </a:r>
            <a:r>
              <a:rPr lang="en-US" sz="1230" b="1" baseline="-25000" dirty="0">
                <a:solidFill>
                  <a:srgbClr val="FFFFFF"/>
                </a:solidFill>
                <a:latin typeface="Arial"/>
                <a:ea typeface="ＭＳ Ｐゴシック" charset="0"/>
              </a:rPr>
              <a:t>2</a:t>
            </a:r>
            <a:r>
              <a:rPr lang="en-US" sz="1230" b="1" dirty="0">
                <a:solidFill>
                  <a:srgbClr val="FFFFFF"/>
                </a:solidFill>
                <a:latin typeface="Arial"/>
                <a:ea typeface="ＭＳ Ｐゴシック" charset="0"/>
              </a:rPr>
              <a:t>O</a:t>
            </a:r>
          </a:p>
        </p:txBody>
      </p:sp>
      <p:sp>
        <p:nvSpPr>
          <p:cNvPr id="16" name="TextBox 18"/>
          <p:cNvSpPr txBox="1">
            <a:spLocks noChangeArrowheads="1"/>
          </p:cNvSpPr>
          <p:nvPr/>
        </p:nvSpPr>
        <p:spPr bwMode="auto">
          <a:xfrm>
            <a:off x="3234530" y="3887787"/>
            <a:ext cx="872034" cy="276999"/>
          </a:xfrm>
          <a:prstGeom prst="rect">
            <a:avLst/>
          </a:prstGeom>
          <a:noFill/>
          <a:ln w="9525">
            <a:noFill/>
            <a:miter lim="800000"/>
            <a:headEnd/>
            <a:tailEnd/>
          </a:ln>
        </p:spPr>
        <p:txBody>
          <a:bodyPr wrap="none" lIns="0" tIns="0" rIns="0" bIns="0">
            <a:spAutoFit/>
          </a:bodyPr>
          <a:lstStyle/>
          <a:p>
            <a:pPr eaLnBrk="0" hangingPunct="0"/>
            <a:r>
              <a:rPr lang="en-US" sz="1800" b="1" dirty="0">
                <a:solidFill>
                  <a:srgbClr val="000000"/>
                </a:solidFill>
                <a:latin typeface="Arial"/>
                <a:ea typeface="ＭＳ Ｐゴシック" charset="0"/>
              </a:rPr>
              <a:t>Lactose</a:t>
            </a:r>
          </a:p>
        </p:txBody>
      </p:sp>
      <p:grpSp>
        <p:nvGrpSpPr>
          <p:cNvPr id="9" name="Group 8"/>
          <p:cNvGrpSpPr/>
          <p:nvPr/>
        </p:nvGrpSpPr>
        <p:grpSpPr>
          <a:xfrm rot="10800000">
            <a:off x="1857375" y="3519490"/>
            <a:ext cx="3624262" cy="355747"/>
            <a:chOff x="1099296" y="349521"/>
            <a:chExt cx="3977347" cy="430676"/>
          </a:xfrm>
        </p:grpSpPr>
        <p:sp>
          <p:nvSpPr>
            <p:cNvPr id="10" name="Freeform 3"/>
            <p:cNvSpPr/>
            <p:nvPr/>
          </p:nvSpPr>
          <p:spPr>
            <a:xfrm>
              <a:off x="1099296" y="557947"/>
              <a:ext cx="3977347" cy="222250"/>
            </a:xfrm>
            <a:custGeom>
              <a:avLst/>
              <a:gdLst>
                <a:gd name="connsiteX0" fmla="*/ 9525 w 3977347"/>
                <a:gd name="connsiteY0" fmla="*/ 212725 h 222250"/>
                <a:gd name="connsiteX1" fmla="*/ 9525 w 3977347"/>
                <a:gd name="connsiteY1" fmla="*/ 9525 h 222250"/>
                <a:gd name="connsiteX2" fmla="*/ 3967822 w 3977347"/>
                <a:gd name="connsiteY2" fmla="*/ 9525 h 222250"/>
                <a:gd name="connsiteX3" fmla="*/ 3967822 w 3977347"/>
                <a:gd name="connsiteY3" fmla="*/ 212725 h 222250"/>
              </a:gdLst>
              <a:ahLst/>
              <a:cxnLst>
                <a:cxn ang="0">
                  <a:pos x="connsiteX0" y="connsiteY0"/>
                </a:cxn>
                <a:cxn ang="1">
                  <a:pos x="connsiteX1" y="connsiteY1"/>
                </a:cxn>
                <a:cxn ang="2">
                  <a:pos x="connsiteX2" y="connsiteY2"/>
                </a:cxn>
                <a:cxn ang="3">
                  <a:pos x="connsiteX3" y="connsiteY3"/>
                </a:cxn>
              </a:cxnLst>
              <a:rect l="l" t="t" r="r" b="b"/>
              <a:pathLst>
                <a:path w="3977347" h="222250">
                  <a:moveTo>
                    <a:pt x="9525" y="212725"/>
                  </a:moveTo>
                  <a:lnTo>
                    <a:pt x="9525" y="9525"/>
                  </a:lnTo>
                  <a:lnTo>
                    <a:pt x="3967822" y="9525"/>
                  </a:lnTo>
                  <a:lnTo>
                    <a:pt x="3967822" y="2127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Freeform 3"/>
            <p:cNvSpPr/>
            <p:nvPr/>
          </p:nvSpPr>
          <p:spPr>
            <a:xfrm>
              <a:off x="3069848" y="349521"/>
              <a:ext cx="38101" cy="222251"/>
            </a:xfrm>
            <a:custGeom>
              <a:avLst/>
              <a:gdLst>
                <a:gd name="connsiteX0" fmla="*/ 9525 w 38100"/>
                <a:gd name="connsiteY0" fmla="*/ 9525 h 222250"/>
                <a:gd name="connsiteX1" fmla="*/ 9525 w 38100"/>
                <a:gd name="connsiteY1" fmla="*/ 212725 h 222250"/>
              </a:gdLst>
              <a:ahLst/>
              <a:cxnLst>
                <a:cxn ang="0">
                  <a:pos x="connsiteX0" y="connsiteY0"/>
                </a:cxn>
                <a:cxn ang="1">
                  <a:pos x="connsiteX1" y="connsiteY1"/>
                </a:cxn>
              </a:cxnLst>
              <a:rect l="l" t="t" r="r" b="b"/>
              <a:pathLst>
                <a:path w="38100" h="222250">
                  <a:moveTo>
                    <a:pt x="9525" y="9525"/>
                  </a:moveTo>
                  <a:lnTo>
                    <a:pt x="9525" y="212725"/>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18" name="TextBox 17"/>
          <p:cNvSpPr txBox="1"/>
          <p:nvPr/>
        </p:nvSpPr>
        <p:spPr>
          <a:xfrm>
            <a:off x="436728" y="5036024"/>
            <a:ext cx="5390866" cy="461665"/>
          </a:xfrm>
          <a:prstGeom prst="rect">
            <a:avLst/>
          </a:prstGeom>
          <a:noFill/>
        </p:spPr>
        <p:txBody>
          <a:bodyPr wrap="square" rtlCol="0">
            <a:spAutoFit/>
          </a:bodyPr>
          <a:lstStyle/>
          <a:p>
            <a:r>
              <a:rPr lang="en-US" b="1" dirty="0">
                <a:solidFill>
                  <a:srgbClr val="FF0000"/>
                </a:solidFill>
                <a:latin typeface="+mn-lt"/>
              </a:rPr>
              <a:t>Disaccharide (double sugar) formation</a:t>
            </a:r>
          </a:p>
        </p:txBody>
      </p:sp>
    </p:spTree>
    <p:extLst>
      <p:ext uri="{BB962C8B-B14F-4D97-AF65-F5344CB8AC3E}">
        <p14:creationId xmlns:p14="http://schemas.microsoft.com/office/powerpoint/2010/main" val="36724169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Polysaccharides</a:t>
            </a:r>
          </a:p>
        </p:txBody>
      </p:sp>
      <p:sp>
        <p:nvSpPr>
          <p:cNvPr id="104450" name="Rectangle 2"/>
          <p:cNvSpPr>
            <a:spLocks noGrp="1" noChangeArrowheads="1"/>
          </p:cNvSpPr>
          <p:nvPr>
            <p:ph idx="1"/>
          </p:nvPr>
        </p:nvSpPr>
        <p:spPr>
          <a:xfrm>
            <a:off x="179512" y="548680"/>
            <a:ext cx="8543108" cy="5773562"/>
          </a:xfrm>
        </p:spPr>
        <p:txBody>
          <a:bodyPr>
            <a:normAutofit/>
          </a:bodyPr>
          <a:lstStyle/>
          <a:p>
            <a:pPr algn="just"/>
            <a:r>
              <a:rPr lang="en-US" b="1" dirty="0">
                <a:solidFill>
                  <a:srgbClr val="FF0000"/>
                </a:solidFill>
                <a:latin typeface="+mj-lt"/>
              </a:rPr>
              <a:t>Polysaccharides</a:t>
            </a:r>
          </a:p>
          <a:p>
            <a:pPr marL="403225" lvl="1" indent="-215900" algn="just"/>
            <a:r>
              <a:rPr lang="en-US" dirty="0">
                <a:latin typeface="+mj-lt"/>
              </a:rPr>
              <a:t>are complex carbohydrates and</a:t>
            </a:r>
          </a:p>
          <a:p>
            <a:pPr marL="403225" lvl="1" indent="-215900" algn="just"/>
            <a:r>
              <a:rPr lang="en-US" dirty="0">
                <a:latin typeface="+mj-lt"/>
              </a:rPr>
              <a:t>are made of long chains of sugars-polymers of monosaccharides. </a:t>
            </a:r>
          </a:p>
          <a:p>
            <a:pPr algn="just"/>
            <a:r>
              <a:rPr lang="en-US" b="1" dirty="0">
                <a:solidFill>
                  <a:srgbClr val="FF0000"/>
                </a:solidFill>
                <a:latin typeface="+mj-lt"/>
              </a:rPr>
              <a:t>Starch</a:t>
            </a:r>
          </a:p>
          <a:p>
            <a:pPr marL="446088" lvl="1" indent="-258763" algn="just"/>
            <a:r>
              <a:rPr lang="en-US" dirty="0">
                <a:latin typeface="+mj-lt"/>
              </a:rPr>
              <a:t>is a familiar example of a polysaccharide,</a:t>
            </a:r>
          </a:p>
          <a:p>
            <a:pPr marL="446088" lvl="1" indent="-258763" algn="just"/>
            <a:r>
              <a:rPr lang="en-US" dirty="0">
                <a:latin typeface="+mj-lt"/>
              </a:rPr>
              <a:t>consists of long strings of glucose monomers, and</a:t>
            </a:r>
          </a:p>
          <a:p>
            <a:pPr marL="446088" lvl="1" indent="-258763" algn="just"/>
            <a:r>
              <a:rPr lang="en-US" dirty="0">
                <a:latin typeface="+mj-lt"/>
              </a:rPr>
              <a:t>is used by plant cells to store energy.</a:t>
            </a:r>
          </a:p>
          <a:p>
            <a:pPr algn="just"/>
            <a:r>
              <a:rPr lang="en-US" sz="2600" dirty="0">
                <a:latin typeface="+mj-lt"/>
              </a:rPr>
              <a:t>Potatoes and grains are major sources of starch in our diet.</a:t>
            </a:r>
          </a:p>
        </p:txBody>
      </p:sp>
      <p:pic>
        <p:nvPicPr>
          <p:cNvPr id="6" name="23-03_09aPolysaccharides-L.jpg" descr="C:\Documents and Settings\rajesh\Desktop\PPT\Campbel Chapter-03\03_Labeled_Images\23-03_09aPolysaccharides-L.jpg">
            <a:extLst>
              <a:ext uri="{FF2B5EF4-FFF2-40B4-BE49-F238E27FC236}">
                <a16:creationId xmlns:a16="http://schemas.microsoft.com/office/drawing/2014/main" id="{D1D263EA-1085-422B-8D9E-A933CFA97B17}"/>
              </a:ext>
            </a:extLst>
          </p:cNvPr>
          <p:cNvPicPr>
            <a:picLocks noChangeAspect="1"/>
          </p:cNvPicPr>
          <p:nvPr/>
        </p:nvPicPr>
        <p:blipFill>
          <a:blip r:embed="rId3" r:link="rId4"/>
          <a:stretch>
            <a:fillRect/>
          </a:stretch>
        </p:blipFill>
        <p:spPr>
          <a:xfrm>
            <a:off x="2561809" y="5571600"/>
            <a:ext cx="5449332" cy="1313784"/>
          </a:xfrm>
          <a:prstGeom prst="rect">
            <a:avLst/>
          </a:prstGeom>
        </p:spPr>
      </p:pic>
      <p:sp>
        <p:nvSpPr>
          <p:cNvPr id="7" name="TextBox 2">
            <a:extLst>
              <a:ext uri="{FF2B5EF4-FFF2-40B4-BE49-F238E27FC236}">
                <a16:creationId xmlns:a16="http://schemas.microsoft.com/office/drawing/2014/main" id="{12D3D4BD-5BDE-4A33-8F8E-EBC390DAD6E6}"/>
              </a:ext>
            </a:extLst>
          </p:cNvPr>
          <p:cNvSpPr txBox="1">
            <a:spLocks noChangeArrowheads="1"/>
          </p:cNvSpPr>
          <p:nvPr/>
        </p:nvSpPr>
        <p:spPr bwMode="auto">
          <a:xfrm>
            <a:off x="5220072" y="5314521"/>
            <a:ext cx="1827424" cy="659989"/>
          </a:xfrm>
          <a:prstGeom prst="rect">
            <a:avLst/>
          </a:prstGeom>
          <a:noFill/>
          <a:ln w="9525">
            <a:noFill/>
            <a:miter lim="800000"/>
            <a:headEnd/>
            <a:tailEnd/>
          </a:ln>
        </p:spPr>
        <p:txBody>
          <a:bodyPr wrap="none" lIns="0" tIns="0" rIns="0" bIns="0">
            <a:spAutoFit/>
          </a:bodyPr>
          <a:lstStyle/>
          <a:p>
            <a:pPr algn="l" eaLnBrk="0" hangingPunct="0">
              <a:lnSpc>
                <a:spcPts val="2700"/>
              </a:lnSpc>
            </a:pPr>
            <a:r>
              <a:rPr lang="en-US" dirty="0">
                <a:solidFill>
                  <a:srgbClr val="FF0000"/>
                </a:solidFill>
                <a:latin typeface="+mj-lt"/>
                <a:ea typeface="ＭＳ Ｐゴシック" charset="0"/>
              </a:rPr>
              <a:t>Starch granules</a:t>
            </a:r>
          </a:p>
          <a:p>
            <a:pPr algn="l" eaLnBrk="0" hangingPunct="0">
              <a:lnSpc>
                <a:spcPts val="2700"/>
              </a:lnSpc>
            </a:pPr>
            <a:r>
              <a:rPr lang="en-US" dirty="0">
                <a:solidFill>
                  <a:srgbClr val="FF0000"/>
                </a:solidFill>
                <a:latin typeface="+mj-lt"/>
                <a:ea typeface="ＭＳ Ｐゴシック" charset="0"/>
              </a:rPr>
              <a:t>in potato tuber cells</a:t>
            </a:r>
          </a:p>
        </p:txBody>
      </p:sp>
      <p:grpSp>
        <p:nvGrpSpPr>
          <p:cNvPr id="11" name="Group 10">
            <a:extLst>
              <a:ext uri="{FF2B5EF4-FFF2-40B4-BE49-F238E27FC236}">
                <a16:creationId xmlns:a16="http://schemas.microsoft.com/office/drawing/2014/main" id="{4E827104-F5E1-4CD0-9983-2C6B536834DF}"/>
              </a:ext>
            </a:extLst>
          </p:cNvPr>
          <p:cNvGrpSpPr/>
          <p:nvPr/>
        </p:nvGrpSpPr>
        <p:grpSpPr>
          <a:xfrm>
            <a:off x="3948112" y="5463124"/>
            <a:ext cx="1247775" cy="1166817"/>
            <a:chOff x="3024189" y="2562219"/>
            <a:chExt cx="1247775" cy="1166817"/>
          </a:xfrm>
        </p:grpSpPr>
        <p:sp>
          <p:nvSpPr>
            <p:cNvPr id="12" name="Freeform 3">
              <a:extLst>
                <a:ext uri="{FF2B5EF4-FFF2-40B4-BE49-F238E27FC236}">
                  <a16:creationId xmlns:a16="http://schemas.microsoft.com/office/drawing/2014/main" id="{EC7028B7-A6E1-48B2-BA62-F41FC668ABAF}"/>
                </a:ext>
              </a:extLst>
            </p:cNvPr>
            <p:cNvSpPr/>
            <p:nvPr/>
          </p:nvSpPr>
          <p:spPr>
            <a:xfrm flipV="1">
              <a:off x="3181352" y="2576510"/>
              <a:ext cx="1085849" cy="366711"/>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3" name="Freeform 3">
              <a:extLst>
                <a:ext uri="{FF2B5EF4-FFF2-40B4-BE49-F238E27FC236}">
                  <a16:creationId xmlns:a16="http://schemas.microsoft.com/office/drawing/2014/main" id="{DB647BB1-19EE-467A-9BA1-54B6A31F6D18}"/>
                </a:ext>
              </a:extLst>
            </p:cNvPr>
            <p:cNvSpPr/>
            <p:nvPr/>
          </p:nvSpPr>
          <p:spPr>
            <a:xfrm flipV="1">
              <a:off x="3024189" y="2562219"/>
              <a:ext cx="1247775" cy="1166817"/>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10" name="TextBox 9">
            <a:extLst>
              <a:ext uri="{FF2B5EF4-FFF2-40B4-BE49-F238E27FC236}">
                <a16:creationId xmlns:a16="http://schemas.microsoft.com/office/drawing/2014/main" id="{A19C1329-A299-5549-9F6C-0A8CBA641073}"/>
              </a:ext>
            </a:extLst>
          </p:cNvPr>
          <p:cNvSpPr txBox="1"/>
          <p:nvPr/>
        </p:nvSpPr>
        <p:spPr>
          <a:xfrm>
            <a:off x="-70562"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65706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Hypothesis-Driven Science</a:t>
            </a:r>
          </a:p>
        </p:txBody>
      </p:sp>
      <p:sp>
        <p:nvSpPr>
          <p:cNvPr id="207874" name="Rectangle 3"/>
          <p:cNvSpPr>
            <a:spLocks noGrp="1" noChangeArrowheads="1"/>
          </p:cNvSpPr>
          <p:nvPr>
            <p:ph idx="1"/>
          </p:nvPr>
        </p:nvSpPr>
        <p:spPr>
          <a:xfrm>
            <a:off x="287383" y="922544"/>
            <a:ext cx="8543108" cy="5802934"/>
          </a:xfrm>
        </p:spPr>
        <p:txBody>
          <a:bodyPr/>
          <a:lstStyle/>
          <a:p>
            <a:pPr algn="just"/>
            <a:r>
              <a:rPr lang="en-US" sz="2600" dirty="0">
                <a:latin typeface="+mj-lt"/>
              </a:rPr>
              <a:t>Most modern scientific investigations can be described as </a:t>
            </a:r>
            <a:r>
              <a:rPr lang="en-US" sz="2600" dirty="0">
                <a:solidFill>
                  <a:srgbClr val="FF0000"/>
                </a:solidFill>
                <a:latin typeface="+mj-lt"/>
              </a:rPr>
              <a:t>hypothesis-driven science</a:t>
            </a:r>
            <a:r>
              <a:rPr lang="en-US" sz="2600" dirty="0">
                <a:latin typeface="+mj-lt"/>
              </a:rPr>
              <a:t>.</a:t>
            </a:r>
          </a:p>
          <a:p>
            <a:pPr algn="just"/>
            <a:r>
              <a:rPr lang="en-US" sz="2600" dirty="0">
                <a:solidFill>
                  <a:srgbClr val="FF0000"/>
                </a:solidFill>
                <a:latin typeface="+mj-lt"/>
              </a:rPr>
              <a:t>A </a:t>
            </a:r>
            <a:r>
              <a:rPr lang="en-US" sz="2600" b="1" dirty="0">
                <a:solidFill>
                  <a:srgbClr val="FF0000"/>
                </a:solidFill>
                <a:latin typeface="+mj-lt"/>
              </a:rPr>
              <a:t>hypothesis</a:t>
            </a:r>
            <a:r>
              <a:rPr lang="en-US" sz="2600" dirty="0">
                <a:solidFill>
                  <a:srgbClr val="FF0000"/>
                </a:solidFill>
                <a:latin typeface="+mj-lt"/>
              </a:rPr>
              <a:t> is:</a:t>
            </a:r>
          </a:p>
          <a:p>
            <a:pPr lvl="1" algn="just"/>
            <a:r>
              <a:rPr lang="en-US" b="1" dirty="0">
                <a:latin typeface="+mj-lt"/>
              </a:rPr>
              <a:t>a tentative answer to a question </a:t>
            </a:r>
            <a:r>
              <a:rPr lang="en-US" dirty="0">
                <a:solidFill>
                  <a:srgbClr val="FF0000"/>
                </a:solidFill>
                <a:latin typeface="+mj-lt"/>
              </a:rPr>
              <a:t>or</a:t>
            </a:r>
          </a:p>
          <a:p>
            <a:pPr lvl="1" algn="just"/>
            <a:r>
              <a:rPr lang="en-US" b="1" dirty="0">
                <a:latin typeface="+mj-lt"/>
              </a:rPr>
              <a:t>a proposed explanation for a set of observations</a:t>
            </a:r>
            <a:r>
              <a:rPr lang="en-US" dirty="0">
                <a:latin typeface="+mj-lt"/>
              </a:rPr>
              <a:t>.</a:t>
            </a:r>
          </a:p>
          <a:p>
            <a:pPr marL="457200" lvl="1" indent="0" algn="just">
              <a:buNone/>
            </a:pPr>
            <a:endParaRPr lang="en-US" dirty="0">
              <a:latin typeface="+mj-lt"/>
            </a:endParaRPr>
          </a:p>
          <a:p>
            <a:pPr algn="just"/>
            <a:r>
              <a:rPr lang="en-US" sz="2600" dirty="0">
                <a:latin typeface="+mj-lt"/>
              </a:rPr>
              <a:t>A good hypothesis ➟ predictions </a:t>
            </a:r>
            <a:r>
              <a:rPr lang="en-US" sz="2600" dirty="0"/>
              <a:t>➟ </a:t>
            </a:r>
            <a:r>
              <a:rPr lang="en-US" sz="2600" dirty="0">
                <a:latin typeface="+mj-lt"/>
              </a:rPr>
              <a:t>experiments. </a:t>
            </a:r>
          </a:p>
          <a:p>
            <a:pPr marL="0" indent="0" algn="just">
              <a:buNone/>
            </a:pPr>
            <a:endParaRPr lang="en-US" sz="2600" dirty="0">
              <a:latin typeface="+mj-lt"/>
            </a:endParaRPr>
          </a:p>
          <a:p>
            <a:pPr marL="269875" lvl="1" indent="-215900" algn="just">
              <a:spcAft>
                <a:spcPts val="0"/>
              </a:spcAft>
            </a:pPr>
            <a:r>
              <a:rPr lang="en-US" dirty="0">
                <a:solidFill>
                  <a:prstClr val="black"/>
                </a:solidFill>
                <a:latin typeface="Times New Roman"/>
              </a:rPr>
              <a:t>A good hypothesis immediately leads to </a:t>
            </a:r>
            <a:r>
              <a:rPr lang="en-US" dirty="0">
                <a:solidFill>
                  <a:srgbClr val="00B050"/>
                </a:solidFill>
                <a:latin typeface="Times New Roman"/>
              </a:rPr>
              <a:t>predictions</a:t>
            </a:r>
            <a:r>
              <a:rPr lang="en-US" dirty="0">
                <a:solidFill>
                  <a:prstClr val="black"/>
                </a:solidFill>
                <a:latin typeface="Times New Roman"/>
              </a:rPr>
              <a:t> that can be </a:t>
            </a:r>
            <a:r>
              <a:rPr lang="en-US" dirty="0">
                <a:latin typeface="Times New Roman"/>
              </a:rPr>
              <a:t>tested</a:t>
            </a:r>
            <a:r>
              <a:rPr lang="en-US" dirty="0">
                <a:solidFill>
                  <a:prstClr val="black"/>
                </a:solidFill>
                <a:latin typeface="Times New Roman"/>
              </a:rPr>
              <a:t> by </a:t>
            </a:r>
            <a:r>
              <a:rPr lang="en-US" dirty="0">
                <a:solidFill>
                  <a:srgbClr val="00B050"/>
                </a:solidFill>
                <a:latin typeface="Times New Roman"/>
              </a:rPr>
              <a:t>experiments</a:t>
            </a:r>
            <a:r>
              <a:rPr lang="en-US" dirty="0">
                <a:solidFill>
                  <a:prstClr val="black"/>
                </a:solidFill>
                <a:latin typeface="Times New Roman"/>
              </a:rPr>
              <a:t>. </a:t>
            </a:r>
          </a:p>
        </p:txBody>
      </p:sp>
      <p:sp>
        <p:nvSpPr>
          <p:cNvPr id="2" name="TextBox 1">
            <a:extLst>
              <a:ext uri="{FF2B5EF4-FFF2-40B4-BE49-F238E27FC236}">
                <a16:creationId xmlns:a16="http://schemas.microsoft.com/office/drawing/2014/main" id="{A1F19C52-7BB1-C642-9B16-912E2D68D2BD}"/>
              </a:ext>
            </a:extLst>
          </p:cNvPr>
          <p:cNvSpPr txBox="1"/>
          <p:nvPr/>
        </p:nvSpPr>
        <p:spPr>
          <a:xfrm>
            <a:off x="504554" y="4114731"/>
            <a:ext cx="2667205" cy="461665"/>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1">
            <a:spAutoFit/>
          </a:bodyPr>
          <a:lstStyle/>
          <a:p>
            <a:endParaRPr lang="ar-SA" dirty="0"/>
          </a:p>
        </p:txBody>
      </p:sp>
      <p:sp>
        <p:nvSpPr>
          <p:cNvPr id="3" name="TextBox 2">
            <a:extLst>
              <a:ext uri="{FF2B5EF4-FFF2-40B4-BE49-F238E27FC236}">
                <a16:creationId xmlns:a16="http://schemas.microsoft.com/office/drawing/2014/main" id="{813F8CB0-4A9F-1F4B-996E-EEA53BFB5CB7}"/>
              </a:ext>
            </a:extLst>
          </p:cNvPr>
          <p:cNvSpPr txBox="1"/>
          <p:nvPr/>
        </p:nvSpPr>
        <p:spPr>
          <a:xfrm>
            <a:off x="3453468" y="4124329"/>
            <a:ext cx="1691738" cy="461665"/>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1">
            <a:spAutoFit/>
          </a:bodyPr>
          <a:lstStyle/>
          <a:p>
            <a:endParaRPr lang="ar-SA" dirty="0"/>
          </a:p>
        </p:txBody>
      </p:sp>
      <p:sp>
        <p:nvSpPr>
          <p:cNvPr id="6" name="TextBox 5">
            <a:extLst>
              <a:ext uri="{FF2B5EF4-FFF2-40B4-BE49-F238E27FC236}">
                <a16:creationId xmlns:a16="http://schemas.microsoft.com/office/drawing/2014/main" id="{D0E53631-0044-C149-A2E1-A3BC3C04813F}"/>
              </a:ext>
            </a:extLst>
          </p:cNvPr>
          <p:cNvSpPr txBox="1"/>
          <p:nvPr/>
        </p:nvSpPr>
        <p:spPr>
          <a:xfrm>
            <a:off x="5457977" y="4110474"/>
            <a:ext cx="1815152" cy="47531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1">
            <a:spAutoFit/>
          </a:bodyPr>
          <a:lstStyle/>
          <a:p>
            <a:endParaRPr lang="ar-SA" dirty="0"/>
          </a:p>
        </p:txBody>
      </p:sp>
      <p:sp>
        <p:nvSpPr>
          <p:cNvPr id="7" name="TextBox 6">
            <a:extLst>
              <a:ext uri="{FF2B5EF4-FFF2-40B4-BE49-F238E27FC236}">
                <a16:creationId xmlns:a16="http://schemas.microsoft.com/office/drawing/2014/main" id="{ADE246DE-9C37-F742-9098-C3684E359552}"/>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34190123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latin typeface="Times New Roman" pitchFamily="-108" charset="0"/>
              </a:rPr>
              <a:t>Polysaccharides</a:t>
            </a:r>
            <a:endParaRPr lang="en-US" dirty="0"/>
          </a:p>
        </p:txBody>
      </p:sp>
      <p:sp>
        <p:nvSpPr>
          <p:cNvPr id="104450" name="Rectangle 2"/>
          <p:cNvSpPr>
            <a:spLocks noGrp="1" noChangeArrowheads="1"/>
          </p:cNvSpPr>
          <p:nvPr>
            <p:ph idx="1"/>
          </p:nvPr>
        </p:nvSpPr>
        <p:spPr/>
        <p:txBody>
          <a:bodyPr/>
          <a:lstStyle/>
          <a:p>
            <a:pPr algn="just"/>
            <a:r>
              <a:rPr lang="en-US" b="1" dirty="0">
                <a:solidFill>
                  <a:srgbClr val="FF0000"/>
                </a:solidFill>
                <a:latin typeface="+mj-lt"/>
              </a:rPr>
              <a:t>Glycogen</a:t>
            </a:r>
          </a:p>
          <a:p>
            <a:pPr lvl="1" algn="just"/>
            <a:r>
              <a:rPr lang="en-US" dirty="0">
                <a:latin typeface="+mj-lt"/>
              </a:rPr>
              <a:t>is used by animal cells to store energy and</a:t>
            </a:r>
          </a:p>
          <a:p>
            <a:pPr lvl="1" algn="just"/>
            <a:r>
              <a:rPr lang="en-US" dirty="0">
                <a:latin typeface="+mj-lt"/>
              </a:rPr>
              <a:t>is broken down to release glucose when you need energy.</a:t>
            </a:r>
          </a:p>
        </p:txBody>
      </p:sp>
      <p:pic>
        <p:nvPicPr>
          <p:cNvPr id="6" name="24-03_09bPolysaccharides-L.jpg" descr="C:\Documents and Settings\rajesh\Desktop\PPT\Campbel Chapter-03\03_Labeled_Images\24-03_09bPolysaccharides-L.jpg">
            <a:extLst>
              <a:ext uri="{FF2B5EF4-FFF2-40B4-BE49-F238E27FC236}">
                <a16:creationId xmlns:a16="http://schemas.microsoft.com/office/drawing/2014/main" id="{233604B4-DB53-4043-AA02-3A6627266E9F}"/>
              </a:ext>
            </a:extLst>
          </p:cNvPr>
          <p:cNvPicPr>
            <a:picLocks noChangeAspect="1"/>
          </p:cNvPicPr>
          <p:nvPr/>
        </p:nvPicPr>
        <p:blipFill>
          <a:blip r:embed="rId3" r:link="rId4"/>
          <a:stretch>
            <a:fillRect/>
          </a:stretch>
        </p:blipFill>
        <p:spPr>
          <a:xfrm>
            <a:off x="2162802" y="3171635"/>
            <a:ext cx="5260848" cy="3005328"/>
          </a:xfrm>
          <a:prstGeom prst="rect">
            <a:avLst/>
          </a:prstGeom>
        </p:spPr>
      </p:pic>
      <p:sp>
        <p:nvSpPr>
          <p:cNvPr id="7" name="TextBox 2">
            <a:extLst>
              <a:ext uri="{FF2B5EF4-FFF2-40B4-BE49-F238E27FC236}">
                <a16:creationId xmlns:a16="http://schemas.microsoft.com/office/drawing/2014/main" id="{46E2ADC6-0FB5-4B0A-80DD-BEA2F3424E14}"/>
              </a:ext>
            </a:extLst>
          </p:cNvPr>
          <p:cNvSpPr txBox="1">
            <a:spLocks noChangeArrowheads="1"/>
          </p:cNvSpPr>
          <p:nvPr/>
        </p:nvSpPr>
        <p:spPr bwMode="auto">
          <a:xfrm>
            <a:off x="4638443" y="3178075"/>
            <a:ext cx="2942228" cy="637547"/>
          </a:xfrm>
          <a:prstGeom prst="rect">
            <a:avLst/>
          </a:prstGeom>
          <a:noFill/>
          <a:ln w="9525">
            <a:noFill/>
            <a:miter lim="800000"/>
            <a:headEnd/>
            <a:tailEnd/>
          </a:ln>
        </p:spPr>
        <p:txBody>
          <a:bodyPr wrap="square" lIns="0" tIns="0" rIns="0" bIns="0">
            <a:spAutoFit/>
          </a:bodyPr>
          <a:lstStyle/>
          <a:p>
            <a:pPr algn="l" eaLnBrk="0" hangingPunct="0">
              <a:lnSpc>
                <a:spcPts val="2600"/>
              </a:lnSpc>
            </a:pPr>
            <a:r>
              <a:rPr lang="en-US" b="1" dirty="0">
                <a:solidFill>
                  <a:srgbClr val="FF0000"/>
                </a:solidFill>
                <a:latin typeface="+mj-lt"/>
                <a:ea typeface="ＭＳ Ｐゴシック" charset="0"/>
              </a:rPr>
              <a:t>Glycogen granules</a:t>
            </a:r>
          </a:p>
          <a:p>
            <a:pPr algn="l" eaLnBrk="0" hangingPunct="0">
              <a:lnSpc>
                <a:spcPts val="2600"/>
              </a:lnSpc>
            </a:pPr>
            <a:r>
              <a:rPr lang="en-US" b="1" dirty="0">
                <a:solidFill>
                  <a:srgbClr val="FF0000"/>
                </a:solidFill>
                <a:latin typeface="+mj-lt"/>
                <a:ea typeface="ＭＳ Ｐゴシック" charset="0"/>
              </a:rPr>
              <a:t>in muscle tissue</a:t>
            </a:r>
          </a:p>
        </p:txBody>
      </p:sp>
      <p:sp>
        <p:nvSpPr>
          <p:cNvPr id="8" name="Freeform 3">
            <a:extLst>
              <a:ext uri="{FF2B5EF4-FFF2-40B4-BE49-F238E27FC236}">
                <a16:creationId xmlns:a16="http://schemas.microsoft.com/office/drawing/2014/main" id="{B205F314-4DC6-41A6-A1C4-55A7B2B2619A}"/>
              </a:ext>
            </a:extLst>
          </p:cNvPr>
          <p:cNvSpPr/>
          <p:nvPr/>
        </p:nvSpPr>
        <p:spPr>
          <a:xfrm flipV="1">
            <a:off x="3193026" y="3697446"/>
            <a:ext cx="1381125" cy="176753"/>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31750">
            <a:solidFill>
              <a:schemeClr val="bg1"/>
            </a:solidFill>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9" name="Freeform 3">
            <a:extLst>
              <a:ext uri="{FF2B5EF4-FFF2-40B4-BE49-F238E27FC236}">
                <a16:creationId xmlns:a16="http://schemas.microsoft.com/office/drawing/2014/main" id="{D92CC9AF-2439-40DB-AF8E-7EC5E627445E}"/>
              </a:ext>
            </a:extLst>
          </p:cNvPr>
          <p:cNvSpPr/>
          <p:nvPr/>
        </p:nvSpPr>
        <p:spPr>
          <a:xfrm flipV="1">
            <a:off x="3209692" y="3698240"/>
            <a:ext cx="1381125" cy="176753"/>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0" name="TextBox 9">
            <a:extLst>
              <a:ext uri="{FF2B5EF4-FFF2-40B4-BE49-F238E27FC236}">
                <a16:creationId xmlns:a16="http://schemas.microsoft.com/office/drawing/2014/main" id="{5F4867D2-3A70-1249-9947-8F46AF50ECF8}"/>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21394872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latin typeface="Times New Roman" pitchFamily="-108" charset="0"/>
              </a:rPr>
              <a:t>Polysaccharides</a:t>
            </a:r>
            <a:endParaRPr lang="en-US" dirty="0"/>
          </a:p>
        </p:txBody>
      </p:sp>
      <p:sp>
        <p:nvSpPr>
          <p:cNvPr id="104450" name="Rectangle 2"/>
          <p:cNvSpPr>
            <a:spLocks noGrp="1" noChangeArrowheads="1"/>
          </p:cNvSpPr>
          <p:nvPr>
            <p:ph idx="1"/>
          </p:nvPr>
        </p:nvSpPr>
        <p:spPr>
          <a:xfrm>
            <a:off x="287383" y="722671"/>
            <a:ext cx="8543108" cy="5454292"/>
          </a:xfrm>
        </p:spPr>
        <p:txBody>
          <a:bodyPr/>
          <a:lstStyle/>
          <a:p>
            <a:pPr algn="just"/>
            <a:r>
              <a:rPr lang="en-US" b="1" dirty="0">
                <a:solidFill>
                  <a:srgbClr val="FF0000"/>
                </a:solidFill>
                <a:latin typeface="+mj-lt"/>
              </a:rPr>
              <a:t>Cellulose</a:t>
            </a:r>
          </a:p>
          <a:p>
            <a:pPr lvl="1" algn="just"/>
            <a:r>
              <a:rPr lang="en-US" dirty="0">
                <a:latin typeface="+mj-lt"/>
              </a:rPr>
              <a:t>is the most abundant organic compound on Earth,</a:t>
            </a:r>
          </a:p>
          <a:p>
            <a:pPr lvl="1" algn="just"/>
            <a:r>
              <a:rPr lang="en-US" dirty="0">
                <a:latin typeface="+mj-lt"/>
              </a:rPr>
              <a:t>forms cable-like fibrils in the walls that enclose plant cells, and</a:t>
            </a:r>
          </a:p>
          <a:p>
            <a:pPr lvl="1" algn="just"/>
            <a:r>
              <a:rPr lang="en-US" dirty="0">
                <a:latin typeface="+mj-lt"/>
              </a:rPr>
              <a:t>cannot be broken by any enzyme produced by animals.</a:t>
            </a:r>
          </a:p>
        </p:txBody>
      </p:sp>
      <p:pic>
        <p:nvPicPr>
          <p:cNvPr id="6" name="25-03_09cPolysaccharides-L.jpg" descr="C:\Documents and Settings\rajesh\Desktop\PPT\Campbel Chapter-03\03_Labeled_Images\25-03_09cPolysaccharides-L.jpg">
            <a:extLst>
              <a:ext uri="{FF2B5EF4-FFF2-40B4-BE49-F238E27FC236}">
                <a16:creationId xmlns:a16="http://schemas.microsoft.com/office/drawing/2014/main" id="{A09026B9-BE58-452D-AFA5-901463DB440F}"/>
              </a:ext>
            </a:extLst>
          </p:cNvPr>
          <p:cNvPicPr>
            <a:picLocks noChangeAspect="1"/>
          </p:cNvPicPr>
          <p:nvPr/>
        </p:nvPicPr>
        <p:blipFill>
          <a:blip r:embed="rId3" r:link="rId4"/>
          <a:stretch>
            <a:fillRect/>
          </a:stretch>
        </p:blipFill>
        <p:spPr>
          <a:xfrm>
            <a:off x="597408" y="3429000"/>
            <a:ext cx="8546592" cy="3182112"/>
          </a:xfrm>
          <a:prstGeom prst="rect">
            <a:avLst/>
          </a:prstGeom>
        </p:spPr>
      </p:pic>
      <p:sp>
        <p:nvSpPr>
          <p:cNvPr id="7" name="TextBox 2">
            <a:extLst>
              <a:ext uri="{FF2B5EF4-FFF2-40B4-BE49-F238E27FC236}">
                <a16:creationId xmlns:a16="http://schemas.microsoft.com/office/drawing/2014/main" id="{A2ABB905-9AF8-4881-B4B0-29558A6AAB2F}"/>
              </a:ext>
            </a:extLst>
          </p:cNvPr>
          <p:cNvSpPr txBox="1">
            <a:spLocks noChangeArrowheads="1"/>
          </p:cNvSpPr>
          <p:nvPr/>
        </p:nvSpPr>
        <p:spPr bwMode="auto">
          <a:xfrm>
            <a:off x="3644362" y="3440499"/>
            <a:ext cx="2118209" cy="659989"/>
          </a:xfrm>
          <a:prstGeom prst="rect">
            <a:avLst/>
          </a:prstGeom>
          <a:noFill/>
          <a:ln w="9525">
            <a:noFill/>
            <a:miter lim="800000"/>
            <a:headEnd/>
            <a:tailEnd/>
          </a:ln>
        </p:spPr>
        <p:txBody>
          <a:bodyPr wrap="none" lIns="0" tIns="0" rIns="0" bIns="0">
            <a:spAutoFit/>
          </a:bodyPr>
          <a:lstStyle/>
          <a:p>
            <a:pPr algn="l" eaLnBrk="0" hangingPunct="0">
              <a:lnSpc>
                <a:spcPts val="2700"/>
              </a:lnSpc>
            </a:pPr>
            <a:r>
              <a:rPr lang="en-US" b="1" dirty="0">
                <a:solidFill>
                  <a:srgbClr val="FF0000"/>
                </a:solidFill>
                <a:latin typeface="+mj-lt"/>
                <a:ea typeface="ＭＳ Ｐゴシック" charset="0"/>
              </a:rPr>
              <a:t>Cellulose </a:t>
            </a:r>
            <a:r>
              <a:rPr lang="en-US" b="1" dirty="0" err="1">
                <a:solidFill>
                  <a:srgbClr val="FF0000"/>
                </a:solidFill>
                <a:latin typeface="+mj-lt"/>
                <a:ea typeface="ＭＳ Ｐゴシック" charset="0"/>
              </a:rPr>
              <a:t>microfibrils</a:t>
            </a:r>
            <a:endParaRPr lang="en-US" b="1" dirty="0">
              <a:solidFill>
                <a:srgbClr val="FF0000"/>
              </a:solidFill>
              <a:latin typeface="+mj-lt"/>
              <a:ea typeface="ＭＳ Ｐゴシック" charset="0"/>
            </a:endParaRPr>
          </a:p>
          <a:p>
            <a:pPr algn="l" eaLnBrk="0" hangingPunct="0">
              <a:lnSpc>
                <a:spcPts val="2700"/>
              </a:lnSpc>
            </a:pPr>
            <a:r>
              <a:rPr lang="en-US" b="1" dirty="0">
                <a:solidFill>
                  <a:srgbClr val="FF0000"/>
                </a:solidFill>
                <a:latin typeface="+mj-lt"/>
                <a:ea typeface="ＭＳ Ｐゴシック" charset="0"/>
              </a:rPr>
              <a:t>in a plant cell wall</a:t>
            </a:r>
          </a:p>
        </p:txBody>
      </p:sp>
      <p:sp>
        <p:nvSpPr>
          <p:cNvPr id="8" name="TextBox 4">
            <a:extLst>
              <a:ext uri="{FF2B5EF4-FFF2-40B4-BE49-F238E27FC236}">
                <a16:creationId xmlns:a16="http://schemas.microsoft.com/office/drawing/2014/main" id="{2EEA7CBE-A6EC-4FCD-BBC2-85E8C1A8110A}"/>
              </a:ext>
            </a:extLst>
          </p:cNvPr>
          <p:cNvSpPr txBox="1">
            <a:spLocks noChangeArrowheads="1"/>
          </p:cNvSpPr>
          <p:nvPr/>
        </p:nvSpPr>
        <p:spPr bwMode="auto">
          <a:xfrm>
            <a:off x="3694368" y="4374741"/>
            <a:ext cx="1280800" cy="666849"/>
          </a:xfrm>
          <a:prstGeom prst="rect">
            <a:avLst/>
          </a:prstGeom>
          <a:noFill/>
          <a:ln w="9525">
            <a:noFill/>
            <a:miter lim="800000"/>
            <a:headEnd/>
            <a:tailEnd/>
          </a:ln>
        </p:spPr>
        <p:txBody>
          <a:bodyPr wrap="none" lIns="0" tIns="0" rIns="0" bIns="0">
            <a:spAutoFit/>
          </a:bodyPr>
          <a:lstStyle/>
          <a:p>
            <a:pPr eaLnBrk="0" hangingPunct="0">
              <a:lnSpc>
                <a:spcPts val="2600"/>
              </a:lnSpc>
            </a:pPr>
            <a:r>
              <a:rPr lang="en-US" b="1" dirty="0">
                <a:solidFill>
                  <a:srgbClr val="FF0000"/>
                </a:solidFill>
                <a:latin typeface="+mj-lt"/>
                <a:ea typeface="ＭＳ Ｐゴシック" charset="0"/>
              </a:rPr>
              <a:t>Cellulose</a:t>
            </a:r>
          </a:p>
          <a:p>
            <a:pPr eaLnBrk="0" hangingPunct="0">
              <a:lnSpc>
                <a:spcPts val="2600"/>
              </a:lnSpc>
            </a:pPr>
            <a:r>
              <a:rPr lang="en-US" b="1" dirty="0">
                <a:solidFill>
                  <a:srgbClr val="FF0000"/>
                </a:solidFill>
                <a:latin typeface="+mj-lt"/>
                <a:ea typeface="ＭＳ Ｐゴシック" charset="0"/>
              </a:rPr>
              <a:t>molecules</a:t>
            </a:r>
          </a:p>
        </p:txBody>
      </p:sp>
      <p:sp>
        <p:nvSpPr>
          <p:cNvPr id="9" name="Freeform 3">
            <a:extLst>
              <a:ext uri="{FF2B5EF4-FFF2-40B4-BE49-F238E27FC236}">
                <a16:creationId xmlns:a16="http://schemas.microsoft.com/office/drawing/2014/main" id="{2FB4A7F1-0B88-49CE-915C-06F27C66C64E}"/>
              </a:ext>
            </a:extLst>
          </p:cNvPr>
          <p:cNvSpPr/>
          <p:nvPr/>
        </p:nvSpPr>
        <p:spPr>
          <a:xfrm flipV="1">
            <a:off x="2833150" y="3992148"/>
            <a:ext cx="749301" cy="196849"/>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31750">
            <a:solidFill>
              <a:schemeClr val="bg1"/>
            </a:solidFill>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nvGrpSpPr>
          <p:cNvPr id="10" name="Group 9">
            <a:extLst>
              <a:ext uri="{FF2B5EF4-FFF2-40B4-BE49-F238E27FC236}">
                <a16:creationId xmlns:a16="http://schemas.microsoft.com/office/drawing/2014/main" id="{56212760-15F6-493B-A8AE-48EDF28FCC88}"/>
              </a:ext>
            </a:extLst>
          </p:cNvPr>
          <p:cNvGrpSpPr/>
          <p:nvPr/>
        </p:nvGrpSpPr>
        <p:grpSpPr>
          <a:xfrm>
            <a:off x="3982500" y="5044385"/>
            <a:ext cx="721517" cy="591909"/>
            <a:chOff x="3683795" y="3453329"/>
            <a:chExt cx="721517" cy="591909"/>
          </a:xfrm>
        </p:grpSpPr>
        <p:sp>
          <p:nvSpPr>
            <p:cNvPr id="11" name="Freeform 3">
              <a:extLst>
                <a:ext uri="{FF2B5EF4-FFF2-40B4-BE49-F238E27FC236}">
                  <a16:creationId xmlns:a16="http://schemas.microsoft.com/office/drawing/2014/main" id="{9C62AACA-864A-41DA-93F5-2E6F41EC3C9B}"/>
                </a:ext>
              </a:extLst>
            </p:cNvPr>
            <p:cNvSpPr/>
            <p:nvPr/>
          </p:nvSpPr>
          <p:spPr>
            <a:xfrm flipV="1">
              <a:off x="3683795" y="3453329"/>
              <a:ext cx="371650" cy="591909"/>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2" name="Freeform 3">
              <a:extLst>
                <a:ext uri="{FF2B5EF4-FFF2-40B4-BE49-F238E27FC236}">
                  <a16:creationId xmlns:a16="http://schemas.microsoft.com/office/drawing/2014/main" id="{8450C32B-ACD7-416E-B83B-433C5BA92BB7}"/>
                </a:ext>
              </a:extLst>
            </p:cNvPr>
            <p:cNvSpPr/>
            <p:nvPr/>
          </p:nvSpPr>
          <p:spPr>
            <a:xfrm flipH="1" flipV="1">
              <a:off x="4040981" y="3453330"/>
              <a:ext cx="364331" cy="590472"/>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
        <p:nvSpPr>
          <p:cNvPr id="13" name="Freeform 3">
            <a:extLst>
              <a:ext uri="{FF2B5EF4-FFF2-40B4-BE49-F238E27FC236}">
                <a16:creationId xmlns:a16="http://schemas.microsoft.com/office/drawing/2014/main" id="{4834CDFF-A9E5-47C5-B65A-63A0520FDD24}"/>
              </a:ext>
            </a:extLst>
          </p:cNvPr>
          <p:cNvSpPr/>
          <p:nvPr/>
        </p:nvSpPr>
        <p:spPr>
          <a:xfrm flipV="1">
            <a:off x="2842690" y="3987402"/>
            <a:ext cx="749301" cy="196849"/>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4" name="TextBox 13">
            <a:extLst>
              <a:ext uri="{FF2B5EF4-FFF2-40B4-BE49-F238E27FC236}">
                <a16:creationId xmlns:a16="http://schemas.microsoft.com/office/drawing/2014/main" id="{17B7FF85-18A8-B84B-B692-E36E06C76E58}"/>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633709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EA61-D2DD-6E44-996A-78A968D7B803}"/>
              </a:ext>
            </a:extLst>
          </p:cNvPr>
          <p:cNvSpPr>
            <a:spLocks noGrp="1"/>
          </p:cNvSpPr>
          <p:nvPr>
            <p:ph type="title"/>
          </p:nvPr>
        </p:nvSpPr>
        <p:spPr>
          <a:xfrm>
            <a:off x="421380" y="2708920"/>
            <a:ext cx="8543108" cy="958863"/>
          </a:xfrm>
        </p:spPr>
        <p:txBody>
          <a:bodyPr/>
          <a:lstStyle/>
          <a:p>
            <a:pPr algn="ctr"/>
            <a:r>
              <a:rPr lang="en-US" dirty="0"/>
              <a:t>LIPIDS</a:t>
            </a:r>
            <a:endParaRPr lang="ar-SA" dirty="0"/>
          </a:p>
        </p:txBody>
      </p:sp>
      <p:sp>
        <p:nvSpPr>
          <p:cNvPr id="4" name="Footer Placeholder 3">
            <a:extLst>
              <a:ext uri="{FF2B5EF4-FFF2-40B4-BE49-F238E27FC236}">
                <a16:creationId xmlns:a16="http://schemas.microsoft.com/office/drawing/2014/main" id="{6E4424B9-829B-164D-A3BD-5D6FB43CECFC}"/>
              </a:ext>
            </a:extLst>
          </p:cNvPr>
          <p:cNvSpPr>
            <a:spLocks noGrp="1"/>
          </p:cNvSpPr>
          <p:nvPr>
            <p:ph type="ftr" sz="quarter" idx="11"/>
          </p:nvPr>
        </p:nvSpPr>
        <p:spPr/>
        <p:txBody>
          <a:bodyPr/>
          <a:lstStyle/>
          <a:p>
            <a:r>
              <a:rPr lang="en-US"/>
              <a:t>© 2017 Pearson Education, Ltd.</a:t>
            </a:r>
          </a:p>
        </p:txBody>
      </p:sp>
    </p:spTree>
    <p:extLst>
      <p:ext uri="{BB962C8B-B14F-4D97-AF65-F5344CB8AC3E}">
        <p14:creationId xmlns:p14="http://schemas.microsoft.com/office/powerpoint/2010/main" val="40872883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lgn="ctr"/>
            <a:r>
              <a:rPr lang="en-US" dirty="0"/>
              <a:t>Lipids</a:t>
            </a:r>
          </a:p>
        </p:txBody>
      </p:sp>
      <p:sp>
        <p:nvSpPr>
          <p:cNvPr id="118787" name="Rectangle 3"/>
          <p:cNvSpPr>
            <a:spLocks noGrp="1" noChangeArrowheads="1"/>
          </p:cNvSpPr>
          <p:nvPr>
            <p:ph idx="1"/>
          </p:nvPr>
        </p:nvSpPr>
        <p:spPr>
          <a:xfrm>
            <a:off x="287044" y="1394918"/>
            <a:ext cx="8543108" cy="4949054"/>
          </a:xfrm>
        </p:spPr>
        <p:txBody>
          <a:bodyPr/>
          <a:lstStyle/>
          <a:p>
            <a:pPr algn="just"/>
            <a:r>
              <a:rPr lang="en-US" sz="2600" dirty="0">
                <a:latin typeface="+mj-lt"/>
              </a:rPr>
              <a:t>Almost all carbohydrates are </a:t>
            </a:r>
            <a:r>
              <a:rPr lang="en-US" sz="2600" b="1" dirty="0">
                <a:solidFill>
                  <a:srgbClr val="FF0000"/>
                </a:solidFill>
                <a:latin typeface="+mj-lt"/>
              </a:rPr>
              <a:t>hydrophilic</a:t>
            </a:r>
            <a:r>
              <a:rPr lang="en-US" sz="2600" dirty="0">
                <a:latin typeface="+mj-lt"/>
              </a:rPr>
              <a:t> (“</a:t>
            </a:r>
            <a:r>
              <a:rPr lang="en-US" sz="2600" dirty="0">
                <a:solidFill>
                  <a:srgbClr val="00B050"/>
                </a:solidFill>
                <a:latin typeface="+mj-lt"/>
              </a:rPr>
              <a:t>water-loving”</a:t>
            </a:r>
            <a:r>
              <a:rPr lang="en-US" sz="2600" dirty="0">
                <a:latin typeface="+mj-lt"/>
              </a:rPr>
              <a:t>) molecules that dissolve readily in water. </a:t>
            </a:r>
          </a:p>
          <a:p>
            <a:pPr algn="just"/>
            <a:r>
              <a:rPr lang="en-US" sz="2600" b="1" dirty="0">
                <a:solidFill>
                  <a:srgbClr val="FF0000"/>
                </a:solidFill>
                <a:latin typeface="+mj-lt"/>
              </a:rPr>
              <a:t>Lipids</a:t>
            </a:r>
            <a:r>
              <a:rPr lang="en-US" sz="2600" dirty="0">
                <a:solidFill>
                  <a:srgbClr val="FF0000"/>
                </a:solidFill>
                <a:latin typeface="+mj-lt"/>
              </a:rPr>
              <a:t> </a:t>
            </a:r>
            <a:r>
              <a:rPr lang="en-US" sz="2600" dirty="0">
                <a:latin typeface="+mj-lt"/>
              </a:rPr>
              <a:t>are</a:t>
            </a:r>
            <a:r>
              <a:rPr lang="en-US" sz="2600" dirty="0">
                <a:solidFill>
                  <a:srgbClr val="FF0000"/>
                </a:solidFill>
                <a:latin typeface="+mj-lt"/>
              </a:rPr>
              <a:t> </a:t>
            </a:r>
            <a:r>
              <a:rPr lang="en-US" sz="2600" b="1" dirty="0">
                <a:solidFill>
                  <a:srgbClr val="FF0000"/>
                </a:solidFill>
                <a:latin typeface="+mj-lt"/>
              </a:rPr>
              <a:t>hydrophobic</a:t>
            </a:r>
            <a:r>
              <a:rPr lang="en-US" sz="2600" dirty="0">
                <a:latin typeface="+mj-lt"/>
              </a:rPr>
              <a:t>, unable to mix with water.</a:t>
            </a:r>
          </a:p>
          <a:p>
            <a:pPr algn="just"/>
            <a:r>
              <a:rPr lang="en-US" sz="2600" dirty="0">
                <a:latin typeface="+mj-lt"/>
              </a:rPr>
              <a:t>When you combine oil and vinegar, the oil, which is a type of lipid, separates from the vinegar, which is mostly water. </a:t>
            </a:r>
          </a:p>
        </p:txBody>
      </p:sp>
      <p:pic>
        <p:nvPicPr>
          <p:cNvPr id="5" name="27-03_10Hydrophobic-L.jpg" descr="C:\Documents and Settings\rajesh\Desktop\PPT\Campbel Chapter-03\03_Labeled_Images\27-03_10Hydrophobic-L.jpg">
            <a:extLst>
              <a:ext uri="{FF2B5EF4-FFF2-40B4-BE49-F238E27FC236}">
                <a16:creationId xmlns:a16="http://schemas.microsoft.com/office/drawing/2014/main" id="{E6A45B4E-560F-4DE3-95E9-B57A09E35F03}"/>
              </a:ext>
            </a:extLst>
          </p:cNvPr>
          <p:cNvPicPr>
            <a:picLocks noChangeAspect="1"/>
          </p:cNvPicPr>
          <p:nvPr/>
        </p:nvPicPr>
        <p:blipFill>
          <a:blip r:embed="rId3" r:link="rId4"/>
          <a:stretch>
            <a:fillRect/>
          </a:stretch>
        </p:blipFill>
        <p:spPr>
          <a:xfrm>
            <a:off x="2555501" y="4640869"/>
            <a:ext cx="1508508" cy="1536094"/>
          </a:xfrm>
          <a:prstGeom prst="rect">
            <a:avLst/>
          </a:prstGeom>
        </p:spPr>
      </p:pic>
      <p:sp>
        <p:nvSpPr>
          <p:cNvPr id="6" name="TextBox 2">
            <a:extLst>
              <a:ext uri="{FF2B5EF4-FFF2-40B4-BE49-F238E27FC236}">
                <a16:creationId xmlns:a16="http://schemas.microsoft.com/office/drawing/2014/main" id="{E897DD66-39ED-449D-8C02-33C0A1CFC43B}"/>
              </a:ext>
            </a:extLst>
          </p:cNvPr>
          <p:cNvSpPr txBox="1">
            <a:spLocks noChangeArrowheads="1"/>
          </p:cNvSpPr>
          <p:nvPr/>
        </p:nvSpPr>
        <p:spPr bwMode="auto">
          <a:xfrm>
            <a:off x="4614412" y="5530905"/>
            <a:ext cx="1923604"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Times New Roman" panose="02020603050405020304" pitchFamily="18" charset="0"/>
                <a:ea typeface="ＭＳ Ｐゴシック" charset="0"/>
                <a:cs typeface="Times New Roman" panose="02020603050405020304" pitchFamily="18" charset="0"/>
              </a:rPr>
              <a:t>Oil (hydrophobic)</a:t>
            </a:r>
          </a:p>
        </p:txBody>
      </p:sp>
      <p:sp>
        <p:nvSpPr>
          <p:cNvPr id="7" name="TextBox 3">
            <a:extLst>
              <a:ext uri="{FF2B5EF4-FFF2-40B4-BE49-F238E27FC236}">
                <a16:creationId xmlns:a16="http://schemas.microsoft.com/office/drawing/2014/main" id="{DEA94C29-5DC6-4D1C-9C33-6D5E7EB0AD36}"/>
              </a:ext>
            </a:extLst>
          </p:cNvPr>
          <p:cNvSpPr txBox="1">
            <a:spLocks noChangeArrowheads="1"/>
          </p:cNvSpPr>
          <p:nvPr/>
        </p:nvSpPr>
        <p:spPr bwMode="auto">
          <a:xfrm>
            <a:off x="4675367" y="5948002"/>
            <a:ext cx="2304157"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Times New Roman" panose="02020603050405020304" pitchFamily="18" charset="0"/>
                <a:ea typeface="ＭＳ Ｐゴシック" charset="0"/>
                <a:cs typeface="Times New Roman" panose="02020603050405020304" pitchFamily="18" charset="0"/>
              </a:rPr>
              <a:t>Vinegar (hydrophilic)</a:t>
            </a:r>
          </a:p>
        </p:txBody>
      </p:sp>
      <p:sp>
        <p:nvSpPr>
          <p:cNvPr id="8" name="Freeform 3">
            <a:extLst>
              <a:ext uri="{FF2B5EF4-FFF2-40B4-BE49-F238E27FC236}">
                <a16:creationId xmlns:a16="http://schemas.microsoft.com/office/drawing/2014/main" id="{1CE24103-3B01-4DB8-894A-115004E29857}"/>
              </a:ext>
            </a:extLst>
          </p:cNvPr>
          <p:cNvSpPr/>
          <p:nvPr/>
        </p:nvSpPr>
        <p:spPr>
          <a:xfrm>
            <a:off x="3228975" y="5701854"/>
            <a:ext cx="1343025" cy="0"/>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9" name="Freeform 3">
            <a:extLst>
              <a:ext uri="{FF2B5EF4-FFF2-40B4-BE49-F238E27FC236}">
                <a16:creationId xmlns:a16="http://schemas.microsoft.com/office/drawing/2014/main" id="{7D5F3D33-F181-493B-955C-87FF2261437D}"/>
              </a:ext>
            </a:extLst>
          </p:cNvPr>
          <p:cNvSpPr/>
          <p:nvPr/>
        </p:nvSpPr>
        <p:spPr>
          <a:xfrm>
            <a:off x="3265037" y="5998074"/>
            <a:ext cx="1306963" cy="108017"/>
          </a:xfrm>
          <a:custGeom>
            <a:avLst/>
            <a:gdLst>
              <a:gd name="connsiteX0" fmla="*/ 6350 w 500265"/>
              <a:gd name="connsiteY0" fmla="*/ 6350 h 444715"/>
              <a:gd name="connsiteX1" fmla="*/ 493915 w 500265"/>
              <a:gd name="connsiteY1" fmla="*/ 438365 h 444715"/>
            </a:gdLst>
            <a:ahLst/>
            <a:cxnLst>
              <a:cxn ang="0">
                <a:pos x="connsiteX0" y="connsiteY0"/>
              </a:cxn>
              <a:cxn ang="1">
                <a:pos x="connsiteX1" y="connsiteY1"/>
              </a:cxn>
            </a:cxnLst>
            <a:rect l="l" t="t" r="r" b="b"/>
            <a:pathLst>
              <a:path w="500265" h="444715">
                <a:moveTo>
                  <a:pt x="6350" y="6350"/>
                </a:moveTo>
                <a:lnTo>
                  <a:pt x="493915" y="438365"/>
                </a:lnTo>
              </a:path>
            </a:pathLst>
          </a:custGeom>
          <a:ln w="12700">
            <a:miter lim="8000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0" name="TextBox 9">
            <a:extLst>
              <a:ext uri="{FF2B5EF4-FFF2-40B4-BE49-F238E27FC236}">
                <a16:creationId xmlns:a16="http://schemas.microsoft.com/office/drawing/2014/main" id="{9B3600F4-917F-2B47-BC03-CA222EEBE332}"/>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500128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lgn="ctr"/>
            <a:r>
              <a:rPr lang="en-US" dirty="0"/>
              <a:t>Lipids</a:t>
            </a:r>
          </a:p>
        </p:txBody>
      </p:sp>
      <p:sp>
        <p:nvSpPr>
          <p:cNvPr id="118787" name="Rectangle 3"/>
          <p:cNvSpPr>
            <a:spLocks noGrp="1" noChangeArrowheads="1"/>
          </p:cNvSpPr>
          <p:nvPr>
            <p:ph idx="1"/>
          </p:nvPr>
        </p:nvSpPr>
        <p:spPr>
          <a:xfrm>
            <a:off x="287383" y="1052736"/>
            <a:ext cx="8543108" cy="4949054"/>
          </a:xfrm>
        </p:spPr>
        <p:txBody>
          <a:bodyPr/>
          <a:lstStyle/>
          <a:p>
            <a:pPr algn="just"/>
            <a:r>
              <a:rPr lang="en-US" sz="2600" dirty="0">
                <a:latin typeface="+mj-lt"/>
              </a:rPr>
              <a:t>Lipids also differ from carbohydrates, proteins, and nucleic acids in that:</a:t>
            </a:r>
          </a:p>
          <a:p>
            <a:pPr marL="230188" lvl="1" indent="-215900" algn="just"/>
            <a:r>
              <a:rPr lang="en-US" b="1" dirty="0">
                <a:latin typeface="+mj-lt"/>
              </a:rPr>
              <a:t>They are neither huge macromolecules nor are they necessarily polymers built from repeating monomers. </a:t>
            </a:r>
          </a:p>
          <a:p>
            <a:pPr algn="just"/>
            <a:r>
              <a:rPr lang="en-US" sz="2600" dirty="0">
                <a:latin typeface="+mj-lt"/>
              </a:rPr>
              <a:t>Lipids are a diverse group of molecules made from different molecular building blocks. </a:t>
            </a:r>
          </a:p>
          <a:p>
            <a:pPr algn="just"/>
            <a:r>
              <a:rPr lang="en-US" sz="2600" dirty="0">
                <a:latin typeface="+mj-lt"/>
              </a:rPr>
              <a:t>Lipids include: </a:t>
            </a:r>
          </a:p>
        </p:txBody>
      </p:sp>
      <p:graphicFrame>
        <p:nvGraphicFramePr>
          <p:cNvPr id="2" name="Diagram 1">
            <a:extLst>
              <a:ext uri="{FF2B5EF4-FFF2-40B4-BE49-F238E27FC236}">
                <a16:creationId xmlns:a16="http://schemas.microsoft.com/office/drawing/2014/main" id="{94629A9E-C4D1-FA4F-9B66-6D2732F5CD07}"/>
              </a:ext>
            </a:extLst>
          </p:cNvPr>
          <p:cNvGraphicFramePr/>
          <p:nvPr>
            <p:extLst/>
          </p:nvPr>
        </p:nvGraphicFramePr>
        <p:xfrm>
          <a:off x="1070113" y="4437112"/>
          <a:ext cx="7102287" cy="1713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F3DDB71-CA65-4247-B666-89FE30BC1CA8}"/>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7740993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ctr"/>
            <a:r>
              <a:rPr lang="en-US" dirty="0"/>
              <a:t>Fats</a:t>
            </a:r>
          </a:p>
        </p:txBody>
      </p:sp>
      <p:sp>
        <p:nvSpPr>
          <p:cNvPr id="122883" name="Rectangle 3"/>
          <p:cNvSpPr>
            <a:spLocks noGrp="1" noChangeArrowheads="1"/>
          </p:cNvSpPr>
          <p:nvPr>
            <p:ph idx="1"/>
          </p:nvPr>
        </p:nvSpPr>
        <p:spPr/>
        <p:txBody>
          <a:bodyPr/>
          <a:lstStyle/>
          <a:p>
            <a:pPr algn="just"/>
            <a:r>
              <a:rPr lang="en-US" sz="2600" dirty="0">
                <a:latin typeface="+mj-lt"/>
              </a:rPr>
              <a:t>A typical </a:t>
            </a:r>
            <a:r>
              <a:rPr lang="en-US" sz="2600" b="1" dirty="0">
                <a:solidFill>
                  <a:srgbClr val="FF0000"/>
                </a:solidFill>
                <a:latin typeface="+mj-lt"/>
              </a:rPr>
              <a:t>fat</a:t>
            </a:r>
            <a:r>
              <a:rPr lang="en-US" sz="2600" dirty="0">
                <a:solidFill>
                  <a:srgbClr val="FF0000"/>
                </a:solidFill>
                <a:latin typeface="+mj-lt"/>
              </a:rPr>
              <a:t>, </a:t>
            </a:r>
            <a:r>
              <a:rPr lang="en-US" sz="2600" dirty="0">
                <a:solidFill>
                  <a:srgbClr val="00B050"/>
                </a:solidFill>
                <a:latin typeface="+mj-lt"/>
              </a:rPr>
              <a:t>or </a:t>
            </a:r>
            <a:r>
              <a:rPr lang="en-US" sz="2600" b="1" dirty="0">
                <a:solidFill>
                  <a:srgbClr val="00B050"/>
                </a:solidFill>
                <a:latin typeface="+mj-lt"/>
              </a:rPr>
              <a:t>triglyceride</a:t>
            </a:r>
            <a:r>
              <a:rPr lang="en-US" sz="2600" dirty="0">
                <a:latin typeface="+mj-lt"/>
              </a:rPr>
              <a:t>, consists of a </a:t>
            </a:r>
            <a:r>
              <a:rPr lang="en-US" sz="2600" dirty="0">
                <a:solidFill>
                  <a:srgbClr val="7030A0"/>
                </a:solidFill>
                <a:latin typeface="+mj-lt"/>
              </a:rPr>
              <a:t>glycerol</a:t>
            </a:r>
            <a:r>
              <a:rPr lang="en-US" sz="2600" dirty="0">
                <a:latin typeface="+mj-lt"/>
              </a:rPr>
              <a:t> molecule joined with </a:t>
            </a:r>
            <a:r>
              <a:rPr lang="en-US" sz="2600" dirty="0">
                <a:solidFill>
                  <a:srgbClr val="7030A0"/>
                </a:solidFill>
                <a:latin typeface="+mj-lt"/>
              </a:rPr>
              <a:t>three fatty acid </a:t>
            </a:r>
            <a:r>
              <a:rPr lang="en-US" sz="2600" dirty="0">
                <a:latin typeface="+mj-lt"/>
              </a:rPr>
              <a:t>molecules via a dehydration reaction.</a:t>
            </a:r>
          </a:p>
          <a:p>
            <a:pPr algn="just"/>
            <a:r>
              <a:rPr lang="en-US" sz="2600" dirty="0">
                <a:latin typeface="+mj-lt"/>
              </a:rPr>
              <a:t>Fats perform essential functions in the human body including</a:t>
            </a:r>
          </a:p>
          <a:p>
            <a:pPr marL="808038" lvl="1" indent="-350838" algn="just">
              <a:buFont typeface="+mj-lt"/>
              <a:buAutoNum type="arabicPeriod"/>
            </a:pPr>
            <a:r>
              <a:rPr lang="en-US" dirty="0">
                <a:latin typeface="+mj-lt"/>
              </a:rPr>
              <a:t>energy storage,</a:t>
            </a:r>
          </a:p>
          <a:p>
            <a:pPr marL="808038" lvl="1" indent="-350838" algn="just">
              <a:buFont typeface="+mj-lt"/>
              <a:buAutoNum type="arabicPeriod"/>
            </a:pPr>
            <a:r>
              <a:rPr lang="en-US" dirty="0">
                <a:latin typeface="+mj-lt"/>
              </a:rPr>
              <a:t>cushioning, and</a:t>
            </a:r>
          </a:p>
          <a:p>
            <a:pPr marL="808038" lvl="1" indent="-350838" algn="just">
              <a:buFont typeface="+mj-lt"/>
              <a:buAutoNum type="arabicPeriod"/>
            </a:pPr>
            <a:r>
              <a:rPr lang="en-US" dirty="0">
                <a:latin typeface="+mj-lt"/>
              </a:rPr>
              <a:t>insulation.</a:t>
            </a:r>
          </a:p>
        </p:txBody>
      </p:sp>
      <p:sp>
        <p:nvSpPr>
          <p:cNvPr id="5" name="TextBox 4">
            <a:extLst>
              <a:ext uri="{FF2B5EF4-FFF2-40B4-BE49-F238E27FC236}">
                <a16:creationId xmlns:a16="http://schemas.microsoft.com/office/drawing/2014/main" id="{86FBB5ED-D8E0-2B48-B75F-67C1AE3B6B94}"/>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2216263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8-03_11_Triglyceride-L.jpg" descr="C:\Documents and Settings\rajesh\Desktop\PPT\Campbel Chapter-03\03_Labeled_Images\28-03_11_Triglyceride-L.jpg"/>
          <p:cNvPicPr>
            <a:picLocks noChangeAspect="1"/>
          </p:cNvPicPr>
          <p:nvPr/>
        </p:nvPicPr>
        <p:blipFill>
          <a:blip r:embed="rId3" r:link="rId4"/>
          <a:stretch>
            <a:fillRect/>
          </a:stretch>
        </p:blipFill>
        <p:spPr>
          <a:xfrm>
            <a:off x="298703" y="377951"/>
            <a:ext cx="8546592" cy="6102096"/>
          </a:xfrm>
          <a:prstGeom prst="rect">
            <a:avLst/>
          </a:prstGeom>
        </p:spPr>
      </p:pic>
      <p:sp>
        <p:nvSpPr>
          <p:cNvPr id="5" name="TextBox 46"/>
          <p:cNvSpPr txBox="1">
            <a:spLocks noChangeArrowheads="1"/>
          </p:cNvSpPr>
          <p:nvPr/>
        </p:nvSpPr>
        <p:spPr bwMode="auto">
          <a:xfrm>
            <a:off x="4972845" y="1085056"/>
            <a:ext cx="958596"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Fatty acid</a:t>
            </a:r>
          </a:p>
        </p:txBody>
      </p:sp>
      <p:sp>
        <p:nvSpPr>
          <p:cNvPr id="6" name="TextBox 62"/>
          <p:cNvSpPr txBox="1">
            <a:spLocks noChangeArrowheads="1"/>
          </p:cNvSpPr>
          <p:nvPr/>
        </p:nvSpPr>
        <p:spPr bwMode="auto">
          <a:xfrm>
            <a:off x="363539" y="2389187"/>
            <a:ext cx="822341"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0000"/>
                </a:solidFill>
                <a:latin typeface="Arial"/>
                <a:ea typeface="ＭＳ Ｐゴシック" charset="0"/>
              </a:rPr>
              <a:t>Glycerol</a:t>
            </a:r>
          </a:p>
        </p:txBody>
      </p:sp>
      <p:sp>
        <p:nvSpPr>
          <p:cNvPr id="7" name="TextBox 63"/>
          <p:cNvSpPr txBox="1">
            <a:spLocks noChangeArrowheads="1"/>
          </p:cNvSpPr>
          <p:nvPr/>
        </p:nvSpPr>
        <p:spPr bwMode="auto">
          <a:xfrm>
            <a:off x="335757" y="2704306"/>
            <a:ext cx="5476627" cy="246221"/>
          </a:xfrm>
          <a:prstGeom prst="rect">
            <a:avLst/>
          </a:prstGeom>
          <a:noFill/>
          <a:ln w="9525">
            <a:noFill/>
            <a:miter lim="800000"/>
            <a:headEnd/>
            <a:tailEnd/>
          </a:ln>
        </p:spPr>
        <p:txBody>
          <a:bodyPr wrap="none" lIns="0" tIns="0" rIns="0" bIns="0">
            <a:spAutoFit/>
          </a:bodyPr>
          <a:lstStyle/>
          <a:p>
            <a:pPr eaLnBrk="0" hangingPunct="0"/>
            <a:r>
              <a:rPr lang="en-US" sz="1600" b="1" dirty="0">
                <a:solidFill>
                  <a:srgbClr val="00B050"/>
                </a:solidFill>
                <a:latin typeface="Arial"/>
                <a:ea typeface="ＭＳ Ｐゴシック" charset="0"/>
              </a:rPr>
              <a:t>(a) A dehydration reaction linking a fatty acid to glycerol</a:t>
            </a:r>
          </a:p>
        </p:txBody>
      </p:sp>
      <p:sp>
        <p:nvSpPr>
          <p:cNvPr id="8" name="TextBox 189"/>
          <p:cNvSpPr txBox="1">
            <a:spLocks noChangeArrowheads="1"/>
          </p:cNvSpPr>
          <p:nvPr/>
        </p:nvSpPr>
        <p:spPr bwMode="auto">
          <a:xfrm>
            <a:off x="337345" y="5646736"/>
            <a:ext cx="4917180" cy="461665"/>
          </a:xfrm>
          <a:prstGeom prst="rect">
            <a:avLst/>
          </a:prstGeom>
          <a:noFill/>
          <a:ln w="9525">
            <a:noFill/>
            <a:miter lim="800000"/>
            <a:headEnd/>
            <a:tailEnd/>
          </a:ln>
        </p:spPr>
        <p:txBody>
          <a:bodyPr wrap="none" lIns="0" tIns="0" rIns="0" bIns="0">
            <a:spAutoFit/>
          </a:bodyPr>
          <a:lstStyle/>
          <a:p>
            <a:pPr eaLnBrk="0" hangingPunct="0">
              <a:lnSpc>
                <a:spcPts val="1800"/>
              </a:lnSpc>
            </a:pPr>
            <a:r>
              <a:rPr lang="en-US" sz="1600" b="1" dirty="0">
                <a:solidFill>
                  <a:srgbClr val="00B050"/>
                </a:solidFill>
                <a:latin typeface="Arial"/>
                <a:ea typeface="ＭＳ Ｐゴシック" charset="0"/>
              </a:rPr>
              <a:t>(b) A fat molecule with a glycerol “head” and three</a:t>
            </a:r>
          </a:p>
          <a:p>
            <a:pPr eaLnBrk="0" hangingPunct="0">
              <a:lnSpc>
                <a:spcPts val="1800"/>
              </a:lnSpc>
            </a:pPr>
            <a:r>
              <a:rPr lang="en-US" sz="1600" b="1" dirty="0">
                <a:solidFill>
                  <a:srgbClr val="00B050"/>
                </a:solidFill>
                <a:latin typeface="Arial"/>
                <a:ea typeface="ＭＳ Ｐゴシック" charset="0"/>
              </a:rPr>
              <a:t>energy-rich hydrocarbon fatty acid “tails”</a:t>
            </a:r>
          </a:p>
        </p:txBody>
      </p:sp>
      <p:sp>
        <p:nvSpPr>
          <p:cNvPr id="12" name="TextBox 11"/>
          <p:cNvSpPr txBox="1"/>
          <p:nvPr/>
        </p:nvSpPr>
        <p:spPr>
          <a:xfrm>
            <a:off x="1298575" y="823913"/>
            <a:ext cx="112210" cy="185115"/>
          </a:xfrm>
          <a:prstGeom prst="rect">
            <a:avLst/>
          </a:prstGeom>
          <a:noFill/>
        </p:spPr>
        <p:txBody>
          <a:bodyPr wrap="none" lIns="0" tIns="0" rIns="0" bIns="0">
            <a:spAutoFit/>
          </a:bodyPr>
          <a:lstStyle/>
          <a:p>
            <a:pPr eaLnBrk="0" fontAlgn="auto" hangingPunct="0">
              <a:spcBef>
                <a:spcPts val="0"/>
              </a:spcBef>
              <a:spcAft>
                <a:spcPts val="0"/>
              </a:spcAft>
              <a:defRPr/>
            </a:pPr>
            <a:r>
              <a:rPr lang="en-US" sz="1203" b="1" dirty="0">
                <a:solidFill>
                  <a:srgbClr val="FFFFFF"/>
                </a:solidFill>
                <a:latin typeface="Arial"/>
                <a:ea typeface="ＭＳ Ｐゴシック" charset="0"/>
              </a:rPr>
              <a:t>H</a:t>
            </a:r>
          </a:p>
        </p:txBody>
      </p:sp>
      <p:sp>
        <p:nvSpPr>
          <p:cNvPr id="13" name="TextBox 12"/>
          <p:cNvSpPr txBox="1"/>
          <p:nvPr/>
        </p:nvSpPr>
        <p:spPr>
          <a:xfrm>
            <a:off x="1581150" y="830263"/>
            <a:ext cx="228600" cy="141287"/>
          </a:xfrm>
          <a:prstGeom prst="rect">
            <a:avLst/>
          </a:prstGeom>
          <a:noFill/>
        </p:spPr>
        <p:txBody>
          <a:bodyPr wrap="none" lIns="0" tIns="0" rIns="0" bIns="0"/>
          <a:lstStyle/>
          <a:p>
            <a:pPr eaLnBrk="0" fontAlgn="auto" hangingPunct="0">
              <a:spcBef>
                <a:spcPts val="0"/>
              </a:spcBef>
              <a:spcAft>
                <a:spcPts val="0"/>
              </a:spcAft>
              <a:defRPr/>
            </a:pPr>
            <a:r>
              <a:rPr lang="en-US" sz="1203" b="1" dirty="0">
                <a:solidFill>
                  <a:srgbClr val="FFFFFF"/>
                </a:solidFill>
                <a:latin typeface="Arial"/>
                <a:ea typeface="ＭＳ Ｐゴシック" charset="0"/>
              </a:rPr>
              <a:t>HO</a:t>
            </a:r>
          </a:p>
        </p:txBody>
      </p:sp>
      <p:sp>
        <p:nvSpPr>
          <p:cNvPr id="14" name="TextBox 13"/>
          <p:cNvSpPr txBox="1"/>
          <p:nvPr/>
        </p:nvSpPr>
        <p:spPr>
          <a:xfrm>
            <a:off x="1631950" y="1506538"/>
            <a:ext cx="296863" cy="174625"/>
          </a:xfrm>
          <a:prstGeom prst="rect">
            <a:avLst/>
          </a:prstGeom>
          <a:noFill/>
        </p:spPr>
        <p:txBody>
          <a:bodyPr wrap="none" lIns="0" tIns="0" rIns="0" bIns="0"/>
          <a:lstStyle/>
          <a:p>
            <a:pPr eaLnBrk="0" fontAlgn="auto" hangingPunct="0">
              <a:spcBef>
                <a:spcPts val="0"/>
              </a:spcBef>
              <a:spcAft>
                <a:spcPts val="0"/>
              </a:spcAft>
              <a:defRPr/>
            </a:pPr>
            <a:r>
              <a:rPr lang="en-US" sz="1200" b="1" dirty="0">
                <a:solidFill>
                  <a:srgbClr val="FFFFFF"/>
                </a:solidFill>
                <a:latin typeface="Arial"/>
                <a:ea typeface="ＭＳ Ｐゴシック" charset="0"/>
              </a:rPr>
              <a:t>H</a:t>
            </a:r>
            <a:r>
              <a:rPr lang="en-US" sz="1200" b="1" baseline="-25000" dirty="0">
                <a:solidFill>
                  <a:srgbClr val="FFFFFF"/>
                </a:solidFill>
                <a:latin typeface="Arial"/>
                <a:ea typeface="ＭＳ Ｐゴシック" charset="0"/>
              </a:rPr>
              <a:t>2</a:t>
            </a:r>
            <a:r>
              <a:rPr lang="en-US" sz="1200" b="1" dirty="0">
                <a:solidFill>
                  <a:srgbClr val="FFFFFF"/>
                </a:solidFill>
                <a:latin typeface="Arial"/>
                <a:ea typeface="ＭＳ Ｐゴシック" charset="0"/>
              </a:rPr>
              <a:t>O</a:t>
            </a:r>
          </a:p>
        </p:txBody>
      </p:sp>
      <p:sp>
        <p:nvSpPr>
          <p:cNvPr id="2" name="Title 1"/>
          <p:cNvSpPr>
            <a:spLocks noGrp="1"/>
          </p:cNvSpPr>
          <p:nvPr>
            <p:ph type="title" idx="4294967295"/>
          </p:nvPr>
        </p:nvSpPr>
        <p:spPr>
          <a:xfrm>
            <a:off x="446856" y="30904"/>
            <a:ext cx="8229600" cy="301752"/>
          </a:xfrm>
          <a:prstGeom prst="rect">
            <a:avLst/>
          </a:prstGeom>
        </p:spPr>
        <p:txBody>
          <a:bodyPr/>
          <a:lstStyle/>
          <a:p>
            <a:pPr algn="ctr" rtl="0" eaLnBrk="1" fontAlgn="base" hangingPunct="1"/>
            <a:r>
              <a:rPr lang="en-US" sz="2000" kern="1200" dirty="0">
                <a:solidFill>
                  <a:srgbClr val="7030A0"/>
                </a:solidFill>
                <a:effectLst/>
                <a:latin typeface="Times New Roman" panose="02020603050405020304" pitchFamily="18" charset="0"/>
                <a:ea typeface="ＭＳ Ｐゴシック"/>
                <a:cs typeface="Times New Roman" panose="02020603050405020304" pitchFamily="18" charset="0"/>
              </a:rPr>
              <a:t>The synthesis and structure of a triglyceride molecule</a:t>
            </a:r>
            <a:endParaRPr 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650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287383" y="-27384"/>
            <a:ext cx="8543108" cy="958863"/>
          </a:xfrm>
        </p:spPr>
        <p:txBody>
          <a:bodyPr/>
          <a:lstStyle/>
          <a:p>
            <a:pPr algn="ctr"/>
            <a:r>
              <a:rPr lang="en-US" dirty="0"/>
              <a:t>Fats</a:t>
            </a:r>
          </a:p>
        </p:txBody>
      </p:sp>
      <p:sp>
        <p:nvSpPr>
          <p:cNvPr id="122883" name="Rectangle 3"/>
          <p:cNvSpPr>
            <a:spLocks noGrp="1" noChangeArrowheads="1"/>
          </p:cNvSpPr>
          <p:nvPr>
            <p:ph idx="1"/>
          </p:nvPr>
        </p:nvSpPr>
        <p:spPr>
          <a:xfrm>
            <a:off x="16443" y="374797"/>
            <a:ext cx="8856984" cy="3321103"/>
          </a:xfrm>
        </p:spPr>
        <p:txBody>
          <a:bodyPr/>
          <a:lstStyle/>
          <a:p>
            <a:pPr marL="0" indent="0" algn="just">
              <a:buNone/>
            </a:pPr>
            <a:r>
              <a:rPr lang="en-US" dirty="0">
                <a:latin typeface="+mj-lt"/>
              </a:rPr>
              <a:t>Fatty acids can be either: </a:t>
            </a:r>
          </a:p>
        </p:txBody>
      </p:sp>
      <p:sp>
        <p:nvSpPr>
          <p:cNvPr id="4" name="Footer Placeholder 3"/>
          <p:cNvSpPr>
            <a:spLocks noGrp="1"/>
          </p:cNvSpPr>
          <p:nvPr>
            <p:ph type="ftr" sz="quarter" idx="11"/>
          </p:nvPr>
        </p:nvSpPr>
        <p:spPr/>
        <p:txBody>
          <a:bodyPr/>
          <a:lstStyle/>
          <a:p>
            <a:r>
              <a:rPr lang="en-US"/>
              <a:t>© 2016 Pearson Education, Inc.</a:t>
            </a:r>
          </a:p>
        </p:txBody>
      </p:sp>
      <p:grpSp>
        <p:nvGrpSpPr>
          <p:cNvPr id="5" name="Group 4">
            <a:extLst>
              <a:ext uri="{FF2B5EF4-FFF2-40B4-BE49-F238E27FC236}">
                <a16:creationId xmlns:a16="http://schemas.microsoft.com/office/drawing/2014/main" id="{82AA9BC4-2C88-3143-A68A-652F3FA7E9A1}"/>
              </a:ext>
            </a:extLst>
          </p:cNvPr>
          <p:cNvGrpSpPr/>
          <p:nvPr/>
        </p:nvGrpSpPr>
        <p:grpSpPr>
          <a:xfrm>
            <a:off x="1979712" y="4183307"/>
            <a:ext cx="6102137" cy="2685306"/>
            <a:chOff x="918135" y="3471939"/>
            <a:chExt cx="6765774" cy="3146423"/>
          </a:xfrm>
        </p:grpSpPr>
        <p:pic>
          <p:nvPicPr>
            <p:cNvPr id="6" name="31-03_12_TypesOfFats-L.jpg" descr="C:\Documents and Settings\rajesh\Desktop\PPT\Campbel Chapter-03\03_Labeled_Images\31-03_12_TypesOfFats-L.jpg">
              <a:extLst>
                <a:ext uri="{FF2B5EF4-FFF2-40B4-BE49-F238E27FC236}">
                  <a16:creationId xmlns:a16="http://schemas.microsoft.com/office/drawing/2014/main" id="{88F64DF9-798E-A840-B6A2-EA95F4D840F7}"/>
                </a:ext>
              </a:extLst>
            </p:cNvPr>
            <p:cNvPicPr>
              <a:picLocks noChangeAspect="1"/>
            </p:cNvPicPr>
            <p:nvPr/>
          </p:nvPicPr>
          <p:blipFill>
            <a:blip r:embed="rId3" r:link="rId4"/>
            <a:stretch>
              <a:fillRect/>
            </a:stretch>
          </p:blipFill>
          <p:spPr>
            <a:xfrm>
              <a:off x="918135" y="3471939"/>
              <a:ext cx="6765774" cy="3146423"/>
            </a:xfrm>
            <a:prstGeom prst="rect">
              <a:avLst/>
            </a:prstGeom>
          </p:spPr>
        </p:pic>
        <p:sp>
          <p:nvSpPr>
            <p:cNvPr id="7" name="TextBox 4">
              <a:extLst>
                <a:ext uri="{FF2B5EF4-FFF2-40B4-BE49-F238E27FC236}">
                  <a16:creationId xmlns:a16="http://schemas.microsoft.com/office/drawing/2014/main" id="{A463CED6-895F-6D40-9B59-43DEF5195485}"/>
                </a:ext>
              </a:extLst>
            </p:cNvPr>
            <p:cNvSpPr txBox="1">
              <a:spLocks noChangeArrowheads="1"/>
            </p:cNvSpPr>
            <p:nvPr/>
          </p:nvSpPr>
          <p:spPr bwMode="auto">
            <a:xfrm>
              <a:off x="5429504" y="3795022"/>
              <a:ext cx="1885131"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mj-lt"/>
                  <a:ea typeface="ＭＳ Ｐゴシック" charset="0"/>
                </a:rPr>
                <a:t>Unsaturated Fats</a:t>
              </a:r>
            </a:p>
          </p:txBody>
        </p:sp>
        <p:sp>
          <p:nvSpPr>
            <p:cNvPr id="8" name="TextBox 5">
              <a:extLst>
                <a:ext uri="{FF2B5EF4-FFF2-40B4-BE49-F238E27FC236}">
                  <a16:creationId xmlns:a16="http://schemas.microsoft.com/office/drawing/2014/main" id="{653D6F19-86EB-914E-9623-5EF92B0FB4CF}"/>
                </a:ext>
              </a:extLst>
            </p:cNvPr>
            <p:cNvSpPr txBox="1">
              <a:spLocks noChangeArrowheads="1"/>
            </p:cNvSpPr>
            <p:nvPr/>
          </p:nvSpPr>
          <p:spPr bwMode="auto">
            <a:xfrm>
              <a:off x="4716325" y="4768151"/>
              <a:ext cx="1102866"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mj-lt"/>
                  <a:ea typeface="ＭＳ Ｐゴシック" charset="0"/>
                </a:rPr>
                <a:t>Margarine</a:t>
              </a:r>
            </a:p>
          </p:txBody>
        </p:sp>
        <p:sp>
          <p:nvSpPr>
            <p:cNvPr id="9" name="TextBox 3">
              <a:extLst>
                <a:ext uri="{FF2B5EF4-FFF2-40B4-BE49-F238E27FC236}">
                  <a16:creationId xmlns:a16="http://schemas.microsoft.com/office/drawing/2014/main" id="{3679F21B-7AAF-184C-ACD6-AAC88777E5F2}"/>
                </a:ext>
              </a:extLst>
            </p:cNvPr>
            <p:cNvSpPr txBox="1">
              <a:spLocks noChangeArrowheads="1"/>
            </p:cNvSpPr>
            <p:nvPr/>
          </p:nvSpPr>
          <p:spPr bwMode="auto">
            <a:xfrm>
              <a:off x="1218039" y="3795022"/>
              <a:ext cx="1603003"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mj-lt"/>
                  <a:ea typeface="ＭＳ Ｐゴシック" charset="0"/>
                </a:rPr>
                <a:t>Saturated Fats</a:t>
              </a:r>
            </a:p>
          </p:txBody>
        </p:sp>
        <p:sp>
          <p:nvSpPr>
            <p:cNvPr id="10" name="TextBox 10">
              <a:extLst>
                <a:ext uri="{FF2B5EF4-FFF2-40B4-BE49-F238E27FC236}">
                  <a16:creationId xmlns:a16="http://schemas.microsoft.com/office/drawing/2014/main" id="{9ABD738B-9B8E-5E47-B51E-21B32F98EB46}"/>
                </a:ext>
              </a:extLst>
            </p:cNvPr>
            <p:cNvSpPr txBox="1">
              <a:spLocks noChangeArrowheads="1"/>
            </p:cNvSpPr>
            <p:nvPr/>
          </p:nvSpPr>
          <p:spPr bwMode="auto">
            <a:xfrm>
              <a:off x="3491274" y="6260365"/>
              <a:ext cx="1025922"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mj-lt"/>
                  <a:ea typeface="ＭＳ Ｐゴシック" charset="0"/>
                </a:rPr>
                <a:t>Plant oils</a:t>
              </a:r>
            </a:p>
          </p:txBody>
        </p:sp>
        <p:sp>
          <p:nvSpPr>
            <p:cNvPr id="11" name="TextBox 12">
              <a:extLst>
                <a:ext uri="{FF2B5EF4-FFF2-40B4-BE49-F238E27FC236}">
                  <a16:creationId xmlns:a16="http://schemas.microsoft.com/office/drawing/2014/main" id="{AFB8F729-559C-0843-B182-705A85BE9A92}"/>
                </a:ext>
              </a:extLst>
            </p:cNvPr>
            <p:cNvSpPr txBox="1">
              <a:spLocks noChangeArrowheads="1"/>
            </p:cNvSpPr>
            <p:nvPr/>
          </p:nvSpPr>
          <p:spPr bwMode="auto">
            <a:xfrm>
              <a:off x="4958231" y="6259163"/>
              <a:ext cx="1090107"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mj-lt"/>
                  <a:ea typeface="ＭＳ Ｐゴシック" charset="0"/>
                </a:rPr>
                <a:t>Trans fats</a:t>
              </a:r>
            </a:p>
          </p:txBody>
        </p:sp>
        <p:sp>
          <p:nvSpPr>
            <p:cNvPr id="12" name="TextBox 13">
              <a:extLst>
                <a:ext uri="{FF2B5EF4-FFF2-40B4-BE49-F238E27FC236}">
                  <a16:creationId xmlns:a16="http://schemas.microsoft.com/office/drawing/2014/main" id="{BDD55ACD-EE6F-ED4C-822C-8E194EEDF6E8}"/>
                </a:ext>
              </a:extLst>
            </p:cNvPr>
            <p:cNvSpPr txBox="1">
              <a:spLocks noChangeArrowheads="1"/>
            </p:cNvSpPr>
            <p:nvPr/>
          </p:nvSpPr>
          <p:spPr bwMode="auto">
            <a:xfrm>
              <a:off x="6163079" y="6223047"/>
              <a:ext cx="1461939" cy="276999"/>
            </a:xfrm>
            <a:prstGeom prst="rect">
              <a:avLst/>
            </a:prstGeom>
            <a:noFill/>
            <a:ln w="9525">
              <a:noFill/>
              <a:miter lim="800000"/>
              <a:headEnd/>
              <a:tailEnd/>
            </a:ln>
          </p:spPr>
          <p:txBody>
            <a:bodyPr wrap="square" lIns="0" tIns="0" rIns="0" bIns="0">
              <a:spAutoFit/>
            </a:bodyPr>
            <a:lstStyle/>
            <a:p>
              <a:pPr eaLnBrk="0" hangingPunct="0"/>
              <a:r>
                <a:rPr lang="en-US" sz="1800" b="1" dirty="0">
                  <a:solidFill>
                    <a:srgbClr val="000000"/>
                  </a:solidFill>
                  <a:latin typeface="+mj-lt"/>
                  <a:ea typeface="ＭＳ Ｐゴシック" charset="0"/>
                </a:rPr>
                <a:t>Omega-3 fats</a:t>
              </a:r>
            </a:p>
          </p:txBody>
        </p:sp>
      </p:grpSp>
      <p:sp>
        <p:nvSpPr>
          <p:cNvPr id="2" name="TextBox 1">
            <a:extLst>
              <a:ext uri="{FF2B5EF4-FFF2-40B4-BE49-F238E27FC236}">
                <a16:creationId xmlns:a16="http://schemas.microsoft.com/office/drawing/2014/main" id="{45B53309-8181-9948-8B45-987EC19A998E}"/>
              </a:ext>
            </a:extLst>
          </p:cNvPr>
          <p:cNvSpPr txBox="1"/>
          <p:nvPr/>
        </p:nvSpPr>
        <p:spPr>
          <a:xfrm>
            <a:off x="4625661" y="824956"/>
            <a:ext cx="4475770" cy="3228576"/>
          </a:xfrm>
          <a:prstGeom prst="rect">
            <a:avLst/>
          </a:prstGeom>
          <a:solidFill>
            <a:schemeClr val="accent2">
              <a:lumMod val="20000"/>
              <a:lumOff val="80000"/>
              <a:alpha val="83137"/>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wrap="square" rtlCol="1">
            <a:spAutoFit/>
          </a:bodyPr>
          <a:lstStyle/>
          <a:p>
            <a:pPr lvl="0" algn="just" rtl="0">
              <a:lnSpc>
                <a:spcPct val="90000"/>
              </a:lnSpc>
              <a:spcBef>
                <a:spcPts val="1200"/>
              </a:spcBef>
              <a:spcAft>
                <a:spcPts val="1200"/>
              </a:spcAft>
              <a:buClr>
                <a:srgbClr val="0070C0"/>
              </a:buClr>
            </a:pPr>
            <a:r>
              <a:rPr lang="en-US" sz="2600" b="1" dirty="0">
                <a:solidFill>
                  <a:srgbClr val="ED7D31">
                    <a:lumMod val="75000"/>
                  </a:srgbClr>
                </a:solidFill>
                <a:latin typeface="Times New Roman"/>
              </a:rPr>
              <a:t>2. Unsaturated:</a:t>
            </a:r>
          </a:p>
          <a:p>
            <a:pPr lvl="0" algn="l" rtl="0">
              <a:lnSpc>
                <a:spcPct val="90000"/>
              </a:lnSpc>
              <a:spcBef>
                <a:spcPts val="1200"/>
              </a:spcBef>
              <a:spcAft>
                <a:spcPts val="1200"/>
              </a:spcAft>
              <a:buClr>
                <a:srgbClr val="0070C0"/>
              </a:buClr>
            </a:pPr>
            <a:r>
              <a:rPr lang="en-US" sz="2600" dirty="0">
                <a:solidFill>
                  <a:prstClr val="black"/>
                </a:solidFill>
                <a:latin typeface="Times New Roman"/>
              </a:rPr>
              <a:t>The carbon skeleton of a fatty acid has </a:t>
            </a:r>
            <a:r>
              <a:rPr lang="en-US" sz="2600" b="1" dirty="0">
                <a:solidFill>
                  <a:prstClr val="black"/>
                </a:solidFill>
                <a:latin typeface="Times New Roman"/>
              </a:rPr>
              <a:t>fewer</a:t>
            </a:r>
            <a:r>
              <a:rPr lang="en-US" sz="2600" dirty="0">
                <a:solidFill>
                  <a:prstClr val="black"/>
                </a:solidFill>
                <a:latin typeface="Times New Roman"/>
              </a:rPr>
              <a:t> than the maximum number of hydrogens at the </a:t>
            </a:r>
            <a:r>
              <a:rPr lang="en-US" sz="2600" b="1" dirty="0">
                <a:solidFill>
                  <a:prstClr val="black"/>
                </a:solidFill>
                <a:latin typeface="Times New Roman"/>
              </a:rPr>
              <a:t>double bond</a:t>
            </a:r>
            <a:r>
              <a:rPr lang="en-US" sz="2600" dirty="0">
                <a:solidFill>
                  <a:prstClr val="black"/>
                </a:solidFill>
                <a:latin typeface="Times New Roman"/>
              </a:rPr>
              <a:t>.</a:t>
            </a:r>
          </a:p>
          <a:p>
            <a:pPr lvl="0" algn="l" rtl="0">
              <a:lnSpc>
                <a:spcPct val="90000"/>
              </a:lnSpc>
              <a:spcBef>
                <a:spcPts val="1200"/>
              </a:spcBef>
              <a:spcAft>
                <a:spcPts val="1200"/>
              </a:spcAft>
              <a:buClr>
                <a:srgbClr val="0070C0"/>
              </a:buClr>
            </a:pPr>
            <a:r>
              <a:rPr lang="en-US" sz="2600" dirty="0">
                <a:solidFill>
                  <a:prstClr val="black"/>
                </a:solidFill>
                <a:latin typeface="Times New Roman"/>
              </a:rPr>
              <a:t>Rarely form solid and mostly liquid at room temperature.</a:t>
            </a:r>
          </a:p>
        </p:txBody>
      </p:sp>
      <p:sp>
        <p:nvSpPr>
          <p:cNvPr id="3" name="TextBox 2">
            <a:extLst>
              <a:ext uri="{FF2B5EF4-FFF2-40B4-BE49-F238E27FC236}">
                <a16:creationId xmlns:a16="http://schemas.microsoft.com/office/drawing/2014/main" id="{4EA876CC-8D4C-644E-BFC6-68FD83C4D5FB}"/>
              </a:ext>
            </a:extLst>
          </p:cNvPr>
          <p:cNvSpPr txBox="1"/>
          <p:nvPr/>
        </p:nvSpPr>
        <p:spPr>
          <a:xfrm>
            <a:off x="84561" y="837108"/>
            <a:ext cx="4380847" cy="2868478"/>
          </a:xfrm>
          <a:prstGeom prst="rect">
            <a:avLst/>
          </a:prstGeom>
          <a:solidFill>
            <a:schemeClr val="accent2">
              <a:lumMod val="20000"/>
              <a:lumOff val="80000"/>
            </a:schemeClr>
          </a:solidFill>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rtlCol="1">
            <a:spAutoFit/>
          </a:bodyPr>
          <a:lstStyle/>
          <a:p>
            <a:pPr lvl="0" algn="l" rtl="0">
              <a:lnSpc>
                <a:spcPct val="90000"/>
              </a:lnSpc>
              <a:spcBef>
                <a:spcPts val="1200"/>
              </a:spcBef>
              <a:spcAft>
                <a:spcPts val="1200"/>
              </a:spcAft>
              <a:buClr>
                <a:srgbClr val="0070C0"/>
              </a:buClr>
            </a:pPr>
            <a:r>
              <a:rPr lang="en-US" sz="2600" b="1" dirty="0">
                <a:solidFill>
                  <a:schemeClr val="accent2">
                    <a:lumMod val="75000"/>
                  </a:schemeClr>
                </a:solidFill>
                <a:latin typeface="Times New Roman"/>
              </a:rPr>
              <a:t>Saturated: </a:t>
            </a:r>
          </a:p>
          <a:p>
            <a:pPr lvl="0" algn="l" rtl="0">
              <a:lnSpc>
                <a:spcPct val="90000"/>
              </a:lnSpc>
              <a:spcBef>
                <a:spcPts val="1200"/>
              </a:spcBef>
              <a:spcAft>
                <a:spcPts val="1200"/>
              </a:spcAft>
              <a:buClr>
                <a:srgbClr val="0070C0"/>
              </a:buClr>
            </a:pPr>
            <a:r>
              <a:rPr lang="en-US" sz="2600" dirty="0">
                <a:solidFill>
                  <a:prstClr val="black"/>
                </a:solidFill>
                <a:latin typeface="Times New Roman"/>
              </a:rPr>
              <a:t>It has the </a:t>
            </a:r>
            <a:r>
              <a:rPr lang="en-US" sz="2600" b="1" dirty="0">
                <a:solidFill>
                  <a:prstClr val="black"/>
                </a:solidFill>
                <a:latin typeface="Times New Roman"/>
              </a:rPr>
              <a:t>maximum</a:t>
            </a:r>
            <a:r>
              <a:rPr lang="en-US" sz="2600" dirty="0">
                <a:solidFill>
                  <a:prstClr val="black"/>
                </a:solidFill>
                <a:latin typeface="Times New Roman"/>
              </a:rPr>
              <a:t> number of hydrogens.</a:t>
            </a:r>
          </a:p>
          <a:p>
            <a:pPr lvl="0" algn="l" rtl="0">
              <a:lnSpc>
                <a:spcPct val="90000"/>
              </a:lnSpc>
              <a:spcBef>
                <a:spcPts val="1200"/>
              </a:spcBef>
              <a:spcAft>
                <a:spcPts val="1200"/>
              </a:spcAft>
              <a:buClr>
                <a:srgbClr val="0070C0"/>
              </a:buClr>
            </a:pPr>
            <a:r>
              <a:rPr lang="en-US" sz="2600" dirty="0">
                <a:solidFill>
                  <a:prstClr val="black"/>
                </a:solidFill>
                <a:latin typeface="Times New Roman"/>
              </a:rPr>
              <a:t>It has all three of its fatty acids saturated and solid at room temperature.</a:t>
            </a:r>
          </a:p>
        </p:txBody>
      </p:sp>
    </p:spTree>
    <p:extLst>
      <p:ext uri="{BB962C8B-B14F-4D97-AF65-F5344CB8AC3E}">
        <p14:creationId xmlns:p14="http://schemas.microsoft.com/office/powerpoint/2010/main" val="1833890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ctr"/>
            <a:r>
              <a:rPr lang="en-US" dirty="0"/>
              <a:t>Fats</a:t>
            </a:r>
          </a:p>
        </p:txBody>
      </p:sp>
      <p:sp>
        <p:nvSpPr>
          <p:cNvPr id="122883" name="Rectangle 3"/>
          <p:cNvSpPr>
            <a:spLocks noGrp="1" noChangeArrowheads="1"/>
          </p:cNvSpPr>
          <p:nvPr>
            <p:ph idx="1"/>
          </p:nvPr>
        </p:nvSpPr>
        <p:spPr>
          <a:xfrm>
            <a:off x="102714" y="836712"/>
            <a:ext cx="8543108" cy="4949054"/>
          </a:xfrm>
        </p:spPr>
        <p:txBody>
          <a:bodyPr/>
          <a:lstStyle/>
          <a:p>
            <a:pPr algn="just"/>
            <a:r>
              <a:rPr lang="en-US" b="1" dirty="0">
                <a:latin typeface="+mj-lt"/>
              </a:rPr>
              <a:t>Most plant and fish fats </a:t>
            </a:r>
            <a:r>
              <a:rPr lang="en-US" dirty="0">
                <a:latin typeface="+mj-lt"/>
              </a:rPr>
              <a:t>tend to be</a:t>
            </a:r>
          </a:p>
          <a:p>
            <a:pPr lvl="1" algn="just"/>
            <a:r>
              <a:rPr lang="en-US" dirty="0">
                <a:latin typeface="+mj-lt"/>
              </a:rPr>
              <a:t>high in unsaturated fatty acids and</a:t>
            </a:r>
          </a:p>
          <a:p>
            <a:pPr lvl="1" algn="just"/>
            <a:r>
              <a:rPr lang="en-US" dirty="0">
                <a:latin typeface="+mj-lt"/>
              </a:rPr>
              <a:t>liquid at room temperature.</a:t>
            </a:r>
          </a:p>
          <a:p>
            <a:pPr algn="just"/>
            <a:r>
              <a:rPr lang="en-US" b="1" dirty="0">
                <a:solidFill>
                  <a:srgbClr val="FF0000"/>
                </a:solidFill>
                <a:latin typeface="+mj-lt"/>
              </a:rPr>
              <a:t>Hydrogenation</a:t>
            </a:r>
          </a:p>
          <a:p>
            <a:pPr lvl="1" algn="just"/>
            <a:r>
              <a:rPr lang="en-US" dirty="0">
                <a:latin typeface="+mj-lt"/>
              </a:rPr>
              <a:t>adds hydrogen,</a:t>
            </a:r>
          </a:p>
          <a:p>
            <a:pPr lvl="1" algn="just"/>
            <a:r>
              <a:rPr lang="en-US" dirty="0">
                <a:latin typeface="+mj-lt"/>
              </a:rPr>
              <a:t>converts unsaturated fats to saturated fats,</a:t>
            </a:r>
          </a:p>
          <a:p>
            <a:pPr lvl="1" algn="just"/>
            <a:r>
              <a:rPr lang="en-US" dirty="0">
                <a:latin typeface="+mj-lt"/>
              </a:rPr>
              <a:t>makes liquid fats solid at room temperature, and</a:t>
            </a:r>
          </a:p>
          <a:p>
            <a:pPr lvl="1" algn="just"/>
            <a:r>
              <a:rPr lang="en-US" dirty="0">
                <a:latin typeface="+mj-lt"/>
              </a:rPr>
              <a:t>creates </a:t>
            </a:r>
            <a:r>
              <a:rPr lang="en-US" b="1" dirty="0">
                <a:solidFill>
                  <a:srgbClr val="FF0000"/>
                </a:solidFill>
                <a:latin typeface="+mj-lt"/>
              </a:rPr>
              <a:t>trans fats</a:t>
            </a:r>
            <a:r>
              <a:rPr lang="en-US" dirty="0">
                <a:latin typeface="+mj-lt"/>
              </a:rPr>
              <a:t>, a type of unsaturated fat that is particularly bad for your health.</a:t>
            </a:r>
          </a:p>
        </p:txBody>
      </p:sp>
      <p:sp>
        <p:nvSpPr>
          <p:cNvPr id="5" name="TextBox 4">
            <a:extLst>
              <a:ext uri="{FF2B5EF4-FFF2-40B4-BE49-F238E27FC236}">
                <a16:creationId xmlns:a16="http://schemas.microsoft.com/office/drawing/2014/main" id="{8BB462DB-8697-B848-9D38-D8679F63B1A1}"/>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4235271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ctr"/>
            <a:r>
              <a:rPr lang="en-US" dirty="0"/>
              <a:t>Steroids</a:t>
            </a:r>
          </a:p>
        </p:txBody>
      </p:sp>
      <p:sp>
        <p:nvSpPr>
          <p:cNvPr id="145411" name="Rectangle 3"/>
          <p:cNvSpPr>
            <a:spLocks noGrp="1" noChangeArrowheads="1"/>
          </p:cNvSpPr>
          <p:nvPr>
            <p:ph idx="1"/>
          </p:nvPr>
        </p:nvSpPr>
        <p:spPr/>
        <p:txBody>
          <a:bodyPr/>
          <a:lstStyle/>
          <a:p>
            <a:pPr algn="just"/>
            <a:r>
              <a:rPr lang="en-US" b="1" dirty="0">
                <a:solidFill>
                  <a:srgbClr val="FF0000"/>
                </a:solidFill>
                <a:latin typeface="+mj-lt"/>
              </a:rPr>
              <a:t>Steroids</a:t>
            </a:r>
            <a:r>
              <a:rPr lang="en-US" dirty="0">
                <a:latin typeface="+mj-lt"/>
              </a:rPr>
              <a:t> are very different from fats in structure and function.</a:t>
            </a:r>
          </a:p>
          <a:p>
            <a:pPr lvl="1" algn="just"/>
            <a:r>
              <a:rPr lang="en-US" dirty="0">
                <a:latin typeface="+mj-lt"/>
              </a:rPr>
              <a:t>The carbon skeleton has </a:t>
            </a:r>
            <a:r>
              <a:rPr lang="en-US" dirty="0">
                <a:solidFill>
                  <a:srgbClr val="00B050"/>
                </a:solidFill>
                <a:latin typeface="+mj-lt"/>
              </a:rPr>
              <a:t>four fused rings</a:t>
            </a:r>
            <a:r>
              <a:rPr lang="en-US" dirty="0">
                <a:latin typeface="+mj-lt"/>
              </a:rPr>
              <a:t>.</a:t>
            </a:r>
          </a:p>
          <a:p>
            <a:pPr lvl="1" algn="just"/>
            <a:r>
              <a:rPr lang="en-US" dirty="0">
                <a:latin typeface="+mj-lt"/>
              </a:rPr>
              <a:t>Steroids vary in the </a:t>
            </a:r>
            <a:r>
              <a:rPr lang="en-US" dirty="0">
                <a:solidFill>
                  <a:srgbClr val="00B050"/>
                </a:solidFill>
                <a:latin typeface="+mj-lt"/>
              </a:rPr>
              <a:t>functional groups </a:t>
            </a:r>
            <a:r>
              <a:rPr lang="en-US" dirty="0">
                <a:latin typeface="+mj-lt"/>
              </a:rPr>
              <a:t>attached to this set of rings, and these chemical variations affect their function.</a:t>
            </a:r>
          </a:p>
          <a:p>
            <a:pPr marL="0" indent="0" algn="just">
              <a:buNone/>
            </a:pPr>
            <a:r>
              <a:rPr lang="en-US" b="1" dirty="0">
                <a:solidFill>
                  <a:schemeClr val="accent2">
                    <a:lumMod val="75000"/>
                  </a:schemeClr>
                </a:solidFill>
                <a:latin typeface="+mj-lt"/>
              </a:rPr>
              <a:t>1.Cholesterol:</a:t>
            </a:r>
          </a:p>
          <a:p>
            <a:pPr lvl="1" algn="just"/>
            <a:r>
              <a:rPr lang="en-US" dirty="0">
                <a:latin typeface="+mj-lt"/>
              </a:rPr>
              <a:t>a key component of cell membranes and</a:t>
            </a:r>
          </a:p>
          <a:p>
            <a:pPr lvl="1" algn="just"/>
            <a:r>
              <a:rPr lang="en-US" dirty="0">
                <a:latin typeface="+mj-lt"/>
              </a:rPr>
              <a:t>the “base steroid” from which your body produces other steroids, such as estrogen and testosterone.</a:t>
            </a:r>
          </a:p>
        </p:txBody>
      </p:sp>
      <p:sp>
        <p:nvSpPr>
          <p:cNvPr id="5" name="TextBox 4">
            <a:extLst>
              <a:ext uri="{FF2B5EF4-FFF2-40B4-BE49-F238E27FC236}">
                <a16:creationId xmlns:a16="http://schemas.microsoft.com/office/drawing/2014/main" id="{0332647E-A550-244C-A793-9558D1F09490}"/>
              </a:ext>
            </a:extLst>
          </p:cNvPr>
          <p:cNvSpPr txBox="1"/>
          <p:nvPr/>
        </p:nvSpPr>
        <p:spPr>
          <a:xfrm>
            <a:off x="-81158" y="6575525"/>
            <a:ext cx="2554330" cy="282475"/>
          </a:xfrm>
          <a:prstGeom prst="rect">
            <a:avLst/>
          </a:prstGeom>
          <a:noFill/>
        </p:spPr>
        <p:txBody>
          <a:bodyPr wrap="square" rtlCol="1">
            <a:spAutoFit/>
          </a:bodyPr>
          <a:lstStyle/>
          <a:p>
            <a:r>
              <a:rPr lang="ar-SA" sz="1200" dirty="0"/>
              <a:t>هذه الشرائح مخصصة  للشرح و ليست للمذاكرة </a:t>
            </a:r>
          </a:p>
        </p:txBody>
      </p:sp>
    </p:spTree>
    <p:extLst>
      <p:ext uri="{BB962C8B-B14F-4D97-AF65-F5344CB8AC3E}">
        <p14:creationId xmlns:p14="http://schemas.microsoft.com/office/powerpoint/2010/main" val="19376891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mpbellEB6_Lectur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imes New Roman"/>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pbellEB6_Lectures" id="{D10E2605-64AD-47CA-8C83-9D8FB294CAC7}" vid="{90AA8442-7336-4BC9-A760-1BA51E6F36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4188</TotalTime>
  <Words>64002</Words>
  <Application>Microsoft Macintosh PowerPoint</Application>
  <PresentationFormat>On-screen Show (4:3)</PresentationFormat>
  <Paragraphs>3086</Paragraphs>
  <Slides>187</Slides>
  <Notes>144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187</vt:i4>
      </vt:variant>
    </vt:vector>
  </HeadingPairs>
  <TitlesOfParts>
    <vt:vector size="199" baseType="lpstr">
      <vt:lpstr>Arial Unicode MS</vt:lpstr>
      <vt:lpstr>ＭＳ Ｐゴシック</vt:lpstr>
      <vt:lpstr>Arial</vt:lpstr>
      <vt:lpstr>Calibri</vt:lpstr>
      <vt:lpstr>Calibri Light</vt:lpstr>
      <vt:lpstr>Helvetica</vt:lpstr>
      <vt:lpstr>Symbol</vt:lpstr>
      <vt:lpstr>Times</vt:lpstr>
      <vt:lpstr>Times New Roman</vt:lpstr>
      <vt:lpstr>Wingdings</vt:lpstr>
      <vt:lpstr>Office Theme</vt:lpstr>
      <vt:lpstr>CampbellEB6_Lectures</vt:lpstr>
      <vt:lpstr>PowerPoint Presentation</vt:lpstr>
      <vt:lpstr>PowerPoint Presentation</vt:lpstr>
      <vt:lpstr>PowerPoint Presentation</vt:lpstr>
      <vt:lpstr>What is Biology?</vt:lpstr>
      <vt:lpstr>What is Biology? </vt:lpstr>
      <vt:lpstr>What is science? </vt:lpstr>
      <vt:lpstr>The Process of Science</vt:lpstr>
      <vt:lpstr>Discovery Science</vt:lpstr>
      <vt:lpstr>Hypothesis-Driven Science</vt:lpstr>
      <vt:lpstr>Figure 1.3: Applying the scientific method to a common problem</vt:lpstr>
      <vt:lpstr>Theories in Science</vt:lpstr>
      <vt:lpstr>Theories in Science</vt:lpstr>
      <vt:lpstr>Theories in Science</vt:lpstr>
      <vt:lpstr>The Nature of Life </vt:lpstr>
      <vt:lpstr>Properties of life</vt:lpstr>
      <vt:lpstr>Properties of life</vt:lpstr>
      <vt:lpstr>Properties of life</vt:lpstr>
      <vt:lpstr>Properties of life</vt:lpstr>
      <vt:lpstr>Grouping Species: The Basic Concept</vt:lpstr>
      <vt:lpstr>The Three Domains of Life</vt:lpstr>
      <vt:lpstr>PowerPoint Presentation</vt:lpstr>
      <vt:lpstr>Major Themes in Biology</vt:lpstr>
      <vt:lpstr>Figure 1.9: An evolutionary tree of bears. </vt:lpstr>
      <vt:lpstr>1. Evolution</vt:lpstr>
      <vt:lpstr>PowerPoint Presentation</vt:lpstr>
      <vt:lpstr>2. Structure/Function:  The Relationship of Structure to Function</vt:lpstr>
      <vt:lpstr>PowerPoint Presentation</vt:lpstr>
      <vt:lpstr>2. Structure/Function:  The Relationship of Structure to Function</vt:lpstr>
      <vt:lpstr>3. Information Flow</vt:lpstr>
      <vt:lpstr>3. Information Flow</vt:lpstr>
      <vt:lpstr>Figure 1.17: the language of DNA</vt:lpstr>
      <vt:lpstr>3. Information Flow</vt:lpstr>
      <vt:lpstr>4. Energy Transformations:  Pathways That Transform Energy and Matter</vt:lpstr>
      <vt:lpstr>PowerPoint Presentation</vt:lpstr>
      <vt:lpstr>4. Energy Transformations:  Pathways That Transform Energy and Matter</vt:lpstr>
      <vt:lpstr>4. Energy Transformations:  Pathways That Transform Energy and Matter</vt:lpstr>
      <vt:lpstr>5. Interconnections within Biological Systems</vt:lpstr>
      <vt:lpstr>Figure 1.20: zooming in on life</vt:lpstr>
      <vt:lpstr>Essential chemistry and the molecules of life</vt:lpstr>
      <vt:lpstr>Overview</vt:lpstr>
      <vt:lpstr>Matter: Elements and Compounds</vt:lpstr>
      <vt:lpstr>Matter: Elements and Compounds</vt:lpstr>
      <vt:lpstr>Matter: Elements and Compounds</vt:lpstr>
      <vt:lpstr>PowerPoint Presentation</vt:lpstr>
      <vt:lpstr>Matter: Elements and Compounds</vt:lpstr>
      <vt:lpstr>Diet and goiter</vt:lpstr>
      <vt:lpstr>Matter: Elements and Compounds</vt:lpstr>
      <vt:lpstr>Atoms  </vt:lpstr>
      <vt:lpstr>Atoms</vt:lpstr>
      <vt:lpstr>PowerPoint Presentation</vt:lpstr>
      <vt:lpstr>Atoms  </vt:lpstr>
      <vt:lpstr>PowerPoint Presentation</vt:lpstr>
      <vt:lpstr>CONNECTION: Radioactive isotopes can help or harm us  </vt:lpstr>
      <vt:lpstr>CONNECTION: Radioactive isotopes can help or harm us  </vt:lpstr>
      <vt:lpstr>PowerPoint Presentation</vt:lpstr>
      <vt:lpstr>Water and Life</vt:lpstr>
      <vt:lpstr>Structure/Function: Water</vt:lpstr>
      <vt:lpstr>Structure/Function: Water</vt:lpstr>
      <vt:lpstr>1. The Cohesion of Water</vt:lpstr>
      <vt:lpstr>Cohesion and water transport in plant </vt:lpstr>
      <vt:lpstr>1. The Cohesion of Water</vt:lpstr>
      <vt:lpstr>2. The Biological Significance of Ice Floating</vt:lpstr>
      <vt:lpstr>2. The Biological Significance of Ice Floating</vt:lpstr>
      <vt:lpstr>3. Water as the Solvent of Life</vt:lpstr>
      <vt:lpstr>A crystal of table salt (NaCl) dissolving in water</vt:lpstr>
      <vt:lpstr>Acids, Bases, and pH</vt:lpstr>
      <vt:lpstr>The PH scale</vt:lpstr>
      <vt:lpstr>Acids, Bases, and pH</vt:lpstr>
      <vt:lpstr>Organic Compounds</vt:lpstr>
      <vt:lpstr>Biology and Society: Got Lactose?</vt:lpstr>
      <vt:lpstr>Organic Compounds</vt:lpstr>
      <vt:lpstr>Carbon Chemistry</vt:lpstr>
      <vt:lpstr>Variation in carbon skeleton</vt:lpstr>
      <vt:lpstr>Carbon Chemistry</vt:lpstr>
      <vt:lpstr>methane, a simple organic compound</vt:lpstr>
      <vt:lpstr>Carbon Chemistry</vt:lpstr>
      <vt:lpstr>Carbon Chemistry</vt:lpstr>
      <vt:lpstr>Giant Molecules from Smaller Building Blocks</vt:lpstr>
      <vt:lpstr>PowerPoint Presentation</vt:lpstr>
      <vt:lpstr>Giant Molecules from Smaller Building Blocks</vt:lpstr>
      <vt:lpstr>Large Biological Molecules</vt:lpstr>
      <vt:lpstr>CARBOHYDRATE</vt:lpstr>
      <vt:lpstr>Carbohydrates</vt:lpstr>
      <vt:lpstr>Monosaccharides</vt:lpstr>
      <vt:lpstr>PowerPoint Presentation</vt:lpstr>
      <vt:lpstr>Monosaccharides</vt:lpstr>
      <vt:lpstr>Disaccharides</vt:lpstr>
      <vt:lpstr>PowerPoint Presentation</vt:lpstr>
      <vt:lpstr>Polysaccharides</vt:lpstr>
      <vt:lpstr>Polysaccharides</vt:lpstr>
      <vt:lpstr>Polysaccharides</vt:lpstr>
      <vt:lpstr>LIPIDS</vt:lpstr>
      <vt:lpstr>Lipids</vt:lpstr>
      <vt:lpstr>Lipids</vt:lpstr>
      <vt:lpstr>Fats</vt:lpstr>
      <vt:lpstr>The synthesis and structure of a triglyceride molecule</vt:lpstr>
      <vt:lpstr>Fats</vt:lpstr>
      <vt:lpstr>Fats</vt:lpstr>
      <vt:lpstr>Steroids</vt:lpstr>
      <vt:lpstr>PowerPoint Presentation</vt:lpstr>
      <vt:lpstr>Steroids</vt:lpstr>
      <vt:lpstr>PROTEIN</vt:lpstr>
      <vt:lpstr>Proteins</vt:lpstr>
      <vt:lpstr>The Monomers of Proteins: Amino Acids</vt:lpstr>
      <vt:lpstr>The Monomers of Proteins: Amino Acids</vt:lpstr>
      <vt:lpstr>PowerPoint Presentation</vt:lpstr>
      <vt:lpstr>Structure/Function: Protein Shape</vt:lpstr>
      <vt:lpstr>Joining amino acids</vt:lpstr>
      <vt:lpstr>Structure/Function: Protein Shape</vt:lpstr>
      <vt:lpstr>The structure of a protein</vt:lpstr>
      <vt:lpstr>Structure/Function: Protein Shape</vt:lpstr>
      <vt:lpstr>PowerPoint Presentation</vt:lpstr>
      <vt:lpstr>Structure/Function: Protein Shape</vt:lpstr>
      <vt:lpstr>NUCLEIC ACID</vt:lpstr>
      <vt:lpstr>Nucleic Acids</vt:lpstr>
      <vt:lpstr>Nucleic Acids</vt:lpstr>
      <vt:lpstr>PowerPoint Presentation</vt:lpstr>
      <vt:lpstr>PowerPoint Presentation</vt:lpstr>
      <vt:lpstr>Nucleic Acids</vt:lpstr>
      <vt:lpstr>PowerPoint Presentation</vt:lpstr>
      <vt:lpstr>PowerPoint Presentation</vt:lpstr>
      <vt:lpstr>Nucleic Acids</vt:lpstr>
      <vt:lpstr>Nucleic Acids</vt:lpstr>
      <vt:lpstr>Nucleic Acids</vt:lpstr>
      <vt:lpstr>An RNA nucleotide</vt:lpstr>
      <vt:lpstr>A Tour of the cell</vt:lpstr>
      <vt:lpstr>Overview</vt:lpstr>
      <vt:lpstr>The Microscopic World of Cells</vt:lpstr>
      <vt:lpstr>PowerPoint Presentation</vt:lpstr>
      <vt:lpstr>The Two Major Categories of Cells</vt:lpstr>
      <vt:lpstr>PowerPoint Presentation</vt:lpstr>
      <vt:lpstr>The Two Major Categories of Cells</vt:lpstr>
      <vt:lpstr>The Two Major Categories of Cells</vt:lpstr>
      <vt:lpstr>The Two Major Categories of Cells</vt:lpstr>
      <vt:lpstr>The Two Major Categories of Cells</vt:lpstr>
      <vt:lpstr>An Overview of Eukaryotic Cells</vt:lpstr>
      <vt:lpstr>PowerPoint Presentation</vt:lpstr>
      <vt:lpstr>PowerPoint Presentation</vt:lpstr>
      <vt:lpstr>Structure/Function: The Plasma Membrane</vt:lpstr>
      <vt:lpstr>PowerPoint Presentation</vt:lpstr>
      <vt:lpstr>Structure/Function: The Plasma Membrane</vt:lpstr>
      <vt:lpstr>PowerPoint Presentation</vt:lpstr>
      <vt:lpstr>PowerPoint Presentation</vt:lpstr>
      <vt:lpstr>Cell Surfaces</vt:lpstr>
      <vt:lpstr>Cell Surfaces</vt:lpstr>
      <vt:lpstr>Cell Surfaces</vt:lpstr>
      <vt:lpstr>Nucleus and Ribosomes</vt:lpstr>
      <vt:lpstr>The Nucleus and Ribosomes: Genetic Control of the Cell</vt:lpstr>
      <vt:lpstr>The Nucleus</vt:lpstr>
      <vt:lpstr>The Nucleus</vt:lpstr>
      <vt:lpstr>Ribosomes</vt:lpstr>
      <vt:lpstr>Ribosomes</vt:lpstr>
      <vt:lpstr>How DNA Directs Protein Production</vt:lpstr>
      <vt:lpstr>The Endomembrane System  Endoplasmic reticulum</vt:lpstr>
      <vt:lpstr>The Endomembrane System: Manufacturing and Distributing Cellular Products</vt:lpstr>
      <vt:lpstr>The Endoplasmic Reticulum</vt:lpstr>
      <vt:lpstr>PowerPoint Presentation</vt:lpstr>
      <vt:lpstr>Rough ER</vt:lpstr>
      <vt:lpstr>PowerPoint Presentation</vt:lpstr>
      <vt:lpstr>Smooth ER</vt:lpstr>
      <vt:lpstr>Golgi apparatus</vt:lpstr>
      <vt:lpstr>The Golgi Apparatus</vt:lpstr>
      <vt:lpstr>The Golgi apparatus </vt:lpstr>
      <vt:lpstr>Lysosomes and Vacuoles</vt:lpstr>
      <vt:lpstr>Lysosomes</vt:lpstr>
      <vt:lpstr>Lysosomes</vt:lpstr>
      <vt:lpstr>Lysosomes</vt:lpstr>
      <vt:lpstr>Vacuoles</vt:lpstr>
      <vt:lpstr>Vacuoles</vt:lpstr>
      <vt:lpstr>Energy Transformations: Chloroplasts and Mitochondria</vt:lpstr>
      <vt:lpstr>Energy Transformations: Chloroplasts and Mitochondria</vt:lpstr>
      <vt:lpstr>Chloroplasts</vt:lpstr>
      <vt:lpstr>Chloroplasts</vt:lpstr>
      <vt:lpstr>Chloroplasts</vt:lpstr>
      <vt:lpstr>Mitochondria</vt:lpstr>
      <vt:lpstr>Mitochondria</vt:lpstr>
      <vt:lpstr>Mitochondria</vt:lpstr>
      <vt:lpstr>PowerPoint Presentation</vt:lpstr>
      <vt:lpstr>Cytoskeleton</vt:lpstr>
      <vt:lpstr>The Cytoskeleton: Cell Shape and Movement</vt:lpstr>
      <vt:lpstr>Maintaining Cell Shape</vt:lpstr>
      <vt:lpstr>Maintaining Cell Shape</vt:lpstr>
      <vt:lpstr>PowerPoint Presentation</vt:lpstr>
      <vt:lpstr>Cilia and Flagella</vt:lpstr>
      <vt:lpstr>Cilia and Flagella</vt:lpstr>
      <vt:lpstr>Cilia and Flagella</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cp:revision>
  <dcterms:created xsi:type="dcterms:W3CDTF">2019-07-04T17:20:24Z</dcterms:created>
  <dcterms:modified xsi:type="dcterms:W3CDTF">2019-07-22T05:20:18Z</dcterms:modified>
</cp:coreProperties>
</file>