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7" r:id="rId2"/>
    <p:sldId id="297" r:id="rId3"/>
    <p:sldId id="263" r:id="rId4"/>
    <p:sldId id="266" r:id="rId5"/>
    <p:sldId id="267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82" r:id="rId15"/>
    <p:sldId id="283" r:id="rId16"/>
    <p:sldId id="284" r:id="rId17"/>
    <p:sldId id="285" r:id="rId18"/>
    <p:sldId id="281" r:id="rId19"/>
    <p:sldId id="278" r:id="rId20"/>
    <p:sldId id="279" r:id="rId21"/>
    <p:sldId id="280" r:id="rId22"/>
    <p:sldId id="286" r:id="rId23"/>
    <p:sldId id="288" r:id="rId24"/>
    <p:sldId id="287" r:id="rId25"/>
    <p:sldId id="289" r:id="rId26"/>
    <p:sldId id="290" r:id="rId27"/>
    <p:sldId id="291" r:id="rId28"/>
    <p:sldId id="292" r:id="rId29"/>
    <p:sldId id="294" r:id="rId30"/>
    <p:sldId id="293" r:id="rId31"/>
    <p:sldId id="295" r:id="rId32"/>
    <p:sldId id="296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2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806" y="72"/>
      </p:cViewPr>
      <p:guideLst>
        <p:guide orient="horz" pos="218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2872-33D8-FC4F-9535-B743B4FF03CC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CDDF7-F619-3E40-8F0F-F08A60B740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5151B-AB6F-C748-8C9E-54D2117759B4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25D9B-7AB3-674C-9657-9E2CC39621E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F42549D-4807-FD4C-812D-A14A0F64F92A}" type="slidenum">
              <a:rPr lang="en-US"/>
              <a:t>1</a:t>
            </a:fld>
            <a:endParaRPr lang="en-US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</p:spPr>
        <p:txBody>
          <a:bodyPr wrap="none" anchor="ctr"/>
          <a:lstStyle/>
          <a:p>
            <a:endParaRPr lang="en-US">
              <a:latin typeface="Times New Roman" panose="02020603050405020304" pitchFamily="1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F42549D-4807-FD4C-812D-A14A0F64F92A}" type="slidenum">
              <a:rPr lang="en-US"/>
              <a:t>12</a:t>
            </a:fld>
            <a:endParaRPr lang="en-US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</p:spPr>
        <p:txBody>
          <a:bodyPr wrap="none" anchor="ctr"/>
          <a:lstStyle/>
          <a:p>
            <a:endParaRPr lang="en-US">
              <a:latin typeface="Times New Roman" panose="02020603050405020304" pitchFamily="1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t>13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</p:spPr>
        <p:txBody>
          <a:bodyPr wrap="none" anchor="ctr"/>
          <a:lstStyle/>
          <a:p>
            <a:endParaRPr lang="en-US">
              <a:latin typeface="Times New Roman" panose="02020603050405020304" pitchFamily="1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t>19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</p:spPr>
        <p:txBody>
          <a:bodyPr wrap="none" anchor="ctr"/>
          <a:lstStyle/>
          <a:p>
            <a:endParaRPr lang="en-US" dirty="0">
              <a:latin typeface="Times New Roman" panose="02020603050405020304" pitchFamily="16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t>20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</p:spPr>
        <p:txBody>
          <a:bodyPr wrap="none" anchor="ctr"/>
          <a:lstStyle/>
          <a:p>
            <a:endParaRPr lang="en-US" dirty="0">
              <a:latin typeface="Times New Roman" panose="02020603050405020304" pitchFamily="16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t>21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</p:spPr>
        <p:txBody>
          <a:bodyPr wrap="none" anchor="ctr"/>
          <a:lstStyle/>
          <a:p>
            <a:endParaRPr lang="en-US">
              <a:latin typeface="Times New Roman" panose="02020603050405020304" pitchFamily="1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t>3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</p:spPr>
        <p:txBody>
          <a:bodyPr wrap="none" anchor="ctr"/>
          <a:lstStyle/>
          <a:p>
            <a:endParaRPr lang="en-US">
              <a:latin typeface="Times New Roman" panose="02020603050405020304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t>4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</p:spPr>
        <p:txBody>
          <a:bodyPr wrap="none" anchor="ctr"/>
          <a:lstStyle/>
          <a:p>
            <a:endParaRPr lang="en-US">
              <a:latin typeface="Times New Roman" panose="02020603050405020304" pitchFamily="1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t>5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</p:spPr>
        <p:txBody>
          <a:bodyPr wrap="none" anchor="ctr"/>
          <a:lstStyle/>
          <a:p>
            <a:endParaRPr lang="en-US">
              <a:latin typeface="Times New Roman" panose="02020603050405020304" pitchFamily="1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t>6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</p:spPr>
        <p:txBody>
          <a:bodyPr wrap="none" anchor="ctr"/>
          <a:lstStyle/>
          <a:p>
            <a:endParaRPr lang="en-US">
              <a:latin typeface="Times New Roman" panose="02020603050405020304" pitchFamily="1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F42549D-4807-FD4C-812D-A14A0F64F92A}" type="slidenum">
              <a:rPr lang="en-US"/>
              <a:t>7</a:t>
            </a:fld>
            <a:endParaRPr lang="en-US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</p:spPr>
        <p:txBody>
          <a:bodyPr wrap="none" anchor="ctr"/>
          <a:lstStyle/>
          <a:p>
            <a:endParaRPr lang="en-US">
              <a:latin typeface="Times New Roman" panose="02020603050405020304" pitchFamily="1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t>8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</p:spPr>
        <p:txBody>
          <a:bodyPr wrap="none" anchor="ctr"/>
          <a:lstStyle/>
          <a:p>
            <a:endParaRPr lang="en-US">
              <a:latin typeface="Times New Roman" panose="02020603050405020304" pitchFamily="1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t>9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</p:spPr>
        <p:txBody>
          <a:bodyPr wrap="none" anchor="ctr"/>
          <a:lstStyle/>
          <a:p>
            <a:endParaRPr lang="en-US">
              <a:latin typeface="Times New Roman" panose="02020603050405020304" pitchFamily="1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t>11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</p:spPr>
        <p:txBody>
          <a:bodyPr wrap="none" anchor="ctr"/>
          <a:lstStyle/>
          <a:p>
            <a:endParaRPr lang="en-US">
              <a:latin typeface="Times New Roman" panose="02020603050405020304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55" indent="0" algn="ctr">
              <a:buNone/>
              <a:defRPr/>
            </a:lvl2pPr>
            <a:lvl3pPr marL="829310" indent="0" algn="ctr">
              <a:buNone/>
              <a:defRPr/>
            </a:lvl3pPr>
            <a:lvl4pPr marL="1243965" indent="0" algn="ctr">
              <a:buNone/>
              <a:defRPr/>
            </a:lvl4pPr>
            <a:lvl5pPr marL="1658620" indent="0" algn="ctr">
              <a:buNone/>
              <a:defRPr/>
            </a:lvl5pPr>
            <a:lvl6pPr marL="2073910" indent="0" algn="ctr">
              <a:buNone/>
              <a:defRPr/>
            </a:lvl6pPr>
            <a:lvl7pPr marL="2488565" indent="0" algn="ctr">
              <a:buNone/>
              <a:defRPr/>
            </a:lvl7pPr>
            <a:lvl8pPr marL="2903220" indent="0" algn="ctr">
              <a:buNone/>
              <a:defRPr/>
            </a:lvl8pPr>
            <a:lvl9pPr marL="331787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2014 John Wiley &amp; Sons, Inc. All rights reserved.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media.wiley.com/spa_assets/R16B046/site/wiley2/cvo/images/backgrounds/top-nav-b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125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C:\Users\nsaylor\Documents\Nathan Saylor\Clients\Wiley\Darnell Sessoms\2012-07\Wiley_Wordmark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4160" y="0"/>
            <a:ext cx="1254240" cy="50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55" indent="0">
              <a:buNone/>
              <a:defRPr sz="1600"/>
            </a:lvl2pPr>
            <a:lvl3pPr marL="829310" indent="0">
              <a:buNone/>
              <a:defRPr sz="1500"/>
            </a:lvl3pPr>
            <a:lvl4pPr marL="1243965" indent="0">
              <a:buNone/>
              <a:defRPr sz="1300"/>
            </a:lvl4pPr>
            <a:lvl5pPr marL="1658620" indent="0">
              <a:buNone/>
              <a:defRPr sz="1300"/>
            </a:lvl5pPr>
            <a:lvl6pPr marL="2073910" indent="0">
              <a:buNone/>
              <a:defRPr sz="1300"/>
            </a:lvl6pPr>
            <a:lvl7pPr marL="2488565" indent="0">
              <a:buNone/>
              <a:defRPr sz="1300"/>
            </a:lvl7pPr>
            <a:lvl8pPr marL="2903220" indent="0">
              <a:buNone/>
              <a:defRPr sz="1300"/>
            </a:lvl8pPr>
            <a:lvl9pPr marL="331787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idx="10"/>
          </p:nvPr>
        </p:nvSpPr>
        <p:spPr>
          <a:xfrm>
            <a:off x="456480" y="6247376"/>
            <a:ext cx="2125440" cy="468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2014 John Wiley &amp; Sons, Inc. All rights reserved.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idx="12"/>
          </p:nvPr>
        </p:nvSpPr>
        <p:spPr>
          <a:xfrm>
            <a:off x="6554880" y="6247376"/>
            <a:ext cx="2125440" cy="468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D4E5BCF-2281-E34E-AC8E-60479B403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media.wiley.com/spa_assets/R16B046/site/wiley2/cvo/images/backgrounds/top-nav-b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125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C:\Users\nsaylor\Documents\Nathan Saylor\Clients\Wiley\Darnell Sessoms\2012-07\Wiley_Wordmark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4160" y="0"/>
            <a:ext cx="1254240" cy="50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409909"/>
            <a:ext cx="404208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800" y="140990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© 2014 John Wiley &amp; Sons, Inc. All rights reserved.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55" indent="0">
              <a:buNone/>
              <a:defRPr sz="1800" b="1"/>
            </a:lvl2pPr>
            <a:lvl3pPr marL="829310" indent="0">
              <a:buNone/>
              <a:defRPr sz="1600" b="1"/>
            </a:lvl3pPr>
            <a:lvl4pPr marL="1243965" indent="0">
              <a:buNone/>
              <a:defRPr sz="1500" b="1"/>
            </a:lvl4pPr>
            <a:lvl5pPr marL="1658620" indent="0">
              <a:buNone/>
              <a:defRPr sz="1500" b="1"/>
            </a:lvl5pPr>
            <a:lvl6pPr marL="2073910" indent="0">
              <a:buNone/>
              <a:defRPr sz="1500" b="1"/>
            </a:lvl6pPr>
            <a:lvl7pPr marL="2488565" indent="0">
              <a:buNone/>
              <a:defRPr sz="1500" b="1"/>
            </a:lvl7pPr>
            <a:lvl8pPr marL="2903220" indent="0">
              <a:buNone/>
              <a:defRPr sz="1500" b="1"/>
            </a:lvl8pPr>
            <a:lvl9pPr marL="3317875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55" indent="0">
              <a:buNone/>
              <a:defRPr sz="1800" b="1"/>
            </a:lvl2pPr>
            <a:lvl3pPr marL="829310" indent="0">
              <a:buNone/>
              <a:defRPr sz="1600" b="1"/>
            </a:lvl3pPr>
            <a:lvl4pPr marL="1243965" indent="0">
              <a:buNone/>
              <a:defRPr sz="1500" b="1"/>
            </a:lvl4pPr>
            <a:lvl5pPr marL="1658620" indent="0">
              <a:buNone/>
              <a:defRPr sz="1500" b="1"/>
            </a:lvl5pPr>
            <a:lvl6pPr marL="2073910" indent="0">
              <a:buNone/>
              <a:defRPr sz="1500" b="1"/>
            </a:lvl6pPr>
            <a:lvl7pPr marL="2488565" indent="0">
              <a:buNone/>
              <a:defRPr sz="1500" b="1"/>
            </a:lvl7pPr>
            <a:lvl8pPr marL="2903220" indent="0">
              <a:buNone/>
              <a:defRPr sz="1500" b="1"/>
            </a:lvl8pPr>
            <a:lvl9pPr marL="3317875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6480" y="6247376"/>
            <a:ext cx="2125440" cy="468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2014 John Wiley &amp; Sons, Inc. All rights reserved.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54880" y="6247376"/>
            <a:ext cx="2125440" cy="468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D4E5BCF-2281-E34E-AC8E-60479B403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6480" y="6247376"/>
            <a:ext cx="2125440" cy="468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2014 John Wiley &amp; Sons, Inc. All rights reserved.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54880" y="6247376"/>
            <a:ext cx="2125440" cy="468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D4E5BCF-2281-E34E-AC8E-60479B403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6480" y="6247376"/>
            <a:ext cx="2125440" cy="468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2014 John Wiley &amp; Sons, Inc. All rights reserved.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54880" y="6247376"/>
            <a:ext cx="2125440" cy="468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D4E5BCF-2281-E34E-AC8E-60479B403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3840" cy="8842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2014 John Wiley &amp; Sons, Inc. All rights reserved.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3629"/>
            <a:ext cx="8223840" cy="884253"/>
          </a:xfrm>
          <a:prstGeom prst="rect">
            <a:avLst/>
          </a:prstGeom>
          <a:noFill/>
          <a:ln w="9525">
            <a:noFill/>
            <a:round/>
          </a:ln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409909"/>
            <a:ext cx="8223840" cy="4524955"/>
          </a:xfrm>
          <a:prstGeom prst="rect">
            <a:avLst/>
          </a:prstGeom>
          <a:noFill/>
          <a:ln w="9525">
            <a:noFill/>
            <a:round/>
          </a:ln>
        </p:spPr>
        <p:txBody>
          <a:bodyPr vert="horz" wrap="square" lIns="0" tIns="22532" rIns="0" bIns="0" numCol="1" anchor="t" anchorCtr="0" compatLnSpc="1"/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1795680" y="6455664"/>
            <a:ext cx="5552640" cy="402336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vert="horz" wrap="square" lIns="0" tIns="0" rIns="0" bIns="0" numCol="1" anchor="ctr" anchorCtr="0" compatLnSpc="1"/>
          <a:lstStyle>
            <a:lvl1pPr algn="ctr" defTabSz="-635">
              <a:buClrTx/>
              <a:buFontTx/>
              <a:buNone/>
              <a:tabLst>
                <a:tab pos="0" algn="l"/>
                <a:tab pos="414655" algn="l"/>
                <a:tab pos="829310" algn="l"/>
                <a:tab pos="1243965" algn="l"/>
                <a:tab pos="1658620" algn="l"/>
                <a:tab pos="2073275" algn="l"/>
                <a:tab pos="2487930" algn="l"/>
                <a:tab pos="2902585" algn="l"/>
                <a:tab pos="3317240" algn="l"/>
                <a:tab pos="3732530" algn="l"/>
                <a:tab pos="4147185" algn="l"/>
                <a:tab pos="4561840" algn="l"/>
                <a:tab pos="4976495" algn="l"/>
                <a:tab pos="5391150" algn="l"/>
                <a:tab pos="5805805" algn="l"/>
                <a:tab pos="6220460" algn="l"/>
                <a:tab pos="6635115" algn="l"/>
                <a:tab pos="7049770" algn="l"/>
                <a:tab pos="7465060" algn="l"/>
                <a:tab pos="7879715" algn="l"/>
                <a:tab pos="8294370" algn="l"/>
              </a:tabLst>
              <a:defRPr sz="11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dt="0"/>
  <p:txStyles>
    <p:titleStyle>
      <a:lvl1pPr algn="l" defTabSz="41465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900">
          <a:solidFill>
            <a:srgbClr val="000000"/>
          </a:solidFill>
          <a:latin typeface="+mj-lt"/>
          <a:ea typeface="+mj-ea"/>
          <a:cs typeface="+mj-cs"/>
        </a:defRPr>
      </a:lvl1pPr>
      <a:lvl2pPr algn="l" defTabSz="41465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900">
          <a:solidFill>
            <a:srgbClr val="000000"/>
          </a:solidFill>
          <a:latin typeface="Arial" panose="020B0604020202020204" pitchFamily="34" charset="0"/>
          <a:ea typeface="WenQuanYi Micro Hei" charset="0"/>
          <a:cs typeface="WenQuanYi Micro Hei" charset="0"/>
        </a:defRPr>
      </a:lvl2pPr>
      <a:lvl3pPr algn="l" defTabSz="41465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900">
          <a:solidFill>
            <a:srgbClr val="000000"/>
          </a:solidFill>
          <a:latin typeface="Arial" panose="020B0604020202020204" pitchFamily="34" charset="0"/>
          <a:ea typeface="WenQuanYi Micro Hei" charset="0"/>
          <a:cs typeface="WenQuanYi Micro Hei" charset="0"/>
        </a:defRPr>
      </a:lvl3pPr>
      <a:lvl4pPr algn="l" defTabSz="41465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900">
          <a:solidFill>
            <a:srgbClr val="000000"/>
          </a:solidFill>
          <a:latin typeface="Arial" panose="020B0604020202020204" pitchFamily="34" charset="0"/>
          <a:ea typeface="WenQuanYi Micro Hei" charset="0"/>
          <a:cs typeface="WenQuanYi Micro Hei" charset="0"/>
        </a:defRPr>
      </a:lvl4pPr>
      <a:lvl5pPr algn="l" defTabSz="41465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900">
          <a:solidFill>
            <a:srgbClr val="000000"/>
          </a:solidFill>
          <a:latin typeface="Arial" panose="020B0604020202020204" pitchFamily="34" charset="0"/>
          <a:ea typeface="WenQuanYi Micro Hei" charset="0"/>
          <a:cs typeface="WenQuanYi Micro Hei" charset="0"/>
        </a:defRPr>
      </a:lvl5pPr>
      <a:lvl6pPr marL="2280920" indent="-207645" algn="l" defTabSz="41465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900">
          <a:solidFill>
            <a:srgbClr val="000000"/>
          </a:solidFill>
          <a:latin typeface="Arial" panose="020B0604020202020204" pitchFamily="34" charset="0"/>
          <a:ea typeface="WenQuanYi Micro Hei" charset="0"/>
          <a:cs typeface="WenQuanYi Micro Hei" charset="0"/>
        </a:defRPr>
      </a:lvl6pPr>
      <a:lvl7pPr marL="2695575" indent="-207645" algn="l" defTabSz="41465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900">
          <a:solidFill>
            <a:srgbClr val="000000"/>
          </a:solidFill>
          <a:latin typeface="Arial" panose="020B0604020202020204" pitchFamily="34" charset="0"/>
          <a:ea typeface="WenQuanYi Micro Hei" charset="0"/>
          <a:cs typeface="WenQuanYi Micro Hei" charset="0"/>
        </a:defRPr>
      </a:lvl7pPr>
      <a:lvl8pPr marL="3110230" indent="-207645" algn="l" defTabSz="41465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900">
          <a:solidFill>
            <a:srgbClr val="000000"/>
          </a:solidFill>
          <a:latin typeface="Arial" panose="020B0604020202020204" pitchFamily="34" charset="0"/>
          <a:ea typeface="WenQuanYi Micro Hei" charset="0"/>
          <a:cs typeface="WenQuanYi Micro Hei" charset="0"/>
        </a:defRPr>
      </a:lvl8pPr>
      <a:lvl9pPr marL="3524885" indent="-207645" algn="l" defTabSz="41465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900">
          <a:solidFill>
            <a:srgbClr val="000000"/>
          </a:solidFill>
          <a:latin typeface="Arial" panose="020B0604020202020204" pitchFamily="34" charset="0"/>
          <a:ea typeface="WenQuanYi Micro Hei" charset="0"/>
          <a:cs typeface="WenQuanYi Micro Hei" charset="0"/>
        </a:defRPr>
      </a:lvl9pPr>
    </p:titleStyle>
    <p:bodyStyle>
      <a:lvl1pPr marL="311150" indent="-311150" algn="l" defTabSz="414655" rtl="0" eaLnBrk="1" fontAlgn="base" hangingPunct="1">
        <a:lnSpc>
          <a:spcPct val="93000"/>
        </a:lnSpc>
        <a:spcBef>
          <a:spcPct val="0"/>
        </a:spcBef>
        <a:spcAft>
          <a:spcPts val="1295"/>
        </a:spcAft>
        <a:buClr>
          <a:srgbClr val="000000"/>
        </a:buClr>
        <a:buSzPct val="100000"/>
        <a:buFont typeface="Times New Roman" panose="02020603050405020304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1pPr>
      <a:lvl2pPr marL="673735" indent="-259080" algn="l" defTabSz="414655" rtl="0" eaLnBrk="1" fontAlgn="base" hangingPunct="1">
        <a:lnSpc>
          <a:spcPct val="93000"/>
        </a:lnSpc>
        <a:spcBef>
          <a:spcPct val="0"/>
        </a:spcBef>
        <a:spcAft>
          <a:spcPts val="1030"/>
        </a:spcAft>
        <a:buClr>
          <a:srgbClr val="000000"/>
        </a:buClr>
        <a:buSzPct val="100000"/>
        <a:buFont typeface="Times New Roman" panose="02020603050405020304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955" indent="-207645" algn="l" defTabSz="414655" rtl="0" eaLnBrk="1" fontAlgn="base" hangingPunct="1">
        <a:lnSpc>
          <a:spcPct val="93000"/>
        </a:lnSpc>
        <a:spcBef>
          <a:spcPct val="0"/>
        </a:spcBef>
        <a:spcAft>
          <a:spcPts val="77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451610" indent="-207645" algn="l" defTabSz="414655" rtl="0" eaLnBrk="1" fontAlgn="base" hangingPunct="1">
        <a:lnSpc>
          <a:spcPct val="93000"/>
        </a:lnSpc>
        <a:spcBef>
          <a:spcPct val="0"/>
        </a:spcBef>
        <a:spcAft>
          <a:spcPts val="520"/>
        </a:spcAft>
        <a:buClr>
          <a:srgbClr val="000000"/>
        </a:buClr>
        <a:buSzPct val="100000"/>
        <a:buFont typeface="Times New Roman" panose="02020603050405020304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5" indent="-207645" algn="l" defTabSz="414655" rtl="0" eaLnBrk="1" fontAlgn="base" hangingPunct="1">
        <a:lnSpc>
          <a:spcPct val="93000"/>
        </a:lnSpc>
        <a:spcBef>
          <a:spcPct val="0"/>
        </a:spcBef>
        <a:spcAft>
          <a:spcPts val="260"/>
        </a:spcAft>
        <a:buClr>
          <a:srgbClr val="000000"/>
        </a:buClr>
        <a:buSzPct val="100000"/>
        <a:buFont typeface="Times New Roman" panose="02020603050405020304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20" indent="-207645" algn="l" defTabSz="414655" rtl="0" eaLnBrk="1" fontAlgn="base" hangingPunct="1">
        <a:lnSpc>
          <a:spcPct val="93000"/>
        </a:lnSpc>
        <a:spcBef>
          <a:spcPct val="0"/>
        </a:spcBef>
        <a:spcAft>
          <a:spcPts val="260"/>
        </a:spcAft>
        <a:buClr>
          <a:srgbClr val="000000"/>
        </a:buClr>
        <a:buSzPct val="100000"/>
        <a:buFont typeface="Times New Roman" panose="02020603050405020304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575" indent="-207645" algn="l" defTabSz="414655" rtl="0" eaLnBrk="1" fontAlgn="base" hangingPunct="1">
        <a:lnSpc>
          <a:spcPct val="93000"/>
        </a:lnSpc>
        <a:spcBef>
          <a:spcPct val="0"/>
        </a:spcBef>
        <a:spcAft>
          <a:spcPts val="260"/>
        </a:spcAft>
        <a:buClr>
          <a:srgbClr val="000000"/>
        </a:buClr>
        <a:buSzPct val="100000"/>
        <a:buFont typeface="Times New Roman" panose="02020603050405020304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230" indent="-207645" algn="l" defTabSz="414655" rtl="0" eaLnBrk="1" fontAlgn="base" hangingPunct="1">
        <a:lnSpc>
          <a:spcPct val="93000"/>
        </a:lnSpc>
        <a:spcBef>
          <a:spcPct val="0"/>
        </a:spcBef>
        <a:spcAft>
          <a:spcPts val="260"/>
        </a:spcAft>
        <a:buClr>
          <a:srgbClr val="000000"/>
        </a:buClr>
        <a:buSzPct val="100000"/>
        <a:buFont typeface="Times New Roman" panose="02020603050405020304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85" indent="-207645" algn="l" defTabSz="414655" rtl="0" eaLnBrk="1" fontAlgn="base" hangingPunct="1">
        <a:lnSpc>
          <a:spcPct val="93000"/>
        </a:lnSpc>
        <a:spcBef>
          <a:spcPct val="0"/>
        </a:spcBef>
        <a:spcAft>
          <a:spcPts val="260"/>
        </a:spcAft>
        <a:buClr>
          <a:srgbClr val="000000"/>
        </a:buClr>
        <a:buSzPct val="100000"/>
        <a:buFont typeface="Times New Roman" panose="02020603050405020304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3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55" algn="l" defTabSz="8293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10" algn="l" defTabSz="8293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65" algn="l" defTabSz="8293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620" algn="l" defTabSz="8293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910" algn="l" defTabSz="8293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565" algn="l" defTabSz="8293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220" algn="l" defTabSz="8293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75" algn="l" defTabSz="8293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hysics.about.com/od/toolsofthetrade/a/SIunits.htm" TargetMode="External"/><Relationship Id="rId2" Type="http://schemas.openxmlformats.org/officeDocument/2006/relationships/hyperlink" Target="http://physics.about.com/od/glossary/g/electron.ht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emf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 bwMode="auto">
          <a:xfrm>
            <a:off x="1000801" y="1769946"/>
            <a:ext cx="7201440" cy="2433856"/>
          </a:xfrm>
          <a:custGeom>
            <a:avLst/>
            <a:gdLst>
              <a:gd name="T0" fmla="*/ 0 w 7939087"/>
              <a:gd name="T1" fmla="*/ 0 h 2682875"/>
              <a:gd name="T2" fmla="*/ 7605686 w 7939087"/>
              <a:gd name="T3" fmla="*/ 0 h 2682875"/>
              <a:gd name="T4" fmla="*/ 7939087 w 7939087"/>
              <a:gd name="T5" fmla="*/ 333401 h 2682875"/>
              <a:gd name="T6" fmla="*/ 7939087 w 7939087"/>
              <a:gd name="T7" fmla="*/ 2682875 h 2682875"/>
              <a:gd name="T8" fmla="*/ 7939087 w 7939087"/>
              <a:gd name="T9" fmla="*/ 2682875 h 2682875"/>
              <a:gd name="T10" fmla="*/ 333401 w 7939087"/>
              <a:gd name="T11" fmla="*/ 2682875 h 2682875"/>
              <a:gd name="T12" fmla="*/ 0 w 7939087"/>
              <a:gd name="T13" fmla="*/ 2349474 h 2682875"/>
              <a:gd name="T14" fmla="*/ 0 w 7939087"/>
              <a:gd name="T15" fmla="*/ 0 h 26828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939087" h="2682875">
                <a:moveTo>
                  <a:pt x="0" y="0"/>
                </a:moveTo>
                <a:lnTo>
                  <a:pt x="7605686" y="0"/>
                </a:lnTo>
                <a:lnTo>
                  <a:pt x="7939087" y="333401"/>
                </a:lnTo>
                <a:lnTo>
                  <a:pt x="7939087" y="2682875"/>
                </a:lnTo>
                <a:lnTo>
                  <a:pt x="333401" y="2682875"/>
                </a:lnTo>
                <a:lnTo>
                  <a:pt x="0" y="234947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5A9238"/>
            </a:solidFill>
            <a:prstDash val="solid"/>
            <a:rou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lIns="82945" tIns="41473" rIns="82945" bIns="41473" anchor="ctr"/>
          <a:lstStyle/>
          <a:p>
            <a:endParaRPr lang="en-US"/>
          </a:p>
        </p:txBody>
      </p:sp>
      <p:sp>
        <p:nvSpPr>
          <p:cNvPr id="9219" name="Rectangle 1"/>
          <p:cNvSpPr>
            <a:spLocks noGrp="1" noChangeArrowheads="1"/>
          </p:cNvSpPr>
          <p:nvPr>
            <p:ph type="title"/>
          </p:nvPr>
        </p:nvSpPr>
        <p:spPr>
          <a:xfrm>
            <a:off x="1182223" y="1977328"/>
            <a:ext cx="6820354" cy="2033493"/>
          </a:xfrm>
        </p:spPr>
        <p:txBody>
          <a:bodyPr tIns="35268"/>
          <a:lstStyle/>
          <a:p>
            <a:pPr algn="ctr" defTabSz="-635">
              <a:tabLst>
                <a:tab pos="0" algn="l"/>
                <a:tab pos="414655" algn="l"/>
                <a:tab pos="829310" algn="l"/>
                <a:tab pos="1243965" algn="l"/>
                <a:tab pos="1658620" algn="l"/>
                <a:tab pos="2073275" algn="l"/>
                <a:tab pos="2487930" algn="l"/>
                <a:tab pos="2902585" algn="l"/>
                <a:tab pos="3317240" algn="l"/>
                <a:tab pos="3732530" algn="l"/>
                <a:tab pos="4147185" algn="l"/>
                <a:tab pos="4561840" algn="l"/>
                <a:tab pos="4976495" algn="l"/>
                <a:tab pos="5391150" algn="l"/>
                <a:tab pos="5805805" algn="l"/>
                <a:tab pos="6220460" algn="l"/>
                <a:tab pos="6635115" algn="l"/>
                <a:tab pos="7049770" algn="l"/>
                <a:tab pos="7465060" algn="l"/>
                <a:tab pos="7879715" algn="l"/>
                <a:tab pos="8294370" algn="l"/>
              </a:tabLst>
            </a:pPr>
            <a:r>
              <a:rPr lang="en-US" sz="3600" b="1" dirty="0">
                <a:solidFill>
                  <a:srgbClr val="34566E"/>
                </a:solidFill>
                <a:ea typeface="Calibri" panose="020F0502020204030204" pitchFamily="1" charset="0"/>
                <a:cs typeface="Calibri" panose="020F0502020204030204" pitchFamily="1" charset="0"/>
              </a:rPr>
              <a:t>Electricity</a:t>
            </a:r>
            <a:br>
              <a:rPr lang="en-US" sz="3600" b="1" dirty="0">
                <a:solidFill>
                  <a:srgbClr val="34566E"/>
                </a:solidFill>
                <a:ea typeface="Calibri" panose="020F0502020204030204" pitchFamily="1" charset="0"/>
                <a:cs typeface="Calibri" panose="020F0502020204030204" pitchFamily="1" charset="0"/>
              </a:rPr>
            </a:br>
            <a:endParaRPr lang="en-US" sz="3600" b="1" dirty="0">
              <a:solidFill>
                <a:srgbClr val="34566E"/>
              </a:solidFill>
              <a:ea typeface="Calibri" panose="020F0502020204030204" pitchFamily="1" charset="0"/>
              <a:cs typeface="Calibri" panose="020F0502020204030204" pitchFamily="1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941513" y="1217613"/>
            <a:ext cx="7202487" cy="552450"/>
          </a:xfrm>
        </p:spPr>
        <p:txBody>
          <a:bodyPr tIns="25471" anchor="ctr"/>
          <a:lstStyle/>
          <a:p>
            <a:pPr indent="-307975" defTabSz="-635">
              <a:spcAft>
                <a:spcPct val="0"/>
              </a:spcAft>
              <a:buNone/>
              <a:tabLst>
                <a:tab pos="310515" algn="l"/>
                <a:tab pos="412750" algn="l"/>
                <a:tab pos="827405" algn="l"/>
                <a:tab pos="1242695" algn="l"/>
                <a:tab pos="1657350" algn="l"/>
                <a:tab pos="2072005" algn="l"/>
                <a:tab pos="2486660" algn="l"/>
                <a:tab pos="2901315" algn="l"/>
                <a:tab pos="3315970" algn="l"/>
                <a:tab pos="3730625" algn="l"/>
                <a:tab pos="4145280" algn="l"/>
                <a:tab pos="4559935" algn="l"/>
                <a:tab pos="4975225" algn="l"/>
                <a:tab pos="5389880" algn="l"/>
                <a:tab pos="5804535" algn="l"/>
                <a:tab pos="6219190" algn="l"/>
                <a:tab pos="6633845" algn="l"/>
                <a:tab pos="7048500" algn="l"/>
                <a:tab pos="7463155" algn="l"/>
                <a:tab pos="7877810" algn="l"/>
                <a:tab pos="8292465" algn="l"/>
              </a:tabLst>
              <a:defRPr/>
            </a:pPr>
            <a:r>
              <a:rPr lang="en-US" sz="2700" dirty="0">
                <a:solidFill>
                  <a:schemeClr val="bg1"/>
                </a:solidFill>
                <a:latin typeface="+mj-lt"/>
                <a:cs typeface="Calibri" panose="020F0502020204030204" pitchFamily="1" charset="0"/>
              </a:rPr>
              <a:t>Chapter 7</a:t>
            </a:r>
          </a:p>
        </p:txBody>
      </p:sp>
      <p:pic>
        <p:nvPicPr>
          <p:cNvPr id="9221" name="Picture 4" descr="C:\Users\nsaylor\Documents\Nathan Saylor\Clients\Wiley\Darnell Sessoms\2012-07\Wiley_Wordmark_wh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8481" y="5088055"/>
            <a:ext cx="3844800" cy="154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2014 John Wiley &amp; Sons, Inc. All rights reserved.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ea typeface="Calibri" panose="020F0502020204030204" pitchFamily="1" charset="0"/>
                <a:cs typeface="Calibri" panose="020F0502020204030204" pitchFamily="1" charset="0"/>
              </a:rPr>
              <a:t>22-1</a:t>
            </a:r>
            <a:r>
              <a:rPr lang="en-US" sz="3200" dirty="0">
                <a:solidFill>
                  <a:schemeClr val="bg1"/>
                </a:solidFill>
                <a:ea typeface="Calibri" panose="020F0502020204030204" pitchFamily="1" charset="0"/>
                <a:cs typeface="Calibri" panose="020F0502020204030204" pitchFamily="1" charset="0"/>
              </a:rPr>
              <a:t>  The Electric Field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© 2014 John Wiley &amp; Sons, Inc. All rights reserved.</a:t>
            </a:r>
          </a:p>
        </p:txBody>
      </p:sp>
      <p:pic>
        <p:nvPicPr>
          <p:cNvPr id="5" name="Picture 4" descr="C:\Users\DELL\Desktop\u8l4c16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589" y="1581516"/>
            <a:ext cx="6350733" cy="4340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 defTabSz="-635">
              <a:tabLst>
                <a:tab pos="0" algn="l"/>
                <a:tab pos="414655" algn="l"/>
                <a:tab pos="829310" algn="l"/>
                <a:tab pos="1243965" algn="l"/>
                <a:tab pos="1658620" algn="l"/>
                <a:tab pos="2073275" algn="l"/>
                <a:tab pos="2487930" algn="l"/>
                <a:tab pos="2902585" algn="l"/>
                <a:tab pos="3317240" algn="l"/>
                <a:tab pos="3732530" algn="l"/>
                <a:tab pos="4147185" algn="l"/>
                <a:tab pos="4561840" algn="l"/>
                <a:tab pos="4976495" algn="l"/>
                <a:tab pos="5391150" algn="l"/>
                <a:tab pos="5805805" algn="l"/>
                <a:tab pos="6220460" algn="l"/>
                <a:tab pos="6635115" algn="l"/>
                <a:tab pos="7049770" algn="l"/>
                <a:tab pos="7465060" algn="l"/>
                <a:tab pos="7879715" algn="l"/>
                <a:tab pos="8294370" algn="l"/>
              </a:tabLst>
            </a:pPr>
            <a:r>
              <a:rPr lang="en-US" sz="2700" b="1" dirty="0">
                <a:solidFill>
                  <a:schemeClr val="bg1"/>
                </a:solidFill>
                <a:ea typeface="Calibri" panose="020F0502020204030204" pitchFamily="1" charset="0"/>
                <a:cs typeface="Calibri" panose="020F0502020204030204" pitchFamily="1" charset="0"/>
              </a:rPr>
              <a:t>22-2</a:t>
            </a:r>
            <a:r>
              <a:rPr lang="en-US" sz="2700" dirty="0">
                <a:solidFill>
                  <a:schemeClr val="bg1"/>
                </a:solidFill>
                <a:ea typeface="Calibri" panose="020F0502020204030204" pitchFamily="1" charset="0"/>
                <a:cs typeface="Calibri" panose="020F0502020204030204" pitchFamily="1" charset="0"/>
              </a:rPr>
              <a:t>  The Electric Field Due to a Charged Particle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6480" y="1470765"/>
            <a:ext cx="7765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magnitude of the electric field </a:t>
            </a:r>
            <a:r>
              <a:rPr lang="en-US" b="1" i="1" dirty="0"/>
              <a:t>E</a:t>
            </a:r>
            <a:r>
              <a:rPr lang="en-US" dirty="0"/>
              <a:t> set up by a particle with charge </a:t>
            </a:r>
            <a:r>
              <a:rPr lang="en-US" i="1" dirty="0" err="1"/>
              <a:t>q</a:t>
            </a:r>
            <a:r>
              <a:rPr lang="en-US" dirty="0"/>
              <a:t> at distance </a:t>
            </a:r>
            <a:r>
              <a:rPr lang="en-US" i="1" dirty="0" err="1"/>
              <a:t>r</a:t>
            </a:r>
            <a:r>
              <a:rPr lang="en-US" i="1" dirty="0"/>
              <a:t> </a:t>
            </a:r>
            <a:r>
              <a:rPr lang="en-US" dirty="0"/>
              <a:t>from the particle is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265" y="2262490"/>
            <a:ext cx="1690159" cy="6565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7890" y="3011903"/>
            <a:ext cx="490157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electric field vectors </a:t>
            </a:r>
            <a:r>
              <a:rPr lang="en-US" dirty="0"/>
              <a:t>set up by a positively charged particle all point directly away from the particle. Those set up by a negatively charged particle all point directly toward the particle.</a:t>
            </a:r>
          </a:p>
          <a:p>
            <a:endParaRPr lang="en-US" dirty="0"/>
          </a:p>
          <a:p>
            <a:r>
              <a:rPr lang="en-US" dirty="0"/>
              <a:t>If more than one charged particle sets up an electric field at a point, the net electric field is the vector </a:t>
            </a:r>
            <a:r>
              <a:rPr lang="en-US" b="1" dirty="0"/>
              <a:t>sum </a:t>
            </a:r>
            <a:r>
              <a:rPr lang="en-US" dirty="0"/>
              <a:t>of the individual electric fields.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83002" y="5416858"/>
            <a:ext cx="27576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The electric field vectors at various points around a positive point charge.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7028" y="2117096"/>
            <a:ext cx="3050520" cy="3154368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 bwMode="auto">
          <a:xfrm>
            <a:off x="1000801" y="1769946"/>
            <a:ext cx="7201440" cy="2433856"/>
          </a:xfrm>
          <a:custGeom>
            <a:avLst/>
            <a:gdLst>
              <a:gd name="T0" fmla="*/ 0 w 7939087"/>
              <a:gd name="T1" fmla="*/ 0 h 2682875"/>
              <a:gd name="T2" fmla="*/ 7605686 w 7939087"/>
              <a:gd name="T3" fmla="*/ 0 h 2682875"/>
              <a:gd name="T4" fmla="*/ 7939087 w 7939087"/>
              <a:gd name="T5" fmla="*/ 333401 h 2682875"/>
              <a:gd name="T6" fmla="*/ 7939087 w 7939087"/>
              <a:gd name="T7" fmla="*/ 2682875 h 2682875"/>
              <a:gd name="T8" fmla="*/ 7939087 w 7939087"/>
              <a:gd name="T9" fmla="*/ 2682875 h 2682875"/>
              <a:gd name="T10" fmla="*/ 333401 w 7939087"/>
              <a:gd name="T11" fmla="*/ 2682875 h 2682875"/>
              <a:gd name="T12" fmla="*/ 0 w 7939087"/>
              <a:gd name="T13" fmla="*/ 2349474 h 2682875"/>
              <a:gd name="T14" fmla="*/ 0 w 7939087"/>
              <a:gd name="T15" fmla="*/ 0 h 26828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939087" h="2682875">
                <a:moveTo>
                  <a:pt x="0" y="0"/>
                </a:moveTo>
                <a:lnTo>
                  <a:pt x="7605686" y="0"/>
                </a:lnTo>
                <a:lnTo>
                  <a:pt x="7939087" y="333401"/>
                </a:lnTo>
                <a:lnTo>
                  <a:pt x="7939087" y="2682875"/>
                </a:lnTo>
                <a:lnTo>
                  <a:pt x="333401" y="2682875"/>
                </a:lnTo>
                <a:lnTo>
                  <a:pt x="0" y="234947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5A9238"/>
            </a:solidFill>
            <a:prstDash val="solid"/>
            <a:rou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lIns="82945" tIns="41473" rIns="82945" bIns="41473" anchor="ctr"/>
          <a:lstStyle/>
          <a:p>
            <a:endParaRPr lang="en-US"/>
          </a:p>
        </p:txBody>
      </p:sp>
      <p:sp>
        <p:nvSpPr>
          <p:cNvPr id="9219" name="Rectangle 1"/>
          <p:cNvSpPr>
            <a:spLocks noGrp="1" noChangeArrowheads="1"/>
          </p:cNvSpPr>
          <p:nvPr>
            <p:ph type="title"/>
          </p:nvPr>
        </p:nvSpPr>
        <p:spPr>
          <a:xfrm>
            <a:off x="1182223" y="1977328"/>
            <a:ext cx="6820354" cy="2033493"/>
          </a:xfrm>
        </p:spPr>
        <p:txBody>
          <a:bodyPr tIns="35268"/>
          <a:lstStyle/>
          <a:p>
            <a:pPr algn="ctr" rtl="1">
              <a:lnSpc>
                <a:spcPct val="115000"/>
              </a:lnSpc>
              <a:spcAft>
                <a:spcPts val="0"/>
              </a:spcAft>
            </a:pPr>
            <a:r>
              <a:rPr lang="ar-SA" sz="2000" b="1" dirty="0">
                <a:solidFill>
                  <a:srgbClr val="CC3300"/>
                </a:solidFill>
                <a:latin typeface="Calibri" panose="020F0502020204030204"/>
                <a:ea typeface="Times New Roman" panose="02020603050405020304"/>
                <a:cs typeface="Times New Roman" panose="02020603050405020304"/>
              </a:rPr>
              <a:t> </a:t>
            </a:r>
            <a:br>
              <a:rPr lang="en-US" sz="2800" dirty="0">
                <a:latin typeface="Calibri" panose="020F0502020204030204"/>
                <a:ea typeface="Calibri" panose="020F0502020204030204"/>
                <a:cs typeface="Arial" panose="020B0604020202020204"/>
              </a:rPr>
            </a:br>
            <a:r>
              <a:rPr lang="en-US" sz="3600" b="1" dirty="0">
                <a:solidFill>
                  <a:srgbClr val="000080"/>
                </a:solidFill>
                <a:latin typeface="Tahoma" panose="020B0604030504040204"/>
                <a:ea typeface="Calibri" panose="020F0502020204030204"/>
                <a:cs typeface="Arial" panose="020B0604020202020204"/>
              </a:rPr>
              <a:t>Current and Resistance</a:t>
            </a:r>
            <a:endParaRPr lang="en-US" sz="2800" dirty="0">
              <a:effectLst/>
              <a:latin typeface="Calibri" panose="020F0502020204030204"/>
              <a:ea typeface="Calibri" panose="020F0502020204030204"/>
              <a:cs typeface="Arial" panose="020B0604020202020204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941513" y="1217613"/>
            <a:ext cx="7202487" cy="552450"/>
          </a:xfrm>
        </p:spPr>
        <p:txBody>
          <a:bodyPr tIns="25471" anchor="ctr"/>
          <a:lstStyle/>
          <a:p>
            <a:pPr indent="-307975" defTabSz="-635">
              <a:spcAft>
                <a:spcPct val="0"/>
              </a:spcAft>
              <a:buNone/>
              <a:tabLst>
                <a:tab pos="310515" algn="l"/>
                <a:tab pos="412750" algn="l"/>
                <a:tab pos="827405" algn="l"/>
                <a:tab pos="1242695" algn="l"/>
                <a:tab pos="1657350" algn="l"/>
                <a:tab pos="2072005" algn="l"/>
                <a:tab pos="2486660" algn="l"/>
                <a:tab pos="2901315" algn="l"/>
                <a:tab pos="3315970" algn="l"/>
                <a:tab pos="3730625" algn="l"/>
                <a:tab pos="4145280" algn="l"/>
                <a:tab pos="4559935" algn="l"/>
                <a:tab pos="4975225" algn="l"/>
                <a:tab pos="5389880" algn="l"/>
                <a:tab pos="5804535" algn="l"/>
                <a:tab pos="6219190" algn="l"/>
                <a:tab pos="6633845" algn="l"/>
                <a:tab pos="7048500" algn="l"/>
                <a:tab pos="7463155" algn="l"/>
                <a:tab pos="7877810" algn="l"/>
                <a:tab pos="8292465" algn="l"/>
              </a:tabLst>
              <a:defRPr/>
            </a:pPr>
            <a:r>
              <a:rPr lang="en-US" sz="2700" dirty="0">
                <a:solidFill>
                  <a:schemeClr val="bg1"/>
                </a:solidFill>
                <a:latin typeface="+mj-lt"/>
                <a:cs typeface="Calibri" panose="020F0502020204030204" pitchFamily="1" charset="0"/>
              </a:rPr>
              <a:t>Chapter</a:t>
            </a:r>
          </a:p>
        </p:txBody>
      </p:sp>
      <p:pic>
        <p:nvPicPr>
          <p:cNvPr id="9221" name="Picture 4" descr="C:\Users\nsaylor\Documents\Nathan Saylor\Clients\Wiley\Darnell Sessoms\2012-07\Wiley_Wordmark_wh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8481" y="5088055"/>
            <a:ext cx="3844800" cy="154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2014 John Wiley &amp; Sons, Inc. All rights reserved.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164892" y="273629"/>
            <a:ext cx="8519749" cy="888574"/>
          </a:xfrm>
        </p:spPr>
        <p:txBody>
          <a:bodyPr tIns="25471"/>
          <a:lstStyle/>
          <a:p>
            <a:pPr lvl="0" defTabSz="829310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4000" kern="1200" dirty="0">
                <a:solidFill>
                  <a:schemeClr val="bg1"/>
                </a:solidFill>
                <a:latin typeface="+mn-lt"/>
                <a:ea typeface="Calibri" panose="020F0502020204030204"/>
                <a:cs typeface="Arial" panose="020B0604020202020204"/>
              </a:rPr>
              <a:t>Insulator x </a:t>
            </a:r>
            <a:r>
              <a:rPr lang="en-US" sz="4000" kern="1200" dirty="0">
                <a:solidFill>
                  <a:srgbClr val="FFFFFF"/>
                </a:solidFill>
                <a:latin typeface="+mn-lt"/>
              </a:rPr>
              <a:t>Conductors</a:t>
            </a:r>
            <a:br>
              <a:rPr lang="ar-SA" sz="4000" kern="1200" dirty="0">
                <a:solidFill>
                  <a:srgbClr val="FFFFFF"/>
                </a:solidFill>
                <a:latin typeface="+mn-lt"/>
              </a:rPr>
            </a:br>
            <a:r>
              <a:rPr lang="en-US" sz="4000" kern="1200" dirty="0">
                <a:solidFill>
                  <a:schemeClr val="bg1"/>
                </a:solidFill>
                <a:latin typeface="+mn-lt"/>
                <a:ea typeface="Calibri" panose="020F0502020204030204"/>
                <a:cs typeface="Arial" panose="020B0604020202020204"/>
              </a:rPr>
              <a:t> </a:t>
            </a:r>
            <a:endParaRPr lang="en-US" sz="4000" dirty="0">
              <a:solidFill>
                <a:schemeClr val="bg1"/>
              </a:solidFill>
              <a:latin typeface="+mn-lt"/>
              <a:ea typeface="Calibri" panose="020F0502020204030204" pitchFamily="1" charset="0"/>
              <a:cs typeface="Calibri" panose="020F0502020204030204" pitchFamily="1" charset="0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567584"/>
              </p:ext>
            </p:extLst>
          </p:nvPr>
        </p:nvGraphicFramePr>
        <p:xfrm>
          <a:off x="560439" y="1343508"/>
          <a:ext cx="7949380" cy="51374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61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7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800" dirty="0"/>
                        <a:t>insulators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dirty="0"/>
                        <a:t>Conductors</a:t>
                      </a:r>
                      <a:endParaRPr lang="ar-S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Arial" panose="020B0604020202020204"/>
                        </a:rPr>
                        <a:t>-in an </a:t>
                      </a:r>
                      <a:r>
                        <a:rPr lang="en-US" sz="18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Arial" panose="020B0604020202020204"/>
                        </a:rPr>
                        <a:t>insulator</a:t>
                      </a:r>
                      <a:r>
                        <a:rPr lang="en-US" sz="1800" u="non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Arial" panose="020B0604020202020204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Arial" panose="020B0604020202020204"/>
                        </a:rPr>
                        <a:t>it cannot </a:t>
                      </a:r>
                    </a:p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Arial" panose="020B0604020202020204"/>
                        </a:rPr>
                        <a:t> </a:t>
                      </a:r>
                    </a:p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Arial" panose="020B0604020202020204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Arial" panose="020B06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Arial" panose="020B0604020202020204"/>
                        </a:rPr>
                        <a:t>- In a conductor, electric current can flow freely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Arial" panose="020B0604020202020204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Arial" panose="020B06040202020202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800" dirty="0"/>
                        <a:t>most non-metallic solids are said to be good insulators and can be characterized by their </a:t>
                      </a:r>
                      <a:endParaRPr lang="ar-SA" sz="1800" dirty="0"/>
                    </a:p>
                    <a:p>
                      <a:pPr rtl="1"/>
                      <a:r>
                        <a:rPr lang="en-US" sz="1800" dirty="0"/>
                        <a:t>high resistivity's</a:t>
                      </a:r>
                    </a:p>
                    <a:p>
                      <a:pPr rtl="1"/>
                      <a:r>
                        <a:rPr lang="en-US" sz="1800" dirty="0"/>
                        <a:t>Glass  10</a:t>
                      </a:r>
                      <a:r>
                        <a:rPr lang="en-US" sz="1800" baseline="30000" dirty="0"/>
                        <a:t>12</a:t>
                      </a:r>
                      <a:r>
                        <a:rPr lang="en-US" sz="1800" dirty="0"/>
                        <a:t>(ohm/ m) 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dirty="0"/>
                        <a:t>-most metals are good electrical conductors such as copper and can be characterized by their </a:t>
                      </a:r>
                    </a:p>
                    <a:p>
                      <a:pPr rtl="1"/>
                      <a:r>
                        <a:rPr lang="en-US" sz="1800" dirty="0"/>
                        <a:t>low resistivity‘s</a:t>
                      </a:r>
                    </a:p>
                    <a:p>
                      <a:pPr rtl="1"/>
                      <a:r>
                        <a:rPr lang="en-US" sz="1800" dirty="0"/>
                        <a:t>copper 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1.7 x 10</a:t>
                      </a:r>
                      <a:r>
                        <a:rPr lang="en-US" sz="1800" baseline="30000" dirty="0"/>
                        <a:t>-8</a:t>
                      </a:r>
                      <a:r>
                        <a:rPr lang="en-US" sz="1800" dirty="0"/>
                        <a:t>(ohm/ m)</a:t>
                      </a:r>
                      <a:endParaRPr lang="ar-S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800" dirty="0"/>
                        <a:t>in an insulator even the outermost electrons are so tightly bound that there is essentially zero electron flow through them with ordinary voltages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dirty="0"/>
                        <a:t>Conductor" implies that the outer electrons of the atoms are loosely bound and free to move through the material.</a:t>
                      </a:r>
                      <a:endParaRPr lang="ar-S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800" dirty="0"/>
                        <a:t>most nonmetals are not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dirty="0"/>
                        <a:t>Metals are also generally good heat conductors</a:t>
                      </a:r>
                    </a:p>
                    <a:p>
                      <a:pPr rtl="1"/>
                      <a:endParaRPr lang="en-US" sz="1800" dirty="0"/>
                    </a:p>
                    <a:p>
                      <a:pPr rtl="1"/>
                      <a:endParaRPr lang="ar-S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11150" lvl="0" indent="-311150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latin typeface="Verdana" panose="020B0604030504040204"/>
                <a:ea typeface="Calibri" panose="020F0502020204030204"/>
                <a:cs typeface="Arial" panose="020B0604020202020204"/>
              </a:rPr>
              <a:t>Electrical current</a:t>
            </a:r>
            <a:br>
              <a:rPr lang="en-US" sz="2400" dirty="0">
                <a:latin typeface="Calibri" panose="020F0502020204030204"/>
                <a:ea typeface="Calibri" panose="020F0502020204030204"/>
                <a:cs typeface="Arial" panose="020B0604020202020204"/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latin typeface="Verdana" panose="020B0604030504040204"/>
                <a:ea typeface="Calibri" panose="020F0502020204030204"/>
                <a:cs typeface="Arial" panose="020B0604020202020204"/>
              </a:rPr>
              <a:t>Electrical current</a:t>
            </a:r>
            <a:endParaRPr lang="en-US" sz="2400" dirty="0">
              <a:latin typeface="Calibri" panose="020F0502020204030204"/>
              <a:ea typeface="Calibri" panose="020F0502020204030204"/>
              <a:cs typeface="Arial" panose="020B0604020202020204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latin typeface="Verdana" panose="020B0604030504040204"/>
                <a:ea typeface="Calibri" panose="020F0502020204030204"/>
                <a:cs typeface="Arial" panose="020B0604020202020204"/>
              </a:rPr>
              <a:t> is a measure of the amount of electrical charge transferred per unit time. It represents the flow of </a:t>
            </a:r>
            <a:r>
              <a:rPr lang="en-US" sz="2800" u="sng" dirty="0">
                <a:solidFill>
                  <a:srgbClr val="0000FF"/>
                </a:solidFill>
                <a:latin typeface="Verdana" panose="020B0604030504040204"/>
                <a:ea typeface="Calibri" panose="020F0502020204030204"/>
                <a:cs typeface="Arial" panose="020B0604020202020204"/>
                <a:hlinkClick r:id="rId2"/>
              </a:rPr>
              <a:t>electrons</a:t>
            </a:r>
            <a:r>
              <a:rPr lang="en-US" sz="2800" dirty="0">
                <a:solidFill>
                  <a:srgbClr val="333333"/>
                </a:solidFill>
                <a:latin typeface="Verdana" panose="020B0604030504040204"/>
                <a:ea typeface="Calibri" panose="020F0502020204030204"/>
                <a:cs typeface="Arial" panose="020B0604020202020204"/>
              </a:rPr>
              <a:t> through a conductive material.</a:t>
            </a:r>
            <a:endParaRPr lang="en-US" sz="2400" dirty="0">
              <a:latin typeface="Calibri" panose="020F0502020204030204"/>
              <a:ea typeface="Calibri" panose="020F0502020204030204"/>
              <a:cs typeface="Arial" panose="020B0604020202020204"/>
            </a:endParaRPr>
          </a:p>
          <a:p>
            <a:pPr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2800" dirty="0">
                <a:solidFill>
                  <a:srgbClr val="333333"/>
                </a:solidFill>
                <a:latin typeface="Verdana" panose="020B0604030504040204"/>
                <a:ea typeface="Calibri" panose="020F0502020204030204"/>
                <a:cs typeface="Arial" panose="020B0604020202020204"/>
              </a:rPr>
              <a:t>The </a:t>
            </a:r>
            <a:r>
              <a:rPr lang="en-US" sz="2800" u="sng" dirty="0">
                <a:solidFill>
                  <a:srgbClr val="7030A0"/>
                </a:solidFill>
                <a:latin typeface="Verdana" panose="020B0604030504040204"/>
                <a:ea typeface="Calibri" panose="020F0502020204030204"/>
                <a:cs typeface="Arial" panose="020B0604020202020204"/>
                <a:hlinkClick r:id="rId3"/>
              </a:rPr>
              <a:t>SI unit</a:t>
            </a:r>
            <a:r>
              <a:rPr lang="en-US" sz="2800" dirty="0">
                <a:solidFill>
                  <a:srgbClr val="7030A0"/>
                </a:solidFill>
                <a:latin typeface="Verdana" panose="020B0604030504040204"/>
                <a:ea typeface="Calibri" panose="020F0502020204030204"/>
                <a:cs typeface="Arial" panose="020B0604020202020204"/>
              </a:rPr>
              <a:t> </a:t>
            </a:r>
            <a:r>
              <a:rPr lang="en-US" sz="2800" dirty="0">
                <a:solidFill>
                  <a:srgbClr val="333333"/>
                </a:solidFill>
                <a:latin typeface="Verdana" panose="020B0604030504040204"/>
                <a:ea typeface="Calibri" panose="020F0502020204030204"/>
                <a:cs typeface="Arial" panose="020B0604020202020204"/>
              </a:rPr>
              <a:t>of electrical current is the ampere, defined as 1 coulomb/second</a:t>
            </a:r>
            <a:endParaRPr lang="en-US" sz="2400" dirty="0">
              <a:latin typeface="Calibri" panose="020F0502020204030204"/>
              <a:ea typeface="Calibri" panose="020F0502020204030204"/>
              <a:cs typeface="Arial" panose="020B0604020202020204"/>
            </a:endParaRPr>
          </a:p>
          <a:p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833" y="1807445"/>
            <a:ext cx="3374367" cy="220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http://www.hazemsakeek.com/Physics_Lectures/medicalphysics/medicalimages/2006-04-02_19-17-33-119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" y="1661160"/>
            <a:ext cx="4236720" cy="297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70560" y="4632959"/>
            <a:ext cx="8001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3333"/>
                </a:solidFill>
                <a:ea typeface="Calibri" panose="020F0502020204030204"/>
                <a:cs typeface="Arial" panose="020B0604020202020204"/>
              </a:rPr>
              <a:t> Net movement charge   through the dashed area of an electrical wire is calculated from the rate of the passage of electrical charges across the area of ​​cross section through a period of time </a:t>
            </a:r>
            <a:r>
              <a:rPr lang="en-US" sz="2800" dirty="0">
                <a:solidFill>
                  <a:srgbClr val="333333"/>
                </a:solidFill>
                <a:ea typeface="Calibri" panose="020F0502020204030204"/>
                <a:cs typeface="Arial" panose="020B0604020202020204"/>
                <a:sym typeface="Symbol" panose="05050102010706020507"/>
              </a:rPr>
              <a:t></a:t>
            </a:r>
            <a:r>
              <a:rPr lang="en-US" sz="2800" dirty="0">
                <a:solidFill>
                  <a:srgbClr val="333333"/>
                </a:solidFill>
                <a:ea typeface="Calibri" panose="020F0502020204030204"/>
                <a:cs typeface="Arial" panose="020B0604020202020204"/>
              </a:rPr>
              <a:t> t.</a:t>
            </a:r>
            <a:endParaRPr lang="ar-SA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75" y="1690588"/>
            <a:ext cx="2700700" cy="1509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4869" y="2094826"/>
            <a:ext cx="3478493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b="1" dirty="0">
                <a:solidFill>
                  <a:srgbClr val="008000"/>
                </a:solidFill>
                <a:latin typeface="Times New Roman" panose="02020603050405020304"/>
                <a:ea typeface="Times New Roman" panose="02020603050405020304"/>
                <a:cs typeface="Arial" panose="020B0604020202020204"/>
              </a:rPr>
              <a:t>1 A = 1 C/s</a:t>
            </a:r>
            <a:endParaRPr lang="en-US" sz="2400" b="1" dirty="0">
              <a:effectLst/>
              <a:latin typeface="Calibri" panose="020F0502020204030204"/>
              <a:ea typeface="Calibri" panose="020F0502020204030204"/>
              <a:cs typeface="Arial" panose="020B060402020202020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2930718"/>
            <a:ext cx="2452000" cy="135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30418" y="4269580"/>
            <a:ext cx="2151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Drift velocity:</a:t>
            </a:r>
            <a:endParaRPr lang="ar-SA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518615" y="4638912"/>
            <a:ext cx="83114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The drift velocity is the average velocity that a particle, such as an electron, attains due to an electric field. In general, an electron will 'rattle around' in a conductor at the Fermi velocity randomly. An applied electric field will give this random motion a small net velocity in one direction.</a:t>
            </a:r>
            <a:endParaRPr lang="ar-SA" dirty="0"/>
          </a:p>
        </p:txBody>
      </p:sp>
      <p:sp>
        <p:nvSpPr>
          <p:cNvPr id="3" name="Rectangle 2"/>
          <p:cNvSpPr/>
          <p:nvPr/>
        </p:nvSpPr>
        <p:spPr>
          <a:xfrm>
            <a:off x="782575" y="3386520"/>
            <a:ext cx="331635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Arial" panose="020B0604020202020204"/>
              </a:rPr>
              <a:t>For small time interval </a:t>
            </a:r>
            <a:endParaRPr lang="en-US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the number n of electric charge passage unit volume of wire in the direction of electric field from lift to right with drift velocity v in time interval </a:t>
            </a:r>
            <a:r>
              <a:rPr lang="en-US" sz="2800" dirty="0" err="1">
                <a:latin typeface="Symbol" panose="05050102010706020507"/>
                <a:ea typeface="Times New Roman" panose="02020603050405020304"/>
                <a:cs typeface="Times New Roman" panose="02020603050405020304"/>
              </a:rPr>
              <a:t>D</a:t>
            </a:r>
            <a:r>
              <a:rPr lang="en-US" sz="2800" i="1" dirty="0" err="1">
                <a:latin typeface="Times New Roman" panose="02020603050405020304"/>
                <a:ea typeface="Times New Roman" panose="02020603050405020304"/>
              </a:rPr>
              <a:t>t</a:t>
            </a:r>
            <a:r>
              <a:rPr lang="en-US" sz="40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dirty="0"/>
              <a:t> </a:t>
            </a:r>
          </a:p>
          <a:p>
            <a:pPr rtl="1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/>
                <a:ea typeface="Times New Roman" panose="02020603050405020304"/>
                <a:cs typeface="Arial" panose="020B0604020202020204"/>
              </a:rPr>
              <a:t>Electric charge</a:t>
            </a:r>
            <a:r>
              <a:rPr lang="en-US" sz="2400" dirty="0">
                <a:latin typeface="Calibri" panose="020F0502020204030204"/>
                <a:ea typeface="Times New Roman" panose="02020603050405020304"/>
                <a:cs typeface="Arial" panose="020B0604020202020204"/>
              </a:rPr>
              <a:t>       </a:t>
            </a:r>
            <a:r>
              <a:rPr lang="en-US" sz="2800" b="1" dirty="0">
                <a:solidFill>
                  <a:srgbClr val="008000"/>
                </a:solidFill>
                <a:latin typeface="Symbol" panose="05050102010706020507"/>
                <a:ea typeface="Times New Roman" panose="02020603050405020304"/>
                <a:cs typeface="Times New Roman" panose="02020603050405020304"/>
              </a:rPr>
              <a:t>D</a:t>
            </a:r>
            <a:r>
              <a:rPr lang="en-US" sz="2800" b="1" i="1" dirty="0">
                <a:solidFill>
                  <a:srgbClr val="008000"/>
                </a:solidFill>
                <a:latin typeface="Times New Roman" panose="02020603050405020304"/>
                <a:ea typeface="Times New Roman" panose="02020603050405020304"/>
                <a:cs typeface="Arial" panose="020B0604020202020204"/>
              </a:rPr>
              <a:t>Q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/>
                <a:ea typeface="Times New Roman" panose="02020603050405020304"/>
                <a:cs typeface="Arial" panose="020B0604020202020204"/>
              </a:rPr>
              <a:t> = </a:t>
            </a:r>
            <a:r>
              <a:rPr lang="en-US" sz="2800" b="1" i="1" dirty="0">
                <a:solidFill>
                  <a:srgbClr val="008000"/>
                </a:solidFill>
                <a:latin typeface="Times New Roman" panose="02020603050405020304"/>
                <a:ea typeface="Times New Roman" panose="02020603050405020304"/>
                <a:cs typeface="Arial" panose="020B0604020202020204"/>
              </a:rPr>
              <a:t>nqvA</a:t>
            </a:r>
            <a:r>
              <a:rPr lang="en-US" sz="2800" b="1" dirty="0">
                <a:solidFill>
                  <a:srgbClr val="008000"/>
                </a:solidFill>
                <a:latin typeface="Symbol" panose="05050102010706020507"/>
                <a:ea typeface="Times New Roman" panose="02020603050405020304"/>
                <a:cs typeface="Times New Roman" panose="02020603050405020304"/>
              </a:rPr>
              <a:t>D</a:t>
            </a:r>
            <a:r>
              <a:rPr lang="en-US" sz="2800" b="1" i="1" dirty="0">
                <a:solidFill>
                  <a:srgbClr val="008000"/>
                </a:solidFill>
                <a:latin typeface="Times New Roman" panose="02020603050405020304"/>
                <a:ea typeface="Times New Roman" panose="02020603050405020304"/>
                <a:cs typeface="Arial" panose="020B0604020202020204"/>
              </a:rPr>
              <a:t>t</a:t>
            </a:r>
            <a:endParaRPr lang="en-US" sz="2000" dirty="0">
              <a:latin typeface="Calibri" panose="020F0502020204030204"/>
              <a:ea typeface="Calibri" panose="020F0502020204030204"/>
              <a:cs typeface="Arial" panose="020B0604020202020204"/>
            </a:endParaRPr>
          </a:p>
          <a:p>
            <a:pPr defTabSz="-635">
              <a:lnSpc>
                <a:spcPct val="115000"/>
              </a:lnSpc>
              <a:spcAft>
                <a:spcPts val="0"/>
              </a:spcAft>
              <a:tabLst>
                <a:tab pos="231775" algn="l"/>
              </a:tabLst>
            </a:pPr>
            <a:r>
              <a:rPr lang="en-US" sz="2800" dirty="0">
                <a:latin typeface="Times New Roman" panose="02020603050405020304"/>
                <a:ea typeface="Times New Roman" panose="02020603050405020304"/>
                <a:cs typeface="Arial" panose="020B0604020202020204"/>
              </a:rPr>
              <a:t>Where:</a:t>
            </a:r>
            <a:endParaRPr lang="en-US" sz="2400" dirty="0">
              <a:latin typeface="Calibri" panose="020F0502020204030204"/>
              <a:ea typeface="Calibri" panose="020F0502020204030204"/>
              <a:cs typeface="Arial" panose="020B0604020202020204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/>
                <a:ea typeface="Times New Roman" panose="02020603050405020304"/>
                <a:cs typeface="Arial" panose="020B0604020202020204"/>
              </a:rPr>
              <a:t> q  : the unit charge</a:t>
            </a:r>
            <a:endParaRPr lang="en-US" sz="2400" dirty="0">
              <a:latin typeface="Calibri" panose="020F0502020204030204"/>
              <a:ea typeface="Calibri" panose="020F0502020204030204"/>
              <a:cs typeface="Arial" panose="020B0604020202020204"/>
            </a:endParaRPr>
          </a:p>
          <a:p>
            <a:pPr rtl="1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/>
                <a:ea typeface="Times New Roman" panose="02020603050405020304"/>
                <a:cs typeface="Arial" panose="020B0604020202020204"/>
              </a:rPr>
              <a:t> A : the cross section area of the wire</a:t>
            </a:r>
            <a:endParaRPr lang="en-US" sz="2400" dirty="0">
              <a:latin typeface="Calibri" panose="020F0502020204030204"/>
              <a:ea typeface="Calibri" panose="020F0502020204030204"/>
              <a:cs typeface="Arial" panose="020B0604020202020204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ar-SA" sz="3200" b="1" i="1" dirty="0">
                <a:solidFill>
                  <a:srgbClr val="008000"/>
                </a:solidFill>
                <a:latin typeface="Calibri" panose="020F05020202040302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Times New Roman" panose="02020603050405020304"/>
                <a:cs typeface="Arial" panose="020B0604020202020204"/>
              </a:rPr>
              <a:t>v</a:t>
            </a:r>
            <a:r>
              <a:rPr lang="en-US" sz="2800" dirty="0">
                <a:latin typeface="Times New Roman" panose="02020603050405020304"/>
                <a:ea typeface="Times New Roman" panose="02020603050405020304"/>
                <a:cs typeface="Arial" panose="020B0604020202020204"/>
              </a:rPr>
              <a:t>  : the drift velocity</a:t>
            </a:r>
            <a:endParaRPr lang="en-US" sz="2400" dirty="0">
              <a:latin typeface="Calibri" panose="020F0502020204030204"/>
              <a:ea typeface="Calibri" panose="020F0502020204030204"/>
              <a:cs typeface="Arial" panose="020B0604020202020204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/>
                <a:ea typeface="Times New Roman" panose="02020603050405020304"/>
                <a:cs typeface="Arial" panose="020B0604020202020204"/>
              </a:rPr>
              <a:t> n  : number of charge</a:t>
            </a:r>
            <a:endParaRPr lang="en-US" sz="2400" dirty="0">
              <a:latin typeface="Calibri" panose="020F0502020204030204"/>
              <a:ea typeface="Calibri" panose="020F0502020204030204"/>
              <a:cs typeface="Arial" panose="020B0604020202020204"/>
            </a:endParaRPr>
          </a:p>
          <a:p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  <a:endParaRPr lang="en-US" dirty="0"/>
          </a:p>
        </p:txBody>
      </p:sp>
      <p:pic>
        <p:nvPicPr>
          <p:cNvPr id="5" name="Picture 4" descr="http://www.hazemsakeek.com/Physics_Lectures/medicalphysics/medicalimages/2006-04-02_19-58-52-38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0663" y="5145206"/>
            <a:ext cx="3240823" cy="79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© 2014 John Wiley &amp; Sons, Inc. All rights reserved.</a:t>
            </a:r>
          </a:p>
        </p:txBody>
      </p:sp>
      <p:sp>
        <p:nvSpPr>
          <p:cNvPr id="3" name="Rectangle 2"/>
          <p:cNvSpPr/>
          <p:nvPr/>
        </p:nvSpPr>
        <p:spPr>
          <a:xfrm>
            <a:off x="354842" y="1997839"/>
            <a:ext cx="8120418" cy="2956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Current density</a:t>
            </a:r>
          </a:p>
          <a:p>
            <a:r>
              <a:rPr lang="en-US" dirty="0"/>
              <a:t> </a:t>
            </a:r>
            <a:r>
              <a:rPr lang="en-US" sz="2400" dirty="0"/>
              <a:t>current density is the electric current per unit area of cross section, </a:t>
            </a:r>
          </a:p>
          <a:p>
            <a:r>
              <a:rPr lang="en-US" sz="2400" dirty="0"/>
              <a:t>In SI units, the electric current density is measured in amperes per square meter.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	</a:t>
            </a:r>
          </a:p>
          <a:p>
            <a:endParaRPr lang="en-US" dirty="0"/>
          </a:p>
          <a:p>
            <a:r>
              <a:rPr lang="en-US" sz="2000" dirty="0"/>
              <a:t>density of current has unit        A/m</a:t>
            </a:r>
            <a:r>
              <a:rPr lang="en-US" sz="2000" b="1" baseline="30000" dirty="0"/>
              <a:t>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051" y="3576602"/>
            <a:ext cx="1944806" cy="93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4842" y="5158222"/>
            <a:ext cx="81204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Example</a:t>
            </a:r>
          </a:p>
          <a:p>
            <a:r>
              <a:rPr lang="en-US" dirty="0"/>
              <a:t>A copper conductor of square cross section 1mm</a:t>
            </a:r>
            <a:r>
              <a:rPr lang="en-US" baseline="30000" dirty="0"/>
              <a:t>2</a:t>
            </a:r>
            <a:r>
              <a:rPr lang="en-US" dirty="0"/>
              <a:t> on a side carries a constant current of 20A. The density of free electrons is 8</a:t>
            </a:r>
            <a:r>
              <a:rPr lang="en-US" dirty="0">
                <a:sym typeface="Symbol" panose="05050102010706020507"/>
              </a:rPr>
              <a:t></a:t>
            </a:r>
            <a:r>
              <a:rPr lang="en-US" dirty="0"/>
              <a:t>10</a:t>
            </a:r>
            <a:r>
              <a:rPr lang="en-US" baseline="30000" dirty="0"/>
              <a:t>28</a:t>
            </a:r>
            <a:r>
              <a:rPr lang="en-US" dirty="0"/>
              <a:t> electron per cubic meter. Find the current density and the drift velocity.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 defTabSz="-635">
              <a:tabLst>
                <a:tab pos="0" algn="l"/>
                <a:tab pos="414655" algn="l"/>
                <a:tab pos="829310" algn="l"/>
                <a:tab pos="1243965" algn="l"/>
                <a:tab pos="1658620" algn="l"/>
                <a:tab pos="2073275" algn="l"/>
                <a:tab pos="2487930" algn="l"/>
                <a:tab pos="2902585" algn="l"/>
                <a:tab pos="3317240" algn="l"/>
                <a:tab pos="3732530" algn="l"/>
                <a:tab pos="4147185" algn="l"/>
                <a:tab pos="4561840" algn="l"/>
                <a:tab pos="4976495" algn="l"/>
                <a:tab pos="5391150" algn="l"/>
                <a:tab pos="5805805" algn="l"/>
                <a:tab pos="6220460" algn="l"/>
                <a:tab pos="6635115" algn="l"/>
                <a:tab pos="7049770" algn="l"/>
                <a:tab pos="7465060" algn="l"/>
                <a:tab pos="7879715" algn="l"/>
                <a:tab pos="8294370" algn="l"/>
              </a:tabLst>
            </a:pPr>
            <a:endParaRPr lang="en-US" sz="2700" dirty="0">
              <a:solidFill>
                <a:schemeClr val="bg1"/>
              </a:solidFill>
              <a:ea typeface="Calibri" panose="020F0502020204030204" pitchFamily="1" charset="0"/>
              <a:cs typeface="Calibri" panose="020F0502020204030204" pitchFamily="1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© 2014 John Wiley &amp; Sons, Inc. All rights reserved.</a:t>
            </a:r>
          </a:p>
        </p:txBody>
      </p:sp>
      <p:sp>
        <p:nvSpPr>
          <p:cNvPr id="2" name="Rectangle 1"/>
          <p:cNvSpPr/>
          <p:nvPr/>
        </p:nvSpPr>
        <p:spPr>
          <a:xfrm>
            <a:off x="443552" y="4236577"/>
            <a:ext cx="83592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Electrical resistance(R): </a:t>
            </a:r>
            <a:r>
              <a:rPr lang="en-US" sz="2400" dirty="0"/>
              <a:t>of an electrical element is the opposition to the passage of an electric current through that element; </a:t>
            </a:r>
            <a:endParaRPr lang="ar-SA" sz="2400" dirty="0"/>
          </a:p>
        </p:txBody>
      </p:sp>
      <p:sp>
        <p:nvSpPr>
          <p:cNvPr id="3" name="Rectangle 2"/>
          <p:cNvSpPr/>
          <p:nvPr/>
        </p:nvSpPr>
        <p:spPr>
          <a:xfrm>
            <a:off x="412843" y="5739852"/>
            <a:ext cx="83899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Electrical conductance (σ)  </a:t>
            </a:r>
            <a:r>
              <a:rPr lang="en-US" dirty="0"/>
              <a:t>is the case at which an electric current passes .</a:t>
            </a:r>
            <a:endParaRPr lang="ar-SA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ar-SA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ar-SA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49" y="1454337"/>
            <a:ext cx="3740554" cy="83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46" y="2759241"/>
            <a:ext cx="5890207" cy="96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John Wiley &amp; Sons, Inc. All rights reserved.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 defTabSz="-635">
              <a:tabLst>
                <a:tab pos="0" algn="l"/>
                <a:tab pos="414655" algn="l"/>
                <a:tab pos="829310" algn="l"/>
                <a:tab pos="1243965" algn="l"/>
                <a:tab pos="1658620" algn="l"/>
                <a:tab pos="2073275" algn="l"/>
                <a:tab pos="2487930" algn="l"/>
                <a:tab pos="2902585" algn="l"/>
                <a:tab pos="3317240" algn="l"/>
                <a:tab pos="3732530" algn="l"/>
                <a:tab pos="4147185" algn="l"/>
                <a:tab pos="4561840" algn="l"/>
                <a:tab pos="4976495" algn="l"/>
                <a:tab pos="5391150" algn="l"/>
                <a:tab pos="5805805" algn="l"/>
                <a:tab pos="6220460" algn="l"/>
                <a:tab pos="6635115" algn="l"/>
                <a:tab pos="7049770" algn="l"/>
                <a:tab pos="7465060" algn="l"/>
                <a:tab pos="7879715" algn="l"/>
                <a:tab pos="8294370" algn="l"/>
              </a:tabLst>
            </a:pPr>
            <a:endParaRPr lang="en-US" sz="2700" dirty="0">
              <a:solidFill>
                <a:schemeClr val="bg1"/>
              </a:solidFill>
              <a:ea typeface="Calibri" panose="020F0502020204030204" pitchFamily="1" charset="0"/>
              <a:cs typeface="Calibri" panose="020F0502020204030204" pitchFamily="1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© 2014 John Wiley &amp; Sons, Inc. All rights reserved.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16" y="1723313"/>
            <a:ext cx="725132" cy="48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5910" y="1768320"/>
            <a:ext cx="693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R=</a:t>
            </a:r>
            <a:endParaRPr lang="ar-SA" dirty="0"/>
          </a:p>
        </p:txBody>
      </p:sp>
      <p:sp>
        <p:nvSpPr>
          <p:cNvPr id="3" name="Rectangle 2"/>
          <p:cNvSpPr/>
          <p:nvPr/>
        </p:nvSpPr>
        <p:spPr>
          <a:xfrm>
            <a:off x="375313" y="2390085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A: cross sectional area</a:t>
            </a:r>
          </a:p>
          <a:p>
            <a:r>
              <a:rPr lang="en-US" sz="2000" dirty="0"/>
              <a:t>σ:conductivity</a:t>
            </a:r>
          </a:p>
          <a:p>
            <a:r>
              <a:rPr lang="en-US" sz="2000" dirty="0"/>
              <a:t>l: is the length of the conductor</a:t>
            </a:r>
          </a:p>
          <a:p>
            <a:r>
              <a:rPr lang="en-US" sz="2000" dirty="0"/>
              <a:t>Resistivity</a:t>
            </a:r>
            <a:r>
              <a:rPr lang="en-US" dirty="0"/>
              <a:t>:</a:t>
            </a:r>
          </a:p>
          <a:p>
            <a:r>
              <a:rPr lang="en-US" dirty="0"/>
              <a:t> </a:t>
            </a:r>
            <a:endParaRPr lang="ar-SA" dirty="0"/>
          </a:p>
        </p:txBody>
      </p:sp>
      <p:pic>
        <p:nvPicPr>
          <p:cNvPr id="7" name="Picture 6" descr="http://www.hazemsakeek.com/Physics_Lectures/medicalphysics/medicalimages/2006-04-05_01-11-37-492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2447" y="3506098"/>
            <a:ext cx="818865" cy="62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www.hazemsakeek.com/Physics_Lectures/medicalphysics/medicalimages/2006-04-05_01-13-16-163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1872" y="3385958"/>
            <a:ext cx="1367734" cy="86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99" y="4408227"/>
            <a:ext cx="5299261" cy="1373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http://www.hazemsakeek.com/Physics_Lectures/medicalphysics/medicalimages/2006-04-06_18-40-17-086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2656" y="4891727"/>
            <a:ext cx="208534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 defTabSz="-635">
              <a:tabLst>
                <a:tab pos="0" algn="l"/>
                <a:tab pos="414655" algn="l"/>
                <a:tab pos="829310" algn="l"/>
                <a:tab pos="1243965" algn="l"/>
                <a:tab pos="1658620" algn="l"/>
                <a:tab pos="2073275" algn="l"/>
                <a:tab pos="2487930" algn="l"/>
                <a:tab pos="2902585" algn="l"/>
                <a:tab pos="3317240" algn="l"/>
                <a:tab pos="3732530" algn="l"/>
                <a:tab pos="4147185" algn="l"/>
                <a:tab pos="4561840" algn="l"/>
                <a:tab pos="4976495" algn="l"/>
                <a:tab pos="5391150" algn="l"/>
                <a:tab pos="5805805" algn="l"/>
                <a:tab pos="6220460" algn="l"/>
                <a:tab pos="6635115" algn="l"/>
                <a:tab pos="7049770" algn="l"/>
                <a:tab pos="7465060" algn="l"/>
                <a:tab pos="7879715" algn="l"/>
                <a:tab pos="8294370" algn="l"/>
              </a:tabLst>
            </a:pPr>
            <a:endParaRPr lang="en-US" sz="2700" dirty="0">
              <a:solidFill>
                <a:schemeClr val="bg1"/>
              </a:solidFill>
              <a:ea typeface="Calibri" panose="020F0502020204030204" pitchFamily="1" charset="0"/>
              <a:cs typeface="Calibri" panose="020F0502020204030204" pitchFamily="1" charset="0"/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© 2014 John Wiley &amp; Sons, Inc. All rights reserved.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462077" y="3050204"/>
            <a:ext cx="4345539" cy="479571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81639" tIns="60086" rIns="81639" bIns="40820"/>
          <a:lstStyle/>
          <a:p>
            <a:pPr defTabSz="-635">
              <a:tabLst>
                <a:tab pos="0" algn="l"/>
                <a:tab pos="414655" algn="l"/>
                <a:tab pos="829310" algn="l"/>
                <a:tab pos="1243965" algn="l"/>
                <a:tab pos="1658620" algn="l"/>
                <a:tab pos="2073275" algn="l"/>
                <a:tab pos="2487930" algn="l"/>
                <a:tab pos="2902585" algn="l"/>
                <a:tab pos="3317240" algn="l"/>
                <a:tab pos="3732530" algn="l"/>
                <a:tab pos="4147185" algn="l"/>
                <a:tab pos="4561840" algn="l"/>
                <a:tab pos="4976495" algn="l"/>
                <a:tab pos="5391150" algn="l"/>
                <a:tab pos="5805805" algn="l"/>
                <a:tab pos="6220460" algn="l"/>
                <a:tab pos="6635115" algn="l"/>
                <a:tab pos="7049770" algn="l"/>
                <a:tab pos="7465060" algn="l"/>
                <a:tab pos="7879715" algn="l"/>
                <a:tab pos="8294370" algn="l"/>
              </a:tabLst>
            </a:pPr>
            <a:endParaRPr lang="en-US" dirty="0">
              <a:latin typeface="Times New Roman" panose="02020603050405020304" pitchFamily="16" charset="0"/>
              <a:cs typeface="Times New Roman" panose="02020603050405020304" pitchFamily="1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2077" y="1697335"/>
            <a:ext cx="8368024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b="1" dirty="0">
                <a:solidFill>
                  <a:srgbClr val="008000"/>
                </a:solidFill>
                <a:latin typeface="Tahoma" panose="020B0604030504040204"/>
                <a:ea typeface="Times New Roman" panose="02020603050405020304"/>
              </a:rPr>
              <a:t>Example </a:t>
            </a:r>
            <a:endParaRPr lang="en-US" dirty="0">
              <a:latin typeface="Times New Roman" panose="02020603050405020304"/>
              <a:ea typeface="Times New Roman" panose="02020603050405020304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libri" panose="020F0502020204030204"/>
                <a:ea typeface="Calibri" panose="020F0502020204030204"/>
                <a:cs typeface="Arial" panose="020B0604020202020204"/>
              </a:rPr>
              <a:t>Calculate the resistance of a piece of aluminum that is 10cm long and has a cross-sectional area of 10</a:t>
            </a:r>
            <a:r>
              <a:rPr lang="en-US" sz="2000" baseline="30000" dirty="0">
                <a:latin typeface="Calibri" panose="020F0502020204030204"/>
                <a:ea typeface="Calibri" panose="020F0502020204030204"/>
                <a:cs typeface="Arial" panose="020B0604020202020204"/>
              </a:rPr>
              <a:t>-4</a:t>
            </a:r>
            <a:r>
              <a:rPr lang="en-US" sz="2000" dirty="0">
                <a:latin typeface="Calibri" panose="020F0502020204030204"/>
                <a:ea typeface="Calibri" panose="020F0502020204030204"/>
                <a:cs typeface="Arial" panose="020B0604020202020204"/>
              </a:rPr>
              <a:t>m</a:t>
            </a:r>
            <a:r>
              <a:rPr lang="en-US" sz="2000" baseline="30000" dirty="0">
                <a:latin typeface="Calibri" panose="020F0502020204030204"/>
                <a:ea typeface="Calibri" panose="020F0502020204030204"/>
                <a:cs typeface="Arial" panose="020B0604020202020204"/>
              </a:rPr>
              <a:t>2</a:t>
            </a:r>
            <a:r>
              <a:rPr lang="en-US" sz="2000" dirty="0">
                <a:latin typeface="Calibri" panose="020F0502020204030204"/>
                <a:ea typeface="Calibri" panose="020F0502020204030204"/>
                <a:cs typeface="Arial" panose="020B0604020202020204"/>
              </a:rPr>
              <a:t>. What is the resistance of a piece of glass with the same dimensions? </a:t>
            </a:r>
            <a:r>
              <a:rPr lang="en-US" sz="2000" dirty="0" err="1">
                <a:latin typeface="Symbol" panose="05050102010706020507"/>
                <a:ea typeface="Calibri" panose="020F0502020204030204"/>
                <a:cs typeface="Arial" panose="020B0604020202020204"/>
              </a:rPr>
              <a:t>r</a:t>
            </a:r>
            <a:r>
              <a:rPr lang="en-US" sz="2000" i="1" baseline="-25000" dirty="0" err="1">
                <a:latin typeface="Calibri" panose="020F0502020204030204"/>
                <a:ea typeface="Calibri" panose="020F0502020204030204"/>
                <a:cs typeface="Arial" panose="020B0604020202020204"/>
              </a:rPr>
              <a:t>Al</a:t>
            </a:r>
            <a:r>
              <a:rPr lang="en-US" sz="2000" dirty="0">
                <a:latin typeface="Calibri" panose="020F0502020204030204"/>
                <a:ea typeface="Calibri" panose="020F0502020204030204"/>
                <a:cs typeface="Arial" panose="020B0604020202020204"/>
              </a:rPr>
              <a:t>=2.82</a:t>
            </a:r>
            <a:r>
              <a:rPr lang="en-US" sz="2000" dirty="0">
                <a:latin typeface="Symbol" panose="05050102010706020507"/>
                <a:ea typeface="Calibri" panose="020F0502020204030204"/>
                <a:cs typeface="Arial" panose="020B0604020202020204"/>
              </a:rPr>
              <a:t>´</a:t>
            </a:r>
            <a:r>
              <a:rPr lang="en-US" sz="2000" dirty="0">
                <a:latin typeface="Calibri" panose="020F0502020204030204"/>
                <a:ea typeface="Calibri" panose="020F0502020204030204"/>
                <a:cs typeface="Arial" panose="020B0604020202020204"/>
              </a:rPr>
              <a:t>10</a:t>
            </a:r>
            <a:r>
              <a:rPr lang="en-US" sz="2000" baseline="30000" dirty="0">
                <a:latin typeface="Calibri" panose="020F0502020204030204"/>
                <a:ea typeface="Calibri" panose="020F0502020204030204"/>
                <a:cs typeface="Arial" panose="020B0604020202020204"/>
              </a:rPr>
              <a:t>-8</a:t>
            </a:r>
            <a:r>
              <a:rPr lang="en-US" sz="2000" dirty="0">
                <a:latin typeface="Symbol" panose="05050102010706020507"/>
                <a:ea typeface="Calibri" panose="020F0502020204030204"/>
                <a:cs typeface="Arial" panose="020B0604020202020204"/>
              </a:rPr>
              <a:t>W</a:t>
            </a:r>
            <a:r>
              <a:rPr lang="en-US" sz="2000" dirty="0">
                <a:latin typeface="Calibri" panose="020F0502020204030204"/>
                <a:ea typeface="Calibri" panose="020F0502020204030204"/>
                <a:cs typeface="Arial" panose="020B0604020202020204"/>
              </a:rPr>
              <a:t>.m, </a:t>
            </a:r>
            <a:r>
              <a:rPr lang="en-US" sz="2000" dirty="0" err="1">
                <a:latin typeface="Symbol" panose="05050102010706020507"/>
                <a:ea typeface="Calibri" panose="020F0502020204030204"/>
                <a:cs typeface="Arial" panose="020B0604020202020204"/>
              </a:rPr>
              <a:t>r</a:t>
            </a:r>
            <a:r>
              <a:rPr lang="en-US" sz="2000" i="1" baseline="-25000" dirty="0" err="1">
                <a:latin typeface="Calibri" panose="020F0502020204030204"/>
                <a:ea typeface="Calibri" panose="020F0502020204030204"/>
                <a:cs typeface="Arial" panose="020B0604020202020204"/>
              </a:rPr>
              <a:t>glass</a:t>
            </a:r>
            <a:r>
              <a:rPr lang="en-US" sz="2000" dirty="0">
                <a:latin typeface="Calibri" panose="020F0502020204030204"/>
                <a:ea typeface="Calibri" panose="020F0502020204030204"/>
                <a:cs typeface="Arial" panose="020B0604020202020204"/>
              </a:rPr>
              <a:t>=10</a:t>
            </a:r>
            <a:r>
              <a:rPr lang="en-US" sz="2000" baseline="30000" dirty="0">
                <a:latin typeface="Calibri" panose="020F0502020204030204"/>
                <a:ea typeface="Calibri" panose="020F0502020204030204"/>
                <a:cs typeface="Arial" panose="020B0604020202020204"/>
              </a:rPr>
              <a:t>10</a:t>
            </a:r>
            <a:r>
              <a:rPr lang="en-US" sz="2000" dirty="0">
                <a:latin typeface="Symbol" panose="05050102010706020507"/>
                <a:ea typeface="Calibri" panose="020F0502020204030204"/>
                <a:cs typeface="Arial" panose="020B0604020202020204"/>
              </a:rPr>
              <a:t>W</a:t>
            </a:r>
            <a:r>
              <a:rPr lang="en-US" sz="2000" dirty="0">
                <a:latin typeface="Calibri" panose="020F0502020204030204"/>
                <a:ea typeface="Calibri" panose="020F0502020204030204"/>
                <a:cs typeface="Arial" panose="020B0604020202020204"/>
              </a:rPr>
              <a:t>.m.</a:t>
            </a:r>
            <a:endParaRPr lang="en-US" sz="2000" dirty="0">
              <a:effectLst/>
              <a:latin typeface="Calibri" panose="020F0502020204030204"/>
              <a:ea typeface="Calibri" panose="020F0502020204030204"/>
              <a:cs typeface="Arial" panose="020B0604020202020204"/>
            </a:endParaRPr>
          </a:p>
        </p:txBody>
      </p:sp>
      <p:pic>
        <p:nvPicPr>
          <p:cNvPr id="6" name="Picture 5" descr="http://www.hazemsakeek.com/Physics_Lectures/medicalphysics/medicalimages/2006-04-06_01-08-57-22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261" y="3560481"/>
            <a:ext cx="5692300" cy="84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hazemsakeek.com/Physics_Lectures/medicalphysics/medicalimages/2006-04-06_01-09-19-91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51" y="4843533"/>
            <a:ext cx="5637710" cy="71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12102" y="5848428"/>
            <a:ext cx="7885987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Arial" panose="020B0604020202020204"/>
              </a:rPr>
              <a:t>Notice that the resistance of aluminum is much smaller than glass.</a:t>
            </a:r>
            <a:endParaRPr lang="en-US" sz="2000" dirty="0">
              <a:solidFill>
                <a:srgbClr val="FF0000"/>
              </a:solidFill>
              <a:effectLst/>
              <a:latin typeface="Calibri" panose="020F0502020204030204"/>
              <a:ea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008000"/>
                    </a:solidFill>
                    <a:latin typeface="Tahoma"/>
                    <a:ea typeface="Times New Roman"/>
                  </a:rPr>
                  <a:t>Example </a:t>
                </a:r>
                <a:endParaRPr lang="en-US" sz="2800" dirty="0">
                  <a:effectLst/>
                  <a:latin typeface="Times New Roman"/>
                  <a:ea typeface="Times New Roman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"/>
                    <a:ea typeface="Times New Roman"/>
                  </a:rPr>
                  <a:t>A 2.4m length of wire that is 3.1x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000" dirty="0">
                    <a:effectLst/>
                    <a:latin typeface="T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</a:rPr>
                          <m:t>𝑚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effectLst/>
                    <a:latin typeface="T"/>
                    <a:ea typeface="Times New Roman"/>
                  </a:rPr>
                  <a:t> in cross section has a measured resistance of 0.24. Calculate the conductivity of the material</a:t>
                </a:r>
                <a:endParaRPr lang="en-US" sz="2000" dirty="0">
                  <a:effectLst/>
                  <a:latin typeface="Times New Roman"/>
                  <a:ea typeface="Times New Roman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sz="2000" b="1" dirty="0">
                    <a:solidFill>
                      <a:srgbClr val="008000"/>
                    </a:solidFill>
                    <a:effectLst/>
                    <a:latin typeface="T"/>
                    <a:ea typeface="Times New Roman"/>
                  </a:rPr>
                  <a:t>Solution</a:t>
                </a:r>
                <a:endParaRPr lang="en-US" sz="2000" dirty="0">
                  <a:effectLst/>
                  <a:latin typeface="Times New Roman"/>
                  <a:ea typeface="Times New Roman"/>
                </a:endParaRPr>
              </a:p>
              <a:p>
                <a:endParaRPr lang="ar-S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669" t="-2692" r="-185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  <a:endParaRPr lang="ar-SA">
                  <a:noFill/>
                </a:endParaRP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  <a:endParaRPr lang="en-US" dirty="0"/>
          </a:p>
        </p:txBody>
      </p:sp>
      <p:pic>
        <p:nvPicPr>
          <p:cNvPr id="5" name="Picture 4" descr="http://www.hazemsakeek.com/Physics_Lectures/medicalphysics/medicalimages/2006-04-06_19-28-26-69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321" y="3230149"/>
            <a:ext cx="5484410" cy="229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676" y="420690"/>
            <a:ext cx="8223840" cy="748449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chemeClr val="bg1"/>
                </a:solidFill>
                <a:latin typeface="Tahoma" panose="020B0604030504040204"/>
                <a:ea typeface="Calibri" panose="020F0502020204030204"/>
                <a:cs typeface="Arial" panose="020B0604020202020204"/>
              </a:rPr>
              <a:t>Ohm's law</a:t>
            </a:r>
            <a:br>
              <a:rPr lang="en-US" sz="2800" dirty="0">
                <a:latin typeface="Calibri" panose="020F0502020204030204"/>
                <a:ea typeface="Calibri" panose="020F0502020204030204"/>
                <a:cs typeface="Arial" panose="020B0604020202020204"/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333333"/>
                </a:solidFill>
                <a:latin typeface="Verdana" panose="020B0604030504040204"/>
                <a:ea typeface="Times New Roman" panose="02020603050405020304"/>
                <a:cs typeface="Times New Roman" panose="02020603050405020304"/>
              </a:rPr>
              <a:t> discovered by Georg Simon Ohm and published in his 1827 paper, </a:t>
            </a:r>
            <a:r>
              <a:rPr lang="en-US" sz="2800" i="1" dirty="0">
                <a:solidFill>
                  <a:srgbClr val="333333"/>
                </a:solidFill>
                <a:latin typeface="Verdana" panose="020B0604030504040204"/>
                <a:ea typeface="Times New Roman" panose="02020603050405020304"/>
                <a:cs typeface="Times New Roman" panose="02020603050405020304"/>
              </a:rPr>
              <a:t>The Galvanic Circuit Investigated Mathematically</a:t>
            </a:r>
            <a:r>
              <a:rPr lang="en-US" sz="2800" dirty="0">
                <a:solidFill>
                  <a:srgbClr val="333333"/>
                </a:solidFill>
                <a:latin typeface="Verdana" panose="020B0604030504040204"/>
                <a:ea typeface="Times New Roman" panose="02020603050405020304"/>
                <a:cs typeface="Times New Roman" panose="02020603050405020304"/>
              </a:rPr>
              <a:t>. Ohm's principal discovery was that the amount of electric current through a metal conductor in a circuit is directly proportional to the voltage impressed across it,</a:t>
            </a:r>
          </a:p>
          <a:p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00752" y="5232088"/>
            <a:ext cx="76836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latin typeface="Verdana" panose="020B0604030504040204"/>
                <a:ea typeface="Times New Roman" panose="02020603050405020304"/>
                <a:cs typeface="Times New Roman" panose="02020603050405020304"/>
              </a:rPr>
              <a:t>In this algebraic expression, voltage (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/>
                <a:ea typeface="Times New Roman" panose="02020603050405020304"/>
              </a:rPr>
              <a:t>V</a:t>
            </a:r>
            <a:r>
              <a:rPr lang="en-US" sz="2400" dirty="0">
                <a:solidFill>
                  <a:srgbClr val="333333"/>
                </a:solidFill>
                <a:latin typeface="Verdana" panose="020B0604030504040204"/>
                <a:ea typeface="Times New Roman" panose="02020603050405020304"/>
                <a:cs typeface="Times New Roman" panose="02020603050405020304"/>
              </a:rPr>
              <a:t>) is equal to current (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/>
                <a:ea typeface="Times New Roman" panose="02020603050405020304"/>
              </a:rPr>
              <a:t>I</a:t>
            </a:r>
            <a:r>
              <a:rPr lang="en-US" sz="2400" dirty="0">
                <a:solidFill>
                  <a:srgbClr val="333333"/>
                </a:solidFill>
                <a:latin typeface="Verdana" panose="020B0604030504040204"/>
                <a:ea typeface="Times New Roman" panose="02020603050405020304"/>
                <a:cs typeface="Times New Roman" panose="02020603050405020304"/>
              </a:rPr>
              <a:t>) multiplied by resistance (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/>
                <a:ea typeface="Times New Roman" panose="02020603050405020304"/>
              </a:rPr>
              <a:t>R</a:t>
            </a:r>
            <a:r>
              <a:rPr lang="en-US" sz="2400" dirty="0">
                <a:solidFill>
                  <a:srgbClr val="333333"/>
                </a:solidFill>
                <a:latin typeface="Verdana" panose="020B0604030504040204"/>
                <a:ea typeface="Times New Roman" panose="02020603050405020304"/>
                <a:cs typeface="Times New Roman" panose="02020603050405020304"/>
              </a:rPr>
              <a:t>). </a:t>
            </a:r>
            <a:endParaRPr lang="ar-SA" sz="2400" dirty="0"/>
          </a:p>
        </p:txBody>
      </p:sp>
      <p:pic>
        <p:nvPicPr>
          <p:cNvPr id="8" name="Picture 7" descr="http://www.hazemsakeek.com/Physics_Lectures/medicalphysics/medicalimages/ohm-curcui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7806" y="3955843"/>
            <a:ext cx="2286636" cy="122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345" y="4358685"/>
            <a:ext cx="2091103" cy="8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008000"/>
                    </a:solidFill>
                    <a:latin typeface="Tahoma"/>
                    <a:ea typeface="Times New Roman"/>
                  </a:rPr>
                  <a:t>Example </a:t>
                </a:r>
                <a:endParaRPr lang="en-US" sz="2800" dirty="0">
                  <a:effectLst/>
                  <a:latin typeface="Times New Roman"/>
                  <a:ea typeface="Times New Roman"/>
                </a:endParaRPr>
              </a:p>
              <a:p>
                <a:r>
                  <a:rPr lang="en-US" sz="2800" dirty="0">
                    <a:effectLst/>
                    <a:latin typeface="Calibri"/>
                    <a:ea typeface="Calibri"/>
                    <a:cs typeface="Arial"/>
                  </a:rPr>
                  <a:t>A 0.90V potential difference is maintained across a 1.5m length of tungsten wire that has a cross-sectional area of 6X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7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effectLst/>
                    <a:latin typeface="Calibri"/>
                    <a:ea typeface="Calibri"/>
                    <a:cs typeface="Arial"/>
                  </a:rPr>
                  <a:t>. What is the current in the wire?</a:t>
                </a:r>
                <a:r>
                  <a:rPr lang="en-US" sz="2800" dirty="0">
                    <a:effectLst/>
                    <a:latin typeface="Symbol"/>
                    <a:ea typeface="Calibri"/>
                    <a:cs typeface="Arial"/>
                  </a:rPr>
                  <a:t> r</a:t>
                </a:r>
                <a:r>
                  <a:rPr lang="en-US" sz="2800" dirty="0">
                    <a:effectLst/>
                    <a:latin typeface="Calibri"/>
                    <a:ea typeface="Calibri"/>
                    <a:cs typeface="Arial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Calibri"/>
                        <a:cs typeface="Arial"/>
                      </a:rPr>
                      <m:t>5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Arial"/>
                      </a:rPr>
                      <m:t>.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Arial"/>
                      </a:rPr>
                      <m:t>6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Arial"/>
                      </a:rPr>
                      <m:t>𝑥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2800" dirty="0" err="1">
                    <a:effectLst/>
                    <a:latin typeface="Symbol"/>
                    <a:ea typeface="Calibri"/>
                    <a:cs typeface="Arial"/>
                  </a:rPr>
                  <a:t>W</a:t>
                </a:r>
                <a:r>
                  <a:rPr lang="en-US" sz="2800" dirty="0" err="1">
                    <a:effectLst/>
                    <a:latin typeface="Calibri"/>
                    <a:ea typeface="Calibri"/>
                    <a:cs typeface="Arial"/>
                  </a:rPr>
                  <a:t>.m</a:t>
                </a:r>
                <a:endParaRPr lang="ar-S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669" t="-2692" r="-274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  <a:endParaRPr lang="ar-SA">
                  <a:noFill/>
                </a:endParaRP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  <a:endParaRPr lang="en-US" dirty="0"/>
          </a:p>
        </p:txBody>
      </p:sp>
      <p:pic>
        <p:nvPicPr>
          <p:cNvPr id="5" name="Picture 4" descr="http://www.hazemsakeek.com/Physics_Lectures/medicalphysics/medicalimages/2006-04-06_01-12-28-80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944" y="3936598"/>
            <a:ext cx="2794996" cy="79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hazemsakeek.com/Physics_Lectures/medicalphysics/medicalimages/2006-04-06_01-13-59-446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584" y="4735774"/>
            <a:ext cx="3931938" cy="82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75266" y="3429000"/>
            <a:ext cx="18942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 b="1" dirty="0">
                <a:solidFill>
                  <a:srgbClr val="008000"/>
                </a:solidFill>
                <a:latin typeface="Tahoma" panose="020B0604030504040204"/>
                <a:ea typeface="Times New Roman" panose="02020603050405020304"/>
              </a:rPr>
              <a:t>Solution:</a:t>
            </a:r>
            <a:endParaRPr lang="en-US" sz="2000" b="1" dirty="0">
              <a:effectLst/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008000"/>
                    </a:solidFill>
                    <a:latin typeface="Tahoma"/>
                    <a:ea typeface="Times New Roman"/>
                  </a:rPr>
                  <a:t>Example :</a:t>
                </a:r>
                <a:endParaRPr lang="en-US" sz="2800" dirty="0">
                  <a:effectLst/>
                  <a:latin typeface="Times New Roman"/>
                  <a:ea typeface="Times New Roman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sz="2800" dirty="0">
                    <a:effectLst/>
                    <a:latin typeface="T"/>
                    <a:ea typeface="Times New Roman"/>
                  </a:rPr>
                  <a:t>A 2.4m length of wire that is 3.1x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800" dirty="0">
                    <a:effectLst/>
                    <a:latin typeface="T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effectLst/>
                    <a:latin typeface="T"/>
                    <a:ea typeface="Times New Roman"/>
                  </a:rPr>
                  <a:t> in cross section has a measured resistance of 0.24</a:t>
                </a:r>
                <a:r>
                  <a:rPr lang="en-US" sz="2800" dirty="0">
                    <a:effectLst/>
                    <a:latin typeface="T"/>
                    <a:ea typeface="Times New Roman"/>
                    <a:sym typeface="Symbol"/>
                  </a:rPr>
                  <a:t></a:t>
                </a:r>
                <a:r>
                  <a:rPr lang="en-US" sz="2800" dirty="0">
                    <a:effectLst/>
                    <a:latin typeface="T"/>
                    <a:ea typeface="Times New Roman"/>
                  </a:rPr>
                  <a:t>. Calculate the conductivity of the material</a:t>
                </a:r>
                <a:endParaRPr lang="en-US" sz="2800" dirty="0">
                  <a:effectLst/>
                  <a:latin typeface="Times New Roman"/>
                  <a:ea typeface="Times New Roman"/>
                </a:endParaRPr>
              </a:p>
              <a:p>
                <a:r>
                  <a:rPr lang="en-US" sz="2400" b="1" dirty="0">
                    <a:solidFill>
                      <a:srgbClr val="008000"/>
                    </a:solidFill>
                    <a:effectLst/>
                    <a:latin typeface="T"/>
                    <a:ea typeface="Calibri"/>
                    <a:cs typeface="Arial"/>
                  </a:rPr>
                  <a:t>Solution</a:t>
                </a:r>
                <a:endParaRPr lang="ar-S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669" t="-2692" r="-259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  <a:endParaRPr lang="ar-SA">
                  <a:noFill/>
                </a:endParaRP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19" y="3686174"/>
            <a:ext cx="6075715" cy="181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Electrical Energy and Power</a:t>
            </a:r>
            <a:br>
              <a:rPr lang="en-US" dirty="0">
                <a:solidFill>
                  <a:srgbClr val="FF0000"/>
                </a:solidFill>
              </a:rPr>
            </a:b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u="sng" dirty="0">
                <a:solidFill>
                  <a:srgbClr val="000080"/>
                </a:solidFill>
                <a:latin typeface="Tahoma" panose="020B0604030504040204"/>
                <a:ea typeface="Times New Roman" panose="02020603050405020304"/>
                <a:cs typeface="Arial" panose="020B0604020202020204"/>
              </a:rPr>
              <a:t>Powe</a:t>
            </a:r>
            <a:r>
              <a:rPr lang="en-US" sz="3600" b="1" u="sng" dirty="0">
                <a:latin typeface="Calibri" panose="020F0502020204030204"/>
                <a:ea typeface="Calibri" panose="020F0502020204030204"/>
                <a:cs typeface="Arial" panose="020B0604020202020204"/>
              </a:rPr>
              <a:t>r</a:t>
            </a:r>
            <a:endParaRPr lang="en-US" sz="3600" dirty="0">
              <a:latin typeface="Calibri" panose="020F0502020204030204"/>
              <a:ea typeface="Calibri" panose="020F0502020204030204"/>
              <a:cs typeface="Arial" panose="020B0604020202020204"/>
            </a:endParaRPr>
          </a:p>
          <a:p>
            <a:r>
              <a:rPr lang="en-US" dirty="0"/>
              <a:t>Electric power is the rate at which electric is transferred by an electric circuit. </a:t>
            </a:r>
          </a:p>
          <a:p>
            <a:r>
              <a:rPr lang="en-US" dirty="0"/>
              <a:t> The SI unit of power is the watt </a:t>
            </a:r>
          </a:p>
          <a:p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318" y="3018603"/>
            <a:ext cx="1791648" cy="37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966" y="3099892"/>
            <a:ext cx="1573213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8372" y="3643908"/>
            <a:ext cx="62116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Where: P is the electric power, V the potential difference, and I the electric current</a:t>
            </a:r>
            <a:endParaRPr lang="ar-SA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98" y="4474905"/>
            <a:ext cx="2170677" cy="7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7998" y="5451505"/>
            <a:ext cx="38763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Where: R is the electrical</a:t>
            </a:r>
          </a:p>
          <a:p>
            <a:r>
              <a:rPr lang="en-US" sz="2400" dirty="0"/>
              <a:t>resistance</a:t>
            </a:r>
            <a:endParaRPr lang="ar-SA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  <a:p>
            <a:r>
              <a:rPr lang="en-US" dirty="0"/>
              <a:t>An electric heater is constructed by applying a potential difference of 110volt to a </a:t>
            </a:r>
            <a:r>
              <a:rPr lang="en-US" dirty="0" err="1"/>
              <a:t>nichrome</a:t>
            </a:r>
            <a:r>
              <a:rPr lang="en-US" dirty="0"/>
              <a:t> wire of total resistance 8. Find the current carried by the wire and the power rating of the heater</a:t>
            </a:r>
          </a:p>
          <a:p>
            <a:r>
              <a:rPr lang="en-US" dirty="0"/>
              <a:t>Solution: V = IR</a:t>
            </a:r>
          </a:p>
          <a:p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12" y="3342289"/>
            <a:ext cx="2747307" cy="77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1909" y="4114798"/>
            <a:ext cx="2357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power P is:</a:t>
            </a:r>
            <a:endParaRPr lang="ar-SA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497" y="4918841"/>
            <a:ext cx="10168760" cy="842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Combination of Resistors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 Resistors in Series:</a:t>
            </a:r>
            <a:endParaRPr lang="ar-SA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034" y="1742911"/>
            <a:ext cx="267652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91"/>
          <a:stretch>
            <a:fillRect/>
          </a:stretch>
        </p:blipFill>
        <p:spPr bwMode="auto">
          <a:xfrm>
            <a:off x="726036" y="2212017"/>
            <a:ext cx="4488757" cy="1019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3705" y="395714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dirty="0"/>
              <a:t>R = R1 + R2 + R3</a:t>
            </a:r>
          </a:p>
        </p:txBody>
      </p:sp>
      <p:sp>
        <p:nvSpPr>
          <p:cNvPr id="6" name="Rectangle 5"/>
          <p:cNvSpPr/>
          <p:nvPr/>
        </p:nvSpPr>
        <p:spPr>
          <a:xfrm>
            <a:off x="726036" y="3421454"/>
            <a:ext cx="2409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Total resistance:</a:t>
            </a:r>
            <a:endParaRPr lang="ar-SA" sz="2400" dirty="0"/>
          </a:p>
        </p:txBody>
      </p:sp>
      <p:sp>
        <p:nvSpPr>
          <p:cNvPr id="7" name="Rectangle 6"/>
          <p:cNvSpPr/>
          <p:nvPr/>
        </p:nvSpPr>
        <p:spPr>
          <a:xfrm>
            <a:off x="643097" y="4836651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Example-1</a:t>
            </a:r>
            <a:endParaRPr lang="ar-SA" sz="2000" b="1" dirty="0">
              <a:solidFill>
                <a:srgbClr val="FF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96" y="4836651"/>
            <a:ext cx="4745421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series circuit is shown in the diagram above. The current flows through each resistor in turn. If the values of the three resistors are:</a:t>
                </a:r>
                <a:r>
                  <a:rPr lang="en-US" sz="2800" dirty="0"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=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8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𝛺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 ,  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 =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8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𝛺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 </m:t>
                        </m:r>
                      </m:sub>
                    </m:sSub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  ,</m:t>
                    </m:r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3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=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4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 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</a:rPr>
                          <m:t>𝛺</m:t>
                        </m:r>
                      </m:sub>
                    </m:sSub>
                    <m:r>
                      <a:rPr lang="en-US" sz="2800" i="1">
                        <a:effectLst/>
                        <a:latin typeface="Cambria Math"/>
                        <a:ea typeface="Times New Roman"/>
                      </a:rPr>
                      <m:t> </m:t>
                    </m:r>
                  </m:oMath>
                </a14:m>
                <a:endParaRPr lang="en-US" sz="2400" dirty="0">
                  <a:effectLst/>
                  <a:latin typeface="Times New Roman"/>
                  <a:ea typeface="Times New Roman"/>
                </a:endParaRPr>
              </a:p>
              <a:p>
                <a:r>
                  <a:rPr lang="en-US" dirty="0"/>
                  <a:t>With a 10 V battery, </a:t>
                </a:r>
                <a:r>
                  <a:rPr lang="en-US" dirty="0">
                    <a:solidFill>
                      <a:srgbClr val="FF0000"/>
                    </a:solidFill>
                  </a:rPr>
                  <a:t>find the total current in the circuit</a:t>
                </a:r>
                <a:r>
                  <a:rPr lang="en-US" dirty="0"/>
                  <a:t>? </a:t>
                </a:r>
                <a:endParaRPr lang="ar-S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372" t="-2153" r="-118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  <a:endParaRPr lang="ar-SA">
                  <a:noFill/>
                </a:endParaRP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1051" y="3240971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Solution:</a:t>
            </a:r>
            <a:endParaRPr lang="ar-SA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1051" y="3938015"/>
                <a:ext cx="490769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/>
                    <a:ea typeface="Times New Roman"/>
                  </a:rPr>
                  <a:t>Total( R )=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</a:rPr>
                          <m:t>+  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</a:rPr>
                          <m:t>+ </m:t>
                        </m:r>
                      </m:sub>
                    </m:sSub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  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20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 </m:t>
                    </m:r>
                    <m:r>
                      <a:rPr lang="en-US" sz="2400" i="1">
                        <a:effectLst/>
                        <a:latin typeface="Cambria Math"/>
                        <a:ea typeface="Times New Roman"/>
                      </a:rPr>
                      <m:t>𝛺</m:t>
                    </m:r>
                  </m:oMath>
                </a14:m>
                <a:endParaRPr lang="en-US" sz="24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51" y="3938015"/>
                <a:ext cx="4907694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863" t="-10526" b="-289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  <a:endParaRPr lang="ar-SA">
                  <a:noFill/>
                </a:endParaRP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21051" y="4743942"/>
            <a:ext cx="4022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kern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I = V / R = 10 / 20 = 0.5 A</a:t>
            </a:r>
            <a:endParaRPr lang="ar-SA" dirty="0"/>
          </a:p>
        </p:txBody>
      </p:sp>
      <p:sp>
        <p:nvSpPr>
          <p:cNvPr id="9" name="Rectangle 8"/>
          <p:cNvSpPr/>
          <p:nvPr/>
        </p:nvSpPr>
        <p:spPr>
          <a:xfrm>
            <a:off x="588897" y="5533725"/>
            <a:ext cx="61902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 The current through each resistor would be 0.5 A. </a:t>
            </a:r>
            <a:endParaRPr lang="ar-SA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 defTabSz="-635">
              <a:tabLst>
                <a:tab pos="0" algn="l"/>
                <a:tab pos="414655" algn="l"/>
                <a:tab pos="829310" algn="l"/>
                <a:tab pos="1243965" algn="l"/>
                <a:tab pos="1658620" algn="l"/>
                <a:tab pos="2073275" algn="l"/>
                <a:tab pos="2487930" algn="l"/>
                <a:tab pos="2902585" algn="l"/>
                <a:tab pos="3317240" algn="l"/>
                <a:tab pos="3732530" algn="l"/>
                <a:tab pos="4147185" algn="l"/>
                <a:tab pos="4561840" algn="l"/>
                <a:tab pos="4976495" algn="l"/>
                <a:tab pos="5391150" algn="l"/>
                <a:tab pos="5805805" algn="l"/>
                <a:tab pos="6220460" algn="l"/>
                <a:tab pos="6635115" algn="l"/>
                <a:tab pos="7049770" algn="l"/>
                <a:tab pos="7465060" algn="l"/>
                <a:tab pos="7879715" algn="l"/>
                <a:tab pos="8294370" algn="l"/>
              </a:tabLst>
            </a:pPr>
            <a:r>
              <a:rPr lang="en-US" sz="2700" b="1" dirty="0">
                <a:solidFill>
                  <a:schemeClr val="bg1"/>
                </a:solidFill>
                <a:ea typeface="Calibri" panose="020F0502020204030204" pitchFamily="1" charset="0"/>
                <a:cs typeface="Calibri" panose="020F0502020204030204" pitchFamily="1" charset="0"/>
              </a:rPr>
              <a:t>21-1</a:t>
            </a:r>
            <a:r>
              <a:rPr lang="en-US" sz="2700" dirty="0">
                <a:solidFill>
                  <a:schemeClr val="bg1"/>
                </a:solidFill>
                <a:ea typeface="Calibri" panose="020F0502020204030204" pitchFamily="1" charset="0"/>
                <a:cs typeface="Calibri" panose="020F0502020204030204" pitchFamily="1" charset="0"/>
              </a:rPr>
              <a:t>  Coulomb’s Law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40360" y="1327819"/>
            <a:ext cx="8294400" cy="479571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81639" tIns="60086" rIns="81639" bIns="40820"/>
          <a:lstStyle/>
          <a:p>
            <a:pPr algn="ctr" defTabSz="-635">
              <a:tabLst>
                <a:tab pos="0" algn="l"/>
                <a:tab pos="414655" algn="l"/>
                <a:tab pos="829310" algn="l"/>
                <a:tab pos="1243965" algn="l"/>
                <a:tab pos="1658620" algn="l"/>
                <a:tab pos="2073275" algn="l"/>
                <a:tab pos="2487930" algn="l"/>
                <a:tab pos="2902585" algn="l"/>
                <a:tab pos="3317240" algn="l"/>
                <a:tab pos="3732530" algn="l"/>
                <a:tab pos="4147185" algn="l"/>
                <a:tab pos="4561840" algn="l"/>
                <a:tab pos="4976495" algn="l"/>
                <a:tab pos="5391150" algn="l"/>
                <a:tab pos="5805805" algn="l"/>
                <a:tab pos="6220460" algn="l"/>
                <a:tab pos="6635115" algn="l"/>
                <a:tab pos="7049770" algn="l"/>
                <a:tab pos="7465060" algn="l"/>
                <a:tab pos="7879715" algn="l"/>
                <a:tab pos="8294370" algn="l"/>
              </a:tabLst>
            </a:pPr>
            <a:r>
              <a:rPr lang="en-US" sz="2900" b="1" dirty="0">
                <a:solidFill>
                  <a:srgbClr val="34566E"/>
                </a:solidFill>
              </a:rPr>
              <a:t>Materials classified based on their ability to move charge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6481" y="2275009"/>
            <a:ext cx="8178279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805" indent="-344805">
              <a:spcAft>
                <a:spcPts val="1800"/>
              </a:spcAft>
              <a:buFont typeface="Arial" panose="020B0604020202020204"/>
              <a:buChar char="•"/>
            </a:pPr>
            <a:r>
              <a:rPr lang="en-US" sz="2000" b="1" dirty="0"/>
              <a:t>Conductors </a:t>
            </a:r>
            <a:r>
              <a:rPr lang="en-US" sz="2000" dirty="0"/>
              <a:t>are materials in which a significant number of electrons are free to move. Examples include metals.</a:t>
            </a:r>
          </a:p>
          <a:p>
            <a:pPr marL="344805" indent="-344805">
              <a:spcAft>
                <a:spcPts val="1800"/>
              </a:spcAft>
              <a:buFont typeface="Arial" panose="020B0604020202020204"/>
              <a:buChar char="•"/>
            </a:pPr>
            <a:r>
              <a:rPr lang="en-US" sz="2000" dirty="0"/>
              <a:t>The charged particles in nonconductors (</a:t>
            </a:r>
            <a:r>
              <a:rPr lang="en-US" sz="2000" b="1" dirty="0"/>
              <a:t>insulators</a:t>
            </a:r>
            <a:r>
              <a:rPr lang="en-US" sz="2000" dirty="0"/>
              <a:t>) are not free to move. Examples include rubber, plastic, glass. </a:t>
            </a:r>
          </a:p>
          <a:p>
            <a:pPr marL="344805" indent="-344805">
              <a:spcAft>
                <a:spcPts val="1800"/>
              </a:spcAft>
              <a:buFont typeface="Arial" panose="020B0604020202020204"/>
              <a:buChar char="•"/>
            </a:pPr>
            <a:r>
              <a:rPr lang="en-US" sz="2000" b="1" dirty="0"/>
              <a:t>Semiconductors </a:t>
            </a:r>
            <a:r>
              <a:rPr lang="en-US" sz="2000" dirty="0"/>
              <a:t>are materials that are intermediate between conductors and insulators; examples include silicon and germanium in computer chips.</a:t>
            </a:r>
          </a:p>
          <a:p>
            <a:pPr marL="344805" indent="-344805">
              <a:spcAft>
                <a:spcPts val="1800"/>
              </a:spcAft>
              <a:buFont typeface="Arial" panose="020B0604020202020204"/>
              <a:buChar char="•"/>
            </a:pPr>
            <a:r>
              <a:rPr lang="en-US" sz="2000" b="1" dirty="0"/>
              <a:t>Superconductors</a:t>
            </a:r>
            <a:r>
              <a:rPr lang="en-US" sz="2000" dirty="0"/>
              <a:t> are materials that are perfect conductors, allowing charge to move without any hindrance.</a:t>
            </a:r>
          </a:p>
          <a:p>
            <a:pPr>
              <a:spcAft>
                <a:spcPts val="1800"/>
              </a:spcAft>
            </a:pPr>
            <a:r>
              <a:rPr lang="en-US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© 2014 John Wiley &amp; Sons, Inc. All rights reserved.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CC3300"/>
                </a:solidFill>
                <a:latin typeface="Tahoma" panose="020B0604030504040204"/>
                <a:ea typeface="Times New Roman" panose="02020603050405020304"/>
              </a:rPr>
              <a:t>Resistors in Parallel:</a:t>
            </a:r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241" y="1501502"/>
            <a:ext cx="2590800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http://www.hazemsakeek.com/Physics_Lectures/medicalphysics/medicalimages/2006-04-06_18-56-17-027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5481" y="1876310"/>
            <a:ext cx="2155190" cy="181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35" y="2063481"/>
            <a:ext cx="3014661" cy="1070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4757" y="3244334"/>
            <a:ext cx="1451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Example</a:t>
            </a:r>
            <a:endParaRPr lang="ar-SA" sz="2400" b="1" dirty="0">
              <a:solidFill>
                <a:srgbClr val="FF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35" y="4117318"/>
            <a:ext cx="8910965" cy="84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996" y="4541728"/>
            <a:ext cx="4054083" cy="1613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0080"/>
                </a:solidFill>
                <a:latin typeface="Tahoma" panose="020B0604030504040204"/>
                <a:ea typeface="Times New Roman" panose="02020603050405020304"/>
                <a:cs typeface="Arial" panose="020B0604020202020204"/>
              </a:rPr>
              <a:t>Solution</a:t>
            </a:r>
            <a:endParaRPr lang="en-US" sz="2400" dirty="0">
              <a:latin typeface="Calibri" panose="020F0502020204030204"/>
              <a:ea typeface="Calibri" panose="020F0502020204030204"/>
              <a:cs typeface="Arial" panose="020B0604020202020204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/>
                <a:ea typeface="Times New Roman" panose="02020603050405020304"/>
                <a:cs typeface="Arial" panose="020B0604020202020204"/>
              </a:rPr>
              <a:t>Resistance </a:t>
            </a:r>
            <a:r>
              <a:rPr lang="en-US" sz="2800" i="1" dirty="0">
                <a:latin typeface="Times New Roman" panose="02020603050405020304"/>
                <a:ea typeface="Times New Roman" panose="02020603050405020304"/>
                <a:cs typeface="Arial" panose="020B0604020202020204"/>
              </a:rPr>
              <a:t>R</a:t>
            </a:r>
            <a:r>
              <a:rPr lang="en-US" sz="2800" baseline="-25000" dirty="0">
                <a:latin typeface="Times New Roman" panose="02020603050405020304"/>
                <a:ea typeface="Times New Roman" panose="02020603050405020304"/>
                <a:cs typeface="Arial" panose="020B0604020202020204"/>
              </a:rPr>
              <a:t>1</a:t>
            </a:r>
            <a:r>
              <a:rPr lang="en-US" sz="2800" dirty="0">
                <a:latin typeface="Times New Roman" panose="02020603050405020304"/>
                <a:ea typeface="Times New Roman" panose="02020603050405020304"/>
                <a:cs typeface="Arial" panose="020B0604020202020204"/>
              </a:rPr>
              <a:t> and </a:t>
            </a:r>
            <a:r>
              <a:rPr lang="en-US" sz="2800" i="1" dirty="0">
                <a:latin typeface="Times New Roman" panose="02020603050405020304"/>
                <a:ea typeface="Times New Roman" panose="02020603050405020304"/>
                <a:cs typeface="Arial" panose="020B0604020202020204"/>
              </a:rPr>
              <a:t>R</a:t>
            </a:r>
            <a:r>
              <a:rPr lang="en-US" sz="2800" baseline="-25000" dirty="0">
                <a:latin typeface="Times New Roman" panose="02020603050405020304"/>
                <a:ea typeface="Times New Roman" panose="02020603050405020304"/>
                <a:cs typeface="Arial" panose="020B0604020202020204"/>
              </a:rPr>
              <a:t>2</a:t>
            </a:r>
            <a:r>
              <a:rPr lang="en-US" sz="2800" dirty="0">
                <a:latin typeface="Times New Roman" panose="02020603050405020304"/>
                <a:ea typeface="Times New Roman" panose="02020603050405020304"/>
                <a:cs typeface="Arial" panose="020B0604020202020204"/>
              </a:rPr>
              <a:t> are connected in parallel therefore the circuit is simplify as shown below</a:t>
            </a:r>
            <a:endParaRPr lang="en-US" sz="2400" dirty="0">
              <a:latin typeface="Calibri" panose="020F0502020204030204"/>
              <a:ea typeface="Calibri" panose="020F0502020204030204"/>
              <a:cs typeface="Arial" panose="020B0604020202020204"/>
            </a:endParaRPr>
          </a:p>
          <a:p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88" y="3081775"/>
            <a:ext cx="5745075" cy="122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16" y="4303985"/>
            <a:ext cx="2356069" cy="193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Then the resultant resistance of R1&amp;R2   are connected in series with resistance R3</a:t>
            </a:r>
          </a:p>
          <a:p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56" y="2433310"/>
            <a:ext cx="3790067" cy="64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 defTabSz="-635">
              <a:tabLst>
                <a:tab pos="0" algn="l"/>
                <a:tab pos="414655" algn="l"/>
                <a:tab pos="829310" algn="l"/>
                <a:tab pos="1243965" algn="l"/>
                <a:tab pos="1658620" algn="l"/>
                <a:tab pos="2073275" algn="l"/>
                <a:tab pos="2487930" algn="l"/>
                <a:tab pos="2902585" algn="l"/>
                <a:tab pos="3317240" algn="l"/>
                <a:tab pos="3732530" algn="l"/>
                <a:tab pos="4147185" algn="l"/>
                <a:tab pos="4561840" algn="l"/>
                <a:tab pos="4976495" algn="l"/>
                <a:tab pos="5391150" algn="l"/>
                <a:tab pos="5805805" algn="l"/>
                <a:tab pos="6220460" algn="l"/>
                <a:tab pos="6635115" algn="l"/>
                <a:tab pos="7049770" algn="l"/>
                <a:tab pos="7465060" algn="l"/>
                <a:tab pos="7879715" algn="l"/>
                <a:tab pos="8294370" algn="l"/>
              </a:tabLst>
            </a:pPr>
            <a:r>
              <a:rPr lang="en-US" sz="2700" b="1" dirty="0">
                <a:solidFill>
                  <a:schemeClr val="bg1"/>
                </a:solidFill>
                <a:ea typeface="Calibri" panose="020F0502020204030204" pitchFamily="1" charset="0"/>
                <a:cs typeface="Calibri" panose="020F0502020204030204" pitchFamily="1" charset="0"/>
              </a:rPr>
              <a:t>21-1</a:t>
            </a:r>
            <a:r>
              <a:rPr lang="en-US" sz="2700" dirty="0">
                <a:solidFill>
                  <a:schemeClr val="bg1"/>
                </a:solidFill>
                <a:ea typeface="Calibri" panose="020F0502020204030204" pitchFamily="1" charset="0"/>
                <a:cs typeface="Calibri" panose="020F0502020204030204" pitchFamily="1" charset="0"/>
              </a:rPr>
              <a:t>  Coulomb’s Law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14720" y="1327819"/>
            <a:ext cx="5884385" cy="479571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81639" tIns="60086" rIns="81639" bIns="40820"/>
          <a:lstStyle/>
          <a:p>
            <a:pPr algn="ctr" defTabSz="-635">
              <a:tabLst>
                <a:tab pos="0" algn="l"/>
                <a:tab pos="414655" algn="l"/>
                <a:tab pos="829310" algn="l"/>
                <a:tab pos="1243965" algn="l"/>
                <a:tab pos="1658620" algn="l"/>
                <a:tab pos="2073275" algn="l"/>
                <a:tab pos="2487930" algn="l"/>
                <a:tab pos="2902585" algn="l"/>
                <a:tab pos="3317240" algn="l"/>
                <a:tab pos="3732530" algn="l"/>
                <a:tab pos="4147185" algn="l"/>
                <a:tab pos="4561840" algn="l"/>
                <a:tab pos="4976495" algn="l"/>
                <a:tab pos="5391150" algn="l"/>
                <a:tab pos="5805805" algn="l"/>
                <a:tab pos="6220460" algn="l"/>
                <a:tab pos="6635115" algn="l"/>
                <a:tab pos="7049770" algn="l"/>
                <a:tab pos="7465060" algn="l"/>
                <a:tab pos="7879715" algn="l"/>
                <a:tab pos="8294370" algn="l"/>
              </a:tabLst>
            </a:pPr>
            <a:r>
              <a:rPr lang="en-US" sz="2900" b="1" dirty="0">
                <a:solidFill>
                  <a:srgbClr val="34566E"/>
                </a:solidFill>
              </a:rPr>
              <a:t>Coulomb’s Law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78" y="3271455"/>
            <a:ext cx="5744614" cy="116839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40392" y="1892450"/>
            <a:ext cx="54051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Coulomb's law (</a:t>
            </a:r>
            <a:r>
              <a:rPr lang="en-US" b="1" dirty="0"/>
              <a:t>electrostatic force)</a:t>
            </a:r>
            <a:r>
              <a:rPr lang="en-US" dirty="0"/>
              <a:t> states that the force between two electric charges is proportional to the product of the charges and inversely proportional to their separation squared.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455278" y="4618527"/>
                <a:ext cx="8165709" cy="1168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where  </a:t>
                </a:r>
                <a:r>
                  <a:rPr lang="en-US" i="1" dirty="0"/>
                  <a:t>ε</a:t>
                </a:r>
                <a:r>
                  <a:rPr lang="en-US" i="1" baseline="-25000" dirty="0"/>
                  <a:t>0</a:t>
                </a:r>
                <a:r>
                  <a:rPr lang="en-US" i="1" dirty="0"/>
                  <a:t> = 8.85 </a:t>
                </a:r>
                <a:r>
                  <a:rPr lang="en-US" i="1" dirty="0">
                    <a:latin typeface="ＭＳ ゴシック"/>
                    <a:ea typeface="ＭＳ ゴシック"/>
                    <a:cs typeface="ＭＳ ゴシック"/>
                  </a:rPr>
                  <a:t>×</a:t>
                </a:r>
                <a:r>
                  <a:rPr lang="en-US" i="1" dirty="0"/>
                  <a:t>10</a:t>
                </a:r>
                <a:r>
                  <a:rPr lang="en-US" i="1" baseline="30000" dirty="0"/>
                  <a:t>-12</a:t>
                </a:r>
                <a:r>
                  <a:rPr lang="en-US" i="1" dirty="0"/>
                  <a:t> C</a:t>
                </a:r>
                <a:r>
                  <a:rPr lang="en-US" i="1" baseline="30000" dirty="0"/>
                  <a:t>2</a:t>
                </a:r>
                <a:r>
                  <a:rPr lang="en-US" i="1" dirty="0"/>
                  <a:t>/N.m</a:t>
                </a:r>
                <a:r>
                  <a:rPr lang="en-US" i="1" baseline="30000" dirty="0"/>
                  <a:t>2</a:t>
                </a:r>
                <a:r>
                  <a:rPr lang="en-US" i="1" dirty="0"/>
                  <a:t> </a:t>
                </a:r>
                <a:r>
                  <a:rPr lang="en-US" dirty="0"/>
                  <a:t>is the permittivity constant. The ratio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i="1" dirty="0"/>
                          <m:t>4</m:t>
                        </m:r>
                        <m:r>
                          <m:rPr>
                            <m:nor/>
                          </m:rPr>
                          <a:rPr lang="en-US" i="1" dirty="0"/>
                          <m:t>πε</m:t>
                        </m:r>
                        <m:r>
                          <m:rPr>
                            <m:nor/>
                          </m:rPr>
                          <a:rPr lang="en-US" i="1" baseline="-25000" dirty="0"/>
                          <m:t>0</m:t>
                        </m:r>
                      </m:den>
                    </m:f>
                  </m:oMath>
                </a14:m>
                <a:r>
                  <a:rPr lang="en-US" dirty="0"/>
                  <a:t> is often replaced with the electrostatic constant (or Coulomb constant) </a:t>
                </a:r>
                <a:r>
                  <a:rPr lang="en-US" i="1" dirty="0"/>
                  <a:t>k=9 ×10</a:t>
                </a:r>
                <a:r>
                  <a:rPr lang="en-US" i="1" baseline="30000" dirty="0"/>
                  <a:t>9</a:t>
                </a:r>
                <a:r>
                  <a:rPr lang="en-US" i="1" dirty="0"/>
                  <a:t> N.m</a:t>
                </a:r>
                <a:r>
                  <a:rPr lang="en-US" i="1" baseline="30000" dirty="0"/>
                  <a:t>2</a:t>
                </a:r>
                <a:r>
                  <a:rPr lang="en-US" i="1" dirty="0"/>
                  <a:t>/C</a:t>
                </a:r>
                <a:r>
                  <a:rPr lang="en-US" i="1" baseline="30000" dirty="0"/>
                  <a:t>2</a:t>
                </a:r>
                <a:r>
                  <a:rPr lang="en-US" dirty="0"/>
                  <a:t>.  Thus 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i="1" dirty="0"/>
                          <m:t>4</m:t>
                        </m:r>
                        <m:r>
                          <m:rPr>
                            <m:nor/>
                          </m:rPr>
                          <a:rPr lang="en-US" i="1" dirty="0"/>
                          <m:t>πε</m:t>
                        </m:r>
                        <m:r>
                          <m:rPr>
                            <m:nor/>
                          </m:rPr>
                          <a:rPr lang="en-US" i="1" baseline="-25000" dirty="0"/>
                          <m:t>0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78" y="4618527"/>
                <a:ext cx="8165709" cy="1168397"/>
              </a:xfrm>
              <a:prstGeom prst="rect">
                <a:avLst/>
              </a:prstGeom>
              <a:blipFill>
                <a:blip r:embed="rId4"/>
                <a:stretch>
                  <a:fillRect l="-672" b="-4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6416" y="2469366"/>
            <a:ext cx="3061210" cy="975214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© 2014 John Wiley &amp; Sons, Inc. All rights reserved.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 defTabSz="-635">
              <a:tabLst>
                <a:tab pos="0" algn="l"/>
                <a:tab pos="414655" algn="l"/>
                <a:tab pos="829310" algn="l"/>
                <a:tab pos="1243965" algn="l"/>
                <a:tab pos="1658620" algn="l"/>
                <a:tab pos="2073275" algn="l"/>
                <a:tab pos="2487930" algn="l"/>
                <a:tab pos="2902585" algn="l"/>
                <a:tab pos="3317240" algn="l"/>
                <a:tab pos="3732530" algn="l"/>
                <a:tab pos="4147185" algn="l"/>
                <a:tab pos="4561840" algn="l"/>
                <a:tab pos="4976495" algn="l"/>
                <a:tab pos="5391150" algn="l"/>
                <a:tab pos="5805805" algn="l"/>
                <a:tab pos="6220460" algn="l"/>
                <a:tab pos="6635115" algn="l"/>
                <a:tab pos="7049770" algn="l"/>
                <a:tab pos="7465060" algn="l"/>
                <a:tab pos="7879715" algn="l"/>
                <a:tab pos="8294370" algn="l"/>
              </a:tabLst>
            </a:pPr>
            <a:r>
              <a:rPr lang="en-US" sz="2700" b="1" dirty="0">
                <a:solidFill>
                  <a:schemeClr val="bg1"/>
                </a:solidFill>
                <a:ea typeface="Calibri" panose="020F0502020204030204" pitchFamily="1" charset="0"/>
                <a:cs typeface="Calibri" panose="020F0502020204030204" pitchFamily="1" charset="0"/>
              </a:rPr>
              <a:t>21-1</a:t>
            </a:r>
            <a:r>
              <a:rPr lang="en-US" sz="2700" dirty="0">
                <a:solidFill>
                  <a:schemeClr val="bg1"/>
                </a:solidFill>
                <a:ea typeface="Calibri" panose="020F0502020204030204" pitchFamily="1" charset="0"/>
                <a:cs typeface="Calibri" panose="020F0502020204030204" pitchFamily="1" charset="0"/>
              </a:rPr>
              <a:t>  Coulomb’s Law</a:t>
            </a: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182838" y="1807390"/>
            <a:ext cx="50702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electrostatic force vector acting on a charged particle due to a second charged particle is either directly toward the second particle (opposite sign of charge) or directly away from it (same sign of charge).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multiple electrostatic forces act on a particle, the net force is the vector sum (not scalar sum) of the individual forces.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984" y="1434622"/>
            <a:ext cx="2484378" cy="3525520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1386" y="1249476"/>
            <a:ext cx="4785902" cy="479571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81639" tIns="60086" rIns="81639" bIns="40820"/>
          <a:lstStyle/>
          <a:p>
            <a:pPr algn="ctr" defTabSz="-635">
              <a:tabLst>
                <a:tab pos="0" algn="l"/>
                <a:tab pos="414655" algn="l"/>
                <a:tab pos="829310" algn="l"/>
                <a:tab pos="1243965" algn="l"/>
                <a:tab pos="1658620" algn="l"/>
                <a:tab pos="2073275" algn="l"/>
                <a:tab pos="2487930" algn="l"/>
                <a:tab pos="2902585" algn="l"/>
                <a:tab pos="3317240" algn="l"/>
                <a:tab pos="3732530" algn="l"/>
                <a:tab pos="4147185" algn="l"/>
                <a:tab pos="4561840" algn="l"/>
                <a:tab pos="4976495" algn="l"/>
                <a:tab pos="5391150" algn="l"/>
                <a:tab pos="5805805" algn="l"/>
                <a:tab pos="6220460" algn="l"/>
                <a:tab pos="6635115" algn="l"/>
                <a:tab pos="7049770" algn="l"/>
                <a:tab pos="7465060" algn="l"/>
                <a:tab pos="7879715" algn="l"/>
                <a:tab pos="8294370" algn="l"/>
              </a:tabLst>
            </a:pPr>
            <a:r>
              <a:rPr lang="en-US" sz="2900" b="1" dirty="0">
                <a:solidFill>
                  <a:srgbClr val="34566E"/>
                </a:solidFill>
              </a:rPr>
              <a:t>Coulomb’s Law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77740" y="4957026"/>
            <a:ext cx="36333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Two charged particles repel each other if they have the same sign of charge, either (a) both positive or (</a:t>
            </a:r>
            <a:r>
              <a:rPr lang="en-US" sz="1600" dirty="0" err="1"/>
              <a:t>b</a:t>
            </a:r>
            <a:r>
              <a:rPr lang="en-US" sz="1600" dirty="0"/>
              <a:t>) both negative. (c) They attract each other if they have opposite signs of charge.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© 2014 John Wiley &amp; Sons, Inc. All rights reserved.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 defTabSz="-635">
              <a:tabLst>
                <a:tab pos="0" algn="l"/>
                <a:tab pos="414655" algn="l"/>
                <a:tab pos="829310" algn="l"/>
                <a:tab pos="1243965" algn="l"/>
                <a:tab pos="1658620" algn="l"/>
                <a:tab pos="2073275" algn="l"/>
                <a:tab pos="2487930" algn="l"/>
                <a:tab pos="2902585" algn="l"/>
                <a:tab pos="3317240" algn="l"/>
                <a:tab pos="3732530" algn="l"/>
                <a:tab pos="4147185" algn="l"/>
                <a:tab pos="4561840" algn="l"/>
                <a:tab pos="4976495" algn="l"/>
                <a:tab pos="5391150" algn="l"/>
                <a:tab pos="5805805" algn="l"/>
                <a:tab pos="6220460" algn="l"/>
                <a:tab pos="6635115" algn="l"/>
                <a:tab pos="7049770" algn="l"/>
                <a:tab pos="7465060" algn="l"/>
                <a:tab pos="7879715" algn="l"/>
                <a:tab pos="8294370" algn="l"/>
              </a:tabLst>
            </a:pPr>
            <a:r>
              <a:rPr lang="en-US" sz="2700" b="1" dirty="0">
                <a:solidFill>
                  <a:schemeClr val="bg1"/>
                </a:solidFill>
                <a:ea typeface="Calibri" panose="020F0502020204030204" pitchFamily="1" charset="0"/>
                <a:cs typeface="Calibri" panose="020F0502020204030204" pitchFamily="1" charset="0"/>
              </a:rPr>
              <a:t>21-2</a:t>
            </a:r>
            <a:r>
              <a:rPr lang="en-US" sz="2700" dirty="0">
                <a:solidFill>
                  <a:schemeClr val="bg1"/>
                </a:solidFill>
                <a:ea typeface="Calibri" panose="020F0502020204030204" pitchFamily="1" charset="0"/>
                <a:cs typeface="Calibri" panose="020F0502020204030204" pitchFamily="1" charset="0"/>
              </a:rPr>
              <a:t>  Charge is Quantized</a:t>
            </a:r>
          </a:p>
        </p:txBody>
      </p:sp>
      <p:sp>
        <p:nvSpPr>
          <p:cNvPr id="8" name="Rectangle 7"/>
          <p:cNvSpPr/>
          <p:nvPr/>
        </p:nvSpPr>
        <p:spPr>
          <a:xfrm>
            <a:off x="243510" y="1372887"/>
            <a:ext cx="86596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Electric charge is quantized (restricted to certain values).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Allowed charges (</a:t>
            </a:r>
            <a:r>
              <a:rPr lang="en-US" i="1" dirty="0"/>
              <a:t>+10e</a:t>
            </a:r>
            <a:r>
              <a:rPr lang="en-US" dirty="0"/>
              <a:t> or </a:t>
            </a:r>
            <a:r>
              <a:rPr lang="en-US" i="1" dirty="0"/>
              <a:t>-6e).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Forbidden charges (</a:t>
            </a:r>
            <a:r>
              <a:rPr lang="en-US" i="1" dirty="0"/>
              <a:t>3.57e).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charge of a particle can be written as ne, where </a:t>
            </a:r>
            <a:r>
              <a:rPr lang="en-US" i="1" dirty="0"/>
              <a:t>n </a:t>
            </a:r>
            <a:r>
              <a:rPr lang="en-US" dirty="0"/>
              <a:t>is a positive or negative integer and </a:t>
            </a:r>
            <a:r>
              <a:rPr lang="en-US" i="1" dirty="0"/>
              <a:t>e </a:t>
            </a:r>
            <a:r>
              <a:rPr lang="en-US" dirty="0"/>
              <a:t>is the elementary charge. </a:t>
            </a:r>
          </a:p>
          <a:p>
            <a:r>
              <a:rPr lang="en-US" dirty="0"/>
              <a:t>                                                                       gain: n (-)</a:t>
            </a:r>
          </a:p>
          <a:p>
            <a:r>
              <a:rPr lang="en-US" dirty="0"/>
              <a:t>                                                                       loss: n (+)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16" y="3203682"/>
            <a:ext cx="3457480" cy="3919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86" y="4354158"/>
            <a:ext cx="2081270" cy="3352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9089" y="4059459"/>
            <a:ext cx="3638534" cy="236519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© 2014 John Wiley &amp; Sons, Inc. All rights reserved.</a:t>
            </a:r>
          </a:p>
        </p:txBody>
      </p:sp>
      <p:sp>
        <p:nvSpPr>
          <p:cNvPr id="2" name="Rectangle 1"/>
          <p:cNvSpPr/>
          <p:nvPr/>
        </p:nvSpPr>
        <p:spPr>
          <a:xfrm>
            <a:off x="243510" y="36134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 which </a:t>
            </a:r>
            <a:r>
              <a:rPr lang="en-US" i="1" dirty="0"/>
              <a:t>e</a:t>
            </a:r>
            <a:r>
              <a:rPr lang="en-US" dirty="0"/>
              <a:t>, the elementary charge, has the approximate value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51" y="4607054"/>
            <a:ext cx="4611103" cy="127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8146" y="5945284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Answer: </a:t>
            </a:r>
            <a:r>
              <a:rPr lang="en-US" i="1" dirty="0"/>
              <a:t>-15e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 bwMode="auto">
          <a:xfrm>
            <a:off x="1000801" y="1769946"/>
            <a:ext cx="7201440" cy="2433856"/>
          </a:xfrm>
          <a:custGeom>
            <a:avLst/>
            <a:gdLst>
              <a:gd name="T0" fmla="*/ 0 w 7939087"/>
              <a:gd name="T1" fmla="*/ 0 h 2682875"/>
              <a:gd name="T2" fmla="*/ 7605686 w 7939087"/>
              <a:gd name="T3" fmla="*/ 0 h 2682875"/>
              <a:gd name="T4" fmla="*/ 7939087 w 7939087"/>
              <a:gd name="T5" fmla="*/ 333401 h 2682875"/>
              <a:gd name="T6" fmla="*/ 7939087 w 7939087"/>
              <a:gd name="T7" fmla="*/ 2682875 h 2682875"/>
              <a:gd name="T8" fmla="*/ 7939087 w 7939087"/>
              <a:gd name="T9" fmla="*/ 2682875 h 2682875"/>
              <a:gd name="T10" fmla="*/ 333401 w 7939087"/>
              <a:gd name="T11" fmla="*/ 2682875 h 2682875"/>
              <a:gd name="T12" fmla="*/ 0 w 7939087"/>
              <a:gd name="T13" fmla="*/ 2349474 h 2682875"/>
              <a:gd name="T14" fmla="*/ 0 w 7939087"/>
              <a:gd name="T15" fmla="*/ 0 h 26828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939087" h="2682875">
                <a:moveTo>
                  <a:pt x="0" y="0"/>
                </a:moveTo>
                <a:lnTo>
                  <a:pt x="7605686" y="0"/>
                </a:lnTo>
                <a:lnTo>
                  <a:pt x="7939087" y="333401"/>
                </a:lnTo>
                <a:lnTo>
                  <a:pt x="7939087" y="2682875"/>
                </a:lnTo>
                <a:lnTo>
                  <a:pt x="333401" y="2682875"/>
                </a:lnTo>
                <a:lnTo>
                  <a:pt x="0" y="234947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5A9238"/>
            </a:solidFill>
            <a:prstDash val="solid"/>
            <a:rou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lIns="82945" tIns="41473" rIns="82945" bIns="41473" anchor="ctr"/>
          <a:lstStyle/>
          <a:p>
            <a:endParaRPr lang="en-US"/>
          </a:p>
        </p:txBody>
      </p:sp>
      <p:sp>
        <p:nvSpPr>
          <p:cNvPr id="9219" name="Rectangle 1"/>
          <p:cNvSpPr>
            <a:spLocks noGrp="1" noChangeArrowheads="1"/>
          </p:cNvSpPr>
          <p:nvPr>
            <p:ph type="title"/>
          </p:nvPr>
        </p:nvSpPr>
        <p:spPr>
          <a:xfrm>
            <a:off x="1182223" y="1977328"/>
            <a:ext cx="6820354" cy="2033493"/>
          </a:xfrm>
        </p:spPr>
        <p:txBody>
          <a:bodyPr tIns="35268"/>
          <a:lstStyle/>
          <a:p>
            <a:pPr algn="ctr" defTabSz="-635">
              <a:tabLst>
                <a:tab pos="0" algn="l"/>
                <a:tab pos="414655" algn="l"/>
                <a:tab pos="829310" algn="l"/>
                <a:tab pos="1243965" algn="l"/>
                <a:tab pos="1658620" algn="l"/>
                <a:tab pos="2073275" algn="l"/>
                <a:tab pos="2487930" algn="l"/>
                <a:tab pos="2902585" algn="l"/>
                <a:tab pos="3317240" algn="l"/>
                <a:tab pos="3732530" algn="l"/>
                <a:tab pos="4147185" algn="l"/>
                <a:tab pos="4561840" algn="l"/>
                <a:tab pos="4976495" algn="l"/>
                <a:tab pos="5391150" algn="l"/>
                <a:tab pos="5805805" algn="l"/>
                <a:tab pos="6220460" algn="l"/>
                <a:tab pos="6635115" algn="l"/>
                <a:tab pos="7049770" algn="l"/>
                <a:tab pos="7465060" algn="l"/>
                <a:tab pos="7879715" algn="l"/>
                <a:tab pos="8294370" algn="l"/>
              </a:tabLst>
            </a:pPr>
            <a:r>
              <a:rPr lang="en-US" sz="3600" b="1" dirty="0">
                <a:solidFill>
                  <a:srgbClr val="34566E"/>
                </a:solidFill>
                <a:ea typeface="Calibri" panose="020F0502020204030204" pitchFamily="1" charset="0"/>
                <a:cs typeface="Calibri" panose="020F0502020204030204" pitchFamily="1" charset="0"/>
              </a:rPr>
              <a:t>Electric Fields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941513" y="1217613"/>
            <a:ext cx="7202487" cy="552450"/>
          </a:xfrm>
        </p:spPr>
        <p:txBody>
          <a:bodyPr tIns="25471" anchor="ctr"/>
          <a:lstStyle/>
          <a:p>
            <a:pPr indent="-307975" defTabSz="-635">
              <a:spcAft>
                <a:spcPct val="0"/>
              </a:spcAft>
              <a:buNone/>
              <a:tabLst>
                <a:tab pos="310515" algn="l"/>
                <a:tab pos="412750" algn="l"/>
                <a:tab pos="827405" algn="l"/>
                <a:tab pos="1242695" algn="l"/>
                <a:tab pos="1657350" algn="l"/>
                <a:tab pos="2072005" algn="l"/>
                <a:tab pos="2486660" algn="l"/>
                <a:tab pos="2901315" algn="l"/>
                <a:tab pos="3315970" algn="l"/>
                <a:tab pos="3730625" algn="l"/>
                <a:tab pos="4145280" algn="l"/>
                <a:tab pos="4559935" algn="l"/>
                <a:tab pos="4975225" algn="l"/>
                <a:tab pos="5389880" algn="l"/>
                <a:tab pos="5804535" algn="l"/>
                <a:tab pos="6219190" algn="l"/>
                <a:tab pos="6633845" algn="l"/>
                <a:tab pos="7048500" algn="l"/>
                <a:tab pos="7463155" algn="l"/>
                <a:tab pos="7877810" algn="l"/>
                <a:tab pos="8292465" algn="l"/>
              </a:tabLst>
              <a:defRPr/>
            </a:pPr>
            <a:r>
              <a:rPr lang="en-US" sz="2700" dirty="0">
                <a:solidFill>
                  <a:schemeClr val="bg1"/>
                </a:solidFill>
                <a:latin typeface="+mj-lt"/>
                <a:cs typeface="Calibri" panose="020F0502020204030204" pitchFamily="1" charset="0"/>
              </a:rPr>
              <a:t>Chapter 22</a:t>
            </a:r>
          </a:p>
        </p:txBody>
      </p:sp>
      <p:pic>
        <p:nvPicPr>
          <p:cNvPr id="9221" name="Picture 4" descr="C:\Users\nsaylor\Documents\Nathan Saylor\Clients\Wiley\Darnell Sessoms\2012-07\Wiley_Wordmark_wh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8481" y="5088055"/>
            <a:ext cx="3844800" cy="154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2014 John Wiley &amp; Sons, Inc. All rights reserved.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 defTabSz="-635">
              <a:tabLst>
                <a:tab pos="0" algn="l"/>
                <a:tab pos="414655" algn="l"/>
                <a:tab pos="829310" algn="l"/>
                <a:tab pos="1243965" algn="l"/>
                <a:tab pos="1658620" algn="l"/>
                <a:tab pos="2073275" algn="l"/>
                <a:tab pos="2487930" algn="l"/>
                <a:tab pos="2902585" algn="l"/>
                <a:tab pos="3317240" algn="l"/>
                <a:tab pos="3732530" algn="l"/>
                <a:tab pos="4147185" algn="l"/>
                <a:tab pos="4561840" algn="l"/>
                <a:tab pos="4976495" algn="l"/>
                <a:tab pos="5391150" algn="l"/>
                <a:tab pos="5805805" algn="l"/>
                <a:tab pos="6220460" algn="l"/>
                <a:tab pos="6635115" algn="l"/>
                <a:tab pos="7049770" algn="l"/>
                <a:tab pos="7465060" algn="l"/>
                <a:tab pos="7879715" algn="l"/>
                <a:tab pos="8294370" algn="l"/>
              </a:tabLst>
            </a:pPr>
            <a:r>
              <a:rPr lang="en-US" sz="2700" b="1" dirty="0">
                <a:solidFill>
                  <a:schemeClr val="bg1"/>
                </a:solidFill>
                <a:ea typeface="Calibri" panose="020F0502020204030204" pitchFamily="1" charset="0"/>
                <a:cs typeface="Calibri" panose="020F0502020204030204" pitchFamily="1" charset="0"/>
              </a:rPr>
              <a:t>22-1</a:t>
            </a:r>
            <a:r>
              <a:rPr lang="en-US" sz="2700" dirty="0">
                <a:solidFill>
                  <a:schemeClr val="bg1"/>
                </a:solidFill>
                <a:ea typeface="Calibri" panose="020F0502020204030204" pitchFamily="1" charset="0"/>
                <a:cs typeface="Calibri" panose="020F0502020204030204" pitchFamily="1" charset="0"/>
              </a:rPr>
              <a:t>  The Electric Field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992" y="2370650"/>
            <a:ext cx="963810" cy="4330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184" y="3800361"/>
            <a:ext cx="5730240" cy="955040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© 2014 John Wiley &amp; Sons, Inc. All rights reserved.</a:t>
            </a:r>
          </a:p>
        </p:txBody>
      </p:sp>
      <p:sp>
        <p:nvSpPr>
          <p:cNvPr id="2" name="Rectangle 1"/>
          <p:cNvSpPr/>
          <p:nvPr/>
        </p:nvSpPr>
        <p:spPr>
          <a:xfrm>
            <a:off x="456481" y="1474348"/>
            <a:ext cx="7883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electric field </a:t>
            </a:r>
            <a:r>
              <a:rPr lang="en-US" b="1" i="1" dirty="0"/>
              <a:t>E</a:t>
            </a:r>
            <a:r>
              <a:rPr lang="en-US" dirty="0"/>
              <a:t> at any point is defined in terms of the electrostatic force </a:t>
            </a:r>
            <a:r>
              <a:rPr lang="en-US" b="1" i="1" dirty="0"/>
              <a:t>F</a:t>
            </a:r>
            <a:r>
              <a:rPr lang="en-US" dirty="0"/>
              <a:t> that would be exerted on a positive test charge </a:t>
            </a:r>
            <a:r>
              <a:rPr lang="en-US" i="1" dirty="0"/>
              <a:t>q</a:t>
            </a:r>
            <a:r>
              <a:rPr lang="en-US" dirty="0"/>
              <a:t> placed there: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80463" y="2202702"/>
                <a:ext cx="853567" cy="7292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463" y="2202702"/>
                <a:ext cx="853567" cy="72923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  <a:endParaRPr lang="en-GB">
                  <a:noFill/>
                </a:endParaRP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293553" y="2385638"/>
            <a:ext cx="432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</a:t>
            </a:r>
          </a:p>
        </p:txBody>
      </p:sp>
      <p:sp>
        <p:nvSpPr>
          <p:cNvPr id="5" name="Rectangle 4"/>
          <p:cNvSpPr/>
          <p:nvPr/>
        </p:nvSpPr>
        <p:spPr>
          <a:xfrm>
            <a:off x="496046" y="3053637"/>
            <a:ext cx="456631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6" charset="0"/>
                <a:ea typeface="Calibri" panose="020F0502020204030204" pitchFamily="1" charset="0"/>
                <a:cs typeface="Arial" panose="020B0604020202020204" pitchFamily="34" charset="0"/>
              </a:rPr>
              <a:t>SI unit of E is N/C, another unit for E is V/m</a:t>
            </a:r>
            <a:endParaRPr lang="en-GB" sz="1600" dirty="0">
              <a:effectLst/>
              <a:latin typeface="Calibri" panose="020F0502020204030204" pitchFamily="1" charset="0"/>
              <a:ea typeface="Calibri" panose="020F0502020204030204" pitchFamily="1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 defTabSz="-635">
              <a:tabLst>
                <a:tab pos="0" algn="l"/>
                <a:tab pos="414655" algn="l"/>
                <a:tab pos="829310" algn="l"/>
                <a:tab pos="1243965" algn="l"/>
                <a:tab pos="1658620" algn="l"/>
                <a:tab pos="2073275" algn="l"/>
                <a:tab pos="2487930" algn="l"/>
                <a:tab pos="2902585" algn="l"/>
                <a:tab pos="3317240" algn="l"/>
                <a:tab pos="3732530" algn="l"/>
                <a:tab pos="4147185" algn="l"/>
                <a:tab pos="4561840" algn="l"/>
                <a:tab pos="4976495" algn="l"/>
                <a:tab pos="5391150" algn="l"/>
                <a:tab pos="5805805" algn="l"/>
                <a:tab pos="6220460" algn="l"/>
                <a:tab pos="6635115" algn="l"/>
                <a:tab pos="7049770" algn="l"/>
                <a:tab pos="7465060" algn="l"/>
                <a:tab pos="7879715" algn="l"/>
                <a:tab pos="8294370" algn="l"/>
              </a:tabLst>
            </a:pPr>
            <a:r>
              <a:rPr lang="en-US" sz="2700" b="1" dirty="0">
                <a:solidFill>
                  <a:schemeClr val="bg1"/>
                </a:solidFill>
                <a:ea typeface="Calibri" panose="020F0502020204030204" pitchFamily="1" charset="0"/>
                <a:cs typeface="Calibri" panose="020F0502020204030204" pitchFamily="1" charset="0"/>
              </a:rPr>
              <a:t>22-1</a:t>
            </a:r>
            <a:r>
              <a:rPr lang="en-US" sz="2700" dirty="0">
                <a:solidFill>
                  <a:schemeClr val="bg1"/>
                </a:solidFill>
                <a:ea typeface="Calibri" panose="020F0502020204030204" pitchFamily="1" charset="0"/>
                <a:cs typeface="Calibri" panose="020F0502020204030204" pitchFamily="1" charset="0"/>
              </a:rPr>
              <a:t>  The Electric Field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14720" y="1327819"/>
            <a:ext cx="7473129" cy="479571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81639" tIns="60086" rIns="81639" bIns="40820"/>
          <a:lstStyle/>
          <a:p>
            <a:pPr algn="ctr" defTabSz="-635">
              <a:tabLst>
                <a:tab pos="0" algn="l"/>
                <a:tab pos="414655" algn="l"/>
                <a:tab pos="829310" algn="l"/>
                <a:tab pos="1243965" algn="l"/>
                <a:tab pos="1658620" algn="l"/>
                <a:tab pos="2073275" algn="l"/>
                <a:tab pos="2487930" algn="l"/>
                <a:tab pos="2902585" algn="l"/>
                <a:tab pos="3317240" algn="l"/>
                <a:tab pos="3732530" algn="l"/>
                <a:tab pos="4147185" algn="l"/>
                <a:tab pos="4561840" algn="l"/>
                <a:tab pos="4976495" algn="l"/>
                <a:tab pos="5391150" algn="l"/>
                <a:tab pos="5805805" algn="l"/>
                <a:tab pos="6220460" algn="l"/>
                <a:tab pos="6635115" algn="l"/>
                <a:tab pos="7049770" algn="l"/>
                <a:tab pos="7465060" algn="l"/>
                <a:tab pos="7879715" algn="l"/>
                <a:tab pos="8294370" algn="l"/>
              </a:tabLst>
            </a:pPr>
            <a:r>
              <a:rPr lang="en-US" sz="2900" b="1" dirty="0">
                <a:solidFill>
                  <a:srgbClr val="34566E"/>
                </a:solidFill>
              </a:rPr>
              <a:t>Electric Field Lines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366" y="1830538"/>
            <a:ext cx="5730240" cy="7924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33680" y="295258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arenBoth"/>
            </a:pPr>
            <a:r>
              <a:rPr lang="en-US" dirty="0"/>
              <a:t>The electric field vector at any given point must be tangent to the field line at that point and in the same direction, as shown for one vector.</a:t>
            </a:r>
          </a:p>
          <a:p>
            <a:pPr marL="342900" indent="-342900">
              <a:buAutoNum type="arabicParenBoth"/>
            </a:pPr>
            <a:endParaRPr lang="en-US" dirty="0"/>
          </a:p>
          <a:p>
            <a:pPr marL="342900" indent="-342900">
              <a:buAutoNum type="arabicParenBoth"/>
            </a:pPr>
            <a:r>
              <a:rPr lang="en-US" dirty="0"/>
              <a:t> A closer spacing means a larger field magnitude.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201" y="2543905"/>
            <a:ext cx="2593324" cy="294132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© 2014 John Wiley &amp; Sons, Inc. All rights reserved.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Chapter_2_sample_v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Chapter_16_v1.pptx</Template>
  <TotalTime>8</TotalTime>
  <Words>1937</Words>
  <Application>Microsoft Office PowerPoint</Application>
  <PresentationFormat>On-screen Show (4:3)</PresentationFormat>
  <Paragraphs>189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ＭＳ ゴシック</vt:lpstr>
      <vt:lpstr>Arial</vt:lpstr>
      <vt:lpstr>Calibri</vt:lpstr>
      <vt:lpstr>Cambria Math</vt:lpstr>
      <vt:lpstr>Symbol</vt:lpstr>
      <vt:lpstr>T</vt:lpstr>
      <vt:lpstr>Tahoma</vt:lpstr>
      <vt:lpstr>Times New Roman</vt:lpstr>
      <vt:lpstr>Verdana</vt:lpstr>
      <vt:lpstr>WenQuanYi Micro Hei</vt:lpstr>
      <vt:lpstr>Chapter_2_sample_v1</vt:lpstr>
      <vt:lpstr>Electricity </vt:lpstr>
      <vt:lpstr>PowerPoint Presentation</vt:lpstr>
      <vt:lpstr>21-1  Coulomb’s Law</vt:lpstr>
      <vt:lpstr>21-1  Coulomb’s Law</vt:lpstr>
      <vt:lpstr>21-1  Coulomb’s Law</vt:lpstr>
      <vt:lpstr>21-2  Charge is Quantized</vt:lpstr>
      <vt:lpstr>Electric Fields</vt:lpstr>
      <vt:lpstr>22-1  The Electric Field</vt:lpstr>
      <vt:lpstr>22-1  The Electric Field</vt:lpstr>
      <vt:lpstr>22-1  The Electric Field</vt:lpstr>
      <vt:lpstr>22-2  The Electric Field Due to a Charged Particle</vt:lpstr>
      <vt:lpstr>  Current and Resistance</vt:lpstr>
      <vt:lpstr>Insulator x Conductors  </vt:lpstr>
      <vt:lpstr>Electrical current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Ohm's law </vt:lpstr>
      <vt:lpstr>PowerPoint Presentation</vt:lpstr>
      <vt:lpstr>PowerPoint Presentation</vt:lpstr>
      <vt:lpstr> Electrical Energy and Power </vt:lpstr>
      <vt:lpstr>PowerPoint Presentation</vt:lpstr>
      <vt:lpstr>Combination of Resistors</vt:lpstr>
      <vt:lpstr>PowerPoint Presentation</vt:lpstr>
      <vt:lpstr>PowerPoint Presentation</vt:lpstr>
      <vt:lpstr>PowerPoint Presentation</vt:lpstr>
      <vt:lpstr>PowerPoint Presentation</vt:lpstr>
    </vt:vector>
  </TitlesOfParts>
  <Company>Lehigh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Coulomb’s Law</dc:title>
  <dc:creator>Abhishesh Regmi</dc:creator>
  <cp:lastModifiedBy>nermeena1234@outlook.com</cp:lastModifiedBy>
  <cp:revision>58</cp:revision>
  <dcterms:created xsi:type="dcterms:W3CDTF">2013-03-07T21:13:00Z</dcterms:created>
  <dcterms:modified xsi:type="dcterms:W3CDTF">2018-03-24T10:09:38Z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0x0101002F6463EF5D872347A7BF5761BB9BB3CC</vt:lpwstr>
  </property>
  <property fmtid="{D5CDD505-2E9C-101B-9397-08002B2CF9AE}" pid="3" name="KSOProductBuildVer">
    <vt:lpwstr>1033-10.2.0.5811</vt:lpwstr>
  </property>
</Properties>
</file>